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27"/>
  </p:notesMasterIdLst>
  <p:handoutMasterIdLst>
    <p:handoutMasterId r:id="rId128"/>
  </p:handoutMasterIdLst>
  <p:sldIdLst>
    <p:sldId id="256" r:id="rId2"/>
    <p:sldId id="512" r:id="rId3"/>
    <p:sldId id="513" r:id="rId4"/>
    <p:sldId id="572" r:id="rId5"/>
    <p:sldId id="573" r:id="rId6"/>
    <p:sldId id="514" r:id="rId7"/>
    <p:sldId id="515" r:id="rId8"/>
    <p:sldId id="516" r:id="rId9"/>
    <p:sldId id="562" r:id="rId10"/>
    <p:sldId id="574" r:id="rId11"/>
    <p:sldId id="575" r:id="rId12"/>
    <p:sldId id="576" r:id="rId13"/>
    <p:sldId id="517" r:id="rId14"/>
    <p:sldId id="563" r:id="rId15"/>
    <p:sldId id="616" r:id="rId16"/>
    <p:sldId id="617" r:id="rId17"/>
    <p:sldId id="618" r:id="rId18"/>
    <p:sldId id="577" r:id="rId19"/>
    <p:sldId id="578" r:id="rId20"/>
    <p:sldId id="518" r:id="rId21"/>
    <p:sldId id="579" r:id="rId22"/>
    <p:sldId id="519" r:id="rId23"/>
    <p:sldId id="580" r:id="rId24"/>
    <p:sldId id="520" r:id="rId25"/>
    <p:sldId id="521" r:id="rId26"/>
    <p:sldId id="581" r:id="rId27"/>
    <p:sldId id="522" r:id="rId28"/>
    <p:sldId id="523" r:id="rId29"/>
    <p:sldId id="582" r:id="rId30"/>
    <p:sldId id="524" r:id="rId31"/>
    <p:sldId id="525" r:id="rId32"/>
    <p:sldId id="583" r:id="rId33"/>
    <p:sldId id="526" r:id="rId34"/>
    <p:sldId id="527" r:id="rId35"/>
    <p:sldId id="584" r:id="rId36"/>
    <p:sldId id="588" r:id="rId37"/>
    <p:sldId id="586" r:id="rId38"/>
    <p:sldId id="587" r:id="rId39"/>
    <p:sldId id="528" r:id="rId40"/>
    <p:sldId id="529" r:id="rId41"/>
    <p:sldId id="564" r:id="rId42"/>
    <p:sldId id="602" r:id="rId43"/>
    <p:sldId id="530" r:id="rId44"/>
    <p:sldId id="531" r:id="rId45"/>
    <p:sldId id="532" r:id="rId46"/>
    <p:sldId id="533" r:id="rId47"/>
    <p:sldId id="534" r:id="rId48"/>
    <p:sldId id="535" r:id="rId49"/>
    <p:sldId id="536" r:id="rId50"/>
    <p:sldId id="537" r:id="rId51"/>
    <p:sldId id="601" r:id="rId52"/>
    <p:sldId id="538" r:id="rId53"/>
    <p:sldId id="565" r:id="rId54"/>
    <p:sldId id="594" r:id="rId55"/>
    <p:sldId id="595" r:id="rId56"/>
    <p:sldId id="596" r:id="rId57"/>
    <p:sldId id="597" r:id="rId58"/>
    <p:sldId id="598" r:id="rId59"/>
    <p:sldId id="599" r:id="rId60"/>
    <p:sldId id="600" r:id="rId61"/>
    <p:sldId id="539" r:id="rId62"/>
    <p:sldId id="592" r:id="rId63"/>
    <p:sldId id="540" r:id="rId64"/>
    <p:sldId id="589" r:id="rId65"/>
    <p:sldId id="590" r:id="rId66"/>
    <p:sldId id="591" r:id="rId67"/>
    <p:sldId id="541" r:id="rId68"/>
    <p:sldId id="566" r:id="rId69"/>
    <p:sldId id="542" r:id="rId70"/>
    <p:sldId id="567" r:id="rId71"/>
    <p:sldId id="543" r:id="rId72"/>
    <p:sldId id="619" r:id="rId73"/>
    <p:sldId id="620" r:id="rId74"/>
    <p:sldId id="621" r:id="rId75"/>
    <p:sldId id="568" r:id="rId76"/>
    <p:sldId id="622" r:id="rId77"/>
    <p:sldId id="545" r:id="rId78"/>
    <p:sldId id="603" r:id="rId79"/>
    <p:sldId id="604" r:id="rId80"/>
    <p:sldId id="605" r:id="rId81"/>
    <p:sldId id="606" r:id="rId82"/>
    <p:sldId id="607" r:id="rId83"/>
    <p:sldId id="546" r:id="rId84"/>
    <p:sldId id="608" r:id="rId85"/>
    <p:sldId id="609" r:id="rId86"/>
    <p:sldId id="610" r:id="rId87"/>
    <p:sldId id="611" r:id="rId88"/>
    <p:sldId id="614" r:id="rId89"/>
    <p:sldId id="612" r:id="rId90"/>
    <p:sldId id="615" r:id="rId91"/>
    <p:sldId id="547" r:id="rId92"/>
    <p:sldId id="548" r:id="rId93"/>
    <p:sldId id="623" r:id="rId94"/>
    <p:sldId id="624" r:id="rId95"/>
    <p:sldId id="549" r:id="rId96"/>
    <p:sldId id="625" r:id="rId97"/>
    <p:sldId id="552" r:id="rId98"/>
    <p:sldId id="626" r:id="rId99"/>
    <p:sldId id="627" r:id="rId100"/>
    <p:sldId id="628" r:id="rId101"/>
    <p:sldId id="629" r:id="rId102"/>
    <p:sldId id="630" r:id="rId103"/>
    <p:sldId id="553" r:id="rId104"/>
    <p:sldId id="631" r:id="rId105"/>
    <p:sldId id="554" r:id="rId106"/>
    <p:sldId id="632" r:id="rId107"/>
    <p:sldId id="555" r:id="rId108"/>
    <p:sldId id="633" r:id="rId109"/>
    <p:sldId id="634" r:id="rId110"/>
    <p:sldId id="635" r:id="rId111"/>
    <p:sldId id="636" r:id="rId112"/>
    <p:sldId id="637" r:id="rId113"/>
    <p:sldId id="638" r:id="rId114"/>
    <p:sldId id="556" r:id="rId115"/>
    <p:sldId id="550" r:id="rId116"/>
    <p:sldId id="551" r:id="rId117"/>
    <p:sldId id="639" r:id="rId118"/>
    <p:sldId id="557" r:id="rId119"/>
    <p:sldId id="558" r:id="rId120"/>
    <p:sldId id="559" r:id="rId121"/>
    <p:sldId id="560" r:id="rId122"/>
    <p:sldId id="569" r:id="rId123"/>
    <p:sldId id="640" r:id="rId124"/>
    <p:sldId id="570" r:id="rId125"/>
    <p:sldId id="571" r:id="rId126"/>
  </p:sldIdLst>
  <p:sldSz cx="12192000" cy="6858000"/>
  <p:notesSz cx="6794500" cy="9931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FF3300"/>
    <a:srgbClr val="EAEAEA"/>
    <a:srgbClr val="FFFFFF"/>
    <a:srgbClr val="CCECFF"/>
    <a:srgbClr val="99CCFF"/>
    <a:srgbClr val="99FF99"/>
    <a:srgbClr val="00FF99"/>
    <a:srgbClr val="C4E3B5"/>
    <a:srgbClr val="DAE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3" autoAdjust="0"/>
    <p:restoredTop sz="96949" autoAdjust="0"/>
  </p:normalViewPr>
  <p:slideViewPr>
    <p:cSldViewPr snapToGrid="0">
      <p:cViewPr varScale="1">
        <p:scale>
          <a:sx n="68" d="100"/>
          <a:sy n="68" d="100"/>
        </p:scale>
        <p:origin x="1056" y="60"/>
      </p:cViewPr>
      <p:guideLst>
        <p:guide orient="horz" pos="2160"/>
        <p:guide pos="3840"/>
      </p:guideLst>
    </p:cSldViewPr>
  </p:slideViewPr>
  <p:outlineViewPr>
    <p:cViewPr>
      <p:scale>
        <a:sx n="33" d="100"/>
        <a:sy n="33" d="100"/>
      </p:scale>
      <p:origin x="0" y="17938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3128"/>
        <p:guide pos="214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513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idx="2"/>
          </p:nvPr>
        </p:nvSpPr>
        <p:spPr bwMode="auto">
          <a:xfrm>
            <a:off x="100013" y="752475"/>
            <a:ext cx="6594475" cy="37099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06463" y="4718050"/>
            <a:ext cx="4981575" cy="4468813"/>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7795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849688" y="0"/>
            <a:ext cx="2944812" cy="496888"/>
          </a:xfrm>
          <a:prstGeom prst="rect">
            <a:avLst/>
          </a:prstGeom>
          <a:noFill/>
          <a:ln w="12700">
            <a:noFill/>
            <a:miter lim="800000"/>
            <a:headEnd/>
            <a:tailEnd/>
          </a:ln>
        </p:spPr>
        <p:txBody>
          <a:bodyPr wrap="none" anchor="ctr"/>
          <a:lstStyle/>
          <a:p>
            <a:endParaRPr lang="pt-BR"/>
          </a:p>
        </p:txBody>
      </p:sp>
      <p:sp>
        <p:nvSpPr>
          <p:cNvPr id="124931" name="Rectangle 3"/>
          <p:cNvSpPr>
            <a:spLocks noChangeArrowheads="1"/>
          </p:cNvSpPr>
          <p:nvPr/>
        </p:nvSpPr>
        <p:spPr bwMode="auto">
          <a:xfrm>
            <a:off x="3849688" y="9434513"/>
            <a:ext cx="2944812" cy="496887"/>
          </a:xfrm>
          <a:prstGeom prst="rect">
            <a:avLst/>
          </a:prstGeom>
          <a:noFill/>
          <a:ln w="12700">
            <a:noFill/>
            <a:miter lim="800000"/>
            <a:headEnd/>
            <a:tailEnd/>
          </a:ln>
        </p:spPr>
        <p:txBody>
          <a:bodyPr lIns="90488" tIns="44450" rIns="90488" bIns="44450" anchor="b"/>
          <a:lstStyle/>
          <a:p>
            <a:pPr algn="r"/>
            <a:r>
              <a:rPr lang="en-US" sz="1200"/>
              <a:t>1</a:t>
            </a:r>
          </a:p>
        </p:txBody>
      </p:sp>
      <p:sp>
        <p:nvSpPr>
          <p:cNvPr id="124932" name="Rectangle 4"/>
          <p:cNvSpPr>
            <a:spLocks noChangeArrowheads="1"/>
          </p:cNvSpPr>
          <p:nvPr/>
        </p:nvSpPr>
        <p:spPr bwMode="auto">
          <a:xfrm>
            <a:off x="0" y="9434513"/>
            <a:ext cx="2944813" cy="496887"/>
          </a:xfrm>
          <a:prstGeom prst="rect">
            <a:avLst/>
          </a:prstGeom>
          <a:noFill/>
          <a:ln w="12700">
            <a:noFill/>
            <a:miter lim="800000"/>
            <a:headEnd/>
            <a:tailEnd/>
          </a:ln>
        </p:spPr>
        <p:txBody>
          <a:bodyPr wrap="none" anchor="ctr"/>
          <a:lstStyle/>
          <a:p>
            <a:endParaRPr lang="pt-BR"/>
          </a:p>
        </p:txBody>
      </p:sp>
      <p:sp>
        <p:nvSpPr>
          <p:cNvPr id="124933" name="Rectangle 5"/>
          <p:cNvSpPr>
            <a:spLocks noChangeArrowheads="1"/>
          </p:cNvSpPr>
          <p:nvPr/>
        </p:nvSpPr>
        <p:spPr bwMode="auto">
          <a:xfrm>
            <a:off x="0" y="0"/>
            <a:ext cx="2944813" cy="496888"/>
          </a:xfrm>
          <a:prstGeom prst="rect">
            <a:avLst/>
          </a:prstGeom>
          <a:noFill/>
          <a:ln w="12700">
            <a:noFill/>
            <a:miter lim="800000"/>
            <a:headEnd/>
            <a:tailEnd/>
          </a:ln>
        </p:spPr>
        <p:txBody>
          <a:bodyPr wrap="none" anchor="ctr"/>
          <a:lstStyle/>
          <a:p>
            <a:endParaRPr lang="pt-BR"/>
          </a:p>
        </p:txBody>
      </p:sp>
      <p:sp>
        <p:nvSpPr>
          <p:cNvPr id="124934" name="Rectangle 6"/>
          <p:cNvSpPr>
            <a:spLocks noGrp="1" noRot="1" noChangeAspect="1" noChangeArrowheads="1" noTextEdit="1"/>
          </p:cNvSpPr>
          <p:nvPr>
            <p:ph type="sldImg"/>
          </p:nvPr>
        </p:nvSpPr>
        <p:spPr>
          <a:xfrm>
            <a:off x="100013" y="752475"/>
            <a:ext cx="6594475" cy="3709988"/>
          </a:xfrm>
          <a:ln cap="flat"/>
        </p:spPr>
      </p:sp>
      <p:sp>
        <p:nvSpPr>
          <p:cNvPr id="12493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387609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697876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052984" y="133351"/>
            <a:ext cx="2834216" cy="602297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543984" y="133351"/>
            <a:ext cx="8305800" cy="602297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Gráfico 3"/>
          <p:cNvSpPr>
            <a:spLocks noGrp="1"/>
          </p:cNvSpPr>
          <p:nvPr>
            <p:ph type="chart" sz="half" idx="2"/>
          </p:nvPr>
        </p:nvSpPr>
        <p:spPr>
          <a:xfrm>
            <a:off x="6316133" y="1273175"/>
            <a:ext cx="5571067" cy="4883150"/>
          </a:xfrm>
        </p:spPr>
        <p:txBody>
          <a:bodyPr/>
          <a:lstStyle/>
          <a:p>
            <a:pPr lvl="0"/>
            <a:endParaRPr lang="pt-BR" noProof="0"/>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6316133" y="1273176"/>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6316133" y="3790951"/>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543984" y="1273175"/>
            <a:ext cx="5568949"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888067" y="133351"/>
            <a:ext cx="9491133"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t>Clique para editar o estilo do título mestre</a:t>
            </a:r>
          </a:p>
        </p:txBody>
      </p:sp>
      <p:sp>
        <p:nvSpPr>
          <p:cNvPr id="28675" name="Rectangle 3"/>
          <p:cNvSpPr>
            <a:spLocks noGrp="1" noChangeArrowheads="1"/>
          </p:cNvSpPr>
          <p:nvPr>
            <p:ph type="body" idx="1"/>
          </p:nvPr>
        </p:nvSpPr>
        <p:spPr bwMode="auto">
          <a:xfrm>
            <a:off x="543984" y="1273175"/>
            <a:ext cx="1134321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2" name="Retângulo 1">
            <a:extLst>
              <a:ext uri="{FF2B5EF4-FFF2-40B4-BE49-F238E27FC236}">
                <a16:creationId xmlns:a16="http://schemas.microsoft.com/office/drawing/2014/main" id="{DBB869E3-39CA-45A6-8728-52CDB2D5EAFB}"/>
              </a:ext>
            </a:extLst>
          </p:cNvPr>
          <p:cNvSpPr/>
          <p:nvPr userDrawn="1"/>
        </p:nvSpPr>
        <p:spPr>
          <a:xfrm>
            <a:off x="0" y="-26988"/>
            <a:ext cx="12192000" cy="1603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sp>
        <p:nvSpPr>
          <p:cNvPr id="3" name="Retângulo 2">
            <a:extLst>
              <a:ext uri="{FF2B5EF4-FFF2-40B4-BE49-F238E27FC236}">
                <a16:creationId xmlns:a16="http://schemas.microsoft.com/office/drawing/2014/main" id="{6AC67E6A-EFC0-41D4-B131-0B9C0B7BA5E6}"/>
              </a:ext>
            </a:extLst>
          </p:cNvPr>
          <p:cNvSpPr/>
          <p:nvPr userDrawn="1"/>
        </p:nvSpPr>
        <p:spPr>
          <a:xfrm>
            <a:off x="-4356" y="6753497"/>
            <a:ext cx="12192000" cy="1159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spd="med">
    <p:wipe dir="r"/>
  </p:transition>
  <p:hf hdr="0" dt="0"/>
  <p:txStyles>
    <p:title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oleObject" Target="../embeddings/oleObject75.bin"/><Relationship Id="rId1" Type="http://schemas.openxmlformats.org/officeDocument/2006/relationships/slideLayout" Target="../slideLayouts/slideLayout2.xml"/><Relationship Id="rId5" Type="http://schemas.openxmlformats.org/officeDocument/2006/relationships/image" Target="../media/image73.wmf"/><Relationship Id="rId4" Type="http://schemas.openxmlformats.org/officeDocument/2006/relationships/oleObject" Target="../embeddings/oleObject76.bin"/></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oleObject" Target="../embeddings/oleObject77.bin"/><Relationship Id="rId1" Type="http://schemas.openxmlformats.org/officeDocument/2006/relationships/slideLayout" Target="../slideLayouts/slideLayout2.xml"/><Relationship Id="rId5" Type="http://schemas.openxmlformats.org/officeDocument/2006/relationships/image" Target="../media/image75.wmf"/><Relationship Id="rId4" Type="http://schemas.openxmlformats.org/officeDocument/2006/relationships/oleObject" Target="../embeddings/oleObject78.bin"/></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oleObject" Target="../embeddings/oleObject79.bin"/><Relationship Id="rId1" Type="http://schemas.openxmlformats.org/officeDocument/2006/relationships/slideLayout" Target="../slideLayouts/slideLayout2.xml"/><Relationship Id="rId5" Type="http://schemas.openxmlformats.org/officeDocument/2006/relationships/image" Target="../media/image77.wmf"/><Relationship Id="rId4" Type="http://schemas.openxmlformats.org/officeDocument/2006/relationships/oleObject" Target="../embeddings/oleObject80.bin"/></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oleObject" Target="../embeddings/oleObject81.bin"/><Relationship Id="rId1" Type="http://schemas.openxmlformats.org/officeDocument/2006/relationships/slideLayout" Target="../slideLayouts/slideLayout2.xml"/><Relationship Id="rId5" Type="http://schemas.openxmlformats.org/officeDocument/2006/relationships/image" Target="../media/image79.wmf"/><Relationship Id="rId4" Type="http://schemas.openxmlformats.org/officeDocument/2006/relationships/oleObject" Target="../embeddings/oleObject82.bin"/></Relationships>
</file>

<file path=ppt/slides/_rels/slide109.x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oleObject" Target="../embeddings/oleObject83.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81.wmf"/><Relationship Id="rId7" Type="http://schemas.openxmlformats.org/officeDocument/2006/relationships/image" Target="../media/image83.wmf"/><Relationship Id="rId2" Type="http://schemas.openxmlformats.org/officeDocument/2006/relationships/oleObject" Target="../embeddings/oleObject84.bin"/><Relationship Id="rId1" Type="http://schemas.openxmlformats.org/officeDocument/2006/relationships/slideLayout" Target="../slideLayouts/slideLayout2.xml"/><Relationship Id="rId6" Type="http://schemas.openxmlformats.org/officeDocument/2006/relationships/oleObject" Target="../embeddings/oleObject86.bin"/><Relationship Id="rId5" Type="http://schemas.openxmlformats.org/officeDocument/2006/relationships/image" Target="../media/image82.wmf"/><Relationship Id="rId4" Type="http://schemas.openxmlformats.org/officeDocument/2006/relationships/oleObject" Target="../embeddings/oleObject85.bin"/></Relationships>
</file>

<file path=ppt/slides/_rels/slide111.x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oleObject" Target="../embeddings/oleObject87.bin"/><Relationship Id="rId1" Type="http://schemas.openxmlformats.org/officeDocument/2006/relationships/slideLayout" Target="../slideLayouts/slideLayout2.xml"/><Relationship Id="rId5" Type="http://schemas.openxmlformats.org/officeDocument/2006/relationships/image" Target="../media/image85.wmf"/><Relationship Id="rId4" Type="http://schemas.openxmlformats.org/officeDocument/2006/relationships/oleObject" Target="../embeddings/oleObject88.bin"/></Relationships>
</file>

<file path=ppt/slides/_rels/slide112.x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oleObject" Target="../embeddings/oleObject89.bin"/><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oleObject" Target="../embeddings/oleObject90.bin"/><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image" Target="../media/image88.wmf"/><Relationship Id="rId2" Type="http://schemas.openxmlformats.org/officeDocument/2006/relationships/oleObject" Target="../embeddings/oleObject91.bin"/><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8" Type="http://schemas.openxmlformats.org/officeDocument/2006/relationships/oleObject" Target="../embeddings/oleObject95.bin"/><Relationship Id="rId3" Type="http://schemas.openxmlformats.org/officeDocument/2006/relationships/image" Target="../media/image89.wmf"/><Relationship Id="rId7" Type="http://schemas.openxmlformats.org/officeDocument/2006/relationships/image" Target="../media/image91.wmf"/><Relationship Id="rId2" Type="http://schemas.openxmlformats.org/officeDocument/2006/relationships/oleObject" Target="../embeddings/oleObject92.bin"/><Relationship Id="rId1" Type="http://schemas.openxmlformats.org/officeDocument/2006/relationships/slideLayout" Target="../slideLayouts/slideLayout2.xml"/><Relationship Id="rId6" Type="http://schemas.openxmlformats.org/officeDocument/2006/relationships/oleObject" Target="../embeddings/oleObject94.bin"/><Relationship Id="rId5" Type="http://schemas.openxmlformats.org/officeDocument/2006/relationships/image" Target="../media/image90.wmf"/><Relationship Id="rId4" Type="http://schemas.openxmlformats.org/officeDocument/2006/relationships/oleObject" Target="../embeddings/oleObject93.bin"/><Relationship Id="rId9" Type="http://schemas.openxmlformats.org/officeDocument/2006/relationships/image" Target="../media/image92.wmf"/></Relationships>
</file>

<file path=ppt/slides/_rels/slide123.xml.rels><?xml version="1.0" encoding="UTF-8" standalone="yes"?>
<Relationships xmlns="http://schemas.openxmlformats.org/package/2006/relationships"><Relationship Id="rId8" Type="http://schemas.openxmlformats.org/officeDocument/2006/relationships/oleObject" Target="../embeddings/oleObject95.bin"/><Relationship Id="rId3" Type="http://schemas.openxmlformats.org/officeDocument/2006/relationships/image" Target="../media/image89.wmf"/><Relationship Id="rId7" Type="http://schemas.openxmlformats.org/officeDocument/2006/relationships/image" Target="../media/image91.wmf"/><Relationship Id="rId2" Type="http://schemas.openxmlformats.org/officeDocument/2006/relationships/oleObject" Target="../embeddings/oleObject92.bin"/><Relationship Id="rId1" Type="http://schemas.openxmlformats.org/officeDocument/2006/relationships/slideLayout" Target="../slideLayouts/slideLayout2.xml"/><Relationship Id="rId6" Type="http://schemas.openxmlformats.org/officeDocument/2006/relationships/oleObject" Target="../embeddings/oleObject94.bin"/><Relationship Id="rId5" Type="http://schemas.openxmlformats.org/officeDocument/2006/relationships/image" Target="../media/image90.wmf"/><Relationship Id="rId4" Type="http://schemas.openxmlformats.org/officeDocument/2006/relationships/oleObject" Target="../embeddings/oleObject93.bin"/><Relationship Id="rId9" Type="http://schemas.openxmlformats.org/officeDocument/2006/relationships/image" Target="../media/image92.wmf"/></Relationships>
</file>

<file path=ppt/slides/_rels/slide124.xml.rels><?xml version="1.0" encoding="UTF-8" standalone="yes"?>
<Relationships xmlns="http://schemas.openxmlformats.org/package/2006/relationships"><Relationship Id="rId8" Type="http://schemas.openxmlformats.org/officeDocument/2006/relationships/oleObject" Target="../embeddings/oleObject98.bin"/><Relationship Id="rId3" Type="http://schemas.openxmlformats.org/officeDocument/2006/relationships/image" Target="../media/image88.wmf"/><Relationship Id="rId7" Type="http://schemas.openxmlformats.org/officeDocument/2006/relationships/image" Target="../media/image94.wmf"/><Relationship Id="rId2" Type="http://schemas.openxmlformats.org/officeDocument/2006/relationships/oleObject" Target="../embeddings/oleObject91.bin"/><Relationship Id="rId1" Type="http://schemas.openxmlformats.org/officeDocument/2006/relationships/slideLayout" Target="../slideLayouts/slideLayout2.xml"/><Relationship Id="rId6" Type="http://schemas.openxmlformats.org/officeDocument/2006/relationships/oleObject" Target="../embeddings/oleObject97.bin"/><Relationship Id="rId11" Type="http://schemas.openxmlformats.org/officeDocument/2006/relationships/image" Target="../media/image96.wmf"/><Relationship Id="rId5" Type="http://schemas.openxmlformats.org/officeDocument/2006/relationships/image" Target="../media/image93.wmf"/><Relationship Id="rId10" Type="http://schemas.openxmlformats.org/officeDocument/2006/relationships/oleObject" Target="../embeddings/oleObject99.bin"/><Relationship Id="rId4" Type="http://schemas.openxmlformats.org/officeDocument/2006/relationships/oleObject" Target="../embeddings/oleObject96.bin"/><Relationship Id="rId9" Type="http://schemas.openxmlformats.org/officeDocument/2006/relationships/image" Target="../media/image95.wmf"/></Relationships>
</file>

<file path=ppt/slides/_rels/slide125.xml.rels><?xml version="1.0" encoding="UTF-8" standalone="yes"?>
<Relationships xmlns="http://schemas.openxmlformats.org/package/2006/relationships"><Relationship Id="rId3" Type="http://schemas.openxmlformats.org/officeDocument/2006/relationships/image" Target="../media/image97.wmf"/><Relationship Id="rId7" Type="http://schemas.openxmlformats.org/officeDocument/2006/relationships/image" Target="../media/image99.wmf"/><Relationship Id="rId2" Type="http://schemas.openxmlformats.org/officeDocument/2006/relationships/oleObject" Target="../embeddings/oleObject100.bin"/><Relationship Id="rId1" Type="http://schemas.openxmlformats.org/officeDocument/2006/relationships/slideLayout" Target="../slideLayouts/slideLayout2.xml"/><Relationship Id="rId6" Type="http://schemas.openxmlformats.org/officeDocument/2006/relationships/oleObject" Target="../embeddings/oleObject102.bin"/><Relationship Id="rId5" Type="http://schemas.openxmlformats.org/officeDocument/2006/relationships/image" Target="../media/image98.wmf"/><Relationship Id="rId4" Type="http://schemas.openxmlformats.org/officeDocument/2006/relationships/oleObject" Target="../embeddings/oleObject10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 Id="rId9" Type="http://schemas.openxmlformats.org/officeDocument/2006/relationships/image" Target="../media/image9.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9.bin"/><Relationship Id="rId1" Type="http://schemas.openxmlformats.org/officeDocument/2006/relationships/slideLayout" Target="../slideLayouts/slideLayout2.x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5.wmf"/><Relationship Id="rId7" Type="http://schemas.openxmlformats.org/officeDocument/2006/relationships/oleObject" Target="../embeddings/oleObject16.bin"/><Relationship Id="rId2" Type="http://schemas.openxmlformats.org/officeDocument/2006/relationships/oleObject" Target="../embeddings/oleObject12.bin"/><Relationship Id="rId1" Type="http://schemas.openxmlformats.org/officeDocument/2006/relationships/slideLayout" Target="../slideLayouts/slideLayout2.x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image" Target="../media/image17.wmf"/><Relationship Id="rId7" Type="http://schemas.openxmlformats.org/officeDocument/2006/relationships/oleObject" Target="../embeddings/oleObject20.bin"/><Relationship Id="rId2" Type="http://schemas.openxmlformats.org/officeDocument/2006/relationships/oleObject" Target="../embeddings/oleObject17.bin"/><Relationship Id="rId1" Type="http://schemas.openxmlformats.org/officeDocument/2006/relationships/slideLayout" Target="../slideLayouts/slideLayout2.xml"/><Relationship Id="rId6" Type="http://schemas.openxmlformats.org/officeDocument/2006/relationships/oleObject" Target="../embeddings/oleObject19.bin"/><Relationship Id="rId5" Type="http://schemas.openxmlformats.org/officeDocument/2006/relationships/image" Target="../media/image18.wmf"/><Relationship Id="rId4" Type="http://schemas.openxmlformats.org/officeDocument/2006/relationships/oleObject" Target="../embeddings/oleObject18.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22.bin"/><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oleObject" Target="../embeddings/oleObject23.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24.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2.emf"/><Relationship Id="rId7" Type="http://schemas.openxmlformats.org/officeDocument/2006/relationships/image" Target="../media/image24.emf"/><Relationship Id="rId2" Type="http://schemas.openxmlformats.org/officeDocument/2006/relationships/oleObject" Target="../embeddings/oleObject25.bin"/><Relationship Id="rId1" Type="http://schemas.openxmlformats.org/officeDocument/2006/relationships/slideLayout" Target="../slideLayouts/slideLayout2.xml"/><Relationship Id="rId6" Type="http://schemas.openxmlformats.org/officeDocument/2006/relationships/oleObject" Target="../embeddings/oleObject27.bin"/><Relationship Id="rId5" Type="http://schemas.openxmlformats.org/officeDocument/2006/relationships/image" Target="../media/image23.emf"/><Relationship Id="rId4" Type="http://schemas.openxmlformats.org/officeDocument/2006/relationships/oleObject" Target="../embeddings/oleObject26.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8.bin"/><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9.bin"/><Relationship Id="rId1" Type="http://schemas.openxmlformats.org/officeDocument/2006/relationships/slideLayout" Target="../slideLayouts/slideLayout2.xml"/><Relationship Id="rId5" Type="http://schemas.openxmlformats.org/officeDocument/2006/relationships/image" Target="../media/image27.wmf"/><Relationship Id="rId4" Type="http://schemas.openxmlformats.org/officeDocument/2006/relationships/oleObject" Target="../embeddings/oleObject30.bin"/></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oleObject" Target="../embeddings/oleObject31.bin"/><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image" Target="../media/image29.wmf"/><Relationship Id="rId7" Type="http://schemas.openxmlformats.org/officeDocument/2006/relationships/image" Target="../media/image31.wmf"/><Relationship Id="rId2" Type="http://schemas.openxmlformats.org/officeDocument/2006/relationships/oleObject" Target="../embeddings/oleObject32.bin"/><Relationship Id="rId1" Type="http://schemas.openxmlformats.org/officeDocument/2006/relationships/slideLayout" Target="../slideLayouts/slideLayout2.xml"/><Relationship Id="rId6" Type="http://schemas.openxmlformats.org/officeDocument/2006/relationships/oleObject" Target="../embeddings/oleObject34.bin"/><Relationship Id="rId5" Type="http://schemas.openxmlformats.org/officeDocument/2006/relationships/image" Target="../media/image30.wmf"/><Relationship Id="rId4" Type="http://schemas.openxmlformats.org/officeDocument/2006/relationships/oleObject" Target="../embeddings/oleObject33.bin"/><Relationship Id="rId9" Type="http://schemas.openxmlformats.org/officeDocument/2006/relationships/image" Target="../media/image32.wmf"/></Relationships>
</file>

<file path=ppt/slides/_rels/slide65.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36.bin"/><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6.wmf"/><Relationship Id="rId2" Type="http://schemas.openxmlformats.org/officeDocument/2006/relationships/oleObject" Target="../embeddings/oleObject37.bin"/><Relationship Id="rId1" Type="http://schemas.openxmlformats.org/officeDocument/2006/relationships/slideLayout" Target="../slideLayouts/slideLayout2.xml"/><Relationship Id="rId6" Type="http://schemas.openxmlformats.org/officeDocument/2006/relationships/oleObject" Target="../embeddings/oleObject39.bin"/><Relationship Id="rId5" Type="http://schemas.openxmlformats.org/officeDocument/2006/relationships/image" Target="../media/image35.wmf"/><Relationship Id="rId4" Type="http://schemas.openxmlformats.org/officeDocument/2006/relationships/oleObject" Target="../embeddings/oleObject38.bin"/></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40.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oleObject" Target="../embeddings/oleObject41.bin"/><Relationship Id="rId1" Type="http://schemas.openxmlformats.org/officeDocument/2006/relationships/slideLayout" Target="../slideLayouts/slideLayout2.xml"/><Relationship Id="rId5" Type="http://schemas.openxmlformats.org/officeDocument/2006/relationships/image" Target="../media/image39.wmf"/><Relationship Id="rId4" Type="http://schemas.openxmlformats.org/officeDocument/2006/relationships/oleObject" Target="../embeddings/oleObject42.bin"/></Relationships>
</file>

<file path=ppt/slides/_rels/slide72.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oleObject" Target="../embeddings/oleObject43.bin"/><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image" Target="../media/image41.wmf"/><Relationship Id="rId7" Type="http://schemas.openxmlformats.org/officeDocument/2006/relationships/image" Target="../media/image43.wmf"/><Relationship Id="rId2" Type="http://schemas.openxmlformats.org/officeDocument/2006/relationships/oleObject" Target="../embeddings/oleObject44.bin"/><Relationship Id="rId1" Type="http://schemas.openxmlformats.org/officeDocument/2006/relationships/slideLayout" Target="../slideLayouts/slideLayout2.xml"/><Relationship Id="rId6" Type="http://schemas.openxmlformats.org/officeDocument/2006/relationships/oleObject" Target="../embeddings/oleObject46.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48.bin"/><Relationship Id="rId4" Type="http://schemas.openxmlformats.org/officeDocument/2006/relationships/oleObject" Target="../embeddings/oleObject45.bin"/><Relationship Id="rId9" Type="http://schemas.openxmlformats.org/officeDocument/2006/relationships/image" Target="../media/image44.wmf"/></Relationships>
</file>

<file path=ppt/slides/_rels/slide74.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49.bin"/><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50.bin"/><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oleObject" Target="../embeddings/oleObject51.bin"/><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9.wmf"/><Relationship Id="rId7" Type="http://schemas.openxmlformats.org/officeDocument/2006/relationships/image" Target="../media/image51.wmf"/><Relationship Id="rId2" Type="http://schemas.openxmlformats.org/officeDocument/2006/relationships/oleObject" Target="../embeddings/oleObject52.bin"/><Relationship Id="rId1" Type="http://schemas.openxmlformats.org/officeDocument/2006/relationships/slideLayout" Target="../slideLayouts/slideLayout2.xml"/><Relationship Id="rId6" Type="http://schemas.openxmlformats.org/officeDocument/2006/relationships/oleObject" Target="../embeddings/oleObject54.bin"/><Relationship Id="rId5" Type="http://schemas.openxmlformats.org/officeDocument/2006/relationships/image" Target="../media/image50.wmf"/><Relationship Id="rId4" Type="http://schemas.openxmlformats.org/officeDocument/2006/relationships/oleObject" Target="../embeddings/oleObject53.bin"/></Relationships>
</file>

<file path=ppt/slides/_rels/slide79.x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4.wmf"/><Relationship Id="rId2" Type="http://schemas.openxmlformats.org/officeDocument/2006/relationships/oleObject" Target="../embeddings/oleObject55.bin"/><Relationship Id="rId1" Type="http://schemas.openxmlformats.org/officeDocument/2006/relationships/slideLayout" Target="../slideLayouts/slideLayout2.xml"/><Relationship Id="rId6" Type="http://schemas.openxmlformats.org/officeDocument/2006/relationships/oleObject" Target="../embeddings/oleObject57.bin"/><Relationship Id="rId5" Type="http://schemas.openxmlformats.org/officeDocument/2006/relationships/image" Target="../media/image53.wmf"/><Relationship Id="rId4" Type="http://schemas.openxmlformats.org/officeDocument/2006/relationships/oleObject" Target="../embeddings/oleObject5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oleObject" Target="../embeddings/oleObject58.bin"/><Relationship Id="rId1" Type="http://schemas.openxmlformats.org/officeDocument/2006/relationships/slideLayout" Target="../slideLayouts/slideLayout2.xml"/><Relationship Id="rId5" Type="http://schemas.openxmlformats.org/officeDocument/2006/relationships/image" Target="../media/image56.wmf"/><Relationship Id="rId4" Type="http://schemas.openxmlformats.org/officeDocument/2006/relationships/oleObject" Target="../embeddings/oleObject59.bin"/></Relationships>
</file>

<file path=ppt/slides/_rels/slide81.xml.rels><?xml version="1.0" encoding="UTF-8" standalone="yes"?>
<Relationships xmlns="http://schemas.openxmlformats.org/package/2006/relationships"><Relationship Id="rId3" Type="http://schemas.openxmlformats.org/officeDocument/2006/relationships/image" Target="../media/image57.wmf"/><Relationship Id="rId7" Type="http://schemas.openxmlformats.org/officeDocument/2006/relationships/image" Target="../media/image59.wmf"/><Relationship Id="rId2" Type="http://schemas.openxmlformats.org/officeDocument/2006/relationships/oleObject" Target="../embeddings/oleObject60.bin"/><Relationship Id="rId1" Type="http://schemas.openxmlformats.org/officeDocument/2006/relationships/slideLayout" Target="../slideLayouts/slideLayout2.xml"/><Relationship Id="rId6" Type="http://schemas.openxmlformats.org/officeDocument/2006/relationships/oleObject" Target="../embeddings/oleObject62.bin"/><Relationship Id="rId5" Type="http://schemas.openxmlformats.org/officeDocument/2006/relationships/image" Target="../media/image58.wmf"/><Relationship Id="rId4" Type="http://schemas.openxmlformats.org/officeDocument/2006/relationships/oleObject" Target="../embeddings/oleObject61.bin"/></Relationships>
</file>

<file path=ppt/slides/_rels/slide82.x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oleObject" Target="../embeddings/oleObject63.bin"/><Relationship Id="rId1" Type="http://schemas.openxmlformats.org/officeDocument/2006/relationships/slideLayout" Target="../slideLayouts/slideLayout2.xml"/><Relationship Id="rId5" Type="http://schemas.openxmlformats.org/officeDocument/2006/relationships/image" Target="../media/image61.wmf"/><Relationship Id="rId4" Type="http://schemas.openxmlformats.org/officeDocument/2006/relationships/oleObject" Target="../embeddings/oleObject64.bin"/></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image" Target="../media/image62.wmf"/><Relationship Id="rId7" Type="http://schemas.openxmlformats.org/officeDocument/2006/relationships/image" Target="../media/image64.wmf"/><Relationship Id="rId2" Type="http://schemas.openxmlformats.org/officeDocument/2006/relationships/oleObject" Target="../embeddings/oleObject65.bin"/><Relationship Id="rId1" Type="http://schemas.openxmlformats.org/officeDocument/2006/relationships/slideLayout" Target="../slideLayouts/slideLayout2.xml"/><Relationship Id="rId6" Type="http://schemas.openxmlformats.org/officeDocument/2006/relationships/oleObject" Target="../embeddings/oleObject67.bin"/><Relationship Id="rId5" Type="http://schemas.openxmlformats.org/officeDocument/2006/relationships/image" Target="../media/image63.wmf"/><Relationship Id="rId4" Type="http://schemas.openxmlformats.org/officeDocument/2006/relationships/oleObject" Target="../embeddings/oleObject66.bin"/><Relationship Id="rId9" Type="http://schemas.openxmlformats.org/officeDocument/2006/relationships/image" Target="../media/image65.wmf"/></Relationships>
</file>

<file path=ppt/slides/_rels/slide87.xml.rels><?xml version="1.0" encoding="UTF-8" standalone="yes"?>
<Relationships xmlns="http://schemas.openxmlformats.org/package/2006/relationships"><Relationship Id="rId3" Type="http://schemas.openxmlformats.org/officeDocument/2006/relationships/image" Target="../media/image66.wmf"/><Relationship Id="rId7" Type="http://schemas.openxmlformats.org/officeDocument/2006/relationships/image" Target="../media/image68.wmf"/><Relationship Id="rId2" Type="http://schemas.openxmlformats.org/officeDocument/2006/relationships/oleObject" Target="../embeddings/oleObject69.bin"/><Relationship Id="rId1" Type="http://schemas.openxmlformats.org/officeDocument/2006/relationships/slideLayout" Target="../slideLayouts/slideLayout2.xml"/><Relationship Id="rId6" Type="http://schemas.openxmlformats.org/officeDocument/2006/relationships/oleObject" Target="../embeddings/oleObject71.bin"/><Relationship Id="rId5" Type="http://schemas.openxmlformats.org/officeDocument/2006/relationships/image" Target="../media/image67.wmf"/><Relationship Id="rId4" Type="http://schemas.openxmlformats.org/officeDocument/2006/relationships/oleObject" Target="../embeddings/oleObject70.bin"/></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oleObject" Target="../embeddings/oleObject72.bin"/><Relationship Id="rId1" Type="http://schemas.openxmlformats.org/officeDocument/2006/relationships/slideLayout" Target="../slideLayouts/slideLayout2.xml"/><Relationship Id="rId5" Type="http://schemas.openxmlformats.org/officeDocument/2006/relationships/image" Target="../media/image70.wmf"/><Relationship Id="rId4" Type="http://schemas.openxmlformats.org/officeDocument/2006/relationships/oleObject" Target="../embeddings/oleObject73.bin"/></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oleObject" Target="../embeddings/oleObject74.bin"/><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83A5E401-D48E-4545-8041-38F00FFF2F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48972"/>
            <a:ext cx="12192000" cy="5409027"/>
          </a:xfrm>
          <a:prstGeom prst="rect">
            <a:avLst/>
          </a:prstGeom>
          <a:ln>
            <a:solidFill>
              <a:schemeClr val="accent6">
                <a:lumMod val="50000"/>
              </a:schemeClr>
            </a:solidFill>
          </a:ln>
        </p:spPr>
      </p:pic>
      <p:sp>
        <p:nvSpPr>
          <p:cNvPr id="8" name="Text Placeholder 2">
            <a:extLst>
              <a:ext uri="{FF2B5EF4-FFF2-40B4-BE49-F238E27FC236}">
                <a16:creationId xmlns:a16="http://schemas.microsoft.com/office/drawing/2014/main" id="{45EBC491-A5DB-48ED-A3FF-43464FAB831E}"/>
              </a:ext>
            </a:extLst>
          </p:cNvPr>
          <p:cNvSpPr txBox="1">
            <a:spLocks/>
          </p:cNvSpPr>
          <p:nvPr/>
        </p:nvSpPr>
        <p:spPr bwMode="auto">
          <a:xfrm>
            <a:off x="5064368" y="260505"/>
            <a:ext cx="7085428" cy="74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lnSpc>
                <a:spcPct val="80000"/>
              </a:lnSpc>
              <a:spcBef>
                <a:spcPct val="20000"/>
              </a:spcBef>
            </a:pPr>
            <a:r>
              <a:rPr lang="pt-BR" sz="3800" b="1" dirty="0">
                <a:solidFill>
                  <a:schemeClr val="accent2">
                    <a:lumMod val="25000"/>
                  </a:schemeClr>
                </a:solidFill>
                <a:latin typeface="+mn-lt"/>
                <a:cs typeface="Arial" panose="020B0604020202020204" pitchFamily="34" charset="0"/>
              </a:rPr>
              <a:t>Exercícios de Microeconomia</a:t>
            </a:r>
          </a:p>
          <a:p>
            <a:pPr algn="ctr">
              <a:lnSpc>
                <a:spcPct val="80000"/>
              </a:lnSpc>
              <a:spcBef>
                <a:spcPct val="20000"/>
              </a:spcBef>
            </a:pPr>
            <a:r>
              <a:rPr lang="pt-BR" sz="3800" b="1" dirty="0">
                <a:solidFill>
                  <a:schemeClr val="accent2">
                    <a:lumMod val="25000"/>
                  </a:schemeClr>
                </a:solidFill>
                <a:latin typeface="+mn-lt"/>
                <a:cs typeface="Arial" panose="020B0604020202020204" pitchFamily="34" charset="0"/>
              </a:rPr>
              <a:t>Alunos Gabarito – 2021 - FGV</a:t>
            </a:r>
            <a:endParaRPr lang="en-US" sz="3800" b="1" dirty="0">
              <a:solidFill>
                <a:schemeClr val="accent2">
                  <a:lumMod val="25000"/>
                </a:schemeClr>
              </a:solidFill>
              <a:latin typeface="+mn-lt"/>
              <a:cs typeface="Arial" panose="020B0604020202020204" pitchFamily="34"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p:txBody>
      </p:sp>
      <p:sp>
        <p:nvSpPr>
          <p:cNvPr id="10" name="CaixaDeTexto 9">
            <a:extLst>
              <a:ext uri="{FF2B5EF4-FFF2-40B4-BE49-F238E27FC236}">
                <a16:creationId xmlns:a16="http://schemas.microsoft.com/office/drawing/2014/main" id="{66A081C4-A18C-4276-B023-07FF696FB146}"/>
              </a:ext>
            </a:extLst>
          </p:cNvPr>
          <p:cNvSpPr txBox="1"/>
          <p:nvPr/>
        </p:nvSpPr>
        <p:spPr>
          <a:xfrm>
            <a:off x="6749780" y="6289969"/>
            <a:ext cx="5192855" cy="461665"/>
          </a:xfrm>
          <a:prstGeom prst="rect">
            <a:avLst/>
          </a:prstGeom>
          <a:noFill/>
        </p:spPr>
        <p:txBody>
          <a:bodyPr wrap="square" rtlCol="0">
            <a:spAutoFit/>
          </a:bodyPr>
          <a:lstStyle/>
          <a:p>
            <a:r>
              <a:rPr lang="pt-BR" b="1" i="1" dirty="0">
                <a:solidFill>
                  <a:srgbClr val="002060"/>
                </a:solidFill>
                <a:latin typeface="+mn-lt"/>
              </a:rPr>
              <a:t>Prof.: Antonio Carlos Assumpção</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162E6DD8-5109-4C18-A098-9AC1EF5957EC}"/>
              </a:ext>
            </a:extLst>
          </p:cNvPr>
          <p:cNvSpPr>
            <a:spLocks noGrp="1"/>
          </p:cNvSpPr>
          <p:nvPr>
            <p:ph idx="1"/>
          </p:nvPr>
        </p:nvSpPr>
        <p:spPr>
          <a:xfrm>
            <a:off x="178220" y="63350"/>
            <a:ext cx="11877791" cy="4883150"/>
          </a:xfrm>
        </p:spPr>
        <p:txBody>
          <a:bodyPr/>
          <a:lstStyle/>
          <a:p>
            <a:pPr algn="just">
              <a:spcBef>
                <a:spcPts val="600"/>
              </a:spcBef>
              <a:buClr>
                <a:schemeClr val="tx1"/>
              </a:buClr>
              <a:buSzPct val="101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A questão versa sobre a Fronteira de Possibilidades de Produção (FPP).</a:t>
            </a:r>
          </a:p>
          <a:p>
            <a:pPr algn="just">
              <a:spcBef>
                <a:spcPts val="600"/>
              </a:spcBef>
              <a:buClr>
                <a:schemeClr val="tx1"/>
              </a:buClr>
              <a:buSzPct val="101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A FPP nos mostra todas as combinações de dois bens que pode ser gerada a partir de certas quantidades de fatores de produção (capital, trabalho, tecnologia,...).</a:t>
            </a:r>
          </a:p>
          <a:p>
            <a:pPr algn="just">
              <a:spcBef>
                <a:spcPts val="600"/>
              </a:spcBef>
              <a:buClr>
                <a:schemeClr val="tx1"/>
              </a:buClr>
              <a:buSzPct val="101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A FPP é negativamente inclinada. Para produzir mais de um bem devo abrir mão da produção de certa quantidade do outro.</a:t>
            </a:r>
          </a:p>
          <a:p>
            <a:pPr lvl="1" algn="just">
              <a:spcBef>
                <a:spcPts val="600"/>
              </a:spcBef>
              <a:buClr>
                <a:schemeClr val="tx1"/>
              </a:buClr>
              <a:buSzPct val="101000"/>
              <a:buFont typeface="Wingdings" panose="05000000000000000000" pitchFamily="2" charset="2"/>
              <a:buChar char="§"/>
            </a:pPr>
            <a:r>
              <a:rPr lang="pt-BR" sz="3200" dirty="0">
                <a:solidFill>
                  <a:schemeClr val="tx1"/>
                </a:solidFill>
                <a:latin typeface="Calibri" panose="020F0502020204030204" pitchFamily="34" charset="0"/>
                <a:cs typeface="Calibri" panose="020F0502020204030204" pitchFamily="34" charset="0"/>
              </a:rPr>
              <a:t>Note que a inclinação da FPP nos mostra o custo de oportunidade. Para produzir mais uma unidade de A, devo deixar de produzir quantas unidades de B ?</a:t>
            </a:r>
          </a:p>
          <a:p>
            <a:pPr algn="just">
              <a:spcBef>
                <a:spcPts val="600"/>
              </a:spcBef>
              <a:buClr>
                <a:schemeClr val="tx1"/>
              </a:buClr>
              <a:buSzPct val="101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Se a FPP for uma reta temos que o custo de oportunidade é constante: ao deixar de produzir uma unidade de A, sempre consigo produzir, por exemplo, mais uma unidade de B.</a:t>
            </a:r>
          </a:p>
          <a:p>
            <a:pPr algn="just">
              <a:spcBef>
                <a:spcPts val="600"/>
              </a:spcBef>
              <a:buClr>
                <a:schemeClr val="tx1"/>
              </a:buClr>
              <a:buSzPct val="101000"/>
              <a:buFont typeface="Wingdings" panose="05000000000000000000" pitchFamily="2" charset="2"/>
              <a:buChar char="§"/>
            </a:pP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50967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98FEDA1B-1BFC-4BF3-89C3-81FACA05FFE6}"/>
              </a:ext>
            </a:extLst>
          </p:cNvPr>
          <p:cNvSpPr txBox="1"/>
          <p:nvPr/>
        </p:nvSpPr>
        <p:spPr>
          <a:xfrm>
            <a:off x="35676" y="219630"/>
            <a:ext cx="12085984" cy="5663089"/>
          </a:xfrm>
          <a:prstGeom prst="rect">
            <a:avLst/>
          </a:prstGeom>
          <a:noFill/>
        </p:spPr>
        <p:txBody>
          <a:bodyPr wrap="square" rtlCol="0">
            <a:spAutoFit/>
          </a:bodyPr>
          <a:lstStyle/>
          <a:p>
            <a:pPr marL="342900" indent="-342900" algn="just">
              <a:buFont typeface="Wingdings" panose="05000000000000000000" pitchFamily="2" charset="2"/>
              <a:buChar char="§"/>
            </a:pPr>
            <a:r>
              <a:rPr lang="pt-BR" sz="3200" b="1" dirty="0">
                <a:latin typeface="Arial" panose="020B0604020202020204" pitchFamily="34" charset="0"/>
                <a:cs typeface="Arial" panose="020B0604020202020204" pitchFamily="34" charset="0"/>
              </a:rPr>
              <a:t>Um Exemplo:</a:t>
            </a:r>
          </a:p>
          <a:p>
            <a:pPr marL="285750" indent="-285750" algn="just">
              <a:buFont typeface="Wingdings" panose="05000000000000000000" pitchFamily="2" charset="2"/>
              <a:buChar char="§"/>
            </a:pPr>
            <a:endParaRPr lang="pt-BR" sz="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3000" b="1" dirty="0">
                <a:latin typeface="Arial" panose="020B0604020202020204" pitchFamily="34" charset="0"/>
                <a:cs typeface="Arial" panose="020B0604020202020204" pitchFamily="34" charset="0"/>
              </a:rPr>
              <a:t>Pense no quadro de medalhas de uma olimpíada: </a:t>
            </a:r>
            <a:r>
              <a:rPr lang="pt-BR" sz="2600" b="1" dirty="0">
                <a:latin typeface="Arial" panose="020B0604020202020204" pitchFamily="34" charset="0"/>
                <a:cs typeface="Arial" panose="020B0604020202020204" pitchFamily="34" charset="0"/>
              </a:rPr>
              <a:t>(Pequim 2008).</a:t>
            </a:r>
          </a:p>
          <a:p>
            <a:pPr marL="285750"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3200" dirty="0">
                <a:latin typeface="Arial" panose="020B0604020202020204" pitchFamily="34" charset="0"/>
                <a:cs typeface="Arial" panose="020B0604020202020204" pitchFamily="34" charset="0"/>
              </a:rPr>
              <a:t>Pela hierarquia de classificação usual do quadro de medalhas das olimpíadas, as medalhas de ouro sempre são preferíveis a qualquer medalha de prata, e é por isso que a Venezuela com uma medalha de ouro está a frente da Tailândia com 2 medalhas de prata e 1 de Bronze (3 no total). </a:t>
            </a:r>
          </a:p>
          <a:p>
            <a:pPr marL="285750"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3200" dirty="0">
                <a:latin typeface="Arial" panose="020B0604020202020204" pitchFamily="34" charset="0"/>
                <a:cs typeface="Arial" panose="020B0604020202020204" pitchFamily="34" charset="0"/>
              </a:rPr>
              <a:t>Até o último dia das olimpíadas, Venezuela estava na frente de Colômbia e México (que ainda não tinham tido suas medalhas de ouro, o México inclusive ganhando do Brasil na final do futebol).</a:t>
            </a:r>
          </a:p>
        </p:txBody>
      </p:sp>
    </p:spTree>
    <p:extLst>
      <p:ext uri="{BB962C8B-B14F-4D97-AF65-F5344CB8AC3E}">
        <p14:creationId xmlns:p14="http://schemas.microsoft.com/office/powerpoint/2010/main" val="18524481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 calcmode="lin" valueType="num">
                                      <p:cBhvr additive="base">
                                        <p:cTn id="1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7F6497A0-6060-49D7-9738-87F23BF29244}"/>
              </a:ext>
            </a:extLst>
          </p:cNvPr>
          <p:cNvSpPr txBox="1"/>
          <p:nvPr/>
        </p:nvSpPr>
        <p:spPr>
          <a:xfrm>
            <a:off x="196064" y="258979"/>
            <a:ext cx="11663000" cy="5093702"/>
          </a:xfrm>
          <a:prstGeom prst="rect">
            <a:avLst/>
          </a:prstGeom>
          <a:noFill/>
        </p:spPr>
        <p:txBody>
          <a:bodyPr wrap="square" rtlCol="0">
            <a:spAutoFit/>
          </a:bodyPr>
          <a:lstStyle/>
          <a:p>
            <a:pPr marL="457200" indent="-457200" algn="just">
              <a:buFont typeface="Wingdings" panose="05000000000000000000" pitchFamily="2" charset="2"/>
              <a:buChar char="§"/>
            </a:pPr>
            <a:r>
              <a:rPr lang="pt-BR" sz="3200" dirty="0">
                <a:latin typeface="Arial" panose="020B0604020202020204" pitchFamily="34" charset="0"/>
                <a:cs typeface="Arial" panose="020B0604020202020204" pitchFamily="34" charset="0"/>
              </a:rPr>
              <a:t>Mas quantas medalhas de prata ou de bronze valem uma medalha de ouro ?  Ou seja, existe preço para trocar uma medalha de ouro por algumas de prata ?</a:t>
            </a:r>
          </a:p>
          <a:p>
            <a:pPr marL="457200" indent="-457200" algn="just">
              <a:buFont typeface="Wingdings" panose="05000000000000000000" pitchFamily="2" charset="2"/>
              <a:buChar char="§"/>
            </a:pPr>
            <a:endParaRPr lang="pt-BR" sz="100" dirty="0">
              <a:latin typeface="Arial" panose="020B0604020202020204" pitchFamily="34" charset="0"/>
              <a:cs typeface="Arial" panose="020B0604020202020204" pitchFamily="34" charset="0"/>
            </a:endParaRPr>
          </a:p>
          <a:p>
            <a:pPr marL="914400" lvl="1" indent="-457200" algn="just">
              <a:buFont typeface="Wingdings" panose="05000000000000000000" pitchFamily="2" charset="2"/>
              <a:buChar char="§"/>
            </a:pPr>
            <a:r>
              <a:rPr lang="pt-BR" sz="3200" dirty="0">
                <a:latin typeface="Arial" panose="020B0604020202020204" pitchFamily="34" charset="0"/>
                <a:cs typeface="Arial" panose="020B0604020202020204" pitchFamily="34" charset="0"/>
              </a:rPr>
              <a:t>Não. A tendência seria dizer que o preço da medalha de ouro em termos de medalha de prata é infinito. </a:t>
            </a:r>
          </a:p>
          <a:p>
            <a:pPr marL="914400" lvl="1" indent="-45720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
            </a:pPr>
            <a:r>
              <a:rPr lang="pt-BR" sz="3200" b="1" dirty="0">
                <a:latin typeface="Arial" panose="020B0604020202020204" pitchFamily="34" charset="0"/>
                <a:cs typeface="Arial" panose="020B0604020202020204" pitchFamily="34" charset="0"/>
              </a:rPr>
              <a:t>Portanto, no caso de preferências lexicográficas, as curvas de indiferença serão pontos unitários, pois não haverá, para cada cesta de bens, qualquer cesta diferente dela mesma que lhe seja indiferente.</a:t>
            </a:r>
          </a:p>
          <a:p>
            <a:pPr marL="457200" indent="-457200" algn="just">
              <a:buFont typeface="Wingdings" panose="05000000000000000000" pitchFamily="2" charset="2"/>
              <a:buChar char="§"/>
            </a:pPr>
            <a:endParaRPr lang="pt-B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965176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tângulo 25">
            <a:extLst>
              <a:ext uri="{FF2B5EF4-FFF2-40B4-BE49-F238E27FC236}">
                <a16:creationId xmlns:a16="http://schemas.microsoft.com/office/drawing/2014/main" id="{D59A6099-3D1C-4B33-AE65-8EA842721612}"/>
              </a:ext>
            </a:extLst>
          </p:cNvPr>
          <p:cNvSpPr/>
          <p:nvPr/>
        </p:nvSpPr>
        <p:spPr bwMode="auto">
          <a:xfrm>
            <a:off x="928468" y="590843"/>
            <a:ext cx="9833317" cy="5697415"/>
          </a:xfrm>
          <a:prstGeom prst="rect">
            <a:avLst/>
          </a:prstGeom>
          <a:solidFill>
            <a:srgbClr val="F8F8F8"/>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4" name="Conector de Seta Reta 3">
            <a:extLst>
              <a:ext uri="{FF2B5EF4-FFF2-40B4-BE49-F238E27FC236}">
                <a16:creationId xmlns:a16="http://schemas.microsoft.com/office/drawing/2014/main" id="{A374427B-721C-4A18-9490-00308165AB3B}"/>
              </a:ext>
            </a:extLst>
          </p:cNvPr>
          <p:cNvCxnSpPr/>
          <p:nvPr/>
        </p:nvCxnSpPr>
        <p:spPr bwMode="auto">
          <a:xfrm flipV="1">
            <a:off x="2882132" y="1317791"/>
            <a:ext cx="2" cy="3598757"/>
          </a:xfrm>
          <a:prstGeom prst="straightConnector1">
            <a:avLst/>
          </a:prstGeom>
          <a:solidFill>
            <a:srgbClr val="FFCC99"/>
          </a:solidFill>
          <a:ln w="57150" cap="flat" cmpd="sng" algn="ctr">
            <a:solidFill>
              <a:srgbClr val="000000"/>
            </a:solidFill>
            <a:prstDash val="solid"/>
            <a:round/>
            <a:headEnd type="none" w="med" len="med"/>
            <a:tailEnd type="triangle"/>
          </a:ln>
          <a:effectLst/>
        </p:spPr>
      </p:cxnSp>
      <p:cxnSp>
        <p:nvCxnSpPr>
          <p:cNvPr id="5" name="Conector de Seta Reta 4">
            <a:extLst>
              <a:ext uri="{FF2B5EF4-FFF2-40B4-BE49-F238E27FC236}">
                <a16:creationId xmlns:a16="http://schemas.microsoft.com/office/drawing/2014/main" id="{62F3671A-B326-4E44-9F9F-9BD71BC00CF3}"/>
              </a:ext>
            </a:extLst>
          </p:cNvPr>
          <p:cNvCxnSpPr>
            <a:cxnSpLocks/>
          </p:cNvCxnSpPr>
          <p:nvPr/>
        </p:nvCxnSpPr>
        <p:spPr bwMode="auto">
          <a:xfrm>
            <a:off x="2868880" y="4916548"/>
            <a:ext cx="6121805" cy="0"/>
          </a:xfrm>
          <a:prstGeom prst="straightConnector1">
            <a:avLst/>
          </a:prstGeom>
          <a:solidFill>
            <a:srgbClr val="FFCC99"/>
          </a:solidFill>
          <a:ln w="57150" cap="flat" cmpd="sng" algn="ctr">
            <a:solidFill>
              <a:srgbClr val="000000"/>
            </a:solidFill>
            <a:prstDash val="solid"/>
            <a:round/>
            <a:headEnd type="none" w="med" len="med"/>
            <a:tailEnd type="triangle"/>
          </a:ln>
          <a:effectLst/>
        </p:spPr>
      </p:cxnSp>
      <p:sp>
        <p:nvSpPr>
          <p:cNvPr id="6" name="CaixaDeTexto 5">
            <a:extLst>
              <a:ext uri="{FF2B5EF4-FFF2-40B4-BE49-F238E27FC236}">
                <a16:creationId xmlns:a16="http://schemas.microsoft.com/office/drawing/2014/main" id="{DCEB4C58-C76F-47B1-90F4-13DE36756792}"/>
              </a:ext>
            </a:extLst>
          </p:cNvPr>
          <p:cNvSpPr txBox="1"/>
          <p:nvPr/>
        </p:nvSpPr>
        <p:spPr>
          <a:xfrm>
            <a:off x="1158650" y="1147433"/>
            <a:ext cx="1573619" cy="707886"/>
          </a:xfrm>
          <a:prstGeom prst="rect">
            <a:avLst/>
          </a:prstGeom>
          <a:noFill/>
        </p:spPr>
        <p:txBody>
          <a:bodyPr wrap="square" rtlCol="0">
            <a:spAutoFit/>
          </a:bodyPr>
          <a:lstStyle/>
          <a:p>
            <a:r>
              <a:rPr lang="pt-BR" sz="2000" b="1" dirty="0">
                <a:latin typeface="+mn-lt"/>
              </a:rPr>
              <a:t>Medalhas de Ouro</a:t>
            </a:r>
          </a:p>
        </p:txBody>
      </p:sp>
      <p:sp>
        <p:nvSpPr>
          <p:cNvPr id="7" name="Elipse 6">
            <a:extLst>
              <a:ext uri="{FF2B5EF4-FFF2-40B4-BE49-F238E27FC236}">
                <a16:creationId xmlns:a16="http://schemas.microsoft.com/office/drawing/2014/main" id="{E78E2E71-0F05-4DF5-A76F-A9F04FAC05D6}"/>
              </a:ext>
            </a:extLst>
          </p:cNvPr>
          <p:cNvSpPr/>
          <p:nvPr/>
        </p:nvSpPr>
        <p:spPr bwMode="auto">
          <a:xfrm>
            <a:off x="4068450" y="3651433"/>
            <a:ext cx="221276" cy="21294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8" name="CaixaDeTexto 7">
            <a:extLst>
              <a:ext uri="{FF2B5EF4-FFF2-40B4-BE49-F238E27FC236}">
                <a16:creationId xmlns:a16="http://schemas.microsoft.com/office/drawing/2014/main" id="{0FE72200-4A4D-463B-90C9-9B7B6421D03A}"/>
              </a:ext>
            </a:extLst>
          </p:cNvPr>
          <p:cNvSpPr txBox="1"/>
          <p:nvPr/>
        </p:nvSpPr>
        <p:spPr>
          <a:xfrm>
            <a:off x="2510989" y="2447405"/>
            <a:ext cx="474581" cy="461665"/>
          </a:xfrm>
          <a:prstGeom prst="rect">
            <a:avLst/>
          </a:prstGeom>
          <a:noFill/>
        </p:spPr>
        <p:txBody>
          <a:bodyPr wrap="square" rtlCol="0">
            <a:spAutoFit/>
          </a:bodyPr>
          <a:lstStyle/>
          <a:p>
            <a:r>
              <a:rPr lang="pt-BR" dirty="0">
                <a:latin typeface="+mn-lt"/>
              </a:rPr>
              <a:t>2</a:t>
            </a:r>
          </a:p>
        </p:txBody>
      </p:sp>
      <p:sp>
        <p:nvSpPr>
          <p:cNvPr id="9" name="CaixaDeTexto 8">
            <a:extLst>
              <a:ext uri="{FF2B5EF4-FFF2-40B4-BE49-F238E27FC236}">
                <a16:creationId xmlns:a16="http://schemas.microsoft.com/office/drawing/2014/main" id="{2967195B-AD2C-4297-9D8A-701DCFD01C54}"/>
              </a:ext>
            </a:extLst>
          </p:cNvPr>
          <p:cNvSpPr txBox="1"/>
          <p:nvPr/>
        </p:nvSpPr>
        <p:spPr>
          <a:xfrm>
            <a:off x="2484485" y="3401365"/>
            <a:ext cx="370443" cy="461665"/>
          </a:xfrm>
          <a:prstGeom prst="rect">
            <a:avLst/>
          </a:prstGeom>
          <a:noFill/>
        </p:spPr>
        <p:txBody>
          <a:bodyPr wrap="square" rtlCol="0">
            <a:spAutoFit/>
          </a:bodyPr>
          <a:lstStyle/>
          <a:p>
            <a:r>
              <a:rPr lang="pt-BR" dirty="0">
                <a:latin typeface="+mn-lt"/>
              </a:rPr>
              <a:t>1</a:t>
            </a:r>
          </a:p>
        </p:txBody>
      </p:sp>
      <p:cxnSp>
        <p:nvCxnSpPr>
          <p:cNvPr id="10" name="Conector reto 9">
            <a:extLst>
              <a:ext uri="{FF2B5EF4-FFF2-40B4-BE49-F238E27FC236}">
                <a16:creationId xmlns:a16="http://schemas.microsoft.com/office/drawing/2014/main" id="{C5AD306A-323C-45DE-AACF-A5822B60A500}"/>
              </a:ext>
            </a:extLst>
          </p:cNvPr>
          <p:cNvCxnSpPr>
            <a:cxnSpLocks/>
          </p:cNvCxnSpPr>
          <p:nvPr/>
        </p:nvCxnSpPr>
        <p:spPr bwMode="auto">
          <a:xfrm>
            <a:off x="2907106" y="3744911"/>
            <a:ext cx="1273040" cy="0"/>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11" name="Conector reto 10">
            <a:extLst>
              <a:ext uri="{FF2B5EF4-FFF2-40B4-BE49-F238E27FC236}">
                <a16:creationId xmlns:a16="http://schemas.microsoft.com/office/drawing/2014/main" id="{CD0A90A9-1E08-40FC-AAE1-C4F4AFAB2DB9}"/>
              </a:ext>
            </a:extLst>
          </p:cNvPr>
          <p:cNvCxnSpPr>
            <a:cxnSpLocks/>
          </p:cNvCxnSpPr>
          <p:nvPr/>
        </p:nvCxnSpPr>
        <p:spPr bwMode="auto">
          <a:xfrm>
            <a:off x="4186684" y="2738596"/>
            <a:ext cx="1" cy="2151448"/>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12" name="CaixaDeTexto 11">
            <a:extLst>
              <a:ext uri="{FF2B5EF4-FFF2-40B4-BE49-F238E27FC236}">
                <a16:creationId xmlns:a16="http://schemas.microsoft.com/office/drawing/2014/main" id="{55BA0065-EE82-4E7A-A2B8-E736A7D803A7}"/>
              </a:ext>
            </a:extLst>
          </p:cNvPr>
          <p:cNvSpPr txBox="1"/>
          <p:nvPr/>
        </p:nvSpPr>
        <p:spPr>
          <a:xfrm>
            <a:off x="8043163" y="4970687"/>
            <a:ext cx="1573619" cy="707886"/>
          </a:xfrm>
          <a:prstGeom prst="rect">
            <a:avLst/>
          </a:prstGeom>
          <a:noFill/>
        </p:spPr>
        <p:txBody>
          <a:bodyPr wrap="square" rtlCol="0">
            <a:spAutoFit/>
          </a:bodyPr>
          <a:lstStyle/>
          <a:p>
            <a:r>
              <a:rPr lang="pt-BR" sz="2000" b="1" dirty="0">
                <a:latin typeface="+mn-lt"/>
              </a:rPr>
              <a:t>Medalhas de Prata</a:t>
            </a:r>
          </a:p>
        </p:txBody>
      </p:sp>
      <p:sp>
        <p:nvSpPr>
          <p:cNvPr id="13" name="CaixaDeTexto 12">
            <a:extLst>
              <a:ext uri="{FF2B5EF4-FFF2-40B4-BE49-F238E27FC236}">
                <a16:creationId xmlns:a16="http://schemas.microsoft.com/office/drawing/2014/main" id="{D1BE4E5D-5AAC-4CE7-AA49-7DE55CCDC276}"/>
              </a:ext>
            </a:extLst>
          </p:cNvPr>
          <p:cNvSpPr txBox="1"/>
          <p:nvPr/>
        </p:nvSpPr>
        <p:spPr>
          <a:xfrm>
            <a:off x="3988606" y="4892232"/>
            <a:ext cx="370443" cy="461665"/>
          </a:xfrm>
          <a:prstGeom prst="rect">
            <a:avLst/>
          </a:prstGeom>
          <a:noFill/>
        </p:spPr>
        <p:txBody>
          <a:bodyPr wrap="square" rtlCol="0">
            <a:spAutoFit/>
          </a:bodyPr>
          <a:lstStyle/>
          <a:p>
            <a:r>
              <a:rPr lang="pt-BR" dirty="0">
                <a:latin typeface="+mn-lt"/>
              </a:rPr>
              <a:t>1</a:t>
            </a:r>
          </a:p>
        </p:txBody>
      </p:sp>
      <p:sp>
        <p:nvSpPr>
          <p:cNvPr id="14" name="Elipse 13">
            <a:extLst>
              <a:ext uri="{FF2B5EF4-FFF2-40B4-BE49-F238E27FC236}">
                <a16:creationId xmlns:a16="http://schemas.microsoft.com/office/drawing/2014/main" id="{473E3608-3268-4BB1-AB5D-A21BE8A08E0E}"/>
              </a:ext>
            </a:extLst>
          </p:cNvPr>
          <p:cNvSpPr/>
          <p:nvPr/>
        </p:nvSpPr>
        <p:spPr bwMode="auto">
          <a:xfrm>
            <a:off x="4075078" y="2571412"/>
            <a:ext cx="221276" cy="21294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15" name="Conector reto 14">
            <a:extLst>
              <a:ext uri="{FF2B5EF4-FFF2-40B4-BE49-F238E27FC236}">
                <a16:creationId xmlns:a16="http://schemas.microsoft.com/office/drawing/2014/main" id="{527CAFFB-942E-4137-9B3A-71CAF0FB4125}"/>
              </a:ext>
            </a:extLst>
          </p:cNvPr>
          <p:cNvCxnSpPr>
            <a:cxnSpLocks/>
          </p:cNvCxnSpPr>
          <p:nvPr/>
        </p:nvCxnSpPr>
        <p:spPr bwMode="auto">
          <a:xfrm>
            <a:off x="2900482" y="2678110"/>
            <a:ext cx="1273040" cy="0"/>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16" name="Elipse 15">
            <a:extLst>
              <a:ext uri="{FF2B5EF4-FFF2-40B4-BE49-F238E27FC236}">
                <a16:creationId xmlns:a16="http://schemas.microsoft.com/office/drawing/2014/main" id="{AAB39BA5-6312-4EDC-AFCB-3709AA1540BD}"/>
              </a:ext>
            </a:extLst>
          </p:cNvPr>
          <p:cNvSpPr/>
          <p:nvPr/>
        </p:nvSpPr>
        <p:spPr bwMode="auto">
          <a:xfrm>
            <a:off x="5194887" y="3651465"/>
            <a:ext cx="221276" cy="21294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17" name="Elipse 16">
            <a:extLst>
              <a:ext uri="{FF2B5EF4-FFF2-40B4-BE49-F238E27FC236}">
                <a16:creationId xmlns:a16="http://schemas.microsoft.com/office/drawing/2014/main" id="{174FEC30-E347-41B9-9FEB-4434C8203C7E}"/>
              </a:ext>
            </a:extLst>
          </p:cNvPr>
          <p:cNvSpPr/>
          <p:nvPr/>
        </p:nvSpPr>
        <p:spPr bwMode="auto">
          <a:xfrm>
            <a:off x="6367702" y="3671338"/>
            <a:ext cx="221276" cy="21294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18" name="Elipse 17">
            <a:extLst>
              <a:ext uri="{FF2B5EF4-FFF2-40B4-BE49-F238E27FC236}">
                <a16:creationId xmlns:a16="http://schemas.microsoft.com/office/drawing/2014/main" id="{906F86EB-4DEC-4E13-9EC8-577126F9221D}"/>
              </a:ext>
            </a:extLst>
          </p:cNvPr>
          <p:cNvSpPr/>
          <p:nvPr/>
        </p:nvSpPr>
        <p:spPr bwMode="auto">
          <a:xfrm>
            <a:off x="7394746" y="3677972"/>
            <a:ext cx="221276" cy="212949"/>
          </a:xfrm>
          <a:prstGeom prst="ellipse">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19" name="CaixaDeTexto 18">
            <a:extLst>
              <a:ext uri="{FF2B5EF4-FFF2-40B4-BE49-F238E27FC236}">
                <a16:creationId xmlns:a16="http://schemas.microsoft.com/office/drawing/2014/main" id="{51C5B702-FA99-4B21-9A90-E49BCE3730BB}"/>
              </a:ext>
            </a:extLst>
          </p:cNvPr>
          <p:cNvSpPr txBox="1"/>
          <p:nvPr/>
        </p:nvSpPr>
        <p:spPr>
          <a:xfrm>
            <a:off x="4010419" y="2167852"/>
            <a:ext cx="422463" cy="461665"/>
          </a:xfrm>
          <a:prstGeom prst="rect">
            <a:avLst/>
          </a:prstGeom>
          <a:noFill/>
        </p:spPr>
        <p:txBody>
          <a:bodyPr wrap="square" rtlCol="0">
            <a:spAutoFit/>
          </a:bodyPr>
          <a:lstStyle/>
          <a:p>
            <a:r>
              <a:rPr lang="pt-BR" b="1" dirty="0"/>
              <a:t>Z</a:t>
            </a:r>
          </a:p>
        </p:txBody>
      </p:sp>
      <p:sp>
        <p:nvSpPr>
          <p:cNvPr id="20" name="CaixaDeTexto 19">
            <a:extLst>
              <a:ext uri="{FF2B5EF4-FFF2-40B4-BE49-F238E27FC236}">
                <a16:creationId xmlns:a16="http://schemas.microsoft.com/office/drawing/2014/main" id="{4018691A-F692-4D40-A1C9-D346151382C3}"/>
              </a:ext>
            </a:extLst>
          </p:cNvPr>
          <p:cNvSpPr txBox="1"/>
          <p:nvPr/>
        </p:nvSpPr>
        <p:spPr>
          <a:xfrm>
            <a:off x="4229079" y="3512946"/>
            <a:ext cx="422463" cy="461665"/>
          </a:xfrm>
          <a:prstGeom prst="rect">
            <a:avLst/>
          </a:prstGeom>
          <a:noFill/>
        </p:spPr>
        <p:txBody>
          <a:bodyPr wrap="square" rtlCol="0">
            <a:spAutoFit/>
          </a:bodyPr>
          <a:lstStyle/>
          <a:p>
            <a:r>
              <a:rPr lang="pt-BR" b="1" dirty="0"/>
              <a:t>A</a:t>
            </a:r>
          </a:p>
        </p:txBody>
      </p:sp>
      <p:sp>
        <p:nvSpPr>
          <p:cNvPr id="21" name="CaixaDeTexto 20">
            <a:extLst>
              <a:ext uri="{FF2B5EF4-FFF2-40B4-BE49-F238E27FC236}">
                <a16:creationId xmlns:a16="http://schemas.microsoft.com/office/drawing/2014/main" id="{C07A6781-8578-4CCC-8070-AE6196C69A72}"/>
              </a:ext>
            </a:extLst>
          </p:cNvPr>
          <p:cNvSpPr txBox="1"/>
          <p:nvPr/>
        </p:nvSpPr>
        <p:spPr>
          <a:xfrm>
            <a:off x="5401896" y="3506322"/>
            <a:ext cx="422463" cy="461665"/>
          </a:xfrm>
          <a:prstGeom prst="rect">
            <a:avLst/>
          </a:prstGeom>
          <a:noFill/>
        </p:spPr>
        <p:txBody>
          <a:bodyPr wrap="square" rtlCol="0">
            <a:spAutoFit/>
          </a:bodyPr>
          <a:lstStyle/>
          <a:p>
            <a:r>
              <a:rPr lang="pt-BR" b="1" dirty="0"/>
              <a:t>B</a:t>
            </a:r>
          </a:p>
        </p:txBody>
      </p:sp>
      <p:sp>
        <p:nvSpPr>
          <p:cNvPr id="22" name="CaixaDeTexto 21">
            <a:extLst>
              <a:ext uri="{FF2B5EF4-FFF2-40B4-BE49-F238E27FC236}">
                <a16:creationId xmlns:a16="http://schemas.microsoft.com/office/drawing/2014/main" id="{E397167E-1BFD-4BB5-9BBE-4866AB7D2E32}"/>
              </a:ext>
            </a:extLst>
          </p:cNvPr>
          <p:cNvSpPr txBox="1"/>
          <p:nvPr/>
        </p:nvSpPr>
        <p:spPr>
          <a:xfrm>
            <a:off x="6587964" y="3526196"/>
            <a:ext cx="422463" cy="461665"/>
          </a:xfrm>
          <a:prstGeom prst="rect">
            <a:avLst/>
          </a:prstGeom>
          <a:noFill/>
        </p:spPr>
        <p:txBody>
          <a:bodyPr wrap="square" rtlCol="0">
            <a:spAutoFit/>
          </a:bodyPr>
          <a:lstStyle/>
          <a:p>
            <a:r>
              <a:rPr lang="pt-BR" b="1" dirty="0"/>
              <a:t>C</a:t>
            </a:r>
          </a:p>
        </p:txBody>
      </p:sp>
      <p:sp>
        <p:nvSpPr>
          <p:cNvPr id="23" name="CaixaDeTexto 22">
            <a:extLst>
              <a:ext uri="{FF2B5EF4-FFF2-40B4-BE49-F238E27FC236}">
                <a16:creationId xmlns:a16="http://schemas.microsoft.com/office/drawing/2014/main" id="{7928ABD1-CFAD-4BD6-9ABF-00C2B9E2612C}"/>
              </a:ext>
            </a:extLst>
          </p:cNvPr>
          <p:cNvSpPr txBox="1"/>
          <p:nvPr/>
        </p:nvSpPr>
        <p:spPr>
          <a:xfrm>
            <a:off x="7601755" y="3532829"/>
            <a:ext cx="422463" cy="461665"/>
          </a:xfrm>
          <a:prstGeom prst="rect">
            <a:avLst/>
          </a:prstGeom>
          <a:noFill/>
        </p:spPr>
        <p:txBody>
          <a:bodyPr wrap="square" rtlCol="0">
            <a:spAutoFit/>
          </a:bodyPr>
          <a:lstStyle/>
          <a:p>
            <a:r>
              <a:rPr lang="pt-BR" b="1" dirty="0"/>
              <a:t>D</a:t>
            </a:r>
          </a:p>
        </p:txBody>
      </p:sp>
      <p:graphicFrame>
        <p:nvGraphicFramePr>
          <p:cNvPr id="24" name="Object 4">
            <a:extLst>
              <a:ext uri="{FF2B5EF4-FFF2-40B4-BE49-F238E27FC236}">
                <a16:creationId xmlns:a16="http://schemas.microsoft.com/office/drawing/2014/main" id="{A2E40983-D003-4B9C-AF02-34F98E0A7320}"/>
              </a:ext>
            </a:extLst>
          </p:cNvPr>
          <p:cNvGraphicFramePr>
            <a:graphicFrameLocks noChangeAspect="1"/>
          </p:cNvGraphicFramePr>
          <p:nvPr>
            <p:extLst>
              <p:ext uri="{D42A27DB-BD31-4B8C-83A1-F6EECF244321}">
                <p14:modId xmlns:p14="http://schemas.microsoft.com/office/powerpoint/2010/main" val="4106060713"/>
              </p:ext>
            </p:extLst>
          </p:nvPr>
        </p:nvGraphicFramePr>
        <p:xfrm>
          <a:off x="4718047" y="1407822"/>
          <a:ext cx="1252084" cy="491202"/>
        </p:xfrm>
        <a:graphic>
          <a:graphicData uri="http://schemas.openxmlformats.org/presentationml/2006/ole">
            <mc:AlternateContent xmlns:mc="http://schemas.openxmlformats.org/markup-compatibility/2006">
              <mc:Choice xmlns:v="urn:schemas-microsoft-com:vml" Requires="v">
                <p:oleObj name="Equation" r:id="rId2" imgW="419040" imgH="164880" progId="Equation.DSMT4">
                  <p:embed/>
                </p:oleObj>
              </mc:Choice>
              <mc:Fallback>
                <p:oleObj name="Equation" r:id="rId2" imgW="419040" imgH="164880" progId="Equation.DSMT4">
                  <p:embed/>
                  <p:pic>
                    <p:nvPicPr>
                      <p:cNvPr id="50" name="Object 4"/>
                      <p:cNvPicPr>
                        <a:picLocks noChangeAspect="1" noChangeArrowheads="1"/>
                      </p:cNvPicPr>
                      <p:nvPr/>
                    </p:nvPicPr>
                    <p:blipFill>
                      <a:blip r:embed="rId3"/>
                      <a:srcRect/>
                      <a:stretch>
                        <a:fillRect/>
                      </a:stretch>
                    </p:blipFill>
                    <p:spPr bwMode="auto">
                      <a:xfrm>
                        <a:off x="4718047" y="1407822"/>
                        <a:ext cx="1252084" cy="491202"/>
                      </a:xfrm>
                      <a:prstGeom prst="rect">
                        <a:avLst/>
                      </a:prstGeom>
                      <a:noFill/>
                      <a:ln>
                        <a:solidFill>
                          <a:schemeClr val="tx1"/>
                        </a:solidFill>
                      </a:ln>
                    </p:spPr>
                  </p:pic>
                </p:oleObj>
              </mc:Fallback>
            </mc:AlternateContent>
          </a:graphicData>
        </a:graphic>
      </p:graphicFrame>
      <p:graphicFrame>
        <p:nvGraphicFramePr>
          <p:cNvPr id="25" name="Object 4">
            <a:extLst>
              <a:ext uri="{FF2B5EF4-FFF2-40B4-BE49-F238E27FC236}">
                <a16:creationId xmlns:a16="http://schemas.microsoft.com/office/drawing/2014/main" id="{1C90191B-1B10-4470-AE28-7CB79F5AC6B5}"/>
              </a:ext>
            </a:extLst>
          </p:cNvPr>
          <p:cNvGraphicFramePr>
            <a:graphicFrameLocks noChangeAspect="1"/>
          </p:cNvGraphicFramePr>
          <p:nvPr>
            <p:extLst>
              <p:ext uri="{D42A27DB-BD31-4B8C-83A1-F6EECF244321}">
                <p14:modId xmlns:p14="http://schemas.microsoft.com/office/powerpoint/2010/main" val="1814561960"/>
              </p:ext>
            </p:extLst>
          </p:nvPr>
        </p:nvGraphicFramePr>
        <p:xfrm>
          <a:off x="6365864" y="2348717"/>
          <a:ext cx="2836855" cy="706061"/>
        </p:xfrm>
        <a:graphic>
          <a:graphicData uri="http://schemas.openxmlformats.org/presentationml/2006/ole">
            <mc:AlternateContent xmlns:mc="http://schemas.openxmlformats.org/markup-compatibility/2006">
              <mc:Choice xmlns:v="urn:schemas-microsoft-com:vml" Requires="v">
                <p:oleObj name="Equation" r:id="rId4" imgW="1015920" imgH="253800" progId="Equation.DSMT4">
                  <p:embed/>
                </p:oleObj>
              </mc:Choice>
              <mc:Fallback>
                <p:oleObj name="Equation" r:id="rId4" imgW="1015920" imgH="253800" progId="Equation.DSMT4">
                  <p:embed/>
                  <p:pic>
                    <p:nvPicPr>
                      <p:cNvPr id="51" name="Object 4"/>
                      <p:cNvPicPr>
                        <a:picLocks noChangeAspect="1" noChangeArrowheads="1"/>
                      </p:cNvPicPr>
                      <p:nvPr/>
                    </p:nvPicPr>
                    <p:blipFill>
                      <a:blip r:embed="rId5"/>
                      <a:srcRect/>
                      <a:stretch>
                        <a:fillRect/>
                      </a:stretch>
                    </p:blipFill>
                    <p:spPr bwMode="auto">
                      <a:xfrm>
                        <a:off x="6365864" y="2348717"/>
                        <a:ext cx="2836855" cy="706061"/>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391952866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1" grpId="0"/>
      <p:bldP spid="22" grpId="0"/>
      <p:bldP spid="23"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BF39C078-9F19-46C0-A9CF-362AD4755714}"/>
              </a:ext>
            </a:extLst>
          </p:cNvPr>
          <p:cNvSpPr/>
          <p:nvPr/>
        </p:nvSpPr>
        <p:spPr bwMode="auto">
          <a:xfrm>
            <a:off x="168814" y="3995223"/>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1CC6822E-1180-4ADA-9912-B5957C289F2D}"/>
              </a:ext>
            </a:extLst>
          </p:cNvPr>
          <p:cNvSpPr>
            <a:spLocks noGrp="1"/>
          </p:cNvSpPr>
          <p:nvPr>
            <p:ph idx="1"/>
          </p:nvPr>
        </p:nvSpPr>
        <p:spPr>
          <a:xfrm>
            <a:off x="248562" y="189962"/>
            <a:ext cx="11737112" cy="4883150"/>
          </a:xfrm>
        </p:spPr>
        <p:txBody>
          <a:bodyPr/>
          <a:lstStyle/>
          <a:p>
            <a:pPr marL="0" indent="0" algn="just">
              <a:buNone/>
            </a:pPr>
            <a:r>
              <a:rPr lang="pt-BR" b="1" i="0" dirty="0">
                <a:solidFill>
                  <a:schemeClr val="tx1"/>
                </a:solidFill>
                <a:effectLst/>
                <a:latin typeface="Calibri" panose="020F0502020204030204" pitchFamily="34" charset="0"/>
                <a:cs typeface="Calibri" panose="020F0502020204030204" pitchFamily="34" charset="0"/>
              </a:rPr>
              <a:t>28)</a:t>
            </a:r>
            <a:r>
              <a:rPr lang="pt-BR" b="1" dirty="0">
                <a:solidFill>
                  <a:schemeClr val="tx1"/>
                </a:solidFill>
                <a:latin typeface="Calibri" panose="020F0502020204030204" pitchFamily="34" charset="0"/>
                <a:cs typeface="Calibri" panose="020F0502020204030204" pitchFamily="34" charset="0"/>
              </a:rPr>
              <a:t>FGV - Analista da Defensoria Pública (DPE RO)/Analista em Economia/2015</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spcBef>
                <a:spcPts val="600"/>
              </a:spcBef>
              <a:buClr>
                <a:schemeClr val="tx1"/>
              </a:buClr>
              <a:buSzPct val="100000"/>
              <a:buNone/>
            </a:pPr>
            <a:r>
              <a:rPr lang="pt-BR" b="0" i="0" dirty="0">
                <a:solidFill>
                  <a:schemeClr val="tx1"/>
                </a:solidFill>
                <a:effectLst/>
                <a:latin typeface="Calibri" panose="020F0502020204030204" pitchFamily="34" charset="0"/>
                <a:cs typeface="Calibri" panose="020F0502020204030204" pitchFamily="34" charset="0"/>
              </a:rPr>
              <a:t>Suponha um indivíduo com preferências racionais. Assim, uma das características das curvas de indiferença é que:</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a taxa marginal de substituição é decrescente;</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é possível que elas se cruzem;</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elas interceptam os eixos das abscissas e das ordenadas;</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no caso de substitutos perfeitos, as suas inclinações são constantes;</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no caso de preferências quase-lineares, são traduções horizontais umas das outras.</a:t>
            </a: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748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5350532-A1EB-4C1E-BD93-00ACCAB67F43}"/>
              </a:ext>
            </a:extLst>
          </p:cNvPr>
          <p:cNvSpPr>
            <a:spLocks noGrp="1"/>
          </p:cNvSpPr>
          <p:nvPr>
            <p:ph idx="1"/>
          </p:nvPr>
        </p:nvSpPr>
        <p:spPr>
          <a:xfrm>
            <a:off x="225083" y="232166"/>
            <a:ext cx="11662117" cy="1259009"/>
          </a:xfrm>
        </p:spPr>
        <p:txBody>
          <a:bodyPr/>
          <a:lstStyle/>
          <a:p>
            <a:pPr algn="just">
              <a:buClr>
                <a:schemeClr val="tx1"/>
              </a:buClr>
              <a:buSzPct val="100000"/>
              <a:buFont typeface="Wingdings" panose="05000000000000000000" pitchFamily="2" charset="2"/>
              <a:buChar char="§"/>
            </a:pPr>
            <a:r>
              <a:rPr lang="pt-BR" dirty="0">
                <a:solidFill>
                  <a:schemeClr val="tx1"/>
                </a:solidFill>
              </a:rPr>
              <a:t>Conforme vimos, no caso de dois bens substitutos perfeitos, a </a:t>
            </a:r>
            <a:r>
              <a:rPr lang="pt-BR" dirty="0" err="1">
                <a:solidFill>
                  <a:schemeClr val="tx1"/>
                </a:solidFill>
              </a:rPr>
              <a:t>TMgS</a:t>
            </a:r>
            <a:r>
              <a:rPr lang="pt-BR" dirty="0">
                <a:solidFill>
                  <a:schemeClr val="tx1"/>
                </a:solidFill>
              </a:rPr>
              <a:t> entre os dois bens é constante.</a:t>
            </a:r>
          </a:p>
        </p:txBody>
      </p:sp>
      <p:sp>
        <p:nvSpPr>
          <p:cNvPr id="4" name="Retângulo 3">
            <a:extLst>
              <a:ext uri="{FF2B5EF4-FFF2-40B4-BE49-F238E27FC236}">
                <a16:creationId xmlns:a16="http://schemas.microsoft.com/office/drawing/2014/main" id="{8DB15EA4-F87C-4E95-A561-14A530D063B9}"/>
              </a:ext>
            </a:extLst>
          </p:cNvPr>
          <p:cNvSpPr/>
          <p:nvPr/>
        </p:nvSpPr>
        <p:spPr>
          <a:xfrm>
            <a:off x="4276578" y="3454439"/>
            <a:ext cx="7713621" cy="3157376"/>
          </a:xfrm>
          <a:prstGeom prst="rect">
            <a:avLst/>
          </a:prstGeom>
          <a:solidFill>
            <a:srgbClr val="F8F8F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Line 3">
            <a:extLst>
              <a:ext uri="{FF2B5EF4-FFF2-40B4-BE49-F238E27FC236}">
                <a16:creationId xmlns:a16="http://schemas.microsoft.com/office/drawing/2014/main" id="{6C0DF685-FBC9-4162-9572-42040B0FA0B0}"/>
              </a:ext>
            </a:extLst>
          </p:cNvPr>
          <p:cNvSpPr>
            <a:spLocks noChangeShapeType="1"/>
          </p:cNvSpPr>
          <p:nvPr/>
        </p:nvSpPr>
        <p:spPr bwMode="auto">
          <a:xfrm>
            <a:off x="4082202" y="4912099"/>
            <a:ext cx="1567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6" name="Rectangle 6">
            <a:extLst>
              <a:ext uri="{FF2B5EF4-FFF2-40B4-BE49-F238E27FC236}">
                <a16:creationId xmlns:a16="http://schemas.microsoft.com/office/drawing/2014/main" id="{D7BF1902-066E-4E41-81B0-3B4FAA941503}"/>
              </a:ext>
            </a:extLst>
          </p:cNvPr>
          <p:cNvSpPr>
            <a:spLocks noChangeArrowheads="1"/>
          </p:cNvSpPr>
          <p:nvPr/>
        </p:nvSpPr>
        <p:spPr bwMode="auto">
          <a:xfrm>
            <a:off x="330922" y="2580684"/>
            <a:ext cx="371897" cy="49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5000"/>
              <a:buFont typeface="Monotype Sorts" panose="05010101010101010101" pitchFamily="2" charset="2"/>
              <a:buChar char="u"/>
              <a:defRPr sz="3200" b="1">
                <a:solidFill>
                  <a:schemeClr val="tx1"/>
                </a:solidFill>
                <a:latin typeface="Arial" panose="020B0604020202020204" pitchFamily="34" charset="0"/>
                <a:ea typeface="ＭＳ Ｐゴシック" charset="-128"/>
              </a:defRPr>
            </a:lvl1pPr>
            <a:lvl2pPr marL="742950" indent="-285750">
              <a:spcBef>
                <a:spcPct val="20000"/>
              </a:spcBef>
              <a:buClr>
                <a:schemeClr val="tx1"/>
              </a:buClr>
              <a:buChar char="–"/>
              <a:defRPr sz="3200" b="1">
                <a:solidFill>
                  <a:schemeClr val="tx1"/>
                </a:solidFill>
                <a:latin typeface="Arial" panose="020B0604020202020204" pitchFamily="34" charset="0"/>
                <a:ea typeface="ＭＳ Ｐゴシック" charset="-128"/>
              </a:defRPr>
            </a:lvl2pPr>
            <a:lvl3pPr marL="1143000" indent="-228600">
              <a:spcBef>
                <a:spcPct val="20000"/>
              </a:spcBef>
              <a:buClr>
                <a:schemeClr val="tx2"/>
              </a:buClr>
              <a:buSzPct val="75000"/>
              <a:buFont typeface="Monotype Sorts" panose="05010101010101010101" pitchFamily="2" charset="2"/>
              <a:buChar char="v"/>
              <a:defRPr sz="3200" b="1">
                <a:solidFill>
                  <a:schemeClr val="tx1"/>
                </a:solidFill>
                <a:latin typeface="Arial" panose="020B0604020202020204" pitchFamily="34" charset="0"/>
                <a:ea typeface="ＭＳ Ｐゴシック" charset="-128"/>
              </a:defRPr>
            </a:lvl3pPr>
            <a:lvl4pPr marL="1600200" indent="-228600">
              <a:spcBef>
                <a:spcPct val="20000"/>
              </a:spcBef>
              <a:buClr>
                <a:schemeClr val="tx2"/>
              </a:buClr>
              <a:buSzPct val="100000"/>
              <a:buChar char="–"/>
              <a:defRPr sz="2000">
                <a:solidFill>
                  <a:schemeClr val="tx1"/>
                </a:solidFill>
                <a:latin typeface="Arial" panose="020B0604020202020204" pitchFamily="34" charset="0"/>
                <a:ea typeface="ＭＳ Ｐゴシック" charset="-128"/>
              </a:defRPr>
            </a:lvl4pPr>
            <a:lvl5pPr marL="2057400" indent="-228600">
              <a:spcBef>
                <a:spcPct val="20000"/>
              </a:spcBef>
              <a:buClr>
                <a:schemeClr val="tx1"/>
              </a:buClr>
              <a:buChar char="–"/>
              <a:defRPr sz="2000">
                <a:solidFill>
                  <a:schemeClr val="tx1"/>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9pPr>
          </a:lstStyle>
          <a:p>
            <a:pPr>
              <a:spcBef>
                <a:spcPct val="0"/>
              </a:spcBef>
              <a:buClrTx/>
              <a:buSzTx/>
              <a:buFontTx/>
              <a:buNone/>
            </a:pPr>
            <a:r>
              <a:rPr lang="en-US" altLang="pt-BR" sz="2600" dirty="0"/>
              <a:t>y</a:t>
            </a:r>
            <a:endParaRPr lang="en-US" altLang="pt-BR" sz="2600" baseline="-25000" dirty="0"/>
          </a:p>
        </p:txBody>
      </p:sp>
      <p:sp>
        <p:nvSpPr>
          <p:cNvPr id="7" name="Rectangle 7">
            <a:extLst>
              <a:ext uri="{FF2B5EF4-FFF2-40B4-BE49-F238E27FC236}">
                <a16:creationId xmlns:a16="http://schemas.microsoft.com/office/drawing/2014/main" id="{30C8BA5A-EC4D-46BF-8304-ECA768376C29}"/>
              </a:ext>
            </a:extLst>
          </p:cNvPr>
          <p:cNvSpPr>
            <a:spLocks noChangeArrowheads="1"/>
          </p:cNvSpPr>
          <p:nvPr/>
        </p:nvSpPr>
        <p:spPr bwMode="auto">
          <a:xfrm>
            <a:off x="3558428" y="5722690"/>
            <a:ext cx="371897" cy="49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tx2"/>
              </a:buClr>
              <a:buSzPct val="75000"/>
              <a:buFont typeface="Monotype Sorts" panose="05010101010101010101" pitchFamily="2" charset="2"/>
              <a:buChar char="u"/>
              <a:defRPr sz="3200" b="1">
                <a:solidFill>
                  <a:schemeClr val="tx1"/>
                </a:solidFill>
                <a:latin typeface="Arial" panose="020B0604020202020204" pitchFamily="34" charset="0"/>
                <a:ea typeface="ＭＳ Ｐゴシック" charset="-128"/>
              </a:defRPr>
            </a:lvl1pPr>
            <a:lvl2pPr marL="742950" indent="-285750">
              <a:spcBef>
                <a:spcPct val="20000"/>
              </a:spcBef>
              <a:buClr>
                <a:schemeClr val="tx1"/>
              </a:buClr>
              <a:buChar char="–"/>
              <a:defRPr sz="3200" b="1">
                <a:solidFill>
                  <a:schemeClr val="tx1"/>
                </a:solidFill>
                <a:latin typeface="Arial" panose="020B0604020202020204" pitchFamily="34" charset="0"/>
                <a:ea typeface="ＭＳ Ｐゴシック" charset="-128"/>
              </a:defRPr>
            </a:lvl2pPr>
            <a:lvl3pPr marL="1143000" indent="-228600">
              <a:spcBef>
                <a:spcPct val="20000"/>
              </a:spcBef>
              <a:buClr>
                <a:schemeClr val="tx2"/>
              </a:buClr>
              <a:buSzPct val="75000"/>
              <a:buFont typeface="Monotype Sorts" panose="05010101010101010101" pitchFamily="2" charset="2"/>
              <a:buChar char="v"/>
              <a:defRPr sz="3200" b="1">
                <a:solidFill>
                  <a:schemeClr val="tx1"/>
                </a:solidFill>
                <a:latin typeface="Arial" panose="020B0604020202020204" pitchFamily="34" charset="0"/>
                <a:ea typeface="ＭＳ Ｐゴシック" charset="-128"/>
              </a:defRPr>
            </a:lvl3pPr>
            <a:lvl4pPr marL="1600200" indent="-228600">
              <a:spcBef>
                <a:spcPct val="20000"/>
              </a:spcBef>
              <a:buClr>
                <a:schemeClr val="tx2"/>
              </a:buClr>
              <a:buSzPct val="100000"/>
              <a:buChar char="–"/>
              <a:defRPr sz="2000">
                <a:solidFill>
                  <a:schemeClr val="tx1"/>
                </a:solidFill>
                <a:latin typeface="Arial" panose="020B0604020202020204" pitchFamily="34" charset="0"/>
                <a:ea typeface="ＭＳ Ｐゴシック" charset="-128"/>
              </a:defRPr>
            </a:lvl4pPr>
            <a:lvl5pPr marL="2057400" indent="-228600">
              <a:spcBef>
                <a:spcPct val="20000"/>
              </a:spcBef>
              <a:buClr>
                <a:schemeClr val="tx1"/>
              </a:buClr>
              <a:buChar char="–"/>
              <a:defRPr sz="2000">
                <a:solidFill>
                  <a:schemeClr val="tx1"/>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9pPr>
          </a:lstStyle>
          <a:p>
            <a:pPr>
              <a:spcBef>
                <a:spcPct val="0"/>
              </a:spcBef>
              <a:buClrTx/>
              <a:buSzTx/>
              <a:buFontTx/>
              <a:buNone/>
            </a:pPr>
            <a:r>
              <a:rPr lang="en-US" altLang="pt-BR" sz="2600" dirty="0"/>
              <a:t>x</a:t>
            </a:r>
            <a:endParaRPr lang="en-US" altLang="pt-BR" sz="2600" baseline="-25000" dirty="0"/>
          </a:p>
        </p:txBody>
      </p:sp>
      <p:sp>
        <p:nvSpPr>
          <p:cNvPr id="8" name="Line 8">
            <a:extLst>
              <a:ext uri="{FF2B5EF4-FFF2-40B4-BE49-F238E27FC236}">
                <a16:creationId xmlns:a16="http://schemas.microsoft.com/office/drawing/2014/main" id="{5712B4D0-BB91-4842-9802-5D84EA7E821D}"/>
              </a:ext>
            </a:extLst>
          </p:cNvPr>
          <p:cNvSpPr>
            <a:spLocks noChangeShapeType="1"/>
          </p:cNvSpPr>
          <p:nvPr/>
        </p:nvSpPr>
        <p:spPr bwMode="auto">
          <a:xfrm>
            <a:off x="1063274" y="3552688"/>
            <a:ext cx="0" cy="2208155"/>
          </a:xfrm>
          <a:prstGeom prst="line">
            <a:avLst/>
          </a:prstGeom>
          <a:noFill/>
          <a:ln w="28575">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9" name="Line 9">
            <a:extLst>
              <a:ext uri="{FF2B5EF4-FFF2-40B4-BE49-F238E27FC236}">
                <a16:creationId xmlns:a16="http://schemas.microsoft.com/office/drawing/2014/main" id="{EE84C66D-ABBD-47CF-B25B-BF205BA21C52}"/>
              </a:ext>
            </a:extLst>
          </p:cNvPr>
          <p:cNvSpPr>
            <a:spLocks noChangeShapeType="1"/>
          </p:cNvSpPr>
          <p:nvPr/>
        </p:nvSpPr>
        <p:spPr bwMode="auto">
          <a:xfrm>
            <a:off x="755004" y="4698829"/>
            <a:ext cx="721055" cy="475755"/>
          </a:xfrm>
          <a:prstGeom prst="line">
            <a:avLst/>
          </a:prstGeom>
          <a:noFill/>
          <a:ln w="25400">
            <a:solidFill>
              <a:srgbClr val="FF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0" name="Line 10">
            <a:extLst>
              <a:ext uri="{FF2B5EF4-FFF2-40B4-BE49-F238E27FC236}">
                <a16:creationId xmlns:a16="http://schemas.microsoft.com/office/drawing/2014/main" id="{095E168B-23A6-4BA1-BA2D-536FEFFF2E54}"/>
              </a:ext>
            </a:extLst>
          </p:cNvPr>
          <p:cNvSpPr>
            <a:spLocks noChangeShapeType="1"/>
          </p:cNvSpPr>
          <p:nvPr/>
        </p:nvSpPr>
        <p:spPr bwMode="auto">
          <a:xfrm>
            <a:off x="781122" y="4020095"/>
            <a:ext cx="721055" cy="475755"/>
          </a:xfrm>
          <a:prstGeom prst="line">
            <a:avLst/>
          </a:prstGeom>
          <a:noFill/>
          <a:ln w="25400">
            <a:solidFill>
              <a:srgbClr val="FF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1" name="Line 11">
            <a:extLst>
              <a:ext uri="{FF2B5EF4-FFF2-40B4-BE49-F238E27FC236}">
                <a16:creationId xmlns:a16="http://schemas.microsoft.com/office/drawing/2014/main" id="{BF5782E6-9E68-4FA6-B22D-850C89597EEA}"/>
              </a:ext>
            </a:extLst>
          </p:cNvPr>
          <p:cNvSpPr>
            <a:spLocks noChangeShapeType="1"/>
          </p:cNvSpPr>
          <p:nvPr/>
        </p:nvSpPr>
        <p:spPr bwMode="auto">
          <a:xfrm>
            <a:off x="755004" y="3314667"/>
            <a:ext cx="721055" cy="475754"/>
          </a:xfrm>
          <a:prstGeom prst="line">
            <a:avLst/>
          </a:prstGeom>
          <a:noFill/>
          <a:ln w="25400">
            <a:solidFill>
              <a:srgbClr val="FF0000"/>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pt-BR"/>
          </a:p>
        </p:txBody>
      </p:sp>
      <p:sp>
        <p:nvSpPr>
          <p:cNvPr id="12" name="Rectangle 16">
            <a:extLst>
              <a:ext uri="{FF2B5EF4-FFF2-40B4-BE49-F238E27FC236}">
                <a16:creationId xmlns:a16="http://schemas.microsoft.com/office/drawing/2014/main" id="{F106017B-5E47-4572-895D-8B6B17D003EE}"/>
              </a:ext>
            </a:extLst>
          </p:cNvPr>
          <p:cNvSpPr>
            <a:spLocks noChangeArrowheads="1"/>
          </p:cNvSpPr>
          <p:nvPr/>
        </p:nvSpPr>
        <p:spPr bwMode="auto">
          <a:xfrm>
            <a:off x="658923" y="1679271"/>
            <a:ext cx="9737097" cy="954750"/>
          </a:xfrm>
          <a:prstGeom prst="rect">
            <a:avLst/>
          </a:prstGeom>
          <a:solidFill>
            <a:srgbClr val="F8F8F8"/>
          </a:solidFill>
          <a:ln w="19050">
            <a:solidFill>
              <a:schemeClr val="tx1"/>
            </a:solidFill>
          </a:ln>
        </p:spPr>
        <p:txBody>
          <a:bodyPr wrap="square" lIns="92075" tIns="46038" rIns="92075" bIns="46038">
            <a:spAutoFit/>
          </a:bodyPr>
          <a:lstStyle>
            <a:lvl1pPr>
              <a:spcBef>
                <a:spcPct val="20000"/>
              </a:spcBef>
              <a:buClr>
                <a:schemeClr val="tx2"/>
              </a:buClr>
              <a:buSzPct val="75000"/>
              <a:buFont typeface="Monotype Sorts" panose="05010101010101010101" pitchFamily="2" charset="2"/>
              <a:buChar char="u"/>
              <a:defRPr sz="3200" b="1">
                <a:solidFill>
                  <a:schemeClr val="tx1"/>
                </a:solidFill>
                <a:latin typeface="Arial" panose="020B0604020202020204" pitchFamily="34" charset="0"/>
                <a:ea typeface="ＭＳ Ｐゴシック" charset="-128"/>
              </a:defRPr>
            </a:lvl1pPr>
            <a:lvl2pPr marL="742950" indent="-285750">
              <a:spcBef>
                <a:spcPct val="20000"/>
              </a:spcBef>
              <a:buClr>
                <a:schemeClr val="tx1"/>
              </a:buClr>
              <a:buChar char="–"/>
              <a:defRPr sz="3200" b="1">
                <a:solidFill>
                  <a:schemeClr val="tx1"/>
                </a:solidFill>
                <a:latin typeface="Arial" panose="020B0604020202020204" pitchFamily="34" charset="0"/>
                <a:ea typeface="ＭＳ Ｐゴシック" charset="-128"/>
              </a:defRPr>
            </a:lvl2pPr>
            <a:lvl3pPr marL="1143000" indent="-228600">
              <a:spcBef>
                <a:spcPct val="20000"/>
              </a:spcBef>
              <a:buClr>
                <a:schemeClr val="tx2"/>
              </a:buClr>
              <a:buSzPct val="75000"/>
              <a:buFont typeface="Monotype Sorts" panose="05010101010101010101" pitchFamily="2" charset="2"/>
              <a:buChar char="v"/>
              <a:defRPr sz="3200" b="1">
                <a:solidFill>
                  <a:schemeClr val="tx1"/>
                </a:solidFill>
                <a:latin typeface="Arial" panose="020B0604020202020204" pitchFamily="34" charset="0"/>
                <a:ea typeface="ＭＳ Ｐゴシック" charset="-128"/>
              </a:defRPr>
            </a:lvl3pPr>
            <a:lvl4pPr marL="1600200" indent="-228600">
              <a:spcBef>
                <a:spcPct val="20000"/>
              </a:spcBef>
              <a:buClr>
                <a:schemeClr val="tx2"/>
              </a:buClr>
              <a:buSzPct val="100000"/>
              <a:buChar char="–"/>
              <a:defRPr sz="2000">
                <a:solidFill>
                  <a:schemeClr val="tx1"/>
                </a:solidFill>
                <a:latin typeface="Arial" panose="020B0604020202020204" pitchFamily="34" charset="0"/>
                <a:ea typeface="ＭＳ Ｐゴシック" charset="-128"/>
              </a:defRPr>
            </a:lvl4pPr>
            <a:lvl5pPr marL="2057400" indent="-228600">
              <a:spcBef>
                <a:spcPct val="20000"/>
              </a:spcBef>
              <a:buClr>
                <a:schemeClr val="tx1"/>
              </a:buClr>
              <a:buChar char="–"/>
              <a:defRPr sz="2000">
                <a:solidFill>
                  <a:schemeClr val="tx1"/>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9pPr>
          </a:lstStyle>
          <a:p>
            <a:pPr marL="457200" indent="-457200" algn="just">
              <a:spcBef>
                <a:spcPct val="0"/>
              </a:spcBef>
              <a:buClrTx/>
              <a:buSzTx/>
              <a:buFont typeface="Arial" panose="020B0604020202020204" pitchFamily="34" charset="0"/>
              <a:buChar char="•"/>
            </a:pPr>
            <a:r>
              <a:rPr lang="en-US" altLang="pt-BR" sz="2800" dirty="0" err="1">
                <a:cs typeface="Arial" panose="020B0604020202020204" pitchFamily="34" charset="0"/>
              </a:rPr>
              <a:t>Função</a:t>
            </a:r>
            <a:r>
              <a:rPr lang="en-US" altLang="pt-BR" sz="2800" dirty="0">
                <a:cs typeface="Arial" panose="020B0604020202020204" pitchFamily="34" charset="0"/>
              </a:rPr>
              <a:t> </a:t>
            </a:r>
            <a:r>
              <a:rPr lang="en-US" altLang="pt-BR" sz="2800" dirty="0" err="1">
                <a:cs typeface="Arial" panose="020B0604020202020204" pitchFamily="34" charset="0"/>
              </a:rPr>
              <a:t>Utilidade</a:t>
            </a:r>
            <a:r>
              <a:rPr lang="en-US" altLang="pt-BR" sz="2800" dirty="0">
                <a:cs typeface="Arial" panose="020B0604020202020204" pitchFamily="34" charset="0"/>
              </a:rPr>
              <a:t> → </a:t>
            </a:r>
            <a:r>
              <a:rPr lang="en-US" altLang="pt-BR" sz="2800" i="1" dirty="0">
                <a:cs typeface="Arial" panose="020B0604020202020204" pitchFamily="34" charset="0"/>
              </a:rPr>
              <a:t>U = U(x) + y  : </a:t>
            </a:r>
            <a:r>
              <a:rPr lang="en-US" altLang="pt-BR" sz="2800" i="1" dirty="0" err="1">
                <a:cs typeface="Arial" panose="020B0604020202020204" pitchFamily="34" charset="0"/>
              </a:rPr>
              <a:t>Quase</a:t>
            </a:r>
            <a:r>
              <a:rPr lang="en-US" altLang="pt-BR" sz="2800" i="1" dirty="0">
                <a:cs typeface="Arial" panose="020B0604020202020204" pitchFamily="34" charset="0"/>
              </a:rPr>
              <a:t> Linear </a:t>
            </a:r>
            <a:r>
              <a:rPr lang="en-US" altLang="pt-BR" sz="2800" i="1" dirty="0" err="1">
                <a:cs typeface="Arial" panose="020B0604020202020204" pitchFamily="34" charset="0"/>
              </a:rPr>
              <a:t>em</a:t>
            </a:r>
            <a:r>
              <a:rPr lang="en-US" altLang="pt-BR" sz="2800" i="1" dirty="0">
                <a:cs typeface="Arial" panose="020B0604020202020204" pitchFamily="34" charset="0"/>
              </a:rPr>
              <a:t> x</a:t>
            </a:r>
          </a:p>
          <a:p>
            <a:pPr marL="1200150" lvl="1" indent="-457200" algn="just">
              <a:spcBef>
                <a:spcPct val="0"/>
              </a:spcBef>
              <a:buClrTx/>
              <a:buFont typeface="Arial" panose="020B0604020202020204" pitchFamily="34" charset="0"/>
              <a:buChar char="•"/>
            </a:pPr>
            <a:r>
              <a:rPr lang="en-US" altLang="pt-BR" sz="2800" dirty="0">
                <a:cs typeface="Arial" panose="020B0604020202020204" pitchFamily="34" charset="0"/>
              </a:rPr>
              <a:t>U(x) é </a:t>
            </a:r>
            <a:r>
              <a:rPr lang="en-US" altLang="pt-BR" sz="2800" dirty="0" err="1">
                <a:cs typeface="Arial" panose="020B0604020202020204" pitchFamily="34" charset="0"/>
              </a:rPr>
              <a:t>uma</a:t>
            </a:r>
            <a:r>
              <a:rPr lang="en-US" altLang="pt-BR" sz="2800" dirty="0">
                <a:cs typeface="Arial" panose="020B0604020202020204" pitchFamily="34" charset="0"/>
              </a:rPr>
              <a:t> </a:t>
            </a:r>
            <a:r>
              <a:rPr lang="en-US" altLang="pt-BR" sz="2800" dirty="0" err="1">
                <a:cs typeface="Arial" panose="020B0604020202020204" pitchFamily="34" charset="0"/>
              </a:rPr>
              <a:t>função</a:t>
            </a:r>
            <a:r>
              <a:rPr lang="en-US" altLang="pt-BR" sz="2800" dirty="0">
                <a:cs typeface="Arial" panose="020B0604020202020204" pitchFamily="34" charset="0"/>
              </a:rPr>
              <a:t> </a:t>
            </a:r>
            <a:r>
              <a:rPr lang="en-US" altLang="pt-BR" sz="2800" dirty="0" err="1">
                <a:cs typeface="Arial" panose="020B0604020202020204" pitchFamily="34" charset="0"/>
              </a:rPr>
              <a:t>crescente</a:t>
            </a:r>
            <a:r>
              <a:rPr lang="en-US" altLang="pt-BR" sz="2800" dirty="0">
                <a:cs typeface="Arial" panose="020B0604020202020204" pitchFamily="34" charset="0"/>
              </a:rPr>
              <a:t> </a:t>
            </a:r>
            <a:r>
              <a:rPr lang="en-US" altLang="pt-BR" sz="2800" dirty="0" err="1">
                <a:cs typeface="Arial" panose="020B0604020202020204" pitchFamily="34" charset="0"/>
              </a:rPr>
              <a:t>em</a:t>
            </a:r>
            <a:r>
              <a:rPr lang="en-US" altLang="pt-BR" sz="2800" dirty="0">
                <a:cs typeface="Arial" panose="020B0604020202020204" pitchFamily="34" charset="0"/>
              </a:rPr>
              <a:t> x</a:t>
            </a:r>
          </a:p>
        </p:txBody>
      </p:sp>
      <p:sp>
        <p:nvSpPr>
          <p:cNvPr id="13" name="Freeform 5">
            <a:extLst>
              <a:ext uri="{FF2B5EF4-FFF2-40B4-BE49-F238E27FC236}">
                <a16:creationId xmlns:a16="http://schemas.microsoft.com/office/drawing/2014/main" id="{EBFAC91F-A9FA-4614-B588-D741B59F6DB1}"/>
              </a:ext>
            </a:extLst>
          </p:cNvPr>
          <p:cNvSpPr>
            <a:spLocks/>
          </p:cNvSpPr>
          <p:nvPr/>
        </p:nvSpPr>
        <p:spPr bwMode="auto">
          <a:xfrm>
            <a:off x="656474" y="5716496"/>
            <a:ext cx="3308848" cy="8252"/>
          </a:xfrm>
          <a:custGeom>
            <a:avLst/>
            <a:gdLst>
              <a:gd name="T0" fmla="*/ 3 w 2765"/>
              <a:gd name="T1" fmla="*/ 0 h 7"/>
              <a:gd name="T2" fmla="*/ 0 w 2765"/>
              <a:gd name="T3" fmla="*/ 7 h 7"/>
              <a:gd name="T4" fmla="*/ 2763 w 2765"/>
              <a:gd name="T5" fmla="*/ 7 h 7"/>
              <a:gd name="T6" fmla="*/ 2765 w 2765"/>
              <a:gd name="T7" fmla="*/ 0 h 7"/>
              <a:gd name="T8" fmla="*/ 3 w 2765"/>
              <a:gd name="T9" fmla="*/ 0 h 7"/>
            </a:gdLst>
            <a:ahLst/>
            <a:cxnLst>
              <a:cxn ang="0">
                <a:pos x="T0" y="T1"/>
              </a:cxn>
              <a:cxn ang="0">
                <a:pos x="T2" y="T3"/>
              </a:cxn>
              <a:cxn ang="0">
                <a:pos x="T4" y="T5"/>
              </a:cxn>
              <a:cxn ang="0">
                <a:pos x="T6" y="T7"/>
              </a:cxn>
              <a:cxn ang="0">
                <a:pos x="T8" y="T9"/>
              </a:cxn>
            </a:cxnLst>
            <a:rect l="0" t="0" r="r" b="b"/>
            <a:pathLst>
              <a:path w="2765" h="7">
                <a:moveTo>
                  <a:pt x="3" y="0"/>
                </a:moveTo>
                <a:lnTo>
                  <a:pt x="0" y="7"/>
                </a:lnTo>
                <a:lnTo>
                  <a:pt x="2763" y="7"/>
                </a:lnTo>
                <a:lnTo>
                  <a:pt x="2765" y="0"/>
                </a:lnTo>
                <a:lnTo>
                  <a:pt x="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pt-BR"/>
          </a:p>
        </p:txBody>
      </p:sp>
      <p:sp>
        <p:nvSpPr>
          <p:cNvPr id="14" name="Freeform 6">
            <a:extLst>
              <a:ext uri="{FF2B5EF4-FFF2-40B4-BE49-F238E27FC236}">
                <a16:creationId xmlns:a16="http://schemas.microsoft.com/office/drawing/2014/main" id="{4E40EBDB-E4C9-4ECC-939E-34F4396138E1}"/>
              </a:ext>
            </a:extLst>
          </p:cNvPr>
          <p:cNvSpPr>
            <a:spLocks/>
          </p:cNvSpPr>
          <p:nvPr/>
        </p:nvSpPr>
        <p:spPr bwMode="auto">
          <a:xfrm>
            <a:off x="657672" y="4337139"/>
            <a:ext cx="2645882" cy="1384073"/>
          </a:xfrm>
          <a:custGeom>
            <a:avLst/>
            <a:gdLst>
              <a:gd name="T0" fmla="*/ 34 w 2211"/>
              <a:gd name="T1" fmla="*/ 144 h 1174"/>
              <a:gd name="T2" fmla="*/ 78 w 2211"/>
              <a:gd name="T3" fmla="*/ 219 h 1174"/>
              <a:gd name="T4" fmla="*/ 122 w 2211"/>
              <a:gd name="T5" fmla="*/ 275 h 1174"/>
              <a:gd name="T6" fmla="*/ 166 w 2211"/>
              <a:gd name="T7" fmla="*/ 321 h 1174"/>
              <a:gd name="T8" fmla="*/ 210 w 2211"/>
              <a:gd name="T9" fmla="*/ 362 h 1174"/>
              <a:gd name="T10" fmla="*/ 254 w 2211"/>
              <a:gd name="T11" fmla="*/ 398 h 1174"/>
              <a:gd name="T12" fmla="*/ 299 w 2211"/>
              <a:gd name="T13" fmla="*/ 431 h 1174"/>
              <a:gd name="T14" fmla="*/ 343 w 2211"/>
              <a:gd name="T15" fmla="*/ 462 h 1174"/>
              <a:gd name="T16" fmla="*/ 387 w 2211"/>
              <a:gd name="T17" fmla="*/ 491 h 1174"/>
              <a:gd name="T18" fmla="*/ 431 w 2211"/>
              <a:gd name="T19" fmla="*/ 518 h 1174"/>
              <a:gd name="T20" fmla="*/ 475 w 2211"/>
              <a:gd name="T21" fmla="*/ 544 h 1174"/>
              <a:gd name="T22" fmla="*/ 519 w 2211"/>
              <a:gd name="T23" fmla="*/ 568 h 1174"/>
              <a:gd name="T24" fmla="*/ 564 w 2211"/>
              <a:gd name="T25" fmla="*/ 593 h 1174"/>
              <a:gd name="T26" fmla="*/ 608 w 2211"/>
              <a:gd name="T27" fmla="*/ 615 h 1174"/>
              <a:gd name="T28" fmla="*/ 652 w 2211"/>
              <a:gd name="T29" fmla="*/ 638 h 1174"/>
              <a:gd name="T30" fmla="*/ 697 w 2211"/>
              <a:gd name="T31" fmla="*/ 659 h 1174"/>
              <a:gd name="T32" fmla="*/ 741 w 2211"/>
              <a:gd name="T33" fmla="*/ 679 h 1174"/>
              <a:gd name="T34" fmla="*/ 786 w 2211"/>
              <a:gd name="T35" fmla="*/ 699 h 1174"/>
              <a:gd name="T36" fmla="*/ 830 w 2211"/>
              <a:gd name="T37" fmla="*/ 719 h 1174"/>
              <a:gd name="T38" fmla="*/ 874 w 2211"/>
              <a:gd name="T39" fmla="*/ 737 h 1174"/>
              <a:gd name="T40" fmla="*/ 918 w 2211"/>
              <a:gd name="T41" fmla="*/ 756 h 1174"/>
              <a:gd name="T42" fmla="*/ 962 w 2211"/>
              <a:gd name="T43" fmla="*/ 774 h 1174"/>
              <a:gd name="T44" fmla="*/ 1006 w 2211"/>
              <a:gd name="T45" fmla="*/ 791 h 1174"/>
              <a:gd name="T46" fmla="*/ 1051 w 2211"/>
              <a:gd name="T47" fmla="*/ 809 h 1174"/>
              <a:gd name="T48" fmla="*/ 1095 w 2211"/>
              <a:gd name="T49" fmla="*/ 825 h 1174"/>
              <a:gd name="T50" fmla="*/ 1139 w 2211"/>
              <a:gd name="T51" fmla="*/ 842 h 1174"/>
              <a:gd name="T52" fmla="*/ 1183 w 2211"/>
              <a:gd name="T53" fmla="*/ 858 h 1174"/>
              <a:gd name="T54" fmla="*/ 1227 w 2211"/>
              <a:gd name="T55" fmla="*/ 875 h 1174"/>
              <a:gd name="T56" fmla="*/ 1271 w 2211"/>
              <a:gd name="T57" fmla="*/ 890 h 1174"/>
              <a:gd name="T58" fmla="*/ 1316 w 2211"/>
              <a:gd name="T59" fmla="*/ 905 h 1174"/>
              <a:gd name="T60" fmla="*/ 1360 w 2211"/>
              <a:gd name="T61" fmla="*/ 920 h 1174"/>
              <a:gd name="T62" fmla="*/ 1404 w 2211"/>
              <a:gd name="T63" fmla="*/ 936 h 1174"/>
              <a:gd name="T64" fmla="*/ 1448 w 2211"/>
              <a:gd name="T65" fmla="*/ 950 h 1174"/>
              <a:gd name="T66" fmla="*/ 1492 w 2211"/>
              <a:gd name="T67" fmla="*/ 964 h 1174"/>
              <a:gd name="T68" fmla="*/ 1537 w 2211"/>
              <a:gd name="T69" fmla="*/ 979 h 1174"/>
              <a:gd name="T70" fmla="*/ 1581 w 2211"/>
              <a:gd name="T71" fmla="*/ 992 h 1174"/>
              <a:gd name="T72" fmla="*/ 1625 w 2211"/>
              <a:gd name="T73" fmla="*/ 1006 h 1174"/>
              <a:gd name="T74" fmla="*/ 1669 w 2211"/>
              <a:gd name="T75" fmla="*/ 1020 h 1174"/>
              <a:gd name="T76" fmla="*/ 1713 w 2211"/>
              <a:gd name="T77" fmla="*/ 1033 h 1174"/>
              <a:gd name="T78" fmla="*/ 1757 w 2211"/>
              <a:gd name="T79" fmla="*/ 1047 h 1174"/>
              <a:gd name="T80" fmla="*/ 1802 w 2211"/>
              <a:gd name="T81" fmla="*/ 1060 h 1174"/>
              <a:gd name="T82" fmla="*/ 1846 w 2211"/>
              <a:gd name="T83" fmla="*/ 1073 h 1174"/>
              <a:gd name="T84" fmla="*/ 1890 w 2211"/>
              <a:gd name="T85" fmla="*/ 1086 h 1174"/>
              <a:gd name="T86" fmla="*/ 1934 w 2211"/>
              <a:gd name="T87" fmla="*/ 1097 h 1174"/>
              <a:gd name="T88" fmla="*/ 1978 w 2211"/>
              <a:gd name="T89" fmla="*/ 1110 h 1174"/>
              <a:gd name="T90" fmla="*/ 2022 w 2211"/>
              <a:gd name="T91" fmla="*/ 1123 h 1174"/>
              <a:gd name="T92" fmla="*/ 2067 w 2211"/>
              <a:gd name="T93" fmla="*/ 1135 h 1174"/>
              <a:gd name="T94" fmla="*/ 2112 w 2211"/>
              <a:gd name="T95" fmla="*/ 1147 h 1174"/>
              <a:gd name="T96" fmla="*/ 2156 w 2211"/>
              <a:gd name="T97" fmla="*/ 1158 h 1174"/>
              <a:gd name="T98" fmla="*/ 2200 w 2211"/>
              <a:gd name="T99" fmla="*/ 117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11" h="1174">
                <a:moveTo>
                  <a:pt x="0" y="0"/>
                </a:moveTo>
                <a:lnTo>
                  <a:pt x="11" y="83"/>
                </a:lnTo>
                <a:lnTo>
                  <a:pt x="23" y="117"/>
                </a:lnTo>
                <a:lnTo>
                  <a:pt x="34" y="144"/>
                </a:lnTo>
                <a:lnTo>
                  <a:pt x="45" y="166"/>
                </a:lnTo>
                <a:lnTo>
                  <a:pt x="56" y="185"/>
                </a:lnTo>
                <a:lnTo>
                  <a:pt x="67" y="204"/>
                </a:lnTo>
                <a:lnTo>
                  <a:pt x="78" y="219"/>
                </a:lnTo>
                <a:lnTo>
                  <a:pt x="89" y="234"/>
                </a:lnTo>
                <a:lnTo>
                  <a:pt x="100" y="249"/>
                </a:lnTo>
                <a:lnTo>
                  <a:pt x="111" y="262"/>
                </a:lnTo>
                <a:lnTo>
                  <a:pt x="122" y="275"/>
                </a:lnTo>
                <a:lnTo>
                  <a:pt x="133" y="287"/>
                </a:lnTo>
                <a:lnTo>
                  <a:pt x="144" y="299"/>
                </a:lnTo>
                <a:lnTo>
                  <a:pt x="155" y="310"/>
                </a:lnTo>
                <a:lnTo>
                  <a:pt x="166" y="321"/>
                </a:lnTo>
                <a:lnTo>
                  <a:pt x="177" y="332"/>
                </a:lnTo>
                <a:lnTo>
                  <a:pt x="188" y="342"/>
                </a:lnTo>
                <a:lnTo>
                  <a:pt x="199" y="351"/>
                </a:lnTo>
                <a:lnTo>
                  <a:pt x="210" y="362"/>
                </a:lnTo>
                <a:lnTo>
                  <a:pt x="221" y="371"/>
                </a:lnTo>
                <a:lnTo>
                  <a:pt x="232" y="380"/>
                </a:lnTo>
                <a:lnTo>
                  <a:pt x="243" y="389"/>
                </a:lnTo>
                <a:lnTo>
                  <a:pt x="254" y="398"/>
                </a:lnTo>
                <a:lnTo>
                  <a:pt x="265" y="407"/>
                </a:lnTo>
                <a:lnTo>
                  <a:pt x="277" y="415"/>
                </a:lnTo>
                <a:lnTo>
                  <a:pt x="288" y="423"/>
                </a:lnTo>
                <a:lnTo>
                  <a:pt x="299" y="431"/>
                </a:lnTo>
                <a:lnTo>
                  <a:pt x="310" y="439"/>
                </a:lnTo>
                <a:lnTo>
                  <a:pt x="321" y="446"/>
                </a:lnTo>
                <a:lnTo>
                  <a:pt x="332" y="455"/>
                </a:lnTo>
                <a:lnTo>
                  <a:pt x="343" y="462"/>
                </a:lnTo>
                <a:lnTo>
                  <a:pt x="354" y="470"/>
                </a:lnTo>
                <a:lnTo>
                  <a:pt x="365" y="477"/>
                </a:lnTo>
                <a:lnTo>
                  <a:pt x="376" y="484"/>
                </a:lnTo>
                <a:lnTo>
                  <a:pt x="387" y="491"/>
                </a:lnTo>
                <a:lnTo>
                  <a:pt x="398" y="498"/>
                </a:lnTo>
                <a:lnTo>
                  <a:pt x="409" y="505"/>
                </a:lnTo>
                <a:lnTo>
                  <a:pt x="420" y="511"/>
                </a:lnTo>
                <a:lnTo>
                  <a:pt x="431" y="518"/>
                </a:lnTo>
                <a:lnTo>
                  <a:pt x="442" y="525"/>
                </a:lnTo>
                <a:lnTo>
                  <a:pt x="453" y="531"/>
                </a:lnTo>
                <a:lnTo>
                  <a:pt x="464" y="538"/>
                </a:lnTo>
                <a:lnTo>
                  <a:pt x="475" y="544"/>
                </a:lnTo>
                <a:lnTo>
                  <a:pt x="486" y="551"/>
                </a:lnTo>
                <a:lnTo>
                  <a:pt x="497" y="557"/>
                </a:lnTo>
                <a:lnTo>
                  <a:pt x="508" y="563"/>
                </a:lnTo>
                <a:lnTo>
                  <a:pt x="519" y="568"/>
                </a:lnTo>
                <a:lnTo>
                  <a:pt x="531" y="574"/>
                </a:lnTo>
                <a:lnTo>
                  <a:pt x="542" y="581"/>
                </a:lnTo>
                <a:lnTo>
                  <a:pt x="553" y="587"/>
                </a:lnTo>
                <a:lnTo>
                  <a:pt x="564" y="593"/>
                </a:lnTo>
                <a:lnTo>
                  <a:pt x="575" y="599"/>
                </a:lnTo>
                <a:lnTo>
                  <a:pt x="586" y="604"/>
                </a:lnTo>
                <a:lnTo>
                  <a:pt x="597" y="610"/>
                </a:lnTo>
                <a:lnTo>
                  <a:pt x="608" y="615"/>
                </a:lnTo>
                <a:lnTo>
                  <a:pt x="619" y="621"/>
                </a:lnTo>
                <a:lnTo>
                  <a:pt x="630" y="626"/>
                </a:lnTo>
                <a:lnTo>
                  <a:pt x="641" y="632"/>
                </a:lnTo>
                <a:lnTo>
                  <a:pt x="652" y="638"/>
                </a:lnTo>
                <a:lnTo>
                  <a:pt x="663" y="642"/>
                </a:lnTo>
                <a:lnTo>
                  <a:pt x="674" y="648"/>
                </a:lnTo>
                <a:lnTo>
                  <a:pt x="685" y="653"/>
                </a:lnTo>
                <a:lnTo>
                  <a:pt x="697" y="659"/>
                </a:lnTo>
                <a:lnTo>
                  <a:pt x="708" y="663"/>
                </a:lnTo>
                <a:lnTo>
                  <a:pt x="719" y="669"/>
                </a:lnTo>
                <a:lnTo>
                  <a:pt x="730" y="674"/>
                </a:lnTo>
                <a:lnTo>
                  <a:pt x="741" y="679"/>
                </a:lnTo>
                <a:lnTo>
                  <a:pt x="752" y="685"/>
                </a:lnTo>
                <a:lnTo>
                  <a:pt x="764" y="689"/>
                </a:lnTo>
                <a:lnTo>
                  <a:pt x="775" y="694"/>
                </a:lnTo>
                <a:lnTo>
                  <a:pt x="786" y="699"/>
                </a:lnTo>
                <a:lnTo>
                  <a:pt x="797" y="705"/>
                </a:lnTo>
                <a:lnTo>
                  <a:pt x="808" y="709"/>
                </a:lnTo>
                <a:lnTo>
                  <a:pt x="819" y="714"/>
                </a:lnTo>
                <a:lnTo>
                  <a:pt x="830" y="719"/>
                </a:lnTo>
                <a:lnTo>
                  <a:pt x="841" y="723"/>
                </a:lnTo>
                <a:lnTo>
                  <a:pt x="852" y="728"/>
                </a:lnTo>
                <a:lnTo>
                  <a:pt x="863" y="733"/>
                </a:lnTo>
                <a:lnTo>
                  <a:pt x="874" y="737"/>
                </a:lnTo>
                <a:lnTo>
                  <a:pt x="885" y="742"/>
                </a:lnTo>
                <a:lnTo>
                  <a:pt x="896" y="747"/>
                </a:lnTo>
                <a:lnTo>
                  <a:pt x="907" y="751"/>
                </a:lnTo>
                <a:lnTo>
                  <a:pt x="918" y="756"/>
                </a:lnTo>
                <a:lnTo>
                  <a:pt x="929" y="761"/>
                </a:lnTo>
                <a:lnTo>
                  <a:pt x="940" y="766"/>
                </a:lnTo>
                <a:lnTo>
                  <a:pt x="951" y="769"/>
                </a:lnTo>
                <a:lnTo>
                  <a:pt x="962" y="774"/>
                </a:lnTo>
                <a:lnTo>
                  <a:pt x="973" y="778"/>
                </a:lnTo>
                <a:lnTo>
                  <a:pt x="984" y="783"/>
                </a:lnTo>
                <a:lnTo>
                  <a:pt x="995" y="788"/>
                </a:lnTo>
                <a:lnTo>
                  <a:pt x="1006" y="791"/>
                </a:lnTo>
                <a:lnTo>
                  <a:pt x="1017" y="796"/>
                </a:lnTo>
                <a:lnTo>
                  <a:pt x="1029" y="801"/>
                </a:lnTo>
                <a:lnTo>
                  <a:pt x="1040" y="804"/>
                </a:lnTo>
                <a:lnTo>
                  <a:pt x="1051" y="809"/>
                </a:lnTo>
                <a:lnTo>
                  <a:pt x="1062" y="814"/>
                </a:lnTo>
                <a:lnTo>
                  <a:pt x="1073" y="817"/>
                </a:lnTo>
                <a:lnTo>
                  <a:pt x="1084" y="822"/>
                </a:lnTo>
                <a:lnTo>
                  <a:pt x="1095" y="825"/>
                </a:lnTo>
                <a:lnTo>
                  <a:pt x="1106" y="830"/>
                </a:lnTo>
                <a:lnTo>
                  <a:pt x="1117" y="834"/>
                </a:lnTo>
                <a:lnTo>
                  <a:pt x="1128" y="838"/>
                </a:lnTo>
                <a:lnTo>
                  <a:pt x="1139" y="842"/>
                </a:lnTo>
                <a:lnTo>
                  <a:pt x="1150" y="846"/>
                </a:lnTo>
                <a:lnTo>
                  <a:pt x="1161" y="850"/>
                </a:lnTo>
                <a:lnTo>
                  <a:pt x="1172" y="855"/>
                </a:lnTo>
                <a:lnTo>
                  <a:pt x="1183" y="858"/>
                </a:lnTo>
                <a:lnTo>
                  <a:pt x="1194" y="863"/>
                </a:lnTo>
                <a:lnTo>
                  <a:pt x="1205" y="866"/>
                </a:lnTo>
                <a:lnTo>
                  <a:pt x="1216" y="870"/>
                </a:lnTo>
                <a:lnTo>
                  <a:pt x="1227" y="875"/>
                </a:lnTo>
                <a:lnTo>
                  <a:pt x="1238" y="878"/>
                </a:lnTo>
                <a:lnTo>
                  <a:pt x="1249" y="882"/>
                </a:lnTo>
                <a:lnTo>
                  <a:pt x="1260" y="886"/>
                </a:lnTo>
                <a:lnTo>
                  <a:pt x="1271" y="890"/>
                </a:lnTo>
                <a:lnTo>
                  <a:pt x="1283" y="893"/>
                </a:lnTo>
                <a:lnTo>
                  <a:pt x="1294" y="898"/>
                </a:lnTo>
                <a:lnTo>
                  <a:pt x="1305" y="902"/>
                </a:lnTo>
                <a:lnTo>
                  <a:pt x="1316" y="905"/>
                </a:lnTo>
                <a:lnTo>
                  <a:pt x="1327" y="909"/>
                </a:lnTo>
                <a:lnTo>
                  <a:pt x="1338" y="913"/>
                </a:lnTo>
                <a:lnTo>
                  <a:pt x="1349" y="917"/>
                </a:lnTo>
                <a:lnTo>
                  <a:pt x="1360" y="920"/>
                </a:lnTo>
                <a:lnTo>
                  <a:pt x="1371" y="924"/>
                </a:lnTo>
                <a:lnTo>
                  <a:pt x="1382" y="927"/>
                </a:lnTo>
                <a:lnTo>
                  <a:pt x="1393" y="932"/>
                </a:lnTo>
                <a:lnTo>
                  <a:pt x="1404" y="936"/>
                </a:lnTo>
                <a:lnTo>
                  <a:pt x="1415" y="939"/>
                </a:lnTo>
                <a:lnTo>
                  <a:pt x="1426" y="943"/>
                </a:lnTo>
                <a:lnTo>
                  <a:pt x="1437" y="946"/>
                </a:lnTo>
                <a:lnTo>
                  <a:pt x="1448" y="950"/>
                </a:lnTo>
                <a:lnTo>
                  <a:pt x="1459" y="953"/>
                </a:lnTo>
                <a:lnTo>
                  <a:pt x="1470" y="957"/>
                </a:lnTo>
                <a:lnTo>
                  <a:pt x="1481" y="960"/>
                </a:lnTo>
                <a:lnTo>
                  <a:pt x="1492" y="964"/>
                </a:lnTo>
                <a:lnTo>
                  <a:pt x="1503" y="967"/>
                </a:lnTo>
                <a:lnTo>
                  <a:pt x="1514" y="972"/>
                </a:lnTo>
                <a:lnTo>
                  <a:pt x="1525" y="975"/>
                </a:lnTo>
                <a:lnTo>
                  <a:pt x="1537" y="979"/>
                </a:lnTo>
                <a:lnTo>
                  <a:pt x="1548" y="982"/>
                </a:lnTo>
                <a:lnTo>
                  <a:pt x="1559" y="986"/>
                </a:lnTo>
                <a:lnTo>
                  <a:pt x="1570" y="988"/>
                </a:lnTo>
                <a:lnTo>
                  <a:pt x="1581" y="992"/>
                </a:lnTo>
                <a:lnTo>
                  <a:pt x="1592" y="995"/>
                </a:lnTo>
                <a:lnTo>
                  <a:pt x="1603" y="999"/>
                </a:lnTo>
                <a:lnTo>
                  <a:pt x="1614" y="1002"/>
                </a:lnTo>
                <a:lnTo>
                  <a:pt x="1625" y="1006"/>
                </a:lnTo>
                <a:lnTo>
                  <a:pt x="1636" y="1009"/>
                </a:lnTo>
                <a:lnTo>
                  <a:pt x="1647" y="1013"/>
                </a:lnTo>
                <a:lnTo>
                  <a:pt x="1658" y="1017"/>
                </a:lnTo>
                <a:lnTo>
                  <a:pt x="1669" y="1020"/>
                </a:lnTo>
                <a:lnTo>
                  <a:pt x="1680" y="1024"/>
                </a:lnTo>
                <a:lnTo>
                  <a:pt x="1691" y="1027"/>
                </a:lnTo>
                <a:lnTo>
                  <a:pt x="1702" y="1029"/>
                </a:lnTo>
                <a:lnTo>
                  <a:pt x="1713" y="1033"/>
                </a:lnTo>
                <a:lnTo>
                  <a:pt x="1724" y="1036"/>
                </a:lnTo>
                <a:lnTo>
                  <a:pt x="1735" y="1040"/>
                </a:lnTo>
                <a:lnTo>
                  <a:pt x="1746" y="1043"/>
                </a:lnTo>
                <a:lnTo>
                  <a:pt x="1757" y="1047"/>
                </a:lnTo>
                <a:lnTo>
                  <a:pt x="1768" y="1049"/>
                </a:lnTo>
                <a:lnTo>
                  <a:pt x="1779" y="1053"/>
                </a:lnTo>
                <a:lnTo>
                  <a:pt x="1790" y="1056"/>
                </a:lnTo>
                <a:lnTo>
                  <a:pt x="1802" y="1060"/>
                </a:lnTo>
                <a:lnTo>
                  <a:pt x="1813" y="1062"/>
                </a:lnTo>
                <a:lnTo>
                  <a:pt x="1824" y="1066"/>
                </a:lnTo>
                <a:lnTo>
                  <a:pt x="1835" y="1069"/>
                </a:lnTo>
                <a:lnTo>
                  <a:pt x="1846" y="1073"/>
                </a:lnTo>
                <a:lnTo>
                  <a:pt x="1857" y="1075"/>
                </a:lnTo>
                <a:lnTo>
                  <a:pt x="1868" y="1079"/>
                </a:lnTo>
                <a:lnTo>
                  <a:pt x="1879" y="1082"/>
                </a:lnTo>
                <a:lnTo>
                  <a:pt x="1890" y="1086"/>
                </a:lnTo>
                <a:lnTo>
                  <a:pt x="1901" y="1088"/>
                </a:lnTo>
                <a:lnTo>
                  <a:pt x="1912" y="1092"/>
                </a:lnTo>
                <a:lnTo>
                  <a:pt x="1923" y="1095"/>
                </a:lnTo>
                <a:lnTo>
                  <a:pt x="1934" y="1097"/>
                </a:lnTo>
                <a:lnTo>
                  <a:pt x="1945" y="1101"/>
                </a:lnTo>
                <a:lnTo>
                  <a:pt x="1956" y="1104"/>
                </a:lnTo>
                <a:lnTo>
                  <a:pt x="1967" y="1107"/>
                </a:lnTo>
                <a:lnTo>
                  <a:pt x="1978" y="1110"/>
                </a:lnTo>
                <a:lnTo>
                  <a:pt x="1989" y="1114"/>
                </a:lnTo>
                <a:lnTo>
                  <a:pt x="2000" y="1116"/>
                </a:lnTo>
                <a:lnTo>
                  <a:pt x="2011" y="1120"/>
                </a:lnTo>
                <a:lnTo>
                  <a:pt x="2022" y="1123"/>
                </a:lnTo>
                <a:lnTo>
                  <a:pt x="2033" y="1126"/>
                </a:lnTo>
                <a:lnTo>
                  <a:pt x="2044" y="1129"/>
                </a:lnTo>
                <a:lnTo>
                  <a:pt x="2056" y="1131"/>
                </a:lnTo>
                <a:lnTo>
                  <a:pt x="2067" y="1135"/>
                </a:lnTo>
                <a:lnTo>
                  <a:pt x="2079" y="1138"/>
                </a:lnTo>
                <a:lnTo>
                  <a:pt x="2090" y="1141"/>
                </a:lnTo>
                <a:lnTo>
                  <a:pt x="2101" y="1144"/>
                </a:lnTo>
                <a:lnTo>
                  <a:pt x="2112" y="1147"/>
                </a:lnTo>
                <a:lnTo>
                  <a:pt x="2123" y="1150"/>
                </a:lnTo>
                <a:lnTo>
                  <a:pt x="2134" y="1153"/>
                </a:lnTo>
                <a:lnTo>
                  <a:pt x="2145" y="1156"/>
                </a:lnTo>
                <a:lnTo>
                  <a:pt x="2156" y="1158"/>
                </a:lnTo>
                <a:lnTo>
                  <a:pt x="2167" y="1162"/>
                </a:lnTo>
                <a:lnTo>
                  <a:pt x="2178" y="1164"/>
                </a:lnTo>
                <a:lnTo>
                  <a:pt x="2189" y="1168"/>
                </a:lnTo>
                <a:lnTo>
                  <a:pt x="2200" y="1170"/>
                </a:lnTo>
                <a:lnTo>
                  <a:pt x="2211" y="1174"/>
                </a:lnTo>
              </a:path>
            </a:pathLst>
          </a:custGeom>
          <a:noFill/>
          <a:ln w="381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5" name="Freeform 7">
            <a:extLst>
              <a:ext uri="{FF2B5EF4-FFF2-40B4-BE49-F238E27FC236}">
                <a16:creationId xmlns:a16="http://schemas.microsoft.com/office/drawing/2014/main" id="{7965FB04-E6EF-45A8-B590-E04DB7D5A039}"/>
              </a:ext>
            </a:extLst>
          </p:cNvPr>
          <p:cNvSpPr>
            <a:spLocks/>
          </p:cNvSpPr>
          <p:nvPr/>
        </p:nvSpPr>
        <p:spPr bwMode="auto">
          <a:xfrm>
            <a:off x="657672" y="3645103"/>
            <a:ext cx="2870205" cy="1435588"/>
          </a:xfrm>
          <a:custGeom>
            <a:avLst/>
            <a:gdLst>
              <a:gd name="T0" fmla="*/ 34 w 2763"/>
              <a:gd name="T1" fmla="*/ 143 h 1313"/>
              <a:gd name="T2" fmla="*/ 78 w 2763"/>
              <a:gd name="T3" fmla="*/ 219 h 1313"/>
              <a:gd name="T4" fmla="*/ 122 w 2763"/>
              <a:gd name="T5" fmla="*/ 276 h 1313"/>
              <a:gd name="T6" fmla="*/ 166 w 2763"/>
              <a:gd name="T7" fmla="*/ 322 h 1313"/>
              <a:gd name="T8" fmla="*/ 210 w 2763"/>
              <a:gd name="T9" fmla="*/ 361 h 1313"/>
              <a:gd name="T10" fmla="*/ 254 w 2763"/>
              <a:gd name="T11" fmla="*/ 398 h 1313"/>
              <a:gd name="T12" fmla="*/ 299 w 2763"/>
              <a:gd name="T13" fmla="*/ 432 h 1313"/>
              <a:gd name="T14" fmla="*/ 343 w 2763"/>
              <a:gd name="T15" fmla="*/ 462 h 1313"/>
              <a:gd name="T16" fmla="*/ 387 w 2763"/>
              <a:gd name="T17" fmla="*/ 490 h 1313"/>
              <a:gd name="T18" fmla="*/ 431 w 2763"/>
              <a:gd name="T19" fmla="*/ 519 h 1313"/>
              <a:gd name="T20" fmla="*/ 475 w 2763"/>
              <a:gd name="T21" fmla="*/ 544 h 1313"/>
              <a:gd name="T22" fmla="*/ 519 w 2763"/>
              <a:gd name="T23" fmla="*/ 569 h 1313"/>
              <a:gd name="T24" fmla="*/ 564 w 2763"/>
              <a:gd name="T25" fmla="*/ 592 h 1313"/>
              <a:gd name="T26" fmla="*/ 608 w 2763"/>
              <a:gd name="T27" fmla="*/ 616 h 1313"/>
              <a:gd name="T28" fmla="*/ 652 w 2763"/>
              <a:gd name="T29" fmla="*/ 637 h 1313"/>
              <a:gd name="T30" fmla="*/ 697 w 2763"/>
              <a:gd name="T31" fmla="*/ 658 h 1313"/>
              <a:gd name="T32" fmla="*/ 741 w 2763"/>
              <a:gd name="T33" fmla="*/ 679 h 1313"/>
              <a:gd name="T34" fmla="*/ 786 w 2763"/>
              <a:gd name="T35" fmla="*/ 699 h 1313"/>
              <a:gd name="T36" fmla="*/ 830 w 2763"/>
              <a:gd name="T37" fmla="*/ 719 h 1313"/>
              <a:gd name="T38" fmla="*/ 874 w 2763"/>
              <a:gd name="T39" fmla="*/ 738 h 1313"/>
              <a:gd name="T40" fmla="*/ 918 w 2763"/>
              <a:gd name="T41" fmla="*/ 757 h 1313"/>
              <a:gd name="T42" fmla="*/ 962 w 2763"/>
              <a:gd name="T43" fmla="*/ 774 h 1313"/>
              <a:gd name="T44" fmla="*/ 1006 w 2763"/>
              <a:gd name="T45" fmla="*/ 792 h 1313"/>
              <a:gd name="T46" fmla="*/ 1051 w 2763"/>
              <a:gd name="T47" fmla="*/ 809 h 1313"/>
              <a:gd name="T48" fmla="*/ 1095 w 2763"/>
              <a:gd name="T49" fmla="*/ 826 h 1313"/>
              <a:gd name="T50" fmla="*/ 1139 w 2763"/>
              <a:gd name="T51" fmla="*/ 842 h 1313"/>
              <a:gd name="T52" fmla="*/ 1183 w 2763"/>
              <a:gd name="T53" fmla="*/ 859 h 1313"/>
              <a:gd name="T54" fmla="*/ 1227 w 2763"/>
              <a:gd name="T55" fmla="*/ 874 h 1313"/>
              <a:gd name="T56" fmla="*/ 1271 w 2763"/>
              <a:gd name="T57" fmla="*/ 890 h 1313"/>
              <a:gd name="T58" fmla="*/ 1316 w 2763"/>
              <a:gd name="T59" fmla="*/ 906 h 1313"/>
              <a:gd name="T60" fmla="*/ 1360 w 2763"/>
              <a:gd name="T61" fmla="*/ 921 h 1313"/>
              <a:gd name="T62" fmla="*/ 1404 w 2763"/>
              <a:gd name="T63" fmla="*/ 935 h 1313"/>
              <a:gd name="T64" fmla="*/ 1448 w 2763"/>
              <a:gd name="T65" fmla="*/ 950 h 1313"/>
              <a:gd name="T66" fmla="*/ 1492 w 2763"/>
              <a:gd name="T67" fmla="*/ 964 h 1313"/>
              <a:gd name="T68" fmla="*/ 1537 w 2763"/>
              <a:gd name="T69" fmla="*/ 978 h 1313"/>
              <a:gd name="T70" fmla="*/ 1581 w 2763"/>
              <a:gd name="T71" fmla="*/ 992 h 1313"/>
              <a:gd name="T72" fmla="*/ 1625 w 2763"/>
              <a:gd name="T73" fmla="*/ 1006 h 1313"/>
              <a:gd name="T74" fmla="*/ 1669 w 2763"/>
              <a:gd name="T75" fmla="*/ 1019 h 1313"/>
              <a:gd name="T76" fmla="*/ 1713 w 2763"/>
              <a:gd name="T77" fmla="*/ 1033 h 1313"/>
              <a:gd name="T78" fmla="*/ 1757 w 2763"/>
              <a:gd name="T79" fmla="*/ 1046 h 1313"/>
              <a:gd name="T80" fmla="*/ 1802 w 2763"/>
              <a:gd name="T81" fmla="*/ 1059 h 1313"/>
              <a:gd name="T82" fmla="*/ 1846 w 2763"/>
              <a:gd name="T83" fmla="*/ 1072 h 1313"/>
              <a:gd name="T84" fmla="*/ 1890 w 2763"/>
              <a:gd name="T85" fmla="*/ 1085 h 1313"/>
              <a:gd name="T86" fmla="*/ 1934 w 2763"/>
              <a:gd name="T87" fmla="*/ 1098 h 1313"/>
              <a:gd name="T88" fmla="*/ 1978 w 2763"/>
              <a:gd name="T89" fmla="*/ 1111 h 1313"/>
              <a:gd name="T90" fmla="*/ 2022 w 2763"/>
              <a:gd name="T91" fmla="*/ 1123 h 1313"/>
              <a:gd name="T92" fmla="*/ 2067 w 2763"/>
              <a:gd name="T93" fmla="*/ 1136 h 1313"/>
              <a:gd name="T94" fmla="*/ 2112 w 2763"/>
              <a:gd name="T95" fmla="*/ 1147 h 1313"/>
              <a:gd name="T96" fmla="*/ 2156 w 2763"/>
              <a:gd name="T97" fmla="*/ 1159 h 1313"/>
              <a:gd name="T98" fmla="*/ 2200 w 2763"/>
              <a:gd name="T99" fmla="*/ 1171 h 1313"/>
              <a:gd name="T100" fmla="*/ 2244 w 2763"/>
              <a:gd name="T101" fmla="*/ 1182 h 1313"/>
              <a:gd name="T102" fmla="*/ 2289 w 2763"/>
              <a:gd name="T103" fmla="*/ 1194 h 1313"/>
              <a:gd name="T104" fmla="*/ 2333 w 2763"/>
              <a:gd name="T105" fmla="*/ 1206 h 1313"/>
              <a:gd name="T106" fmla="*/ 2377 w 2763"/>
              <a:gd name="T107" fmla="*/ 1216 h 1313"/>
              <a:gd name="T108" fmla="*/ 2421 w 2763"/>
              <a:gd name="T109" fmla="*/ 1228 h 1313"/>
              <a:gd name="T110" fmla="*/ 2465 w 2763"/>
              <a:gd name="T111" fmla="*/ 1240 h 1313"/>
              <a:gd name="T112" fmla="*/ 2509 w 2763"/>
              <a:gd name="T113" fmla="*/ 1250 h 1313"/>
              <a:gd name="T114" fmla="*/ 2554 w 2763"/>
              <a:gd name="T115" fmla="*/ 1261 h 1313"/>
              <a:gd name="T116" fmla="*/ 2598 w 2763"/>
              <a:gd name="T117" fmla="*/ 1273 h 1313"/>
              <a:gd name="T118" fmla="*/ 2642 w 2763"/>
              <a:gd name="T119" fmla="*/ 1283 h 1313"/>
              <a:gd name="T120" fmla="*/ 2686 w 2763"/>
              <a:gd name="T121" fmla="*/ 1294 h 1313"/>
              <a:gd name="T122" fmla="*/ 2730 w 2763"/>
              <a:gd name="T123" fmla="*/ 1304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3" h="1313">
                <a:moveTo>
                  <a:pt x="0" y="0"/>
                </a:moveTo>
                <a:lnTo>
                  <a:pt x="11" y="83"/>
                </a:lnTo>
                <a:lnTo>
                  <a:pt x="23" y="117"/>
                </a:lnTo>
                <a:lnTo>
                  <a:pt x="34" y="143"/>
                </a:lnTo>
                <a:lnTo>
                  <a:pt x="45" y="166"/>
                </a:lnTo>
                <a:lnTo>
                  <a:pt x="56" y="185"/>
                </a:lnTo>
                <a:lnTo>
                  <a:pt x="67" y="203"/>
                </a:lnTo>
                <a:lnTo>
                  <a:pt x="78" y="219"/>
                </a:lnTo>
                <a:lnTo>
                  <a:pt x="89" y="235"/>
                </a:lnTo>
                <a:lnTo>
                  <a:pt x="100" y="249"/>
                </a:lnTo>
                <a:lnTo>
                  <a:pt x="111" y="263"/>
                </a:lnTo>
                <a:lnTo>
                  <a:pt x="122" y="276"/>
                </a:lnTo>
                <a:lnTo>
                  <a:pt x="133" y="288"/>
                </a:lnTo>
                <a:lnTo>
                  <a:pt x="144" y="299"/>
                </a:lnTo>
                <a:lnTo>
                  <a:pt x="155" y="311"/>
                </a:lnTo>
                <a:lnTo>
                  <a:pt x="166" y="322"/>
                </a:lnTo>
                <a:lnTo>
                  <a:pt x="177" y="332"/>
                </a:lnTo>
                <a:lnTo>
                  <a:pt x="188" y="343"/>
                </a:lnTo>
                <a:lnTo>
                  <a:pt x="199" y="352"/>
                </a:lnTo>
                <a:lnTo>
                  <a:pt x="210" y="361"/>
                </a:lnTo>
                <a:lnTo>
                  <a:pt x="221" y="371"/>
                </a:lnTo>
                <a:lnTo>
                  <a:pt x="232" y="380"/>
                </a:lnTo>
                <a:lnTo>
                  <a:pt x="243" y="390"/>
                </a:lnTo>
                <a:lnTo>
                  <a:pt x="254" y="398"/>
                </a:lnTo>
                <a:lnTo>
                  <a:pt x="265" y="406"/>
                </a:lnTo>
                <a:lnTo>
                  <a:pt x="277" y="415"/>
                </a:lnTo>
                <a:lnTo>
                  <a:pt x="288" y="424"/>
                </a:lnTo>
                <a:lnTo>
                  <a:pt x="299" y="432"/>
                </a:lnTo>
                <a:lnTo>
                  <a:pt x="310" y="439"/>
                </a:lnTo>
                <a:lnTo>
                  <a:pt x="321" y="447"/>
                </a:lnTo>
                <a:lnTo>
                  <a:pt x="332" y="454"/>
                </a:lnTo>
                <a:lnTo>
                  <a:pt x="343" y="462"/>
                </a:lnTo>
                <a:lnTo>
                  <a:pt x="354" y="469"/>
                </a:lnTo>
                <a:lnTo>
                  <a:pt x="365" y="476"/>
                </a:lnTo>
                <a:lnTo>
                  <a:pt x="376" y="483"/>
                </a:lnTo>
                <a:lnTo>
                  <a:pt x="387" y="490"/>
                </a:lnTo>
                <a:lnTo>
                  <a:pt x="398" y="497"/>
                </a:lnTo>
                <a:lnTo>
                  <a:pt x="409" y="504"/>
                </a:lnTo>
                <a:lnTo>
                  <a:pt x="420" y="512"/>
                </a:lnTo>
                <a:lnTo>
                  <a:pt x="431" y="519"/>
                </a:lnTo>
                <a:lnTo>
                  <a:pt x="442" y="524"/>
                </a:lnTo>
                <a:lnTo>
                  <a:pt x="453" y="531"/>
                </a:lnTo>
                <a:lnTo>
                  <a:pt x="464" y="537"/>
                </a:lnTo>
                <a:lnTo>
                  <a:pt x="475" y="544"/>
                </a:lnTo>
                <a:lnTo>
                  <a:pt x="486" y="550"/>
                </a:lnTo>
                <a:lnTo>
                  <a:pt x="497" y="557"/>
                </a:lnTo>
                <a:lnTo>
                  <a:pt x="508" y="563"/>
                </a:lnTo>
                <a:lnTo>
                  <a:pt x="519" y="569"/>
                </a:lnTo>
                <a:lnTo>
                  <a:pt x="531" y="575"/>
                </a:lnTo>
                <a:lnTo>
                  <a:pt x="542" y="581"/>
                </a:lnTo>
                <a:lnTo>
                  <a:pt x="553" y="587"/>
                </a:lnTo>
                <a:lnTo>
                  <a:pt x="564" y="592"/>
                </a:lnTo>
                <a:lnTo>
                  <a:pt x="575" y="598"/>
                </a:lnTo>
                <a:lnTo>
                  <a:pt x="586" y="604"/>
                </a:lnTo>
                <a:lnTo>
                  <a:pt x="597" y="610"/>
                </a:lnTo>
                <a:lnTo>
                  <a:pt x="608" y="616"/>
                </a:lnTo>
                <a:lnTo>
                  <a:pt x="619" y="621"/>
                </a:lnTo>
                <a:lnTo>
                  <a:pt x="630" y="626"/>
                </a:lnTo>
                <a:lnTo>
                  <a:pt x="641" y="632"/>
                </a:lnTo>
                <a:lnTo>
                  <a:pt x="652" y="637"/>
                </a:lnTo>
                <a:lnTo>
                  <a:pt x="663" y="643"/>
                </a:lnTo>
                <a:lnTo>
                  <a:pt x="674" y="649"/>
                </a:lnTo>
                <a:lnTo>
                  <a:pt x="685" y="653"/>
                </a:lnTo>
                <a:lnTo>
                  <a:pt x="697" y="658"/>
                </a:lnTo>
                <a:lnTo>
                  <a:pt x="708" y="664"/>
                </a:lnTo>
                <a:lnTo>
                  <a:pt x="719" y="669"/>
                </a:lnTo>
                <a:lnTo>
                  <a:pt x="730" y="675"/>
                </a:lnTo>
                <a:lnTo>
                  <a:pt x="741" y="679"/>
                </a:lnTo>
                <a:lnTo>
                  <a:pt x="752" y="684"/>
                </a:lnTo>
                <a:lnTo>
                  <a:pt x="764" y="690"/>
                </a:lnTo>
                <a:lnTo>
                  <a:pt x="775" y="694"/>
                </a:lnTo>
                <a:lnTo>
                  <a:pt x="786" y="699"/>
                </a:lnTo>
                <a:lnTo>
                  <a:pt x="797" y="704"/>
                </a:lnTo>
                <a:lnTo>
                  <a:pt x="808" y="709"/>
                </a:lnTo>
                <a:lnTo>
                  <a:pt x="819" y="714"/>
                </a:lnTo>
                <a:lnTo>
                  <a:pt x="830" y="719"/>
                </a:lnTo>
                <a:lnTo>
                  <a:pt x="841" y="724"/>
                </a:lnTo>
                <a:lnTo>
                  <a:pt x="852" y="729"/>
                </a:lnTo>
                <a:lnTo>
                  <a:pt x="863" y="733"/>
                </a:lnTo>
                <a:lnTo>
                  <a:pt x="874" y="738"/>
                </a:lnTo>
                <a:lnTo>
                  <a:pt x="885" y="743"/>
                </a:lnTo>
                <a:lnTo>
                  <a:pt x="896" y="747"/>
                </a:lnTo>
                <a:lnTo>
                  <a:pt x="907" y="752"/>
                </a:lnTo>
                <a:lnTo>
                  <a:pt x="918" y="757"/>
                </a:lnTo>
                <a:lnTo>
                  <a:pt x="929" y="760"/>
                </a:lnTo>
                <a:lnTo>
                  <a:pt x="940" y="765"/>
                </a:lnTo>
                <a:lnTo>
                  <a:pt x="951" y="770"/>
                </a:lnTo>
                <a:lnTo>
                  <a:pt x="962" y="774"/>
                </a:lnTo>
                <a:lnTo>
                  <a:pt x="973" y="779"/>
                </a:lnTo>
                <a:lnTo>
                  <a:pt x="984" y="782"/>
                </a:lnTo>
                <a:lnTo>
                  <a:pt x="995" y="787"/>
                </a:lnTo>
                <a:lnTo>
                  <a:pt x="1006" y="792"/>
                </a:lnTo>
                <a:lnTo>
                  <a:pt x="1017" y="797"/>
                </a:lnTo>
                <a:lnTo>
                  <a:pt x="1029" y="800"/>
                </a:lnTo>
                <a:lnTo>
                  <a:pt x="1040" y="805"/>
                </a:lnTo>
                <a:lnTo>
                  <a:pt x="1051" y="809"/>
                </a:lnTo>
                <a:lnTo>
                  <a:pt x="1062" y="813"/>
                </a:lnTo>
                <a:lnTo>
                  <a:pt x="1073" y="818"/>
                </a:lnTo>
                <a:lnTo>
                  <a:pt x="1084" y="821"/>
                </a:lnTo>
                <a:lnTo>
                  <a:pt x="1095" y="826"/>
                </a:lnTo>
                <a:lnTo>
                  <a:pt x="1106" y="829"/>
                </a:lnTo>
                <a:lnTo>
                  <a:pt x="1117" y="834"/>
                </a:lnTo>
                <a:lnTo>
                  <a:pt x="1128" y="839"/>
                </a:lnTo>
                <a:lnTo>
                  <a:pt x="1139" y="842"/>
                </a:lnTo>
                <a:lnTo>
                  <a:pt x="1150" y="846"/>
                </a:lnTo>
                <a:lnTo>
                  <a:pt x="1161" y="850"/>
                </a:lnTo>
                <a:lnTo>
                  <a:pt x="1172" y="854"/>
                </a:lnTo>
                <a:lnTo>
                  <a:pt x="1183" y="859"/>
                </a:lnTo>
                <a:lnTo>
                  <a:pt x="1194" y="862"/>
                </a:lnTo>
                <a:lnTo>
                  <a:pt x="1205" y="867"/>
                </a:lnTo>
                <a:lnTo>
                  <a:pt x="1216" y="870"/>
                </a:lnTo>
                <a:lnTo>
                  <a:pt x="1227" y="874"/>
                </a:lnTo>
                <a:lnTo>
                  <a:pt x="1238" y="879"/>
                </a:lnTo>
                <a:lnTo>
                  <a:pt x="1249" y="882"/>
                </a:lnTo>
                <a:lnTo>
                  <a:pt x="1260" y="886"/>
                </a:lnTo>
                <a:lnTo>
                  <a:pt x="1271" y="890"/>
                </a:lnTo>
                <a:lnTo>
                  <a:pt x="1283" y="894"/>
                </a:lnTo>
                <a:lnTo>
                  <a:pt x="1294" y="897"/>
                </a:lnTo>
                <a:lnTo>
                  <a:pt x="1305" y="902"/>
                </a:lnTo>
                <a:lnTo>
                  <a:pt x="1316" y="906"/>
                </a:lnTo>
                <a:lnTo>
                  <a:pt x="1327" y="909"/>
                </a:lnTo>
                <a:lnTo>
                  <a:pt x="1338" y="913"/>
                </a:lnTo>
                <a:lnTo>
                  <a:pt x="1349" y="916"/>
                </a:lnTo>
                <a:lnTo>
                  <a:pt x="1360" y="921"/>
                </a:lnTo>
                <a:lnTo>
                  <a:pt x="1371" y="924"/>
                </a:lnTo>
                <a:lnTo>
                  <a:pt x="1382" y="928"/>
                </a:lnTo>
                <a:lnTo>
                  <a:pt x="1393" y="931"/>
                </a:lnTo>
                <a:lnTo>
                  <a:pt x="1404" y="935"/>
                </a:lnTo>
                <a:lnTo>
                  <a:pt x="1415" y="938"/>
                </a:lnTo>
                <a:lnTo>
                  <a:pt x="1426" y="943"/>
                </a:lnTo>
                <a:lnTo>
                  <a:pt x="1437" y="947"/>
                </a:lnTo>
                <a:lnTo>
                  <a:pt x="1448" y="950"/>
                </a:lnTo>
                <a:lnTo>
                  <a:pt x="1459" y="954"/>
                </a:lnTo>
                <a:lnTo>
                  <a:pt x="1470" y="957"/>
                </a:lnTo>
                <a:lnTo>
                  <a:pt x="1481" y="961"/>
                </a:lnTo>
                <a:lnTo>
                  <a:pt x="1492" y="964"/>
                </a:lnTo>
                <a:lnTo>
                  <a:pt x="1503" y="968"/>
                </a:lnTo>
                <a:lnTo>
                  <a:pt x="1514" y="971"/>
                </a:lnTo>
                <a:lnTo>
                  <a:pt x="1525" y="975"/>
                </a:lnTo>
                <a:lnTo>
                  <a:pt x="1537" y="978"/>
                </a:lnTo>
                <a:lnTo>
                  <a:pt x="1548" y="982"/>
                </a:lnTo>
                <a:lnTo>
                  <a:pt x="1559" y="985"/>
                </a:lnTo>
                <a:lnTo>
                  <a:pt x="1570" y="989"/>
                </a:lnTo>
                <a:lnTo>
                  <a:pt x="1581" y="992"/>
                </a:lnTo>
                <a:lnTo>
                  <a:pt x="1592" y="996"/>
                </a:lnTo>
                <a:lnTo>
                  <a:pt x="1603" y="999"/>
                </a:lnTo>
                <a:lnTo>
                  <a:pt x="1614" y="1003"/>
                </a:lnTo>
                <a:lnTo>
                  <a:pt x="1625" y="1006"/>
                </a:lnTo>
                <a:lnTo>
                  <a:pt x="1636" y="1010"/>
                </a:lnTo>
                <a:lnTo>
                  <a:pt x="1647" y="1014"/>
                </a:lnTo>
                <a:lnTo>
                  <a:pt x="1658" y="1017"/>
                </a:lnTo>
                <a:lnTo>
                  <a:pt x="1669" y="1019"/>
                </a:lnTo>
                <a:lnTo>
                  <a:pt x="1680" y="1023"/>
                </a:lnTo>
                <a:lnTo>
                  <a:pt x="1691" y="1026"/>
                </a:lnTo>
                <a:lnTo>
                  <a:pt x="1702" y="1030"/>
                </a:lnTo>
                <a:lnTo>
                  <a:pt x="1713" y="1033"/>
                </a:lnTo>
                <a:lnTo>
                  <a:pt x="1724" y="1037"/>
                </a:lnTo>
                <a:lnTo>
                  <a:pt x="1735" y="1041"/>
                </a:lnTo>
                <a:lnTo>
                  <a:pt x="1746" y="1043"/>
                </a:lnTo>
                <a:lnTo>
                  <a:pt x="1757" y="1046"/>
                </a:lnTo>
                <a:lnTo>
                  <a:pt x="1768" y="1050"/>
                </a:lnTo>
                <a:lnTo>
                  <a:pt x="1779" y="1053"/>
                </a:lnTo>
                <a:lnTo>
                  <a:pt x="1790" y="1057"/>
                </a:lnTo>
                <a:lnTo>
                  <a:pt x="1802" y="1059"/>
                </a:lnTo>
                <a:lnTo>
                  <a:pt x="1813" y="1063"/>
                </a:lnTo>
                <a:lnTo>
                  <a:pt x="1824" y="1066"/>
                </a:lnTo>
                <a:lnTo>
                  <a:pt x="1835" y="1070"/>
                </a:lnTo>
                <a:lnTo>
                  <a:pt x="1846" y="1072"/>
                </a:lnTo>
                <a:lnTo>
                  <a:pt x="1857" y="1076"/>
                </a:lnTo>
                <a:lnTo>
                  <a:pt x="1868" y="1079"/>
                </a:lnTo>
                <a:lnTo>
                  <a:pt x="1879" y="1082"/>
                </a:lnTo>
                <a:lnTo>
                  <a:pt x="1890" y="1085"/>
                </a:lnTo>
                <a:lnTo>
                  <a:pt x="1901" y="1089"/>
                </a:lnTo>
                <a:lnTo>
                  <a:pt x="1912" y="1092"/>
                </a:lnTo>
                <a:lnTo>
                  <a:pt x="1923" y="1094"/>
                </a:lnTo>
                <a:lnTo>
                  <a:pt x="1934" y="1098"/>
                </a:lnTo>
                <a:lnTo>
                  <a:pt x="1945" y="1101"/>
                </a:lnTo>
                <a:lnTo>
                  <a:pt x="1956" y="1104"/>
                </a:lnTo>
                <a:lnTo>
                  <a:pt x="1967" y="1107"/>
                </a:lnTo>
                <a:lnTo>
                  <a:pt x="1978" y="1111"/>
                </a:lnTo>
                <a:lnTo>
                  <a:pt x="1989" y="1113"/>
                </a:lnTo>
                <a:lnTo>
                  <a:pt x="2000" y="1117"/>
                </a:lnTo>
                <a:lnTo>
                  <a:pt x="2011" y="1120"/>
                </a:lnTo>
                <a:lnTo>
                  <a:pt x="2022" y="1123"/>
                </a:lnTo>
                <a:lnTo>
                  <a:pt x="2033" y="1126"/>
                </a:lnTo>
                <a:lnTo>
                  <a:pt x="2044" y="1128"/>
                </a:lnTo>
                <a:lnTo>
                  <a:pt x="2056" y="1132"/>
                </a:lnTo>
                <a:lnTo>
                  <a:pt x="2067" y="1136"/>
                </a:lnTo>
                <a:lnTo>
                  <a:pt x="2079" y="1138"/>
                </a:lnTo>
                <a:lnTo>
                  <a:pt x="2090" y="1141"/>
                </a:lnTo>
                <a:lnTo>
                  <a:pt x="2101" y="1144"/>
                </a:lnTo>
                <a:lnTo>
                  <a:pt x="2112" y="1147"/>
                </a:lnTo>
                <a:lnTo>
                  <a:pt x="2123" y="1150"/>
                </a:lnTo>
                <a:lnTo>
                  <a:pt x="2134" y="1153"/>
                </a:lnTo>
                <a:lnTo>
                  <a:pt x="2145" y="1155"/>
                </a:lnTo>
                <a:lnTo>
                  <a:pt x="2156" y="1159"/>
                </a:lnTo>
                <a:lnTo>
                  <a:pt x="2167" y="1162"/>
                </a:lnTo>
                <a:lnTo>
                  <a:pt x="2178" y="1165"/>
                </a:lnTo>
                <a:lnTo>
                  <a:pt x="2189" y="1168"/>
                </a:lnTo>
                <a:lnTo>
                  <a:pt x="2200" y="1171"/>
                </a:lnTo>
                <a:lnTo>
                  <a:pt x="2211" y="1174"/>
                </a:lnTo>
                <a:lnTo>
                  <a:pt x="2222" y="1177"/>
                </a:lnTo>
                <a:lnTo>
                  <a:pt x="2233" y="1180"/>
                </a:lnTo>
                <a:lnTo>
                  <a:pt x="2244" y="1182"/>
                </a:lnTo>
                <a:lnTo>
                  <a:pt x="2255" y="1186"/>
                </a:lnTo>
                <a:lnTo>
                  <a:pt x="2266" y="1188"/>
                </a:lnTo>
                <a:lnTo>
                  <a:pt x="2277" y="1192"/>
                </a:lnTo>
                <a:lnTo>
                  <a:pt x="2289" y="1194"/>
                </a:lnTo>
                <a:lnTo>
                  <a:pt x="2300" y="1197"/>
                </a:lnTo>
                <a:lnTo>
                  <a:pt x="2311" y="1200"/>
                </a:lnTo>
                <a:lnTo>
                  <a:pt x="2322" y="1202"/>
                </a:lnTo>
                <a:lnTo>
                  <a:pt x="2333" y="1206"/>
                </a:lnTo>
                <a:lnTo>
                  <a:pt x="2344" y="1208"/>
                </a:lnTo>
                <a:lnTo>
                  <a:pt x="2355" y="1212"/>
                </a:lnTo>
                <a:lnTo>
                  <a:pt x="2366" y="1214"/>
                </a:lnTo>
                <a:lnTo>
                  <a:pt x="2377" y="1216"/>
                </a:lnTo>
                <a:lnTo>
                  <a:pt x="2388" y="1220"/>
                </a:lnTo>
                <a:lnTo>
                  <a:pt x="2399" y="1222"/>
                </a:lnTo>
                <a:lnTo>
                  <a:pt x="2410" y="1226"/>
                </a:lnTo>
                <a:lnTo>
                  <a:pt x="2421" y="1228"/>
                </a:lnTo>
                <a:lnTo>
                  <a:pt x="2432" y="1231"/>
                </a:lnTo>
                <a:lnTo>
                  <a:pt x="2443" y="1234"/>
                </a:lnTo>
                <a:lnTo>
                  <a:pt x="2454" y="1236"/>
                </a:lnTo>
                <a:lnTo>
                  <a:pt x="2465" y="1240"/>
                </a:lnTo>
                <a:lnTo>
                  <a:pt x="2476" y="1242"/>
                </a:lnTo>
                <a:lnTo>
                  <a:pt x="2487" y="1245"/>
                </a:lnTo>
                <a:lnTo>
                  <a:pt x="2498" y="1248"/>
                </a:lnTo>
                <a:lnTo>
                  <a:pt x="2509" y="1250"/>
                </a:lnTo>
                <a:lnTo>
                  <a:pt x="2520" y="1253"/>
                </a:lnTo>
                <a:lnTo>
                  <a:pt x="2531" y="1256"/>
                </a:lnTo>
                <a:lnTo>
                  <a:pt x="2543" y="1259"/>
                </a:lnTo>
                <a:lnTo>
                  <a:pt x="2554" y="1261"/>
                </a:lnTo>
                <a:lnTo>
                  <a:pt x="2565" y="1265"/>
                </a:lnTo>
                <a:lnTo>
                  <a:pt x="2576" y="1267"/>
                </a:lnTo>
                <a:lnTo>
                  <a:pt x="2587" y="1269"/>
                </a:lnTo>
                <a:lnTo>
                  <a:pt x="2598" y="1273"/>
                </a:lnTo>
                <a:lnTo>
                  <a:pt x="2609" y="1275"/>
                </a:lnTo>
                <a:lnTo>
                  <a:pt x="2620" y="1277"/>
                </a:lnTo>
                <a:lnTo>
                  <a:pt x="2631" y="1281"/>
                </a:lnTo>
                <a:lnTo>
                  <a:pt x="2642" y="1283"/>
                </a:lnTo>
                <a:lnTo>
                  <a:pt x="2653" y="1286"/>
                </a:lnTo>
                <a:lnTo>
                  <a:pt x="2664" y="1288"/>
                </a:lnTo>
                <a:lnTo>
                  <a:pt x="2675" y="1292"/>
                </a:lnTo>
                <a:lnTo>
                  <a:pt x="2686" y="1294"/>
                </a:lnTo>
                <a:lnTo>
                  <a:pt x="2697" y="1296"/>
                </a:lnTo>
                <a:lnTo>
                  <a:pt x="2708" y="1299"/>
                </a:lnTo>
                <a:lnTo>
                  <a:pt x="2719" y="1302"/>
                </a:lnTo>
                <a:lnTo>
                  <a:pt x="2730" y="1304"/>
                </a:lnTo>
                <a:lnTo>
                  <a:pt x="2741" y="1307"/>
                </a:lnTo>
                <a:lnTo>
                  <a:pt x="2752" y="1309"/>
                </a:lnTo>
                <a:lnTo>
                  <a:pt x="2763" y="1313"/>
                </a:lnTo>
              </a:path>
            </a:pathLst>
          </a:custGeom>
          <a:noFill/>
          <a:ln w="381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6" name="Freeform 8">
            <a:extLst>
              <a:ext uri="{FF2B5EF4-FFF2-40B4-BE49-F238E27FC236}">
                <a16:creationId xmlns:a16="http://schemas.microsoft.com/office/drawing/2014/main" id="{9A7B2D19-1539-47B4-86A6-42F28A7D3C29}"/>
              </a:ext>
            </a:extLst>
          </p:cNvPr>
          <p:cNvSpPr>
            <a:spLocks/>
          </p:cNvSpPr>
          <p:nvPr/>
        </p:nvSpPr>
        <p:spPr bwMode="auto">
          <a:xfrm>
            <a:off x="657672" y="2953066"/>
            <a:ext cx="2953757" cy="1462870"/>
          </a:xfrm>
          <a:custGeom>
            <a:avLst/>
            <a:gdLst>
              <a:gd name="T0" fmla="*/ 34 w 2763"/>
              <a:gd name="T1" fmla="*/ 144 h 1312"/>
              <a:gd name="T2" fmla="*/ 78 w 2763"/>
              <a:gd name="T3" fmla="*/ 220 h 1312"/>
              <a:gd name="T4" fmla="*/ 122 w 2763"/>
              <a:gd name="T5" fmla="*/ 275 h 1312"/>
              <a:gd name="T6" fmla="*/ 166 w 2763"/>
              <a:gd name="T7" fmla="*/ 321 h 1312"/>
              <a:gd name="T8" fmla="*/ 210 w 2763"/>
              <a:gd name="T9" fmla="*/ 362 h 1312"/>
              <a:gd name="T10" fmla="*/ 254 w 2763"/>
              <a:gd name="T11" fmla="*/ 398 h 1312"/>
              <a:gd name="T12" fmla="*/ 299 w 2763"/>
              <a:gd name="T13" fmla="*/ 431 h 1312"/>
              <a:gd name="T14" fmla="*/ 343 w 2763"/>
              <a:gd name="T15" fmla="*/ 462 h 1312"/>
              <a:gd name="T16" fmla="*/ 387 w 2763"/>
              <a:gd name="T17" fmla="*/ 491 h 1312"/>
              <a:gd name="T18" fmla="*/ 431 w 2763"/>
              <a:gd name="T19" fmla="*/ 518 h 1312"/>
              <a:gd name="T20" fmla="*/ 475 w 2763"/>
              <a:gd name="T21" fmla="*/ 544 h 1312"/>
              <a:gd name="T22" fmla="*/ 519 w 2763"/>
              <a:gd name="T23" fmla="*/ 570 h 1312"/>
              <a:gd name="T24" fmla="*/ 564 w 2763"/>
              <a:gd name="T25" fmla="*/ 593 h 1312"/>
              <a:gd name="T26" fmla="*/ 608 w 2763"/>
              <a:gd name="T27" fmla="*/ 615 h 1312"/>
              <a:gd name="T28" fmla="*/ 652 w 2763"/>
              <a:gd name="T29" fmla="*/ 638 h 1312"/>
              <a:gd name="T30" fmla="*/ 697 w 2763"/>
              <a:gd name="T31" fmla="*/ 659 h 1312"/>
              <a:gd name="T32" fmla="*/ 741 w 2763"/>
              <a:gd name="T33" fmla="*/ 680 h 1312"/>
              <a:gd name="T34" fmla="*/ 786 w 2763"/>
              <a:gd name="T35" fmla="*/ 700 h 1312"/>
              <a:gd name="T36" fmla="*/ 830 w 2763"/>
              <a:gd name="T37" fmla="*/ 719 h 1312"/>
              <a:gd name="T38" fmla="*/ 874 w 2763"/>
              <a:gd name="T39" fmla="*/ 737 h 1312"/>
              <a:gd name="T40" fmla="*/ 918 w 2763"/>
              <a:gd name="T41" fmla="*/ 756 h 1312"/>
              <a:gd name="T42" fmla="*/ 962 w 2763"/>
              <a:gd name="T43" fmla="*/ 774 h 1312"/>
              <a:gd name="T44" fmla="*/ 1006 w 2763"/>
              <a:gd name="T45" fmla="*/ 791 h 1312"/>
              <a:gd name="T46" fmla="*/ 1051 w 2763"/>
              <a:gd name="T47" fmla="*/ 809 h 1312"/>
              <a:gd name="T48" fmla="*/ 1095 w 2763"/>
              <a:gd name="T49" fmla="*/ 826 h 1312"/>
              <a:gd name="T50" fmla="*/ 1139 w 2763"/>
              <a:gd name="T51" fmla="*/ 843 h 1312"/>
              <a:gd name="T52" fmla="*/ 1183 w 2763"/>
              <a:gd name="T53" fmla="*/ 858 h 1312"/>
              <a:gd name="T54" fmla="*/ 1227 w 2763"/>
              <a:gd name="T55" fmla="*/ 875 h 1312"/>
              <a:gd name="T56" fmla="*/ 1271 w 2763"/>
              <a:gd name="T57" fmla="*/ 890 h 1312"/>
              <a:gd name="T58" fmla="*/ 1316 w 2763"/>
              <a:gd name="T59" fmla="*/ 905 h 1312"/>
              <a:gd name="T60" fmla="*/ 1360 w 2763"/>
              <a:gd name="T61" fmla="*/ 920 h 1312"/>
              <a:gd name="T62" fmla="*/ 1404 w 2763"/>
              <a:gd name="T63" fmla="*/ 935 h 1312"/>
              <a:gd name="T64" fmla="*/ 1448 w 2763"/>
              <a:gd name="T65" fmla="*/ 950 h 1312"/>
              <a:gd name="T66" fmla="*/ 1492 w 2763"/>
              <a:gd name="T67" fmla="*/ 965 h 1312"/>
              <a:gd name="T68" fmla="*/ 1537 w 2763"/>
              <a:gd name="T69" fmla="*/ 979 h 1312"/>
              <a:gd name="T70" fmla="*/ 1581 w 2763"/>
              <a:gd name="T71" fmla="*/ 993 h 1312"/>
              <a:gd name="T72" fmla="*/ 1625 w 2763"/>
              <a:gd name="T73" fmla="*/ 1006 h 1312"/>
              <a:gd name="T74" fmla="*/ 1669 w 2763"/>
              <a:gd name="T75" fmla="*/ 1020 h 1312"/>
              <a:gd name="T76" fmla="*/ 1713 w 2763"/>
              <a:gd name="T77" fmla="*/ 1033 h 1312"/>
              <a:gd name="T78" fmla="*/ 1757 w 2763"/>
              <a:gd name="T79" fmla="*/ 1047 h 1312"/>
              <a:gd name="T80" fmla="*/ 1802 w 2763"/>
              <a:gd name="T81" fmla="*/ 1060 h 1312"/>
              <a:gd name="T82" fmla="*/ 1846 w 2763"/>
              <a:gd name="T83" fmla="*/ 1073 h 1312"/>
              <a:gd name="T84" fmla="*/ 1890 w 2763"/>
              <a:gd name="T85" fmla="*/ 1086 h 1312"/>
              <a:gd name="T86" fmla="*/ 1934 w 2763"/>
              <a:gd name="T87" fmla="*/ 1099 h 1312"/>
              <a:gd name="T88" fmla="*/ 1978 w 2763"/>
              <a:gd name="T89" fmla="*/ 1110 h 1312"/>
              <a:gd name="T90" fmla="*/ 2022 w 2763"/>
              <a:gd name="T91" fmla="*/ 1123 h 1312"/>
              <a:gd name="T92" fmla="*/ 2067 w 2763"/>
              <a:gd name="T93" fmla="*/ 1135 h 1312"/>
              <a:gd name="T94" fmla="*/ 2112 w 2763"/>
              <a:gd name="T95" fmla="*/ 1147 h 1312"/>
              <a:gd name="T96" fmla="*/ 2156 w 2763"/>
              <a:gd name="T97" fmla="*/ 1160 h 1312"/>
              <a:gd name="T98" fmla="*/ 2200 w 2763"/>
              <a:gd name="T99" fmla="*/ 1171 h 1312"/>
              <a:gd name="T100" fmla="*/ 2244 w 2763"/>
              <a:gd name="T101" fmla="*/ 1183 h 1312"/>
              <a:gd name="T102" fmla="*/ 2289 w 2763"/>
              <a:gd name="T103" fmla="*/ 1195 h 1312"/>
              <a:gd name="T104" fmla="*/ 2333 w 2763"/>
              <a:gd name="T105" fmla="*/ 1205 h 1312"/>
              <a:gd name="T106" fmla="*/ 2377 w 2763"/>
              <a:gd name="T107" fmla="*/ 1217 h 1312"/>
              <a:gd name="T108" fmla="*/ 2421 w 2763"/>
              <a:gd name="T109" fmla="*/ 1229 h 1312"/>
              <a:gd name="T110" fmla="*/ 2465 w 2763"/>
              <a:gd name="T111" fmla="*/ 1239 h 1312"/>
              <a:gd name="T112" fmla="*/ 2509 w 2763"/>
              <a:gd name="T113" fmla="*/ 1251 h 1312"/>
              <a:gd name="T114" fmla="*/ 2554 w 2763"/>
              <a:gd name="T115" fmla="*/ 1262 h 1312"/>
              <a:gd name="T116" fmla="*/ 2598 w 2763"/>
              <a:gd name="T117" fmla="*/ 1272 h 1312"/>
              <a:gd name="T118" fmla="*/ 2642 w 2763"/>
              <a:gd name="T119" fmla="*/ 1283 h 1312"/>
              <a:gd name="T120" fmla="*/ 2686 w 2763"/>
              <a:gd name="T121" fmla="*/ 1294 h 1312"/>
              <a:gd name="T122" fmla="*/ 2730 w 2763"/>
              <a:gd name="T123" fmla="*/ 1305 h 1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3" h="1312">
                <a:moveTo>
                  <a:pt x="0" y="0"/>
                </a:moveTo>
                <a:lnTo>
                  <a:pt x="11" y="83"/>
                </a:lnTo>
                <a:lnTo>
                  <a:pt x="23" y="117"/>
                </a:lnTo>
                <a:lnTo>
                  <a:pt x="34" y="144"/>
                </a:lnTo>
                <a:lnTo>
                  <a:pt x="45" y="166"/>
                </a:lnTo>
                <a:lnTo>
                  <a:pt x="56" y="186"/>
                </a:lnTo>
                <a:lnTo>
                  <a:pt x="67" y="204"/>
                </a:lnTo>
                <a:lnTo>
                  <a:pt x="78" y="220"/>
                </a:lnTo>
                <a:lnTo>
                  <a:pt x="89" y="235"/>
                </a:lnTo>
                <a:lnTo>
                  <a:pt x="100" y="249"/>
                </a:lnTo>
                <a:lnTo>
                  <a:pt x="111" y="262"/>
                </a:lnTo>
                <a:lnTo>
                  <a:pt x="122" y="275"/>
                </a:lnTo>
                <a:lnTo>
                  <a:pt x="133" y="288"/>
                </a:lnTo>
                <a:lnTo>
                  <a:pt x="144" y="300"/>
                </a:lnTo>
                <a:lnTo>
                  <a:pt x="155" y="310"/>
                </a:lnTo>
                <a:lnTo>
                  <a:pt x="166" y="321"/>
                </a:lnTo>
                <a:lnTo>
                  <a:pt x="177" y="331"/>
                </a:lnTo>
                <a:lnTo>
                  <a:pt x="188" y="342"/>
                </a:lnTo>
                <a:lnTo>
                  <a:pt x="199" y="353"/>
                </a:lnTo>
                <a:lnTo>
                  <a:pt x="210" y="362"/>
                </a:lnTo>
                <a:lnTo>
                  <a:pt x="221" y="371"/>
                </a:lnTo>
                <a:lnTo>
                  <a:pt x="232" y="381"/>
                </a:lnTo>
                <a:lnTo>
                  <a:pt x="243" y="389"/>
                </a:lnTo>
                <a:lnTo>
                  <a:pt x="254" y="398"/>
                </a:lnTo>
                <a:lnTo>
                  <a:pt x="265" y="407"/>
                </a:lnTo>
                <a:lnTo>
                  <a:pt x="277" y="415"/>
                </a:lnTo>
                <a:lnTo>
                  <a:pt x="288" y="423"/>
                </a:lnTo>
                <a:lnTo>
                  <a:pt x="299" y="431"/>
                </a:lnTo>
                <a:lnTo>
                  <a:pt x="310" y="439"/>
                </a:lnTo>
                <a:lnTo>
                  <a:pt x="321" y="446"/>
                </a:lnTo>
                <a:lnTo>
                  <a:pt x="332" y="455"/>
                </a:lnTo>
                <a:lnTo>
                  <a:pt x="343" y="462"/>
                </a:lnTo>
                <a:lnTo>
                  <a:pt x="354" y="470"/>
                </a:lnTo>
                <a:lnTo>
                  <a:pt x="365" y="477"/>
                </a:lnTo>
                <a:lnTo>
                  <a:pt x="376" y="484"/>
                </a:lnTo>
                <a:lnTo>
                  <a:pt x="387" y="491"/>
                </a:lnTo>
                <a:lnTo>
                  <a:pt x="398" y="498"/>
                </a:lnTo>
                <a:lnTo>
                  <a:pt x="409" y="505"/>
                </a:lnTo>
                <a:lnTo>
                  <a:pt x="420" y="512"/>
                </a:lnTo>
                <a:lnTo>
                  <a:pt x="431" y="518"/>
                </a:lnTo>
                <a:lnTo>
                  <a:pt x="442" y="525"/>
                </a:lnTo>
                <a:lnTo>
                  <a:pt x="453" y="532"/>
                </a:lnTo>
                <a:lnTo>
                  <a:pt x="464" y="538"/>
                </a:lnTo>
                <a:lnTo>
                  <a:pt x="475" y="544"/>
                </a:lnTo>
                <a:lnTo>
                  <a:pt x="486" y="551"/>
                </a:lnTo>
                <a:lnTo>
                  <a:pt x="497" y="557"/>
                </a:lnTo>
                <a:lnTo>
                  <a:pt x="508" y="563"/>
                </a:lnTo>
                <a:lnTo>
                  <a:pt x="519" y="570"/>
                </a:lnTo>
                <a:lnTo>
                  <a:pt x="531" y="575"/>
                </a:lnTo>
                <a:lnTo>
                  <a:pt x="542" y="581"/>
                </a:lnTo>
                <a:lnTo>
                  <a:pt x="553" y="587"/>
                </a:lnTo>
                <a:lnTo>
                  <a:pt x="564" y="593"/>
                </a:lnTo>
                <a:lnTo>
                  <a:pt x="575" y="599"/>
                </a:lnTo>
                <a:lnTo>
                  <a:pt x="586" y="605"/>
                </a:lnTo>
                <a:lnTo>
                  <a:pt x="597" y="609"/>
                </a:lnTo>
                <a:lnTo>
                  <a:pt x="608" y="615"/>
                </a:lnTo>
                <a:lnTo>
                  <a:pt x="619" y="621"/>
                </a:lnTo>
                <a:lnTo>
                  <a:pt x="630" y="627"/>
                </a:lnTo>
                <a:lnTo>
                  <a:pt x="641" y="632"/>
                </a:lnTo>
                <a:lnTo>
                  <a:pt x="652" y="638"/>
                </a:lnTo>
                <a:lnTo>
                  <a:pt x="663" y="643"/>
                </a:lnTo>
                <a:lnTo>
                  <a:pt x="674" y="648"/>
                </a:lnTo>
                <a:lnTo>
                  <a:pt x="685" y="654"/>
                </a:lnTo>
                <a:lnTo>
                  <a:pt x="697" y="659"/>
                </a:lnTo>
                <a:lnTo>
                  <a:pt x="708" y="665"/>
                </a:lnTo>
                <a:lnTo>
                  <a:pt x="719" y="669"/>
                </a:lnTo>
                <a:lnTo>
                  <a:pt x="730" y="674"/>
                </a:lnTo>
                <a:lnTo>
                  <a:pt x="741" y="680"/>
                </a:lnTo>
                <a:lnTo>
                  <a:pt x="752" y="684"/>
                </a:lnTo>
                <a:lnTo>
                  <a:pt x="764" y="689"/>
                </a:lnTo>
                <a:lnTo>
                  <a:pt x="775" y="694"/>
                </a:lnTo>
                <a:lnTo>
                  <a:pt x="786" y="700"/>
                </a:lnTo>
                <a:lnTo>
                  <a:pt x="797" y="704"/>
                </a:lnTo>
                <a:lnTo>
                  <a:pt x="808" y="709"/>
                </a:lnTo>
                <a:lnTo>
                  <a:pt x="819" y="714"/>
                </a:lnTo>
                <a:lnTo>
                  <a:pt x="830" y="719"/>
                </a:lnTo>
                <a:lnTo>
                  <a:pt x="841" y="723"/>
                </a:lnTo>
                <a:lnTo>
                  <a:pt x="852" y="728"/>
                </a:lnTo>
                <a:lnTo>
                  <a:pt x="863" y="733"/>
                </a:lnTo>
                <a:lnTo>
                  <a:pt x="874" y="737"/>
                </a:lnTo>
                <a:lnTo>
                  <a:pt x="885" y="742"/>
                </a:lnTo>
                <a:lnTo>
                  <a:pt x="896" y="747"/>
                </a:lnTo>
                <a:lnTo>
                  <a:pt x="907" y="751"/>
                </a:lnTo>
                <a:lnTo>
                  <a:pt x="918" y="756"/>
                </a:lnTo>
                <a:lnTo>
                  <a:pt x="929" y="761"/>
                </a:lnTo>
                <a:lnTo>
                  <a:pt x="940" y="765"/>
                </a:lnTo>
                <a:lnTo>
                  <a:pt x="951" y="770"/>
                </a:lnTo>
                <a:lnTo>
                  <a:pt x="962" y="774"/>
                </a:lnTo>
                <a:lnTo>
                  <a:pt x="973" y="778"/>
                </a:lnTo>
                <a:lnTo>
                  <a:pt x="984" y="783"/>
                </a:lnTo>
                <a:lnTo>
                  <a:pt x="995" y="788"/>
                </a:lnTo>
                <a:lnTo>
                  <a:pt x="1006" y="791"/>
                </a:lnTo>
                <a:lnTo>
                  <a:pt x="1017" y="796"/>
                </a:lnTo>
                <a:lnTo>
                  <a:pt x="1029" y="801"/>
                </a:lnTo>
                <a:lnTo>
                  <a:pt x="1040" y="805"/>
                </a:lnTo>
                <a:lnTo>
                  <a:pt x="1051" y="809"/>
                </a:lnTo>
                <a:lnTo>
                  <a:pt x="1062" y="814"/>
                </a:lnTo>
                <a:lnTo>
                  <a:pt x="1073" y="817"/>
                </a:lnTo>
                <a:lnTo>
                  <a:pt x="1084" y="822"/>
                </a:lnTo>
                <a:lnTo>
                  <a:pt x="1095" y="826"/>
                </a:lnTo>
                <a:lnTo>
                  <a:pt x="1106" y="830"/>
                </a:lnTo>
                <a:lnTo>
                  <a:pt x="1117" y="835"/>
                </a:lnTo>
                <a:lnTo>
                  <a:pt x="1128" y="838"/>
                </a:lnTo>
                <a:lnTo>
                  <a:pt x="1139" y="843"/>
                </a:lnTo>
                <a:lnTo>
                  <a:pt x="1150" y="846"/>
                </a:lnTo>
                <a:lnTo>
                  <a:pt x="1161" y="851"/>
                </a:lnTo>
                <a:lnTo>
                  <a:pt x="1172" y="855"/>
                </a:lnTo>
                <a:lnTo>
                  <a:pt x="1183" y="858"/>
                </a:lnTo>
                <a:lnTo>
                  <a:pt x="1194" y="863"/>
                </a:lnTo>
                <a:lnTo>
                  <a:pt x="1205" y="866"/>
                </a:lnTo>
                <a:lnTo>
                  <a:pt x="1216" y="871"/>
                </a:lnTo>
                <a:lnTo>
                  <a:pt x="1227" y="875"/>
                </a:lnTo>
                <a:lnTo>
                  <a:pt x="1238" y="878"/>
                </a:lnTo>
                <a:lnTo>
                  <a:pt x="1249" y="883"/>
                </a:lnTo>
                <a:lnTo>
                  <a:pt x="1260" y="886"/>
                </a:lnTo>
                <a:lnTo>
                  <a:pt x="1271" y="890"/>
                </a:lnTo>
                <a:lnTo>
                  <a:pt x="1283" y="894"/>
                </a:lnTo>
                <a:lnTo>
                  <a:pt x="1294" y="898"/>
                </a:lnTo>
                <a:lnTo>
                  <a:pt x="1305" y="901"/>
                </a:lnTo>
                <a:lnTo>
                  <a:pt x="1316" y="905"/>
                </a:lnTo>
                <a:lnTo>
                  <a:pt x="1327" y="910"/>
                </a:lnTo>
                <a:lnTo>
                  <a:pt x="1338" y="913"/>
                </a:lnTo>
                <a:lnTo>
                  <a:pt x="1349" y="917"/>
                </a:lnTo>
                <a:lnTo>
                  <a:pt x="1360" y="920"/>
                </a:lnTo>
                <a:lnTo>
                  <a:pt x="1371" y="924"/>
                </a:lnTo>
                <a:lnTo>
                  <a:pt x="1382" y="928"/>
                </a:lnTo>
                <a:lnTo>
                  <a:pt x="1393" y="932"/>
                </a:lnTo>
                <a:lnTo>
                  <a:pt x="1404" y="935"/>
                </a:lnTo>
                <a:lnTo>
                  <a:pt x="1415" y="939"/>
                </a:lnTo>
                <a:lnTo>
                  <a:pt x="1426" y="943"/>
                </a:lnTo>
                <a:lnTo>
                  <a:pt x="1437" y="946"/>
                </a:lnTo>
                <a:lnTo>
                  <a:pt x="1448" y="950"/>
                </a:lnTo>
                <a:lnTo>
                  <a:pt x="1459" y="953"/>
                </a:lnTo>
                <a:lnTo>
                  <a:pt x="1470" y="958"/>
                </a:lnTo>
                <a:lnTo>
                  <a:pt x="1481" y="961"/>
                </a:lnTo>
                <a:lnTo>
                  <a:pt x="1492" y="965"/>
                </a:lnTo>
                <a:lnTo>
                  <a:pt x="1503" y="968"/>
                </a:lnTo>
                <a:lnTo>
                  <a:pt x="1514" y="972"/>
                </a:lnTo>
                <a:lnTo>
                  <a:pt x="1525" y="975"/>
                </a:lnTo>
                <a:lnTo>
                  <a:pt x="1537" y="979"/>
                </a:lnTo>
                <a:lnTo>
                  <a:pt x="1548" y="982"/>
                </a:lnTo>
                <a:lnTo>
                  <a:pt x="1559" y="986"/>
                </a:lnTo>
                <a:lnTo>
                  <a:pt x="1570" y="989"/>
                </a:lnTo>
                <a:lnTo>
                  <a:pt x="1581" y="993"/>
                </a:lnTo>
                <a:lnTo>
                  <a:pt x="1592" y="996"/>
                </a:lnTo>
                <a:lnTo>
                  <a:pt x="1603" y="1000"/>
                </a:lnTo>
                <a:lnTo>
                  <a:pt x="1614" y="1002"/>
                </a:lnTo>
                <a:lnTo>
                  <a:pt x="1625" y="1006"/>
                </a:lnTo>
                <a:lnTo>
                  <a:pt x="1636" y="1009"/>
                </a:lnTo>
                <a:lnTo>
                  <a:pt x="1647" y="1013"/>
                </a:lnTo>
                <a:lnTo>
                  <a:pt x="1658" y="1016"/>
                </a:lnTo>
                <a:lnTo>
                  <a:pt x="1669" y="1020"/>
                </a:lnTo>
                <a:lnTo>
                  <a:pt x="1680" y="1023"/>
                </a:lnTo>
                <a:lnTo>
                  <a:pt x="1691" y="1027"/>
                </a:lnTo>
                <a:lnTo>
                  <a:pt x="1702" y="1030"/>
                </a:lnTo>
                <a:lnTo>
                  <a:pt x="1713" y="1033"/>
                </a:lnTo>
                <a:lnTo>
                  <a:pt x="1724" y="1036"/>
                </a:lnTo>
                <a:lnTo>
                  <a:pt x="1735" y="1040"/>
                </a:lnTo>
                <a:lnTo>
                  <a:pt x="1746" y="1043"/>
                </a:lnTo>
                <a:lnTo>
                  <a:pt x="1757" y="1047"/>
                </a:lnTo>
                <a:lnTo>
                  <a:pt x="1768" y="1050"/>
                </a:lnTo>
                <a:lnTo>
                  <a:pt x="1779" y="1053"/>
                </a:lnTo>
                <a:lnTo>
                  <a:pt x="1790" y="1056"/>
                </a:lnTo>
                <a:lnTo>
                  <a:pt x="1802" y="1060"/>
                </a:lnTo>
                <a:lnTo>
                  <a:pt x="1813" y="1063"/>
                </a:lnTo>
                <a:lnTo>
                  <a:pt x="1824" y="1066"/>
                </a:lnTo>
                <a:lnTo>
                  <a:pt x="1835" y="1069"/>
                </a:lnTo>
                <a:lnTo>
                  <a:pt x="1846" y="1073"/>
                </a:lnTo>
                <a:lnTo>
                  <a:pt x="1857" y="1076"/>
                </a:lnTo>
                <a:lnTo>
                  <a:pt x="1868" y="1079"/>
                </a:lnTo>
                <a:lnTo>
                  <a:pt x="1879" y="1082"/>
                </a:lnTo>
                <a:lnTo>
                  <a:pt x="1890" y="1086"/>
                </a:lnTo>
                <a:lnTo>
                  <a:pt x="1901" y="1089"/>
                </a:lnTo>
                <a:lnTo>
                  <a:pt x="1912" y="1091"/>
                </a:lnTo>
                <a:lnTo>
                  <a:pt x="1923" y="1095"/>
                </a:lnTo>
                <a:lnTo>
                  <a:pt x="1934" y="1099"/>
                </a:lnTo>
                <a:lnTo>
                  <a:pt x="1945" y="1101"/>
                </a:lnTo>
                <a:lnTo>
                  <a:pt x="1956" y="1104"/>
                </a:lnTo>
                <a:lnTo>
                  <a:pt x="1967" y="1108"/>
                </a:lnTo>
                <a:lnTo>
                  <a:pt x="1978" y="1110"/>
                </a:lnTo>
                <a:lnTo>
                  <a:pt x="1989" y="1114"/>
                </a:lnTo>
                <a:lnTo>
                  <a:pt x="2000" y="1116"/>
                </a:lnTo>
                <a:lnTo>
                  <a:pt x="2011" y="1120"/>
                </a:lnTo>
                <a:lnTo>
                  <a:pt x="2022" y="1123"/>
                </a:lnTo>
                <a:lnTo>
                  <a:pt x="2033" y="1126"/>
                </a:lnTo>
                <a:lnTo>
                  <a:pt x="2044" y="1129"/>
                </a:lnTo>
                <a:lnTo>
                  <a:pt x="2056" y="1133"/>
                </a:lnTo>
                <a:lnTo>
                  <a:pt x="2067" y="1135"/>
                </a:lnTo>
                <a:lnTo>
                  <a:pt x="2079" y="1138"/>
                </a:lnTo>
                <a:lnTo>
                  <a:pt x="2090" y="1141"/>
                </a:lnTo>
                <a:lnTo>
                  <a:pt x="2101" y="1144"/>
                </a:lnTo>
                <a:lnTo>
                  <a:pt x="2112" y="1147"/>
                </a:lnTo>
                <a:lnTo>
                  <a:pt x="2123" y="1150"/>
                </a:lnTo>
                <a:lnTo>
                  <a:pt x="2134" y="1154"/>
                </a:lnTo>
                <a:lnTo>
                  <a:pt x="2145" y="1156"/>
                </a:lnTo>
                <a:lnTo>
                  <a:pt x="2156" y="1160"/>
                </a:lnTo>
                <a:lnTo>
                  <a:pt x="2167" y="1162"/>
                </a:lnTo>
                <a:lnTo>
                  <a:pt x="2178" y="1165"/>
                </a:lnTo>
                <a:lnTo>
                  <a:pt x="2189" y="1168"/>
                </a:lnTo>
                <a:lnTo>
                  <a:pt x="2200" y="1171"/>
                </a:lnTo>
                <a:lnTo>
                  <a:pt x="2211" y="1174"/>
                </a:lnTo>
                <a:lnTo>
                  <a:pt x="2222" y="1177"/>
                </a:lnTo>
                <a:lnTo>
                  <a:pt x="2233" y="1179"/>
                </a:lnTo>
                <a:lnTo>
                  <a:pt x="2244" y="1183"/>
                </a:lnTo>
                <a:lnTo>
                  <a:pt x="2255" y="1185"/>
                </a:lnTo>
                <a:lnTo>
                  <a:pt x="2266" y="1189"/>
                </a:lnTo>
                <a:lnTo>
                  <a:pt x="2277" y="1191"/>
                </a:lnTo>
                <a:lnTo>
                  <a:pt x="2289" y="1195"/>
                </a:lnTo>
                <a:lnTo>
                  <a:pt x="2300" y="1197"/>
                </a:lnTo>
                <a:lnTo>
                  <a:pt x="2311" y="1199"/>
                </a:lnTo>
                <a:lnTo>
                  <a:pt x="2322" y="1203"/>
                </a:lnTo>
                <a:lnTo>
                  <a:pt x="2333" y="1205"/>
                </a:lnTo>
                <a:lnTo>
                  <a:pt x="2344" y="1209"/>
                </a:lnTo>
                <a:lnTo>
                  <a:pt x="2355" y="1211"/>
                </a:lnTo>
                <a:lnTo>
                  <a:pt x="2366" y="1215"/>
                </a:lnTo>
                <a:lnTo>
                  <a:pt x="2377" y="1217"/>
                </a:lnTo>
                <a:lnTo>
                  <a:pt x="2388" y="1219"/>
                </a:lnTo>
                <a:lnTo>
                  <a:pt x="2399" y="1223"/>
                </a:lnTo>
                <a:lnTo>
                  <a:pt x="2410" y="1225"/>
                </a:lnTo>
                <a:lnTo>
                  <a:pt x="2421" y="1229"/>
                </a:lnTo>
                <a:lnTo>
                  <a:pt x="2432" y="1231"/>
                </a:lnTo>
                <a:lnTo>
                  <a:pt x="2443" y="1233"/>
                </a:lnTo>
                <a:lnTo>
                  <a:pt x="2454" y="1237"/>
                </a:lnTo>
                <a:lnTo>
                  <a:pt x="2465" y="1239"/>
                </a:lnTo>
                <a:lnTo>
                  <a:pt x="2476" y="1243"/>
                </a:lnTo>
                <a:lnTo>
                  <a:pt x="2487" y="1245"/>
                </a:lnTo>
                <a:lnTo>
                  <a:pt x="2498" y="1247"/>
                </a:lnTo>
                <a:lnTo>
                  <a:pt x="2509" y="1251"/>
                </a:lnTo>
                <a:lnTo>
                  <a:pt x="2520" y="1253"/>
                </a:lnTo>
                <a:lnTo>
                  <a:pt x="2531" y="1256"/>
                </a:lnTo>
                <a:lnTo>
                  <a:pt x="2543" y="1259"/>
                </a:lnTo>
                <a:lnTo>
                  <a:pt x="2554" y="1262"/>
                </a:lnTo>
                <a:lnTo>
                  <a:pt x="2565" y="1264"/>
                </a:lnTo>
                <a:lnTo>
                  <a:pt x="2576" y="1267"/>
                </a:lnTo>
                <a:lnTo>
                  <a:pt x="2587" y="1270"/>
                </a:lnTo>
                <a:lnTo>
                  <a:pt x="2598" y="1272"/>
                </a:lnTo>
                <a:lnTo>
                  <a:pt x="2609" y="1276"/>
                </a:lnTo>
                <a:lnTo>
                  <a:pt x="2620" y="1278"/>
                </a:lnTo>
                <a:lnTo>
                  <a:pt x="2631" y="1280"/>
                </a:lnTo>
                <a:lnTo>
                  <a:pt x="2642" y="1283"/>
                </a:lnTo>
                <a:lnTo>
                  <a:pt x="2653" y="1286"/>
                </a:lnTo>
                <a:lnTo>
                  <a:pt x="2664" y="1289"/>
                </a:lnTo>
                <a:lnTo>
                  <a:pt x="2675" y="1291"/>
                </a:lnTo>
                <a:lnTo>
                  <a:pt x="2686" y="1294"/>
                </a:lnTo>
                <a:lnTo>
                  <a:pt x="2697" y="1297"/>
                </a:lnTo>
                <a:lnTo>
                  <a:pt x="2708" y="1299"/>
                </a:lnTo>
                <a:lnTo>
                  <a:pt x="2719" y="1301"/>
                </a:lnTo>
                <a:lnTo>
                  <a:pt x="2730" y="1305"/>
                </a:lnTo>
                <a:lnTo>
                  <a:pt x="2741" y="1307"/>
                </a:lnTo>
                <a:lnTo>
                  <a:pt x="2752" y="1310"/>
                </a:lnTo>
                <a:lnTo>
                  <a:pt x="2763" y="1312"/>
                </a:lnTo>
              </a:path>
            </a:pathLst>
          </a:custGeom>
          <a:noFill/>
          <a:ln w="3810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cxnSp>
        <p:nvCxnSpPr>
          <p:cNvPr id="17" name="Conector de Seta Reta 16">
            <a:extLst>
              <a:ext uri="{FF2B5EF4-FFF2-40B4-BE49-F238E27FC236}">
                <a16:creationId xmlns:a16="http://schemas.microsoft.com/office/drawing/2014/main" id="{B280EBF8-76C5-4F12-B65E-769A819076F5}"/>
              </a:ext>
            </a:extLst>
          </p:cNvPr>
          <p:cNvCxnSpPr/>
          <p:nvPr/>
        </p:nvCxnSpPr>
        <p:spPr bwMode="auto">
          <a:xfrm>
            <a:off x="634835" y="5779338"/>
            <a:ext cx="3175027" cy="0"/>
          </a:xfrm>
          <a:prstGeom prst="straightConnector1">
            <a:avLst/>
          </a:prstGeom>
          <a:solidFill>
            <a:srgbClr val="FFCC99"/>
          </a:solidFill>
          <a:ln w="57150" cap="flat" cmpd="sng" algn="ctr">
            <a:solidFill>
              <a:schemeClr val="tx1"/>
            </a:solidFill>
            <a:prstDash val="solid"/>
            <a:round/>
            <a:headEnd type="none" w="med" len="med"/>
            <a:tailEnd type="triangle"/>
          </a:ln>
          <a:effectLst/>
        </p:spPr>
      </p:cxnSp>
      <p:sp>
        <p:nvSpPr>
          <p:cNvPr id="18" name="Line 5">
            <a:extLst>
              <a:ext uri="{FF2B5EF4-FFF2-40B4-BE49-F238E27FC236}">
                <a16:creationId xmlns:a16="http://schemas.microsoft.com/office/drawing/2014/main" id="{EAFE8F05-D172-4222-86DF-380B84A256A3}"/>
              </a:ext>
            </a:extLst>
          </p:cNvPr>
          <p:cNvSpPr>
            <a:spLocks noChangeShapeType="1"/>
          </p:cNvSpPr>
          <p:nvPr/>
        </p:nvSpPr>
        <p:spPr bwMode="auto">
          <a:xfrm flipV="1">
            <a:off x="655722" y="2769405"/>
            <a:ext cx="0" cy="3002173"/>
          </a:xfrm>
          <a:prstGeom prst="line">
            <a:avLst/>
          </a:prstGeom>
          <a:noFill/>
          <a:ln w="57150">
            <a:solidFill>
              <a:schemeClr val="tx1"/>
            </a:solidFill>
            <a:round/>
            <a:headEnd type="none" w="med" len="med"/>
            <a:tailEnd type="triangle" w="med" len="med"/>
          </a:ln>
          <a:extLst>
            <a:ext uri="{909E8E84-426E-40DD-AFC4-6F175D3DCCD1}">
              <a14:hiddenFill xmlns:a14="http://schemas.microsoft.com/office/drawing/2010/main">
                <a:noFill/>
              </a14:hiddenFill>
            </a:ext>
          </a:extLst>
        </p:spPr>
        <p:txBody>
          <a:bodyPr wrap="none" anchor="ctr"/>
          <a:lstStyle/>
          <a:p>
            <a:endParaRPr lang="pt-BR"/>
          </a:p>
        </p:txBody>
      </p:sp>
      <p:sp>
        <p:nvSpPr>
          <p:cNvPr id="19" name="CaixaDeTexto 18">
            <a:extLst>
              <a:ext uri="{FF2B5EF4-FFF2-40B4-BE49-F238E27FC236}">
                <a16:creationId xmlns:a16="http://schemas.microsoft.com/office/drawing/2014/main" id="{F0D533B4-0EBB-4084-B87E-43F246A3FA7E}"/>
              </a:ext>
            </a:extLst>
          </p:cNvPr>
          <p:cNvSpPr txBox="1"/>
          <p:nvPr/>
        </p:nvSpPr>
        <p:spPr>
          <a:xfrm>
            <a:off x="3256331" y="5373984"/>
            <a:ext cx="553521"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0</a:t>
            </a:r>
          </a:p>
        </p:txBody>
      </p:sp>
      <p:sp>
        <p:nvSpPr>
          <p:cNvPr id="20" name="CaixaDeTexto 19">
            <a:extLst>
              <a:ext uri="{FF2B5EF4-FFF2-40B4-BE49-F238E27FC236}">
                <a16:creationId xmlns:a16="http://schemas.microsoft.com/office/drawing/2014/main" id="{06AA1502-F9C6-4C9B-9110-12B0E748F41F}"/>
              </a:ext>
            </a:extLst>
          </p:cNvPr>
          <p:cNvSpPr txBox="1"/>
          <p:nvPr/>
        </p:nvSpPr>
        <p:spPr>
          <a:xfrm>
            <a:off x="3477312" y="4895195"/>
            <a:ext cx="528228"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1</a:t>
            </a:r>
          </a:p>
        </p:txBody>
      </p:sp>
      <p:sp>
        <p:nvSpPr>
          <p:cNvPr id="21" name="CaixaDeTexto 20">
            <a:extLst>
              <a:ext uri="{FF2B5EF4-FFF2-40B4-BE49-F238E27FC236}">
                <a16:creationId xmlns:a16="http://schemas.microsoft.com/office/drawing/2014/main" id="{4E8BA4B7-C167-45FA-A291-1BAED61D5852}"/>
              </a:ext>
            </a:extLst>
          </p:cNvPr>
          <p:cNvSpPr txBox="1"/>
          <p:nvPr/>
        </p:nvSpPr>
        <p:spPr>
          <a:xfrm>
            <a:off x="3569650" y="4228606"/>
            <a:ext cx="528228"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2</a:t>
            </a:r>
          </a:p>
        </p:txBody>
      </p:sp>
      <p:graphicFrame>
        <p:nvGraphicFramePr>
          <p:cNvPr id="22" name="Object 5">
            <a:extLst>
              <a:ext uri="{FF2B5EF4-FFF2-40B4-BE49-F238E27FC236}">
                <a16:creationId xmlns:a16="http://schemas.microsoft.com/office/drawing/2014/main" id="{E71CDBB8-DE72-4B2D-A601-E84EC24E3A8A}"/>
              </a:ext>
            </a:extLst>
          </p:cNvPr>
          <p:cNvGraphicFramePr>
            <a:graphicFrameLocks noChangeAspect="1"/>
          </p:cNvGraphicFramePr>
          <p:nvPr>
            <p:extLst>
              <p:ext uri="{D42A27DB-BD31-4B8C-83A1-F6EECF244321}">
                <p14:modId xmlns:p14="http://schemas.microsoft.com/office/powerpoint/2010/main" val="1347396697"/>
              </p:ext>
            </p:extLst>
          </p:nvPr>
        </p:nvGraphicFramePr>
        <p:xfrm>
          <a:off x="1253266" y="2723932"/>
          <a:ext cx="5012934" cy="493975"/>
        </p:xfrm>
        <a:graphic>
          <a:graphicData uri="http://schemas.openxmlformats.org/presentationml/2006/ole">
            <mc:AlternateContent xmlns:mc="http://schemas.openxmlformats.org/markup-compatibility/2006">
              <mc:Choice xmlns:v="urn:schemas-microsoft-com:vml" Requires="v">
                <p:oleObj name="Equation" r:id="rId2" imgW="2425680" imgH="241200" progId="Equation.DSMT4">
                  <p:embed/>
                </p:oleObj>
              </mc:Choice>
              <mc:Fallback>
                <p:oleObj name="Equation" r:id="rId2" imgW="2425680" imgH="241200" progId="Equation.DSMT4">
                  <p:embed/>
                  <p:pic>
                    <p:nvPicPr>
                      <p:cNvPr id="48" name="Object 5">
                        <a:extLst>
                          <a:ext uri="{FF2B5EF4-FFF2-40B4-BE49-F238E27FC236}">
                            <a16:creationId xmlns:a16="http://schemas.microsoft.com/office/drawing/2014/main" id="{0B4F8E79-A876-4EEE-8D36-9C78F3F627AC}"/>
                          </a:ext>
                        </a:extLst>
                      </p:cNvPr>
                      <p:cNvPicPr>
                        <a:picLocks noChangeAspect="1" noChangeArrowheads="1"/>
                      </p:cNvPicPr>
                      <p:nvPr/>
                    </p:nvPicPr>
                    <p:blipFill>
                      <a:blip r:embed="rId3"/>
                      <a:srcRect/>
                      <a:stretch>
                        <a:fillRect/>
                      </a:stretch>
                    </p:blipFill>
                    <p:spPr bwMode="auto">
                      <a:xfrm>
                        <a:off x="1253266" y="2723932"/>
                        <a:ext cx="5012934" cy="493975"/>
                      </a:xfrm>
                      <a:prstGeom prst="rect">
                        <a:avLst/>
                      </a:prstGeom>
                      <a:solidFill>
                        <a:srgbClr val="F8F8F8"/>
                      </a:solidFill>
                      <a:ln>
                        <a:solidFill>
                          <a:schemeClr val="tx1"/>
                        </a:solidFill>
                      </a:ln>
                    </p:spPr>
                  </p:pic>
                </p:oleObj>
              </mc:Fallback>
            </mc:AlternateContent>
          </a:graphicData>
        </a:graphic>
      </p:graphicFrame>
      <p:sp>
        <p:nvSpPr>
          <p:cNvPr id="23" name="Rectangle 16">
            <a:extLst>
              <a:ext uri="{FF2B5EF4-FFF2-40B4-BE49-F238E27FC236}">
                <a16:creationId xmlns:a16="http://schemas.microsoft.com/office/drawing/2014/main" id="{55E645C5-51B5-483D-BEA2-ADD6428A6B33}"/>
              </a:ext>
            </a:extLst>
          </p:cNvPr>
          <p:cNvSpPr>
            <a:spLocks noChangeArrowheads="1"/>
          </p:cNvSpPr>
          <p:nvPr/>
        </p:nvSpPr>
        <p:spPr bwMode="auto">
          <a:xfrm>
            <a:off x="4134662" y="3159015"/>
            <a:ext cx="7726416" cy="3416962"/>
          </a:xfrm>
          <a:prstGeom prst="rect">
            <a:avLst/>
          </a:prstGeom>
          <a:noFill/>
          <a:ln w="19050">
            <a:noFill/>
          </a:ln>
        </p:spPr>
        <p:txBody>
          <a:bodyPr wrap="square" lIns="92075" tIns="46038" rIns="92075" bIns="46038">
            <a:spAutoFit/>
          </a:bodyPr>
          <a:lstStyle>
            <a:lvl1pPr>
              <a:spcBef>
                <a:spcPct val="20000"/>
              </a:spcBef>
              <a:buClr>
                <a:schemeClr val="tx2"/>
              </a:buClr>
              <a:buSzPct val="75000"/>
              <a:buFont typeface="Monotype Sorts" panose="05010101010101010101" pitchFamily="2" charset="2"/>
              <a:buChar char="u"/>
              <a:defRPr sz="3200" b="1">
                <a:solidFill>
                  <a:schemeClr val="tx1"/>
                </a:solidFill>
                <a:latin typeface="Arial" panose="020B0604020202020204" pitchFamily="34" charset="0"/>
                <a:ea typeface="ＭＳ Ｐゴシック" charset="-128"/>
              </a:defRPr>
            </a:lvl1pPr>
            <a:lvl2pPr marL="742950" indent="-285750">
              <a:spcBef>
                <a:spcPct val="20000"/>
              </a:spcBef>
              <a:buClr>
                <a:schemeClr val="tx1"/>
              </a:buClr>
              <a:buChar char="–"/>
              <a:defRPr sz="3200" b="1">
                <a:solidFill>
                  <a:schemeClr val="tx1"/>
                </a:solidFill>
                <a:latin typeface="Arial" panose="020B0604020202020204" pitchFamily="34" charset="0"/>
                <a:ea typeface="ＭＳ Ｐゴシック" charset="-128"/>
              </a:defRPr>
            </a:lvl2pPr>
            <a:lvl3pPr marL="1143000" indent="-228600">
              <a:spcBef>
                <a:spcPct val="20000"/>
              </a:spcBef>
              <a:buClr>
                <a:schemeClr val="tx2"/>
              </a:buClr>
              <a:buSzPct val="75000"/>
              <a:buFont typeface="Monotype Sorts" panose="05010101010101010101" pitchFamily="2" charset="2"/>
              <a:buChar char="v"/>
              <a:defRPr sz="3200" b="1">
                <a:solidFill>
                  <a:schemeClr val="tx1"/>
                </a:solidFill>
                <a:latin typeface="Arial" panose="020B0604020202020204" pitchFamily="34" charset="0"/>
                <a:ea typeface="ＭＳ Ｐゴシック" charset="-128"/>
              </a:defRPr>
            </a:lvl3pPr>
            <a:lvl4pPr marL="1600200" indent="-228600">
              <a:spcBef>
                <a:spcPct val="20000"/>
              </a:spcBef>
              <a:buClr>
                <a:schemeClr val="tx2"/>
              </a:buClr>
              <a:buSzPct val="100000"/>
              <a:buChar char="–"/>
              <a:defRPr sz="2000">
                <a:solidFill>
                  <a:schemeClr val="tx1"/>
                </a:solidFill>
                <a:latin typeface="Arial" panose="020B0604020202020204" pitchFamily="34" charset="0"/>
                <a:ea typeface="ＭＳ Ｐゴシック" charset="-128"/>
              </a:defRPr>
            </a:lvl4pPr>
            <a:lvl5pPr marL="2057400" indent="-228600">
              <a:spcBef>
                <a:spcPct val="20000"/>
              </a:spcBef>
              <a:buClr>
                <a:schemeClr val="tx1"/>
              </a:buClr>
              <a:buChar char="–"/>
              <a:defRPr sz="2000">
                <a:solidFill>
                  <a:schemeClr val="tx1"/>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chemeClr val="tx1"/>
              </a:buClr>
              <a:buChar char="–"/>
              <a:defRPr sz="2000">
                <a:solidFill>
                  <a:schemeClr val="tx1"/>
                </a:solidFill>
                <a:latin typeface="Arial" panose="020B0604020202020204" pitchFamily="34" charset="0"/>
                <a:ea typeface="ＭＳ Ｐゴシック" charset="-128"/>
              </a:defRPr>
            </a:lvl9pPr>
          </a:lstStyle>
          <a:p>
            <a:pPr marL="457200" indent="-457200" algn="just">
              <a:spcBef>
                <a:spcPct val="0"/>
              </a:spcBef>
              <a:buClrTx/>
              <a:buSzTx/>
              <a:buFont typeface="Arial" panose="020B0604020202020204" pitchFamily="34" charset="0"/>
              <a:buChar char="•"/>
            </a:pPr>
            <a:endParaRPr lang="en-US" altLang="pt-BR" sz="2600" b="0" dirty="0"/>
          </a:p>
          <a:p>
            <a:pPr marL="584100" indent="-342900" algn="just">
              <a:spcBef>
                <a:spcPct val="0"/>
              </a:spcBef>
              <a:buClrTx/>
              <a:buSzTx/>
              <a:buFont typeface="Arial" panose="020B0604020202020204" pitchFamily="34" charset="0"/>
              <a:buChar char="•"/>
            </a:pPr>
            <a:r>
              <a:rPr lang="en-US" altLang="pt-BR" sz="2600" dirty="0" err="1"/>
              <a:t>Características</a:t>
            </a:r>
            <a:r>
              <a:rPr lang="en-US" altLang="pt-BR" sz="2600" dirty="0"/>
              <a:t> </a:t>
            </a:r>
            <a:r>
              <a:rPr lang="en-US" altLang="pt-BR" sz="2600" dirty="0" err="1"/>
              <a:t>Principais</a:t>
            </a:r>
            <a:endParaRPr lang="en-US" altLang="pt-BR" sz="2600" dirty="0"/>
          </a:p>
          <a:p>
            <a:pPr marL="457200" indent="-216000" algn="just">
              <a:spcBef>
                <a:spcPct val="0"/>
              </a:spcBef>
              <a:buClrTx/>
              <a:buSzTx/>
              <a:buFont typeface="Arial" panose="020B0604020202020204" pitchFamily="34" charset="0"/>
              <a:buChar char="•"/>
            </a:pPr>
            <a:endParaRPr lang="en-US" altLang="pt-BR" sz="400" dirty="0"/>
          </a:p>
          <a:p>
            <a:pPr marL="584100" indent="-342900" algn="just">
              <a:spcBef>
                <a:spcPct val="0"/>
              </a:spcBef>
              <a:buClrTx/>
              <a:buSzTx/>
              <a:buFont typeface="Arial" panose="020B0604020202020204" pitchFamily="34" charset="0"/>
              <a:buChar char="•"/>
            </a:pPr>
            <a:r>
              <a:rPr lang="en-US" altLang="pt-BR" sz="2600" b="0" dirty="0" err="1"/>
              <a:t>TMgS</a:t>
            </a:r>
            <a:r>
              <a:rPr lang="en-US" altLang="pt-BR" sz="2600" b="0" dirty="0"/>
              <a:t>(</a:t>
            </a:r>
            <a:r>
              <a:rPr lang="en-US" altLang="pt-BR" sz="2600" b="0" i="1" dirty="0" err="1"/>
              <a:t>y,x</a:t>
            </a:r>
            <a:r>
              <a:rPr lang="en-US" altLang="pt-BR" sz="2600" b="0" dirty="0"/>
              <a:t>) = </a:t>
            </a:r>
            <a:r>
              <a:rPr lang="en-US" altLang="pt-BR" sz="2600" b="0" i="1" dirty="0"/>
              <a:t>U’(x).</a:t>
            </a:r>
          </a:p>
          <a:p>
            <a:pPr marL="753750" lvl="1" algn="just">
              <a:spcBef>
                <a:spcPct val="0"/>
              </a:spcBef>
              <a:buClrTx/>
              <a:buFont typeface="Arial" panose="020B0604020202020204" pitchFamily="34" charset="0"/>
              <a:buChar char="•"/>
            </a:pPr>
            <a:r>
              <a:rPr lang="en-US" altLang="pt-BR" sz="2600" b="0" dirty="0"/>
              <a:t>Logo, a </a:t>
            </a:r>
            <a:r>
              <a:rPr lang="en-US" altLang="pt-BR" sz="2600" b="0" dirty="0" err="1"/>
              <a:t>TMgS</a:t>
            </a:r>
            <a:r>
              <a:rPr lang="en-US" altLang="pt-BR" sz="2600" b="0" dirty="0"/>
              <a:t>  </a:t>
            </a:r>
            <a:r>
              <a:rPr lang="en-US" altLang="pt-BR" sz="2600" b="0" dirty="0" err="1"/>
              <a:t>depende</a:t>
            </a:r>
            <a:r>
              <a:rPr lang="en-US" altLang="pt-BR" sz="2600" b="0" dirty="0"/>
              <a:t> </a:t>
            </a:r>
            <a:r>
              <a:rPr lang="en-US" altLang="pt-BR" sz="2600" b="0" dirty="0" err="1"/>
              <a:t>exclusivamente</a:t>
            </a:r>
            <a:r>
              <a:rPr lang="en-US" altLang="pt-BR" sz="2600" b="0" dirty="0"/>
              <a:t> de </a:t>
            </a:r>
            <a:r>
              <a:rPr lang="en-US" altLang="pt-BR" sz="2600" b="0" i="1" dirty="0"/>
              <a:t>x.</a:t>
            </a:r>
          </a:p>
          <a:p>
            <a:pPr marL="684000" lvl="1" indent="-216000" algn="just">
              <a:spcBef>
                <a:spcPct val="0"/>
              </a:spcBef>
              <a:buClrTx/>
              <a:buFont typeface="Arial" panose="020B0604020202020204" pitchFamily="34" charset="0"/>
              <a:buChar char="•"/>
            </a:pPr>
            <a:endParaRPr lang="en-US" altLang="pt-BR" sz="400" b="0" dirty="0"/>
          </a:p>
          <a:p>
            <a:pPr marL="584100" indent="-342900" algn="just">
              <a:spcBef>
                <a:spcPct val="0"/>
              </a:spcBef>
              <a:buClrTx/>
              <a:buSzTx/>
              <a:buFont typeface="Arial" panose="020B0604020202020204" pitchFamily="34" charset="0"/>
              <a:buChar char="•"/>
            </a:pPr>
            <a:r>
              <a:rPr lang="en-US" altLang="pt-BR" sz="2600" b="0" dirty="0" err="1"/>
              <a:t>Cada</a:t>
            </a:r>
            <a:r>
              <a:rPr lang="en-US" altLang="pt-BR" sz="2600" b="0" dirty="0"/>
              <a:t> </a:t>
            </a:r>
            <a:r>
              <a:rPr lang="en-US" altLang="pt-BR" sz="2600" b="0" dirty="0" err="1"/>
              <a:t>curva</a:t>
            </a:r>
            <a:r>
              <a:rPr lang="en-US" altLang="pt-BR" sz="2600" b="0" dirty="0"/>
              <a:t> de </a:t>
            </a:r>
            <a:r>
              <a:rPr lang="en-US" altLang="pt-BR" sz="2600" b="0" dirty="0" err="1"/>
              <a:t>indiferença</a:t>
            </a:r>
            <a:r>
              <a:rPr lang="en-US" altLang="pt-BR" sz="2600" b="0" dirty="0"/>
              <a:t> é </a:t>
            </a:r>
            <a:r>
              <a:rPr lang="en-US" altLang="pt-BR" sz="2600" b="0" dirty="0" err="1"/>
              <a:t>uma</a:t>
            </a:r>
            <a:r>
              <a:rPr lang="en-US" altLang="pt-BR" sz="2600" b="0" dirty="0"/>
              <a:t> </a:t>
            </a:r>
            <a:r>
              <a:rPr lang="en-US" altLang="pt-BR" sz="2600" b="0" dirty="0" err="1"/>
              <a:t>cópia</a:t>
            </a:r>
            <a:r>
              <a:rPr lang="en-US" altLang="pt-BR" sz="2600" b="0" dirty="0"/>
              <a:t> </a:t>
            </a:r>
            <a:r>
              <a:rPr lang="en-US" altLang="pt-BR" sz="2600" b="0" dirty="0" err="1"/>
              <a:t>verticalmente</a:t>
            </a:r>
            <a:r>
              <a:rPr lang="en-US" altLang="pt-BR" sz="2600" b="0" dirty="0"/>
              <a:t> </a:t>
            </a:r>
            <a:r>
              <a:rPr lang="en-US" altLang="pt-BR" sz="2600" b="0" dirty="0" err="1"/>
              <a:t>deslocada</a:t>
            </a:r>
            <a:r>
              <a:rPr lang="en-US" altLang="pt-BR" sz="2600" b="0" dirty="0"/>
              <a:t> das </a:t>
            </a:r>
            <a:r>
              <a:rPr lang="en-US" altLang="pt-BR" sz="2600" b="0" dirty="0" err="1"/>
              <a:t>outras</a:t>
            </a:r>
            <a:r>
              <a:rPr lang="en-US" altLang="pt-BR" sz="2600" b="0" dirty="0"/>
              <a:t>.</a:t>
            </a:r>
          </a:p>
          <a:p>
            <a:pPr marL="753750" lvl="1" algn="just">
              <a:spcBef>
                <a:spcPct val="0"/>
              </a:spcBef>
              <a:buClrTx/>
              <a:buFont typeface="Arial" panose="020B0604020202020204" pitchFamily="34" charset="0"/>
              <a:buChar char="•"/>
            </a:pPr>
            <a:r>
              <a:rPr lang="en-US" altLang="pt-BR" sz="2600" b="0" dirty="0"/>
              <a:t>Um </a:t>
            </a:r>
            <a:r>
              <a:rPr lang="en-US" altLang="pt-BR" sz="2600" b="0" dirty="0" err="1"/>
              <a:t>aumento</a:t>
            </a:r>
            <a:r>
              <a:rPr lang="en-US" altLang="pt-BR" sz="2600" b="0" dirty="0"/>
              <a:t> </a:t>
            </a:r>
            <a:r>
              <a:rPr lang="en-US" altLang="pt-BR" sz="2600" b="0" dirty="0" err="1"/>
              <a:t>na</a:t>
            </a:r>
            <a:r>
              <a:rPr lang="en-US" altLang="pt-BR" sz="2600" b="0" dirty="0"/>
              <a:t> </a:t>
            </a:r>
            <a:r>
              <a:rPr lang="en-US" altLang="pt-BR" sz="2600" b="0" dirty="0" err="1"/>
              <a:t>renda</a:t>
            </a:r>
            <a:r>
              <a:rPr lang="en-US" altLang="pt-BR" sz="2600" b="0" dirty="0"/>
              <a:t> </a:t>
            </a:r>
            <a:r>
              <a:rPr lang="en-US" altLang="pt-BR" sz="2600" b="0" dirty="0" err="1"/>
              <a:t>aumenta</a:t>
            </a:r>
            <a:r>
              <a:rPr lang="en-US" altLang="pt-BR" sz="2600" b="0" dirty="0"/>
              <a:t> </a:t>
            </a:r>
            <a:r>
              <a:rPr lang="en-US" altLang="pt-BR" sz="2600" b="0" dirty="0" err="1"/>
              <a:t>apenas</a:t>
            </a:r>
            <a:r>
              <a:rPr lang="en-US" altLang="pt-BR" sz="2600" b="0" dirty="0"/>
              <a:t> o </a:t>
            </a:r>
            <a:r>
              <a:rPr lang="en-US" altLang="pt-BR" sz="2600" b="0" dirty="0" err="1"/>
              <a:t>consumo</a:t>
            </a:r>
            <a:r>
              <a:rPr lang="en-US" altLang="pt-BR" sz="2600" b="0" dirty="0"/>
              <a:t> de y.</a:t>
            </a:r>
          </a:p>
        </p:txBody>
      </p:sp>
      <p:graphicFrame>
        <p:nvGraphicFramePr>
          <p:cNvPr id="24" name="Object 5">
            <a:extLst>
              <a:ext uri="{FF2B5EF4-FFF2-40B4-BE49-F238E27FC236}">
                <a16:creationId xmlns:a16="http://schemas.microsoft.com/office/drawing/2014/main" id="{FEAFA4B4-996F-4985-AD15-1BB24D6CD6EC}"/>
              </a:ext>
            </a:extLst>
          </p:cNvPr>
          <p:cNvGraphicFramePr>
            <a:graphicFrameLocks noChangeAspect="1"/>
          </p:cNvGraphicFramePr>
          <p:nvPr>
            <p:extLst>
              <p:ext uri="{D42A27DB-BD31-4B8C-83A1-F6EECF244321}">
                <p14:modId xmlns:p14="http://schemas.microsoft.com/office/powerpoint/2010/main" val="1942536979"/>
              </p:ext>
            </p:extLst>
          </p:nvPr>
        </p:nvGraphicFramePr>
        <p:xfrm>
          <a:off x="906986" y="5747737"/>
          <a:ext cx="341057" cy="468038"/>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50" name="Object 5">
                        <a:extLst>
                          <a:ext uri="{FF2B5EF4-FFF2-40B4-BE49-F238E27FC236}">
                            <a16:creationId xmlns:a16="http://schemas.microsoft.com/office/drawing/2014/main" id="{FEA194EC-2509-4BF0-BD42-04A45642A353}"/>
                          </a:ext>
                        </a:extLst>
                      </p:cNvPr>
                      <p:cNvPicPr>
                        <a:picLocks noChangeAspect="1" noChangeArrowheads="1"/>
                      </p:cNvPicPr>
                      <p:nvPr/>
                    </p:nvPicPr>
                    <p:blipFill>
                      <a:blip r:embed="rId5"/>
                      <a:srcRect/>
                      <a:stretch>
                        <a:fillRect/>
                      </a:stretch>
                    </p:blipFill>
                    <p:spPr bwMode="auto">
                      <a:xfrm>
                        <a:off x="906986" y="5747737"/>
                        <a:ext cx="341057" cy="4680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6973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3"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0361CC4F-AAA6-4FE8-A8E9-E55D6E27EFF8}"/>
              </a:ext>
            </a:extLst>
          </p:cNvPr>
          <p:cNvSpPr/>
          <p:nvPr/>
        </p:nvSpPr>
        <p:spPr bwMode="auto">
          <a:xfrm>
            <a:off x="154746" y="3910816"/>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04E6646E-7BC3-420C-BD8F-9B578AD6296E}"/>
              </a:ext>
            </a:extLst>
          </p:cNvPr>
          <p:cNvSpPr>
            <a:spLocks noGrp="1"/>
          </p:cNvSpPr>
          <p:nvPr>
            <p:ph idx="1"/>
          </p:nvPr>
        </p:nvSpPr>
        <p:spPr>
          <a:xfrm>
            <a:off x="239151" y="161828"/>
            <a:ext cx="11746523" cy="4883150"/>
          </a:xfrm>
        </p:spPr>
        <p:txBody>
          <a:bodyPr/>
          <a:lstStyle/>
          <a:p>
            <a:pPr marL="0" indent="0" algn="just">
              <a:buNone/>
            </a:pPr>
            <a:r>
              <a:rPr lang="pt-BR" b="1" i="0" dirty="0">
                <a:solidFill>
                  <a:srgbClr val="333333"/>
                </a:solidFill>
                <a:effectLst/>
                <a:latin typeface="Source Sans Pro" panose="020B0503030403020204" pitchFamily="34" charset="0"/>
              </a:rPr>
              <a:t>29) </a:t>
            </a:r>
            <a:r>
              <a:rPr lang="pt-BR" b="1" dirty="0">
                <a:solidFill>
                  <a:srgbClr val="333333"/>
                </a:solidFill>
                <a:latin typeface="Source Sans Pro" panose="020B0503030403020204" pitchFamily="34" charset="0"/>
              </a:rPr>
              <a:t>FGV - Analista Judiciário (TJ RO)/Economista/2015</a:t>
            </a:r>
            <a:endParaRPr lang="pt-BR" b="1" i="0" dirty="0">
              <a:solidFill>
                <a:srgbClr val="333333"/>
              </a:solidFill>
              <a:effectLst/>
              <a:latin typeface="Source Sans Pro" panose="020B0503030403020204" pitchFamily="34" charset="0"/>
            </a:endParaRPr>
          </a:p>
          <a:p>
            <a:pPr marL="0" indent="0" algn="just">
              <a:spcBef>
                <a:spcPts val="600"/>
              </a:spcBef>
              <a:buNone/>
            </a:pPr>
            <a:r>
              <a:rPr lang="pt-BR" b="0" i="0" dirty="0">
                <a:solidFill>
                  <a:schemeClr val="tx1"/>
                </a:solidFill>
                <a:effectLst/>
                <a:latin typeface="Source Sans Pro" panose="020B0503030403020204" pitchFamily="34" charset="0"/>
              </a:rPr>
              <a:t>Considere que u(</a:t>
            </a:r>
            <a:r>
              <a:rPr lang="pt-BR" b="0" i="0" dirty="0" err="1">
                <a:solidFill>
                  <a:schemeClr val="tx1"/>
                </a:solidFill>
                <a:effectLst/>
                <a:latin typeface="Source Sans Pro" panose="020B0503030403020204" pitchFamily="34" charset="0"/>
              </a:rPr>
              <a:t>x,y</a:t>
            </a:r>
            <a:r>
              <a:rPr lang="pt-BR" b="0" i="0" dirty="0">
                <a:solidFill>
                  <a:schemeClr val="tx1"/>
                </a:solidFill>
                <a:effectLst/>
                <a:latin typeface="Source Sans Pro" panose="020B0503030403020204" pitchFamily="34" charset="0"/>
              </a:rPr>
              <a:t>) = 10x</a:t>
            </a:r>
            <a:r>
              <a:rPr lang="pt-BR" b="0" i="0" baseline="30000" dirty="0">
                <a:solidFill>
                  <a:schemeClr val="tx1"/>
                </a:solidFill>
                <a:effectLst/>
                <a:latin typeface="Source Sans Pro" panose="020B0503030403020204" pitchFamily="34" charset="0"/>
              </a:rPr>
              <a:t>0,2</a:t>
            </a:r>
            <a:r>
              <a:rPr lang="pt-BR" b="0" i="0" dirty="0">
                <a:solidFill>
                  <a:schemeClr val="tx1"/>
                </a:solidFill>
                <a:effectLst/>
                <a:latin typeface="Source Sans Pro" panose="020B0503030403020204" pitchFamily="34" charset="0"/>
              </a:rPr>
              <a:t>y</a:t>
            </a:r>
            <a:r>
              <a:rPr lang="pt-BR" b="0" i="0" baseline="30000" dirty="0">
                <a:solidFill>
                  <a:schemeClr val="tx1"/>
                </a:solidFill>
                <a:effectLst/>
                <a:latin typeface="Source Sans Pro" panose="020B0503030403020204" pitchFamily="34" charset="0"/>
              </a:rPr>
              <a:t>0,8</a:t>
            </a:r>
            <a:r>
              <a:rPr lang="pt-BR" b="0" i="0" dirty="0">
                <a:solidFill>
                  <a:schemeClr val="tx1"/>
                </a:solidFill>
                <a:effectLst/>
                <a:latin typeface="Source Sans Pro" panose="020B0503030403020204" pitchFamily="34" charset="0"/>
              </a:rPr>
              <a:t> é a representação da função utilidade de Maria Antônia, que consome apenas dois bens, x e y. Se a cesta de consumo é (x, y) = (100, 400), a taxa marginal de substituição de x por y é:</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Source Sans Pro" panose="020B0503030403020204" pitchFamily="34" charset="0"/>
              </a:rPr>
              <a:t>0,25;</a:t>
            </a:r>
            <a:endParaRPr lang="pt-BR" dirty="0">
              <a:solidFill>
                <a:schemeClr val="tx1"/>
              </a:solidFill>
              <a:latin typeface="Source Sans Pro" panose="020B050303040302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Source Sans Pro" panose="020B0503030403020204" pitchFamily="34" charset="0"/>
              </a:rPr>
              <a:t>0,5;</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Source Sans Pro" panose="020B0503030403020204" pitchFamily="34" charset="0"/>
              </a:rPr>
              <a:t>1,00;</a:t>
            </a:r>
            <a:endParaRPr lang="pt-BR" dirty="0">
              <a:solidFill>
                <a:schemeClr val="tx1"/>
              </a:solidFill>
              <a:latin typeface="Source Sans Pro" panose="020B050303040302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Source Sans Pro" panose="020B0503030403020204" pitchFamily="34" charset="0"/>
              </a:rPr>
              <a:t>1,25;</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Source Sans Pro" panose="020B0503030403020204" pitchFamily="34" charset="0"/>
              </a:rPr>
              <a:t>2,00.</a:t>
            </a:r>
            <a:endParaRPr lang="pt-BR" dirty="0">
              <a:solidFill>
                <a:schemeClr val="tx1"/>
              </a:solidFill>
            </a:endParaRPr>
          </a:p>
        </p:txBody>
      </p:sp>
    </p:spTree>
    <p:extLst>
      <p:ext uri="{BB962C8B-B14F-4D97-AF65-F5344CB8AC3E}">
        <p14:creationId xmlns:p14="http://schemas.microsoft.com/office/powerpoint/2010/main" val="35902201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39C45519-DD6D-4A1B-B802-A0C364810347}"/>
              </a:ext>
            </a:extLst>
          </p:cNvPr>
          <p:cNvGraphicFramePr>
            <a:graphicFrameLocks noChangeAspect="1"/>
          </p:cNvGraphicFramePr>
          <p:nvPr>
            <p:extLst>
              <p:ext uri="{D42A27DB-BD31-4B8C-83A1-F6EECF244321}">
                <p14:modId xmlns:p14="http://schemas.microsoft.com/office/powerpoint/2010/main" val="1225837930"/>
              </p:ext>
            </p:extLst>
          </p:nvPr>
        </p:nvGraphicFramePr>
        <p:xfrm>
          <a:off x="182880" y="229845"/>
          <a:ext cx="9090025" cy="1338262"/>
        </p:xfrm>
        <a:graphic>
          <a:graphicData uri="http://schemas.openxmlformats.org/presentationml/2006/ole">
            <mc:AlternateContent xmlns:mc="http://schemas.openxmlformats.org/markup-compatibility/2006">
              <mc:Choice xmlns:v="urn:schemas-microsoft-com:vml" Requires="v">
                <p:oleObj name="Equation" r:id="rId2" imgW="2705040" imgH="444240" progId="Equation.DSMT4">
                  <p:embed/>
                </p:oleObj>
              </mc:Choice>
              <mc:Fallback>
                <p:oleObj name="Equation" r:id="rId2" imgW="2705040" imgH="444240" progId="Equation.DSMT4">
                  <p:embed/>
                  <p:pic>
                    <p:nvPicPr>
                      <p:cNvPr id="6" name="Objeto 5">
                        <a:extLst>
                          <a:ext uri="{FF2B5EF4-FFF2-40B4-BE49-F238E27FC236}">
                            <a16:creationId xmlns:a16="http://schemas.microsoft.com/office/drawing/2014/main" id="{F1C786CF-D0A0-44E7-9692-CD097DF77800}"/>
                          </a:ext>
                        </a:extLst>
                      </p:cNvPr>
                      <p:cNvPicPr>
                        <a:picLocks noChangeAspect="1" noChangeArrowheads="1"/>
                      </p:cNvPicPr>
                      <p:nvPr/>
                    </p:nvPicPr>
                    <p:blipFill>
                      <a:blip r:embed="rId3"/>
                      <a:srcRect/>
                      <a:stretch>
                        <a:fillRect/>
                      </a:stretch>
                    </p:blipFill>
                    <p:spPr bwMode="auto">
                      <a:xfrm>
                        <a:off x="182880" y="229845"/>
                        <a:ext cx="9090025" cy="1338262"/>
                      </a:xfrm>
                      <a:prstGeom prst="rect">
                        <a:avLst/>
                      </a:prstGeom>
                      <a:noFill/>
                      <a:ln>
                        <a:noFill/>
                      </a:ln>
                    </p:spPr>
                  </p:pic>
                </p:oleObj>
              </mc:Fallback>
            </mc:AlternateContent>
          </a:graphicData>
        </a:graphic>
      </p:graphicFrame>
      <p:graphicFrame>
        <p:nvGraphicFramePr>
          <p:cNvPr id="5" name="Objeto 4">
            <a:extLst>
              <a:ext uri="{FF2B5EF4-FFF2-40B4-BE49-F238E27FC236}">
                <a16:creationId xmlns:a16="http://schemas.microsoft.com/office/drawing/2014/main" id="{646A71BF-F5F5-40E8-8C6E-9315D5A334C3}"/>
              </a:ext>
            </a:extLst>
          </p:cNvPr>
          <p:cNvGraphicFramePr>
            <a:graphicFrameLocks noChangeAspect="1"/>
          </p:cNvGraphicFramePr>
          <p:nvPr>
            <p:extLst>
              <p:ext uri="{D42A27DB-BD31-4B8C-83A1-F6EECF244321}">
                <p14:modId xmlns:p14="http://schemas.microsoft.com/office/powerpoint/2010/main" val="4263011922"/>
              </p:ext>
            </p:extLst>
          </p:nvPr>
        </p:nvGraphicFramePr>
        <p:xfrm>
          <a:off x="182880" y="1722857"/>
          <a:ext cx="9132888" cy="1260475"/>
        </p:xfrm>
        <a:graphic>
          <a:graphicData uri="http://schemas.openxmlformats.org/presentationml/2006/ole">
            <mc:AlternateContent xmlns:mc="http://schemas.openxmlformats.org/markup-compatibility/2006">
              <mc:Choice xmlns:v="urn:schemas-microsoft-com:vml" Requires="v">
                <p:oleObj name="Equation" r:id="rId4" imgW="2717640" imgH="419040" progId="Equation.DSMT4">
                  <p:embed/>
                </p:oleObj>
              </mc:Choice>
              <mc:Fallback>
                <p:oleObj name="Equation" r:id="rId4" imgW="2717640" imgH="419040" progId="Equation.DSMT4">
                  <p:embed/>
                  <p:pic>
                    <p:nvPicPr>
                      <p:cNvPr id="4" name="Objeto 3">
                        <a:extLst>
                          <a:ext uri="{FF2B5EF4-FFF2-40B4-BE49-F238E27FC236}">
                            <a16:creationId xmlns:a16="http://schemas.microsoft.com/office/drawing/2014/main" id="{39C45519-DD6D-4A1B-B802-A0C364810347}"/>
                          </a:ext>
                        </a:extLst>
                      </p:cNvPr>
                      <p:cNvPicPr>
                        <a:picLocks noChangeAspect="1" noChangeArrowheads="1"/>
                      </p:cNvPicPr>
                      <p:nvPr/>
                    </p:nvPicPr>
                    <p:blipFill>
                      <a:blip r:embed="rId5"/>
                      <a:srcRect/>
                      <a:stretch>
                        <a:fillRect/>
                      </a:stretch>
                    </p:blipFill>
                    <p:spPr bwMode="auto">
                      <a:xfrm>
                        <a:off x="182880" y="1722857"/>
                        <a:ext cx="9132888" cy="12604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666549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5A324BF0-0727-4C65-8653-C6435BA615E8}"/>
              </a:ext>
            </a:extLst>
          </p:cNvPr>
          <p:cNvSpPr/>
          <p:nvPr/>
        </p:nvSpPr>
        <p:spPr bwMode="auto">
          <a:xfrm>
            <a:off x="154746" y="2799467"/>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0D490DAE-5EFE-422C-9CC3-C1F956B18B3E}"/>
              </a:ext>
            </a:extLst>
          </p:cNvPr>
          <p:cNvSpPr>
            <a:spLocks noGrp="1"/>
          </p:cNvSpPr>
          <p:nvPr>
            <p:ph idx="1"/>
          </p:nvPr>
        </p:nvSpPr>
        <p:spPr>
          <a:xfrm>
            <a:off x="220425" y="175896"/>
            <a:ext cx="11723046" cy="4883150"/>
          </a:xfrm>
        </p:spPr>
        <p:txBody>
          <a:bodyPr/>
          <a:lstStyle/>
          <a:p>
            <a:pPr marL="0" indent="0" algn="just">
              <a:buNone/>
            </a:pPr>
            <a:r>
              <a:rPr lang="pt-BR" b="1" i="0" dirty="0">
                <a:solidFill>
                  <a:schemeClr val="tx1"/>
                </a:solidFill>
                <a:effectLst/>
                <a:latin typeface="Calibri" panose="020F0502020204030204" pitchFamily="34" charset="0"/>
                <a:cs typeface="Calibri" panose="020F0502020204030204" pitchFamily="34" charset="0"/>
              </a:rPr>
              <a:t>30) </a:t>
            </a:r>
            <a:r>
              <a:rPr lang="pt-BR" b="1" dirty="0">
                <a:solidFill>
                  <a:schemeClr val="tx1"/>
                </a:solidFill>
                <a:latin typeface="Calibri" panose="020F0502020204030204" pitchFamily="34" charset="0"/>
                <a:cs typeface="Calibri" panose="020F0502020204030204" pitchFamily="34" charset="0"/>
              </a:rPr>
              <a:t>FGV - Analista Judiciário (TJ RO)/Economista/2015</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Suponha que Antônio tenha renda dada por M unidades monetárias, e deva gastá-la fazendo escolhas apenas entre dois bens: A e B. Se os preços dos bens são dados, respectivamente, por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A</a:t>
            </a:r>
            <a:r>
              <a:rPr lang="pt-BR" b="0" i="0" dirty="0">
                <a:solidFill>
                  <a:schemeClr val="tx1"/>
                </a:solidFill>
                <a:effectLst/>
                <a:latin typeface="Calibri" panose="020F0502020204030204" pitchFamily="34" charset="0"/>
                <a:cs typeface="Calibri" panose="020F0502020204030204" pitchFamily="34" charset="0"/>
              </a:rPr>
              <a:t> e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B</a:t>
            </a:r>
            <a:r>
              <a:rPr lang="pt-BR" b="0" i="0" dirty="0">
                <a:solidFill>
                  <a:schemeClr val="tx1"/>
                </a:solidFill>
                <a:effectLst/>
                <a:latin typeface="Calibri" panose="020F0502020204030204" pitchFamily="34" charset="0"/>
                <a:cs typeface="Calibri" panose="020F0502020204030204" pitchFamily="34" charset="0"/>
              </a:rPr>
              <a:t>, e se sua função utilidade for U(A,B) = A + 10B, é correto afirmar que Antônio:</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se especializará no consumo de A se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B</a:t>
            </a:r>
            <a:r>
              <a:rPr lang="pt-BR" b="0" i="0" dirty="0">
                <a:solidFill>
                  <a:schemeClr val="tx1"/>
                </a:solidFill>
                <a:effectLst/>
                <a:latin typeface="Calibri" panose="020F0502020204030204" pitchFamily="34" charset="0"/>
                <a:cs typeface="Calibri" panose="020F0502020204030204" pitchFamily="34" charset="0"/>
              </a:rPr>
              <a:t>&gt;10p</a:t>
            </a:r>
            <a:r>
              <a:rPr lang="pt-BR" b="0" i="0" baseline="-25000" dirty="0">
                <a:solidFill>
                  <a:schemeClr val="tx1"/>
                </a:solidFill>
                <a:effectLst/>
                <a:latin typeface="Calibri" panose="020F0502020204030204" pitchFamily="34" charset="0"/>
                <a:cs typeface="Calibri" panose="020F0502020204030204" pitchFamily="34" charset="0"/>
              </a:rPr>
              <a:t>A</a:t>
            </a:r>
            <a:r>
              <a:rPr lang="pt-BR" b="0" i="0" dirty="0">
                <a:solidFill>
                  <a:schemeClr val="tx1"/>
                </a:solidFill>
                <a:effectLst/>
                <a:latin typeface="Calibri" panose="020F0502020204030204" pitchFamily="34" charset="0"/>
                <a:cs typeface="Calibri" panose="020F0502020204030204" pitchFamily="34" charset="0"/>
              </a:rPr>
              <a:t>;</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se especializará no consumo de B se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A</a:t>
            </a:r>
            <a:r>
              <a:rPr lang="pt-BR" b="0" i="0" dirty="0">
                <a:solidFill>
                  <a:schemeClr val="tx1"/>
                </a:solidFill>
                <a:effectLst/>
                <a:latin typeface="Calibri" panose="020F0502020204030204" pitchFamily="34" charset="0"/>
                <a:cs typeface="Calibri" panose="020F0502020204030204" pitchFamily="34" charset="0"/>
              </a:rPr>
              <a:t>&lt;10p</a:t>
            </a:r>
            <a:r>
              <a:rPr lang="pt-BR" b="0" i="0" baseline="-25000" dirty="0">
                <a:solidFill>
                  <a:schemeClr val="tx1"/>
                </a:solidFill>
                <a:effectLst/>
                <a:latin typeface="Calibri" panose="020F0502020204030204" pitchFamily="34" charset="0"/>
                <a:cs typeface="Calibri" panose="020F0502020204030204" pitchFamily="34" charset="0"/>
              </a:rPr>
              <a:t>B</a:t>
            </a:r>
            <a:r>
              <a:rPr lang="pt-BR" b="0" i="0" dirty="0">
                <a:solidFill>
                  <a:schemeClr val="tx1"/>
                </a:solidFill>
                <a:effectLst/>
                <a:latin typeface="Calibri" panose="020F0502020204030204" pitchFamily="34" charset="0"/>
                <a:cs typeface="Calibri" panose="020F0502020204030204" pitchFamily="34" charset="0"/>
              </a:rPr>
              <a:t>;</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se especializará no consumo de A se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A</a:t>
            </a:r>
            <a:r>
              <a:rPr lang="pt-BR" b="0" i="0" dirty="0">
                <a:solidFill>
                  <a:schemeClr val="tx1"/>
                </a:solidFill>
                <a:effectLst/>
                <a:latin typeface="Calibri" panose="020F0502020204030204" pitchFamily="34" charset="0"/>
                <a:cs typeface="Calibri" panose="020F0502020204030204" pitchFamily="34" charset="0"/>
              </a:rPr>
              <a:t>&gt;10p</a:t>
            </a:r>
            <a:r>
              <a:rPr lang="pt-BR" b="0" i="0" baseline="-25000" dirty="0">
                <a:solidFill>
                  <a:schemeClr val="tx1"/>
                </a:solidFill>
                <a:effectLst/>
                <a:latin typeface="Calibri" panose="020F0502020204030204" pitchFamily="34" charset="0"/>
                <a:cs typeface="Calibri" panose="020F0502020204030204" pitchFamily="34" charset="0"/>
              </a:rPr>
              <a:t>B</a:t>
            </a:r>
            <a:r>
              <a:rPr lang="pt-BR" b="0" i="0" dirty="0">
                <a:solidFill>
                  <a:schemeClr val="tx1"/>
                </a:solidFill>
                <a:effectLst/>
                <a:latin typeface="Calibri" panose="020F0502020204030204" pitchFamily="34" charset="0"/>
                <a:cs typeface="Calibri" panose="020F0502020204030204" pitchFamily="34" charset="0"/>
              </a:rPr>
              <a:t>;</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necessariamente se especializará no consumo de B se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A</a:t>
            </a:r>
            <a:r>
              <a:rPr lang="pt-BR" b="0" i="0" dirty="0">
                <a:solidFill>
                  <a:schemeClr val="tx1"/>
                </a:solidFill>
                <a:effectLst/>
                <a:latin typeface="Calibri" panose="020F0502020204030204" pitchFamily="34" charset="0"/>
                <a:cs typeface="Calibri" panose="020F0502020204030204" pitchFamily="34" charset="0"/>
              </a:rPr>
              <a:t>=10p</a:t>
            </a:r>
            <a:r>
              <a:rPr lang="pt-BR" b="0" i="0" baseline="-25000" dirty="0">
                <a:solidFill>
                  <a:schemeClr val="tx1"/>
                </a:solidFill>
                <a:effectLst/>
                <a:latin typeface="Calibri" panose="020F0502020204030204" pitchFamily="34" charset="0"/>
                <a:cs typeface="Calibri" panose="020F0502020204030204" pitchFamily="34" charset="0"/>
              </a:rPr>
              <a:t>B</a:t>
            </a:r>
            <a:r>
              <a:rPr lang="pt-BR" b="0" i="0" dirty="0">
                <a:solidFill>
                  <a:schemeClr val="tx1"/>
                </a:solidFill>
                <a:effectLst/>
                <a:latin typeface="Calibri" panose="020F0502020204030204" pitchFamily="34" charset="0"/>
                <a:cs typeface="Calibri" panose="020F0502020204030204" pitchFamily="34" charset="0"/>
              </a:rPr>
              <a:t>;</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necessariamente se especializará no consumo de A se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A</a:t>
            </a:r>
            <a:r>
              <a:rPr lang="pt-BR" b="0" i="0" dirty="0">
                <a:solidFill>
                  <a:schemeClr val="tx1"/>
                </a:solidFill>
                <a:effectLst/>
                <a:latin typeface="Calibri" panose="020F0502020204030204" pitchFamily="34" charset="0"/>
                <a:cs typeface="Calibri" panose="020F0502020204030204" pitchFamily="34" charset="0"/>
              </a:rPr>
              <a:t>=10p</a:t>
            </a:r>
            <a:r>
              <a:rPr lang="pt-BR" b="0" i="0" baseline="-25000" dirty="0">
                <a:solidFill>
                  <a:schemeClr val="tx1"/>
                </a:solidFill>
                <a:effectLst/>
                <a:latin typeface="Calibri" panose="020F0502020204030204" pitchFamily="34" charset="0"/>
                <a:cs typeface="Calibri" panose="020F0502020204030204" pitchFamily="34" charset="0"/>
              </a:rPr>
              <a:t>B</a:t>
            </a:r>
            <a:r>
              <a:rPr lang="pt-BR" b="0" i="0" dirty="0">
                <a:solidFill>
                  <a:schemeClr val="tx1"/>
                </a:solidFill>
                <a:effectLst/>
                <a:latin typeface="Calibri" panose="020F0502020204030204" pitchFamily="34" charset="0"/>
                <a:cs typeface="Calibri" panose="020F0502020204030204" pitchFamily="34" charset="0"/>
              </a:rPr>
              <a:t>.</a:t>
            </a: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17915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FF2EEE39-E768-489D-8149-FE383585AFD2}"/>
              </a:ext>
            </a:extLst>
          </p:cNvPr>
          <p:cNvSpPr>
            <a:spLocks noGrp="1"/>
          </p:cNvSpPr>
          <p:nvPr>
            <p:ph idx="1"/>
          </p:nvPr>
        </p:nvSpPr>
        <p:spPr>
          <a:xfrm>
            <a:off x="254688" y="306282"/>
            <a:ext cx="11716917" cy="4883150"/>
          </a:xfrm>
        </p:spPr>
        <p:txBody>
          <a:bodyPr/>
          <a:lstStyle/>
          <a:p>
            <a:pPr algn="just">
              <a:buFont typeface="Wingdings" panose="05000000000000000000" pitchFamily="2" charset="2"/>
              <a:buChar char="§"/>
            </a:pPr>
            <a:r>
              <a:rPr lang="pt-BR" dirty="0">
                <a:solidFill>
                  <a:schemeClr val="tx1"/>
                </a:solidFill>
              </a:rPr>
              <a:t>Como vimos, no caso de dois bens que sejam substitutos perfeitos, a função utilidade é dada por:</a:t>
            </a:r>
          </a:p>
          <a:p>
            <a:pPr marL="0" indent="0" algn="just">
              <a:buNone/>
            </a:pPr>
            <a:endParaRPr lang="pt-BR" dirty="0">
              <a:solidFill>
                <a:schemeClr val="tx1"/>
              </a:solidFill>
            </a:endParaRPr>
          </a:p>
          <a:p>
            <a:pPr algn="just">
              <a:buFont typeface="Wingdings" panose="05000000000000000000" pitchFamily="2" charset="2"/>
              <a:buChar char="§"/>
            </a:pPr>
            <a:r>
              <a:rPr lang="pt-BR" dirty="0">
                <a:solidFill>
                  <a:schemeClr val="tx1"/>
                </a:solidFill>
              </a:rPr>
              <a:t>Caso </a:t>
            </a:r>
            <a:r>
              <a:rPr lang="pt-BR" dirty="0">
                <a:solidFill>
                  <a:schemeClr val="tx1"/>
                </a:solidFill>
                <a:latin typeface="Symbol" panose="05050102010706020507" pitchFamily="18" charset="2"/>
              </a:rPr>
              <a:t>a</a:t>
            </a:r>
            <a:r>
              <a:rPr lang="pt-BR" dirty="0">
                <a:solidFill>
                  <a:schemeClr val="tx1"/>
                </a:solidFill>
              </a:rPr>
              <a:t> e </a:t>
            </a:r>
            <a:r>
              <a:rPr lang="pt-BR" dirty="0">
                <a:solidFill>
                  <a:schemeClr val="tx1"/>
                </a:solidFill>
                <a:latin typeface="Symbol" panose="05050102010706020507" pitchFamily="18" charset="2"/>
              </a:rPr>
              <a:t>b </a:t>
            </a:r>
            <a:r>
              <a:rPr lang="pt-BR" dirty="0">
                <a:solidFill>
                  <a:schemeClr val="tx1"/>
                </a:solidFill>
                <a:latin typeface="+mj-lt"/>
              </a:rPr>
              <a:t>sejam iguais a um:                      .</a:t>
            </a:r>
          </a:p>
          <a:p>
            <a:pPr lvl="1" algn="just">
              <a:buFont typeface="Wingdings" panose="05000000000000000000" pitchFamily="2" charset="2"/>
              <a:buChar char="§"/>
            </a:pPr>
            <a:r>
              <a:rPr lang="pt-BR" sz="3200" dirty="0">
                <a:solidFill>
                  <a:schemeClr val="tx1"/>
                </a:solidFill>
                <a:latin typeface="+mj-lt"/>
              </a:rPr>
              <a:t>Note que, neste caso, como a </a:t>
            </a:r>
            <a:r>
              <a:rPr lang="pt-BR" sz="3200" dirty="0" err="1">
                <a:solidFill>
                  <a:schemeClr val="tx1"/>
                </a:solidFill>
                <a:latin typeface="+mj-lt"/>
              </a:rPr>
              <a:t>TMgS</a:t>
            </a:r>
            <a:r>
              <a:rPr lang="pt-BR" sz="3200" dirty="0">
                <a:solidFill>
                  <a:schemeClr val="tx1"/>
                </a:solidFill>
                <a:latin typeface="+mj-lt"/>
              </a:rPr>
              <a:t>(</a:t>
            </a:r>
            <a:r>
              <a:rPr lang="pt-BR" sz="3200" dirty="0" err="1">
                <a:solidFill>
                  <a:schemeClr val="tx1"/>
                </a:solidFill>
                <a:latin typeface="+mj-lt"/>
              </a:rPr>
              <a:t>y,x</a:t>
            </a:r>
            <a:r>
              <a:rPr lang="pt-BR" sz="3200" dirty="0">
                <a:solidFill>
                  <a:schemeClr val="tx1"/>
                </a:solidFill>
                <a:latin typeface="+mj-lt"/>
              </a:rPr>
              <a:t>) é igual a -1; tanto faz possuir 10 unidades de x, 10 de y ou cinco unidades de cada um. Logo, o consumidor gastará toda a sua renda adquirindo o bem cujo preço é menor. Caso os preços sejam iguais, ele poderá adquirir qualquer combinação de x e y que respeite a sua restrição orçamentária</a:t>
            </a:r>
            <a:endParaRPr lang="pt-BR" sz="3200" dirty="0">
              <a:solidFill>
                <a:schemeClr val="tx1"/>
              </a:solidFill>
              <a:latin typeface="Symbol" panose="05050102010706020507" pitchFamily="18" charset="2"/>
            </a:endParaRPr>
          </a:p>
          <a:p>
            <a:pPr algn="just">
              <a:buFont typeface="Wingdings" panose="05000000000000000000" pitchFamily="2" charset="2"/>
              <a:buChar char="§"/>
            </a:pPr>
            <a:endParaRPr lang="en-US" dirty="0">
              <a:solidFill>
                <a:schemeClr val="tx1"/>
              </a:solidFill>
            </a:endParaRPr>
          </a:p>
        </p:txBody>
      </p:sp>
      <p:graphicFrame>
        <p:nvGraphicFramePr>
          <p:cNvPr id="5" name="Objeto 4">
            <a:extLst>
              <a:ext uri="{FF2B5EF4-FFF2-40B4-BE49-F238E27FC236}">
                <a16:creationId xmlns:a16="http://schemas.microsoft.com/office/drawing/2014/main" id="{A28A75E0-0859-423B-8707-AE24B175AB6C}"/>
              </a:ext>
            </a:extLst>
          </p:cNvPr>
          <p:cNvGraphicFramePr>
            <a:graphicFrameLocks noChangeAspect="1"/>
          </p:cNvGraphicFramePr>
          <p:nvPr>
            <p:extLst>
              <p:ext uri="{D42A27DB-BD31-4B8C-83A1-F6EECF244321}">
                <p14:modId xmlns:p14="http://schemas.microsoft.com/office/powerpoint/2010/main" val="956455094"/>
              </p:ext>
            </p:extLst>
          </p:nvPr>
        </p:nvGraphicFramePr>
        <p:xfrm>
          <a:off x="791341" y="1434905"/>
          <a:ext cx="2907382" cy="717872"/>
        </p:xfrm>
        <a:graphic>
          <a:graphicData uri="http://schemas.openxmlformats.org/presentationml/2006/ole">
            <mc:AlternateContent xmlns:mc="http://schemas.openxmlformats.org/markup-compatibility/2006">
              <mc:Choice xmlns:v="urn:schemas-microsoft-com:vml" Requires="v">
                <p:oleObj name="Equation" r:id="rId2" imgW="1028520" imgH="253800" progId="Equation.DSMT4">
                  <p:embed/>
                </p:oleObj>
              </mc:Choice>
              <mc:Fallback>
                <p:oleObj name="Equation" r:id="rId2" imgW="1028520" imgH="253800" progId="Equation.DSMT4">
                  <p:embed/>
                  <p:pic>
                    <p:nvPicPr>
                      <p:cNvPr id="7" name="Objeto 6"/>
                      <p:cNvPicPr/>
                      <p:nvPr/>
                    </p:nvPicPr>
                    <p:blipFill>
                      <a:blip r:embed="rId3"/>
                      <a:stretch>
                        <a:fillRect/>
                      </a:stretch>
                    </p:blipFill>
                    <p:spPr>
                      <a:xfrm>
                        <a:off x="791341" y="1434905"/>
                        <a:ext cx="2907382" cy="717872"/>
                      </a:xfrm>
                      <a:prstGeom prst="rect">
                        <a:avLst/>
                      </a:prstGeom>
                      <a:solidFill>
                        <a:srgbClr val="F8F8F8"/>
                      </a:solidFill>
                      <a:ln>
                        <a:solidFill>
                          <a:schemeClr val="tx1"/>
                        </a:solidFill>
                      </a:ln>
                    </p:spPr>
                  </p:pic>
                </p:oleObj>
              </mc:Fallback>
            </mc:AlternateContent>
          </a:graphicData>
        </a:graphic>
      </p:graphicFrame>
      <p:graphicFrame>
        <p:nvGraphicFramePr>
          <p:cNvPr id="6" name="Objeto 5">
            <a:extLst>
              <a:ext uri="{FF2B5EF4-FFF2-40B4-BE49-F238E27FC236}">
                <a16:creationId xmlns:a16="http://schemas.microsoft.com/office/drawing/2014/main" id="{E7BD4A62-34F9-44E0-9653-CC05A640DE5B}"/>
              </a:ext>
            </a:extLst>
          </p:cNvPr>
          <p:cNvGraphicFramePr>
            <a:graphicFrameLocks noChangeAspect="1"/>
          </p:cNvGraphicFramePr>
          <p:nvPr>
            <p:extLst>
              <p:ext uri="{D42A27DB-BD31-4B8C-83A1-F6EECF244321}">
                <p14:modId xmlns:p14="http://schemas.microsoft.com/office/powerpoint/2010/main" val="2611452989"/>
              </p:ext>
            </p:extLst>
          </p:nvPr>
        </p:nvGraphicFramePr>
        <p:xfrm>
          <a:off x="6321884" y="2261121"/>
          <a:ext cx="2315679" cy="723650"/>
        </p:xfrm>
        <a:graphic>
          <a:graphicData uri="http://schemas.openxmlformats.org/presentationml/2006/ole">
            <mc:AlternateContent xmlns:mc="http://schemas.openxmlformats.org/markup-compatibility/2006">
              <mc:Choice xmlns:v="urn:schemas-microsoft-com:vml" Requires="v">
                <p:oleObj name="Equation" r:id="rId4" imgW="812520" imgH="253800" progId="Equation.DSMT4">
                  <p:embed/>
                </p:oleObj>
              </mc:Choice>
              <mc:Fallback>
                <p:oleObj name="Equation" r:id="rId4" imgW="812520" imgH="253800" progId="Equation.DSMT4">
                  <p:embed/>
                  <p:pic>
                    <p:nvPicPr>
                      <p:cNvPr id="8" name="Objeto 7"/>
                      <p:cNvPicPr/>
                      <p:nvPr/>
                    </p:nvPicPr>
                    <p:blipFill>
                      <a:blip r:embed="rId5"/>
                      <a:stretch>
                        <a:fillRect/>
                      </a:stretch>
                    </p:blipFill>
                    <p:spPr>
                      <a:xfrm>
                        <a:off x="6321884" y="2261121"/>
                        <a:ext cx="2315679" cy="723650"/>
                      </a:xfrm>
                      <a:prstGeom prst="rect">
                        <a:avLst/>
                      </a:prstGeom>
                      <a:ln>
                        <a:noFill/>
                      </a:ln>
                    </p:spPr>
                  </p:pic>
                </p:oleObj>
              </mc:Fallback>
            </mc:AlternateContent>
          </a:graphicData>
        </a:graphic>
      </p:graphicFrame>
    </p:spTree>
    <p:extLst>
      <p:ext uri="{BB962C8B-B14F-4D97-AF65-F5344CB8AC3E}">
        <p14:creationId xmlns:p14="http://schemas.microsoft.com/office/powerpoint/2010/main" val="261143237"/>
      </p:ext>
    </p:extLst>
  </p:cSld>
  <p:clrMapOvr>
    <a:masterClrMapping/>
  </p:clrMapOvr>
  <p:transition spd="med">
    <p:wipe dir="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7D6F3E2D-70DC-46DB-A33F-BB22814861B1}"/>
              </a:ext>
            </a:extLst>
          </p:cNvPr>
          <p:cNvSpPr>
            <a:spLocks noGrp="1"/>
          </p:cNvSpPr>
          <p:nvPr>
            <p:ph idx="1"/>
          </p:nvPr>
        </p:nvSpPr>
        <p:spPr>
          <a:xfrm>
            <a:off x="253218" y="264916"/>
            <a:ext cx="11704320" cy="4883150"/>
          </a:xfrm>
        </p:spPr>
        <p:txBody>
          <a:bodyPr/>
          <a:lstStyle/>
          <a:p>
            <a:pPr algn="just">
              <a:buClr>
                <a:schemeClr val="tx1"/>
              </a:buClr>
              <a:buSzPct val="99000"/>
              <a:buFont typeface="Wingdings" panose="05000000000000000000" pitchFamily="2" charset="2"/>
              <a:buChar char="§"/>
            </a:pPr>
            <a:r>
              <a:rPr lang="pt-BR" dirty="0">
                <a:solidFill>
                  <a:schemeClr val="tx1"/>
                </a:solidFill>
              </a:rPr>
              <a:t>Logo, neste caso, podemos resumir as funções de demanda da seguinte forma:</a:t>
            </a:r>
            <a:endParaRPr lang="en-US" dirty="0">
              <a:solidFill>
                <a:schemeClr val="tx1"/>
              </a:solidFill>
            </a:endParaRPr>
          </a:p>
        </p:txBody>
      </p:sp>
      <p:graphicFrame>
        <p:nvGraphicFramePr>
          <p:cNvPr id="6" name="Objeto 5">
            <a:extLst>
              <a:ext uri="{FF2B5EF4-FFF2-40B4-BE49-F238E27FC236}">
                <a16:creationId xmlns:a16="http://schemas.microsoft.com/office/drawing/2014/main" id="{3D4B2D19-56CA-4ECF-8727-CE5168EBD7F3}"/>
              </a:ext>
            </a:extLst>
          </p:cNvPr>
          <p:cNvGraphicFramePr>
            <a:graphicFrameLocks noChangeAspect="1"/>
          </p:cNvGraphicFramePr>
          <p:nvPr>
            <p:extLst>
              <p:ext uri="{D42A27DB-BD31-4B8C-83A1-F6EECF244321}">
                <p14:modId xmlns:p14="http://schemas.microsoft.com/office/powerpoint/2010/main" val="382900476"/>
              </p:ext>
            </p:extLst>
          </p:nvPr>
        </p:nvGraphicFramePr>
        <p:xfrm>
          <a:off x="654197" y="1478499"/>
          <a:ext cx="7995011" cy="4148577"/>
        </p:xfrm>
        <a:graphic>
          <a:graphicData uri="http://schemas.openxmlformats.org/presentationml/2006/ole">
            <mc:AlternateContent xmlns:mc="http://schemas.openxmlformats.org/markup-compatibility/2006">
              <mc:Choice xmlns:v="urn:schemas-microsoft-com:vml" Requires="v">
                <p:oleObj name="Equation" r:id="rId2" imgW="2628720" imgH="1447560" progId="Equation.DSMT4">
                  <p:embed/>
                </p:oleObj>
              </mc:Choice>
              <mc:Fallback>
                <p:oleObj name="Equation" r:id="rId2" imgW="2628720" imgH="1447560" progId="Equation.DSMT4">
                  <p:embed/>
                  <p:pic>
                    <p:nvPicPr>
                      <p:cNvPr id="7" name="Objeto 6"/>
                      <p:cNvPicPr/>
                      <p:nvPr/>
                    </p:nvPicPr>
                    <p:blipFill>
                      <a:blip r:embed="rId3"/>
                      <a:stretch>
                        <a:fillRect/>
                      </a:stretch>
                    </p:blipFill>
                    <p:spPr>
                      <a:xfrm>
                        <a:off x="654197" y="1478499"/>
                        <a:ext cx="7995011" cy="4148577"/>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1654157371"/>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18129CC8-5F2A-4A8E-893C-F62F947694A8}"/>
              </a:ext>
            </a:extLst>
          </p:cNvPr>
          <p:cNvSpPr/>
          <p:nvPr/>
        </p:nvSpPr>
        <p:spPr>
          <a:xfrm>
            <a:off x="4146129" y="576773"/>
            <a:ext cx="7918272" cy="3293209"/>
          </a:xfrm>
          <a:prstGeom prst="rect">
            <a:avLst/>
          </a:prstGeom>
          <a:ln>
            <a:solidFill>
              <a:srgbClr val="0070C0"/>
            </a:solidFill>
          </a:ln>
        </p:spPr>
        <p:txBody>
          <a:bodyPr wrap="square">
            <a:spAutoFit/>
          </a:bodyPr>
          <a:lstStyle/>
          <a:p>
            <a:pPr marL="285750" indent="-285750" algn="just">
              <a:buFont typeface="Wingdings" panose="05000000000000000000" pitchFamily="2" charset="2"/>
              <a:buChar char="§"/>
            </a:pPr>
            <a:r>
              <a:rPr lang="pt-BR" sz="2600" b="1" dirty="0">
                <a:solidFill>
                  <a:schemeClr val="accent6">
                    <a:lumMod val="50000"/>
                  </a:schemeClr>
                </a:solidFill>
                <a:latin typeface="Arial" panose="020B0604020202020204" pitchFamily="34" charset="0"/>
                <a:cs typeface="Arial" panose="020B0604020202020204" pitchFamily="34" charset="0"/>
              </a:rPr>
              <a:t>A FPP  tende a ser Côncava: </a:t>
            </a:r>
          </a:p>
          <a:p>
            <a:pPr marL="285750" indent="-285750" algn="just">
              <a:buFont typeface="Wingdings" panose="05000000000000000000" pitchFamily="2" charset="2"/>
              <a:buChar char="§"/>
            </a:pPr>
            <a:r>
              <a:rPr lang="en-US" sz="2600" dirty="0">
                <a:solidFill>
                  <a:schemeClr val="accent6">
                    <a:lumMod val="50000"/>
                  </a:schemeClr>
                </a:solidFill>
                <a:latin typeface="Arial" panose="020B0604020202020204" pitchFamily="34" charset="0"/>
                <a:cs typeface="Arial" panose="020B0604020202020204" pitchFamily="34" charset="0"/>
              </a:rPr>
              <a:t>O </a:t>
            </a:r>
            <a:r>
              <a:rPr lang="en-US" sz="2600" dirty="0" err="1">
                <a:solidFill>
                  <a:schemeClr val="accent6">
                    <a:lumMod val="50000"/>
                  </a:schemeClr>
                </a:solidFill>
                <a:latin typeface="Arial" panose="020B0604020202020204" pitchFamily="34" charset="0"/>
                <a:cs typeface="Arial" panose="020B0604020202020204" pitchFamily="34" charset="0"/>
              </a:rPr>
              <a:t>formato</a:t>
            </a:r>
            <a:r>
              <a:rPr lang="en-US" sz="2600" dirty="0">
                <a:solidFill>
                  <a:schemeClr val="accent6">
                    <a:lumMod val="50000"/>
                  </a:schemeClr>
                </a:solidFill>
                <a:latin typeface="Arial" panose="020B0604020202020204" pitchFamily="34" charset="0"/>
                <a:cs typeface="Arial" panose="020B0604020202020204" pitchFamily="34" charset="0"/>
              </a:rPr>
              <a:t> da FPP (</a:t>
            </a:r>
            <a:r>
              <a:rPr lang="en-US" sz="2600" dirty="0" err="1">
                <a:solidFill>
                  <a:schemeClr val="accent6">
                    <a:lumMod val="50000"/>
                  </a:schemeClr>
                </a:solidFill>
                <a:latin typeface="Arial" panose="020B0604020202020204" pitchFamily="34" charset="0"/>
                <a:cs typeface="Arial" panose="020B0604020202020204" pitchFamily="34" charset="0"/>
              </a:rPr>
              <a:t>decresce</a:t>
            </a:r>
            <a:r>
              <a:rPr lang="en-US" sz="2600" dirty="0">
                <a:solidFill>
                  <a:schemeClr val="accent6">
                    <a:lumMod val="50000"/>
                  </a:schemeClr>
                </a:solidFill>
                <a:latin typeface="Arial" panose="020B0604020202020204" pitchFamily="34" charset="0"/>
                <a:cs typeface="Arial" panose="020B0604020202020204" pitchFamily="34" charset="0"/>
              </a:rPr>
              <a:t> à </a:t>
            </a:r>
            <a:r>
              <a:rPr lang="en-US" sz="2600" dirty="0" err="1">
                <a:solidFill>
                  <a:schemeClr val="accent6">
                    <a:lumMod val="50000"/>
                  </a:schemeClr>
                </a:solidFill>
                <a:latin typeface="Arial" panose="020B0604020202020204" pitchFamily="34" charset="0"/>
                <a:cs typeface="Arial" panose="020B0604020202020204" pitchFamily="34" charset="0"/>
              </a:rPr>
              <a:t>taxas</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crescentes</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nos</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mostra</a:t>
            </a:r>
            <a:r>
              <a:rPr lang="en-US" sz="2600" dirty="0">
                <a:solidFill>
                  <a:schemeClr val="accent6">
                    <a:lumMod val="50000"/>
                  </a:schemeClr>
                </a:solidFill>
                <a:latin typeface="Arial" panose="020B0604020202020204" pitchFamily="34" charset="0"/>
                <a:cs typeface="Arial" panose="020B0604020202020204" pitchFamily="34" charset="0"/>
              </a:rPr>
              <a:t> que a </a:t>
            </a:r>
            <a:r>
              <a:rPr lang="en-US" sz="2600" dirty="0" err="1">
                <a:solidFill>
                  <a:schemeClr val="accent6">
                    <a:lumMod val="50000"/>
                  </a:schemeClr>
                </a:solidFill>
                <a:latin typeface="Arial" panose="020B0604020202020204" pitchFamily="34" charset="0"/>
                <a:cs typeface="Arial" panose="020B0604020202020204" pitchFamily="34" charset="0"/>
              </a:rPr>
              <a:t>substituição</a:t>
            </a:r>
            <a:r>
              <a:rPr lang="en-US" sz="2600" dirty="0">
                <a:solidFill>
                  <a:schemeClr val="accent6">
                    <a:lumMod val="50000"/>
                  </a:schemeClr>
                </a:solidFill>
                <a:latin typeface="Arial" panose="020B0604020202020204" pitchFamily="34" charset="0"/>
                <a:cs typeface="Arial" panose="020B0604020202020204" pitchFamily="34" charset="0"/>
              </a:rPr>
              <a:t> entre </a:t>
            </a:r>
            <a:r>
              <a:rPr lang="en-US" sz="2600" dirty="0" err="1">
                <a:solidFill>
                  <a:schemeClr val="accent6">
                    <a:lumMod val="50000"/>
                  </a:schemeClr>
                </a:solidFill>
                <a:latin typeface="Arial" panose="020B0604020202020204" pitchFamily="34" charset="0"/>
                <a:cs typeface="Arial" panose="020B0604020202020204" pitchFamily="34" charset="0"/>
              </a:rPr>
              <a:t>os</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dois</a:t>
            </a:r>
            <a:r>
              <a:rPr lang="en-US" sz="2600" dirty="0">
                <a:solidFill>
                  <a:schemeClr val="accent6">
                    <a:lumMod val="50000"/>
                  </a:schemeClr>
                </a:solidFill>
                <a:latin typeface="Arial" panose="020B0604020202020204" pitchFamily="34" charset="0"/>
                <a:cs typeface="Arial" panose="020B0604020202020204" pitchFamily="34" charset="0"/>
              </a:rPr>
              <a:t> bens se </a:t>
            </a:r>
            <a:r>
              <a:rPr lang="en-US" sz="2600" dirty="0" err="1">
                <a:solidFill>
                  <a:schemeClr val="accent6">
                    <a:lumMod val="50000"/>
                  </a:schemeClr>
                </a:solidFill>
                <a:latin typeface="Arial" panose="020B0604020202020204" pitchFamily="34" charset="0"/>
                <a:cs typeface="Arial" panose="020B0604020202020204" pitchFamily="34" charset="0"/>
              </a:rPr>
              <a:t>torna</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cada</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vez</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mais</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difícil</a:t>
            </a:r>
            <a:r>
              <a:rPr lang="en-US" sz="2600" dirty="0">
                <a:solidFill>
                  <a:schemeClr val="accent6">
                    <a:lumMod val="50000"/>
                  </a:schemeClr>
                </a:solidFill>
                <a:latin typeface="Arial" panose="020B0604020202020204" pitchFamily="34" charset="0"/>
                <a:cs typeface="Arial" panose="020B0604020202020204" pitchFamily="34" charset="0"/>
              </a:rPr>
              <a:t>, pois </a:t>
            </a:r>
            <a:r>
              <a:rPr lang="en-US" sz="2600" dirty="0" err="1">
                <a:solidFill>
                  <a:schemeClr val="accent6">
                    <a:lumMod val="50000"/>
                  </a:schemeClr>
                </a:solidFill>
                <a:latin typeface="Arial" panose="020B0604020202020204" pitchFamily="34" charset="0"/>
                <a:cs typeface="Arial" panose="020B0604020202020204" pitchFamily="34" charset="0"/>
              </a:rPr>
              <a:t>estaremos</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transferindo</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recursos</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eficientes</a:t>
            </a:r>
            <a:r>
              <a:rPr lang="en-US" sz="2600" dirty="0">
                <a:solidFill>
                  <a:schemeClr val="accent6">
                    <a:lumMod val="50000"/>
                  </a:schemeClr>
                </a:solidFill>
                <a:latin typeface="Arial" panose="020B0604020202020204" pitchFamily="34" charset="0"/>
                <a:cs typeface="Arial" panose="020B0604020202020204" pitchFamily="34" charset="0"/>
              </a:rPr>
              <a:t> de </a:t>
            </a:r>
            <a:r>
              <a:rPr lang="en-US" sz="2600" dirty="0" err="1">
                <a:solidFill>
                  <a:schemeClr val="accent6">
                    <a:lumMod val="50000"/>
                  </a:schemeClr>
                </a:solidFill>
                <a:latin typeface="Arial" panose="020B0604020202020204" pitchFamily="34" charset="0"/>
                <a:cs typeface="Arial" panose="020B0604020202020204" pitchFamily="34" charset="0"/>
              </a:rPr>
              <a:t>uma</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atividade</a:t>
            </a:r>
            <a:r>
              <a:rPr lang="en-US" sz="2600" dirty="0">
                <a:solidFill>
                  <a:schemeClr val="accent6">
                    <a:lumMod val="50000"/>
                  </a:schemeClr>
                </a:solidFill>
                <a:latin typeface="Arial" panose="020B0604020202020204" pitchFamily="34" charset="0"/>
                <a:cs typeface="Arial" panose="020B0604020202020204" pitchFamily="34" charset="0"/>
              </a:rPr>
              <a:t> para </a:t>
            </a:r>
            <a:r>
              <a:rPr lang="en-US" sz="2600" dirty="0" err="1">
                <a:solidFill>
                  <a:schemeClr val="accent6">
                    <a:lumMod val="50000"/>
                  </a:schemeClr>
                </a:solidFill>
                <a:latin typeface="Arial" panose="020B0604020202020204" pitchFamily="34" charset="0"/>
                <a:cs typeface="Arial" panose="020B0604020202020204" pitchFamily="34" charset="0"/>
              </a:rPr>
              <a:t>outra</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onde</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eles</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não</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são</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tão</a:t>
            </a:r>
            <a:r>
              <a:rPr lang="en-US" sz="2600" dirty="0">
                <a:solidFill>
                  <a:schemeClr val="accent6">
                    <a:lumMod val="50000"/>
                  </a:schemeClr>
                </a:solidFill>
                <a:latin typeface="Arial" panose="020B0604020202020204" pitchFamily="34" charset="0"/>
                <a:cs typeface="Arial" panose="020B0604020202020204" pitchFamily="34" charset="0"/>
              </a:rPr>
              <a:t> </a:t>
            </a:r>
            <a:r>
              <a:rPr lang="en-US" sz="2600" dirty="0" err="1">
                <a:solidFill>
                  <a:schemeClr val="accent6">
                    <a:lumMod val="50000"/>
                  </a:schemeClr>
                </a:solidFill>
                <a:latin typeface="Arial" panose="020B0604020202020204" pitchFamily="34" charset="0"/>
                <a:cs typeface="Arial" panose="020B0604020202020204" pitchFamily="34" charset="0"/>
              </a:rPr>
              <a:t>eficientes</a:t>
            </a:r>
            <a:r>
              <a:rPr lang="en-US" sz="2600" dirty="0">
                <a:solidFill>
                  <a:schemeClr val="accent6">
                    <a:lumMod val="50000"/>
                  </a:schemeClr>
                </a:solidFill>
                <a:latin typeface="Arial" panose="020B0604020202020204" pitchFamily="34" charset="0"/>
                <a:cs typeface="Arial" panose="020B0604020202020204" pitchFamily="34" charset="0"/>
              </a:rPr>
              <a:t> (</a:t>
            </a:r>
            <a:r>
              <a:rPr lang="pt-BR" sz="2600" dirty="0">
                <a:solidFill>
                  <a:schemeClr val="accent6">
                    <a:lumMod val="50000"/>
                  </a:schemeClr>
                </a:solidFill>
                <a:latin typeface="Arial" panose="020B0604020202020204" pitchFamily="34" charset="0"/>
                <a:cs typeface="Arial" panose="020B0604020202020204" pitchFamily="34" charset="0"/>
              </a:rPr>
              <a:t>TMT - taxa marginal de transformação – crescentes).</a:t>
            </a:r>
          </a:p>
          <a:p>
            <a:pPr marL="285750" indent="-285750" algn="just">
              <a:buFont typeface="Wingdings" panose="05000000000000000000" pitchFamily="2" charset="2"/>
              <a:buChar char="§"/>
            </a:pPr>
            <a:r>
              <a:rPr lang="pt-BR" sz="2600" dirty="0">
                <a:solidFill>
                  <a:schemeClr val="accent6">
                    <a:lumMod val="50000"/>
                  </a:schemeClr>
                </a:solidFill>
                <a:latin typeface="Arial" panose="020B0604020202020204" pitchFamily="34" charset="0"/>
                <a:cs typeface="Arial" panose="020B0604020202020204" pitchFamily="34" charset="0"/>
              </a:rPr>
              <a:t>Dito de outra forma, a </a:t>
            </a:r>
            <a:r>
              <a:rPr lang="pt-BR" sz="2600" dirty="0" err="1">
                <a:solidFill>
                  <a:schemeClr val="accent6">
                    <a:lumMod val="50000"/>
                  </a:schemeClr>
                </a:solidFill>
                <a:latin typeface="Arial" panose="020B0604020202020204" pitchFamily="34" charset="0"/>
                <a:cs typeface="Arial" panose="020B0604020202020204" pitchFamily="34" charset="0"/>
              </a:rPr>
              <a:t>PMg</a:t>
            </a:r>
            <a:r>
              <a:rPr lang="pt-BR" sz="2600" dirty="0">
                <a:solidFill>
                  <a:schemeClr val="accent6">
                    <a:lumMod val="50000"/>
                  </a:schemeClr>
                </a:solidFill>
                <a:latin typeface="Arial" panose="020B0604020202020204" pitchFamily="34" charset="0"/>
                <a:cs typeface="Arial" panose="020B0604020202020204" pitchFamily="34" charset="0"/>
              </a:rPr>
              <a:t> é decrescente </a:t>
            </a:r>
          </a:p>
        </p:txBody>
      </p:sp>
      <p:sp>
        <p:nvSpPr>
          <p:cNvPr id="5" name="Freeform 4">
            <a:extLst>
              <a:ext uri="{FF2B5EF4-FFF2-40B4-BE49-F238E27FC236}">
                <a16:creationId xmlns:a16="http://schemas.microsoft.com/office/drawing/2014/main" id="{6F55D52E-74BF-476C-ADB3-CAAADFB3B1F1}"/>
              </a:ext>
            </a:extLst>
          </p:cNvPr>
          <p:cNvSpPr>
            <a:spLocks/>
          </p:cNvSpPr>
          <p:nvPr/>
        </p:nvSpPr>
        <p:spPr bwMode="auto">
          <a:xfrm>
            <a:off x="617117" y="1159499"/>
            <a:ext cx="3300412" cy="3411538"/>
          </a:xfrm>
          <a:custGeom>
            <a:avLst/>
            <a:gdLst>
              <a:gd name="T0" fmla="*/ 0 w 2079"/>
              <a:gd name="T1" fmla="*/ 0 h 2149"/>
              <a:gd name="T2" fmla="*/ 44450 w 2079"/>
              <a:gd name="T3" fmla="*/ 19050 h 2149"/>
              <a:gd name="T4" fmla="*/ 96837 w 2079"/>
              <a:gd name="T5" fmla="*/ 38100 h 2149"/>
              <a:gd name="T6" fmla="*/ 166687 w 2079"/>
              <a:gd name="T7" fmla="*/ 57150 h 2149"/>
              <a:gd name="T8" fmla="*/ 238125 w 2079"/>
              <a:gd name="T9" fmla="*/ 76200 h 2149"/>
              <a:gd name="T10" fmla="*/ 404812 w 2079"/>
              <a:gd name="T11" fmla="*/ 123825 h 2149"/>
              <a:gd name="T12" fmla="*/ 590550 w 2079"/>
              <a:gd name="T13" fmla="*/ 192088 h 2149"/>
              <a:gd name="T14" fmla="*/ 776287 w 2079"/>
              <a:gd name="T15" fmla="*/ 249238 h 2149"/>
              <a:gd name="T16" fmla="*/ 969962 w 2079"/>
              <a:gd name="T17" fmla="*/ 317500 h 2149"/>
              <a:gd name="T18" fmla="*/ 1146175 w 2079"/>
              <a:gd name="T19" fmla="*/ 393700 h 2149"/>
              <a:gd name="T20" fmla="*/ 1304925 w 2079"/>
              <a:gd name="T21" fmla="*/ 460375 h 2149"/>
              <a:gd name="T22" fmla="*/ 1597025 w 2079"/>
              <a:gd name="T23" fmla="*/ 623888 h 2149"/>
              <a:gd name="T24" fmla="*/ 1870075 w 2079"/>
              <a:gd name="T25" fmla="*/ 815975 h 2149"/>
              <a:gd name="T26" fmla="*/ 1993900 w 2079"/>
              <a:gd name="T27" fmla="*/ 903288 h 2149"/>
              <a:gd name="T28" fmla="*/ 2108200 w 2079"/>
              <a:gd name="T29" fmla="*/ 998538 h 2149"/>
              <a:gd name="T30" fmla="*/ 2222500 w 2079"/>
              <a:gd name="T31" fmla="*/ 1085850 h 2149"/>
              <a:gd name="T32" fmla="*/ 2319337 w 2079"/>
              <a:gd name="T33" fmla="*/ 1162050 h 2149"/>
              <a:gd name="T34" fmla="*/ 2398712 w 2079"/>
              <a:gd name="T35" fmla="*/ 1228725 h 2149"/>
              <a:gd name="T36" fmla="*/ 2470150 w 2079"/>
              <a:gd name="T37" fmla="*/ 1287463 h 2149"/>
              <a:gd name="T38" fmla="*/ 2532062 w 2079"/>
              <a:gd name="T39" fmla="*/ 1344613 h 2149"/>
              <a:gd name="T40" fmla="*/ 2592387 w 2079"/>
              <a:gd name="T41" fmla="*/ 1401763 h 2149"/>
              <a:gd name="T42" fmla="*/ 2681287 w 2079"/>
              <a:gd name="T43" fmla="*/ 1527175 h 2149"/>
              <a:gd name="T44" fmla="*/ 2733675 w 2079"/>
              <a:gd name="T45" fmla="*/ 1593850 h 2149"/>
              <a:gd name="T46" fmla="*/ 2778125 w 2079"/>
              <a:gd name="T47" fmla="*/ 1681163 h 2149"/>
              <a:gd name="T48" fmla="*/ 2830512 w 2079"/>
              <a:gd name="T49" fmla="*/ 1776413 h 2149"/>
              <a:gd name="T50" fmla="*/ 2874962 w 2079"/>
              <a:gd name="T51" fmla="*/ 1873250 h 2149"/>
              <a:gd name="T52" fmla="*/ 2963862 w 2079"/>
              <a:gd name="T53" fmla="*/ 2103438 h 2149"/>
              <a:gd name="T54" fmla="*/ 3051175 w 2079"/>
              <a:gd name="T55" fmla="*/ 2343150 h 2149"/>
              <a:gd name="T56" fmla="*/ 3122612 w 2079"/>
              <a:gd name="T57" fmla="*/ 2574925 h 2149"/>
              <a:gd name="T58" fmla="*/ 3184525 w 2079"/>
              <a:gd name="T59" fmla="*/ 2805113 h 2149"/>
              <a:gd name="T60" fmla="*/ 3228975 w 2079"/>
              <a:gd name="T61" fmla="*/ 3035300 h 2149"/>
              <a:gd name="T62" fmla="*/ 3254375 w 2079"/>
              <a:gd name="T63" fmla="*/ 3151188 h 2149"/>
              <a:gd name="T64" fmla="*/ 3271837 w 2079"/>
              <a:gd name="T65" fmla="*/ 3246438 h 2149"/>
              <a:gd name="T66" fmla="*/ 3281362 w 2079"/>
              <a:gd name="T67" fmla="*/ 3333750 h 2149"/>
              <a:gd name="T68" fmla="*/ 3298825 w 2079"/>
              <a:gd name="T69" fmla="*/ 3409950 h 2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79" h="2149">
                <a:moveTo>
                  <a:pt x="0" y="0"/>
                </a:moveTo>
                <a:lnTo>
                  <a:pt x="28" y="12"/>
                </a:lnTo>
                <a:lnTo>
                  <a:pt x="61" y="24"/>
                </a:lnTo>
                <a:lnTo>
                  <a:pt x="105" y="36"/>
                </a:lnTo>
                <a:lnTo>
                  <a:pt x="150" y="48"/>
                </a:lnTo>
                <a:lnTo>
                  <a:pt x="255" y="78"/>
                </a:lnTo>
                <a:lnTo>
                  <a:pt x="372" y="121"/>
                </a:lnTo>
                <a:lnTo>
                  <a:pt x="489" y="157"/>
                </a:lnTo>
                <a:lnTo>
                  <a:pt x="611" y="200"/>
                </a:lnTo>
                <a:lnTo>
                  <a:pt x="722" y="248"/>
                </a:lnTo>
                <a:lnTo>
                  <a:pt x="822" y="290"/>
                </a:lnTo>
                <a:lnTo>
                  <a:pt x="1006" y="393"/>
                </a:lnTo>
                <a:lnTo>
                  <a:pt x="1178" y="514"/>
                </a:lnTo>
                <a:lnTo>
                  <a:pt x="1256" y="569"/>
                </a:lnTo>
                <a:lnTo>
                  <a:pt x="1328" y="629"/>
                </a:lnTo>
                <a:lnTo>
                  <a:pt x="1400" y="684"/>
                </a:lnTo>
                <a:lnTo>
                  <a:pt x="1461" y="732"/>
                </a:lnTo>
                <a:lnTo>
                  <a:pt x="1511" y="774"/>
                </a:lnTo>
                <a:lnTo>
                  <a:pt x="1556" y="811"/>
                </a:lnTo>
                <a:lnTo>
                  <a:pt x="1595" y="847"/>
                </a:lnTo>
                <a:lnTo>
                  <a:pt x="1633" y="883"/>
                </a:lnTo>
                <a:lnTo>
                  <a:pt x="1689" y="962"/>
                </a:lnTo>
                <a:lnTo>
                  <a:pt x="1722" y="1004"/>
                </a:lnTo>
                <a:lnTo>
                  <a:pt x="1750" y="1059"/>
                </a:lnTo>
                <a:lnTo>
                  <a:pt x="1783" y="1119"/>
                </a:lnTo>
                <a:lnTo>
                  <a:pt x="1811" y="1180"/>
                </a:lnTo>
                <a:lnTo>
                  <a:pt x="1867" y="1325"/>
                </a:lnTo>
                <a:lnTo>
                  <a:pt x="1922" y="1476"/>
                </a:lnTo>
                <a:lnTo>
                  <a:pt x="1967" y="1622"/>
                </a:lnTo>
                <a:lnTo>
                  <a:pt x="2006" y="1767"/>
                </a:lnTo>
                <a:lnTo>
                  <a:pt x="2034" y="1912"/>
                </a:lnTo>
                <a:lnTo>
                  <a:pt x="2050" y="1985"/>
                </a:lnTo>
                <a:lnTo>
                  <a:pt x="2061" y="2045"/>
                </a:lnTo>
                <a:lnTo>
                  <a:pt x="2067" y="2100"/>
                </a:lnTo>
                <a:lnTo>
                  <a:pt x="2078" y="214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7">
            <a:extLst>
              <a:ext uri="{FF2B5EF4-FFF2-40B4-BE49-F238E27FC236}">
                <a16:creationId xmlns:a16="http://schemas.microsoft.com/office/drawing/2014/main" id="{C3499DEE-903F-42CB-99EC-890222F58109}"/>
              </a:ext>
            </a:extLst>
          </p:cNvPr>
          <p:cNvSpPr>
            <a:spLocks noChangeShapeType="1"/>
          </p:cNvSpPr>
          <p:nvPr/>
        </p:nvSpPr>
        <p:spPr bwMode="auto">
          <a:xfrm>
            <a:off x="612354" y="339866"/>
            <a:ext cx="0" cy="4265612"/>
          </a:xfrm>
          <a:prstGeom prst="line">
            <a:avLst/>
          </a:prstGeom>
          <a:noFill/>
          <a:ln w="57150">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a:extLst>
              <a:ext uri="{FF2B5EF4-FFF2-40B4-BE49-F238E27FC236}">
                <a16:creationId xmlns:a16="http://schemas.microsoft.com/office/drawing/2014/main" id="{BF6667C7-FB14-424B-BA47-7B79DC6BA3EA}"/>
              </a:ext>
            </a:extLst>
          </p:cNvPr>
          <p:cNvSpPr>
            <a:spLocks noChangeShapeType="1"/>
          </p:cNvSpPr>
          <p:nvPr/>
        </p:nvSpPr>
        <p:spPr bwMode="auto">
          <a:xfrm>
            <a:off x="615530" y="4578974"/>
            <a:ext cx="4276725" cy="0"/>
          </a:xfrm>
          <a:prstGeom prst="line">
            <a:avLst/>
          </a:prstGeom>
          <a:noFill/>
          <a:ln w="5715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9">
            <a:extLst>
              <a:ext uri="{FF2B5EF4-FFF2-40B4-BE49-F238E27FC236}">
                <a16:creationId xmlns:a16="http://schemas.microsoft.com/office/drawing/2014/main" id="{C7AE5E17-0852-44A3-8FF5-79BFF76D58BF}"/>
              </a:ext>
            </a:extLst>
          </p:cNvPr>
          <p:cNvSpPr>
            <a:spLocks noChangeArrowheads="1"/>
          </p:cNvSpPr>
          <p:nvPr/>
        </p:nvSpPr>
        <p:spPr bwMode="auto">
          <a:xfrm>
            <a:off x="4682014" y="4575522"/>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2800" b="1" dirty="0"/>
              <a:t>A</a:t>
            </a:r>
          </a:p>
        </p:txBody>
      </p:sp>
      <p:sp>
        <p:nvSpPr>
          <p:cNvPr id="9" name="Rectangle 10">
            <a:extLst>
              <a:ext uri="{FF2B5EF4-FFF2-40B4-BE49-F238E27FC236}">
                <a16:creationId xmlns:a16="http://schemas.microsoft.com/office/drawing/2014/main" id="{790B16CB-928D-457A-B475-EF3D69264758}"/>
              </a:ext>
            </a:extLst>
          </p:cNvPr>
          <p:cNvSpPr>
            <a:spLocks noChangeArrowheads="1"/>
          </p:cNvSpPr>
          <p:nvPr/>
        </p:nvSpPr>
        <p:spPr bwMode="auto">
          <a:xfrm>
            <a:off x="127192" y="141848"/>
            <a:ext cx="421591"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2800" b="1" dirty="0"/>
              <a:t>V</a:t>
            </a:r>
          </a:p>
        </p:txBody>
      </p:sp>
      <p:sp>
        <p:nvSpPr>
          <p:cNvPr id="10" name="Rectangle 11">
            <a:extLst>
              <a:ext uri="{FF2B5EF4-FFF2-40B4-BE49-F238E27FC236}">
                <a16:creationId xmlns:a16="http://schemas.microsoft.com/office/drawing/2014/main" id="{7B368114-57D2-4B07-BCD9-F873422602B4}"/>
              </a:ext>
            </a:extLst>
          </p:cNvPr>
          <p:cNvSpPr>
            <a:spLocks noChangeArrowheads="1"/>
          </p:cNvSpPr>
          <p:nvPr/>
        </p:nvSpPr>
        <p:spPr bwMode="auto">
          <a:xfrm>
            <a:off x="171030" y="965824"/>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60</a:t>
            </a:r>
          </a:p>
        </p:txBody>
      </p:sp>
      <p:sp>
        <p:nvSpPr>
          <p:cNvPr id="11" name="Rectangle 12">
            <a:extLst>
              <a:ext uri="{FF2B5EF4-FFF2-40B4-BE49-F238E27FC236}">
                <a16:creationId xmlns:a16="http://schemas.microsoft.com/office/drawing/2014/main" id="{2C4B3980-53BC-499F-8A32-A0430ACB74F5}"/>
              </a:ext>
            </a:extLst>
          </p:cNvPr>
          <p:cNvSpPr>
            <a:spLocks noChangeArrowheads="1"/>
          </p:cNvSpPr>
          <p:nvPr/>
        </p:nvSpPr>
        <p:spPr bwMode="auto">
          <a:xfrm>
            <a:off x="3617493" y="4605962"/>
            <a:ext cx="5667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100</a:t>
            </a:r>
          </a:p>
        </p:txBody>
      </p:sp>
      <p:sp>
        <p:nvSpPr>
          <p:cNvPr id="12" name="Oval 13">
            <a:extLst>
              <a:ext uri="{FF2B5EF4-FFF2-40B4-BE49-F238E27FC236}">
                <a16:creationId xmlns:a16="http://schemas.microsoft.com/office/drawing/2014/main" id="{53931E17-254D-45B8-A604-75AD9A25BF05}"/>
              </a:ext>
            </a:extLst>
          </p:cNvPr>
          <p:cNvSpPr>
            <a:spLocks noChangeArrowheads="1"/>
          </p:cNvSpPr>
          <p:nvPr/>
        </p:nvSpPr>
        <p:spPr bwMode="auto">
          <a:xfrm>
            <a:off x="536155" y="1080124"/>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3" name="Oval 16">
            <a:extLst>
              <a:ext uri="{FF2B5EF4-FFF2-40B4-BE49-F238E27FC236}">
                <a16:creationId xmlns:a16="http://schemas.microsoft.com/office/drawing/2014/main" id="{6E77A9EF-E316-4133-A9C2-9BB5307A626B}"/>
              </a:ext>
            </a:extLst>
          </p:cNvPr>
          <p:cNvSpPr>
            <a:spLocks noChangeArrowheads="1"/>
          </p:cNvSpPr>
          <p:nvPr/>
        </p:nvSpPr>
        <p:spPr bwMode="auto">
          <a:xfrm>
            <a:off x="3812755" y="4509125"/>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4" name="Oval 17">
            <a:extLst>
              <a:ext uri="{FF2B5EF4-FFF2-40B4-BE49-F238E27FC236}">
                <a16:creationId xmlns:a16="http://schemas.microsoft.com/office/drawing/2014/main" id="{168DD2B7-8989-4179-A016-90941AA46428}"/>
              </a:ext>
            </a:extLst>
          </p:cNvPr>
          <p:cNvSpPr>
            <a:spLocks noChangeArrowheads="1"/>
          </p:cNvSpPr>
          <p:nvPr/>
        </p:nvSpPr>
        <p:spPr bwMode="auto">
          <a:xfrm>
            <a:off x="3387305" y="2839074"/>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5" name="Rectangle 18">
            <a:extLst>
              <a:ext uri="{FF2B5EF4-FFF2-40B4-BE49-F238E27FC236}">
                <a16:creationId xmlns:a16="http://schemas.microsoft.com/office/drawing/2014/main" id="{5AF892E0-79AA-4F14-9BB1-2EFDF4D0CE58}"/>
              </a:ext>
            </a:extLst>
          </p:cNvPr>
          <p:cNvSpPr>
            <a:spLocks noChangeArrowheads="1"/>
          </p:cNvSpPr>
          <p:nvPr/>
        </p:nvSpPr>
        <p:spPr bwMode="auto">
          <a:xfrm>
            <a:off x="580605" y="775324"/>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i="1" dirty="0"/>
              <a:t>O</a:t>
            </a:r>
            <a:r>
              <a:rPr lang="en-US" altLang="en-US" sz="1800" b="1" i="1" baseline="-25000" dirty="0"/>
              <a:t>A</a:t>
            </a:r>
          </a:p>
        </p:txBody>
      </p:sp>
      <p:sp>
        <p:nvSpPr>
          <p:cNvPr id="16" name="Rectangle 19">
            <a:extLst>
              <a:ext uri="{FF2B5EF4-FFF2-40B4-BE49-F238E27FC236}">
                <a16:creationId xmlns:a16="http://schemas.microsoft.com/office/drawing/2014/main" id="{479DFE4E-566C-4587-9918-CB2F39C5C9CB}"/>
              </a:ext>
            </a:extLst>
          </p:cNvPr>
          <p:cNvSpPr>
            <a:spLocks noChangeArrowheads="1"/>
          </p:cNvSpPr>
          <p:nvPr/>
        </p:nvSpPr>
        <p:spPr bwMode="auto">
          <a:xfrm>
            <a:off x="3858793" y="4199562"/>
            <a:ext cx="4651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i="1" dirty="0"/>
              <a:t>O</a:t>
            </a:r>
            <a:r>
              <a:rPr lang="en-US" altLang="en-US" sz="1800" b="1" i="1" baseline="-25000" dirty="0"/>
              <a:t>V</a:t>
            </a:r>
          </a:p>
        </p:txBody>
      </p:sp>
      <p:cxnSp>
        <p:nvCxnSpPr>
          <p:cNvPr id="17" name="Conector reto 16">
            <a:extLst>
              <a:ext uri="{FF2B5EF4-FFF2-40B4-BE49-F238E27FC236}">
                <a16:creationId xmlns:a16="http://schemas.microsoft.com/office/drawing/2014/main" id="{46D7653F-63A6-4F0F-861A-2732501A5619}"/>
              </a:ext>
            </a:extLst>
          </p:cNvPr>
          <p:cNvCxnSpPr/>
          <p:nvPr/>
        </p:nvCxnSpPr>
        <p:spPr>
          <a:xfrm>
            <a:off x="612354" y="1696075"/>
            <a:ext cx="140266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DE4F8850-BF54-4226-8B29-C39C0DBF0006}"/>
              </a:ext>
            </a:extLst>
          </p:cNvPr>
          <p:cNvCxnSpPr/>
          <p:nvPr/>
        </p:nvCxnSpPr>
        <p:spPr>
          <a:xfrm>
            <a:off x="2015014" y="1696075"/>
            <a:ext cx="0" cy="28794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Oval 17">
            <a:extLst>
              <a:ext uri="{FF2B5EF4-FFF2-40B4-BE49-F238E27FC236}">
                <a16:creationId xmlns:a16="http://schemas.microsoft.com/office/drawing/2014/main" id="{DEE571D5-EF77-4B69-B3BE-55B51F6CA93A}"/>
              </a:ext>
            </a:extLst>
          </p:cNvPr>
          <p:cNvSpPr>
            <a:spLocks noChangeArrowheads="1"/>
          </p:cNvSpPr>
          <p:nvPr/>
        </p:nvSpPr>
        <p:spPr bwMode="auto">
          <a:xfrm>
            <a:off x="1938814" y="1619875"/>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cxnSp>
        <p:nvCxnSpPr>
          <p:cNvPr id="20" name="Conector reto 19">
            <a:extLst>
              <a:ext uri="{FF2B5EF4-FFF2-40B4-BE49-F238E27FC236}">
                <a16:creationId xmlns:a16="http://schemas.microsoft.com/office/drawing/2014/main" id="{013CA217-E117-4FF2-8A7D-41B42C15E61D}"/>
              </a:ext>
            </a:extLst>
          </p:cNvPr>
          <p:cNvCxnSpPr/>
          <p:nvPr/>
        </p:nvCxnSpPr>
        <p:spPr>
          <a:xfrm>
            <a:off x="635477" y="2305674"/>
            <a:ext cx="2217737"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Oval 17">
            <a:extLst>
              <a:ext uri="{FF2B5EF4-FFF2-40B4-BE49-F238E27FC236}">
                <a16:creationId xmlns:a16="http://schemas.microsoft.com/office/drawing/2014/main" id="{D0152FBD-8481-4113-B5AD-44E6282FFB70}"/>
              </a:ext>
            </a:extLst>
          </p:cNvPr>
          <p:cNvSpPr>
            <a:spLocks noChangeArrowheads="1"/>
          </p:cNvSpPr>
          <p:nvPr/>
        </p:nvSpPr>
        <p:spPr bwMode="auto">
          <a:xfrm>
            <a:off x="2853214" y="2229475"/>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cxnSp>
        <p:nvCxnSpPr>
          <p:cNvPr id="22" name="Conector reto 21">
            <a:extLst>
              <a:ext uri="{FF2B5EF4-FFF2-40B4-BE49-F238E27FC236}">
                <a16:creationId xmlns:a16="http://schemas.microsoft.com/office/drawing/2014/main" id="{71992A0C-8D89-4C34-83E9-3F64AA43F1BA}"/>
              </a:ext>
            </a:extLst>
          </p:cNvPr>
          <p:cNvCxnSpPr/>
          <p:nvPr/>
        </p:nvCxnSpPr>
        <p:spPr>
          <a:xfrm>
            <a:off x="607592" y="2913688"/>
            <a:ext cx="2855222" cy="15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a:extLst>
              <a:ext uri="{FF2B5EF4-FFF2-40B4-BE49-F238E27FC236}">
                <a16:creationId xmlns:a16="http://schemas.microsoft.com/office/drawing/2014/main" id="{F89184BC-E3FD-45BD-9D04-8D5F2ED36C4F}"/>
              </a:ext>
            </a:extLst>
          </p:cNvPr>
          <p:cNvCxnSpPr>
            <a:stCxn id="21" idx="4"/>
          </p:cNvCxnSpPr>
          <p:nvPr/>
        </p:nvCxnSpPr>
        <p:spPr>
          <a:xfrm>
            <a:off x="2929414" y="2381875"/>
            <a:ext cx="0" cy="2184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a:extLst>
              <a:ext uri="{FF2B5EF4-FFF2-40B4-BE49-F238E27FC236}">
                <a16:creationId xmlns:a16="http://schemas.microsoft.com/office/drawing/2014/main" id="{6DC499E0-8B2E-4527-A352-5FCD9B005970}"/>
              </a:ext>
            </a:extLst>
          </p:cNvPr>
          <p:cNvCxnSpPr/>
          <p:nvPr/>
        </p:nvCxnSpPr>
        <p:spPr>
          <a:xfrm>
            <a:off x="3462814" y="2913688"/>
            <a:ext cx="0" cy="16525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Rectangle 11">
            <a:extLst>
              <a:ext uri="{FF2B5EF4-FFF2-40B4-BE49-F238E27FC236}">
                <a16:creationId xmlns:a16="http://schemas.microsoft.com/office/drawing/2014/main" id="{6113F160-421D-4D6E-B51B-CCA457536B1A}"/>
              </a:ext>
            </a:extLst>
          </p:cNvPr>
          <p:cNvSpPr>
            <a:spLocks noChangeArrowheads="1"/>
          </p:cNvSpPr>
          <p:nvPr/>
        </p:nvSpPr>
        <p:spPr bwMode="auto">
          <a:xfrm>
            <a:off x="186214" y="1481762"/>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50</a:t>
            </a:r>
          </a:p>
        </p:txBody>
      </p:sp>
      <p:sp>
        <p:nvSpPr>
          <p:cNvPr id="26" name="Rectangle 11">
            <a:extLst>
              <a:ext uri="{FF2B5EF4-FFF2-40B4-BE49-F238E27FC236}">
                <a16:creationId xmlns:a16="http://schemas.microsoft.com/office/drawing/2014/main" id="{D5A2766B-5EAA-4EC5-B6BD-B3C1150F64A5}"/>
              </a:ext>
            </a:extLst>
          </p:cNvPr>
          <p:cNvSpPr>
            <a:spLocks noChangeArrowheads="1"/>
          </p:cNvSpPr>
          <p:nvPr/>
        </p:nvSpPr>
        <p:spPr bwMode="auto">
          <a:xfrm>
            <a:off x="186214" y="2091362"/>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40</a:t>
            </a:r>
          </a:p>
        </p:txBody>
      </p:sp>
      <p:sp>
        <p:nvSpPr>
          <p:cNvPr id="27" name="Rectangle 11">
            <a:extLst>
              <a:ext uri="{FF2B5EF4-FFF2-40B4-BE49-F238E27FC236}">
                <a16:creationId xmlns:a16="http://schemas.microsoft.com/office/drawing/2014/main" id="{4EE2A163-A61D-43DC-AEC9-DCE9F846086A}"/>
              </a:ext>
            </a:extLst>
          </p:cNvPr>
          <p:cNvSpPr>
            <a:spLocks noChangeArrowheads="1"/>
          </p:cNvSpPr>
          <p:nvPr/>
        </p:nvSpPr>
        <p:spPr bwMode="auto">
          <a:xfrm>
            <a:off x="186214" y="2700962"/>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30</a:t>
            </a:r>
          </a:p>
        </p:txBody>
      </p:sp>
      <p:sp>
        <p:nvSpPr>
          <p:cNvPr id="28" name="Rectangle 11">
            <a:extLst>
              <a:ext uri="{FF2B5EF4-FFF2-40B4-BE49-F238E27FC236}">
                <a16:creationId xmlns:a16="http://schemas.microsoft.com/office/drawing/2014/main" id="{E2F9D15D-5214-423C-8758-E4695420E357}"/>
              </a:ext>
            </a:extLst>
          </p:cNvPr>
          <p:cNvSpPr>
            <a:spLocks noChangeArrowheads="1"/>
          </p:cNvSpPr>
          <p:nvPr/>
        </p:nvSpPr>
        <p:spPr bwMode="auto">
          <a:xfrm>
            <a:off x="1786414" y="4529762"/>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50</a:t>
            </a:r>
          </a:p>
        </p:txBody>
      </p:sp>
      <p:sp>
        <p:nvSpPr>
          <p:cNvPr id="29" name="Rectangle 11">
            <a:extLst>
              <a:ext uri="{FF2B5EF4-FFF2-40B4-BE49-F238E27FC236}">
                <a16:creationId xmlns:a16="http://schemas.microsoft.com/office/drawing/2014/main" id="{C087C68A-5C39-4173-9893-D6BAF0401F15}"/>
              </a:ext>
            </a:extLst>
          </p:cNvPr>
          <p:cNvSpPr>
            <a:spLocks noChangeArrowheads="1"/>
          </p:cNvSpPr>
          <p:nvPr/>
        </p:nvSpPr>
        <p:spPr bwMode="auto">
          <a:xfrm>
            <a:off x="2700814" y="4529762"/>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80</a:t>
            </a:r>
          </a:p>
        </p:txBody>
      </p:sp>
      <p:sp>
        <p:nvSpPr>
          <p:cNvPr id="30" name="Rectangle 11">
            <a:extLst>
              <a:ext uri="{FF2B5EF4-FFF2-40B4-BE49-F238E27FC236}">
                <a16:creationId xmlns:a16="http://schemas.microsoft.com/office/drawing/2014/main" id="{278ADDA8-C223-4835-A1E3-31B52B3AE32A}"/>
              </a:ext>
            </a:extLst>
          </p:cNvPr>
          <p:cNvSpPr>
            <a:spLocks noChangeArrowheads="1"/>
          </p:cNvSpPr>
          <p:nvPr/>
        </p:nvSpPr>
        <p:spPr bwMode="auto">
          <a:xfrm>
            <a:off x="3218339" y="4529762"/>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90</a:t>
            </a:r>
          </a:p>
        </p:txBody>
      </p:sp>
      <p:cxnSp>
        <p:nvCxnSpPr>
          <p:cNvPr id="31" name="Conector de Seta Reta 30">
            <a:extLst>
              <a:ext uri="{FF2B5EF4-FFF2-40B4-BE49-F238E27FC236}">
                <a16:creationId xmlns:a16="http://schemas.microsoft.com/office/drawing/2014/main" id="{2EB73520-C733-4304-B1D2-B4B8F1839685}"/>
              </a:ext>
            </a:extLst>
          </p:cNvPr>
          <p:cNvCxnSpPr/>
          <p:nvPr/>
        </p:nvCxnSpPr>
        <p:spPr>
          <a:xfrm>
            <a:off x="1053680" y="1772275"/>
            <a:ext cx="0" cy="4572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ector de Seta Reta 31">
            <a:extLst>
              <a:ext uri="{FF2B5EF4-FFF2-40B4-BE49-F238E27FC236}">
                <a16:creationId xmlns:a16="http://schemas.microsoft.com/office/drawing/2014/main" id="{4FC23618-0F19-4DEA-BD1B-03D44072DF20}"/>
              </a:ext>
            </a:extLst>
          </p:cNvPr>
          <p:cNvCxnSpPr/>
          <p:nvPr/>
        </p:nvCxnSpPr>
        <p:spPr>
          <a:xfrm>
            <a:off x="1100614" y="2381875"/>
            <a:ext cx="0" cy="4572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ector de Seta Reta 32">
            <a:extLst>
              <a:ext uri="{FF2B5EF4-FFF2-40B4-BE49-F238E27FC236}">
                <a16:creationId xmlns:a16="http://schemas.microsoft.com/office/drawing/2014/main" id="{57D0D659-3DF8-4331-BFE1-6C2EE6A67D76}"/>
              </a:ext>
            </a:extLst>
          </p:cNvPr>
          <p:cNvCxnSpPr/>
          <p:nvPr/>
        </p:nvCxnSpPr>
        <p:spPr>
          <a:xfrm>
            <a:off x="2091214" y="4286875"/>
            <a:ext cx="7620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ector de Seta Reta 33">
            <a:extLst>
              <a:ext uri="{FF2B5EF4-FFF2-40B4-BE49-F238E27FC236}">
                <a16:creationId xmlns:a16="http://schemas.microsoft.com/office/drawing/2014/main" id="{217DD97F-F2D1-478F-BA03-294EE1F18A52}"/>
              </a:ext>
            </a:extLst>
          </p:cNvPr>
          <p:cNvCxnSpPr/>
          <p:nvPr/>
        </p:nvCxnSpPr>
        <p:spPr>
          <a:xfrm>
            <a:off x="3005614" y="4210675"/>
            <a:ext cx="38169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tângulo 34">
            <a:extLst>
              <a:ext uri="{FF2B5EF4-FFF2-40B4-BE49-F238E27FC236}">
                <a16:creationId xmlns:a16="http://schemas.microsoft.com/office/drawing/2014/main" id="{543ED58B-39E3-4134-B8D5-B9C7A520210E}"/>
              </a:ext>
            </a:extLst>
          </p:cNvPr>
          <p:cNvSpPr/>
          <p:nvPr/>
        </p:nvSpPr>
        <p:spPr>
          <a:xfrm>
            <a:off x="159734" y="5062017"/>
            <a:ext cx="11904665" cy="892552"/>
          </a:xfrm>
          <a:prstGeom prst="rect">
            <a:avLst/>
          </a:prstGeom>
        </p:spPr>
        <p:txBody>
          <a:bodyPr wrap="square">
            <a:spAutoFit/>
          </a:bodyPr>
          <a:lstStyle/>
          <a:p>
            <a:pPr marL="285750" indent="-285750" algn="just">
              <a:buFont typeface="Wingdings" panose="05000000000000000000" pitchFamily="2" charset="2"/>
              <a:buChar char="§"/>
            </a:pPr>
            <a:r>
              <a:rPr lang="en-US" sz="2600" dirty="0" err="1">
                <a:solidFill>
                  <a:srgbClr val="00B050"/>
                </a:solidFill>
                <a:latin typeface="Arial" panose="020B0604020202020204" pitchFamily="34" charset="0"/>
                <a:cs typeface="Arial" panose="020B0604020202020204" pitchFamily="34" charset="0"/>
              </a:rPr>
              <a:t>Os</a:t>
            </a:r>
            <a:r>
              <a:rPr lang="en-US" sz="2600" dirty="0">
                <a:solidFill>
                  <a:srgbClr val="00B050"/>
                </a:solidFill>
                <a:latin typeface="Arial" panose="020B0604020202020204" pitchFamily="34" charset="0"/>
                <a:cs typeface="Arial" panose="020B0604020202020204" pitchFamily="34" charset="0"/>
              </a:rPr>
              <a:t> </a:t>
            </a:r>
            <a:r>
              <a:rPr lang="en-US" sz="2600" dirty="0" err="1">
                <a:solidFill>
                  <a:srgbClr val="00B050"/>
                </a:solidFill>
                <a:latin typeface="Arial" panose="020B0604020202020204" pitchFamily="34" charset="0"/>
                <a:cs typeface="Arial" panose="020B0604020202020204" pitchFamily="34" charset="0"/>
              </a:rPr>
              <a:t>pontos</a:t>
            </a:r>
            <a:r>
              <a:rPr lang="en-US" sz="2600" dirty="0">
                <a:solidFill>
                  <a:srgbClr val="00B050"/>
                </a:solidFill>
                <a:latin typeface="Arial" panose="020B0604020202020204" pitchFamily="34" charset="0"/>
                <a:cs typeface="Arial" panose="020B0604020202020204" pitchFamily="34" charset="0"/>
              </a:rPr>
              <a:t> fora da FPP (</a:t>
            </a:r>
            <a:r>
              <a:rPr lang="en-US" sz="2600" dirty="0" err="1">
                <a:solidFill>
                  <a:srgbClr val="00B050"/>
                </a:solidFill>
                <a:latin typeface="Arial" panose="020B0604020202020204" pitchFamily="34" charset="0"/>
                <a:cs typeface="Arial" panose="020B0604020202020204" pitchFamily="34" charset="0"/>
              </a:rPr>
              <a:t>como</a:t>
            </a:r>
            <a:r>
              <a:rPr lang="en-US" sz="2600" dirty="0">
                <a:solidFill>
                  <a:srgbClr val="00B050"/>
                </a:solidFill>
                <a:latin typeface="Arial" panose="020B0604020202020204" pitchFamily="34" charset="0"/>
                <a:cs typeface="Arial" panose="020B0604020202020204" pitchFamily="34" charset="0"/>
              </a:rPr>
              <a:t> G) </a:t>
            </a:r>
            <a:r>
              <a:rPr lang="en-US" sz="2600" dirty="0" err="1">
                <a:solidFill>
                  <a:srgbClr val="00B050"/>
                </a:solidFill>
                <a:latin typeface="Arial" panose="020B0604020202020204" pitchFamily="34" charset="0"/>
                <a:cs typeface="Arial" panose="020B0604020202020204" pitchFamily="34" charset="0"/>
              </a:rPr>
              <a:t>são</a:t>
            </a:r>
            <a:r>
              <a:rPr lang="en-US" sz="2600" dirty="0">
                <a:solidFill>
                  <a:srgbClr val="00B050"/>
                </a:solidFill>
                <a:latin typeface="Arial" panose="020B0604020202020204" pitchFamily="34" charset="0"/>
                <a:cs typeface="Arial" panose="020B0604020202020204" pitchFamily="34" charset="0"/>
              </a:rPr>
              <a:t> </a:t>
            </a:r>
            <a:r>
              <a:rPr lang="en-US" sz="2600" dirty="0" err="1">
                <a:solidFill>
                  <a:srgbClr val="00B050"/>
                </a:solidFill>
                <a:latin typeface="Arial" panose="020B0604020202020204" pitchFamily="34" charset="0"/>
                <a:cs typeface="Arial" panose="020B0604020202020204" pitchFamily="34" charset="0"/>
              </a:rPr>
              <a:t>inalcançáveis</a:t>
            </a:r>
            <a:r>
              <a:rPr lang="en-US" sz="2600" dirty="0">
                <a:solidFill>
                  <a:srgbClr val="00B050"/>
                </a:solidFill>
                <a:latin typeface="Arial" panose="020B0604020202020204" pitchFamily="34" charset="0"/>
                <a:cs typeface="Arial" panose="020B0604020202020204" pitchFamily="34" charset="0"/>
              </a:rPr>
              <a:t>, dada a </a:t>
            </a:r>
            <a:r>
              <a:rPr lang="en-US" sz="2600" dirty="0" err="1">
                <a:solidFill>
                  <a:srgbClr val="00B050"/>
                </a:solidFill>
                <a:latin typeface="Arial" panose="020B0604020202020204" pitchFamily="34" charset="0"/>
                <a:cs typeface="Arial" panose="020B0604020202020204" pitchFamily="34" charset="0"/>
              </a:rPr>
              <a:t>quantidade</a:t>
            </a:r>
            <a:r>
              <a:rPr lang="en-US" sz="2600" dirty="0">
                <a:solidFill>
                  <a:srgbClr val="00B050"/>
                </a:solidFill>
                <a:latin typeface="Arial" panose="020B0604020202020204" pitchFamily="34" charset="0"/>
                <a:cs typeface="Arial" panose="020B0604020202020204" pitchFamily="34" charset="0"/>
              </a:rPr>
              <a:t> </a:t>
            </a:r>
            <a:r>
              <a:rPr lang="en-US" sz="2600" dirty="0" err="1">
                <a:solidFill>
                  <a:srgbClr val="00B050"/>
                </a:solidFill>
                <a:latin typeface="Arial" panose="020B0604020202020204" pitchFamily="34" charset="0"/>
                <a:cs typeface="Arial" panose="020B0604020202020204" pitchFamily="34" charset="0"/>
              </a:rPr>
              <a:t>atual</a:t>
            </a:r>
            <a:r>
              <a:rPr lang="en-US" sz="2600" dirty="0">
                <a:solidFill>
                  <a:srgbClr val="00B050"/>
                </a:solidFill>
                <a:latin typeface="Arial" panose="020B0604020202020204" pitchFamily="34" charset="0"/>
                <a:cs typeface="Arial" panose="020B0604020202020204" pitchFamily="34" charset="0"/>
              </a:rPr>
              <a:t> dos </a:t>
            </a:r>
            <a:r>
              <a:rPr lang="en-US" sz="2600" dirty="0" err="1">
                <a:solidFill>
                  <a:srgbClr val="00B050"/>
                </a:solidFill>
                <a:latin typeface="Arial" panose="020B0604020202020204" pitchFamily="34" charset="0"/>
                <a:cs typeface="Arial" panose="020B0604020202020204" pitchFamily="34" charset="0"/>
              </a:rPr>
              <a:t>fatores</a:t>
            </a:r>
            <a:r>
              <a:rPr lang="en-US" sz="2600" dirty="0">
                <a:solidFill>
                  <a:srgbClr val="00B050"/>
                </a:solidFill>
                <a:latin typeface="Arial" panose="020B0604020202020204" pitchFamily="34" charset="0"/>
                <a:cs typeface="Arial" panose="020B0604020202020204" pitchFamily="34" charset="0"/>
              </a:rPr>
              <a:t> de </a:t>
            </a:r>
            <a:r>
              <a:rPr lang="en-US" sz="2600" dirty="0" err="1">
                <a:solidFill>
                  <a:srgbClr val="00B050"/>
                </a:solidFill>
                <a:latin typeface="Arial" panose="020B0604020202020204" pitchFamily="34" charset="0"/>
                <a:cs typeface="Arial" panose="020B0604020202020204" pitchFamily="34" charset="0"/>
              </a:rPr>
              <a:t>produção</a:t>
            </a:r>
            <a:r>
              <a:rPr lang="en-US" sz="2600" dirty="0">
                <a:solidFill>
                  <a:srgbClr val="00B050"/>
                </a:solidFill>
                <a:latin typeface="Arial" panose="020B0604020202020204" pitchFamily="34" charset="0"/>
                <a:cs typeface="Arial" panose="020B0604020202020204" pitchFamily="34" charset="0"/>
              </a:rPr>
              <a:t>. </a:t>
            </a:r>
          </a:p>
        </p:txBody>
      </p:sp>
      <p:sp>
        <p:nvSpPr>
          <p:cNvPr id="36" name="Oval 17">
            <a:extLst>
              <a:ext uri="{FF2B5EF4-FFF2-40B4-BE49-F238E27FC236}">
                <a16:creationId xmlns:a16="http://schemas.microsoft.com/office/drawing/2014/main" id="{448F6A1F-6FE5-41AF-8AAD-66EDB20E7BC1}"/>
              </a:ext>
            </a:extLst>
          </p:cNvPr>
          <p:cNvSpPr>
            <a:spLocks noChangeArrowheads="1"/>
          </p:cNvSpPr>
          <p:nvPr/>
        </p:nvSpPr>
        <p:spPr bwMode="auto">
          <a:xfrm>
            <a:off x="2991545" y="1772274"/>
            <a:ext cx="152400" cy="152400"/>
          </a:xfrm>
          <a:prstGeom prst="ellipse">
            <a:avLst/>
          </a:prstGeom>
          <a:solidFill>
            <a:srgbClr val="00B050"/>
          </a:solidFill>
          <a:ln w="12700">
            <a:solidFill>
              <a:srgbClr val="00B050"/>
            </a:solidFill>
            <a:round/>
            <a:headEnd/>
            <a:tailEnd/>
          </a:ln>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solidFill>
                <a:srgbClr val="00B050"/>
              </a:solidFill>
            </a:endParaRPr>
          </a:p>
        </p:txBody>
      </p:sp>
      <p:sp>
        <p:nvSpPr>
          <p:cNvPr id="37" name="CaixaDeTexto 36">
            <a:extLst>
              <a:ext uri="{FF2B5EF4-FFF2-40B4-BE49-F238E27FC236}">
                <a16:creationId xmlns:a16="http://schemas.microsoft.com/office/drawing/2014/main" id="{2C1FD1FE-2D37-41E0-92DC-1B00286CCEE0}"/>
              </a:ext>
            </a:extLst>
          </p:cNvPr>
          <p:cNvSpPr txBox="1"/>
          <p:nvPr/>
        </p:nvSpPr>
        <p:spPr>
          <a:xfrm>
            <a:off x="2871973" y="1375546"/>
            <a:ext cx="395979" cy="461665"/>
          </a:xfrm>
          <a:prstGeom prst="rect">
            <a:avLst/>
          </a:prstGeom>
          <a:noFill/>
        </p:spPr>
        <p:txBody>
          <a:bodyPr wrap="square" rtlCol="0">
            <a:spAutoFit/>
          </a:bodyPr>
          <a:lstStyle/>
          <a:p>
            <a:r>
              <a:rPr lang="pt-BR" dirty="0">
                <a:solidFill>
                  <a:srgbClr val="00B050"/>
                </a:solidFill>
              </a:rPr>
              <a:t>G</a:t>
            </a:r>
          </a:p>
        </p:txBody>
      </p:sp>
      <p:sp>
        <p:nvSpPr>
          <p:cNvPr id="38" name="Oval 17">
            <a:extLst>
              <a:ext uri="{FF2B5EF4-FFF2-40B4-BE49-F238E27FC236}">
                <a16:creationId xmlns:a16="http://schemas.microsoft.com/office/drawing/2014/main" id="{9A882DE0-EAFA-462B-B658-52B4B8C1AE4C}"/>
              </a:ext>
            </a:extLst>
          </p:cNvPr>
          <p:cNvSpPr>
            <a:spLocks noChangeArrowheads="1"/>
          </p:cNvSpPr>
          <p:nvPr/>
        </p:nvSpPr>
        <p:spPr bwMode="auto">
          <a:xfrm>
            <a:off x="2848525" y="2839074"/>
            <a:ext cx="152400" cy="152400"/>
          </a:xfrm>
          <a:prstGeom prst="ellipse">
            <a:avLst/>
          </a:prstGeom>
          <a:solidFill>
            <a:schemeClr val="accent1">
              <a:lumMod val="50000"/>
            </a:schemeClr>
          </a:solidFill>
          <a:ln w="12700">
            <a:solidFill>
              <a:schemeClr val="accent1">
                <a:lumMod val="50000"/>
              </a:schemeClr>
            </a:solidFill>
            <a:round/>
            <a:headEnd/>
            <a:tailEnd/>
          </a:ln>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solidFill>
                <a:srgbClr val="00B050"/>
              </a:solidFill>
            </a:endParaRPr>
          </a:p>
        </p:txBody>
      </p:sp>
      <p:sp>
        <p:nvSpPr>
          <p:cNvPr id="39" name="CaixaDeTexto 38">
            <a:extLst>
              <a:ext uri="{FF2B5EF4-FFF2-40B4-BE49-F238E27FC236}">
                <a16:creationId xmlns:a16="http://schemas.microsoft.com/office/drawing/2014/main" id="{058A72CB-7AAB-4770-951D-3778B74950E2}"/>
              </a:ext>
            </a:extLst>
          </p:cNvPr>
          <p:cNvSpPr txBox="1"/>
          <p:nvPr/>
        </p:nvSpPr>
        <p:spPr>
          <a:xfrm>
            <a:off x="2602344" y="2540822"/>
            <a:ext cx="395979" cy="461665"/>
          </a:xfrm>
          <a:prstGeom prst="rect">
            <a:avLst/>
          </a:prstGeom>
          <a:noFill/>
        </p:spPr>
        <p:txBody>
          <a:bodyPr wrap="square" rtlCol="0">
            <a:spAutoFit/>
          </a:bodyPr>
          <a:lstStyle/>
          <a:p>
            <a:r>
              <a:rPr lang="pt-BR" dirty="0">
                <a:solidFill>
                  <a:schemeClr val="accent1">
                    <a:lumMod val="50000"/>
                  </a:schemeClr>
                </a:solidFill>
              </a:rPr>
              <a:t>J</a:t>
            </a:r>
          </a:p>
        </p:txBody>
      </p:sp>
      <p:sp>
        <p:nvSpPr>
          <p:cNvPr id="43" name="Retângulo 42">
            <a:extLst>
              <a:ext uri="{FF2B5EF4-FFF2-40B4-BE49-F238E27FC236}">
                <a16:creationId xmlns:a16="http://schemas.microsoft.com/office/drawing/2014/main" id="{FE18E0BB-10A2-4AA8-9818-8C067EBB3237}"/>
              </a:ext>
            </a:extLst>
          </p:cNvPr>
          <p:cNvSpPr/>
          <p:nvPr/>
        </p:nvSpPr>
        <p:spPr>
          <a:xfrm>
            <a:off x="171454" y="5889671"/>
            <a:ext cx="11904665" cy="892552"/>
          </a:xfrm>
          <a:prstGeom prst="rect">
            <a:avLst/>
          </a:prstGeom>
        </p:spPr>
        <p:txBody>
          <a:bodyPr wrap="square">
            <a:spAutoFit/>
          </a:bodyPr>
          <a:lstStyle/>
          <a:p>
            <a:pPr marL="285750" indent="-285750" algn="just">
              <a:buFont typeface="Wingdings" panose="05000000000000000000" pitchFamily="2" charset="2"/>
              <a:buChar char="§"/>
            </a:pPr>
            <a:r>
              <a:rPr lang="en-US" sz="2600" dirty="0" err="1">
                <a:solidFill>
                  <a:schemeClr val="accent1">
                    <a:lumMod val="50000"/>
                  </a:schemeClr>
                </a:solidFill>
                <a:latin typeface="Arial" panose="020B0604020202020204" pitchFamily="34" charset="0"/>
                <a:cs typeface="Arial" panose="020B0604020202020204" pitchFamily="34" charset="0"/>
              </a:rPr>
              <a:t>Os</a:t>
            </a: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dirty="0" err="1">
                <a:solidFill>
                  <a:schemeClr val="accent1">
                    <a:lumMod val="50000"/>
                  </a:schemeClr>
                </a:solidFill>
                <a:latin typeface="Arial" panose="020B0604020202020204" pitchFamily="34" charset="0"/>
                <a:cs typeface="Arial" panose="020B0604020202020204" pitchFamily="34" charset="0"/>
              </a:rPr>
              <a:t>pontos</a:t>
            </a:r>
            <a:r>
              <a:rPr lang="en-US" sz="2600" dirty="0">
                <a:solidFill>
                  <a:schemeClr val="accent1">
                    <a:lumMod val="50000"/>
                  </a:schemeClr>
                </a:solidFill>
                <a:latin typeface="Arial" panose="020B0604020202020204" pitchFamily="34" charset="0"/>
                <a:cs typeface="Arial" panose="020B0604020202020204" pitchFamily="34" charset="0"/>
              </a:rPr>
              <a:t> interiors (</a:t>
            </a:r>
            <a:r>
              <a:rPr lang="en-US" sz="2600" dirty="0" err="1">
                <a:solidFill>
                  <a:schemeClr val="accent1">
                    <a:lumMod val="50000"/>
                  </a:schemeClr>
                </a:solidFill>
                <a:latin typeface="Arial" panose="020B0604020202020204" pitchFamily="34" charset="0"/>
                <a:cs typeface="Arial" panose="020B0604020202020204" pitchFamily="34" charset="0"/>
              </a:rPr>
              <a:t>como</a:t>
            </a:r>
            <a:r>
              <a:rPr lang="en-US" sz="2600" dirty="0">
                <a:solidFill>
                  <a:schemeClr val="accent1">
                    <a:lumMod val="50000"/>
                  </a:schemeClr>
                </a:solidFill>
                <a:latin typeface="Arial" panose="020B0604020202020204" pitchFamily="34" charset="0"/>
                <a:cs typeface="Arial" panose="020B0604020202020204" pitchFamily="34" charset="0"/>
              </a:rPr>
              <a:t> J) </a:t>
            </a:r>
            <a:r>
              <a:rPr lang="en-US" sz="2600" dirty="0" err="1">
                <a:solidFill>
                  <a:schemeClr val="accent1">
                    <a:lumMod val="50000"/>
                  </a:schemeClr>
                </a:solidFill>
                <a:latin typeface="Arial" panose="020B0604020202020204" pitchFamily="34" charset="0"/>
                <a:cs typeface="Arial" panose="020B0604020202020204" pitchFamily="34" charset="0"/>
              </a:rPr>
              <a:t>são</a:t>
            </a: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dirty="0" err="1">
                <a:solidFill>
                  <a:schemeClr val="accent1">
                    <a:lumMod val="50000"/>
                  </a:schemeClr>
                </a:solidFill>
                <a:latin typeface="Arial" panose="020B0604020202020204" pitchFamily="34" charset="0"/>
                <a:cs typeface="Arial" panose="020B0604020202020204" pitchFamily="34" charset="0"/>
              </a:rPr>
              <a:t>ineficientes</a:t>
            </a: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dirty="0" err="1">
                <a:solidFill>
                  <a:schemeClr val="accent1">
                    <a:lumMod val="50000"/>
                  </a:schemeClr>
                </a:solidFill>
                <a:latin typeface="Arial" panose="020B0604020202020204" pitchFamily="34" charset="0"/>
                <a:cs typeface="Arial" panose="020B0604020202020204" pitchFamily="34" charset="0"/>
              </a:rPr>
              <a:t>seria</a:t>
            </a: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dirty="0" err="1">
                <a:solidFill>
                  <a:schemeClr val="accent1">
                    <a:lumMod val="50000"/>
                  </a:schemeClr>
                </a:solidFill>
                <a:latin typeface="Arial" panose="020B0604020202020204" pitchFamily="34" charset="0"/>
                <a:cs typeface="Arial" panose="020B0604020202020204" pitchFamily="34" charset="0"/>
              </a:rPr>
              <a:t>possível</a:t>
            </a: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dirty="0" err="1">
                <a:solidFill>
                  <a:schemeClr val="accent1">
                    <a:lumMod val="50000"/>
                  </a:schemeClr>
                </a:solidFill>
                <a:latin typeface="Arial" panose="020B0604020202020204" pitchFamily="34" charset="0"/>
                <a:cs typeface="Arial" panose="020B0604020202020204" pitchFamily="34" charset="0"/>
              </a:rPr>
              <a:t>aumentar</a:t>
            </a:r>
            <a:r>
              <a:rPr lang="en-US" sz="2600" dirty="0">
                <a:solidFill>
                  <a:schemeClr val="accent1">
                    <a:lumMod val="50000"/>
                  </a:schemeClr>
                </a:solidFill>
                <a:latin typeface="Arial" panose="020B0604020202020204" pitchFamily="34" charset="0"/>
                <a:cs typeface="Arial" panose="020B0604020202020204" pitchFamily="34" charset="0"/>
              </a:rPr>
              <a:t> a </a:t>
            </a:r>
            <a:r>
              <a:rPr lang="en-US" sz="2600" dirty="0" err="1">
                <a:solidFill>
                  <a:schemeClr val="accent1">
                    <a:lumMod val="50000"/>
                  </a:schemeClr>
                </a:solidFill>
                <a:latin typeface="Arial" panose="020B0604020202020204" pitchFamily="34" charset="0"/>
                <a:cs typeface="Arial" panose="020B0604020202020204" pitchFamily="34" charset="0"/>
              </a:rPr>
              <a:t>quantidade</a:t>
            </a: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dirty="0" err="1">
                <a:solidFill>
                  <a:schemeClr val="accent1">
                    <a:lumMod val="50000"/>
                  </a:schemeClr>
                </a:solidFill>
                <a:latin typeface="Arial" panose="020B0604020202020204" pitchFamily="34" charset="0"/>
                <a:cs typeface="Arial" panose="020B0604020202020204" pitchFamily="34" charset="0"/>
              </a:rPr>
              <a:t>produzida</a:t>
            </a:r>
            <a:r>
              <a:rPr lang="en-US" sz="2600" dirty="0">
                <a:solidFill>
                  <a:schemeClr val="accent1">
                    <a:lumMod val="50000"/>
                  </a:schemeClr>
                </a:solidFill>
                <a:latin typeface="Arial" panose="020B0604020202020204" pitchFamily="34" charset="0"/>
                <a:cs typeface="Arial" panose="020B0604020202020204" pitchFamily="34" charset="0"/>
              </a:rPr>
              <a:t> de um </a:t>
            </a:r>
            <a:r>
              <a:rPr lang="en-US" sz="2600" dirty="0" err="1">
                <a:solidFill>
                  <a:schemeClr val="accent1">
                    <a:lumMod val="50000"/>
                  </a:schemeClr>
                </a:solidFill>
                <a:latin typeface="Arial" panose="020B0604020202020204" pitchFamily="34" charset="0"/>
                <a:cs typeface="Arial" panose="020B0604020202020204" pitchFamily="34" charset="0"/>
              </a:rPr>
              <a:t>bem</a:t>
            </a: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dirty="0" err="1">
                <a:solidFill>
                  <a:schemeClr val="accent1">
                    <a:lumMod val="50000"/>
                  </a:schemeClr>
                </a:solidFill>
                <a:latin typeface="Arial" panose="020B0604020202020204" pitchFamily="34" charset="0"/>
                <a:cs typeface="Arial" panose="020B0604020202020204" pitchFamily="34" charset="0"/>
              </a:rPr>
              <a:t>sem</a:t>
            </a: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dirty="0" err="1">
                <a:solidFill>
                  <a:schemeClr val="accent1">
                    <a:lumMod val="50000"/>
                  </a:schemeClr>
                </a:solidFill>
                <a:latin typeface="Arial" panose="020B0604020202020204" pitchFamily="34" charset="0"/>
                <a:cs typeface="Arial" panose="020B0604020202020204" pitchFamily="34" charset="0"/>
              </a:rPr>
              <a:t>reduzir</a:t>
            </a:r>
            <a:r>
              <a:rPr lang="en-US" sz="2600" dirty="0">
                <a:solidFill>
                  <a:schemeClr val="accent1">
                    <a:lumMod val="50000"/>
                  </a:schemeClr>
                </a:solidFill>
                <a:latin typeface="Arial" panose="020B0604020202020204" pitchFamily="34" charset="0"/>
                <a:cs typeface="Arial" panose="020B0604020202020204" pitchFamily="34" charset="0"/>
              </a:rPr>
              <a:t> a </a:t>
            </a:r>
            <a:r>
              <a:rPr lang="en-US" sz="2600" dirty="0" err="1">
                <a:solidFill>
                  <a:schemeClr val="accent1">
                    <a:lumMod val="50000"/>
                  </a:schemeClr>
                </a:solidFill>
                <a:latin typeface="Arial" panose="020B0604020202020204" pitchFamily="34" charset="0"/>
                <a:cs typeface="Arial" panose="020B0604020202020204" pitchFamily="34" charset="0"/>
              </a:rPr>
              <a:t>quantidade</a:t>
            </a:r>
            <a:r>
              <a:rPr lang="en-US" sz="2600" dirty="0">
                <a:solidFill>
                  <a:schemeClr val="accent1">
                    <a:lumMod val="50000"/>
                  </a:schemeClr>
                </a:solidFill>
                <a:latin typeface="Arial" panose="020B0604020202020204" pitchFamily="34" charset="0"/>
                <a:cs typeface="Arial" panose="020B0604020202020204" pitchFamily="34" charset="0"/>
              </a:rPr>
              <a:t> do outro. </a:t>
            </a:r>
            <a:endParaRPr lang="pt-BR" sz="26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8739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additive="base">
                                        <p:cTn id="33" dur="500" fill="hold"/>
                                        <p:tgtEl>
                                          <p:spTgt spid="26"/>
                                        </p:tgtEl>
                                        <p:attrNameLst>
                                          <p:attrName>ppt_x</p:attrName>
                                        </p:attrNameLst>
                                      </p:cBhvr>
                                      <p:tavLst>
                                        <p:tav tm="0">
                                          <p:val>
                                            <p:strVal val="#ppt_x"/>
                                          </p:val>
                                        </p:tav>
                                        <p:tav tm="100000">
                                          <p:val>
                                            <p:strVal val="#ppt_x"/>
                                          </p:val>
                                        </p:tav>
                                      </p:tavLst>
                                    </p:anim>
                                    <p:anim calcmode="lin" valueType="num">
                                      <p:cBhvr additive="base">
                                        <p:cTn id="34" dur="500" fill="hold"/>
                                        <p:tgtEl>
                                          <p:spTgt spid="26"/>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ppt_x"/>
                                          </p:val>
                                        </p:tav>
                                        <p:tav tm="100000">
                                          <p:val>
                                            <p:strVal val="#ppt_x"/>
                                          </p:val>
                                        </p:tav>
                                      </p:tavLst>
                                    </p:anim>
                                    <p:anim calcmode="lin" valueType="num">
                                      <p:cBhvr additive="base">
                                        <p:cTn id="38" dur="500" fill="hold"/>
                                        <p:tgtEl>
                                          <p:spTgt spid="31"/>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ppt_x"/>
                                          </p:val>
                                        </p:tav>
                                        <p:tav tm="100000">
                                          <p:val>
                                            <p:strVal val="#ppt_x"/>
                                          </p:val>
                                        </p:tav>
                                      </p:tavLst>
                                    </p:anim>
                                    <p:anim calcmode="lin" valueType="num">
                                      <p:cBhvr additive="base">
                                        <p:cTn id="68" dur="500" fill="hold"/>
                                        <p:tgtEl>
                                          <p:spTgt spid="32"/>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4"/>
                                        </p:tgtEl>
                                        <p:attrNameLst>
                                          <p:attrName>style.visibility</p:attrName>
                                        </p:attrNameLst>
                                      </p:cBhvr>
                                      <p:to>
                                        <p:strVal val="visible"/>
                                      </p:to>
                                    </p:set>
                                    <p:anim calcmode="lin" valueType="num">
                                      <p:cBhvr additive="base">
                                        <p:cTn id="75" dur="500" fill="hold"/>
                                        <p:tgtEl>
                                          <p:spTgt spid="34"/>
                                        </p:tgtEl>
                                        <p:attrNameLst>
                                          <p:attrName>ppt_x</p:attrName>
                                        </p:attrNameLst>
                                      </p:cBhvr>
                                      <p:tavLst>
                                        <p:tav tm="0">
                                          <p:val>
                                            <p:strVal val="#ppt_x"/>
                                          </p:val>
                                        </p:tav>
                                        <p:tav tm="100000">
                                          <p:val>
                                            <p:strVal val="#ppt_x"/>
                                          </p:val>
                                        </p:tav>
                                      </p:tavLst>
                                    </p:anim>
                                    <p:anim calcmode="lin" valueType="num">
                                      <p:cBhvr additive="base">
                                        <p:cTn id="76" dur="500" fill="hold"/>
                                        <p:tgtEl>
                                          <p:spTgt spid="3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500" fill="hold"/>
                                        <p:tgtEl>
                                          <p:spTgt spid="30"/>
                                        </p:tgtEl>
                                        <p:attrNameLst>
                                          <p:attrName>ppt_x</p:attrName>
                                        </p:attrNameLst>
                                      </p:cBhvr>
                                      <p:tavLst>
                                        <p:tav tm="0">
                                          <p:val>
                                            <p:strVal val="#ppt_x"/>
                                          </p:val>
                                        </p:tav>
                                        <p:tav tm="100000">
                                          <p:val>
                                            <p:strVal val="#ppt_x"/>
                                          </p:val>
                                        </p:tav>
                                      </p:tavLst>
                                    </p:anim>
                                    <p:anim calcmode="lin" valueType="num">
                                      <p:cBhvr additive="base">
                                        <p:cTn id="8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additive="base">
                                        <p:cTn id="85" dur="500" fill="hold"/>
                                        <p:tgtEl>
                                          <p:spTgt spid="36"/>
                                        </p:tgtEl>
                                        <p:attrNameLst>
                                          <p:attrName>ppt_x</p:attrName>
                                        </p:attrNameLst>
                                      </p:cBhvr>
                                      <p:tavLst>
                                        <p:tav tm="0">
                                          <p:val>
                                            <p:strVal val="#ppt_x"/>
                                          </p:val>
                                        </p:tav>
                                        <p:tav tm="100000">
                                          <p:val>
                                            <p:strVal val="#ppt_x"/>
                                          </p:val>
                                        </p:tav>
                                      </p:tavLst>
                                    </p:anim>
                                    <p:anim calcmode="lin" valueType="num">
                                      <p:cBhvr additive="base">
                                        <p:cTn id="86" dur="500" fill="hold"/>
                                        <p:tgtEl>
                                          <p:spTgt spid="36"/>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additive="base">
                                        <p:cTn id="89" dur="500" fill="hold"/>
                                        <p:tgtEl>
                                          <p:spTgt spid="37"/>
                                        </p:tgtEl>
                                        <p:attrNameLst>
                                          <p:attrName>ppt_x</p:attrName>
                                        </p:attrNameLst>
                                      </p:cBhvr>
                                      <p:tavLst>
                                        <p:tav tm="0">
                                          <p:val>
                                            <p:strVal val="#ppt_x"/>
                                          </p:val>
                                        </p:tav>
                                        <p:tav tm="100000">
                                          <p:val>
                                            <p:strVal val="#ppt_x"/>
                                          </p:val>
                                        </p:tav>
                                      </p:tavLst>
                                    </p:anim>
                                    <p:anim calcmode="lin" valueType="num">
                                      <p:cBhvr additive="base">
                                        <p:cTn id="90" dur="500" fill="hold"/>
                                        <p:tgtEl>
                                          <p:spTgt spid="37"/>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additive="base">
                                        <p:cTn id="93" dur="500" fill="hold"/>
                                        <p:tgtEl>
                                          <p:spTgt spid="35"/>
                                        </p:tgtEl>
                                        <p:attrNameLst>
                                          <p:attrName>ppt_x</p:attrName>
                                        </p:attrNameLst>
                                      </p:cBhvr>
                                      <p:tavLst>
                                        <p:tav tm="0">
                                          <p:val>
                                            <p:strVal val="#ppt_x"/>
                                          </p:val>
                                        </p:tav>
                                        <p:tav tm="100000">
                                          <p:val>
                                            <p:strVal val="#ppt_x"/>
                                          </p:val>
                                        </p:tav>
                                      </p:tavLst>
                                    </p:anim>
                                    <p:anim calcmode="lin" valueType="num">
                                      <p:cBhvr additive="base">
                                        <p:cTn id="9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500" fill="hold"/>
                                        <p:tgtEl>
                                          <p:spTgt spid="38"/>
                                        </p:tgtEl>
                                        <p:attrNameLst>
                                          <p:attrName>ppt_x</p:attrName>
                                        </p:attrNameLst>
                                      </p:cBhvr>
                                      <p:tavLst>
                                        <p:tav tm="0">
                                          <p:val>
                                            <p:strVal val="#ppt_x"/>
                                          </p:val>
                                        </p:tav>
                                        <p:tav tm="100000">
                                          <p:val>
                                            <p:strVal val="#ppt_x"/>
                                          </p:val>
                                        </p:tav>
                                      </p:tavLst>
                                    </p:anim>
                                    <p:anim calcmode="lin" valueType="num">
                                      <p:cBhvr additive="base">
                                        <p:cTn id="100" dur="500" fill="hold"/>
                                        <p:tgtEl>
                                          <p:spTgt spid="38"/>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additive="base">
                                        <p:cTn id="103" dur="500" fill="hold"/>
                                        <p:tgtEl>
                                          <p:spTgt spid="39"/>
                                        </p:tgtEl>
                                        <p:attrNameLst>
                                          <p:attrName>ppt_x</p:attrName>
                                        </p:attrNameLst>
                                      </p:cBhvr>
                                      <p:tavLst>
                                        <p:tav tm="0">
                                          <p:val>
                                            <p:strVal val="#ppt_x"/>
                                          </p:val>
                                        </p:tav>
                                        <p:tav tm="100000">
                                          <p:val>
                                            <p:strVal val="#ppt_x"/>
                                          </p:val>
                                        </p:tav>
                                      </p:tavLst>
                                    </p:anim>
                                    <p:anim calcmode="lin" valueType="num">
                                      <p:cBhvr additive="base">
                                        <p:cTn id="104" dur="500" fill="hold"/>
                                        <p:tgtEl>
                                          <p:spTgt spid="39"/>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 calcmode="lin" valueType="num">
                                      <p:cBhvr additive="base">
                                        <p:cTn id="107" dur="500" fill="hold"/>
                                        <p:tgtEl>
                                          <p:spTgt spid="43"/>
                                        </p:tgtEl>
                                        <p:attrNameLst>
                                          <p:attrName>ppt_x</p:attrName>
                                        </p:attrNameLst>
                                      </p:cBhvr>
                                      <p:tavLst>
                                        <p:tav tm="0">
                                          <p:val>
                                            <p:strVal val="#ppt_x"/>
                                          </p:val>
                                        </p:tav>
                                        <p:tav tm="100000">
                                          <p:val>
                                            <p:strVal val="#ppt_x"/>
                                          </p:val>
                                        </p:tav>
                                      </p:tavLst>
                                    </p:anim>
                                    <p:anim calcmode="lin" valueType="num">
                                      <p:cBhvr additive="base">
                                        <p:cTn id="10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1" grpId="0" animBg="1"/>
      <p:bldP spid="26" grpId="0"/>
      <p:bldP spid="27" grpId="0"/>
      <p:bldP spid="29" grpId="0"/>
      <p:bldP spid="30" grpId="0"/>
      <p:bldP spid="35" grpId="0"/>
      <p:bldP spid="36" grpId="0" animBg="1"/>
      <p:bldP spid="37" grpId="0"/>
      <p:bldP spid="38" grpId="0" animBg="1"/>
      <p:bldP spid="39" grpId="0"/>
      <p:bldP spid="43"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F5874E3A-38B3-4870-967B-B44E88CF0B16}"/>
              </a:ext>
            </a:extLst>
          </p:cNvPr>
          <p:cNvSpPr>
            <a:spLocks noGrp="1"/>
          </p:cNvSpPr>
          <p:nvPr>
            <p:ph idx="1"/>
          </p:nvPr>
        </p:nvSpPr>
        <p:spPr>
          <a:xfrm>
            <a:off x="182881" y="183029"/>
            <a:ext cx="11830928" cy="6477213"/>
          </a:xfrm>
          <a:ln>
            <a:solidFill>
              <a:schemeClr val="tx1"/>
            </a:solidFill>
          </a:ln>
        </p:spPr>
        <p:txBody>
          <a:bodyPr/>
          <a:lstStyle/>
          <a:p>
            <a:pPr>
              <a:buClr>
                <a:schemeClr val="tx1"/>
              </a:buClr>
              <a:buSzPct val="100000"/>
              <a:buFont typeface="Wingdings" panose="05000000000000000000" pitchFamily="2" charset="2"/>
              <a:buChar char="§"/>
            </a:pPr>
            <a:r>
              <a:rPr lang="pt-BR" dirty="0">
                <a:solidFill>
                  <a:schemeClr val="tx1"/>
                </a:solidFill>
              </a:rPr>
              <a:t>Suponha que:</a:t>
            </a:r>
            <a:endParaRPr lang="en-US" dirty="0">
              <a:solidFill>
                <a:schemeClr val="tx1"/>
              </a:solidFill>
            </a:endParaRPr>
          </a:p>
        </p:txBody>
      </p:sp>
      <p:graphicFrame>
        <p:nvGraphicFramePr>
          <p:cNvPr id="6" name="Objeto 5">
            <a:extLst>
              <a:ext uri="{FF2B5EF4-FFF2-40B4-BE49-F238E27FC236}">
                <a16:creationId xmlns:a16="http://schemas.microsoft.com/office/drawing/2014/main" id="{361CD80B-09B3-4B82-8360-E941FA09E4C5}"/>
              </a:ext>
            </a:extLst>
          </p:cNvPr>
          <p:cNvGraphicFramePr>
            <a:graphicFrameLocks noChangeAspect="1"/>
          </p:cNvGraphicFramePr>
          <p:nvPr>
            <p:extLst>
              <p:ext uri="{D42A27DB-BD31-4B8C-83A1-F6EECF244321}">
                <p14:modId xmlns:p14="http://schemas.microsoft.com/office/powerpoint/2010/main" val="696539974"/>
              </p:ext>
            </p:extLst>
          </p:nvPr>
        </p:nvGraphicFramePr>
        <p:xfrm>
          <a:off x="3416313" y="197757"/>
          <a:ext cx="5980907" cy="664545"/>
        </p:xfrm>
        <a:graphic>
          <a:graphicData uri="http://schemas.openxmlformats.org/presentationml/2006/ole">
            <mc:AlternateContent xmlns:mc="http://schemas.openxmlformats.org/markup-compatibility/2006">
              <mc:Choice xmlns:v="urn:schemas-microsoft-com:vml" Requires="v">
                <p:oleObj name="Equation" r:id="rId2" imgW="2286000" imgH="253800" progId="Equation.DSMT4">
                  <p:embed/>
                </p:oleObj>
              </mc:Choice>
              <mc:Fallback>
                <p:oleObj name="Equation" r:id="rId2" imgW="2286000" imgH="253800" progId="Equation.DSMT4">
                  <p:embed/>
                  <p:pic>
                    <p:nvPicPr>
                      <p:cNvPr id="6" name="Objeto 5"/>
                      <p:cNvPicPr/>
                      <p:nvPr/>
                    </p:nvPicPr>
                    <p:blipFill>
                      <a:blip r:embed="rId3"/>
                      <a:stretch>
                        <a:fillRect/>
                      </a:stretch>
                    </p:blipFill>
                    <p:spPr>
                      <a:xfrm>
                        <a:off x="3416313" y="197757"/>
                        <a:ext cx="5980907" cy="664545"/>
                      </a:xfrm>
                      <a:prstGeom prst="rect">
                        <a:avLst/>
                      </a:prstGeom>
                    </p:spPr>
                  </p:pic>
                </p:oleObj>
              </mc:Fallback>
            </mc:AlternateContent>
          </a:graphicData>
        </a:graphic>
      </p:graphicFrame>
      <p:cxnSp>
        <p:nvCxnSpPr>
          <p:cNvPr id="7" name="Conector de seta reta 7">
            <a:extLst>
              <a:ext uri="{FF2B5EF4-FFF2-40B4-BE49-F238E27FC236}">
                <a16:creationId xmlns:a16="http://schemas.microsoft.com/office/drawing/2014/main" id="{AEA3DB71-56AA-4961-882A-A1BAA36B272C}"/>
              </a:ext>
            </a:extLst>
          </p:cNvPr>
          <p:cNvCxnSpPr/>
          <p:nvPr/>
        </p:nvCxnSpPr>
        <p:spPr bwMode="auto">
          <a:xfrm flipV="1">
            <a:off x="947576" y="991938"/>
            <a:ext cx="0" cy="2811368"/>
          </a:xfrm>
          <a:prstGeom prst="straightConnector1">
            <a:avLst/>
          </a:prstGeom>
          <a:solidFill>
            <a:srgbClr val="FFCC99"/>
          </a:solidFill>
          <a:ln w="57150" cap="flat" cmpd="sng" algn="ctr">
            <a:solidFill>
              <a:srgbClr val="000000"/>
            </a:solidFill>
            <a:prstDash val="solid"/>
            <a:round/>
            <a:headEnd type="none" w="med" len="med"/>
            <a:tailEnd type="triangle"/>
          </a:ln>
          <a:effectLst/>
        </p:spPr>
      </p:cxnSp>
      <p:cxnSp>
        <p:nvCxnSpPr>
          <p:cNvPr id="8" name="Conector de seta reta 9">
            <a:extLst>
              <a:ext uri="{FF2B5EF4-FFF2-40B4-BE49-F238E27FC236}">
                <a16:creationId xmlns:a16="http://schemas.microsoft.com/office/drawing/2014/main" id="{279CE7A4-2BF7-41D8-91F6-1E32AF3A2DE4}"/>
              </a:ext>
            </a:extLst>
          </p:cNvPr>
          <p:cNvCxnSpPr/>
          <p:nvPr/>
        </p:nvCxnSpPr>
        <p:spPr bwMode="auto">
          <a:xfrm>
            <a:off x="947576" y="3803305"/>
            <a:ext cx="3521123" cy="1"/>
          </a:xfrm>
          <a:prstGeom prst="straightConnector1">
            <a:avLst/>
          </a:prstGeom>
          <a:solidFill>
            <a:srgbClr val="FFCC99"/>
          </a:solidFill>
          <a:ln w="57150" cap="flat" cmpd="sng" algn="ctr">
            <a:solidFill>
              <a:schemeClr val="tx1"/>
            </a:solidFill>
            <a:prstDash val="solid"/>
            <a:round/>
            <a:headEnd type="none" w="med" len="med"/>
            <a:tailEnd type="triangle"/>
          </a:ln>
          <a:effectLst/>
        </p:spPr>
      </p:cxnSp>
      <p:sp>
        <p:nvSpPr>
          <p:cNvPr id="9" name="CaixaDeTexto 8">
            <a:extLst>
              <a:ext uri="{FF2B5EF4-FFF2-40B4-BE49-F238E27FC236}">
                <a16:creationId xmlns:a16="http://schemas.microsoft.com/office/drawing/2014/main" id="{343EE1B8-9529-469E-87DD-B64234B603B4}"/>
              </a:ext>
            </a:extLst>
          </p:cNvPr>
          <p:cNvSpPr txBox="1"/>
          <p:nvPr/>
        </p:nvSpPr>
        <p:spPr>
          <a:xfrm>
            <a:off x="635551" y="759922"/>
            <a:ext cx="202844" cy="461665"/>
          </a:xfrm>
          <a:prstGeom prst="rect">
            <a:avLst/>
          </a:prstGeom>
          <a:noFill/>
        </p:spPr>
        <p:txBody>
          <a:bodyPr wrap="square" rtlCol="0">
            <a:spAutoFit/>
          </a:bodyPr>
          <a:lstStyle/>
          <a:p>
            <a:r>
              <a:rPr lang="pt-BR" dirty="0"/>
              <a:t>y</a:t>
            </a:r>
            <a:endParaRPr lang="en-US" dirty="0"/>
          </a:p>
        </p:txBody>
      </p:sp>
      <p:sp>
        <p:nvSpPr>
          <p:cNvPr id="10" name="CaixaDeTexto 9">
            <a:extLst>
              <a:ext uri="{FF2B5EF4-FFF2-40B4-BE49-F238E27FC236}">
                <a16:creationId xmlns:a16="http://schemas.microsoft.com/office/drawing/2014/main" id="{099BB351-5F16-43E5-9427-E9D955772E18}"/>
              </a:ext>
            </a:extLst>
          </p:cNvPr>
          <p:cNvSpPr txBox="1"/>
          <p:nvPr/>
        </p:nvSpPr>
        <p:spPr>
          <a:xfrm>
            <a:off x="4295431" y="3696472"/>
            <a:ext cx="202844" cy="461665"/>
          </a:xfrm>
          <a:prstGeom prst="rect">
            <a:avLst/>
          </a:prstGeom>
          <a:noFill/>
        </p:spPr>
        <p:txBody>
          <a:bodyPr wrap="square" rtlCol="0">
            <a:spAutoFit/>
          </a:bodyPr>
          <a:lstStyle/>
          <a:p>
            <a:r>
              <a:rPr lang="pt-BR" dirty="0"/>
              <a:t>x</a:t>
            </a:r>
            <a:endParaRPr lang="en-US" dirty="0"/>
          </a:p>
        </p:txBody>
      </p:sp>
      <p:graphicFrame>
        <p:nvGraphicFramePr>
          <p:cNvPr id="11" name="Objeto 10">
            <a:extLst>
              <a:ext uri="{FF2B5EF4-FFF2-40B4-BE49-F238E27FC236}">
                <a16:creationId xmlns:a16="http://schemas.microsoft.com/office/drawing/2014/main" id="{C6C3FA70-2788-4DA8-A25E-698854E43B56}"/>
              </a:ext>
            </a:extLst>
          </p:cNvPr>
          <p:cNvGraphicFramePr>
            <a:graphicFrameLocks noChangeAspect="1"/>
          </p:cNvGraphicFramePr>
          <p:nvPr>
            <p:extLst>
              <p:ext uri="{D42A27DB-BD31-4B8C-83A1-F6EECF244321}">
                <p14:modId xmlns:p14="http://schemas.microsoft.com/office/powerpoint/2010/main" val="1421864819"/>
              </p:ext>
            </p:extLst>
          </p:nvPr>
        </p:nvGraphicFramePr>
        <p:xfrm>
          <a:off x="4079680" y="1167109"/>
          <a:ext cx="4535964" cy="1134940"/>
        </p:xfrm>
        <a:graphic>
          <a:graphicData uri="http://schemas.openxmlformats.org/presentationml/2006/ole">
            <mc:AlternateContent xmlns:mc="http://schemas.openxmlformats.org/markup-compatibility/2006">
              <mc:Choice xmlns:v="urn:schemas-microsoft-com:vml" Requires="v">
                <p:oleObj name="Equation" r:id="rId4" imgW="1777680" imgH="444240" progId="Equation.DSMT4">
                  <p:embed/>
                </p:oleObj>
              </mc:Choice>
              <mc:Fallback>
                <p:oleObj name="Equation" r:id="rId4" imgW="1777680" imgH="444240" progId="Equation.DSMT4">
                  <p:embed/>
                  <p:pic>
                    <p:nvPicPr>
                      <p:cNvPr id="16" name="Objeto 15"/>
                      <p:cNvPicPr/>
                      <p:nvPr/>
                    </p:nvPicPr>
                    <p:blipFill>
                      <a:blip r:embed="rId5"/>
                      <a:stretch>
                        <a:fillRect/>
                      </a:stretch>
                    </p:blipFill>
                    <p:spPr>
                      <a:xfrm>
                        <a:off x="4079680" y="1167109"/>
                        <a:ext cx="4535964" cy="1134940"/>
                      </a:xfrm>
                      <a:prstGeom prst="rect">
                        <a:avLst/>
                      </a:prstGeom>
                      <a:solidFill>
                        <a:srgbClr val="F8F8F8"/>
                      </a:solidFill>
                      <a:ln>
                        <a:solidFill>
                          <a:schemeClr val="tx1"/>
                        </a:solidFill>
                      </a:ln>
                    </p:spPr>
                  </p:pic>
                </p:oleObj>
              </mc:Fallback>
            </mc:AlternateContent>
          </a:graphicData>
        </a:graphic>
      </p:graphicFrame>
      <p:cxnSp>
        <p:nvCxnSpPr>
          <p:cNvPr id="13" name="Conector reto 12">
            <a:extLst>
              <a:ext uri="{FF2B5EF4-FFF2-40B4-BE49-F238E27FC236}">
                <a16:creationId xmlns:a16="http://schemas.microsoft.com/office/drawing/2014/main" id="{74FC76BB-E4E9-44A9-99FD-DE140AE4617C}"/>
              </a:ext>
            </a:extLst>
          </p:cNvPr>
          <p:cNvCxnSpPr/>
          <p:nvPr/>
        </p:nvCxnSpPr>
        <p:spPr bwMode="auto">
          <a:xfrm>
            <a:off x="947576" y="2302049"/>
            <a:ext cx="2429302" cy="1501256"/>
          </a:xfrm>
          <a:prstGeom prst="line">
            <a:avLst/>
          </a:prstGeom>
          <a:solidFill>
            <a:srgbClr val="FFCC99"/>
          </a:solidFill>
          <a:ln w="28575" cap="flat" cmpd="sng" algn="ctr">
            <a:solidFill>
              <a:srgbClr val="000000"/>
            </a:solidFill>
            <a:prstDash val="solid"/>
            <a:round/>
            <a:headEnd type="none" w="med" len="med"/>
            <a:tailEnd type="none" w="med" len="med"/>
          </a:ln>
          <a:effectLst/>
        </p:spPr>
      </p:cxnSp>
      <p:cxnSp>
        <p:nvCxnSpPr>
          <p:cNvPr id="14" name="Conector reto 13">
            <a:extLst>
              <a:ext uri="{FF2B5EF4-FFF2-40B4-BE49-F238E27FC236}">
                <a16:creationId xmlns:a16="http://schemas.microsoft.com/office/drawing/2014/main" id="{A6459957-D5A5-44D9-BC2E-E856790AF964}"/>
              </a:ext>
            </a:extLst>
          </p:cNvPr>
          <p:cNvCxnSpPr/>
          <p:nvPr/>
        </p:nvCxnSpPr>
        <p:spPr bwMode="auto">
          <a:xfrm>
            <a:off x="947576" y="2302049"/>
            <a:ext cx="1310186" cy="1501256"/>
          </a:xfrm>
          <a:prstGeom prst="line">
            <a:avLst/>
          </a:prstGeom>
          <a:solidFill>
            <a:srgbClr val="FFCC99"/>
          </a:solidFill>
          <a:ln w="12700" cap="flat" cmpd="sng" algn="ctr">
            <a:solidFill>
              <a:schemeClr val="accent2">
                <a:lumMod val="75000"/>
              </a:schemeClr>
            </a:solidFill>
            <a:prstDash val="solid"/>
            <a:round/>
            <a:headEnd type="none" w="med" len="med"/>
            <a:tailEnd type="none" w="med" len="med"/>
          </a:ln>
          <a:effectLst/>
        </p:spPr>
      </p:cxnSp>
      <p:cxnSp>
        <p:nvCxnSpPr>
          <p:cNvPr id="15" name="Conector reto 14">
            <a:extLst>
              <a:ext uri="{FF2B5EF4-FFF2-40B4-BE49-F238E27FC236}">
                <a16:creationId xmlns:a16="http://schemas.microsoft.com/office/drawing/2014/main" id="{7D7531F7-F242-4D18-A236-AC3A7D97EF19}"/>
              </a:ext>
            </a:extLst>
          </p:cNvPr>
          <p:cNvCxnSpPr/>
          <p:nvPr/>
        </p:nvCxnSpPr>
        <p:spPr bwMode="auto">
          <a:xfrm>
            <a:off x="963496" y="2986713"/>
            <a:ext cx="649504" cy="816592"/>
          </a:xfrm>
          <a:prstGeom prst="line">
            <a:avLst/>
          </a:prstGeom>
          <a:solidFill>
            <a:srgbClr val="FFCC99"/>
          </a:solidFill>
          <a:ln w="12700" cap="flat" cmpd="sng" algn="ctr">
            <a:solidFill>
              <a:schemeClr val="accent2">
                <a:lumMod val="75000"/>
              </a:schemeClr>
            </a:solidFill>
            <a:prstDash val="solid"/>
            <a:round/>
            <a:headEnd type="none" w="med" len="med"/>
            <a:tailEnd type="none" w="med" len="med"/>
          </a:ln>
          <a:effectLst/>
        </p:spPr>
      </p:cxnSp>
      <p:cxnSp>
        <p:nvCxnSpPr>
          <p:cNvPr id="16" name="Conector reto 15">
            <a:extLst>
              <a:ext uri="{FF2B5EF4-FFF2-40B4-BE49-F238E27FC236}">
                <a16:creationId xmlns:a16="http://schemas.microsoft.com/office/drawing/2014/main" id="{C1B04B78-3A60-4474-A46E-45706CC6DEA8}"/>
              </a:ext>
            </a:extLst>
          </p:cNvPr>
          <p:cNvCxnSpPr/>
          <p:nvPr/>
        </p:nvCxnSpPr>
        <p:spPr bwMode="auto">
          <a:xfrm>
            <a:off x="963496" y="1171544"/>
            <a:ext cx="2413382" cy="2631761"/>
          </a:xfrm>
          <a:prstGeom prst="line">
            <a:avLst/>
          </a:prstGeom>
          <a:solidFill>
            <a:srgbClr val="FFCC99"/>
          </a:solidFill>
          <a:ln w="12700" cap="flat" cmpd="sng" algn="ctr">
            <a:solidFill>
              <a:schemeClr val="accent2">
                <a:lumMod val="75000"/>
              </a:schemeClr>
            </a:solidFill>
            <a:prstDash val="solid"/>
            <a:round/>
            <a:headEnd type="none" w="med" len="med"/>
            <a:tailEnd type="none" w="med" len="med"/>
          </a:ln>
          <a:effectLst/>
        </p:spPr>
      </p:cxnSp>
      <p:sp>
        <p:nvSpPr>
          <p:cNvPr id="17" name="CaixaDeTexto 16">
            <a:extLst>
              <a:ext uri="{FF2B5EF4-FFF2-40B4-BE49-F238E27FC236}">
                <a16:creationId xmlns:a16="http://schemas.microsoft.com/office/drawing/2014/main" id="{EBE2C1DD-1B50-487C-A63A-000E19989E45}"/>
              </a:ext>
            </a:extLst>
          </p:cNvPr>
          <p:cNvSpPr txBox="1"/>
          <p:nvPr/>
        </p:nvSpPr>
        <p:spPr>
          <a:xfrm>
            <a:off x="1329700" y="3271040"/>
            <a:ext cx="518615" cy="400110"/>
          </a:xfrm>
          <a:prstGeom prst="rect">
            <a:avLst/>
          </a:prstGeom>
          <a:noFill/>
        </p:spPr>
        <p:txBody>
          <a:bodyPr wrap="square" rtlCol="0">
            <a:spAutoFit/>
          </a:bodyPr>
          <a:lstStyle/>
          <a:p>
            <a:r>
              <a:rPr lang="pt-BR" sz="2000" dirty="0">
                <a:solidFill>
                  <a:schemeClr val="accent6">
                    <a:lumMod val="75000"/>
                  </a:schemeClr>
                </a:solidFill>
              </a:rPr>
              <a:t>U</a:t>
            </a:r>
            <a:r>
              <a:rPr lang="pt-BR" sz="1200" dirty="0">
                <a:solidFill>
                  <a:schemeClr val="accent6">
                    <a:lumMod val="75000"/>
                  </a:schemeClr>
                </a:solidFill>
              </a:rPr>
              <a:t>0</a:t>
            </a:r>
            <a:endParaRPr lang="en-US" sz="1200" dirty="0">
              <a:solidFill>
                <a:schemeClr val="accent6">
                  <a:lumMod val="75000"/>
                </a:schemeClr>
              </a:solidFill>
            </a:endParaRPr>
          </a:p>
        </p:txBody>
      </p:sp>
      <p:sp>
        <p:nvSpPr>
          <p:cNvPr id="18" name="CaixaDeTexto 17">
            <a:extLst>
              <a:ext uri="{FF2B5EF4-FFF2-40B4-BE49-F238E27FC236}">
                <a16:creationId xmlns:a16="http://schemas.microsoft.com/office/drawing/2014/main" id="{4CE8F0CD-998C-452D-A0EF-48B15D98F08E}"/>
              </a:ext>
            </a:extLst>
          </p:cNvPr>
          <p:cNvSpPr txBox="1"/>
          <p:nvPr/>
        </p:nvSpPr>
        <p:spPr>
          <a:xfrm>
            <a:off x="1959776" y="3273313"/>
            <a:ext cx="518615" cy="400110"/>
          </a:xfrm>
          <a:prstGeom prst="rect">
            <a:avLst/>
          </a:prstGeom>
          <a:noFill/>
        </p:spPr>
        <p:txBody>
          <a:bodyPr wrap="square" rtlCol="0">
            <a:spAutoFit/>
          </a:bodyPr>
          <a:lstStyle/>
          <a:p>
            <a:r>
              <a:rPr lang="pt-BR" sz="2000" dirty="0">
                <a:solidFill>
                  <a:schemeClr val="accent6">
                    <a:lumMod val="75000"/>
                  </a:schemeClr>
                </a:solidFill>
              </a:rPr>
              <a:t>U</a:t>
            </a:r>
            <a:r>
              <a:rPr lang="pt-BR" sz="1200" dirty="0">
                <a:solidFill>
                  <a:schemeClr val="accent6">
                    <a:lumMod val="75000"/>
                  </a:schemeClr>
                </a:solidFill>
              </a:rPr>
              <a:t>1</a:t>
            </a:r>
            <a:endParaRPr lang="en-US" sz="1200" dirty="0">
              <a:solidFill>
                <a:schemeClr val="accent6">
                  <a:lumMod val="75000"/>
                </a:schemeClr>
              </a:solidFill>
            </a:endParaRPr>
          </a:p>
        </p:txBody>
      </p:sp>
      <p:sp>
        <p:nvSpPr>
          <p:cNvPr id="19" name="CaixaDeTexto 18">
            <a:extLst>
              <a:ext uri="{FF2B5EF4-FFF2-40B4-BE49-F238E27FC236}">
                <a16:creationId xmlns:a16="http://schemas.microsoft.com/office/drawing/2014/main" id="{490A3F86-35BD-438C-89DB-943670183F99}"/>
              </a:ext>
            </a:extLst>
          </p:cNvPr>
          <p:cNvSpPr txBox="1"/>
          <p:nvPr/>
        </p:nvSpPr>
        <p:spPr>
          <a:xfrm>
            <a:off x="2999280" y="3193697"/>
            <a:ext cx="518615" cy="400110"/>
          </a:xfrm>
          <a:prstGeom prst="rect">
            <a:avLst/>
          </a:prstGeom>
          <a:noFill/>
        </p:spPr>
        <p:txBody>
          <a:bodyPr wrap="square" rtlCol="0">
            <a:spAutoFit/>
          </a:bodyPr>
          <a:lstStyle/>
          <a:p>
            <a:r>
              <a:rPr lang="pt-BR" sz="2000" dirty="0">
                <a:solidFill>
                  <a:schemeClr val="accent6">
                    <a:lumMod val="75000"/>
                  </a:schemeClr>
                </a:solidFill>
              </a:rPr>
              <a:t>U</a:t>
            </a:r>
            <a:r>
              <a:rPr lang="pt-BR" sz="1200" dirty="0">
                <a:solidFill>
                  <a:schemeClr val="accent6">
                    <a:lumMod val="75000"/>
                  </a:schemeClr>
                </a:solidFill>
              </a:rPr>
              <a:t>2</a:t>
            </a:r>
            <a:endParaRPr lang="en-US" sz="1200" dirty="0">
              <a:solidFill>
                <a:schemeClr val="accent6">
                  <a:lumMod val="75000"/>
                </a:schemeClr>
              </a:solidFill>
            </a:endParaRPr>
          </a:p>
        </p:txBody>
      </p:sp>
      <p:graphicFrame>
        <p:nvGraphicFramePr>
          <p:cNvPr id="20" name="Objeto 19">
            <a:extLst>
              <a:ext uri="{FF2B5EF4-FFF2-40B4-BE49-F238E27FC236}">
                <a16:creationId xmlns:a16="http://schemas.microsoft.com/office/drawing/2014/main" id="{85D780B7-0E43-45A9-ABB0-44427F70BA1F}"/>
              </a:ext>
            </a:extLst>
          </p:cNvPr>
          <p:cNvGraphicFramePr>
            <a:graphicFrameLocks noChangeAspect="1"/>
          </p:cNvGraphicFramePr>
          <p:nvPr>
            <p:extLst>
              <p:ext uri="{D42A27DB-BD31-4B8C-83A1-F6EECF244321}">
                <p14:modId xmlns:p14="http://schemas.microsoft.com/office/powerpoint/2010/main" val="4284482566"/>
              </p:ext>
            </p:extLst>
          </p:nvPr>
        </p:nvGraphicFramePr>
        <p:xfrm>
          <a:off x="4079680" y="2466911"/>
          <a:ext cx="2441169" cy="678764"/>
        </p:xfrm>
        <a:graphic>
          <a:graphicData uri="http://schemas.openxmlformats.org/presentationml/2006/ole">
            <mc:AlternateContent xmlns:mc="http://schemas.openxmlformats.org/markup-compatibility/2006">
              <mc:Choice xmlns:v="urn:schemas-microsoft-com:vml" Requires="v">
                <p:oleObj name="Equation" r:id="rId6" imgW="914400" imgH="253800" progId="Equation.DSMT4">
                  <p:embed/>
                </p:oleObj>
              </mc:Choice>
              <mc:Fallback>
                <p:oleObj name="Equation" r:id="rId6" imgW="914400" imgH="253800" progId="Equation.DSMT4">
                  <p:embed/>
                  <p:pic>
                    <p:nvPicPr>
                      <p:cNvPr id="21" name="Objeto 20"/>
                      <p:cNvPicPr/>
                      <p:nvPr/>
                    </p:nvPicPr>
                    <p:blipFill>
                      <a:blip r:embed="rId7"/>
                      <a:stretch>
                        <a:fillRect/>
                      </a:stretch>
                    </p:blipFill>
                    <p:spPr>
                      <a:xfrm>
                        <a:off x="4079680" y="2466911"/>
                        <a:ext cx="2441169" cy="678764"/>
                      </a:xfrm>
                      <a:prstGeom prst="rect">
                        <a:avLst/>
                      </a:prstGeom>
                      <a:solidFill>
                        <a:srgbClr val="F8F8F8"/>
                      </a:solidFill>
                      <a:ln>
                        <a:solidFill>
                          <a:schemeClr val="tx1"/>
                        </a:solidFill>
                      </a:ln>
                    </p:spPr>
                  </p:pic>
                </p:oleObj>
              </mc:Fallback>
            </mc:AlternateContent>
          </a:graphicData>
        </a:graphic>
      </p:graphicFrame>
      <p:sp>
        <p:nvSpPr>
          <p:cNvPr id="21" name="Elipse 20">
            <a:extLst>
              <a:ext uri="{FF2B5EF4-FFF2-40B4-BE49-F238E27FC236}">
                <a16:creationId xmlns:a16="http://schemas.microsoft.com/office/drawing/2014/main" id="{E2B2D712-9114-4EA1-A840-3F93B918E1D6}"/>
              </a:ext>
            </a:extLst>
          </p:cNvPr>
          <p:cNvSpPr/>
          <p:nvPr/>
        </p:nvSpPr>
        <p:spPr bwMode="auto">
          <a:xfrm>
            <a:off x="3254014" y="3728015"/>
            <a:ext cx="155755" cy="151477"/>
          </a:xfrm>
          <a:prstGeom prst="ellipse">
            <a:avLst/>
          </a:prstGeom>
          <a:solidFill>
            <a:srgbClr val="0070C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 b="0" i="0" u="none" strike="noStrike" cap="none" normalizeH="0" baseline="0" dirty="0">
              <a:ln>
                <a:noFill/>
              </a:ln>
              <a:solidFill>
                <a:schemeClr val="tx1"/>
              </a:solidFill>
              <a:effectLst/>
              <a:latin typeface="Times New Roman" pitchFamily="18" charset="0"/>
            </a:endParaRPr>
          </a:p>
        </p:txBody>
      </p:sp>
      <p:sp>
        <p:nvSpPr>
          <p:cNvPr id="22" name="Elipse 21">
            <a:extLst>
              <a:ext uri="{FF2B5EF4-FFF2-40B4-BE49-F238E27FC236}">
                <a16:creationId xmlns:a16="http://schemas.microsoft.com/office/drawing/2014/main" id="{6F70818E-EB93-446F-8006-5BDB4BA8F797}"/>
              </a:ext>
            </a:extLst>
          </p:cNvPr>
          <p:cNvSpPr/>
          <p:nvPr/>
        </p:nvSpPr>
        <p:spPr bwMode="auto">
          <a:xfrm>
            <a:off x="867923" y="2256332"/>
            <a:ext cx="155755" cy="151477"/>
          </a:xfrm>
          <a:prstGeom prst="ellipse">
            <a:avLst/>
          </a:prstGeom>
          <a:solidFill>
            <a:srgbClr val="0070C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 b="0" i="0" u="none" strike="noStrike" cap="none" normalizeH="0" baseline="0" dirty="0">
              <a:ln>
                <a:noFill/>
              </a:ln>
              <a:solidFill>
                <a:schemeClr val="tx1"/>
              </a:solidFill>
              <a:effectLst/>
              <a:latin typeface="Times New Roman" pitchFamily="18" charset="0"/>
            </a:endParaRPr>
          </a:p>
        </p:txBody>
      </p:sp>
      <p:sp>
        <p:nvSpPr>
          <p:cNvPr id="23" name="CaixaDeTexto 22">
            <a:extLst>
              <a:ext uri="{FF2B5EF4-FFF2-40B4-BE49-F238E27FC236}">
                <a16:creationId xmlns:a16="http://schemas.microsoft.com/office/drawing/2014/main" id="{738A5494-2D1F-4212-B47F-B19B24845278}"/>
              </a:ext>
            </a:extLst>
          </p:cNvPr>
          <p:cNvSpPr txBox="1"/>
          <p:nvPr/>
        </p:nvSpPr>
        <p:spPr>
          <a:xfrm>
            <a:off x="949839" y="2001801"/>
            <a:ext cx="161507" cy="369332"/>
          </a:xfrm>
          <a:prstGeom prst="rect">
            <a:avLst/>
          </a:prstGeom>
          <a:noFill/>
        </p:spPr>
        <p:txBody>
          <a:bodyPr wrap="square" rtlCol="0">
            <a:spAutoFit/>
          </a:bodyPr>
          <a:lstStyle/>
          <a:p>
            <a:r>
              <a:rPr lang="pt-BR" sz="1800" b="1" dirty="0">
                <a:solidFill>
                  <a:schemeClr val="accent6">
                    <a:lumMod val="75000"/>
                  </a:schemeClr>
                </a:solidFill>
              </a:rPr>
              <a:t>A</a:t>
            </a:r>
            <a:endParaRPr lang="en-US" sz="1800" b="1" dirty="0">
              <a:solidFill>
                <a:schemeClr val="accent6">
                  <a:lumMod val="75000"/>
                </a:schemeClr>
              </a:solidFill>
            </a:endParaRPr>
          </a:p>
        </p:txBody>
      </p:sp>
      <p:sp>
        <p:nvSpPr>
          <p:cNvPr id="24" name="CaixaDeTexto 23">
            <a:extLst>
              <a:ext uri="{FF2B5EF4-FFF2-40B4-BE49-F238E27FC236}">
                <a16:creationId xmlns:a16="http://schemas.microsoft.com/office/drawing/2014/main" id="{5FB5C094-E9F9-4C34-B606-3EC96E664B72}"/>
              </a:ext>
            </a:extLst>
          </p:cNvPr>
          <p:cNvSpPr txBox="1"/>
          <p:nvPr/>
        </p:nvSpPr>
        <p:spPr>
          <a:xfrm>
            <a:off x="3381417" y="3505335"/>
            <a:ext cx="161507" cy="369332"/>
          </a:xfrm>
          <a:prstGeom prst="rect">
            <a:avLst/>
          </a:prstGeom>
          <a:noFill/>
        </p:spPr>
        <p:txBody>
          <a:bodyPr wrap="square" rtlCol="0">
            <a:spAutoFit/>
          </a:bodyPr>
          <a:lstStyle/>
          <a:p>
            <a:r>
              <a:rPr lang="pt-BR" sz="1800" b="1" dirty="0">
                <a:solidFill>
                  <a:schemeClr val="accent6">
                    <a:lumMod val="75000"/>
                  </a:schemeClr>
                </a:solidFill>
              </a:rPr>
              <a:t>B</a:t>
            </a:r>
            <a:endParaRPr lang="en-US" sz="1800" b="1" dirty="0">
              <a:solidFill>
                <a:schemeClr val="accent6">
                  <a:lumMod val="75000"/>
                </a:schemeClr>
              </a:solidFill>
            </a:endParaRPr>
          </a:p>
        </p:txBody>
      </p:sp>
      <p:sp>
        <p:nvSpPr>
          <p:cNvPr id="25" name="CaixaDeTexto 24">
            <a:extLst>
              <a:ext uri="{FF2B5EF4-FFF2-40B4-BE49-F238E27FC236}">
                <a16:creationId xmlns:a16="http://schemas.microsoft.com/office/drawing/2014/main" id="{9379687F-9413-4CC4-8855-B5BF4D020DBA}"/>
              </a:ext>
            </a:extLst>
          </p:cNvPr>
          <p:cNvSpPr txBox="1"/>
          <p:nvPr/>
        </p:nvSpPr>
        <p:spPr>
          <a:xfrm>
            <a:off x="497199" y="2138278"/>
            <a:ext cx="491285" cy="369332"/>
          </a:xfrm>
          <a:prstGeom prst="rect">
            <a:avLst/>
          </a:prstGeom>
          <a:noFill/>
        </p:spPr>
        <p:txBody>
          <a:bodyPr wrap="square" rtlCol="0">
            <a:spAutoFit/>
          </a:bodyPr>
          <a:lstStyle/>
          <a:p>
            <a:r>
              <a:rPr lang="pt-BR" sz="1800" b="1" dirty="0"/>
              <a:t>50</a:t>
            </a:r>
            <a:endParaRPr lang="en-US" sz="1800" b="1" dirty="0"/>
          </a:p>
        </p:txBody>
      </p:sp>
      <p:sp>
        <p:nvSpPr>
          <p:cNvPr id="26" name="CaixaDeTexto 25">
            <a:extLst>
              <a:ext uri="{FF2B5EF4-FFF2-40B4-BE49-F238E27FC236}">
                <a16:creationId xmlns:a16="http://schemas.microsoft.com/office/drawing/2014/main" id="{463B5032-92D6-4498-B2E9-7E72B8CCCC0F}"/>
              </a:ext>
            </a:extLst>
          </p:cNvPr>
          <p:cNvSpPr txBox="1"/>
          <p:nvPr/>
        </p:nvSpPr>
        <p:spPr>
          <a:xfrm>
            <a:off x="704190" y="3682754"/>
            <a:ext cx="491285" cy="369332"/>
          </a:xfrm>
          <a:prstGeom prst="rect">
            <a:avLst/>
          </a:prstGeom>
          <a:noFill/>
        </p:spPr>
        <p:txBody>
          <a:bodyPr wrap="square" rtlCol="0">
            <a:spAutoFit/>
          </a:bodyPr>
          <a:lstStyle/>
          <a:p>
            <a:r>
              <a:rPr lang="pt-BR" sz="1800" b="1" dirty="0"/>
              <a:t>0</a:t>
            </a:r>
            <a:endParaRPr lang="en-US" sz="1800" b="1" dirty="0"/>
          </a:p>
        </p:txBody>
      </p:sp>
      <p:sp>
        <p:nvSpPr>
          <p:cNvPr id="27" name="CaixaDeTexto 26">
            <a:extLst>
              <a:ext uri="{FF2B5EF4-FFF2-40B4-BE49-F238E27FC236}">
                <a16:creationId xmlns:a16="http://schemas.microsoft.com/office/drawing/2014/main" id="{2A0716EB-1FC5-4C56-9D83-5BC8BC2D4A24}"/>
              </a:ext>
            </a:extLst>
          </p:cNvPr>
          <p:cNvSpPr txBox="1"/>
          <p:nvPr/>
        </p:nvSpPr>
        <p:spPr>
          <a:xfrm>
            <a:off x="3065260" y="3819230"/>
            <a:ext cx="570925" cy="369332"/>
          </a:xfrm>
          <a:prstGeom prst="rect">
            <a:avLst/>
          </a:prstGeom>
          <a:noFill/>
        </p:spPr>
        <p:txBody>
          <a:bodyPr wrap="square" rtlCol="0">
            <a:spAutoFit/>
          </a:bodyPr>
          <a:lstStyle/>
          <a:p>
            <a:r>
              <a:rPr lang="pt-BR" sz="1800" b="1" dirty="0"/>
              <a:t>100</a:t>
            </a:r>
            <a:endParaRPr lang="en-US" sz="1800" b="1" dirty="0"/>
          </a:p>
        </p:txBody>
      </p:sp>
      <p:sp>
        <p:nvSpPr>
          <p:cNvPr id="28" name="CaixaDeTexto 27">
            <a:extLst>
              <a:ext uri="{FF2B5EF4-FFF2-40B4-BE49-F238E27FC236}">
                <a16:creationId xmlns:a16="http://schemas.microsoft.com/office/drawing/2014/main" id="{9F6F4104-5CD2-4C46-9007-9DF0A95ED2D5}"/>
              </a:ext>
            </a:extLst>
          </p:cNvPr>
          <p:cNvSpPr txBox="1"/>
          <p:nvPr/>
        </p:nvSpPr>
        <p:spPr>
          <a:xfrm>
            <a:off x="848397" y="4213583"/>
            <a:ext cx="10982531" cy="2062103"/>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
            </a:pPr>
            <a:r>
              <a:rPr lang="pt-BR" sz="3200" dirty="0"/>
              <a:t>Note que a cesta B(0,100) é preferível à cesta A(50,0)</a:t>
            </a:r>
          </a:p>
          <a:p>
            <a:pPr marL="800100" lvl="1" indent="-342900">
              <a:buFont typeface="Wingdings" panose="05000000000000000000" pitchFamily="2" charset="2"/>
              <a:buChar char="§"/>
            </a:pPr>
            <a:r>
              <a:rPr lang="pt-BR" sz="3200" dirty="0"/>
              <a:t>A escolha da cesta B se deve ao fato de que P</a:t>
            </a:r>
            <a:r>
              <a:rPr lang="pt-BR" sz="2200" dirty="0"/>
              <a:t>X</a:t>
            </a:r>
            <a:r>
              <a:rPr lang="pt-BR" sz="3200" dirty="0"/>
              <a:t> &lt; P</a:t>
            </a:r>
            <a:r>
              <a:rPr lang="pt-BR" sz="2200" dirty="0"/>
              <a:t>Y</a:t>
            </a:r>
            <a:r>
              <a:rPr lang="pt-BR" sz="3200" dirty="0"/>
              <a:t>. </a:t>
            </a:r>
          </a:p>
          <a:p>
            <a:pPr marL="342900" indent="-342900">
              <a:buFont typeface="Wingdings" panose="05000000000000000000" pitchFamily="2" charset="2"/>
              <a:buChar char="§"/>
            </a:pPr>
            <a:r>
              <a:rPr lang="pt-BR" sz="3200" dirty="0"/>
              <a:t>Qual seria a escolha do consumidor se duas unidades de x fossem equivalentes a uma unidade de y ?</a:t>
            </a:r>
            <a:endParaRPr lang="en-US" sz="3200" dirty="0"/>
          </a:p>
        </p:txBody>
      </p:sp>
    </p:spTree>
    <p:extLst>
      <p:ext uri="{BB962C8B-B14F-4D97-AF65-F5344CB8AC3E}">
        <p14:creationId xmlns:p14="http://schemas.microsoft.com/office/powerpoint/2010/main" val="4238329995"/>
      </p:ext>
    </p:extLst>
  </p:cSld>
  <p:clrMapOvr>
    <a:masterClrMapping/>
  </p:clrMapOvr>
  <p:transition spd="med">
    <p:wipe dir="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94F87B3D-7BBF-4EE7-B978-5D79E08FD36B}"/>
              </a:ext>
            </a:extLst>
          </p:cNvPr>
          <p:cNvSpPr>
            <a:spLocks noGrp="1"/>
          </p:cNvSpPr>
          <p:nvPr>
            <p:ph idx="1"/>
          </p:nvPr>
        </p:nvSpPr>
        <p:spPr>
          <a:xfrm>
            <a:off x="148678" y="142923"/>
            <a:ext cx="11836996" cy="5399327"/>
          </a:xfrm>
        </p:spPr>
        <p:txBody>
          <a:bodyPr/>
          <a:lstStyle/>
          <a:p>
            <a:pPr algn="just">
              <a:buClr>
                <a:schemeClr val="tx1"/>
              </a:buClr>
              <a:buFont typeface="Wingdings" panose="05000000000000000000" pitchFamily="2" charset="2"/>
              <a:buChar char="§"/>
            </a:pPr>
            <a:r>
              <a:rPr lang="pt-BR" sz="2800" dirty="0">
                <a:solidFill>
                  <a:schemeClr val="tx1"/>
                </a:solidFill>
              </a:rPr>
              <a:t>Vimos anteriormente que, caso a </a:t>
            </a:r>
            <a:r>
              <a:rPr lang="pt-BR" sz="2800" dirty="0" err="1">
                <a:solidFill>
                  <a:schemeClr val="tx1"/>
                </a:solidFill>
              </a:rPr>
              <a:t>TMgS</a:t>
            </a:r>
            <a:r>
              <a:rPr lang="pt-BR" sz="2800" dirty="0">
                <a:solidFill>
                  <a:schemeClr val="tx1"/>
                </a:solidFill>
              </a:rPr>
              <a:t>(</a:t>
            </a:r>
            <a:r>
              <a:rPr lang="pt-BR" sz="2800" dirty="0" err="1">
                <a:solidFill>
                  <a:schemeClr val="tx1"/>
                </a:solidFill>
              </a:rPr>
              <a:t>y,x</a:t>
            </a:r>
            <a:r>
              <a:rPr lang="pt-BR" sz="2800" dirty="0">
                <a:solidFill>
                  <a:schemeClr val="tx1"/>
                </a:solidFill>
              </a:rPr>
              <a:t>) seja superior (em módulo) à relação de preços (</a:t>
            </a:r>
            <a:r>
              <a:rPr lang="pt-BR" sz="2800" dirty="0" err="1">
                <a:solidFill>
                  <a:schemeClr val="tx1"/>
                </a:solidFill>
              </a:rPr>
              <a:t>Px</a:t>
            </a:r>
            <a:r>
              <a:rPr lang="pt-BR" sz="2800" dirty="0">
                <a:solidFill>
                  <a:schemeClr val="tx1"/>
                </a:solidFill>
              </a:rPr>
              <a:t>/</a:t>
            </a:r>
            <a:r>
              <a:rPr lang="pt-BR" sz="2800" dirty="0" err="1">
                <a:solidFill>
                  <a:schemeClr val="tx1"/>
                </a:solidFill>
              </a:rPr>
              <a:t>Py</a:t>
            </a:r>
            <a:r>
              <a:rPr lang="pt-BR" sz="2800" dirty="0">
                <a:solidFill>
                  <a:schemeClr val="tx1"/>
                </a:solidFill>
              </a:rPr>
              <a:t>), o consumidor escolherá somente x.</a:t>
            </a:r>
          </a:p>
          <a:p>
            <a:pPr algn="just">
              <a:buClr>
                <a:schemeClr val="tx1"/>
              </a:buClr>
              <a:buFont typeface="Wingdings" panose="05000000000000000000" pitchFamily="2" charset="2"/>
              <a:buChar char="§"/>
            </a:pPr>
            <a:r>
              <a:rPr lang="pt-BR" sz="2800" dirty="0">
                <a:solidFill>
                  <a:schemeClr val="tx1"/>
                </a:solidFill>
              </a:rPr>
              <a:t>Suponha que a função utilidade seja dada por</a:t>
            </a:r>
          </a:p>
          <a:p>
            <a:pPr lvl="1" algn="just">
              <a:buClr>
                <a:schemeClr val="tx1"/>
              </a:buClr>
              <a:buFont typeface="Wingdings" panose="05000000000000000000" pitchFamily="2" charset="2"/>
              <a:buChar char="§"/>
            </a:pPr>
            <a:r>
              <a:rPr lang="pt-BR" dirty="0">
                <a:solidFill>
                  <a:schemeClr val="tx1"/>
                </a:solidFill>
              </a:rPr>
              <a:t>Neste caso, a escolha depende de </a:t>
            </a:r>
            <a:r>
              <a:rPr lang="pt-BR" dirty="0">
                <a:solidFill>
                  <a:schemeClr val="tx1"/>
                </a:solidFill>
                <a:latin typeface="Symbol" panose="05050102010706020507" pitchFamily="18" charset="2"/>
              </a:rPr>
              <a:t>a</a:t>
            </a:r>
            <a:r>
              <a:rPr lang="pt-BR" dirty="0">
                <a:solidFill>
                  <a:schemeClr val="tx1"/>
                </a:solidFill>
              </a:rPr>
              <a:t> e </a:t>
            </a:r>
            <a:r>
              <a:rPr lang="pt-BR" dirty="0">
                <a:solidFill>
                  <a:schemeClr val="tx1"/>
                </a:solidFill>
                <a:latin typeface="Symbol" panose="05050102010706020507" pitchFamily="18" charset="2"/>
              </a:rPr>
              <a:t>b</a:t>
            </a:r>
            <a:r>
              <a:rPr lang="pt-BR" dirty="0">
                <a:solidFill>
                  <a:schemeClr val="tx1"/>
                </a:solidFill>
              </a:rPr>
              <a:t>, parâmetros que definem a </a:t>
            </a:r>
            <a:r>
              <a:rPr lang="pt-BR" dirty="0" err="1">
                <a:solidFill>
                  <a:schemeClr val="tx1"/>
                </a:solidFill>
              </a:rPr>
              <a:t>TMgS</a:t>
            </a:r>
            <a:r>
              <a:rPr lang="pt-BR" dirty="0">
                <a:solidFill>
                  <a:schemeClr val="tx1"/>
                </a:solidFill>
              </a:rPr>
              <a:t>(</a:t>
            </a:r>
            <a:r>
              <a:rPr lang="pt-BR" dirty="0" err="1">
                <a:solidFill>
                  <a:schemeClr val="tx1"/>
                </a:solidFill>
              </a:rPr>
              <a:t>y,x</a:t>
            </a:r>
            <a:r>
              <a:rPr lang="pt-BR" dirty="0">
                <a:solidFill>
                  <a:schemeClr val="tx1"/>
                </a:solidFill>
              </a:rPr>
              <a:t>).</a:t>
            </a:r>
          </a:p>
          <a:p>
            <a:pPr lvl="1" algn="just">
              <a:buClr>
                <a:schemeClr val="tx1"/>
              </a:buClr>
              <a:buFont typeface="Wingdings" panose="05000000000000000000" pitchFamily="2" charset="2"/>
              <a:buChar char="§"/>
            </a:pPr>
            <a:endParaRPr lang="pt-BR" sz="3200" dirty="0">
              <a:solidFill>
                <a:schemeClr val="tx1"/>
              </a:solidFill>
            </a:endParaRPr>
          </a:p>
          <a:p>
            <a:pPr lvl="1" algn="just">
              <a:buClr>
                <a:schemeClr val="tx1"/>
              </a:buClr>
              <a:buFont typeface="Wingdings" panose="05000000000000000000" pitchFamily="2" charset="2"/>
              <a:buChar char="§"/>
            </a:pPr>
            <a:endParaRPr lang="pt-BR" sz="2200" dirty="0">
              <a:solidFill>
                <a:schemeClr val="tx1"/>
              </a:solidFill>
            </a:endParaRPr>
          </a:p>
          <a:p>
            <a:pPr marL="457200" lvl="1" indent="0" algn="just">
              <a:buClr>
                <a:schemeClr val="tx1"/>
              </a:buClr>
              <a:buNone/>
            </a:pPr>
            <a:endParaRPr lang="pt-BR" sz="3200" dirty="0">
              <a:solidFill>
                <a:schemeClr val="tx1"/>
              </a:solidFill>
            </a:endParaRPr>
          </a:p>
          <a:p>
            <a:pPr lvl="2" algn="just">
              <a:buClr>
                <a:schemeClr val="tx1"/>
              </a:buClr>
              <a:buSzPct val="100000"/>
              <a:buFont typeface="Wingdings" panose="05000000000000000000" pitchFamily="2" charset="2"/>
              <a:buChar char="§"/>
            </a:pPr>
            <a:r>
              <a:rPr lang="pt-BR" dirty="0">
                <a:solidFill>
                  <a:schemeClr val="tx1"/>
                </a:solidFill>
              </a:rPr>
              <a:t>se |</a:t>
            </a:r>
            <a:r>
              <a:rPr lang="pt-BR" dirty="0">
                <a:solidFill>
                  <a:schemeClr val="tx1"/>
                </a:solidFill>
                <a:latin typeface="Symbol" panose="05050102010706020507" pitchFamily="18" charset="2"/>
              </a:rPr>
              <a:t>a/b</a:t>
            </a:r>
            <a:r>
              <a:rPr lang="pt-BR" dirty="0">
                <a:solidFill>
                  <a:schemeClr val="tx1"/>
                </a:solidFill>
              </a:rPr>
              <a:t>| &gt; |</a:t>
            </a:r>
            <a:r>
              <a:rPr lang="pt-BR" dirty="0" err="1">
                <a:solidFill>
                  <a:schemeClr val="tx1"/>
                </a:solidFill>
              </a:rPr>
              <a:t>Px</a:t>
            </a:r>
            <a:r>
              <a:rPr lang="pt-BR" dirty="0">
                <a:solidFill>
                  <a:schemeClr val="tx1"/>
                </a:solidFill>
              </a:rPr>
              <a:t>/</a:t>
            </a:r>
            <a:r>
              <a:rPr lang="pt-BR" dirty="0" err="1">
                <a:solidFill>
                  <a:schemeClr val="tx1"/>
                </a:solidFill>
              </a:rPr>
              <a:t>Py</a:t>
            </a:r>
            <a:r>
              <a:rPr lang="pt-BR" dirty="0">
                <a:solidFill>
                  <a:schemeClr val="tx1"/>
                </a:solidFill>
              </a:rPr>
              <a:t>| , o consumidor escolherá somente x.</a:t>
            </a:r>
          </a:p>
          <a:p>
            <a:pPr lvl="2" algn="just">
              <a:buClr>
                <a:schemeClr val="tx1"/>
              </a:buClr>
              <a:buSzPct val="100000"/>
              <a:buFont typeface="Wingdings" panose="05000000000000000000" pitchFamily="2" charset="2"/>
              <a:buChar char="§"/>
            </a:pPr>
            <a:r>
              <a:rPr lang="pt-BR" dirty="0">
                <a:solidFill>
                  <a:schemeClr val="tx1"/>
                </a:solidFill>
              </a:rPr>
              <a:t>se |</a:t>
            </a:r>
            <a:r>
              <a:rPr lang="pt-BR" dirty="0">
                <a:solidFill>
                  <a:schemeClr val="tx1"/>
                </a:solidFill>
                <a:latin typeface="Symbol" panose="05050102010706020507" pitchFamily="18" charset="2"/>
              </a:rPr>
              <a:t>a/b</a:t>
            </a:r>
            <a:r>
              <a:rPr lang="pt-BR" dirty="0">
                <a:solidFill>
                  <a:schemeClr val="tx1"/>
                </a:solidFill>
              </a:rPr>
              <a:t>| &lt; |</a:t>
            </a:r>
            <a:r>
              <a:rPr lang="pt-BR" dirty="0" err="1">
                <a:solidFill>
                  <a:schemeClr val="tx1"/>
                </a:solidFill>
              </a:rPr>
              <a:t>Px</a:t>
            </a:r>
            <a:r>
              <a:rPr lang="pt-BR" dirty="0">
                <a:solidFill>
                  <a:schemeClr val="tx1"/>
                </a:solidFill>
              </a:rPr>
              <a:t>/</a:t>
            </a:r>
            <a:r>
              <a:rPr lang="pt-BR" dirty="0" err="1">
                <a:solidFill>
                  <a:schemeClr val="tx1"/>
                </a:solidFill>
              </a:rPr>
              <a:t>Py</a:t>
            </a:r>
            <a:r>
              <a:rPr lang="pt-BR" dirty="0">
                <a:solidFill>
                  <a:schemeClr val="tx1"/>
                </a:solidFill>
              </a:rPr>
              <a:t>| , o consumidor escolherá somente y.</a:t>
            </a:r>
          </a:p>
          <a:p>
            <a:pPr lvl="2" algn="just">
              <a:buClr>
                <a:schemeClr val="tx1"/>
              </a:buClr>
              <a:buSzPct val="100000"/>
              <a:buFont typeface="Wingdings" panose="05000000000000000000" pitchFamily="2" charset="2"/>
              <a:buChar char="§"/>
            </a:pPr>
            <a:r>
              <a:rPr lang="pt-BR" dirty="0">
                <a:solidFill>
                  <a:schemeClr val="tx1"/>
                </a:solidFill>
              </a:rPr>
              <a:t>se |</a:t>
            </a:r>
            <a:r>
              <a:rPr lang="pt-BR" dirty="0">
                <a:solidFill>
                  <a:schemeClr val="tx1"/>
                </a:solidFill>
                <a:latin typeface="Symbol" panose="05050102010706020507" pitchFamily="18" charset="2"/>
              </a:rPr>
              <a:t>a/b</a:t>
            </a:r>
            <a:r>
              <a:rPr lang="pt-BR" dirty="0">
                <a:solidFill>
                  <a:schemeClr val="tx1"/>
                </a:solidFill>
              </a:rPr>
              <a:t>| = |</a:t>
            </a:r>
            <a:r>
              <a:rPr lang="pt-BR" dirty="0" err="1">
                <a:solidFill>
                  <a:schemeClr val="tx1"/>
                </a:solidFill>
              </a:rPr>
              <a:t>Px</a:t>
            </a:r>
            <a:r>
              <a:rPr lang="pt-BR" dirty="0">
                <a:solidFill>
                  <a:schemeClr val="tx1"/>
                </a:solidFill>
              </a:rPr>
              <a:t>/</a:t>
            </a:r>
            <a:r>
              <a:rPr lang="pt-BR" dirty="0" err="1">
                <a:solidFill>
                  <a:schemeClr val="tx1"/>
                </a:solidFill>
              </a:rPr>
              <a:t>Py</a:t>
            </a:r>
            <a:r>
              <a:rPr lang="pt-BR" dirty="0">
                <a:solidFill>
                  <a:schemeClr val="tx1"/>
                </a:solidFill>
              </a:rPr>
              <a:t>| , o consumidos escolherá qualquer combinação de x e y que respeite a restrição orçamentária</a:t>
            </a:r>
          </a:p>
          <a:p>
            <a:pPr lvl="1" algn="just">
              <a:buClr>
                <a:schemeClr val="tx1"/>
              </a:buClr>
              <a:buFont typeface="Wingdings" panose="05000000000000000000" pitchFamily="2" charset="2"/>
              <a:buChar char="§"/>
            </a:pPr>
            <a:endParaRPr lang="pt-BR" sz="3200" dirty="0">
              <a:solidFill>
                <a:schemeClr val="tx1"/>
              </a:solidFill>
            </a:endParaRPr>
          </a:p>
          <a:p>
            <a:pPr lvl="1" algn="just">
              <a:buClr>
                <a:schemeClr val="tx1"/>
              </a:buClr>
              <a:buFont typeface="Wingdings" panose="05000000000000000000" pitchFamily="2" charset="2"/>
              <a:buChar char="§"/>
            </a:pPr>
            <a:endParaRPr lang="pt-BR" sz="3200" dirty="0">
              <a:solidFill>
                <a:schemeClr val="tx1"/>
              </a:solidFill>
            </a:endParaRPr>
          </a:p>
          <a:p>
            <a:pPr lvl="1" algn="just">
              <a:buClr>
                <a:schemeClr val="tx1"/>
              </a:buClr>
              <a:buFont typeface="Wingdings" panose="05000000000000000000" pitchFamily="2" charset="2"/>
              <a:buChar char="§"/>
            </a:pPr>
            <a:endParaRPr lang="en-US" sz="3200" dirty="0">
              <a:solidFill>
                <a:schemeClr val="tx1"/>
              </a:solidFill>
            </a:endParaRPr>
          </a:p>
        </p:txBody>
      </p:sp>
      <p:graphicFrame>
        <p:nvGraphicFramePr>
          <p:cNvPr id="6" name="Objeto 5">
            <a:extLst>
              <a:ext uri="{FF2B5EF4-FFF2-40B4-BE49-F238E27FC236}">
                <a16:creationId xmlns:a16="http://schemas.microsoft.com/office/drawing/2014/main" id="{726F0B38-19F5-430A-9AA3-05E9CB1184A1}"/>
              </a:ext>
            </a:extLst>
          </p:cNvPr>
          <p:cNvGraphicFramePr>
            <a:graphicFrameLocks noChangeAspect="1"/>
          </p:cNvGraphicFramePr>
          <p:nvPr>
            <p:extLst>
              <p:ext uri="{D42A27DB-BD31-4B8C-83A1-F6EECF244321}">
                <p14:modId xmlns:p14="http://schemas.microsoft.com/office/powerpoint/2010/main" val="2765765950"/>
              </p:ext>
            </p:extLst>
          </p:nvPr>
        </p:nvGraphicFramePr>
        <p:xfrm>
          <a:off x="7983215" y="1223891"/>
          <a:ext cx="2511281" cy="665064"/>
        </p:xfrm>
        <a:graphic>
          <a:graphicData uri="http://schemas.openxmlformats.org/presentationml/2006/ole">
            <mc:AlternateContent xmlns:mc="http://schemas.openxmlformats.org/markup-compatibility/2006">
              <mc:Choice xmlns:v="urn:schemas-microsoft-com:vml" Requires="v">
                <p:oleObj name="Equation" r:id="rId2" imgW="1028520" imgH="253800" progId="Equation.DSMT4">
                  <p:embed/>
                </p:oleObj>
              </mc:Choice>
              <mc:Fallback>
                <p:oleObj name="Equation" r:id="rId2" imgW="1028520" imgH="253800" progId="Equation.DSMT4">
                  <p:embed/>
                  <p:pic>
                    <p:nvPicPr>
                      <p:cNvPr id="7" name="Objeto 6"/>
                      <p:cNvPicPr/>
                      <p:nvPr/>
                    </p:nvPicPr>
                    <p:blipFill>
                      <a:blip r:embed="rId3"/>
                      <a:stretch>
                        <a:fillRect/>
                      </a:stretch>
                    </p:blipFill>
                    <p:spPr>
                      <a:xfrm>
                        <a:off x="7983215" y="1223891"/>
                        <a:ext cx="2511281" cy="665064"/>
                      </a:xfrm>
                      <a:prstGeom prst="rect">
                        <a:avLst/>
                      </a:prstGeom>
                    </p:spPr>
                  </p:pic>
                </p:oleObj>
              </mc:Fallback>
            </mc:AlternateContent>
          </a:graphicData>
        </a:graphic>
      </p:graphicFrame>
      <p:graphicFrame>
        <p:nvGraphicFramePr>
          <p:cNvPr id="7" name="Objeto 6">
            <a:extLst>
              <a:ext uri="{FF2B5EF4-FFF2-40B4-BE49-F238E27FC236}">
                <a16:creationId xmlns:a16="http://schemas.microsoft.com/office/drawing/2014/main" id="{DF9DCE5D-F696-4325-B5E7-48B83069A332}"/>
              </a:ext>
            </a:extLst>
          </p:cNvPr>
          <p:cNvGraphicFramePr>
            <a:graphicFrameLocks noChangeAspect="1"/>
          </p:cNvGraphicFramePr>
          <p:nvPr>
            <p:extLst>
              <p:ext uri="{D42A27DB-BD31-4B8C-83A1-F6EECF244321}">
                <p14:modId xmlns:p14="http://schemas.microsoft.com/office/powerpoint/2010/main" val="2713183088"/>
              </p:ext>
            </p:extLst>
          </p:nvPr>
        </p:nvGraphicFramePr>
        <p:xfrm>
          <a:off x="1039754" y="2800382"/>
          <a:ext cx="3504112" cy="1729414"/>
        </p:xfrm>
        <a:graphic>
          <a:graphicData uri="http://schemas.openxmlformats.org/presentationml/2006/ole">
            <mc:AlternateContent xmlns:mc="http://schemas.openxmlformats.org/markup-compatibility/2006">
              <mc:Choice xmlns:v="urn:schemas-microsoft-com:vml" Requires="v">
                <p:oleObj name="Equation" r:id="rId4" imgW="1511280" imgH="787320" progId="Equation.DSMT4">
                  <p:embed/>
                </p:oleObj>
              </mc:Choice>
              <mc:Fallback>
                <p:oleObj name="Equation" r:id="rId4" imgW="1511280" imgH="787320" progId="Equation.DSMT4">
                  <p:embed/>
                  <p:pic>
                    <p:nvPicPr>
                      <p:cNvPr id="8" name="Objeto 7"/>
                      <p:cNvPicPr/>
                      <p:nvPr/>
                    </p:nvPicPr>
                    <p:blipFill>
                      <a:blip r:embed="rId5"/>
                      <a:stretch>
                        <a:fillRect/>
                      </a:stretch>
                    </p:blipFill>
                    <p:spPr>
                      <a:xfrm>
                        <a:off x="1039754" y="2800382"/>
                        <a:ext cx="3504112" cy="1729414"/>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3628764179"/>
      </p:ext>
    </p:extLst>
  </p:cSld>
  <p:clrMapOvr>
    <a:masterClrMapping/>
  </p:clrMapOvr>
  <p:transition spd="med">
    <p:wipe dir="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AC3AC4D-F7DB-48B8-95C2-0F3B0EEA1F0E}"/>
              </a:ext>
            </a:extLst>
          </p:cNvPr>
          <p:cNvSpPr>
            <a:spLocks noGrp="1"/>
          </p:cNvSpPr>
          <p:nvPr>
            <p:ph idx="1"/>
          </p:nvPr>
        </p:nvSpPr>
        <p:spPr>
          <a:xfrm>
            <a:off x="295446" y="274370"/>
            <a:ext cx="11662092" cy="4883150"/>
          </a:xfrm>
        </p:spPr>
        <p:txBody>
          <a:bodyPr/>
          <a:lstStyle/>
          <a:p>
            <a:pPr>
              <a:buClr>
                <a:schemeClr val="tx1"/>
              </a:buClr>
              <a:buSzPct val="101000"/>
              <a:buFont typeface="Wingdings" panose="05000000000000000000" pitchFamily="2" charset="2"/>
              <a:buChar char="§"/>
            </a:pPr>
            <a:r>
              <a:rPr lang="pt-BR" dirty="0">
                <a:solidFill>
                  <a:schemeClr val="tx1"/>
                </a:solidFill>
              </a:rPr>
              <a:t>Assim, temos:</a:t>
            </a:r>
            <a:endParaRPr lang="en-US" dirty="0">
              <a:solidFill>
                <a:schemeClr val="tx1"/>
              </a:solidFill>
            </a:endParaRPr>
          </a:p>
        </p:txBody>
      </p:sp>
      <p:graphicFrame>
        <p:nvGraphicFramePr>
          <p:cNvPr id="5" name="Objeto 4">
            <a:extLst>
              <a:ext uri="{FF2B5EF4-FFF2-40B4-BE49-F238E27FC236}">
                <a16:creationId xmlns:a16="http://schemas.microsoft.com/office/drawing/2014/main" id="{84ADBF39-5A10-41EF-8070-C6CE3B61D858}"/>
              </a:ext>
            </a:extLst>
          </p:cNvPr>
          <p:cNvGraphicFramePr>
            <a:graphicFrameLocks noChangeAspect="1"/>
          </p:cNvGraphicFramePr>
          <p:nvPr>
            <p:extLst>
              <p:ext uri="{D42A27DB-BD31-4B8C-83A1-F6EECF244321}">
                <p14:modId xmlns:p14="http://schemas.microsoft.com/office/powerpoint/2010/main" val="3217716891"/>
              </p:ext>
            </p:extLst>
          </p:nvPr>
        </p:nvGraphicFramePr>
        <p:xfrm>
          <a:off x="3809898" y="1134242"/>
          <a:ext cx="7753745" cy="3634705"/>
        </p:xfrm>
        <a:graphic>
          <a:graphicData uri="http://schemas.openxmlformats.org/presentationml/2006/ole">
            <mc:AlternateContent xmlns:mc="http://schemas.openxmlformats.org/markup-compatibility/2006">
              <mc:Choice xmlns:v="urn:schemas-microsoft-com:vml" Requires="v">
                <p:oleObj name="Equation" r:id="rId2" imgW="3340080" imgH="1447560" progId="Equation.DSMT4">
                  <p:embed/>
                </p:oleObj>
              </mc:Choice>
              <mc:Fallback>
                <p:oleObj name="Equation" r:id="rId2" imgW="3340080" imgH="1447560" progId="Equation.DSMT4">
                  <p:embed/>
                  <p:pic>
                    <p:nvPicPr>
                      <p:cNvPr id="6" name="Objeto 5"/>
                      <p:cNvPicPr/>
                      <p:nvPr/>
                    </p:nvPicPr>
                    <p:blipFill>
                      <a:blip r:embed="rId3"/>
                      <a:stretch>
                        <a:fillRect/>
                      </a:stretch>
                    </p:blipFill>
                    <p:spPr>
                      <a:xfrm>
                        <a:off x="3809898" y="1134242"/>
                        <a:ext cx="7753745" cy="3634705"/>
                      </a:xfrm>
                      <a:prstGeom prst="rect">
                        <a:avLst/>
                      </a:prstGeom>
                      <a:solidFill>
                        <a:srgbClr val="F8F8F8"/>
                      </a:solidFill>
                      <a:ln>
                        <a:solidFill>
                          <a:schemeClr val="tx1"/>
                        </a:solidFill>
                      </a:ln>
                    </p:spPr>
                  </p:pic>
                </p:oleObj>
              </mc:Fallback>
            </mc:AlternateContent>
          </a:graphicData>
        </a:graphic>
      </p:graphicFrame>
      <p:sp>
        <p:nvSpPr>
          <p:cNvPr id="6" name="CaixaDeTexto 5">
            <a:extLst>
              <a:ext uri="{FF2B5EF4-FFF2-40B4-BE49-F238E27FC236}">
                <a16:creationId xmlns:a16="http://schemas.microsoft.com/office/drawing/2014/main" id="{F5934C66-0244-4691-9A0A-75D57FAB3595}"/>
              </a:ext>
            </a:extLst>
          </p:cNvPr>
          <p:cNvSpPr txBox="1"/>
          <p:nvPr/>
        </p:nvSpPr>
        <p:spPr>
          <a:xfrm>
            <a:off x="411141" y="2664264"/>
            <a:ext cx="3302728" cy="523220"/>
          </a:xfrm>
          <a:prstGeom prst="rect">
            <a:avLst/>
          </a:prstGeom>
          <a:solidFill>
            <a:srgbClr val="F8F8F8"/>
          </a:solidFill>
          <a:ln>
            <a:solidFill>
              <a:schemeClr val="tx1"/>
            </a:solidFill>
          </a:ln>
        </p:spPr>
        <p:txBody>
          <a:bodyPr wrap="square" rtlCol="0">
            <a:spAutoFit/>
          </a:bodyPr>
          <a:lstStyle/>
          <a:p>
            <a:r>
              <a:rPr lang="pt-BR" sz="2800" b="1" dirty="0"/>
              <a:t>Demandas por x e y</a:t>
            </a:r>
            <a:endParaRPr lang="en-US" sz="2800" b="1" dirty="0"/>
          </a:p>
        </p:txBody>
      </p:sp>
    </p:spTree>
    <p:extLst>
      <p:ext uri="{BB962C8B-B14F-4D97-AF65-F5344CB8AC3E}">
        <p14:creationId xmlns:p14="http://schemas.microsoft.com/office/powerpoint/2010/main" val="806310566"/>
      </p:ext>
    </p:extLst>
  </p:cSld>
  <p:clrMapOvr>
    <a:masterClrMapping/>
  </p:clrMapOvr>
  <p:transition spd="med">
    <p:wipe dir="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2BA038FE-F8E6-462E-8DC1-952782D6E779}"/>
              </a:ext>
            </a:extLst>
          </p:cNvPr>
          <p:cNvGraphicFramePr>
            <a:graphicFrameLocks noChangeAspect="1"/>
          </p:cNvGraphicFramePr>
          <p:nvPr>
            <p:extLst>
              <p:ext uri="{D42A27DB-BD31-4B8C-83A1-F6EECF244321}">
                <p14:modId xmlns:p14="http://schemas.microsoft.com/office/powerpoint/2010/main" val="2483013490"/>
              </p:ext>
            </p:extLst>
          </p:nvPr>
        </p:nvGraphicFramePr>
        <p:xfrm>
          <a:off x="325462" y="362683"/>
          <a:ext cx="8438710" cy="3293055"/>
        </p:xfrm>
        <a:graphic>
          <a:graphicData uri="http://schemas.openxmlformats.org/presentationml/2006/ole">
            <mc:AlternateContent xmlns:mc="http://schemas.openxmlformats.org/markup-compatibility/2006">
              <mc:Choice xmlns:v="urn:schemas-microsoft-com:vml" Requires="v">
                <p:oleObj name="Equation" r:id="rId2" imgW="2997000" imgH="1130040" progId="Equation.DSMT4">
                  <p:embed/>
                </p:oleObj>
              </mc:Choice>
              <mc:Fallback>
                <p:oleObj name="Equation" r:id="rId2" imgW="2997000" imgH="1130040" progId="Equation.DSMT4">
                  <p:embed/>
                  <p:pic>
                    <p:nvPicPr>
                      <p:cNvPr id="5" name="Objeto 4">
                        <a:extLst>
                          <a:ext uri="{FF2B5EF4-FFF2-40B4-BE49-F238E27FC236}">
                            <a16:creationId xmlns:a16="http://schemas.microsoft.com/office/drawing/2014/main" id="{84ADBF39-5A10-41EF-8070-C6CE3B61D858}"/>
                          </a:ext>
                        </a:extLst>
                      </p:cNvPr>
                      <p:cNvPicPr/>
                      <p:nvPr/>
                    </p:nvPicPr>
                    <p:blipFill>
                      <a:blip r:embed="rId3"/>
                      <a:stretch>
                        <a:fillRect/>
                      </a:stretch>
                    </p:blipFill>
                    <p:spPr>
                      <a:xfrm>
                        <a:off x="325462" y="362683"/>
                        <a:ext cx="8438710" cy="3293055"/>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850515629"/>
      </p:ext>
    </p:extLst>
  </p:cSld>
  <p:clrMapOvr>
    <a:masterClrMapping/>
  </p:clrMapOvr>
  <p:transition spd="med">
    <p:wipe dir="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8CF520E5-28B4-433E-BF16-F6E635AA5CC2}"/>
              </a:ext>
            </a:extLst>
          </p:cNvPr>
          <p:cNvSpPr/>
          <p:nvPr/>
        </p:nvSpPr>
        <p:spPr bwMode="auto">
          <a:xfrm>
            <a:off x="126610" y="3967086"/>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B728AD79-C4A0-484C-8C82-BF72AF0FE1EA}"/>
              </a:ext>
            </a:extLst>
          </p:cNvPr>
          <p:cNvSpPr>
            <a:spLocks noGrp="1"/>
          </p:cNvSpPr>
          <p:nvPr>
            <p:ph idx="1"/>
          </p:nvPr>
        </p:nvSpPr>
        <p:spPr>
          <a:xfrm>
            <a:off x="211015" y="133694"/>
            <a:ext cx="11788727" cy="4883150"/>
          </a:xfrm>
        </p:spPr>
        <p:txBody>
          <a:bodyPr/>
          <a:lstStyle/>
          <a:p>
            <a:pPr marL="0" indent="0" algn="just">
              <a:spcBef>
                <a:spcPts val="600"/>
              </a:spcBef>
              <a:buNone/>
            </a:pPr>
            <a:r>
              <a:rPr lang="pt-BR" b="1" dirty="0">
                <a:solidFill>
                  <a:schemeClr val="tx1"/>
                </a:solidFill>
                <a:latin typeface="Calibri" panose="020F0502020204030204" pitchFamily="34" charset="0"/>
                <a:cs typeface="Calibri" panose="020F0502020204030204" pitchFamily="34" charset="0"/>
              </a:rPr>
              <a:t>31) FGV - Analista (DPE MT)/Economista/2015</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Assuma que um consumidor tenha uma função utilidade do tipo U (</a:t>
            </a:r>
            <a:r>
              <a:rPr lang="pt-BR" b="0" i="0" dirty="0" err="1">
                <a:solidFill>
                  <a:schemeClr val="tx1"/>
                </a:solidFill>
                <a:effectLst/>
                <a:latin typeface="Calibri" panose="020F0502020204030204" pitchFamily="34" charset="0"/>
                <a:cs typeface="Calibri" panose="020F0502020204030204" pitchFamily="34" charset="0"/>
              </a:rPr>
              <a:t>x,y</a:t>
            </a:r>
            <a:r>
              <a:rPr lang="pt-BR" b="0" i="0" dirty="0">
                <a:solidFill>
                  <a:schemeClr val="tx1"/>
                </a:solidFill>
                <a:effectLst/>
                <a:latin typeface="Calibri" panose="020F0502020204030204" pitchFamily="34" charset="0"/>
                <a:cs typeface="Calibri" panose="020F0502020204030204" pitchFamily="34" charset="0"/>
              </a:rPr>
              <a:t>) = x</a:t>
            </a:r>
            <a:r>
              <a:rPr lang="pt-BR" b="0" i="0" baseline="30000" dirty="0">
                <a:solidFill>
                  <a:schemeClr val="tx1"/>
                </a:solidFill>
                <a:effectLst/>
                <a:latin typeface="Calibri" panose="020F0502020204030204" pitchFamily="34" charset="0"/>
                <a:cs typeface="Calibri" panose="020F0502020204030204" pitchFamily="34" charset="0"/>
              </a:rPr>
              <a:t>4</a:t>
            </a:r>
            <a:r>
              <a:rPr lang="pt-BR" b="0" i="0" dirty="0">
                <a:solidFill>
                  <a:schemeClr val="tx1"/>
                </a:solidFill>
                <a:effectLst/>
                <a:latin typeface="Calibri" panose="020F0502020204030204" pitchFamily="34" charset="0"/>
                <a:cs typeface="Calibri" panose="020F0502020204030204" pitchFamily="34" charset="0"/>
              </a:rPr>
              <a:t> y, e um nível de renda igual a w. O preço dos bens x e y são respectivamente iguais a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x</a:t>
            </a:r>
            <a:r>
              <a:rPr lang="pt-BR" b="0" i="0" dirty="0">
                <a:solidFill>
                  <a:schemeClr val="tx1"/>
                </a:solidFill>
                <a:effectLst/>
                <a:latin typeface="Calibri" panose="020F0502020204030204" pitchFamily="34" charset="0"/>
                <a:cs typeface="Calibri" panose="020F0502020204030204" pitchFamily="34" charset="0"/>
              </a:rPr>
              <a:t> e </a:t>
            </a:r>
            <a:r>
              <a:rPr lang="pt-BR" b="0" i="0" dirty="0" err="1">
                <a:solidFill>
                  <a:schemeClr val="tx1"/>
                </a:solidFill>
                <a:effectLst/>
                <a:latin typeface="Calibri" panose="020F0502020204030204" pitchFamily="34" charset="0"/>
                <a:cs typeface="Calibri" panose="020F0502020204030204" pitchFamily="34" charset="0"/>
              </a:rPr>
              <a:t>p</a:t>
            </a:r>
            <a:r>
              <a:rPr lang="pt-BR" b="0" i="0" baseline="-25000" dirty="0" err="1">
                <a:solidFill>
                  <a:schemeClr val="tx1"/>
                </a:solidFill>
                <a:effectLst/>
                <a:latin typeface="Calibri" panose="020F0502020204030204" pitchFamily="34" charset="0"/>
                <a:cs typeface="Calibri" panose="020F0502020204030204" pitchFamily="34" charset="0"/>
              </a:rPr>
              <a:t>y</a:t>
            </a:r>
            <a:r>
              <a:rPr lang="pt-BR" b="0" i="0" dirty="0">
                <a:solidFill>
                  <a:schemeClr val="tx1"/>
                </a:solidFill>
                <a:effectLst/>
                <a:latin typeface="Calibri" panose="020F0502020204030204" pitchFamily="34" charset="0"/>
                <a:cs typeface="Calibri" panose="020F0502020204030204" pitchFamily="34" charset="0"/>
              </a:rPr>
              <a:t>.</a:t>
            </a: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Na escolha ótima, o consumidor irá gastar</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metade da renda no bem x e a outra metade, no bem y.</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60% da renda no bem x e 40% no bem y.</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80% da renda no bem x e 20% no bem y.</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75% da renda no bem x e 25% no bem y.</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40% da renda no bem x e 60% no bem y.</a:t>
            </a: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58735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C1DDE402-3DD6-4B2C-BEF6-FACE70B27406}"/>
              </a:ext>
            </a:extLst>
          </p:cNvPr>
          <p:cNvSpPr/>
          <p:nvPr/>
        </p:nvSpPr>
        <p:spPr bwMode="auto">
          <a:xfrm>
            <a:off x="182882" y="4473526"/>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26897770-1EE1-4E98-A0D3-0A87D1DA378F}"/>
              </a:ext>
            </a:extLst>
          </p:cNvPr>
          <p:cNvSpPr>
            <a:spLocks noGrp="1"/>
          </p:cNvSpPr>
          <p:nvPr>
            <p:ph idx="1"/>
          </p:nvPr>
        </p:nvSpPr>
        <p:spPr>
          <a:xfrm>
            <a:off x="248561" y="189963"/>
            <a:ext cx="11680842" cy="4883150"/>
          </a:xfrm>
        </p:spPr>
        <p:txBody>
          <a:bodyPr/>
          <a:lstStyle/>
          <a:p>
            <a:pPr marL="0" indent="0" algn="just">
              <a:buNone/>
            </a:pPr>
            <a:r>
              <a:rPr lang="it-IT" b="1" i="0" dirty="0">
                <a:solidFill>
                  <a:srgbClr val="333333"/>
                </a:solidFill>
                <a:effectLst/>
                <a:latin typeface="Source Sans Pro" panose="020B0503030403020204" pitchFamily="34" charset="0"/>
              </a:rPr>
              <a:t>32)</a:t>
            </a:r>
            <a:r>
              <a:rPr lang="it-IT" b="1" dirty="0">
                <a:solidFill>
                  <a:srgbClr val="333333"/>
                </a:solidFill>
                <a:latin typeface="Source Sans Pro" panose="020B0503030403020204" pitchFamily="34" charset="0"/>
              </a:rPr>
              <a:t>FGV - Analista Legislativo (ALERO)/Economia/2018</a:t>
            </a:r>
            <a:endParaRPr lang="it-IT" b="1" i="0" dirty="0">
              <a:solidFill>
                <a:srgbClr val="333333"/>
              </a:solidFill>
              <a:effectLst/>
              <a:latin typeface="Source Sans Pro" panose="020B0503030403020204" pitchFamily="34" charset="0"/>
            </a:endParaRP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Assinale a opção que apresenta uma característica do bem de </a:t>
            </a:r>
            <a:r>
              <a:rPr lang="pt-BR" b="0" i="0" dirty="0" err="1">
                <a:solidFill>
                  <a:schemeClr val="tx1"/>
                </a:solidFill>
                <a:effectLst/>
                <a:latin typeface="Calibri" panose="020F0502020204030204" pitchFamily="34" charset="0"/>
                <a:cs typeface="Calibri" panose="020F0502020204030204" pitchFamily="34" charset="0"/>
              </a:rPr>
              <a:t>Giffen</a:t>
            </a:r>
            <a:r>
              <a:rPr lang="pt-BR" b="0" i="0" dirty="0">
                <a:solidFill>
                  <a:schemeClr val="tx1"/>
                </a:solidFill>
                <a:effectLst/>
                <a:latin typeface="Calibri" panose="020F0502020204030204" pitchFamily="34" charset="0"/>
                <a:cs typeface="Calibri" panose="020F0502020204030204" pitchFamily="34" charset="0"/>
              </a:rPr>
              <a:t>.</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É um bem inferior, mas cujo efeito renda não se sobrepõe ao efeito substituição de forma que o efeito preço é negativo.</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O efeito renda é menor do que aquele obtido por um bem de luxo.</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Sua elasticidade é maior do que a de um bem necessário, em termos absolutos.</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Sua demanda é positivamente inclinada.</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Sua demanda é perfeitamente inelástica.</a:t>
            </a: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463752"/>
      </p:ext>
    </p:extLst>
  </p:cSld>
  <p:clrMapOvr>
    <a:masterClrMapping/>
  </p:clrMapOvr>
  <p:transition spd="med">
    <p:wipe dir="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F08DD9C6-2BA1-4095-8BC6-0FAF3C635D8C}"/>
              </a:ext>
            </a:extLst>
          </p:cNvPr>
          <p:cNvSpPr/>
          <p:nvPr/>
        </p:nvSpPr>
        <p:spPr bwMode="auto">
          <a:xfrm>
            <a:off x="-3" y="5064362"/>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76B81F2D-63A1-4809-B1F9-A4A1CA50E0C2}"/>
              </a:ext>
            </a:extLst>
          </p:cNvPr>
          <p:cNvSpPr>
            <a:spLocks noGrp="1"/>
          </p:cNvSpPr>
          <p:nvPr>
            <p:ph idx="1"/>
          </p:nvPr>
        </p:nvSpPr>
        <p:spPr>
          <a:xfrm>
            <a:off x="154745" y="133688"/>
            <a:ext cx="11859064" cy="4883150"/>
          </a:xfrm>
        </p:spPr>
        <p:txBody>
          <a:bodyPr/>
          <a:lstStyle/>
          <a:p>
            <a:pPr marL="0" indent="0">
              <a:buNone/>
            </a:pPr>
            <a:r>
              <a:rPr lang="pt-BR"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 Fiscal – ICMS – RJ – 2008 </a:t>
            </a: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(Amarela)</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spcBef>
                <a:spcPts val="600"/>
              </a:spcBef>
              <a:buNone/>
            </a:pPr>
            <a:r>
              <a:rPr lang="pt-BR"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 Em mercados concorrenciais, o preço de equilíbrio faz com que a quantidade demandada se iguale à ofertada. Suponha que a curva de oferta de um determinado bem seja perfeitamente elástica e que tal bem seja considerado normal pelos consumidores. Caso a renda dos consumidores aumente (e tudo o mais permaneça constante), pode-se afirmar que o preço e a quantidade de equilíbrio deverão, respectivamente:</a:t>
            </a:r>
            <a:endParaRPr lang="pt-BR" sz="3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spcBef>
                <a:spcPts val="600"/>
              </a:spcBef>
              <a:buClr>
                <a:schemeClr val="tx1"/>
              </a:buClr>
              <a:buSzPct val="102000"/>
              <a:buFont typeface="+mj-lt"/>
              <a:buAutoNum type="alphaLcParenR"/>
              <a:tabLst>
                <a:tab pos="431800" algn="l"/>
              </a:tabLst>
            </a:pPr>
            <a:r>
              <a:rPr lang="pt-BR"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aumentar e permanecer inalterada.</a:t>
            </a:r>
            <a:endParaRPr lang="pt-BR" sz="3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spcBef>
                <a:spcPts val="600"/>
              </a:spcBef>
              <a:buClr>
                <a:schemeClr val="tx1"/>
              </a:buClr>
              <a:buSzPct val="102000"/>
              <a:buFont typeface="+mj-lt"/>
              <a:buAutoNum type="alphaLcParenR"/>
              <a:tabLst>
                <a:tab pos="431800" algn="l"/>
              </a:tabLst>
            </a:pPr>
            <a:r>
              <a:rPr lang="pt-BR"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diminuir e aumentar.</a:t>
            </a:r>
            <a:endParaRPr lang="pt-BR" sz="3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spcBef>
                <a:spcPts val="600"/>
              </a:spcBef>
              <a:buClr>
                <a:schemeClr val="tx1"/>
              </a:buClr>
              <a:buSzPct val="102000"/>
              <a:buFont typeface="+mj-lt"/>
              <a:buAutoNum type="alphaLcParenR"/>
              <a:tabLst>
                <a:tab pos="431800" algn="l"/>
              </a:tabLst>
            </a:pPr>
            <a:r>
              <a:rPr lang="pt-BR"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permanecer inalterado e aumentar.</a:t>
            </a:r>
            <a:endParaRPr lang="pt-BR" sz="3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spcBef>
                <a:spcPts val="600"/>
              </a:spcBef>
              <a:buClr>
                <a:schemeClr val="tx1"/>
              </a:buClr>
              <a:buSzPct val="102000"/>
              <a:buFont typeface="+mj-lt"/>
              <a:buAutoNum type="alphaLcParenR"/>
              <a:tabLst>
                <a:tab pos="431800" algn="l"/>
              </a:tabLst>
            </a:pPr>
            <a:r>
              <a:rPr lang="pt-BR"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aumentar e diminuir.</a:t>
            </a:r>
            <a:endParaRPr lang="pt-BR" sz="3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spcBef>
                <a:spcPts val="600"/>
              </a:spcBef>
              <a:buClr>
                <a:schemeClr val="tx1"/>
              </a:buClr>
              <a:buSzPct val="102000"/>
              <a:buFont typeface="+mj-lt"/>
              <a:buAutoNum type="alphaLcParenR"/>
              <a:tabLst>
                <a:tab pos="431800" algn="l"/>
              </a:tabLst>
            </a:pPr>
            <a:r>
              <a:rPr lang="pt-BR"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diminuir e permanecer inalterada.</a:t>
            </a:r>
            <a:endParaRPr lang="pt-BR" sz="3000" dirty="0">
              <a:effectLst/>
              <a:latin typeface="Calibri" panose="020F0502020204030204" pitchFamily="34" charset="0"/>
              <a:ea typeface="Times New Roman" panose="02020603050405020304" pitchFamily="18" charset="0"/>
              <a:cs typeface="Calibri" panose="020F0502020204030204" pitchFamily="34" charset="0"/>
            </a:endParaRPr>
          </a:p>
          <a:p>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12723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F170E71-1B10-4E7B-861E-2D98106E4BA0}"/>
              </a:ext>
            </a:extLst>
          </p:cNvPr>
          <p:cNvSpPr/>
          <p:nvPr/>
        </p:nvSpPr>
        <p:spPr bwMode="auto">
          <a:xfrm>
            <a:off x="194597" y="675249"/>
            <a:ext cx="6346875" cy="4771519"/>
          </a:xfrm>
          <a:prstGeom prst="rect">
            <a:avLst/>
          </a:prstGeom>
          <a:solidFill>
            <a:srgbClr val="F8F8F8"/>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4" name="Conector de seta reta 5">
            <a:extLst>
              <a:ext uri="{FF2B5EF4-FFF2-40B4-BE49-F238E27FC236}">
                <a16:creationId xmlns:a16="http://schemas.microsoft.com/office/drawing/2014/main" id="{9CBEE500-7E6D-4515-A504-7DCE8D020963}"/>
              </a:ext>
            </a:extLst>
          </p:cNvPr>
          <p:cNvCxnSpPr/>
          <p:nvPr/>
        </p:nvCxnSpPr>
        <p:spPr>
          <a:xfrm flipV="1">
            <a:off x="948011" y="1121432"/>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8DF86045-43E3-4295-8AB6-750B3EE003D5}"/>
              </a:ext>
            </a:extLst>
          </p:cNvPr>
          <p:cNvCxnSpPr/>
          <p:nvPr/>
        </p:nvCxnSpPr>
        <p:spPr>
          <a:xfrm>
            <a:off x="948011" y="4617879"/>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AF75B418-70B6-40E8-B1B5-7EF7D6232D3A}"/>
              </a:ext>
            </a:extLst>
          </p:cNvPr>
          <p:cNvCxnSpPr/>
          <p:nvPr/>
        </p:nvCxnSpPr>
        <p:spPr>
          <a:xfrm>
            <a:off x="1141636" y="1680863"/>
            <a:ext cx="3324859" cy="2377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F0311F94-35BA-4CDE-9B28-7E24A8A7D8F1}"/>
              </a:ext>
            </a:extLst>
          </p:cNvPr>
          <p:cNvCxnSpPr>
            <a:cxnSpLocks/>
          </p:cNvCxnSpPr>
          <p:nvPr/>
        </p:nvCxnSpPr>
        <p:spPr>
          <a:xfrm flipV="1">
            <a:off x="916927" y="2918854"/>
            <a:ext cx="4335835"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aixaDeTexto 8">
            <a:extLst>
              <a:ext uri="{FF2B5EF4-FFF2-40B4-BE49-F238E27FC236}">
                <a16:creationId xmlns:a16="http://schemas.microsoft.com/office/drawing/2014/main" id="{6A1A76ED-7961-4648-B5C8-3EED88112E9B}"/>
              </a:ext>
            </a:extLst>
          </p:cNvPr>
          <p:cNvSpPr txBox="1"/>
          <p:nvPr/>
        </p:nvSpPr>
        <p:spPr>
          <a:xfrm>
            <a:off x="5289461" y="2688409"/>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10" name="CaixaDeTexto 9">
            <a:extLst>
              <a:ext uri="{FF2B5EF4-FFF2-40B4-BE49-F238E27FC236}">
                <a16:creationId xmlns:a16="http://schemas.microsoft.com/office/drawing/2014/main" id="{6D616A5C-5F73-49FC-84A9-1F041C4D4579}"/>
              </a:ext>
            </a:extLst>
          </p:cNvPr>
          <p:cNvSpPr txBox="1"/>
          <p:nvPr/>
        </p:nvSpPr>
        <p:spPr>
          <a:xfrm>
            <a:off x="4417263" y="3829134"/>
            <a:ext cx="1108287"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11" name="CaixaDeTexto 10">
            <a:extLst>
              <a:ext uri="{FF2B5EF4-FFF2-40B4-BE49-F238E27FC236}">
                <a16:creationId xmlns:a16="http://schemas.microsoft.com/office/drawing/2014/main" id="{E77B84E1-8C6E-4D88-82BF-A74727B69EB8}"/>
              </a:ext>
            </a:extLst>
          </p:cNvPr>
          <p:cNvSpPr txBox="1"/>
          <p:nvPr/>
        </p:nvSpPr>
        <p:spPr>
          <a:xfrm>
            <a:off x="405617" y="841716"/>
            <a:ext cx="316654" cy="584775"/>
          </a:xfrm>
          <a:prstGeom prst="rect">
            <a:avLst/>
          </a:prstGeom>
          <a:noFill/>
        </p:spPr>
        <p:txBody>
          <a:bodyPr wrap="square" rtlCol="0">
            <a:spAutoFit/>
          </a:bodyPr>
          <a:lstStyle/>
          <a:p>
            <a:pPr algn="just"/>
            <a:r>
              <a:rPr lang="pt-BR" sz="3200" b="1" dirty="0"/>
              <a:t>P</a:t>
            </a:r>
            <a:endParaRPr lang="en-US" sz="3200" b="1" dirty="0"/>
          </a:p>
        </p:txBody>
      </p:sp>
      <p:sp>
        <p:nvSpPr>
          <p:cNvPr id="12" name="CaixaDeTexto 11">
            <a:extLst>
              <a:ext uri="{FF2B5EF4-FFF2-40B4-BE49-F238E27FC236}">
                <a16:creationId xmlns:a16="http://schemas.microsoft.com/office/drawing/2014/main" id="{C1409436-D0D9-4942-A7D2-DA8EAAB918A8}"/>
              </a:ext>
            </a:extLst>
          </p:cNvPr>
          <p:cNvSpPr txBox="1"/>
          <p:nvPr/>
        </p:nvSpPr>
        <p:spPr>
          <a:xfrm>
            <a:off x="5788723" y="4386458"/>
            <a:ext cx="316654" cy="584775"/>
          </a:xfrm>
          <a:prstGeom prst="rect">
            <a:avLst/>
          </a:prstGeom>
          <a:noFill/>
        </p:spPr>
        <p:txBody>
          <a:bodyPr wrap="square" rtlCol="0">
            <a:spAutoFit/>
          </a:bodyPr>
          <a:lstStyle/>
          <a:p>
            <a:pPr algn="just"/>
            <a:r>
              <a:rPr lang="pt-BR" sz="3200" b="1" dirty="0"/>
              <a:t>Q</a:t>
            </a:r>
            <a:endParaRPr lang="en-US" sz="3200" b="1" dirty="0"/>
          </a:p>
        </p:txBody>
      </p:sp>
      <p:sp>
        <p:nvSpPr>
          <p:cNvPr id="13" name="CaixaDeTexto 12">
            <a:extLst>
              <a:ext uri="{FF2B5EF4-FFF2-40B4-BE49-F238E27FC236}">
                <a16:creationId xmlns:a16="http://schemas.microsoft.com/office/drawing/2014/main" id="{029A78AB-4ED7-4847-9B86-D83F6B7A05C1}"/>
              </a:ext>
            </a:extLst>
          </p:cNvPr>
          <p:cNvSpPr txBox="1"/>
          <p:nvPr/>
        </p:nvSpPr>
        <p:spPr>
          <a:xfrm>
            <a:off x="502368" y="2653981"/>
            <a:ext cx="949960" cy="430887"/>
          </a:xfrm>
          <a:prstGeom prst="rect">
            <a:avLst/>
          </a:prstGeom>
          <a:noFill/>
        </p:spPr>
        <p:txBody>
          <a:bodyPr wrap="square" rtlCol="0">
            <a:spAutoFit/>
          </a:bodyPr>
          <a:lstStyle/>
          <a:p>
            <a:pPr algn="just"/>
            <a:r>
              <a:rPr lang="pt-BR" sz="2200" dirty="0"/>
              <a:t>P</a:t>
            </a:r>
            <a:r>
              <a:rPr lang="pt-BR" sz="1600" dirty="0"/>
              <a:t>0</a:t>
            </a:r>
            <a:endParaRPr lang="en-US" sz="1600" dirty="0"/>
          </a:p>
        </p:txBody>
      </p:sp>
      <p:sp>
        <p:nvSpPr>
          <p:cNvPr id="14" name="CaixaDeTexto 13">
            <a:extLst>
              <a:ext uri="{FF2B5EF4-FFF2-40B4-BE49-F238E27FC236}">
                <a16:creationId xmlns:a16="http://schemas.microsoft.com/office/drawing/2014/main" id="{54414F8A-F1D5-4D82-B373-C66E898793FF}"/>
              </a:ext>
            </a:extLst>
          </p:cNvPr>
          <p:cNvSpPr txBox="1"/>
          <p:nvPr/>
        </p:nvSpPr>
        <p:spPr>
          <a:xfrm>
            <a:off x="2663858" y="4583441"/>
            <a:ext cx="949960" cy="430887"/>
          </a:xfrm>
          <a:prstGeom prst="rect">
            <a:avLst/>
          </a:prstGeom>
          <a:noFill/>
        </p:spPr>
        <p:txBody>
          <a:bodyPr wrap="square" rtlCol="0">
            <a:spAutoFit/>
          </a:bodyPr>
          <a:lstStyle/>
          <a:p>
            <a:pPr algn="just"/>
            <a:r>
              <a:rPr lang="pt-BR" sz="2200" dirty="0"/>
              <a:t>Q</a:t>
            </a:r>
            <a:r>
              <a:rPr lang="pt-BR" sz="1600" dirty="0"/>
              <a:t>0</a:t>
            </a:r>
            <a:endParaRPr lang="en-US" sz="1600" dirty="0"/>
          </a:p>
        </p:txBody>
      </p:sp>
      <p:cxnSp>
        <p:nvCxnSpPr>
          <p:cNvPr id="23" name="Conector reto 22">
            <a:extLst>
              <a:ext uri="{FF2B5EF4-FFF2-40B4-BE49-F238E27FC236}">
                <a16:creationId xmlns:a16="http://schemas.microsoft.com/office/drawing/2014/main" id="{55BCB8EF-5497-447D-9920-038A72B9E8FC}"/>
              </a:ext>
            </a:extLst>
          </p:cNvPr>
          <p:cNvCxnSpPr/>
          <p:nvPr/>
        </p:nvCxnSpPr>
        <p:spPr bwMode="auto">
          <a:xfrm>
            <a:off x="2869811" y="2918854"/>
            <a:ext cx="0" cy="1664587"/>
          </a:xfrm>
          <a:prstGeom prst="line">
            <a:avLst/>
          </a:prstGeom>
          <a:solidFill>
            <a:srgbClr val="FFCC99"/>
          </a:solidFill>
          <a:ln w="12700" cap="flat" cmpd="sng" algn="ctr">
            <a:solidFill>
              <a:schemeClr val="tx1"/>
            </a:solidFill>
            <a:prstDash val="dash"/>
            <a:round/>
            <a:headEnd type="none" w="med" len="med"/>
            <a:tailEnd type="none" w="med" len="med"/>
          </a:ln>
          <a:effectLst/>
        </p:spPr>
      </p:cxnSp>
      <p:cxnSp>
        <p:nvCxnSpPr>
          <p:cNvPr id="24" name="Conector reto 23">
            <a:extLst>
              <a:ext uri="{FF2B5EF4-FFF2-40B4-BE49-F238E27FC236}">
                <a16:creationId xmlns:a16="http://schemas.microsoft.com/office/drawing/2014/main" id="{C1B35D30-DFD5-4092-B21C-A55CAA309F6A}"/>
              </a:ext>
            </a:extLst>
          </p:cNvPr>
          <p:cNvCxnSpPr/>
          <p:nvPr/>
        </p:nvCxnSpPr>
        <p:spPr>
          <a:xfrm>
            <a:off x="1800475" y="1411232"/>
            <a:ext cx="3324859" cy="2377585"/>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CaixaDeTexto 24">
            <a:extLst>
              <a:ext uri="{FF2B5EF4-FFF2-40B4-BE49-F238E27FC236}">
                <a16:creationId xmlns:a16="http://schemas.microsoft.com/office/drawing/2014/main" id="{1CE3C288-4436-4A89-B671-0565809B6F9D}"/>
              </a:ext>
            </a:extLst>
          </p:cNvPr>
          <p:cNvSpPr txBox="1"/>
          <p:nvPr/>
        </p:nvSpPr>
        <p:spPr>
          <a:xfrm>
            <a:off x="5090168" y="3615773"/>
            <a:ext cx="1108287" cy="430887"/>
          </a:xfrm>
          <a:prstGeom prst="rect">
            <a:avLst/>
          </a:prstGeom>
          <a:noFill/>
        </p:spPr>
        <p:txBody>
          <a:bodyPr wrap="square" rtlCol="0">
            <a:spAutoFit/>
          </a:bodyPr>
          <a:lstStyle/>
          <a:p>
            <a:pPr algn="just"/>
            <a:r>
              <a:rPr lang="pt-BR" sz="2200" b="1" dirty="0">
                <a:solidFill>
                  <a:schemeClr val="accent6">
                    <a:lumMod val="75000"/>
                  </a:schemeClr>
                </a:solidFill>
              </a:rPr>
              <a:t>D</a:t>
            </a:r>
            <a:r>
              <a:rPr lang="pt-BR" sz="1600" b="1" dirty="0">
                <a:solidFill>
                  <a:schemeClr val="accent6">
                    <a:lumMod val="75000"/>
                  </a:schemeClr>
                </a:solidFill>
              </a:rPr>
              <a:t>1</a:t>
            </a:r>
            <a:endParaRPr lang="en-US" sz="1600" b="1" dirty="0">
              <a:solidFill>
                <a:schemeClr val="accent6">
                  <a:lumMod val="75000"/>
                </a:schemeClr>
              </a:solidFill>
            </a:endParaRPr>
          </a:p>
        </p:txBody>
      </p:sp>
      <p:cxnSp>
        <p:nvCxnSpPr>
          <p:cNvPr id="26" name="Conector reto 25">
            <a:extLst>
              <a:ext uri="{FF2B5EF4-FFF2-40B4-BE49-F238E27FC236}">
                <a16:creationId xmlns:a16="http://schemas.microsoft.com/office/drawing/2014/main" id="{534E9897-EF24-4D9D-B764-27AA1B0F77DB}"/>
              </a:ext>
            </a:extLst>
          </p:cNvPr>
          <p:cNvCxnSpPr/>
          <p:nvPr/>
        </p:nvCxnSpPr>
        <p:spPr bwMode="auto">
          <a:xfrm>
            <a:off x="3880343" y="2930577"/>
            <a:ext cx="0" cy="1664587"/>
          </a:xfrm>
          <a:prstGeom prst="line">
            <a:avLst/>
          </a:prstGeom>
          <a:solidFill>
            <a:srgbClr val="FFCC99"/>
          </a:solidFill>
          <a:ln w="12700" cap="flat" cmpd="sng" algn="ctr">
            <a:solidFill>
              <a:schemeClr val="accent6">
                <a:lumMod val="75000"/>
              </a:schemeClr>
            </a:solidFill>
            <a:prstDash val="dash"/>
            <a:round/>
            <a:headEnd type="none" w="med" len="med"/>
            <a:tailEnd type="none" w="med" len="med"/>
          </a:ln>
          <a:effectLst/>
        </p:spPr>
      </p:cxnSp>
      <p:sp>
        <p:nvSpPr>
          <p:cNvPr id="27" name="CaixaDeTexto 26">
            <a:extLst>
              <a:ext uri="{FF2B5EF4-FFF2-40B4-BE49-F238E27FC236}">
                <a16:creationId xmlns:a16="http://schemas.microsoft.com/office/drawing/2014/main" id="{F1F7901F-5736-4D64-8962-D7FA4CBED9B5}"/>
              </a:ext>
            </a:extLst>
          </p:cNvPr>
          <p:cNvSpPr txBox="1"/>
          <p:nvPr/>
        </p:nvSpPr>
        <p:spPr>
          <a:xfrm>
            <a:off x="3674388" y="4581095"/>
            <a:ext cx="949960" cy="430887"/>
          </a:xfrm>
          <a:prstGeom prst="rect">
            <a:avLst/>
          </a:prstGeom>
          <a:noFill/>
        </p:spPr>
        <p:txBody>
          <a:bodyPr wrap="square" rtlCol="0">
            <a:spAutoFit/>
          </a:bodyPr>
          <a:lstStyle/>
          <a:p>
            <a:pPr algn="just"/>
            <a:r>
              <a:rPr lang="pt-BR" sz="2200" dirty="0">
                <a:solidFill>
                  <a:schemeClr val="accent6">
                    <a:lumMod val="75000"/>
                  </a:schemeClr>
                </a:solidFill>
              </a:rPr>
              <a:t>Q</a:t>
            </a:r>
            <a:r>
              <a:rPr lang="pt-BR" sz="1600" dirty="0">
                <a:solidFill>
                  <a:schemeClr val="accent6">
                    <a:lumMod val="75000"/>
                  </a:schemeClr>
                </a:solidFill>
              </a:rPr>
              <a:t>1</a:t>
            </a:r>
            <a:endParaRPr lang="en-US" sz="1600" dirty="0">
              <a:solidFill>
                <a:schemeClr val="accent6">
                  <a:lumMod val="75000"/>
                </a:schemeClr>
              </a:solidFill>
            </a:endParaRPr>
          </a:p>
        </p:txBody>
      </p:sp>
    </p:spTree>
    <p:extLst>
      <p:ext uri="{BB962C8B-B14F-4D97-AF65-F5344CB8AC3E}">
        <p14:creationId xmlns:p14="http://schemas.microsoft.com/office/powerpoint/2010/main" val="20499040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500" fill="hold"/>
                                        <p:tgtEl>
                                          <p:spTgt spid="25"/>
                                        </p:tgtEl>
                                        <p:attrNameLst>
                                          <p:attrName>ppt_x</p:attrName>
                                        </p:attrNameLst>
                                      </p:cBhvr>
                                      <p:tavLst>
                                        <p:tav tm="0">
                                          <p:val>
                                            <p:strVal val="#ppt_x"/>
                                          </p:val>
                                        </p:tav>
                                        <p:tav tm="100000">
                                          <p:val>
                                            <p:strVal val="#ppt_x"/>
                                          </p:val>
                                        </p:tav>
                                      </p:tavLst>
                                    </p:anim>
                                    <p:anim calcmode="lin" valueType="num">
                                      <p:cBhvr additive="base">
                                        <p:cTn id="16" dur="500" fill="hold"/>
                                        <p:tgtEl>
                                          <p:spTgt spid="2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177FC23C-363E-4CFB-B89E-BF5DDB15E8AE}"/>
              </a:ext>
            </a:extLst>
          </p:cNvPr>
          <p:cNvSpPr/>
          <p:nvPr/>
        </p:nvSpPr>
        <p:spPr bwMode="auto">
          <a:xfrm>
            <a:off x="14065" y="4220299"/>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1E390F94-84E8-450A-94CC-A931258D3FB8}"/>
              </a:ext>
            </a:extLst>
          </p:cNvPr>
          <p:cNvSpPr>
            <a:spLocks noGrp="1"/>
          </p:cNvSpPr>
          <p:nvPr>
            <p:ph idx="1"/>
          </p:nvPr>
        </p:nvSpPr>
        <p:spPr>
          <a:xfrm>
            <a:off x="154745" y="316572"/>
            <a:ext cx="11859064" cy="4883150"/>
          </a:xfrm>
        </p:spPr>
        <p:txBody>
          <a:bodyPr/>
          <a:lstStyle/>
          <a:p>
            <a:pPr marL="0" indent="0">
              <a:buNone/>
            </a:pPr>
            <a:r>
              <a:rPr lang="pt-BR"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 Fiscal – ICMS – RJ – 2008 </a:t>
            </a: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(Amarela)</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spcBef>
                <a:spcPts val="600"/>
              </a:spcBef>
              <a:buNone/>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 Pode-se afirmar que um indivíduo considera um bem inferior se:</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Bef>
                <a:spcPts val="600"/>
              </a:spcBef>
              <a:buClr>
                <a:schemeClr val="tx1"/>
              </a:buClr>
              <a:buSzPct val="101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uma redução no preço do bem faz o consumo do indivíduo diminuir.</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Bef>
                <a:spcPts val="600"/>
              </a:spcBef>
              <a:buClr>
                <a:schemeClr val="tx1"/>
              </a:buClr>
              <a:buSzPct val="101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um aumento no preço de um bem substituto faz seu consumo aumentar.</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Bef>
                <a:spcPts val="600"/>
              </a:spcBef>
              <a:buClr>
                <a:schemeClr val="tx1"/>
              </a:buClr>
              <a:buSzPct val="101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renda do indivíduo diminui quando o preço do bem aumenta.</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Bef>
                <a:spcPts val="600"/>
              </a:spcBef>
              <a:buClr>
                <a:schemeClr val="tx1"/>
              </a:buClr>
              <a:buSzPct val="101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 indivíduo decidir não consumir o bem.</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Bef>
                <a:spcPts val="600"/>
              </a:spcBef>
              <a:buClr>
                <a:schemeClr val="tx1"/>
              </a:buClr>
              <a:buSzPct val="101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uma redução em sua renda faz seu consumo do bem aumentar.</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710323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CAD84181-3A4D-4881-9025-8314DA0C1F4B}"/>
              </a:ext>
            </a:extLst>
          </p:cNvPr>
          <p:cNvSpPr/>
          <p:nvPr/>
        </p:nvSpPr>
        <p:spPr bwMode="auto">
          <a:xfrm>
            <a:off x="84403" y="4065557"/>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EF904420-BE02-4BAA-ABCA-DA72FC44BE48}"/>
              </a:ext>
            </a:extLst>
          </p:cNvPr>
          <p:cNvSpPr>
            <a:spLocks noGrp="1" noChangeArrowheads="1"/>
          </p:cNvSpPr>
          <p:nvPr>
            <p:ph idx="1"/>
          </p:nvPr>
        </p:nvSpPr>
        <p:spPr bwMode="auto">
          <a:xfrm>
            <a:off x="165728" y="186410"/>
            <a:ext cx="11898453" cy="6355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31800" algn="l"/>
              </a:tabLst>
              <a:defRPr>
                <a:solidFill>
                  <a:schemeClr val="tx1"/>
                </a:solidFill>
                <a:latin typeface="Arial" panose="020B0604020202020204" pitchFamily="34" charset="0"/>
              </a:defRPr>
            </a:lvl1pPr>
            <a:lvl2pPr>
              <a:tabLst>
                <a:tab pos="431800" algn="l"/>
              </a:tabLst>
              <a:defRPr>
                <a:solidFill>
                  <a:schemeClr val="tx1"/>
                </a:solidFill>
                <a:latin typeface="Arial" panose="020B0604020202020204" pitchFamily="34" charset="0"/>
              </a:defRPr>
            </a:lvl2pPr>
            <a:lvl3pPr>
              <a:tabLst>
                <a:tab pos="431800" algn="l"/>
              </a:tabLst>
              <a:defRPr>
                <a:solidFill>
                  <a:schemeClr val="tx1"/>
                </a:solidFill>
                <a:latin typeface="Arial" panose="020B0604020202020204" pitchFamily="34" charset="0"/>
              </a:defRPr>
            </a:lvl3pPr>
            <a:lvl4pPr>
              <a:tabLst>
                <a:tab pos="431800" algn="l"/>
              </a:tabLst>
              <a:defRPr>
                <a:solidFill>
                  <a:schemeClr val="tx1"/>
                </a:solidFill>
                <a:latin typeface="Arial" panose="020B0604020202020204" pitchFamily="34" charset="0"/>
              </a:defRPr>
            </a:lvl4pPr>
            <a:lvl5pPr>
              <a:tabLst>
                <a:tab pos="431800" algn="l"/>
              </a:tabLst>
              <a:defRPr>
                <a:solidFill>
                  <a:schemeClr val="tx1"/>
                </a:solidFill>
                <a:latin typeface="Arial" panose="020B0604020202020204" pitchFamily="34" charset="0"/>
              </a:defRPr>
            </a:lvl5pPr>
            <a:lvl6pPr eaLnBrk="0" fontAlgn="base" hangingPunct="0">
              <a:spcBef>
                <a:spcPct val="0"/>
              </a:spcBef>
              <a:spcAft>
                <a:spcPct val="0"/>
              </a:spcAft>
              <a:tabLst>
                <a:tab pos="431800" algn="l"/>
              </a:tabLst>
              <a:defRPr>
                <a:solidFill>
                  <a:schemeClr val="tx1"/>
                </a:solidFill>
                <a:latin typeface="Arial" panose="020B0604020202020204" pitchFamily="34" charset="0"/>
              </a:defRPr>
            </a:lvl6pPr>
            <a:lvl7pPr eaLnBrk="0" fontAlgn="base" hangingPunct="0">
              <a:spcBef>
                <a:spcPct val="0"/>
              </a:spcBef>
              <a:spcAft>
                <a:spcPct val="0"/>
              </a:spcAft>
              <a:tabLst>
                <a:tab pos="431800" algn="l"/>
              </a:tabLst>
              <a:defRPr>
                <a:solidFill>
                  <a:schemeClr val="tx1"/>
                </a:solidFill>
                <a:latin typeface="Arial" panose="020B0604020202020204" pitchFamily="34" charset="0"/>
              </a:defRPr>
            </a:lvl7pPr>
            <a:lvl8pPr eaLnBrk="0" fontAlgn="base" hangingPunct="0">
              <a:spcBef>
                <a:spcPct val="0"/>
              </a:spcBef>
              <a:spcAft>
                <a:spcPct val="0"/>
              </a:spcAft>
              <a:tabLst>
                <a:tab pos="431800" algn="l"/>
              </a:tabLst>
              <a:defRPr>
                <a:solidFill>
                  <a:schemeClr val="tx1"/>
                </a:solidFill>
                <a:latin typeface="Arial" panose="020B0604020202020204" pitchFamily="34" charset="0"/>
              </a:defRPr>
            </a:lvl8pPr>
            <a:lvl9pPr eaLnBrk="0" fontAlgn="base" hangingPunct="0">
              <a:spcBef>
                <a:spcPct val="0"/>
              </a:spcBef>
              <a:spcAft>
                <a:spcPct val="0"/>
              </a:spcAft>
              <a:tabLst>
                <a:tab pos="4318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431800" algn="l"/>
              </a:tabLst>
            </a:pPr>
            <a:r>
              <a:rPr kumimoji="0" lang="pt-BR" altLang="pt-BR"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 Fiscal – ICMS – RJ – 2008 </a:t>
            </a:r>
            <a:r>
              <a:rPr kumimoji="0" lang="pt-BR" altLang="pt-BR"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(Amarela)</a:t>
            </a:r>
            <a:endParaRPr kumimoji="0" lang="pt-BR" altLang="pt-BR"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31800" algn="l"/>
              </a:tabLst>
            </a:pPr>
            <a:r>
              <a:rPr kumimoji="0" lang="pt-BR" altLang="pt-BR"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 A teoria do consumidor modela a escolha ótima de um consumidor face a diferentes cestas factíveis de bens. Nesse contexto, a escolha ótima do consumidor deverá ser:</a:t>
            </a:r>
            <a:endParaRPr kumimoji="0" lang="pt-BR" altLang="pt-BR"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lphaLcParenR"/>
              <a:tabLst>
                <a:tab pos="431800" algn="l"/>
              </a:tabLst>
            </a:pPr>
            <a:r>
              <a:rPr kumimoji="0" lang="pt-BR" altLang="pt-BR" sz="3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curva de indiferença que se situar no ponto médio da restrição orçamentária.</a:t>
            </a:r>
            <a:endParaRPr kumimoji="0" lang="pt-BR" altLang="pt-BR" sz="31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lphaLcParenR"/>
              <a:tabLst>
                <a:tab pos="431800" algn="l"/>
              </a:tabLst>
            </a:pPr>
            <a:r>
              <a:rPr kumimoji="0" lang="pt-BR" altLang="pt-BR" sz="3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cesta de bens que conferir o maior nível de utilidade ao consumidor e que estiver fora do conjunto orçamentário do consumidor.</a:t>
            </a:r>
            <a:endParaRPr kumimoji="0" lang="pt-BR" altLang="pt-BR" sz="31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lphaLcParenR"/>
              <a:tabLst>
                <a:tab pos="431800" algn="l"/>
              </a:tabLst>
            </a:pPr>
            <a:r>
              <a:rPr kumimoji="0" lang="pt-BR" altLang="pt-BR" sz="3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cesta de bens, pertencente ao conjunto orçamentário do consumidor, que se situar na curva de indiferença mais alta.</a:t>
            </a:r>
            <a:endParaRPr kumimoji="0" lang="pt-BR" altLang="pt-BR" sz="31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lphaLcParenR"/>
              <a:tabLst>
                <a:tab pos="431800" algn="l"/>
              </a:tabLst>
            </a:pPr>
            <a:r>
              <a:rPr kumimoji="0" lang="pt-BR" altLang="pt-BR" sz="3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curva de indiferença que estiver mais inclinada positivamente.</a:t>
            </a:r>
            <a:endParaRPr kumimoji="0" lang="pt-BR" altLang="pt-BR" sz="31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lphaLcParenR"/>
              <a:tabLst>
                <a:tab pos="431800" algn="l"/>
              </a:tabLst>
            </a:pPr>
            <a:r>
              <a:rPr kumimoji="0" lang="pt-BR" altLang="pt-BR" sz="3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curva de indiferença que possuir o maior número de cestas indiferentes.</a:t>
            </a:r>
            <a:endParaRPr kumimoji="0" lang="pt-BR" altLang="pt-BR" sz="31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5569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4">
            <a:extLst>
              <a:ext uri="{FF2B5EF4-FFF2-40B4-BE49-F238E27FC236}">
                <a16:creationId xmlns:a16="http://schemas.microsoft.com/office/drawing/2014/main" id="{CDC9C291-6FD2-44D1-8A43-20230F4D7284}"/>
              </a:ext>
            </a:extLst>
          </p:cNvPr>
          <p:cNvSpPr>
            <a:spLocks/>
          </p:cNvSpPr>
          <p:nvPr/>
        </p:nvSpPr>
        <p:spPr bwMode="auto">
          <a:xfrm>
            <a:off x="1128095" y="2085615"/>
            <a:ext cx="3842231" cy="3865861"/>
          </a:xfrm>
          <a:custGeom>
            <a:avLst/>
            <a:gdLst>
              <a:gd name="T0" fmla="*/ 0 w 2079"/>
              <a:gd name="T1" fmla="*/ 0 h 2149"/>
              <a:gd name="T2" fmla="*/ 44450 w 2079"/>
              <a:gd name="T3" fmla="*/ 19050 h 2149"/>
              <a:gd name="T4" fmla="*/ 96837 w 2079"/>
              <a:gd name="T5" fmla="*/ 38100 h 2149"/>
              <a:gd name="T6" fmla="*/ 166687 w 2079"/>
              <a:gd name="T7" fmla="*/ 57150 h 2149"/>
              <a:gd name="T8" fmla="*/ 238125 w 2079"/>
              <a:gd name="T9" fmla="*/ 76200 h 2149"/>
              <a:gd name="T10" fmla="*/ 404812 w 2079"/>
              <a:gd name="T11" fmla="*/ 123825 h 2149"/>
              <a:gd name="T12" fmla="*/ 590550 w 2079"/>
              <a:gd name="T13" fmla="*/ 192088 h 2149"/>
              <a:gd name="T14" fmla="*/ 776287 w 2079"/>
              <a:gd name="T15" fmla="*/ 249238 h 2149"/>
              <a:gd name="T16" fmla="*/ 969962 w 2079"/>
              <a:gd name="T17" fmla="*/ 317500 h 2149"/>
              <a:gd name="T18" fmla="*/ 1146175 w 2079"/>
              <a:gd name="T19" fmla="*/ 393700 h 2149"/>
              <a:gd name="T20" fmla="*/ 1304925 w 2079"/>
              <a:gd name="T21" fmla="*/ 460375 h 2149"/>
              <a:gd name="T22" fmla="*/ 1597025 w 2079"/>
              <a:gd name="T23" fmla="*/ 623888 h 2149"/>
              <a:gd name="T24" fmla="*/ 1870075 w 2079"/>
              <a:gd name="T25" fmla="*/ 815975 h 2149"/>
              <a:gd name="T26" fmla="*/ 1993900 w 2079"/>
              <a:gd name="T27" fmla="*/ 903288 h 2149"/>
              <a:gd name="T28" fmla="*/ 2108200 w 2079"/>
              <a:gd name="T29" fmla="*/ 998538 h 2149"/>
              <a:gd name="T30" fmla="*/ 2222500 w 2079"/>
              <a:gd name="T31" fmla="*/ 1085850 h 2149"/>
              <a:gd name="T32" fmla="*/ 2319337 w 2079"/>
              <a:gd name="T33" fmla="*/ 1162050 h 2149"/>
              <a:gd name="T34" fmla="*/ 2398712 w 2079"/>
              <a:gd name="T35" fmla="*/ 1228725 h 2149"/>
              <a:gd name="T36" fmla="*/ 2470150 w 2079"/>
              <a:gd name="T37" fmla="*/ 1287463 h 2149"/>
              <a:gd name="T38" fmla="*/ 2532062 w 2079"/>
              <a:gd name="T39" fmla="*/ 1344613 h 2149"/>
              <a:gd name="T40" fmla="*/ 2592387 w 2079"/>
              <a:gd name="T41" fmla="*/ 1401763 h 2149"/>
              <a:gd name="T42" fmla="*/ 2681287 w 2079"/>
              <a:gd name="T43" fmla="*/ 1527175 h 2149"/>
              <a:gd name="T44" fmla="*/ 2733675 w 2079"/>
              <a:gd name="T45" fmla="*/ 1593850 h 2149"/>
              <a:gd name="T46" fmla="*/ 2778125 w 2079"/>
              <a:gd name="T47" fmla="*/ 1681163 h 2149"/>
              <a:gd name="T48" fmla="*/ 2830512 w 2079"/>
              <a:gd name="T49" fmla="*/ 1776413 h 2149"/>
              <a:gd name="T50" fmla="*/ 2874962 w 2079"/>
              <a:gd name="T51" fmla="*/ 1873250 h 2149"/>
              <a:gd name="T52" fmla="*/ 2963862 w 2079"/>
              <a:gd name="T53" fmla="*/ 2103438 h 2149"/>
              <a:gd name="T54" fmla="*/ 3051175 w 2079"/>
              <a:gd name="T55" fmla="*/ 2343150 h 2149"/>
              <a:gd name="T56" fmla="*/ 3122612 w 2079"/>
              <a:gd name="T57" fmla="*/ 2574925 h 2149"/>
              <a:gd name="T58" fmla="*/ 3184525 w 2079"/>
              <a:gd name="T59" fmla="*/ 2805113 h 2149"/>
              <a:gd name="T60" fmla="*/ 3228975 w 2079"/>
              <a:gd name="T61" fmla="*/ 3035300 h 2149"/>
              <a:gd name="T62" fmla="*/ 3254375 w 2079"/>
              <a:gd name="T63" fmla="*/ 3151188 h 2149"/>
              <a:gd name="T64" fmla="*/ 3271837 w 2079"/>
              <a:gd name="T65" fmla="*/ 3246438 h 2149"/>
              <a:gd name="T66" fmla="*/ 3281362 w 2079"/>
              <a:gd name="T67" fmla="*/ 3333750 h 2149"/>
              <a:gd name="T68" fmla="*/ 3298825 w 2079"/>
              <a:gd name="T69" fmla="*/ 3409950 h 2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79" h="2149">
                <a:moveTo>
                  <a:pt x="0" y="0"/>
                </a:moveTo>
                <a:lnTo>
                  <a:pt x="28" y="12"/>
                </a:lnTo>
                <a:lnTo>
                  <a:pt x="61" y="24"/>
                </a:lnTo>
                <a:lnTo>
                  <a:pt x="105" y="36"/>
                </a:lnTo>
                <a:lnTo>
                  <a:pt x="150" y="48"/>
                </a:lnTo>
                <a:lnTo>
                  <a:pt x="255" y="78"/>
                </a:lnTo>
                <a:lnTo>
                  <a:pt x="372" y="121"/>
                </a:lnTo>
                <a:lnTo>
                  <a:pt x="489" y="157"/>
                </a:lnTo>
                <a:lnTo>
                  <a:pt x="611" y="200"/>
                </a:lnTo>
                <a:lnTo>
                  <a:pt x="722" y="248"/>
                </a:lnTo>
                <a:lnTo>
                  <a:pt x="822" y="290"/>
                </a:lnTo>
                <a:lnTo>
                  <a:pt x="1006" y="393"/>
                </a:lnTo>
                <a:lnTo>
                  <a:pt x="1178" y="514"/>
                </a:lnTo>
                <a:lnTo>
                  <a:pt x="1256" y="569"/>
                </a:lnTo>
                <a:lnTo>
                  <a:pt x="1328" y="629"/>
                </a:lnTo>
                <a:lnTo>
                  <a:pt x="1400" y="684"/>
                </a:lnTo>
                <a:lnTo>
                  <a:pt x="1461" y="732"/>
                </a:lnTo>
                <a:lnTo>
                  <a:pt x="1511" y="774"/>
                </a:lnTo>
                <a:lnTo>
                  <a:pt x="1556" y="811"/>
                </a:lnTo>
                <a:lnTo>
                  <a:pt x="1595" y="847"/>
                </a:lnTo>
                <a:lnTo>
                  <a:pt x="1633" y="883"/>
                </a:lnTo>
                <a:lnTo>
                  <a:pt x="1689" y="962"/>
                </a:lnTo>
                <a:lnTo>
                  <a:pt x="1722" y="1004"/>
                </a:lnTo>
                <a:lnTo>
                  <a:pt x="1750" y="1059"/>
                </a:lnTo>
                <a:lnTo>
                  <a:pt x="1783" y="1119"/>
                </a:lnTo>
                <a:lnTo>
                  <a:pt x="1811" y="1180"/>
                </a:lnTo>
                <a:lnTo>
                  <a:pt x="1867" y="1325"/>
                </a:lnTo>
                <a:lnTo>
                  <a:pt x="1922" y="1476"/>
                </a:lnTo>
                <a:lnTo>
                  <a:pt x="1967" y="1622"/>
                </a:lnTo>
                <a:lnTo>
                  <a:pt x="2006" y="1767"/>
                </a:lnTo>
                <a:lnTo>
                  <a:pt x="2034" y="1912"/>
                </a:lnTo>
                <a:lnTo>
                  <a:pt x="2050" y="1985"/>
                </a:lnTo>
                <a:lnTo>
                  <a:pt x="2061" y="2045"/>
                </a:lnTo>
                <a:lnTo>
                  <a:pt x="2067" y="2100"/>
                </a:lnTo>
                <a:lnTo>
                  <a:pt x="2078" y="2148"/>
                </a:lnTo>
              </a:path>
            </a:pathLst>
          </a:custGeom>
          <a:noFill/>
          <a:ln w="50800" cap="rnd" cmpd="sng">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Espaço Reservado para Conteúdo 2">
            <a:extLst>
              <a:ext uri="{FF2B5EF4-FFF2-40B4-BE49-F238E27FC236}">
                <a16:creationId xmlns:a16="http://schemas.microsoft.com/office/drawing/2014/main" id="{5F0124A9-CA77-4DA2-8038-BD9841913AA7}"/>
              </a:ext>
            </a:extLst>
          </p:cNvPr>
          <p:cNvSpPr>
            <a:spLocks noGrp="1"/>
          </p:cNvSpPr>
          <p:nvPr>
            <p:ph idx="1"/>
          </p:nvPr>
        </p:nvSpPr>
        <p:spPr>
          <a:xfrm>
            <a:off x="196948" y="147760"/>
            <a:ext cx="11788726" cy="1156143"/>
          </a:xfrm>
        </p:spPr>
        <p:txBody>
          <a:bodyPr/>
          <a:lstStyle/>
          <a:p>
            <a:pPr algn="just">
              <a:spcBef>
                <a:spcPts val="1200"/>
              </a:spcBef>
              <a:buClr>
                <a:schemeClr val="tx1"/>
              </a:buClr>
              <a:buSzPct val="100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Seria possível alcançar o ponto G ? Sim, com o aumento na dotação dos fatores de produção (trabalho, capital, tecnologia,...)</a:t>
            </a:r>
          </a:p>
        </p:txBody>
      </p:sp>
      <p:sp>
        <p:nvSpPr>
          <p:cNvPr id="4" name="Freeform 4">
            <a:extLst>
              <a:ext uri="{FF2B5EF4-FFF2-40B4-BE49-F238E27FC236}">
                <a16:creationId xmlns:a16="http://schemas.microsoft.com/office/drawing/2014/main" id="{8F36F698-1E28-4A4D-8D99-B8C73FED802E}"/>
              </a:ext>
            </a:extLst>
          </p:cNvPr>
          <p:cNvSpPr>
            <a:spLocks/>
          </p:cNvSpPr>
          <p:nvPr/>
        </p:nvSpPr>
        <p:spPr bwMode="auto">
          <a:xfrm>
            <a:off x="1137621" y="2524064"/>
            <a:ext cx="3300412" cy="3411538"/>
          </a:xfrm>
          <a:custGeom>
            <a:avLst/>
            <a:gdLst>
              <a:gd name="T0" fmla="*/ 0 w 2079"/>
              <a:gd name="T1" fmla="*/ 0 h 2149"/>
              <a:gd name="T2" fmla="*/ 44450 w 2079"/>
              <a:gd name="T3" fmla="*/ 19050 h 2149"/>
              <a:gd name="T4" fmla="*/ 96837 w 2079"/>
              <a:gd name="T5" fmla="*/ 38100 h 2149"/>
              <a:gd name="T6" fmla="*/ 166687 w 2079"/>
              <a:gd name="T7" fmla="*/ 57150 h 2149"/>
              <a:gd name="T8" fmla="*/ 238125 w 2079"/>
              <a:gd name="T9" fmla="*/ 76200 h 2149"/>
              <a:gd name="T10" fmla="*/ 404812 w 2079"/>
              <a:gd name="T11" fmla="*/ 123825 h 2149"/>
              <a:gd name="T12" fmla="*/ 590550 w 2079"/>
              <a:gd name="T13" fmla="*/ 192088 h 2149"/>
              <a:gd name="T14" fmla="*/ 776287 w 2079"/>
              <a:gd name="T15" fmla="*/ 249238 h 2149"/>
              <a:gd name="T16" fmla="*/ 969962 w 2079"/>
              <a:gd name="T17" fmla="*/ 317500 h 2149"/>
              <a:gd name="T18" fmla="*/ 1146175 w 2079"/>
              <a:gd name="T19" fmla="*/ 393700 h 2149"/>
              <a:gd name="T20" fmla="*/ 1304925 w 2079"/>
              <a:gd name="T21" fmla="*/ 460375 h 2149"/>
              <a:gd name="T22" fmla="*/ 1597025 w 2079"/>
              <a:gd name="T23" fmla="*/ 623888 h 2149"/>
              <a:gd name="T24" fmla="*/ 1870075 w 2079"/>
              <a:gd name="T25" fmla="*/ 815975 h 2149"/>
              <a:gd name="T26" fmla="*/ 1993900 w 2079"/>
              <a:gd name="T27" fmla="*/ 903288 h 2149"/>
              <a:gd name="T28" fmla="*/ 2108200 w 2079"/>
              <a:gd name="T29" fmla="*/ 998538 h 2149"/>
              <a:gd name="T30" fmla="*/ 2222500 w 2079"/>
              <a:gd name="T31" fmla="*/ 1085850 h 2149"/>
              <a:gd name="T32" fmla="*/ 2319337 w 2079"/>
              <a:gd name="T33" fmla="*/ 1162050 h 2149"/>
              <a:gd name="T34" fmla="*/ 2398712 w 2079"/>
              <a:gd name="T35" fmla="*/ 1228725 h 2149"/>
              <a:gd name="T36" fmla="*/ 2470150 w 2079"/>
              <a:gd name="T37" fmla="*/ 1287463 h 2149"/>
              <a:gd name="T38" fmla="*/ 2532062 w 2079"/>
              <a:gd name="T39" fmla="*/ 1344613 h 2149"/>
              <a:gd name="T40" fmla="*/ 2592387 w 2079"/>
              <a:gd name="T41" fmla="*/ 1401763 h 2149"/>
              <a:gd name="T42" fmla="*/ 2681287 w 2079"/>
              <a:gd name="T43" fmla="*/ 1527175 h 2149"/>
              <a:gd name="T44" fmla="*/ 2733675 w 2079"/>
              <a:gd name="T45" fmla="*/ 1593850 h 2149"/>
              <a:gd name="T46" fmla="*/ 2778125 w 2079"/>
              <a:gd name="T47" fmla="*/ 1681163 h 2149"/>
              <a:gd name="T48" fmla="*/ 2830512 w 2079"/>
              <a:gd name="T49" fmla="*/ 1776413 h 2149"/>
              <a:gd name="T50" fmla="*/ 2874962 w 2079"/>
              <a:gd name="T51" fmla="*/ 1873250 h 2149"/>
              <a:gd name="T52" fmla="*/ 2963862 w 2079"/>
              <a:gd name="T53" fmla="*/ 2103438 h 2149"/>
              <a:gd name="T54" fmla="*/ 3051175 w 2079"/>
              <a:gd name="T55" fmla="*/ 2343150 h 2149"/>
              <a:gd name="T56" fmla="*/ 3122612 w 2079"/>
              <a:gd name="T57" fmla="*/ 2574925 h 2149"/>
              <a:gd name="T58" fmla="*/ 3184525 w 2079"/>
              <a:gd name="T59" fmla="*/ 2805113 h 2149"/>
              <a:gd name="T60" fmla="*/ 3228975 w 2079"/>
              <a:gd name="T61" fmla="*/ 3035300 h 2149"/>
              <a:gd name="T62" fmla="*/ 3254375 w 2079"/>
              <a:gd name="T63" fmla="*/ 3151188 h 2149"/>
              <a:gd name="T64" fmla="*/ 3271837 w 2079"/>
              <a:gd name="T65" fmla="*/ 3246438 h 2149"/>
              <a:gd name="T66" fmla="*/ 3281362 w 2079"/>
              <a:gd name="T67" fmla="*/ 3333750 h 2149"/>
              <a:gd name="T68" fmla="*/ 3298825 w 2079"/>
              <a:gd name="T69" fmla="*/ 3409950 h 2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79" h="2149">
                <a:moveTo>
                  <a:pt x="0" y="0"/>
                </a:moveTo>
                <a:lnTo>
                  <a:pt x="28" y="12"/>
                </a:lnTo>
                <a:lnTo>
                  <a:pt x="61" y="24"/>
                </a:lnTo>
                <a:lnTo>
                  <a:pt x="105" y="36"/>
                </a:lnTo>
                <a:lnTo>
                  <a:pt x="150" y="48"/>
                </a:lnTo>
                <a:lnTo>
                  <a:pt x="255" y="78"/>
                </a:lnTo>
                <a:lnTo>
                  <a:pt x="372" y="121"/>
                </a:lnTo>
                <a:lnTo>
                  <a:pt x="489" y="157"/>
                </a:lnTo>
                <a:lnTo>
                  <a:pt x="611" y="200"/>
                </a:lnTo>
                <a:lnTo>
                  <a:pt x="722" y="248"/>
                </a:lnTo>
                <a:lnTo>
                  <a:pt x="822" y="290"/>
                </a:lnTo>
                <a:lnTo>
                  <a:pt x="1006" y="393"/>
                </a:lnTo>
                <a:lnTo>
                  <a:pt x="1178" y="514"/>
                </a:lnTo>
                <a:lnTo>
                  <a:pt x="1256" y="569"/>
                </a:lnTo>
                <a:lnTo>
                  <a:pt x="1328" y="629"/>
                </a:lnTo>
                <a:lnTo>
                  <a:pt x="1400" y="684"/>
                </a:lnTo>
                <a:lnTo>
                  <a:pt x="1461" y="732"/>
                </a:lnTo>
                <a:lnTo>
                  <a:pt x="1511" y="774"/>
                </a:lnTo>
                <a:lnTo>
                  <a:pt x="1556" y="811"/>
                </a:lnTo>
                <a:lnTo>
                  <a:pt x="1595" y="847"/>
                </a:lnTo>
                <a:lnTo>
                  <a:pt x="1633" y="883"/>
                </a:lnTo>
                <a:lnTo>
                  <a:pt x="1689" y="962"/>
                </a:lnTo>
                <a:lnTo>
                  <a:pt x="1722" y="1004"/>
                </a:lnTo>
                <a:lnTo>
                  <a:pt x="1750" y="1059"/>
                </a:lnTo>
                <a:lnTo>
                  <a:pt x="1783" y="1119"/>
                </a:lnTo>
                <a:lnTo>
                  <a:pt x="1811" y="1180"/>
                </a:lnTo>
                <a:lnTo>
                  <a:pt x="1867" y="1325"/>
                </a:lnTo>
                <a:lnTo>
                  <a:pt x="1922" y="1476"/>
                </a:lnTo>
                <a:lnTo>
                  <a:pt x="1967" y="1622"/>
                </a:lnTo>
                <a:lnTo>
                  <a:pt x="2006" y="1767"/>
                </a:lnTo>
                <a:lnTo>
                  <a:pt x="2034" y="1912"/>
                </a:lnTo>
                <a:lnTo>
                  <a:pt x="2050" y="1985"/>
                </a:lnTo>
                <a:lnTo>
                  <a:pt x="2061" y="2045"/>
                </a:lnTo>
                <a:lnTo>
                  <a:pt x="2067" y="2100"/>
                </a:lnTo>
                <a:lnTo>
                  <a:pt x="2078" y="214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7">
            <a:extLst>
              <a:ext uri="{FF2B5EF4-FFF2-40B4-BE49-F238E27FC236}">
                <a16:creationId xmlns:a16="http://schemas.microsoft.com/office/drawing/2014/main" id="{19DE7FD0-A233-46BD-B359-CE0729C2A5D7}"/>
              </a:ext>
            </a:extLst>
          </p:cNvPr>
          <p:cNvSpPr>
            <a:spLocks noChangeShapeType="1"/>
          </p:cNvSpPr>
          <p:nvPr/>
        </p:nvSpPr>
        <p:spPr bwMode="auto">
          <a:xfrm>
            <a:off x="1128095" y="1530224"/>
            <a:ext cx="4763" cy="4439819"/>
          </a:xfrm>
          <a:prstGeom prst="line">
            <a:avLst/>
          </a:prstGeom>
          <a:noFill/>
          <a:ln w="57150">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Line 8">
            <a:extLst>
              <a:ext uri="{FF2B5EF4-FFF2-40B4-BE49-F238E27FC236}">
                <a16:creationId xmlns:a16="http://schemas.microsoft.com/office/drawing/2014/main" id="{86C91157-365B-46FC-AB23-9671F9E957E2}"/>
              </a:ext>
            </a:extLst>
          </p:cNvPr>
          <p:cNvSpPr>
            <a:spLocks noChangeShapeType="1"/>
          </p:cNvSpPr>
          <p:nvPr/>
        </p:nvSpPr>
        <p:spPr bwMode="auto">
          <a:xfrm flipV="1">
            <a:off x="1136034" y="5935602"/>
            <a:ext cx="4508906" cy="7937"/>
          </a:xfrm>
          <a:prstGeom prst="line">
            <a:avLst/>
          </a:prstGeom>
          <a:noFill/>
          <a:ln w="57150">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9">
            <a:extLst>
              <a:ext uri="{FF2B5EF4-FFF2-40B4-BE49-F238E27FC236}">
                <a16:creationId xmlns:a16="http://schemas.microsoft.com/office/drawing/2014/main" id="{D6F8F16A-CC71-44AB-AA0A-E28C6A88860F}"/>
              </a:ext>
            </a:extLst>
          </p:cNvPr>
          <p:cNvSpPr>
            <a:spLocks noChangeArrowheads="1"/>
          </p:cNvSpPr>
          <p:nvPr/>
        </p:nvSpPr>
        <p:spPr bwMode="auto">
          <a:xfrm>
            <a:off x="5540143" y="5827543"/>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2800" b="1" dirty="0"/>
              <a:t>A</a:t>
            </a:r>
          </a:p>
        </p:txBody>
      </p:sp>
      <p:sp>
        <p:nvSpPr>
          <p:cNvPr id="8" name="Rectangle 10">
            <a:extLst>
              <a:ext uri="{FF2B5EF4-FFF2-40B4-BE49-F238E27FC236}">
                <a16:creationId xmlns:a16="http://schemas.microsoft.com/office/drawing/2014/main" id="{78DA7ACE-488C-4DD6-A1F2-D9711CF5BF70}"/>
              </a:ext>
            </a:extLst>
          </p:cNvPr>
          <p:cNvSpPr>
            <a:spLocks noChangeArrowheads="1"/>
          </p:cNvSpPr>
          <p:nvPr/>
        </p:nvSpPr>
        <p:spPr bwMode="auto">
          <a:xfrm>
            <a:off x="675832" y="1337597"/>
            <a:ext cx="421591"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a:r>
              <a:rPr lang="en-US" altLang="en-US" sz="2800" b="1" dirty="0"/>
              <a:t>V</a:t>
            </a:r>
          </a:p>
        </p:txBody>
      </p:sp>
      <p:sp>
        <p:nvSpPr>
          <p:cNvPr id="9" name="Rectangle 11">
            <a:extLst>
              <a:ext uri="{FF2B5EF4-FFF2-40B4-BE49-F238E27FC236}">
                <a16:creationId xmlns:a16="http://schemas.microsoft.com/office/drawing/2014/main" id="{EE9B255A-E8BB-4C8F-8C67-0C4312653481}"/>
              </a:ext>
            </a:extLst>
          </p:cNvPr>
          <p:cNvSpPr>
            <a:spLocks noChangeArrowheads="1"/>
          </p:cNvSpPr>
          <p:nvPr/>
        </p:nvSpPr>
        <p:spPr bwMode="auto">
          <a:xfrm>
            <a:off x="691534" y="2330389"/>
            <a:ext cx="473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60</a:t>
            </a:r>
          </a:p>
        </p:txBody>
      </p:sp>
      <p:sp>
        <p:nvSpPr>
          <p:cNvPr id="10" name="Rectangle 12">
            <a:extLst>
              <a:ext uri="{FF2B5EF4-FFF2-40B4-BE49-F238E27FC236}">
                <a16:creationId xmlns:a16="http://schemas.microsoft.com/office/drawing/2014/main" id="{0D27831B-656F-4A84-B1F6-46B4B30D1148}"/>
              </a:ext>
            </a:extLst>
          </p:cNvPr>
          <p:cNvSpPr>
            <a:spLocks noChangeArrowheads="1"/>
          </p:cNvSpPr>
          <p:nvPr/>
        </p:nvSpPr>
        <p:spPr bwMode="auto">
          <a:xfrm>
            <a:off x="4137997" y="5970527"/>
            <a:ext cx="5667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t>100</a:t>
            </a:r>
          </a:p>
        </p:txBody>
      </p:sp>
      <p:sp>
        <p:nvSpPr>
          <p:cNvPr id="11" name="Oval 13">
            <a:extLst>
              <a:ext uri="{FF2B5EF4-FFF2-40B4-BE49-F238E27FC236}">
                <a16:creationId xmlns:a16="http://schemas.microsoft.com/office/drawing/2014/main" id="{95B07F66-83B3-45F2-850F-DF6F4363999F}"/>
              </a:ext>
            </a:extLst>
          </p:cNvPr>
          <p:cNvSpPr>
            <a:spLocks noChangeArrowheads="1"/>
          </p:cNvSpPr>
          <p:nvPr/>
        </p:nvSpPr>
        <p:spPr bwMode="auto">
          <a:xfrm>
            <a:off x="1056659" y="2444689"/>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12" name="Oval 16">
            <a:extLst>
              <a:ext uri="{FF2B5EF4-FFF2-40B4-BE49-F238E27FC236}">
                <a16:creationId xmlns:a16="http://schemas.microsoft.com/office/drawing/2014/main" id="{3A5C0C29-EA8F-4FB8-8E0E-F4ED85E572FE}"/>
              </a:ext>
            </a:extLst>
          </p:cNvPr>
          <p:cNvSpPr>
            <a:spLocks noChangeArrowheads="1"/>
          </p:cNvSpPr>
          <p:nvPr/>
        </p:nvSpPr>
        <p:spPr bwMode="auto">
          <a:xfrm>
            <a:off x="4333259" y="5873690"/>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p>
        </p:txBody>
      </p:sp>
      <p:sp>
        <p:nvSpPr>
          <p:cNvPr id="34" name="Oval 17">
            <a:extLst>
              <a:ext uri="{FF2B5EF4-FFF2-40B4-BE49-F238E27FC236}">
                <a16:creationId xmlns:a16="http://schemas.microsoft.com/office/drawing/2014/main" id="{5B8AF1C1-F7C3-4392-85CE-EDC7FA4C3D68}"/>
              </a:ext>
            </a:extLst>
          </p:cNvPr>
          <p:cNvSpPr>
            <a:spLocks noChangeArrowheads="1"/>
          </p:cNvSpPr>
          <p:nvPr/>
        </p:nvSpPr>
        <p:spPr bwMode="auto">
          <a:xfrm>
            <a:off x="3512049" y="3136839"/>
            <a:ext cx="152400" cy="152400"/>
          </a:xfrm>
          <a:prstGeom prst="ellipse">
            <a:avLst/>
          </a:prstGeom>
          <a:solidFill>
            <a:srgbClr val="00B050"/>
          </a:solidFill>
          <a:ln w="12700">
            <a:solidFill>
              <a:srgbClr val="00B050"/>
            </a:solidFill>
            <a:round/>
            <a:headEnd/>
            <a:tailEnd/>
          </a:ln>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solidFill>
                <a:srgbClr val="00B050"/>
              </a:solidFill>
            </a:endParaRPr>
          </a:p>
        </p:txBody>
      </p:sp>
      <p:sp>
        <p:nvSpPr>
          <p:cNvPr id="35" name="CaixaDeTexto 34">
            <a:extLst>
              <a:ext uri="{FF2B5EF4-FFF2-40B4-BE49-F238E27FC236}">
                <a16:creationId xmlns:a16="http://schemas.microsoft.com/office/drawing/2014/main" id="{CBB027A6-5669-4AEB-80C8-8879E484E686}"/>
              </a:ext>
            </a:extLst>
          </p:cNvPr>
          <p:cNvSpPr txBox="1"/>
          <p:nvPr/>
        </p:nvSpPr>
        <p:spPr>
          <a:xfrm>
            <a:off x="3490953" y="2740111"/>
            <a:ext cx="395979" cy="461665"/>
          </a:xfrm>
          <a:prstGeom prst="rect">
            <a:avLst/>
          </a:prstGeom>
          <a:noFill/>
        </p:spPr>
        <p:txBody>
          <a:bodyPr wrap="square" rtlCol="0">
            <a:spAutoFit/>
          </a:bodyPr>
          <a:lstStyle/>
          <a:p>
            <a:r>
              <a:rPr lang="pt-BR" dirty="0">
                <a:solidFill>
                  <a:srgbClr val="00B050"/>
                </a:solidFill>
              </a:rPr>
              <a:t>G</a:t>
            </a:r>
          </a:p>
        </p:txBody>
      </p:sp>
      <p:sp>
        <p:nvSpPr>
          <p:cNvPr id="39" name="Oval 17">
            <a:extLst>
              <a:ext uri="{FF2B5EF4-FFF2-40B4-BE49-F238E27FC236}">
                <a16:creationId xmlns:a16="http://schemas.microsoft.com/office/drawing/2014/main" id="{1C9ED29D-20A1-4707-8B26-5A1AFC8EEA21}"/>
              </a:ext>
            </a:extLst>
          </p:cNvPr>
          <p:cNvSpPr>
            <a:spLocks noChangeArrowheads="1"/>
          </p:cNvSpPr>
          <p:nvPr/>
        </p:nvSpPr>
        <p:spPr bwMode="auto">
          <a:xfrm>
            <a:off x="4874272" y="5835493"/>
            <a:ext cx="152400" cy="152400"/>
          </a:xfrm>
          <a:prstGeom prst="ellipse">
            <a:avLst/>
          </a:prstGeom>
          <a:solidFill>
            <a:srgbClr val="00B050"/>
          </a:solidFill>
          <a:ln w="12700">
            <a:solidFill>
              <a:srgbClr val="00B050"/>
            </a:solidFill>
            <a:round/>
            <a:headEnd/>
            <a:tailEnd/>
          </a:ln>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solidFill>
                <a:srgbClr val="00B050"/>
              </a:solidFill>
            </a:endParaRPr>
          </a:p>
        </p:txBody>
      </p:sp>
      <p:sp>
        <p:nvSpPr>
          <p:cNvPr id="40" name="Oval 17">
            <a:extLst>
              <a:ext uri="{FF2B5EF4-FFF2-40B4-BE49-F238E27FC236}">
                <a16:creationId xmlns:a16="http://schemas.microsoft.com/office/drawing/2014/main" id="{5E3E3020-A441-46CC-A482-A777E6A7D086}"/>
              </a:ext>
            </a:extLst>
          </p:cNvPr>
          <p:cNvSpPr>
            <a:spLocks noChangeArrowheads="1"/>
          </p:cNvSpPr>
          <p:nvPr/>
        </p:nvSpPr>
        <p:spPr bwMode="auto">
          <a:xfrm>
            <a:off x="1045512" y="2020800"/>
            <a:ext cx="152400" cy="152400"/>
          </a:xfrm>
          <a:prstGeom prst="ellipse">
            <a:avLst/>
          </a:prstGeom>
          <a:solidFill>
            <a:srgbClr val="00B050"/>
          </a:solidFill>
          <a:ln w="12700">
            <a:solidFill>
              <a:srgbClr val="00B050"/>
            </a:solidFill>
            <a:round/>
            <a:headEnd/>
            <a:tailEnd/>
          </a:ln>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solidFill>
                <a:srgbClr val="00B050"/>
              </a:solidFill>
            </a:endParaRPr>
          </a:p>
        </p:txBody>
      </p:sp>
      <p:sp>
        <p:nvSpPr>
          <p:cNvPr id="41" name="Oval 17">
            <a:extLst>
              <a:ext uri="{FF2B5EF4-FFF2-40B4-BE49-F238E27FC236}">
                <a16:creationId xmlns:a16="http://schemas.microsoft.com/office/drawing/2014/main" id="{7EB73D57-37CF-4D39-804A-1EF48F9ACCD0}"/>
              </a:ext>
            </a:extLst>
          </p:cNvPr>
          <p:cNvSpPr>
            <a:spLocks noChangeArrowheads="1"/>
          </p:cNvSpPr>
          <p:nvPr/>
        </p:nvSpPr>
        <p:spPr bwMode="auto">
          <a:xfrm>
            <a:off x="3228349" y="3458055"/>
            <a:ext cx="152400" cy="152400"/>
          </a:xfrm>
          <a:prstGeom prst="ellipse">
            <a:avLst/>
          </a:prstGeom>
          <a:solidFill>
            <a:schemeClr val="tx1"/>
          </a:solidFill>
          <a:ln w="12700">
            <a:solidFill>
              <a:schemeClr val="tx1"/>
            </a:solidFill>
            <a:round/>
            <a:headEnd/>
            <a:tailEnd/>
          </a:ln>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US" altLang="en-US">
              <a:solidFill>
                <a:srgbClr val="00B050"/>
              </a:solidFill>
            </a:endParaRPr>
          </a:p>
        </p:txBody>
      </p:sp>
      <p:sp>
        <p:nvSpPr>
          <p:cNvPr id="42" name="CaixaDeTexto 41">
            <a:extLst>
              <a:ext uri="{FF2B5EF4-FFF2-40B4-BE49-F238E27FC236}">
                <a16:creationId xmlns:a16="http://schemas.microsoft.com/office/drawing/2014/main" id="{152B6D14-5B99-4E00-A9AE-5C5FCD1FFF45}"/>
              </a:ext>
            </a:extLst>
          </p:cNvPr>
          <p:cNvSpPr txBox="1"/>
          <p:nvPr/>
        </p:nvSpPr>
        <p:spPr>
          <a:xfrm>
            <a:off x="2869630" y="3455222"/>
            <a:ext cx="395979" cy="461665"/>
          </a:xfrm>
          <a:prstGeom prst="rect">
            <a:avLst/>
          </a:prstGeom>
          <a:noFill/>
        </p:spPr>
        <p:txBody>
          <a:bodyPr wrap="square" rtlCol="0">
            <a:spAutoFit/>
          </a:bodyPr>
          <a:lstStyle/>
          <a:p>
            <a:r>
              <a:rPr lang="pt-BR" dirty="0"/>
              <a:t>A</a:t>
            </a:r>
          </a:p>
        </p:txBody>
      </p:sp>
      <p:sp>
        <p:nvSpPr>
          <p:cNvPr id="43" name="Rectangle 11">
            <a:extLst>
              <a:ext uri="{FF2B5EF4-FFF2-40B4-BE49-F238E27FC236}">
                <a16:creationId xmlns:a16="http://schemas.microsoft.com/office/drawing/2014/main" id="{45448131-23BA-4E45-9678-7FDD83B84ADD}"/>
              </a:ext>
            </a:extLst>
          </p:cNvPr>
          <p:cNvSpPr>
            <a:spLocks noChangeArrowheads="1"/>
          </p:cNvSpPr>
          <p:nvPr/>
        </p:nvSpPr>
        <p:spPr bwMode="auto">
          <a:xfrm>
            <a:off x="689186" y="1891946"/>
            <a:ext cx="47307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solidFill>
                  <a:srgbClr val="00B050"/>
                </a:solidFill>
              </a:rPr>
              <a:t>70</a:t>
            </a:r>
          </a:p>
        </p:txBody>
      </p:sp>
      <p:sp>
        <p:nvSpPr>
          <p:cNvPr id="44" name="Rectangle 12">
            <a:extLst>
              <a:ext uri="{FF2B5EF4-FFF2-40B4-BE49-F238E27FC236}">
                <a16:creationId xmlns:a16="http://schemas.microsoft.com/office/drawing/2014/main" id="{8418DEC0-7C2E-4839-8D9F-1E84A3F9128D}"/>
              </a:ext>
            </a:extLst>
          </p:cNvPr>
          <p:cNvSpPr>
            <a:spLocks noChangeArrowheads="1"/>
          </p:cNvSpPr>
          <p:nvPr/>
        </p:nvSpPr>
        <p:spPr bwMode="auto">
          <a:xfrm>
            <a:off x="4684295" y="5968179"/>
            <a:ext cx="554705"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1800" b="1" dirty="0">
                <a:solidFill>
                  <a:srgbClr val="00B050"/>
                </a:solidFill>
              </a:rPr>
              <a:t>110</a:t>
            </a:r>
          </a:p>
        </p:txBody>
      </p:sp>
      <p:sp>
        <p:nvSpPr>
          <p:cNvPr id="45" name="Espaço Reservado para Conteúdo 2">
            <a:extLst>
              <a:ext uri="{FF2B5EF4-FFF2-40B4-BE49-F238E27FC236}">
                <a16:creationId xmlns:a16="http://schemas.microsoft.com/office/drawing/2014/main" id="{9A1C7FE8-A772-4AFA-BE71-3570C562010D}"/>
              </a:ext>
            </a:extLst>
          </p:cNvPr>
          <p:cNvSpPr txBox="1">
            <a:spLocks/>
          </p:cNvSpPr>
          <p:nvPr/>
        </p:nvSpPr>
        <p:spPr bwMode="auto">
          <a:xfrm>
            <a:off x="3908471" y="1861678"/>
            <a:ext cx="8086356" cy="914420"/>
          </a:xfrm>
          <a:prstGeom prst="rect">
            <a:avLst/>
          </a:prstGeom>
          <a:noFill/>
          <a:ln w="12700">
            <a:solidFill>
              <a:srgbClr val="00B050"/>
            </a:solid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indent="0" algn="just">
              <a:spcBef>
                <a:spcPts val="1200"/>
              </a:spcBef>
              <a:buClr>
                <a:schemeClr val="tx1"/>
              </a:buClr>
              <a:buSzPct val="100000"/>
              <a:buNone/>
            </a:pPr>
            <a:r>
              <a:rPr lang="pt-BR" sz="2800" kern="0" dirty="0">
                <a:solidFill>
                  <a:srgbClr val="00B050"/>
                </a:solidFill>
                <a:latin typeface="Calibri" panose="020F0502020204030204" pitchFamily="34" charset="0"/>
                <a:cs typeface="Calibri" panose="020F0502020204030204" pitchFamily="34" charset="0"/>
              </a:rPr>
              <a:t>O ponto G pode ser alcançado (expansão da FPP) por meio do aumento da dotação dos fatores de produção</a:t>
            </a:r>
          </a:p>
        </p:txBody>
      </p:sp>
    </p:spTree>
    <p:extLst>
      <p:ext uri="{BB962C8B-B14F-4D97-AF65-F5344CB8AC3E}">
        <p14:creationId xmlns:p14="http://schemas.microsoft.com/office/powerpoint/2010/main" val="25868469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ppt_x"/>
                                          </p:val>
                                        </p:tav>
                                        <p:tav tm="100000">
                                          <p:val>
                                            <p:strVal val="#ppt_x"/>
                                          </p:val>
                                        </p:tav>
                                      </p:tavLst>
                                    </p:anim>
                                    <p:anim calcmode="lin" valueType="num">
                                      <p:cBhvr additive="base">
                                        <p:cTn id="12" dur="5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ppt_x"/>
                                          </p:val>
                                        </p:tav>
                                        <p:tav tm="100000">
                                          <p:val>
                                            <p:strVal val="#ppt_x"/>
                                          </p:val>
                                        </p:tav>
                                      </p:tavLst>
                                    </p:anim>
                                    <p:anim calcmode="lin" valueType="num">
                                      <p:cBhvr additive="base">
                                        <p:cTn id="16" dur="500" fill="hold"/>
                                        <p:tgtEl>
                                          <p:spTgt spid="3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ppt_x"/>
                                          </p:val>
                                        </p:tav>
                                        <p:tav tm="100000">
                                          <p:val>
                                            <p:strVal val="#ppt_x"/>
                                          </p:val>
                                        </p:tav>
                                      </p:tavLst>
                                    </p:anim>
                                    <p:anim calcmode="lin" valueType="num">
                                      <p:cBhvr additive="base">
                                        <p:cTn id="20" dur="500" fill="hold"/>
                                        <p:tgtEl>
                                          <p:spTgt spid="4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additive="base">
                                        <p:cTn id="23" dur="500" fill="hold"/>
                                        <p:tgtEl>
                                          <p:spTgt spid="38"/>
                                        </p:tgtEl>
                                        <p:attrNameLst>
                                          <p:attrName>ppt_x</p:attrName>
                                        </p:attrNameLst>
                                      </p:cBhvr>
                                      <p:tavLst>
                                        <p:tav tm="0">
                                          <p:val>
                                            <p:strVal val="#ppt_x"/>
                                          </p:val>
                                        </p:tav>
                                        <p:tav tm="100000">
                                          <p:val>
                                            <p:strVal val="#ppt_x"/>
                                          </p:val>
                                        </p:tav>
                                      </p:tavLst>
                                    </p:anim>
                                    <p:anim calcmode="lin" valueType="num">
                                      <p:cBhvr additive="base">
                                        <p:cTn id="24" dur="500" fill="hold"/>
                                        <p:tgtEl>
                                          <p:spTgt spid="3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ppt_x"/>
                                          </p:val>
                                        </p:tav>
                                        <p:tav tm="100000">
                                          <p:val>
                                            <p:strVal val="#ppt_x"/>
                                          </p:val>
                                        </p:tav>
                                      </p:tavLst>
                                    </p:anim>
                                    <p:anim calcmode="lin" valueType="num">
                                      <p:cBhvr additive="base">
                                        <p:cTn id="2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3" grpId="0"/>
      <p:bldP spid="44" grpId="0"/>
      <p:bldP spid="45"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D8E5B38-8B98-4A70-AD09-E18F11E4E658}"/>
              </a:ext>
            </a:extLst>
          </p:cNvPr>
          <p:cNvSpPr>
            <a:spLocks noGrp="1"/>
          </p:cNvSpPr>
          <p:nvPr>
            <p:ph idx="1"/>
          </p:nvPr>
        </p:nvSpPr>
        <p:spPr>
          <a:xfrm>
            <a:off x="206477" y="73751"/>
            <a:ext cx="11754465" cy="5846605"/>
          </a:xfrm>
        </p:spPr>
        <p:txBody>
          <a:bodyPr/>
          <a:lstStyle/>
          <a:p>
            <a:pPr marL="0" indent="0">
              <a:buNone/>
            </a:pPr>
            <a:r>
              <a:rPr lang="pt-BR"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 Fiscal – ICMS – RJ – 2008 </a:t>
            </a: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(Amarela)</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pt-BR"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 Considere o problema de um indivíduo que possui uma renda exógena      Y = 100 e deve decidir quanto dessa renda declarará ao fisco. Suponha que o indivíduo possa declarar um valor entre 0 e 100, inclusive. Para qualquer valor declarado menor do que 100, o indivíduo estaria mentindo e, portanto, tentando sonegar imposto. A tarifa de imposto de renda é           t = 20%. As preferências desse indivíduo, definidas sobre sua renda final disponível, são dadas pela seguinte função utilidade:                    .  Suponha que esse indivíduo vise a maximizar sua utilidade esperada. Após declarar sua renda, ele será fiscalizado com probabilidade p = 35%. Caso seja apanhado tentando sonegar imposto, terá de pagar o valor devido mais uma multa equivalente ao montante que tentou sonegar. Com isso, é possível afirmar que o indivíduo declarará uma renda igual a:</a:t>
            </a:r>
            <a:endParaRPr lang="pt-BR" sz="30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Rectangle 5">
            <a:extLst>
              <a:ext uri="{FF2B5EF4-FFF2-40B4-BE49-F238E27FC236}">
                <a16:creationId xmlns:a16="http://schemas.microsoft.com/office/drawing/2014/main" id="{FCB70795-EC79-47AA-9A93-90969803E03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8" name="Objeto 7">
            <a:extLst>
              <a:ext uri="{FF2B5EF4-FFF2-40B4-BE49-F238E27FC236}">
                <a16:creationId xmlns:a16="http://schemas.microsoft.com/office/drawing/2014/main" id="{03B052DD-204A-40C8-80A6-B8C8C067B214}"/>
              </a:ext>
            </a:extLst>
          </p:cNvPr>
          <p:cNvGraphicFramePr>
            <a:graphicFrameLocks noChangeAspect="1"/>
          </p:cNvGraphicFramePr>
          <p:nvPr>
            <p:extLst>
              <p:ext uri="{D42A27DB-BD31-4B8C-83A1-F6EECF244321}">
                <p14:modId xmlns:p14="http://schemas.microsoft.com/office/powerpoint/2010/main" val="3669257791"/>
              </p:ext>
            </p:extLst>
          </p:nvPr>
        </p:nvGraphicFramePr>
        <p:xfrm>
          <a:off x="8583559" y="3554362"/>
          <a:ext cx="1607574" cy="545690"/>
        </p:xfrm>
        <a:graphic>
          <a:graphicData uri="http://schemas.openxmlformats.org/presentationml/2006/ole">
            <mc:AlternateContent xmlns:mc="http://schemas.openxmlformats.org/markup-compatibility/2006">
              <mc:Choice xmlns:v="urn:schemas-microsoft-com:vml" Requires="v">
                <p:oleObj name="Equation" r:id="rId2" imgW="723586" imgH="241195" progId="Equation.DSMT4">
                  <p:embed/>
                </p:oleObj>
              </mc:Choice>
              <mc:Fallback>
                <p:oleObj name="Equation" r:id="rId2" imgW="723586" imgH="241195"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3559" y="3554362"/>
                        <a:ext cx="1607574" cy="545690"/>
                      </a:xfrm>
                      <a:prstGeom prst="rect">
                        <a:avLst/>
                      </a:prstGeom>
                      <a:noFill/>
                    </p:spPr>
                  </p:pic>
                </p:oleObj>
              </mc:Fallback>
            </mc:AlternateContent>
          </a:graphicData>
        </a:graphic>
      </p:graphicFrame>
    </p:spTree>
    <p:extLst>
      <p:ext uri="{BB962C8B-B14F-4D97-AF65-F5344CB8AC3E}">
        <p14:creationId xmlns:p14="http://schemas.microsoft.com/office/powerpoint/2010/main" val="2209991745"/>
      </p:ext>
    </p:extLst>
  </p:cSld>
  <p:clrMapOvr>
    <a:masterClrMapping/>
  </p:clrMapOvr>
  <p:transition spd="med">
    <p:wipe dir="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9203F605-3D8C-4E00-9DF0-EB06EFED3446}"/>
              </a:ext>
            </a:extLst>
          </p:cNvPr>
          <p:cNvSpPr/>
          <p:nvPr/>
        </p:nvSpPr>
        <p:spPr bwMode="auto">
          <a:xfrm>
            <a:off x="42204" y="273965"/>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BC9BBC6C-13DE-4FBF-8BE7-A7A79BEF1513}"/>
              </a:ext>
            </a:extLst>
          </p:cNvPr>
          <p:cNvSpPr>
            <a:spLocks noGrp="1"/>
          </p:cNvSpPr>
          <p:nvPr>
            <p:ph idx="1"/>
          </p:nvPr>
        </p:nvSpPr>
        <p:spPr>
          <a:xfrm>
            <a:off x="206477" y="280226"/>
            <a:ext cx="11754465" cy="5846605"/>
          </a:xfrm>
        </p:spPr>
        <p:txBody>
          <a:bodyPr/>
          <a:lstStyle/>
          <a:p>
            <a:pPr marL="342900" lvl="0" indent="-342900">
              <a:buClr>
                <a:schemeClr val="tx1"/>
              </a:buClr>
              <a:buSzPct val="100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Clr>
                <a:schemeClr val="tx1"/>
              </a:buClr>
              <a:buSzPct val="100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Clr>
                <a:schemeClr val="tx1"/>
              </a:buClr>
              <a:buSzPct val="100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 </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Clr>
                <a:schemeClr val="tx1"/>
              </a:buClr>
              <a:buSzPct val="100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Clr>
                <a:schemeClr val="tx1"/>
              </a:buClr>
              <a:buSzPct val="100000"/>
              <a:buFont typeface="+mj-lt"/>
              <a:buAutoNum type="alphaLcParenR"/>
              <a:tabLst>
                <a:tab pos="431800" algn="l"/>
              </a:tabLst>
            </a:pPr>
            <a:r>
              <a:rPr lang="pt-B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pt-BR" dirty="0">
              <a:effectLst/>
              <a:latin typeface="Calibri" panose="020F0502020204030204" pitchFamily="34" charset="0"/>
              <a:ea typeface="Times New Roman" panose="02020603050405020304" pitchFamily="18" charset="0"/>
              <a:cs typeface="Calibri" panose="020F0502020204030204" pitchFamily="34" charset="0"/>
            </a:endParaRPr>
          </a:p>
          <a:p>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5389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tângulo 22">
            <a:extLst>
              <a:ext uri="{FF2B5EF4-FFF2-40B4-BE49-F238E27FC236}">
                <a16:creationId xmlns:a16="http://schemas.microsoft.com/office/drawing/2014/main" id="{BCAB3C30-CD26-45A9-B8FC-4349FD15D097}"/>
              </a:ext>
            </a:extLst>
          </p:cNvPr>
          <p:cNvSpPr/>
          <p:nvPr/>
        </p:nvSpPr>
        <p:spPr bwMode="auto">
          <a:xfrm>
            <a:off x="590847" y="2940154"/>
            <a:ext cx="8525018" cy="1615827"/>
          </a:xfrm>
          <a:prstGeom prst="rect">
            <a:avLst/>
          </a:prstGeom>
          <a:solidFill>
            <a:srgbClr val="F8F8F8"/>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9900" b="0" i="0" u="none" strike="noStrike" cap="none" normalizeH="0" baseline="0" dirty="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FB537DC6-71FE-4E08-AC95-D47843921DB3}"/>
              </a:ext>
            </a:extLst>
          </p:cNvPr>
          <p:cNvSpPr>
            <a:spLocks noGrp="1"/>
          </p:cNvSpPr>
          <p:nvPr>
            <p:ph idx="1"/>
          </p:nvPr>
        </p:nvSpPr>
        <p:spPr>
          <a:xfrm>
            <a:off x="121952" y="77422"/>
            <a:ext cx="11849654" cy="2117138"/>
          </a:xfrm>
        </p:spPr>
        <p:txBody>
          <a:bodyPr/>
          <a:lstStyle/>
          <a:p>
            <a:pPr algn="just">
              <a:spcBef>
                <a:spcPts val="0"/>
              </a:spcBef>
              <a:buClrTx/>
              <a:buSzPct val="99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O indivíduo está diante de uma “loteria”, com dois estados da natureza.</a:t>
            </a:r>
          </a:p>
          <a:p>
            <a:pPr algn="just">
              <a:spcBef>
                <a:spcPts val="0"/>
              </a:spcBef>
              <a:buClrTx/>
              <a:buSzPct val="99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Seja D o valor da renda declarada , Y</a:t>
            </a:r>
            <a:r>
              <a:rPr lang="pt-BR" sz="1800" dirty="0">
                <a:solidFill>
                  <a:schemeClr val="tx1"/>
                </a:solidFill>
                <a:latin typeface="Calibri" panose="020F0502020204030204" pitchFamily="34" charset="0"/>
                <a:cs typeface="Calibri" panose="020F0502020204030204" pitchFamily="34" charset="0"/>
              </a:rPr>
              <a:t>i</a:t>
            </a:r>
            <a:r>
              <a:rPr lang="pt-BR" dirty="0">
                <a:solidFill>
                  <a:schemeClr val="tx1"/>
                </a:solidFill>
                <a:latin typeface="Calibri" panose="020F0502020204030204" pitchFamily="34" charset="0"/>
                <a:cs typeface="Calibri" panose="020F0502020204030204" pitchFamily="34" charset="0"/>
              </a:rPr>
              <a:t> o valor da sua renda disponível no estado da natureza i e </a:t>
            </a:r>
            <a:r>
              <a:rPr lang="pt-BR" dirty="0">
                <a:solidFill>
                  <a:schemeClr val="tx1"/>
                </a:solidFill>
                <a:latin typeface="Symbol" panose="05050102010706020507" pitchFamily="18" charset="2"/>
                <a:cs typeface="Calibri" panose="020F0502020204030204" pitchFamily="34" charset="0"/>
              </a:rPr>
              <a:t>p</a:t>
            </a:r>
            <a:r>
              <a:rPr lang="pt-BR" dirty="0">
                <a:solidFill>
                  <a:schemeClr val="tx1"/>
                </a:solidFill>
                <a:latin typeface="Calibri" panose="020F0502020204030204" pitchFamily="34" charset="0"/>
                <a:cs typeface="Calibri" panose="020F0502020204030204" pitchFamily="34" charset="0"/>
              </a:rPr>
              <a:t> a probabilidade de ocorrência de cada estado da natureza.</a:t>
            </a:r>
          </a:p>
        </p:txBody>
      </p:sp>
      <p:sp>
        <p:nvSpPr>
          <p:cNvPr id="4" name="CaixaDeTexto 3">
            <a:extLst>
              <a:ext uri="{FF2B5EF4-FFF2-40B4-BE49-F238E27FC236}">
                <a16:creationId xmlns:a16="http://schemas.microsoft.com/office/drawing/2014/main" id="{1F995A1E-E527-45AE-A146-0BCB1946CBC3}"/>
              </a:ext>
            </a:extLst>
          </p:cNvPr>
          <p:cNvSpPr txBox="1"/>
          <p:nvPr/>
        </p:nvSpPr>
        <p:spPr>
          <a:xfrm>
            <a:off x="689322" y="3372728"/>
            <a:ext cx="1308296" cy="553998"/>
          </a:xfrm>
          <a:prstGeom prst="rect">
            <a:avLst/>
          </a:prstGeom>
          <a:noFill/>
          <a:ln w="28575">
            <a:solidFill>
              <a:schemeClr val="tx1"/>
            </a:solidFill>
          </a:ln>
        </p:spPr>
        <p:txBody>
          <a:bodyPr wrap="square" rtlCol="0">
            <a:spAutoFit/>
          </a:bodyPr>
          <a:lstStyle/>
          <a:p>
            <a:r>
              <a:rPr lang="pt-BR" sz="3000" b="1" dirty="0">
                <a:latin typeface="Calibri" panose="020F0502020204030204" pitchFamily="34" charset="0"/>
                <a:cs typeface="Calibri" panose="020F0502020204030204" pitchFamily="34" charset="0"/>
              </a:rPr>
              <a:t>Loteria</a:t>
            </a:r>
          </a:p>
        </p:txBody>
      </p:sp>
      <p:cxnSp>
        <p:nvCxnSpPr>
          <p:cNvPr id="6" name="Conector de Seta Reta 5">
            <a:extLst>
              <a:ext uri="{FF2B5EF4-FFF2-40B4-BE49-F238E27FC236}">
                <a16:creationId xmlns:a16="http://schemas.microsoft.com/office/drawing/2014/main" id="{898BC660-ED9B-4324-9B93-21F49672B387}"/>
              </a:ext>
            </a:extLst>
          </p:cNvPr>
          <p:cNvCxnSpPr>
            <a:cxnSpLocks/>
            <a:stCxn id="4" idx="3"/>
          </p:cNvCxnSpPr>
          <p:nvPr/>
        </p:nvCxnSpPr>
        <p:spPr bwMode="auto">
          <a:xfrm flipV="1">
            <a:off x="1997618" y="3331813"/>
            <a:ext cx="2278965" cy="317914"/>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cxnSp>
        <p:nvCxnSpPr>
          <p:cNvPr id="7" name="Conector de Seta Reta 6">
            <a:extLst>
              <a:ext uri="{FF2B5EF4-FFF2-40B4-BE49-F238E27FC236}">
                <a16:creationId xmlns:a16="http://schemas.microsoft.com/office/drawing/2014/main" id="{BFC03414-B3C1-4596-B321-225DEC15725E}"/>
              </a:ext>
            </a:extLst>
          </p:cNvPr>
          <p:cNvCxnSpPr>
            <a:cxnSpLocks/>
          </p:cNvCxnSpPr>
          <p:nvPr/>
        </p:nvCxnSpPr>
        <p:spPr bwMode="auto">
          <a:xfrm>
            <a:off x="1981202" y="3675518"/>
            <a:ext cx="2281313" cy="455391"/>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graphicFrame>
        <p:nvGraphicFramePr>
          <p:cNvPr id="10" name="Objeto 9">
            <a:extLst>
              <a:ext uri="{FF2B5EF4-FFF2-40B4-BE49-F238E27FC236}">
                <a16:creationId xmlns:a16="http://schemas.microsoft.com/office/drawing/2014/main" id="{A78D235D-404B-4B1F-BF62-8B0ABEC536DE}"/>
              </a:ext>
            </a:extLst>
          </p:cNvPr>
          <p:cNvGraphicFramePr>
            <a:graphicFrameLocks noChangeAspect="1"/>
          </p:cNvGraphicFramePr>
          <p:nvPr>
            <p:extLst>
              <p:ext uri="{D42A27DB-BD31-4B8C-83A1-F6EECF244321}">
                <p14:modId xmlns:p14="http://schemas.microsoft.com/office/powerpoint/2010/main" val="3407908246"/>
              </p:ext>
            </p:extLst>
          </p:nvPr>
        </p:nvGraphicFramePr>
        <p:xfrm>
          <a:off x="2438930" y="2990876"/>
          <a:ext cx="1354137" cy="517525"/>
        </p:xfrm>
        <a:graphic>
          <a:graphicData uri="http://schemas.openxmlformats.org/presentationml/2006/ole">
            <mc:AlternateContent xmlns:mc="http://schemas.openxmlformats.org/markup-compatibility/2006">
              <mc:Choice xmlns:v="urn:schemas-microsoft-com:vml" Requires="v">
                <p:oleObj name="Equation" r:id="rId2" imgW="609480" imgH="228600" progId="Equation.DSMT4">
                  <p:embed/>
                </p:oleObj>
              </mc:Choice>
              <mc:Fallback>
                <p:oleObj name="Equation" r:id="rId2" imgW="609480" imgH="228600" progId="Equation.DSMT4">
                  <p:embed/>
                  <p:pic>
                    <p:nvPicPr>
                      <p:cNvPr id="8" name="Objeto 7">
                        <a:extLst>
                          <a:ext uri="{FF2B5EF4-FFF2-40B4-BE49-F238E27FC236}">
                            <a16:creationId xmlns:a16="http://schemas.microsoft.com/office/drawing/2014/main" id="{03B052DD-204A-40C8-80A6-B8C8C067B214}"/>
                          </a:ext>
                        </a:extLst>
                      </p:cNvPr>
                      <p:cNvPicPr>
                        <a:picLocks noChangeAspect="1" noChangeArrowheads="1"/>
                      </p:cNvPicPr>
                      <p:nvPr/>
                    </p:nvPicPr>
                    <p:blipFill>
                      <a:blip r:embed="rId3"/>
                      <a:srcRect/>
                      <a:stretch>
                        <a:fillRect/>
                      </a:stretch>
                    </p:blipFill>
                    <p:spPr bwMode="auto">
                      <a:xfrm>
                        <a:off x="2438930" y="2990876"/>
                        <a:ext cx="1354137" cy="517525"/>
                      </a:xfrm>
                      <a:prstGeom prst="rect">
                        <a:avLst/>
                      </a:prstGeom>
                      <a:noFill/>
                    </p:spPr>
                  </p:pic>
                </p:oleObj>
              </mc:Fallback>
            </mc:AlternateContent>
          </a:graphicData>
        </a:graphic>
      </p:graphicFrame>
      <p:graphicFrame>
        <p:nvGraphicFramePr>
          <p:cNvPr id="11" name="Objeto 10">
            <a:extLst>
              <a:ext uri="{FF2B5EF4-FFF2-40B4-BE49-F238E27FC236}">
                <a16:creationId xmlns:a16="http://schemas.microsoft.com/office/drawing/2014/main" id="{1FA2A957-CD98-41E2-9CC2-215CB8F74F1A}"/>
              </a:ext>
            </a:extLst>
          </p:cNvPr>
          <p:cNvGraphicFramePr>
            <a:graphicFrameLocks noChangeAspect="1"/>
          </p:cNvGraphicFramePr>
          <p:nvPr>
            <p:extLst>
              <p:ext uri="{D42A27DB-BD31-4B8C-83A1-F6EECF244321}">
                <p14:modId xmlns:p14="http://schemas.microsoft.com/office/powerpoint/2010/main" val="510490300"/>
              </p:ext>
            </p:extLst>
          </p:nvPr>
        </p:nvGraphicFramePr>
        <p:xfrm>
          <a:off x="2425569" y="4005579"/>
          <a:ext cx="1409700" cy="517525"/>
        </p:xfrm>
        <a:graphic>
          <a:graphicData uri="http://schemas.openxmlformats.org/presentationml/2006/ole">
            <mc:AlternateContent xmlns:mc="http://schemas.openxmlformats.org/markup-compatibility/2006">
              <mc:Choice xmlns:v="urn:schemas-microsoft-com:vml" Requires="v">
                <p:oleObj name="Equation" r:id="rId4" imgW="634680" imgH="228600" progId="Equation.DSMT4">
                  <p:embed/>
                </p:oleObj>
              </mc:Choice>
              <mc:Fallback>
                <p:oleObj name="Equation" r:id="rId4" imgW="634680" imgH="228600" progId="Equation.DSMT4">
                  <p:embed/>
                  <p:pic>
                    <p:nvPicPr>
                      <p:cNvPr id="10" name="Objeto 9">
                        <a:extLst>
                          <a:ext uri="{FF2B5EF4-FFF2-40B4-BE49-F238E27FC236}">
                            <a16:creationId xmlns:a16="http://schemas.microsoft.com/office/drawing/2014/main" id="{A78D235D-404B-4B1F-BF62-8B0ABEC536DE}"/>
                          </a:ext>
                        </a:extLst>
                      </p:cNvPr>
                      <p:cNvPicPr>
                        <a:picLocks noChangeAspect="1" noChangeArrowheads="1"/>
                      </p:cNvPicPr>
                      <p:nvPr/>
                    </p:nvPicPr>
                    <p:blipFill>
                      <a:blip r:embed="rId5"/>
                      <a:srcRect/>
                      <a:stretch>
                        <a:fillRect/>
                      </a:stretch>
                    </p:blipFill>
                    <p:spPr bwMode="auto">
                      <a:xfrm>
                        <a:off x="2425569" y="4005579"/>
                        <a:ext cx="1409700" cy="517525"/>
                      </a:xfrm>
                      <a:prstGeom prst="rect">
                        <a:avLst/>
                      </a:prstGeom>
                      <a:noFill/>
                    </p:spPr>
                  </p:pic>
                </p:oleObj>
              </mc:Fallback>
            </mc:AlternateContent>
          </a:graphicData>
        </a:graphic>
      </p:graphicFrame>
      <p:graphicFrame>
        <p:nvGraphicFramePr>
          <p:cNvPr id="17" name="Objeto 16">
            <a:extLst>
              <a:ext uri="{FF2B5EF4-FFF2-40B4-BE49-F238E27FC236}">
                <a16:creationId xmlns:a16="http://schemas.microsoft.com/office/drawing/2014/main" id="{53F6B993-DF8A-4645-9913-09DF8E09CC40}"/>
              </a:ext>
            </a:extLst>
          </p:cNvPr>
          <p:cNvGraphicFramePr>
            <a:graphicFrameLocks noChangeAspect="1"/>
          </p:cNvGraphicFramePr>
          <p:nvPr>
            <p:extLst>
              <p:ext uri="{D42A27DB-BD31-4B8C-83A1-F6EECF244321}">
                <p14:modId xmlns:p14="http://schemas.microsoft.com/office/powerpoint/2010/main" val="2694435205"/>
              </p:ext>
            </p:extLst>
          </p:nvPr>
        </p:nvGraphicFramePr>
        <p:xfrm>
          <a:off x="4333650" y="3075052"/>
          <a:ext cx="4656137" cy="574675"/>
        </p:xfrm>
        <a:graphic>
          <a:graphicData uri="http://schemas.openxmlformats.org/presentationml/2006/ole">
            <mc:AlternateContent xmlns:mc="http://schemas.openxmlformats.org/markup-compatibility/2006">
              <mc:Choice xmlns:v="urn:schemas-microsoft-com:vml" Requires="v">
                <p:oleObj name="Equation" r:id="rId6" imgW="2095200" imgH="253800" progId="Equation.DSMT4">
                  <p:embed/>
                </p:oleObj>
              </mc:Choice>
              <mc:Fallback>
                <p:oleObj name="Equation" r:id="rId6" imgW="2095200" imgH="253800" progId="Equation.DSMT4">
                  <p:embed/>
                  <p:pic>
                    <p:nvPicPr>
                      <p:cNvPr id="10" name="Objeto 9">
                        <a:extLst>
                          <a:ext uri="{FF2B5EF4-FFF2-40B4-BE49-F238E27FC236}">
                            <a16:creationId xmlns:a16="http://schemas.microsoft.com/office/drawing/2014/main" id="{A78D235D-404B-4B1F-BF62-8B0ABEC536DE}"/>
                          </a:ext>
                        </a:extLst>
                      </p:cNvPr>
                      <p:cNvPicPr>
                        <a:picLocks noChangeAspect="1" noChangeArrowheads="1"/>
                      </p:cNvPicPr>
                      <p:nvPr/>
                    </p:nvPicPr>
                    <p:blipFill>
                      <a:blip r:embed="rId7"/>
                      <a:srcRect/>
                      <a:stretch>
                        <a:fillRect/>
                      </a:stretch>
                    </p:blipFill>
                    <p:spPr bwMode="auto">
                      <a:xfrm>
                        <a:off x="4333650" y="3075052"/>
                        <a:ext cx="4656137" cy="574675"/>
                      </a:xfrm>
                      <a:prstGeom prst="rect">
                        <a:avLst/>
                      </a:prstGeom>
                      <a:noFill/>
                    </p:spPr>
                  </p:pic>
                </p:oleObj>
              </mc:Fallback>
            </mc:AlternateContent>
          </a:graphicData>
        </a:graphic>
      </p:graphicFrame>
      <p:graphicFrame>
        <p:nvGraphicFramePr>
          <p:cNvPr id="18" name="Objeto 17">
            <a:extLst>
              <a:ext uri="{FF2B5EF4-FFF2-40B4-BE49-F238E27FC236}">
                <a16:creationId xmlns:a16="http://schemas.microsoft.com/office/drawing/2014/main" id="{88B6535F-DF9F-4105-BB02-F031150474D3}"/>
              </a:ext>
            </a:extLst>
          </p:cNvPr>
          <p:cNvGraphicFramePr>
            <a:graphicFrameLocks noChangeAspect="1"/>
          </p:cNvGraphicFramePr>
          <p:nvPr>
            <p:extLst>
              <p:ext uri="{D42A27DB-BD31-4B8C-83A1-F6EECF244321}">
                <p14:modId xmlns:p14="http://schemas.microsoft.com/office/powerpoint/2010/main" val="2631732790"/>
              </p:ext>
            </p:extLst>
          </p:nvPr>
        </p:nvGraphicFramePr>
        <p:xfrm>
          <a:off x="4340751" y="3872146"/>
          <a:ext cx="2427287" cy="517525"/>
        </p:xfrm>
        <a:graphic>
          <a:graphicData uri="http://schemas.openxmlformats.org/presentationml/2006/ole">
            <mc:AlternateContent xmlns:mc="http://schemas.openxmlformats.org/markup-compatibility/2006">
              <mc:Choice xmlns:v="urn:schemas-microsoft-com:vml" Requires="v">
                <p:oleObj name="Equation" r:id="rId8" imgW="1091880" imgH="228600" progId="Equation.DSMT4">
                  <p:embed/>
                </p:oleObj>
              </mc:Choice>
              <mc:Fallback>
                <p:oleObj name="Equation" r:id="rId8" imgW="1091880" imgH="228600" progId="Equation.DSMT4">
                  <p:embed/>
                  <p:pic>
                    <p:nvPicPr>
                      <p:cNvPr id="17" name="Objeto 16">
                        <a:extLst>
                          <a:ext uri="{FF2B5EF4-FFF2-40B4-BE49-F238E27FC236}">
                            <a16:creationId xmlns:a16="http://schemas.microsoft.com/office/drawing/2014/main" id="{53F6B993-DF8A-4645-9913-09DF8E09CC40}"/>
                          </a:ext>
                        </a:extLst>
                      </p:cNvPr>
                      <p:cNvPicPr>
                        <a:picLocks noChangeAspect="1" noChangeArrowheads="1"/>
                      </p:cNvPicPr>
                      <p:nvPr/>
                    </p:nvPicPr>
                    <p:blipFill>
                      <a:blip r:embed="rId9"/>
                      <a:srcRect/>
                      <a:stretch>
                        <a:fillRect/>
                      </a:stretch>
                    </p:blipFill>
                    <p:spPr bwMode="auto">
                      <a:xfrm>
                        <a:off x="4340751" y="3872146"/>
                        <a:ext cx="2427287" cy="517525"/>
                      </a:xfrm>
                      <a:prstGeom prst="rect">
                        <a:avLst/>
                      </a:prstGeom>
                      <a:noFill/>
                    </p:spPr>
                  </p:pic>
                </p:oleObj>
              </mc:Fallback>
            </mc:AlternateContent>
          </a:graphicData>
        </a:graphic>
      </p:graphicFrame>
      <p:sp>
        <p:nvSpPr>
          <p:cNvPr id="22" name="Espaço Reservado para Conteúdo 2">
            <a:extLst>
              <a:ext uri="{FF2B5EF4-FFF2-40B4-BE49-F238E27FC236}">
                <a16:creationId xmlns:a16="http://schemas.microsoft.com/office/drawing/2014/main" id="{0133986E-40A6-423D-8C3C-FC4570BE1B5B}"/>
              </a:ext>
            </a:extLst>
          </p:cNvPr>
          <p:cNvSpPr txBox="1">
            <a:spLocks/>
          </p:cNvSpPr>
          <p:nvPr/>
        </p:nvSpPr>
        <p:spPr bwMode="auto">
          <a:xfrm>
            <a:off x="119604" y="4576741"/>
            <a:ext cx="11849654" cy="2117138"/>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0"/>
              </a:spcBef>
              <a:buClrTx/>
              <a:buSzPct val="99000"/>
              <a:buFont typeface="Wingdings" pitchFamily="2" charset="2"/>
              <a:buChar char="§"/>
            </a:pPr>
            <a:r>
              <a:rPr lang="pt-BR" sz="2800" kern="0" dirty="0">
                <a:solidFill>
                  <a:schemeClr val="tx1"/>
                </a:solidFill>
                <a:latin typeface="Calibri" panose="020F0502020204030204" pitchFamily="34" charset="0"/>
                <a:cs typeface="Calibri" panose="020F0502020204030204" pitchFamily="34" charset="0"/>
              </a:rPr>
              <a:t>No pior estado da natureza (estado 1) o indivíduo é pego tentando sonegar imposto e, nesse caso, sua renda disponível será Y</a:t>
            </a:r>
            <a:r>
              <a:rPr lang="pt-BR" sz="2200" kern="0" dirty="0">
                <a:solidFill>
                  <a:schemeClr val="tx1"/>
                </a:solidFill>
                <a:latin typeface="Calibri" panose="020F0502020204030204" pitchFamily="34" charset="0"/>
                <a:cs typeface="Calibri" panose="020F0502020204030204" pitchFamily="34" charset="0"/>
              </a:rPr>
              <a:t>1</a:t>
            </a:r>
            <a:r>
              <a:rPr lang="pt-BR" sz="2800" kern="0" dirty="0">
                <a:solidFill>
                  <a:schemeClr val="tx1"/>
                </a:solidFill>
                <a:latin typeface="Calibri" panose="020F0502020204030204" pitchFamily="34" charset="0"/>
                <a:cs typeface="Calibri" panose="020F0502020204030204" pitchFamily="34" charset="0"/>
              </a:rPr>
              <a:t>.</a:t>
            </a:r>
          </a:p>
          <a:p>
            <a:pPr algn="just">
              <a:spcBef>
                <a:spcPts val="0"/>
              </a:spcBef>
              <a:buClrTx/>
              <a:buSzPct val="99000"/>
              <a:buFont typeface="Wingdings" pitchFamily="2" charset="2"/>
              <a:buChar char="§"/>
            </a:pPr>
            <a:r>
              <a:rPr lang="pt-BR" sz="2800" kern="0" dirty="0">
                <a:solidFill>
                  <a:schemeClr val="tx1"/>
                </a:solidFill>
                <a:latin typeface="Calibri" panose="020F0502020204030204" pitchFamily="34" charset="0"/>
                <a:cs typeface="Calibri" panose="020F0502020204030204" pitchFamily="34" charset="0"/>
              </a:rPr>
              <a:t>Se o indivíduo consegue enganar o fisco sua renda será Y</a:t>
            </a:r>
            <a:r>
              <a:rPr lang="pt-BR" sz="2200" kern="0" dirty="0">
                <a:solidFill>
                  <a:schemeClr val="tx1"/>
                </a:solidFill>
                <a:latin typeface="Calibri" panose="020F0502020204030204" pitchFamily="34" charset="0"/>
                <a:cs typeface="Calibri" panose="020F0502020204030204" pitchFamily="34" charset="0"/>
              </a:rPr>
              <a:t>2</a:t>
            </a:r>
            <a:r>
              <a:rPr lang="pt-BR" sz="2800" kern="0" dirty="0">
                <a:solidFill>
                  <a:schemeClr val="tx1"/>
                </a:solidFill>
                <a:latin typeface="Calibri" panose="020F0502020204030204" pitchFamily="34" charset="0"/>
                <a:cs typeface="Calibri" panose="020F0502020204030204" pitchFamily="34" charset="0"/>
              </a:rPr>
              <a:t>.</a:t>
            </a:r>
          </a:p>
          <a:p>
            <a:pPr algn="just">
              <a:spcBef>
                <a:spcPts val="0"/>
              </a:spcBef>
              <a:buClrTx/>
              <a:buSzPct val="99000"/>
              <a:buFont typeface="Wingdings" pitchFamily="2" charset="2"/>
              <a:buChar char="§"/>
            </a:pPr>
            <a:r>
              <a:rPr lang="pt-BR" sz="2800" kern="0" dirty="0">
                <a:solidFill>
                  <a:schemeClr val="tx1"/>
                </a:solidFill>
                <a:latin typeface="Calibri" panose="020F0502020204030204" pitchFamily="34" charset="0"/>
                <a:cs typeface="Calibri" panose="020F0502020204030204" pitchFamily="34" charset="0"/>
              </a:rPr>
              <a:t>Mas qual será o valor esperado da utilidade do indivíduo, ou seja, qual a sua utilidade esperada como função da renda declarada, D ?</a:t>
            </a:r>
          </a:p>
        </p:txBody>
      </p:sp>
      <p:sp>
        <p:nvSpPr>
          <p:cNvPr id="24" name="Chave Esquerda 23">
            <a:extLst>
              <a:ext uri="{FF2B5EF4-FFF2-40B4-BE49-F238E27FC236}">
                <a16:creationId xmlns:a16="http://schemas.microsoft.com/office/drawing/2014/main" id="{6284C1ED-E5F6-4242-8D5C-B340C6EBA9E4}"/>
              </a:ext>
            </a:extLst>
          </p:cNvPr>
          <p:cNvSpPr/>
          <p:nvPr/>
        </p:nvSpPr>
        <p:spPr bwMode="auto">
          <a:xfrm rot="5400000">
            <a:off x="6619008" y="1790813"/>
            <a:ext cx="590524" cy="2096086"/>
          </a:xfrm>
          <a:prstGeom prst="leftBrace">
            <a:avLst/>
          </a:prstGeom>
          <a:noFill/>
          <a:ln w="28575"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5" name="CaixaDeTexto 24">
            <a:extLst>
              <a:ext uri="{FF2B5EF4-FFF2-40B4-BE49-F238E27FC236}">
                <a16:creationId xmlns:a16="http://schemas.microsoft.com/office/drawing/2014/main" id="{56D01B7E-9DAE-4038-94A5-A8FA445DE182}"/>
              </a:ext>
            </a:extLst>
          </p:cNvPr>
          <p:cNvSpPr txBox="1"/>
          <p:nvPr/>
        </p:nvSpPr>
        <p:spPr>
          <a:xfrm>
            <a:off x="6443003" y="2166425"/>
            <a:ext cx="1125416" cy="461665"/>
          </a:xfrm>
          <a:prstGeom prst="rect">
            <a:avLst/>
          </a:prstGeom>
          <a:noFill/>
        </p:spPr>
        <p:txBody>
          <a:bodyPr wrap="square" rtlCol="0">
            <a:spAutoFit/>
          </a:bodyPr>
          <a:lstStyle/>
          <a:p>
            <a:r>
              <a:rPr lang="pt-BR" b="1" dirty="0">
                <a:solidFill>
                  <a:srgbClr val="002060"/>
                </a:solidFill>
                <a:latin typeface="Calibri" panose="020F0502020204030204" pitchFamily="34" charset="0"/>
                <a:cs typeface="Calibri" panose="020F0502020204030204" pitchFamily="34" charset="0"/>
              </a:rPr>
              <a:t>Multa</a:t>
            </a:r>
          </a:p>
        </p:txBody>
      </p:sp>
      <p:sp>
        <p:nvSpPr>
          <p:cNvPr id="26" name="Chave Esquerda 25">
            <a:extLst>
              <a:ext uri="{FF2B5EF4-FFF2-40B4-BE49-F238E27FC236}">
                <a16:creationId xmlns:a16="http://schemas.microsoft.com/office/drawing/2014/main" id="{D6F6E910-34FD-49A0-B0D5-C0E960CFF4A0}"/>
              </a:ext>
            </a:extLst>
          </p:cNvPr>
          <p:cNvSpPr/>
          <p:nvPr/>
        </p:nvSpPr>
        <p:spPr bwMode="auto">
          <a:xfrm rot="5400000">
            <a:off x="8304736" y="2437978"/>
            <a:ext cx="539578" cy="802389"/>
          </a:xfrm>
          <a:prstGeom prst="leftBrace">
            <a:avLst/>
          </a:prstGeom>
          <a:noFill/>
          <a:ln w="28575"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7" name="CaixaDeTexto 26">
            <a:extLst>
              <a:ext uri="{FF2B5EF4-FFF2-40B4-BE49-F238E27FC236}">
                <a16:creationId xmlns:a16="http://schemas.microsoft.com/office/drawing/2014/main" id="{150BB0AB-8A8E-41C9-B682-95429108EBE4}"/>
              </a:ext>
            </a:extLst>
          </p:cNvPr>
          <p:cNvSpPr txBox="1"/>
          <p:nvPr/>
        </p:nvSpPr>
        <p:spPr>
          <a:xfrm>
            <a:off x="7988106" y="2178148"/>
            <a:ext cx="1366910" cy="461665"/>
          </a:xfrm>
          <a:prstGeom prst="rect">
            <a:avLst/>
          </a:prstGeom>
          <a:noFill/>
        </p:spPr>
        <p:txBody>
          <a:bodyPr wrap="square" rtlCol="0">
            <a:spAutoFit/>
          </a:bodyPr>
          <a:lstStyle/>
          <a:p>
            <a:r>
              <a:rPr lang="pt-BR" b="1" dirty="0">
                <a:solidFill>
                  <a:srgbClr val="002060"/>
                </a:solidFill>
                <a:latin typeface="Calibri" panose="020F0502020204030204" pitchFamily="34" charset="0"/>
                <a:cs typeface="Calibri" panose="020F0502020204030204" pitchFamily="34" charset="0"/>
              </a:rPr>
              <a:t>Imposto</a:t>
            </a:r>
          </a:p>
        </p:txBody>
      </p:sp>
    </p:spTree>
    <p:extLst>
      <p:ext uri="{BB962C8B-B14F-4D97-AF65-F5344CB8AC3E}">
        <p14:creationId xmlns:p14="http://schemas.microsoft.com/office/powerpoint/2010/main" val="107215301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ppt_x"/>
                                          </p:val>
                                        </p:tav>
                                        <p:tav tm="100000">
                                          <p:val>
                                            <p:strVal val="#ppt_x"/>
                                          </p:val>
                                        </p:tav>
                                      </p:tavLst>
                                    </p:anim>
                                    <p:anim calcmode="lin" valueType="num">
                                      <p:cBhvr additive="base">
                                        <p:cTn id="46" dur="500" fill="hold"/>
                                        <p:tgtEl>
                                          <p:spTgt spid="2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ppt_x"/>
                                          </p:val>
                                        </p:tav>
                                        <p:tav tm="100000">
                                          <p:val>
                                            <p:strVal val="#ppt_x"/>
                                          </p:val>
                                        </p:tav>
                                      </p:tavLst>
                                    </p:anim>
                                    <p:anim calcmode="lin" valueType="num">
                                      <p:cBhvr additive="base">
                                        <p:cTn id="54" dur="500" fill="hold"/>
                                        <p:tgtEl>
                                          <p:spTgt spid="2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additive="base">
                                        <p:cTn id="57" dur="500" fill="hold"/>
                                        <p:tgtEl>
                                          <p:spTgt spid="27"/>
                                        </p:tgtEl>
                                        <p:attrNameLst>
                                          <p:attrName>ppt_x</p:attrName>
                                        </p:attrNameLst>
                                      </p:cBhvr>
                                      <p:tavLst>
                                        <p:tav tm="0">
                                          <p:val>
                                            <p:strVal val="#ppt_x"/>
                                          </p:val>
                                        </p:tav>
                                        <p:tav tm="100000">
                                          <p:val>
                                            <p:strVal val="#ppt_x"/>
                                          </p:val>
                                        </p:tav>
                                      </p:tavLst>
                                    </p:anim>
                                    <p:anim calcmode="lin" valueType="num">
                                      <p:cBhvr additive="base">
                                        <p:cTn id="5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2">
                                            <p:txEl>
                                              <p:pRg st="0" end="0"/>
                                            </p:txEl>
                                          </p:spTgt>
                                        </p:tgtEl>
                                        <p:attrNameLst>
                                          <p:attrName>style.visibility</p:attrName>
                                        </p:attrNameLst>
                                      </p:cBhvr>
                                      <p:to>
                                        <p:strVal val="visible"/>
                                      </p:to>
                                    </p:set>
                                    <p:anim calcmode="lin" valueType="num">
                                      <p:cBhvr additive="base">
                                        <p:cTn id="6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2">
                                            <p:txEl>
                                              <p:pRg st="0" end="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2">
                                            <p:txEl>
                                              <p:pRg st="1" end="1"/>
                                            </p:txEl>
                                          </p:spTgt>
                                        </p:tgtEl>
                                        <p:attrNameLst>
                                          <p:attrName>style.visibility</p:attrName>
                                        </p:attrNameLst>
                                      </p:cBhvr>
                                      <p:to>
                                        <p:strVal val="visible"/>
                                      </p:to>
                                    </p:set>
                                    <p:anim calcmode="lin" valueType="num">
                                      <p:cBhvr additive="base">
                                        <p:cTn id="67"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2">
                                            <p:txEl>
                                              <p:pRg st="1" end="1"/>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2">
                                            <p:txEl>
                                              <p:pRg st="2" end="2"/>
                                            </p:txEl>
                                          </p:spTgt>
                                        </p:tgtEl>
                                        <p:attrNameLst>
                                          <p:attrName>style.visibility</p:attrName>
                                        </p:attrNameLst>
                                      </p:cBhvr>
                                      <p:to>
                                        <p:strVal val="visible"/>
                                      </p:to>
                                    </p:set>
                                    <p:anim calcmode="lin" valueType="num">
                                      <p:cBhvr additive="base">
                                        <p:cTn id="71"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P spid="24" grpId="0" animBg="1"/>
      <p:bldP spid="25" grpId="0"/>
      <p:bldP spid="26" grpId="0" animBg="1"/>
      <p:bldP spid="27"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9B65A-9C25-4ED6-9E82-BE031AEA0574}"/>
              </a:ext>
            </a:extLst>
          </p:cNvPr>
          <p:cNvSpPr>
            <a:spLocks noGrp="1"/>
          </p:cNvSpPr>
          <p:nvPr>
            <p:ph type="title"/>
          </p:nvPr>
        </p:nvSpPr>
        <p:spPr>
          <a:xfrm>
            <a:off x="801859" y="-49533"/>
            <a:ext cx="10577342" cy="785813"/>
          </a:xfrm>
        </p:spPr>
        <p:txBody>
          <a:bodyPr/>
          <a:lstStyle/>
          <a:p>
            <a:pPr algn="ctr"/>
            <a:r>
              <a:rPr lang="pt-BR" dirty="0">
                <a:solidFill>
                  <a:schemeClr val="tx1"/>
                </a:solidFill>
              </a:rPr>
              <a:t>Observação Adicionada Após a Aula</a:t>
            </a:r>
          </a:p>
        </p:txBody>
      </p:sp>
      <p:sp>
        <p:nvSpPr>
          <p:cNvPr id="3" name="Espaço Reservado para Conteúdo 2">
            <a:extLst>
              <a:ext uri="{FF2B5EF4-FFF2-40B4-BE49-F238E27FC236}">
                <a16:creationId xmlns:a16="http://schemas.microsoft.com/office/drawing/2014/main" id="{2EBABF30-148C-4FE5-B2C1-E52D34181C79}"/>
              </a:ext>
            </a:extLst>
          </p:cNvPr>
          <p:cNvSpPr>
            <a:spLocks noGrp="1"/>
          </p:cNvSpPr>
          <p:nvPr>
            <p:ph idx="1"/>
          </p:nvPr>
        </p:nvSpPr>
        <p:spPr>
          <a:xfrm>
            <a:off x="290764" y="696395"/>
            <a:ext cx="11596435" cy="625963"/>
          </a:xfrm>
        </p:spPr>
        <p:txBody>
          <a:bodyPr/>
          <a:lstStyle/>
          <a:p>
            <a:pPr algn="just">
              <a:buClr>
                <a:schemeClr val="tx1"/>
              </a:buClr>
              <a:buSzPct val="100000"/>
              <a:buFont typeface="Wingdings" panose="05000000000000000000" pitchFamily="2" charset="2"/>
              <a:buChar char="§"/>
            </a:pPr>
            <a:r>
              <a:rPr lang="pt-BR" sz="2800" dirty="0">
                <a:solidFill>
                  <a:schemeClr val="tx1"/>
                </a:solidFill>
              </a:rPr>
              <a:t>Suponha que o indivíduo decida declarar $50 (D = $50). Logo, não declara ($100-D) = $50.</a:t>
            </a:r>
          </a:p>
        </p:txBody>
      </p:sp>
      <p:sp>
        <p:nvSpPr>
          <p:cNvPr id="4" name="Retângulo 3">
            <a:extLst>
              <a:ext uri="{FF2B5EF4-FFF2-40B4-BE49-F238E27FC236}">
                <a16:creationId xmlns:a16="http://schemas.microsoft.com/office/drawing/2014/main" id="{5DAB882E-B464-474F-93FF-FC39D71A8F6C}"/>
              </a:ext>
            </a:extLst>
          </p:cNvPr>
          <p:cNvSpPr/>
          <p:nvPr/>
        </p:nvSpPr>
        <p:spPr bwMode="auto">
          <a:xfrm>
            <a:off x="590847" y="3460655"/>
            <a:ext cx="8525018" cy="1615827"/>
          </a:xfrm>
          <a:prstGeom prst="rect">
            <a:avLst/>
          </a:prstGeom>
          <a:solidFill>
            <a:srgbClr val="F8F8F8"/>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9900" b="0" i="0" u="none" strike="noStrike" cap="none" normalizeH="0" baseline="0" dirty="0">
              <a:ln>
                <a:noFill/>
              </a:ln>
              <a:solidFill>
                <a:schemeClr val="tx1"/>
              </a:solidFill>
              <a:effectLst/>
              <a:latin typeface="Times New Roman" pitchFamily="18" charset="0"/>
            </a:endParaRPr>
          </a:p>
        </p:txBody>
      </p:sp>
      <p:sp>
        <p:nvSpPr>
          <p:cNvPr id="5" name="CaixaDeTexto 4">
            <a:extLst>
              <a:ext uri="{FF2B5EF4-FFF2-40B4-BE49-F238E27FC236}">
                <a16:creationId xmlns:a16="http://schemas.microsoft.com/office/drawing/2014/main" id="{1BEEDED5-4CA7-4ED6-9CEE-99D60FEADD8B}"/>
              </a:ext>
            </a:extLst>
          </p:cNvPr>
          <p:cNvSpPr txBox="1"/>
          <p:nvPr/>
        </p:nvSpPr>
        <p:spPr>
          <a:xfrm>
            <a:off x="689322" y="3893229"/>
            <a:ext cx="1308296" cy="553998"/>
          </a:xfrm>
          <a:prstGeom prst="rect">
            <a:avLst/>
          </a:prstGeom>
          <a:noFill/>
          <a:ln w="28575">
            <a:solidFill>
              <a:schemeClr val="tx1"/>
            </a:solidFill>
          </a:ln>
        </p:spPr>
        <p:txBody>
          <a:bodyPr wrap="square" rtlCol="0">
            <a:spAutoFit/>
          </a:bodyPr>
          <a:lstStyle/>
          <a:p>
            <a:r>
              <a:rPr lang="pt-BR" sz="3000" b="1" dirty="0">
                <a:latin typeface="Calibri" panose="020F0502020204030204" pitchFamily="34" charset="0"/>
                <a:cs typeface="Calibri" panose="020F0502020204030204" pitchFamily="34" charset="0"/>
              </a:rPr>
              <a:t>Loteria</a:t>
            </a:r>
          </a:p>
        </p:txBody>
      </p:sp>
      <p:cxnSp>
        <p:nvCxnSpPr>
          <p:cNvPr id="6" name="Conector de Seta Reta 5">
            <a:extLst>
              <a:ext uri="{FF2B5EF4-FFF2-40B4-BE49-F238E27FC236}">
                <a16:creationId xmlns:a16="http://schemas.microsoft.com/office/drawing/2014/main" id="{ECDD550B-50E6-44BD-B854-C38D553A54E6}"/>
              </a:ext>
            </a:extLst>
          </p:cNvPr>
          <p:cNvCxnSpPr>
            <a:cxnSpLocks/>
            <a:stCxn id="5" idx="3"/>
          </p:cNvCxnSpPr>
          <p:nvPr/>
        </p:nvCxnSpPr>
        <p:spPr bwMode="auto">
          <a:xfrm flipV="1">
            <a:off x="1997618" y="3852314"/>
            <a:ext cx="2278965" cy="317914"/>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cxnSp>
        <p:nvCxnSpPr>
          <p:cNvPr id="7" name="Conector de Seta Reta 6">
            <a:extLst>
              <a:ext uri="{FF2B5EF4-FFF2-40B4-BE49-F238E27FC236}">
                <a16:creationId xmlns:a16="http://schemas.microsoft.com/office/drawing/2014/main" id="{1532A514-23DA-4138-BEC1-0B9BD7357FC6}"/>
              </a:ext>
            </a:extLst>
          </p:cNvPr>
          <p:cNvCxnSpPr>
            <a:cxnSpLocks/>
          </p:cNvCxnSpPr>
          <p:nvPr/>
        </p:nvCxnSpPr>
        <p:spPr bwMode="auto">
          <a:xfrm>
            <a:off x="1981202" y="4196019"/>
            <a:ext cx="2281313" cy="455391"/>
          </a:xfrm>
          <a:prstGeom prst="straightConnector1">
            <a:avLst/>
          </a:prstGeom>
          <a:solidFill>
            <a:srgbClr val="FFCC99"/>
          </a:solidFill>
          <a:ln w="28575" cap="flat" cmpd="sng" algn="ctr">
            <a:solidFill>
              <a:srgbClr val="000000"/>
            </a:solidFill>
            <a:prstDash val="solid"/>
            <a:round/>
            <a:headEnd type="none" w="med" len="med"/>
            <a:tailEnd type="triangle"/>
          </a:ln>
          <a:effectLst/>
        </p:spPr>
      </p:cxnSp>
      <p:graphicFrame>
        <p:nvGraphicFramePr>
          <p:cNvPr id="8" name="Objeto 7">
            <a:extLst>
              <a:ext uri="{FF2B5EF4-FFF2-40B4-BE49-F238E27FC236}">
                <a16:creationId xmlns:a16="http://schemas.microsoft.com/office/drawing/2014/main" id="{1C312803-1788-4053-84A3-C44357999CD9}"/>
              </a:ext>
            </a:extLst>
          </p:cNvPr>
          <p:cNvGraphicFramePr>
            <a:graphicFrameLocks noChangeAspect="1"/>
          </p:cNvGraphicFramePr>
          <p:nvPr>
            <p:extLst>
              <p:ext uri="{D42A27DB-BD31-4B8C-83A1-F6EECF244321}">
                <p14:modId xmlns:p14="http://schemas.microsoft.com/office/powerpoint/2010/main" val="3970256100"/>
              </p:ext>
            </p:extLst>
          </p:nvPr>
        </p:nvGraphicFramePr>
        <p:xfrm>
          <a:off x="2438930" y="3511377"/>
          <a:ext cx="1354137" cy="517525"/>
        </p:xfrm>
        <a:graphic>
          <a:graphicData uri="http://schemas.openxmlformats.org/presentationml/2006/ole">
            <mc:AlternateContent xmlns:mc="http://schemas.openxmlformats.org/markup-compatibility/2006">
              <mc:Choice xmlns:v="urn:schemas-microsoft-com:vml" Requires="v">
                <p:oleObj name="Equation" r:id="rId2" imgW="609480" imgH="228600" progId="Equation.DSMT4">
                  <p:embed/>
                </p:oleObj>
              </mc:Choice>
              <mc:Fallback>
                <p:oleObj name="Equation" r:id="rId2" imgW="609480" imgH="228600" progId="Equation.DSMT4">
                  <p:embed/>
                  <p:pic>
                    <p:nvPicPr>
                      <p:cNvPr id="10" name="Objeto 9">
                        <a:extLst>
                          <a:ext uri="{FF2B5EF4-FFF2-40B4-BE49-F238E27FC236}">
                            <a16:creationId xmlns:a16="http://schemas.microsoft.com/office/drawing/2014/main" id="{A78D235D-404B-4B1F-BF62-8B0ABEC536DE}"/>
                          </a:ext>
                        </a:extLst>
                      </p:cNvPr>
                      <p:cNvPicPr>
                        <a:picLocks noChangeAspect="1" noChangeArrowheads="1"/>
                      </p:cNvPicPr>
                      <p:nvPr/>
                    </p:nvPicPr>
                    <p:blipFill>
                      <a:blip r:embed="rId3"/>
                      <a:srcRect/>
                      <a:stretch>
                        <a:fillRect/>
                      </a:stretch>
                    </p:blipFill>
                    <p:spPr bwMode="auto">
                      <a:xfrm>
                        <a:off x="2438930" y="3511377"/>
                        <a:ext cx="1354137" cy="517525"/>
                      </a:xfrm>
                      <a:prstGeom prst="rect">
                        <a:avLst/>
                      </a:prstGeom>
                      <a:noFill/>
                    </p:spPr>
                  </p:pic>
                </p:oleObj>
              </mc:Fallback>
            </mc:AlternateContent>
          </a:graphicData>
        </a:graphic>
      </p:graphicFrame>
      <p:graphicFrame>
        <p:nvGraphicFramePr>
          <p:cNvPr id="9" name="Objeto 8">
            <a:extLst>
              <a:ext uri="{FF2B5EF4-FFF2-40B4-BE49-F238E27FC236}">
                <a16:creationId xmlns:a16="http://schemas.microsoft.com/office/drawing/2014/main" id="{74632E12-9A6E-48C6-8BF0-E56F5910DE0A}"/>
              </a:ext>
            </a:extLst>
          </p:cNvPr>
          <p:cNvGraphicFramePr>
            <a:graphicFrameLocks noChangeAspect="1"/>
          </p:cNvGraphicFramePr>
          <p:nvPr>
            <p:extLst>
              <p:ext uri="{D42A27DB-BD31-4B8C-83A1-F6EECF244321}">
                <p14:modId xmlns:p14="http://schemas.microsoft.com/office/powerpoint/2010/main" val="3831524011"/>
              </p:ext>
            </p:extLst>
          </p:nvPr>
        </p:nvGraphicFramePr>
        <p:xfrm>
          <a:off x="2425569" y="4526080"/>
          <a:ext cx="1409700" cy="517525"/>
        </p:xfrm>
        <a:graphic>
          <a:graphicData uri="http://schemas.openxmlformats.org/presentationml/2006/ole">
            <mc:AlternateContent xmlns:mc="http://schemas.openxmlformats.org/markup-compatibility/2006">
              <mc:Choice xmlns:v="urn:schemas-microsoft-com:vml" Requires="v">
                <p:oleObj name="Equation" r:id="rId4" imgW="634680" imgH="228600" progId="Equation.DSMT4">
                  <p:embed/>
                </p:oleObj>
              </mc:Choice>
              <mc:Fallback>
                <p:oleObj name="Equation" r:id="rId4" imgW="634680" imgH="228600" progId="Equation.DSMT4">
                  <p:embed/>
                  <p:pic>
                    <p:nvPicPr>
                      <p:cNvPr id="11" name="Objeto 10">
                        <a:extLst>
                          <a:ext uri="{FF2B5EF4-FFF2-40B4-BE49-F238E27FC236}">
                            <a16:creationId xmlns:a16="http://schemas.microsoft.com/office/drawing/2014/main" id="{1FA2A957-CD98-41E2-9CC2-215CB8F74F1A}"/>
                          </a:ext>
                        </a:extLst>
                      </p:cNvPr>
                      <p:cNvPicPr>
                        <a:picLocks noChangeAspect="1" noChangeArrowheads="1"/>
                      </p:cNvPicPr>
                      <p:nvPr/>
                    </p:nvPicPr>
                    <p:blipFill>
                      <a:blip r:embed="rId5"/>
                      <a:srcRect/>
                      <a:stretch>
                        <a:fillRect/>
                      </a:stretch>
                    </p:blipFill>
                    <p:spPr bwMode="auto">
                      <a:xfrm>
                        <a:off x="2425569" y="4526080"/>
                        <a:ext cx="1409700" cy="517525"/>
                      </a:xfrm>
                      <a:prstGeom prst="rect">
                        <a:avLst/>
                      </a:prstGeom>
                      <a:noFill/>
                    </p:spPr>
                  </p:pic>
                </p:oleObj>
              </mc:Fallback>
            </mc:AlternateContent>
          </a:graphicData>
        </a:graphic>
      </p:graphicFrame>
      <p:graphicFrame>
        <p:nvGraphicFramePr>
          <p:cNvPr id="10" name="Objeto 9">
            <a:extLst>
              <a:ext uri="{FF2B5EF4-FFF2-40B4-BE49-F238E27FC236}">
                <a16:creationId xmlns:a16="http://schemas.microsoft.com/office/drawing/2014/main" id="{F73CF788-FE9F-4D7E-8631-FD5E13EDC6FB}"/>
              </a:ext>
            </a:extLst>
          </p:cNvPr>
          <p:cNvGraphicFramePr>
            <a:graphicFrameLocks noChangeAspect="1"/>
          </p:cNvGraphicFramePr>
          <p:nvPr>
            <p:extLst>
              <p:ext uri="{D42A27DB-BD31-4B8C-83A1-F6EECF244321}">
                <p14:modId xmlns:p14="http://schemas.microsoft.com/office/powerpoint/2010/main" val="1790921743"/>
              </p:ext>
            </p:extLst>
          </p:nvPr>
        </p:nvGraphicFramePr>
        <p:xfrm>
          <a:off x="4333650" y="3595553"/>
          <a:ext cx="4656137" cy="574675"/>
        </p:xfrm>
        <a:graphic>
          <a:graphicData uri="http://schemas.openxmlformats.org/presentationml/2006/ole">
            <mc:AlternateContent xmlns:mc="http://schemas.openxmlformats.org/markup-compatibility/2006">
              <mc:Choice xmlns:v="urn:schemas-microsoft-com:vml" Requires="v">
                <p:oleObj name="Equation" r:id="rId6" imgW="2095200" imgH="253800" progId="Equation.DSMT4">
                  <p:embed/>
                </p:oleObj>
              </mc:Choice>
              <mc:Fallback>
                <p:oleObj name="Equation" r:id="rId6" imgW="2095200" imgH="253800" progId="Equation.DSMT4">
                  <p:embed/>
                  <p:pic>
                    <p:nvPicPr>
                      <p:cNvPr id="17" name="Objeto 16">
                        <a:extLst>
                          <a:ext uri="{FF2B5EF4-FFF2-40B4-BE49-F238E27FC236}">
                            <a16:creationId xmlns:a16="http://schemas.microsoft.com/office/drawing/2014/main" id="{53F6B993-DF8A-4645-9913-09DF8E09CC40}"/>
                          </a:ext>
                        </a:extLst>
                      </p:cNvPr>
                      <p:cNvPicPr>
                        <a:picLocks noChangeAspect="1" noChangeArrowheads="1"/>
                      </p:cNvPicPr>
                      <p:nvPr/>
                    </p:nvPicPr>
                    <p:blipFill>
                      <a:blip r:embed="rId7"/>
                      <a:srcRect/>
                      <a:stretch>
                        <a:fillRect/>
                      </a:stretch>
                    </p:blipFill>
                    <p:spPr bwMode="auto">
                      <a:xfrm>
                        <a:off x="4333650" y="3595553"/>
                        <a:ext cx="4656137" cy="574675"/>
                      </a:xfrm>
                      <a:prstGeom prst="rect">
                        <a:avLst/>
                      </a:prstGeom>
                      <a:noFill/>
                    </p:spPr>
                  </p:pic>
                </p:oleObj>
              </mc:Fallback>
            </mc:AlternateContent>
          </a:graphicData>
        </a:graphic>
      </p:graphicFrame>
      <p:graphicFrame>
        <p:nvGraphicFramePr>
          <p:cNvPr id="11" name="Objeto 10">
            <a:extLst>
              <a:ext uri="{FF2B5EF4-FFF2-40B4-BE49-F238E27FC236}">
                <a16:creationId xmlns:a16="http://schemas.microsoft.com/office/drawing/2014/main" id="{C50C869C-26EA-457B-9702-F723E254F5A2}"/>
              </a:ext>
            </a:extLst>
          </p:cNvPr>
          <p:cNvGraphicFramePr>
            <a:graphicFrameLocks noChangeAspect="1"/>
          </p:cNvGraphicFramePr>
          <p:nvPr>
            <p:extLst>
              <p:ext uri="{D42A27DB-BD31-4B8C-83A1-F6EECF244321}">
                <p14:modId xmlns:p14="http://schemas.microsoft.com/office/powerpoint/2010/main" val="1274338698"/>
              </p:ext>
            </p:extLst>
          </p:nvPr>
        </p:nvGraphicFramePr>
        <p:xfrm>
          <a:off x="4340751" y="4392647"/>
          <a:ext cx="2427287" cy="517525"/>
        </p:xfrm>
        <a:graphic>
          <a:graphicData uri="http://schemas.openxmlformats.org/presentationml/2006/ole">
            <mc:AlternateContent xmlns:mc="http://schemas.openxmlformats.org/markup-compatibility/2006">
              <mc:Choice xmlns:v="urn:schemas-microsoft-com:vml" Requires="v">
                <p:oleObj name="Equation" r:id="rId8" imgW="1091880" imgH="228600" progId="Equation.DSMT4">
                  <p:embed/>
                </p:oleObj>
              </mc:Choice>
              <mc:Fallback>
                <p:oleObj name="Equation" r:id="rId8" imgW="1091880" imgH="228600" progId="Equation.DSMT4">
                  <p:embed/>
                  <p:pic>
                    <p:nvPicPr>
                      <p:cNvPr id="18" name="Objeto 17">
                        <a:extLst>
                          <a:ext uri="{FF2B5EF4-FFF2-40B4-BE49-F238E27FC236}">
                            <a16:creationId xmlns:a16="http://schemas.microsoft.com/office/drawing/2014/main" id="{88B6535F-DF9F-4105-BB02-F031150474D3}"/>
                          </a:ext>
                        </a:extLst>
                      </p:cNvPr>
                      <p:cNvPicPr>
                        <a:picLocks noChangeAspect="1" noChangeArrowheads="1"/>
                      </p:cNvPicPr>
                      <p:nvPr/>
                    </p:nvPicPr>
                    <p:blipFill>
                      <a:blip r:embed="rId9"/>
                      <a:srcRect/>
                      <a:stretch>
                        <a:fillRect/>
                      </a:stretch>
                    </p:blipFill>
                    <p:spPr bwMode="auto">
                      <a:xfrm>
                        <a:off x="4340751" y="4392647"/>
                        <a:ext cx="2427287" cy="517525"/>
                      </a:xfrm>
                      <a:prstGeom prst="rect">
                        <a:avLst/>
                      </a:prstGeom>
                      <a:noFill/>
                    </p:spPr>
                  </p:pic>
                </p:oleObj>
              </mc:Fallback>
            </mc:AlternateContent>
          </a:graphicData>
        </a:graphic>
      </p:graphicFrame>
      <p:sp>
        <p:nvSpPr>
          <p:cNvPr id="12" name="Chave Esquerda 11">
            <a:extLst>
              <a:ext uri="{FF2B5EF4-FFF2-40B4-BE49-F238E27FC236}">
                <a16:creationId xmlns:a16="http://schemas.microsoft.com/office/drawing/2014/main" id="{B94C61A6-0443-41AE-B826-F1FA7E5E5891}"/>
              </a:ext>
            </a:extLst>
          </p:cNvPr>
          <p:cNvSpPr/>
          <p:nvPr/>
        </p:nvSpPr>
        <p:spPr bwMode="auto">
          <a:xfrm rot="5400000">
            <a:off x="6619008" y="2311314"/>
            <a:ext cx="590524" cy="2096086"/>
          </a:xfrm>
          <a:prstGeom prst="leftBrace">
            <a:avLst/>
          </a:prstGeom>
          <a:noFill/>
          <a:ln w="28575"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13" name="CaixaDeTexto 12">
            <a:extLst>
              <a:ext uri="{FF2B5EF4-FFF2-40B4-BE49-F238E27FC236}">
                <a16:creationId xmlns:a16="http://schemas.microsoft.com/office/drawing/2014/main" id="{B46B8746-A8B8-4F3E-B825-5FE16D72DBA0}"/>
              </a:ext>
            </a:extLst>
          </p:cNvPr>
          <p:cNvSpPr txBox="1"/>
          <p:nvPr/>
        </p:nvSpPr>
        <p:spPr>
          <a:xfrm>
            <a:off x="267283" y="2602518"/>
            <a:ext cx="7891979" cy="461665"/>
          </a:xfrm>
          <a:prstGeom prst="rect">
            <a:avLst/>
          </a:prstGeom>
          <a:noFill/>
          <a:ln>
            <a:solidFill>
              <a:schemeClr val="accent6">
                <a:lumMod val="50000"/>
              </a:schemeClr>
            </a:solidFill>
          </a:ln>
        </p:spPr>
        <p:txBody>
          <a:bodyPr wrap="square" rtlCol="0">
            <a:spAutoFit/>
          </a:bodyPr>
          <a:lstStyle/>
          <a:p>
            <a:r>
              <a:rPr lang="pt-BR" dirty="0">
                <a:solidFill>
                  <a:srgbClr val="002060"/>
                </a:solidFill>
                <a:latin typeface="+mn-lt"/>
              </a:rPr>
              <a:t>Multa = Dobro do valor Sonegado = 0,4($100-$50) = $20</a:t>
            </a:r>
            <a:endParaRPr lang="pt-BR" b="1" dirty="0">
              <a:solidFill>
                <a:srgbClr val="002060"/>
              </a:solidFill>
              <a:latin typeface="+mn-lt"/>
              <a:cs typeface="Calibri" panose="020F0502020204030204" pitchFamily="34" charset="0"/>
            </a:endParaRPr>
          </a:p>
        </p:txBody>
      </p:sp>
      <p:sp>
        <p:nvSpPr>
          <p:cNvPr id="14" name="Chave Esquerda 13">
            <a:extLst>
              <a:ext uri="{FF2B5EF4-FFF2-40B4-BE49-F238E27FC236}">
                <a16:creationId xmlns:a16="http://schemas.microsoft.com/office/drawing/2014/main" id="{EA4B44DD-B3D4-4DB9-811F-27FB00C90512}"/>
              </a:ext>
            </a:extLst>
          </p:cNvPr>
          <p:cNvSpPr/>
          <p:nvPr/>
        </p:nvSpPr>
        <p:spPr bwMode="auto">
          <a:xfrm rot="5400000">
            <a:off x="8304736" y="2958479"/>
            <a:ext cx="539578" cy="802389"/>
          </a:xfrm>
          <a:prstGeom prst="leftBrace">
            <a:avLst/>
          </a:prstGeom>
          <a:noFill/>
          <a:ln w="28575"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16" name="Chave Esquerda 15">
            <a:extLst>
              <a:ext uri="{FF2B5EF4-FFF2-40B4-BE49-F238E27FC236}">
                <a16:creationId xmlns:a16="http://schemas.microsoft.com/office/drawing/2014/main" id="{07029D5C-FD35-4606-9CE8-50933E2FDAC0}"/>
              </a:ext>
            </a:extLst>
          </p:cNvPr>
          <p:cNvSpPr/>
          <p:nvPr/>
        </p:nvSpPr>
        <p:spPr bwMode="auto">
          <a:xfrm rot="5400000" flipH="1">
            <a:off x="5648948" y="4092290"/>
            <a:ext cx="405556" cy="1832624"/>
          </a:xfrm>
          <a:prstGeom prst="leftBrace">
            <a:avLst/>
          </a:prstGeom>
          <a:noFill/>
          <a:ln w="28575"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17" name="CaixaDeTexto 16">
            <a:extLst>
              <a:ext uri="{FF2B5EF4-FFF2-40B4-BE49-F238E27FC236}">
                <a16:creationId xmlns:a16="http://schemas.microsoft.com/office/drawing/2014/main" id="{88962AD6-9B97-4DEF-A687-5B458DAF56D4}"/>
              </a:ext>
            </a:extLst>
          </p:cNvPr>
          <p:cNvSpPr txBox="1"/>
          <p:nvPr/>
        </p:nvSpPr>
        <p:spPr>
          <a:xfrm>
            <a:off x="548643" y="5219110"/>
            <a:ext cx="11465168" cy="461665"/>
          </a:xfrm>
          <a:prstGeom prst="rect">
            <a:avLst/>
          </a:prstGeom>
          <a:noFill/>
          <a:ln>
            <a:solidFill>
              <a:schemeClr val="accent6">
                <a:lumMod val="50000"/>
              </a:schemeClr>
            </a:solidFill>
          </a:ln>
        </p:spPr>
        <p:txBody>
          <a:bodyPr wrap="square" rtlCol="0">
            <a:spAutoFit/>
          </a:bodyPr>
          <a:lstStyle/>
          <a:p>
            <a:r>
              <a:rPr lang="pt-BR" dirty="0">
                <a:solidFill>
                  <a:srgbClr val="002060"/>
                </a:solidFill>
                <a:latin typeface="+mn-lt"/>
              </a:rPr>
              <a:t>Ele tem 65% de probabilidade de ter esse valor, caso declare: $100-0,2($50) = $90</a:t>
            </a:r>
          </a:p>
        </p:txBody>
      </p:sp>
      <p:sp>
        <p:nvSpPr>
          <p:cNvPr id="18" name="CaixaDeTexto 17">
            <a:extLst>
              <a:ext uri="{FF2B5EF4-FFF2-40B4-BE49-F238E27FC236}">
                <a16:creationId xmlns:a16="http://schemas.microsoft.com/office/drawing/2014/main" id="{0F953156-7A1B-40B2-ACE9-64663428BE20}"/>
              </a:ext>
            </a:extLst>
          </p:cNvPr>
          <p:cNvSpPr txBox="1"/>
          <p:nvPr/>
        </p:nvSpPr>
        <p:spPr>
          <a:xfrm>
            <a:off x="8356209" y="2600178"/>
            <a:ext cx="3657602" cy="461665"/>
          </a:xfrm>
          <a:prstGeom prst="rect">
            <a:avLst/>
          </a:prstGeom>
          <a:noFill/>
          <a:ln>
            <a:solidFill>
              <a:schemeClr val="accent6">
                <a:lumMod val="50000"/>
              </a:schemeClr>
            </a:solidFill>
          </a:ln>
        </p:spPr>
        <p:txBody>
          <a:bodyPr wrap="square" rtlCol="0">
            <a:spAutoFit/>
          </a:bodyPr>
          <a:lstStyle/>
          <a:p>
            <a:r>
              <a:rPr lang="pt-BR" dirty="0">
                <a:solidFill>
                  <a:srgbClr val="002060"/>
                </a:solidFill>
                <a:latin typeface="+mn-lt"/>
              </a:rPr>
              <a:t>Imposto = 0,2($50) = $10</a:t>
            </a:r>
          </a:p>
        </p:txBody>
      </p:sp>
      <p:sp>
        <p:nvSpPr>
          <p:cNvPr id="19" name="Chave Esquerda 18">
            <a:extLst>
              <a:ext uri="{FF2B5EF4-FFF2-40B4-BE49-F238E27FC236}">
                <a16:creationId xmlns:a16="http://schemas.microsoft.com/office/drawing/2014/main" id="{32FAF454-A479-4C04-ACBA-F4CCFADF44A2}"/>
              </a:ext>
            </a:extLst>
          </p:cNvPr>
          <p:cNvSpPr/>
          <p:nvPr/>
        </p:nvSpPr>
        <p:spPr bwMode="auto">
          <a:xfrm rot="5400000">
            <a:off x="8175217" y="1349405"/>
            <a:ext cx="427636" cy="2096086"/>
          </a:xfrm>
          <a:prstGeom prst="leftBrace">
            <a:avLst/>
          </a:prstGeom>
          <a:noFill/>
          <a:ln w="28575"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0" name="CaixaDeTexto 19">
            <a:extLst>
              <a:ext uri="{FF2B5EF4-FFF2-40B4-BE49-F238E27FC236}">
                <a16:creationId xmlns:a16="http://schemas.microsoft.com/office/drawing/2014/main" id="{B386EE6E-8B02-48B5-B741-EEC1FD2C237F}"/>
              </a:ext>
            </a:extLst>
          </p:cNvPr>
          <p:cNvSpPr txBox="1"/>
          <p:nvPr/>
        </p:nvSpPr>
        <p:spPr>
          <a:xfrm>
            <a:off x="2726791" y="1699842"/>
            <a:ext cx="9272952" cy="461665"/>
          </a:xfrm>
          <a:prstGeom prst="rect">
            <a:avLst/>
          </a:prstGeom>
          <a:noFill/>
          <a:ln>
            <a:solidFill>
              <a:schemeClr val="accent6">
                <a:lumMod val="50000"/>
              </a:schemeClr>
            </a:solidFill>
          </a:ln>
        </p:spPr>
        <p:txBody>
          <a:bodyPr wrap="square" rtlCol="0">
            <a:spAutoFit/>
          </a:bodyPr>
          <a:lstStyle/>
          <a:p>
            <a:r>
              <a:rPr lang="pt-BR" dirty="0">
                <a:solidFill>
                  <a:srgbClr val="002060"/>
                </a:solidFill>
                <a:latin typeface="+mn-lt"/>
              </a:rPr>
              <a:t>Ele tem 35% de probabilidade de ficar com $100 - $20 - $10 = $70</a:t>
            </a:r>
          </a:p>
        </p:txBody>
      </p:sp>
      <p:sp>
        <p:nvSpPr>
          <p:cNvPr id="21" name="Espaço Reservado para Conteúdo 2">
            <a:extLst>
              <a:ext uri="{FF2B5EF4-FFF2-40B4-BE49-F238E27FC236}">
                <a16:creationId xmlns:a16="http://schemas.microsoft.com/office/drawing/2014/main" id="{EB8625A8-D5AD-4812-87A8-1885A4F775B3}"/>
              </a:ext>
            </a:extLst>
          </p:cNvPr>
          <p:cNvSpPr txBox="1">
            <a:spLocks/>
          </p:cNvSpPr>
          <p:nvPr/>
        </p:nvSpPr>
        <p:spPr bwMode="auto">
          <a:xfrm>
            <a:off x="288420" y="5800624"/>
            <a:ext cx="11711323" cy="625963"/>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
                <a:schemeClr val="tx1"/>
              </a:buClr>
              <a:buSzPct val="100000"/>
              <a:buFont typeface="Wingdings" pitchFamily="2" charset="2"/>
              <a:buChar char="§"/>
            </a:pPr>
            <a:r>
              <a:rPr lang="pt-BR" sz="2800" kern="0" dirty="0">
                <a:solidFill>
                  <a:schemeClr val="tx1"/>
                </a:solidFill>
              </a:rPr>
              <a:t>Mas ele pode declarar qualquer valor. Qual valor maximiza sua utilidade esperada ?</a:t>
            </a:r>
          </a:p>
        </p:txBody>
      </p:sp>
    </p:spTree>
    <p:extLst>
      <p:ext uri="{BB962C8B-B14F-4D97-AF65-F5344CB8AC3E}">
        <p14:creationId xmlns:p14="http://schemas.microsoft.com/office/powerpoint/2010/main" val="12003138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P spid="17" grpId="0" animBg="1"/>
      <p:bldP spid="18" grpId="0" animBg="1"/>
      <p:bldP spid="19" grpId="0" animBg="1"/>
      <p:bldP spid="20" grpId="0" animBg="1"/>
      <p:bldP spid="21"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C2C1433-2971-4541-8FC2-EB042363F4DE}"/>
              </a:ext>
            </a:extLst>
          </p:cNvPr>
          <p:cNvSpPr>
            <a:spLocks noGrp="1"/>
          </p:cNvSpPr>
          <p:nvPr>
            <p:ph idx="1"/>
          </p:nvPr>
        </p:nvSpPr>
        <p:spPr>
          <a:xfrm>
            <a:off x="178223" y="105553"/>
            <a:ext cx="11343216" cy="696301"/>
          </a:xfrm>
        </p:spPr>
        <p:txBody>
          <a:bodyPr/>
          <a:lstStyle/>
          <a:p>
            <a:pPr>
              <a:buClrTx/>
              <a:buSzPct val="100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Como                   , a utilidade esperada é dada por: </a:t>
            </a:r>
          </a:p>
        </p:txBody>
      </p:sp>
      <p:graphicFrame>
        <p:nvGraphicFramePr>
          <p:cNvPr id="4" name="Objeto 3">
            <a:extLst>
              <a:ext uri="{FF2B5EF4-FFF2-40B4-BE49-F238E27FC236}">
                <a16:creationId xmlns:a16="http://schemas.microsoft.com/office/drawing/2014/main" id="{799A8982-3669-452D-BF6E-E91F7CD5764B}"/>
              </a:ext>
            </a:extLst>
          </p:cNvPr>
          <p:cNvGraphicFramePr>
            <a:graphicFrameLocks noChangeAspect="1"/>
          </p:cNvGraphicFramePr>
          <p:nvPr>
            <p:extLst>
              <p:ext uri="{D42A27DB-BD31-4B8C-83A1-F6EECF244321}">
                <p14:modId xmlns:p14="http://schemas.microsoft.com/office/powerpoint/2010/main" val="230890034"/>
              </p:ext>
            </p:extLst>
          </p:nvPr>
        </p:nvGraphicFramePr>
        <p:xfrm>
          <a:off x="1690389" y="133689"/>
          <a:ext cx="1607574" cy="545690"/>
        </p:xfrm>
        <a:graphic>
          <a:graphicData uri="http://schemas.openxmlformats.org/presentationml/2006/ole">
            <mc:AlternateContent xmlns:mc="http://schemas.openxmlformats.org/markup-compatibility/2006">
              <mc:Choice xmlns:v="urn:schemas-microsoft-com:vml" Requires="v">
                <p:oleObj name="Equation" r:id="rId2" imgW="723586" imgH="241195" progId="Equation.DSMT4">
                  <p:embed/>
                </p:oleObj>
              </mc:Choice>
              <mc:Fallback>
                <p:oleObj name="Equation" r:id="rId2" imgW="723586" imgH="241195" progId="Equation.DSMT4">
                  <p:embed/>
                  <p:pic>
                    <p:nvPicPr>
                      <p:cNvPr id="8" name="Objeto 7">
                        <a:extLst>
                          <a:ext uri="{FF2B5EF4-FFF2-40B4-BE49-F238E27FC236}">
                            <a16:creationId xmlns:a16="http://schemas.microsoft.com/office/drawing/2014/main" id="{03B052DD-204A-40C8-80A6-B8C8C067B2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0389" y="133689"/>
                        <a:ext cx="1607574" cy="545690"/>
                      </a:xfrm>
                      <a:prstGeom prst="rect">
                        <a:avLst/>
                      </a:prstGeom>
                      <a:noFill/>
                    </p:spPr>
                  </p:pic>
                </p:oleObj>
              </mc:Fallback>
            </mc:AlternateContent>
          </a:graphicData>
        </a:graphic>
      </p:graphicFrame>
      <p:graphicFrame>
        <p:nvGraphicFramePr>
          <p:cNvPr id="5" name="Objeto 4">
            <a:extLst>
              <a:ext uri="{FF2B5EF4-FFF2-40B4-BE49-F238E27FC236}">
                <a16:creationId xmlns:a16="http://schemas.microsoft.com/office/drawing/2014/main" id="{9AD2FDCE-11F6-4DCF-8A9A-B559DF37B7BA}"/>
              </a:ext>
            </a:extLst>
          </p:cNvPr>
          <p:cNvGraphicFramePr>
            <a:graphicFrameLocks noChangeAspect="1"/>
          </p:cNvGraphicFramePr>
          <p:nvPr>
            <p:extLst>
              <p:ext uri="{D42A27DB-BD31-4B8C-83A1-F6EECF244321}">
                <p14:modId xmlns:p14="http://schemas.microsoft.com/office/powerpoint/2010/main" val="1467140206"/>
              </p:ext>
            </p:extLst>
          </p:nvPr>
        </p:nvGraphicFramePr>
        <p:xfrm>
          <a:off x="253803" y="829989"/>
          <a:ext cx="10550184" cy="726516"/>
        </p:xfrm>
        <a:graphic>
          <a:graphicData uri="http://schemas.openxmlformats.org/presentationml/2006/ole">
            <mc:AlternateContent xmlns:mc="http://schemas.openxmlformats.org/markup-compatibility/2006">
              <mc:Choice xmlns:v="urn:schemas-microsoft-com:vml" Requires="v">
                <p:oleObj name="Equation" r:id="rId4" imgW="4228920" imgH="291960" progId="Equation.DSMT4">
                  <p:embed/>
                </p:oleObj>
              </mc:Choice>
              <mc:Fallback>
                <p:oleObj name="Equation" r:id="rId4" imgW="4228920" imgH="291960" progId="Equation.DSMT4">
                  <p:embed/>
                  <p:pic>
                    <p:nvPicPr>
                      <p:cNvPr id="4" name="Objeto 3">
                        <a:extLst>
                          <a:ext uri="{FF2B5EF4-FFF2-40B4-BE49-F238E27FC236}">
                            <a16:creationId xmlns:a16="http://schemas.microsoft.com/office/drawing/2014/main" id="{799A8982-3669-452D-BF6E-E91F7CD5764B}"/>
                          </a:ext>
                        </a:extLst>
                      </p:cNvPr>
                      <p:cNvPicPr>
                        <a:picLocks noChangeAspect="1" noChangeArrowheads="1"/>
                      </p:cNvPicPr>
                      <p:nvPr/>
                    </p:nvPicPr>
                    <p:blipFill>
                      <a:blip r:embed="rId5"/>
                      <a:srcRect/>
                      <a:stretch>
                        <a:fillRect/>
                      </a:stretch>
                    </p:blipFill>
                    <p:spPr bwMode="auto">
                      <a:xfrm>
                        <a:off x="253803" y="829989"/>
                        <a:ext cx="10550184" cy="726516"/>
                      </a:xfrm>
                      <a:prstGeom prst="rect">
                        <a:avLst/>
                      </a:prstGeom>
                      <a:noFill/>
                    </p:spPr>
                  </p:pic>
                </p:oleObj>
              </mc:Fallback>
            </mc:AlternateContent>
          </a:graphicData>
        </a:graphic>
      </p:graphicFrame>
      <p:graphicFrame>
        <p:nvGraphicFramePr>
          <p:cNvPr id="6" name="Objeto 5">
            <a:extLst>
              <a:ext uri="{FF2B5EF4-FFF2-40B4-BE49-F238E27FC236}">
                <a16:creationId xmlns:a16="http://schemas.microsoft.com/office/drawing/2014/main" id="{279B474B-1608-4F7B-BF13-E4E5328D3C3A}"/>
              </a:ext>
            </a:extLst>
          </p:cNvPr>
          <p:cNvGraphicFramePr>
            <a:graphicFrameLocks noChangeAspect="1"/>
          </p:cNvGraphicFramePr>
          <p:nvPr>
            <p:extLst>
              <p:ext uri="{D42A27DB-BD31-4B8C-83A1-F6EECF244321}">
                <p14:modId xmlns:p14="http://schemas.microsoft.com/office/powerpoint/2010/main" val="4200632137"/>
              </p:ext>
            </p:extLst>
          </p:nvPr>
        </p:nvGraphicFramePr>
        <p:xfrm>
          <a:off x="267822" y="1701479"/>
          <a:ext cx="7793038" cy="665162"/>
        </p:xfrm>
        <a:graphic>
          <a:graphicData uri="http://schemas.openxmlformats.org/presentationml/2006/ole">
            <mc:AlternateContent xmlns:mc="http://schemas.openxmlformats.org/markup-compatibility/2006">
              <mc:Choice xmlns:v="urn:schemas-microsoft-com:vml" Requires="v">
                <p:oleObj name="Equation" r:id="rId6" imgW="3124080" imgH="266400" progId="Equation.DSMT4">
                  <p:embed/>
                </p:oleObj>
              </mc:Choice>
              <mc:Fallback>
                <p:oleObj name="Equation" r:id="rId6" imgW="3124080" imgH="266400" progId="Equation.DSMT4">
                  <p:embed/>
                  <p:pic>
                    <p:nvPicPr>
                      <p:cNvPr id="5" name="Objeto 4">
                        <a:extLst>
                          <a:ext uri="{FF2B5EF4-FFF2-40B4-BE49-F238E27FC236}">
                            <a16:creationId xmlns:a16="http://schemas.microsoft.com/office/drawing/2014/main" id="{9AD2FDCE-11F6-4DCF-8A9A-B559DF37B7BA}"/>
                          </a:ext>
                        </a:extLst>
                      </p:cNvPr>
                      <p:cNvPicPr>
                        <a:picLocks noChangeAspect="1" noChangeArrowheads="1"/>
                      </p:cNvPicPr>
                      <p:nvPr/>
                    </p:nvPicPr>
                    <p:blipFill>
                      <a:blip r:embed="rId7"/>
                      <a:srcRect/>
                      <a:stretch>
                        <a:fillRect/>
                      </a:stretch>
                    </p:blipFill>
                    <p:spPr bwMode="auto">
                      <a:xfrm>
                        <a:off x="267822" y="1701479"/>
                        <a:ext cx="7793038" cy="665162"/>
                      </a:xfrm>
                      <a:prstGeom prst="rect">
                        <a:avLst/>
                      </a:prstGeom>
                      <a:noFill/>
                    </p:spPr>
                  </p:pic>
                </p:oleObj>
              </mc:Fallback>
            </mc:AlternateContent>
          </a:graphicData>
        </a:graphic>
      </p:graphicFrame>
      <p:sp>
        <p:nvSpPr>
          <p:cNvPr id="7" name="Espaço Reservado para Conteúdo 2">
            <a:extLst>
              <a:ext uri="{FF2B5EF4-FFF2-40B4-BE49-F238E27FC236}">
                <a16:creationId xmlns:a16="http://schemas.microsoft.com/office/drawing/2014/main" id="{C2D9C93E-2FBC-4140-AB99-7B751BCC90B6}"/>
              </a:ext>
            </a:extLst>
          </p:cNvPr>
          <p:cNvSpPr txBox="1">
            <a:spLocks/>
          </p:cNvSpPr>
          <p:nvPr/>
        </p:nvSpPr>
        <p:spPr bwMode="auto">
          <a:xfrm>
            <a:off x="218079" y="2466581"/>
            <a:ext cx="11683188" cy="696301"/>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100000"/>
              <a:buFont typeface="Wingdings" pitchFamily="2" charset="2"/>
              <a:buChar char="§"/>
            </a:pPr>
            <a:r>
              <a:rPr lang="pt-BR" kern="0" dirty="0">
                <a:solidFill>
                  <a:schemeClr val="tx1"/>
                </a:solidFill>
                <a:latin typeface="Calibri" panose="020F0502020204030204" pitchFamily="34" charset="0"/>
                <a:cs typeface="Calibri" panose="020F0502020204030204" pitchFamily="34" charset="0"/>
              </a:rPr>
              <a:t>Qual o valor de D que maximiza a utilidade esperada do indivíduo ? Precisamos diferenciar a expressão acima com respeito a D e igualar esse resultado a zero (ponto crítico da função, nesse caso, um máximo). </a:t>
            </a:r>
          </a:p>
        </p:txBody>
      </p:sp>
      <p:graphicFrame>
        <p:nvGraphicFramePr>
          <p:cNvPr id="8" name="Objeto 7">
            <a:extLst>
              <a:ext uri="{FF2B5EF4-FFF2-40B4-BE49-F238E27FC236}">
                <a16:creationId xmlns:a16="http://schemas.microsoft.com/office/drawing/2014/main" id="{8A7579A6-8D06-4484-B931-021C4B99D4EB}"/>
              </a:ext>
            </a:extLst>
          </p:cNvPr>
          <p:cNvGraphicFramePr>
            <a:graphicFrameLocks noChangeAspect="1"/>
          </p:cNvGraphicFramePr>
          <p:nvPr>
            <p:extLst>
              <p:ext uri="{D42A27DB-BD31-4B8C-83A1-F6EECF244321}">
                <p14:modId xmlns:p14="http://schemas.microsoft.com/office/powerpoint/2010/main" val="1085802249"/>
              </p:ext>
            </p:extLst>
          </p:nvPr>
        </p:nvGraphicFramePr>
        <p:xfrm>
          <a:off x="375522" y="4427556"/>
          <a:ext cx="11752263" cy="1108075"/>
        </p:xfrm>
        <a:graphic>
          <a:graphicData uri="http://schemas.openxmlformats.org/presentationml/2006/ole">
            <mc:AlternateContent xmlns:mc="http://schemas.openxmlformats.org/markup-compatibility/2006">
              <mc:Choice xmlns:v="urn:schemas-microsoft-com:vml" Requires="v">
                <p:oleObj name="Equation" r:id="rId8" imgW="4711680" imgH="444240" progId="Equation.DSMT4">
                  <p:embed/>
                </p:oleObj>
              </mc:Choice>
              <mc:Fallback>
                <p:oleObj name="Equation" r:id="rId8" imgW="4711680" imgH="444240" progId="Equation.DSMT4">
                  <p:embed/>
                  <p:pic>
                    <p:nvPicPr>
                      <p:cNvPr id="6" name="Objeto 5">
                        <a:extLst>
                          <a:ext uri="{FF2B5EF4-FFF2-40B4-BE49-F238E27FC236}">
                            <a16:creationId xmlns:a16="http://schemas.microsoft.com/office/drawing/2014/main" id="{279B474B-1608-4F7B-BF13-E4E5328D3C3A}"/>
                          </a:ext>
                        </a:extLst>
                      </p:cNvPr>
                      <p:cNvPicPr>
                        <a:picLocks noChangeAspect="1" noChangeArrowheads="1"/>
                      </p:cNvPicPr>
                      <p:nvPr/>
                    </p:nvPicPr>
                    <p:blipFill>
                      <a:blip r:embed="rId9"/>
                      <a:srcRect/>
                      <a:stretch>
                        <a:fillRect/>
                      </a:stretch>
                    </p:blipFill>
                    <p:spPr bwMode="auto">
                      <a:xfrm>
                        <a:off x="375522" y="4427556"/>
                        <a:ext cx="11752263" cy="1108075"/>
                      </a:xfrm>
                      <a:prstGeom prst="rect">
                        <a:avLst/>
                      </a:prstGeom>
                      <a:noFill/>
                    </p:spPr>
                  </p:pic>
                </p:oleObj>
              </mc:Fallback>
            </mc:AlternateContent>
          </a:graphicData>
        </a:graphic>
      </p:graphicFrame>
      <p:graphicFrame>
        <p:nvGraphicFramePr>
          <p:cNvPr id="9" name="Objeto 8">
            <a:extLst>
              <a:ext uri="{FF2B5EF4-FFF2-40B4-BE49-F238E27FC236}">
                <a16:creationId xmlns:a16="http://schemas.microsoft.com/office/drawing/2014/main" id="{7E2CBFDB-D703-4955-84EB-E726AC8B45ED}"/>
              </a:ext>
            </a:extLst>
          </p:cNvPr>
          <p:cNvGraphicFramePr>
            <a:graphicFrameLocks noChangeAspect="1"/>
          </p:cNvGraphicFramePr>
          <p:nvPr>
            <p:extLst>
              <p:ext uri="{D42A27DB-BD31-4B8C-83A1-F6EECF244321}">
                <p14:modId xmlns:p14="http://schemas.microsoft.com/office/powerpoint/2010/main" val="567956753"/>
              </p:ext>
            </p:extLst>
          </p:nvPr>
        </p:nvGraphicFramePr>
        <p:xfrm>
          <a:off x="375522" y="5548971"/>
          <a:ext cx="9499600" cy="1266825"/>
        </p:xfrm>
        <a:graphic>
          <a:graphicData uri="http://schemas.openxmlformats.org/presentationml/2006/ole">
            <mc:AlternateContent xmlns:mc="http://schemas.openxmlformats.org/markup-compatibility/2006">
              <mc:Choice xmlns:v="urn:schemas-microsoft-com:vml" Requires="v">
                <p:oleObj name="Equation" r:id="rId10" imgW="3809880" imgH="507960" progId="Equation.DSMT4">
                  <p:embed/>
                </p:oleObj>
              </mc:Choice>
              <mc:Fallback>
                <p:oleObj name="Equation" r:id="rId10" imgW="3809880" imgH="507960" progId="Equation.DSMT4">
                  <p:embed/>
                  <p:pic>
                    <p:nvPicPr>
                      <p:cNvPr id="8" name="Objeto 7">
                        <a:extLst>
                          <a:ext uri="{FF2B5EF4-FFF2-40B4-BE49-F238E27FC236}">
                            <a16:creationId xmlns:a16="http://schemas.microsoft.com/office/drawing/2014/main" id="{8A7579A6-8D06-4484-B931-021C4B99D4EB}"/>
                          </a:ext>
                        </a:extLst>
                      </p:cNvPr>
                      <p:cNvPicPr>
                        <a:picLocks noChangeAspect="1" noChangeArrowheads="1"/>
                      </p:cNvPicPr>
                      <p:nvPr/>
                    </p:nvPicPr>
                    <p:blipFill>
                      <a:blip r:embed="rId11"/>
                      <a:srcRect/>
                      <a:stretch>
                        <a:fillRect/>
                      </a:stretch>
                    </p:blipFill>
                    <p:spPr bwMode="auto">
                      <a:xfrm>
                        <a:off x="375522" y="5548971"/>
                        <a:ext cx="9499600" cy="1266825"/>
                      </a:xfrm>
                      <a:prstGeom prst="rect">
                        <a:avLst/>
                      </a:prstGeom>
                      <a:noFill/>
                    </p:spPr>
                  </p:pic>
                </p:oleObj>
              </mc:Fallback>
            </mc:AlternateContent>
          </a:graphicData>
        </a:graphic>
      </p:graphicFrame>
    </p:spTree>
    <p:extLst>
      <p:ext uri="{BB962C8B-B14F-4D97-AF65-F5344CB8AC3E}">
        <p14:creationId xmlns:p14="http://schemas.microsoft.com/office/powerpoint/2010/main" val="11888719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14CABE91-A6F9-43B1-B7DA-4CA821CD159B}"/>
              </a:ext>
            </a:extLst>
          </p:cNvPr>
          <p:cNvGraphicFramePr>
            <a:graphicFrameLocks noChangeAspect="1"/>
          </p:cNvGraphicFramePr>
          <p:nvPr>
            <p:extLst>
              <p:ext uri="{D42A27DB-BD31-4B8C-83A1-F6EECF244321}">
                <p14:modId xmlns:p14="http://schemas.microsoft.com/office/powerpoint/2010/main" val="3263626000"/>
              </p:ext>
            </p:extLst>
          </p:nvPr>
        </p:nvGraphicFramePr>
        <p:xfrm>
          <a:off x="244036" y="259105"/>
          <a:ext cx="8074025" cy="1266825"/>
        </p:xfrm>
        <a:graphic>
          <a:graphicData uri="http://schemas.openxmlformats.org/presentationml/2006/ole">
            <mc:AlternateContent xmlns:mc="http://schemas.openxmlformats.org/markup-compatibility/2006">
              <mc:Choice xmlns:v="urn:schemas-microsoft-com:vml" Requires="v">
                <p:oleObj name="Equation" r:id="rId2" imgW="3238200" imgH="507960" progId="Equation.DSMT4">
                  <p:embed/>
                </p:oleObj>
              </mc:Choice>
              <mc:Fallback>
                <p:oleObj name="Equation" r:id="rId2" imgW="3238200" imgH="507960" progId="Equation.DSMT4">
                  <p:embed/>
                  <p:pic>
                    <p:nvPicPr>
                      <p:cNvPr id="9" name="Objeto 8">
                        <a:extLst>
                          <a:ext uri="{FF2B5EF4-FFF2-40B4-BE49-F238E27FC236}">
                            <a16:creationId xmlns:a16="http://schemas.microsoft.com/office/drawing/2014/main" id="{7E2CBFDB-D703-4955-84EB-E726AC8B45ED}"/>
                          </a:ext>
                        </a:extLst>
                      </p:cNvPr>
                      <p:cNvPicPr>
                        <a:picLocks noChangeAspect="1" noChangeArrowheads="1"/>
                      </p:cNvPicPr>
                      <p:nvPr/>
                    </p:nvPicPr>
                    <p:blipFill>
                      <a:blip r:embed="rId3"/>
                      <a:srcRect/>
                      <a:stretch>
                        <a:fillRect/>
                      </a:stretch>
                    </p:blipFill>
                    <p:spPr bwMode="auto">
                      <a:xfrm>
                        <a:off x="244036" y="259105"/>
                        <a:ext cx="8074025" cy="1266825"/>
                      </a:xfrm>
                      <a:prstGeom prst="rect">
                        <a:avLst/>
                      </a:prstGeom>
                      <a:noFill/>
                    </p:spPr>
                  </p:pic>
                </p:oleObj>
              </mc:Fallback>
            </mc:AlternateContent>
          </a:graphicData>
        </a:graphic>
      </p:graphicFrame>
      <p:graphicFrame>
        <p:nvGraphicFramePr>
          <p:cNvPr id="5" name="Objeto 4">
            <a:extLst>
              <a:ext uri="{FF2B5EF4-FFF2-40B4-BE49-F238E27FC236}">
                <a16:creationId xmlns:a16="http://schemas.microsoft.com/office/drawing/2014/main" id="{F94DFA24-A68F-428E-89B4-49F6C0AB9DBE}"/>
              </a:ext>
            </a:extLst>
          </p:cNvPr>
          <p:cNvGraphicFramePr>
            <a:graphicFrameLocks noChangeAspect="1"/>
          </p:cNvGraphicFramePr>
          <p:nvPr>
            <p:extLst>
              <p:ext uri="{D42A27DB-BD31-4B8C-83A1-F6EECF244321}">
                <p14:modId xmlns:p14="http://schemas.microsoft.com/office/powerpoint/2010/main" val="2708139681"/>
              </p:ext>
            </p:extLst>
          </p:nvPr>
        </p:nvGraphicFramePr>
        <p:xfrm>
          <a:off x="244036" y="1670880"/>
          <a:ext cx="10226675" cy="1109663"/>
        </p:xfrm>
        <a:graphic>
          <a:graphicData uri="http://schemas.openxmlformats.org/presentationml/2006/ole">
            <mc:AlternateContent xmlns:mc="http://schemas.openxmlformats.org/markup-compatibility/2006">
              <mc:Choice xmlns:v="urn:schemas-microsoft-com:vml" Requires="v">
                <p:oleObj name="Equation" r:id="rId4" imgW="4101840" imgH="444240" progId="Equation.DSMT4">
                  <p:embed/>
                </p:oleObj>
              </mc:Choice>
              <mc:Fallback>
                <p:oleObj name="Equation" r:id="rId4" imgW="4101840" imgH="444240" progId="Equation.DSMT4">
                  <p:embed/>
                  <p:pic>
                    <p:nvPicPr>
                      <p:cNvPr id="4" name="Objeto 3">
                        <a:extLst>
                          <a:ext uri="{FF2B5EF4-FFF2-40B4-BE49-F238E27FC236}">
                            <a16:creationId xmlns:a16="http://schemas.microsoft.com/office/drawing/2014/main" id="{14CABE91-A6F9-43B1-B7DA-4CA821CD159B}"/>
                          </a:ext>
                        </a:extLst>
                      </p:cNvPr>
                      <p:cNvPicPr>
                        <a:picLocks noChangeAspect="1" noChangeArrowheads="1"/>
                      </p:cNvPicPr>
                      <p:nvPr/>
                    </p:nvPicPr>
                    <p:blipFill>
                      <a:blip r:embed="rId5"/>
                      <a:srcRect/>
                      <a:stretch>
                        <a:fillRect/>
                      </a:stretch>
                    </p:blipFill>
                    <p:spPr bwMode="auto">
                      <a:xfrm>
                        <a:off x="244036" y="1670880"/>
                        <a:ext cx="10226675" cy="1109663"/>
                      </a:xfrm>
                      <a:prstGeom prst="rect">
                        <a:avLst/>
                      </a:prstGeom>
                      <a:noFill/>
                    </p:spPr>
                  </p:pic>
                </p:oleObj>
              </mc:Fallback>
            </mc:AlternateContent>
          </a:graphicData>
        </a:graphic>
      </p:graphicFrame>
      <p:graphicFrame>
        <p:nvGraphicFramePr>
          <p:cNvPr id="6" name="Objeto 5">
            <a:extLst>
              <a:ext uri="{FF2B5EF4-FFF2-40B4-BE49-F238E27FC236}">
                <a16:creationId xmlns:a16="http://schemas.microsoft.com/office/drawing/2014/main" id="{93F25F2B-093E-45D4-9F5B-B06FBE0FDA05}"/>
              </a:ext>
            </a:extLst>
          </p:cNvPr>
          <p:cNvGraphicFramePr>
            <a:graphicFrameLocks noChangeAspect="1"/>
          </p:cNvGraphicFramePr>
          <p:nvPr>
            <p:extLst>
              <p:ext uri="{D42A27DB-BD31-4B8C-83A1-F6EECF244321}">
                <p14:modId xmlns:p14="http://schemas.microsoft.com/office/powerpoint/2010/main" val="407733046"/>
              </p:ext>
            </p:extLst>
          </p:nvPr>
        </p:nvGraphicFramePr>
        <p:xfrm>
          <a:off x="258104" y="3044774"/>
          <a:ext cx="7915275" cy="571500"/>
        </p:xfrm>
        <a:graphic>
          <a:graphicData uri="http://schemas.openxmlformats.org/presentationml/2006/ole">
            <mc:AlternateContent xmlns:mc="http://schemas.openxmlformats.org/markup-compatibility/2006">
              <mc:Choice xmlns:v="urn:schemas-microsoft-com:vml" Requires="v">
                <p:oleObj name="Equation" r:id="rId6" imgW="3174840" imgH="228600" progId="Equation.DSMT4">
                  <p:embed/>
                </p:oleObj>
              </mc:Choice>
              <mc:Fallback>
                <p:oleObj name="Equation" r:id="rId6" imgW="3174840" imgH="228600" progId="Equation.DSMT4">
                  <p:embed/>
                  <p:pic>
                    <p:nvPicPr>
                      <p:cNvPr id="5" name="Objeto 4">
                        <a:extLst>
                          <a:ext uri="{FF2B5EF4-FFF2-40B4-BE49-F238E27FC236}">
                            <a16:creationId xmlns:a16="http://schemas.microsoft.com/office/drawing/2014/main" id="{F94DFA24-A68F-428E-89B4-49F6C0AB9DBE}"/>
                          </a:ext>
                        </a:extLst>
                      </p:cNvPr>
                      <p:cNvPicPr>
                        <a:picLocks noChangeAspect="1" noChangeArrowheads="1"/>
                      </p:cNvPicPr>
                      <p:nvPr/>
                    </p:nvPicPr>
                    <p:blipFill>
                      <a:blip r:embed="rId7"/>
                      <a:srcRect/>
                      <a:stretch>
                        <a:fillRect/>
                      </a:stretch>
                    </p:blipFill>
                    <p:spPr bwMode="auto">
                      <a:xfrm>
                        <a:off x="258104" y="3044774"/>
                        <a:ext cx="7915275" cy="571500"/>
                      </a:xfrm>
                      <a:prstGeom prst="rect">
                        <a:avLst/>
                      </a:prstGeom>
                      <a:noFill/>
                    </p:spPr>
                  </p:pic>
                </p:oleObj>
              </mc:Fallback>
            </mc:AlternateContent>
          </a:graphicData>
        </a:graphic>
      </p:graphicFrame>
      <p:sp>
        <p:nvSpPr>
          <p:cNvPr id="7" name="Espaço Reservado para Conteúdo 2">
            <a:extLst>
              <a:ext uri="{FF2B5EF4-FFF2-40B4-BE49-F238E27FC236}">
                <a16:creationId xmlns:a16="http://schemas.microsoft.com/office/drawing/2014/main" id="{41D11569-7957-4E93-B5B2-0EBF60FC030B}"/>
              </a:ext>
            </a:extLst>
          </p:cNvPr>
          <p:cNvSpPr txBox="1">
            <a:spLocks/>
          </p:cNvSpPr>
          <p:nvPr/>
        </p:nvSpPr>
        <p:spPr bwMode="auto">
          <a:xfrm>
            <a:off x="218079" y="3943688"/>
            <a:ext cx="11683188" cy="696301"/>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SzPct val="100000"/>
              <a:buFont typeface="Wingdings" pitchFamily="2" charset="2"/>
              <a:buChar char="§"/>
            </a:pPr>
            <a:r>
              <a:rPr lang="pt-BR" kern="0" dirty="0">
                <a:solidFill>
                  <a:schemeClr val="tx1"/>
                </a:solidFill>
                <a:latin typeface="Calibri" panose="020F0502020204030204" pitchFamily="34" charset="0"/>
                <a:cs typeface="Calibri" panose="020F0502020204030204" pitchFamily="34" charset="0"/>
              </a:rPr>
              <a:t>Como o valor que o indivíduo deve declarar é não negativo, então o menor valor dentre as alternativas que torna a utilidade a maior possível é zero.</a:t>
            </a:r>
          </a:p>
        </p:txBody>
      </p:sp>
    </p:spTree>
    <p:extLst>
      <p:ext uri="{BB962C8B-B14F-4D97-AF65-F5344CB8AC3E}">
        <p14:creationId xmlns:p14="http://schemas.microsoft.com/office/powerpoint/2010/main" val="4080995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F88D661C-1473-442B-BA5F-23D057D3E0D8}"/>
              </a:ext>
            </a:extLst>
          </p:cNvPr>
          <p:cNvSpPr/>
          <p:nvPr/>
        </p:nvSpPr>
        <p:spPr bwMode="auto">
          <a:xfrm>
            <a:off x="196950" y="4895558"/>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0803D4BB-42BB-4902-B3A0-E2BEF2217B4C}"/>
              </a:ext>
            </a:extLst>
          </p:cNvPr>
          <p:cNvSpPr>
            <a:spLocks noGrp="1"/>
          </p:cNvSpPr>
          <p:nvPr>
            <p:ph idx="1"/>
          </p:nvPr>
        </p:nvSpPr>
        <p:spPr>
          <a:xfrm>
            <a:off x="253217" y="91492"/>
            <a:ext cx="11788727" cy="4883150"/>
          </a:xfrm>
        </p:spPr>
        <p:txBody>
          <a:bodyPr/>
          <a:lstStyle/>
          <a:p>
            <a:pPr marL="0" indent="0" algn="just">
              <a:buNone/>
            </a:pPr>
            <a:r>
              <a:rPr lang="pt-BR" b="1" dirty="0">
                <a:solidFill>
                  <a:schemeClr val="tx2"/>
                </a:solidFill>
                <a:latin typeface="Calibri" panose="020F0502020204030204" pitchFamily="34" charset="0"/>
                <a:cs typeface="Calibri" panose="020F0502020204030204" pitchFamily="34" charset="0"/>
              </a:rPr>
              <a:t>4) FGV - Consultor Legislativo (ALERO)/Assessoramento em Orçamentos/ 2018</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Considere o mercado de venda de imóveis, no qual a oferta é fixa no curto prazo e a demanda é negativamente inclinada.</a:t>
            </a: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Assinale a opção que apresenta a estática comparativa que melhor se aplica a essa situação.</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Um aumento no preço sem alteração na demanda eleva a quantidade de imóveis disponíveis para venda.</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A elasticidade preço da oferta varia com o equilíbrio de mercado.</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Se as curvas de oferta e demanda se deslocarem no mesmo sentido e em magnitudes iguais, o preço de equilíbrio não se altera.</a:t>
            </a:r>
            <a:endParaRPr lang="pt-BR" dirty="0">
              <a:solidFill>
                <a:schemeClr val="tx2"/>
              </a:solidFill>
              <a:latin typeface="Calibri" panose="020F0502020204030204" pitchFamily="34" charset="0"/>
              <a:cs typeface="Calibri" panose="020F0502020204030204" pitchFamily="34" charset="0"/>
            </a:endParaRPr>
          </a:p>
          <a:p>
            <a:pPr algn="just"/>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3463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73CA43B3-88D1-40A4-B1F9-1CD992344EE4}"/>
              </a:ext>
            </a:extLst>
          </p:cNvPr>
          <p:cNvSpPr>
            <a:spLocks noGrp="1"/>
          </p:cNvSpPr>
          <p:nvPr>
            <p:ph idx="1"/>
          </p:nvPr>
        </p:nvSpPr>
        <p:spPr>
          <a:xfrm>
            <a:off x="211013" y="204036"/>
            <a:ext cx="11788727" cy="4883150"/>
          </a:xfrm>
        </p:spPr>
        <p:txBody>
          <a:bodyPr/>
          <a:lstStyle/>
          <a:p>
            <a:pPr marL="514350" indent="-514350" algn="just">
              <a:spcBef>
                <a:spcPts val="600"/>
              </a:spcBef>
              <a:buClr>
                <a:schemeClr val="tx1"/>
              </a:buClr>
              <a:buSzPct val="100000"/>
              <a:buFont typeface="+mj-lt"/>
              <a:buAutoNum type="alphaLcParenR" startAt="4"/>
            </a:pPr>
            <a:r>
              <a:rPr lang="pt-BR" b="0" i="0" dirty="0">
                <a:solidFill>
                  <a:schemeClr val="tx1"/>
                </a:solidFill>
                <a:effectLst/>
                <a:latin typeface="Calibri" panose="020F0502020204030204" pitchFamily="34" charset="0"/>
                <a:cs typeface="Calibri" panose="020F0502020204030204" pitchFamily="34" charset="0"/>
              </a:rPr>
              <a:t>A elasticidade preço da demanda depende da elasticidade preço da oferta.</a:t>
            </a:r>
          </a:p>
          <a:p>
            <a:pPr marL="514350" indent="-514350" algn="just">
              <a:spcBef>
                <a:spcPts val="600"/>
              </a:spcBef>
              <a:buClr>
                <a:schemeClr val="tx1"/>
              </a:buClr>
              <a:buSzPct val="100000"/>
              <a:buFont typeface="+mj-lt"/>
              <a:buAutoNum type="alphaLcParenR" startAt="4"/>
            </a:pPr>
            <a:r>
              <a:rPr lang="pt-BR" b="0" i="0" dirty="0">
                <a:solidFill>
                  <a:schemeClr val="tx1"/>
                </a:solidFill>
                <a:effectLst/>
                <a:latin typeface="Calibri" panose="020F0502020204030204" pitchFamily="34" charset="0"/>
                <a:cs typeface="Calibri" panose="020F0502020204030204" pitchFamily="34" charset="0"/>
              </a:rPr>
              <a:t>Se o preço de equilibro é p, então o excesso de oferta e demanda serão iguais se o preço praticado for p+1 e p-1, respectivamente.</a:t>
            </a:r>
          </a:p>
          <a:p>
            <a:pPr algn="just"/>
            <a:endParaRPr lang="pt-BR" dirty="0">
              <a:solidFill>
                <a:schemeClr val="tx1"/>
              </a:solidFill>
              <a:latin typeface="Calibri" panose="020F0502020204030204" pitchFamily="34" charset="0"/>
              <a:cs typeface="Calibri" panose="020F0502020204030204" pitchFamily="34" charset="0"/>
            </a:endParaRPr>
          </a:p>
        </p:txBody>
      </p:sp>
      <p:sp>
        <p:nvSpPr>
          <p:cNvPr id="3" name="Espaço Reservado para Conteúdo 2">
            <a:extLst>
              <a:ext uri="{FF2B5EF4-FFF2-40B4-BE49-F238E27FC236}">
                <a16:creationId xmlns:a16="http://schemas.microsoft.com/office/drawing/2014/main" id="{675FB0C6-2684-497D-979A-4957FA0B7E04}"/>
              </a:ext>
            </a:extLst>
          </p:cNvPr>
          <p:cNvSpPr txBox="1">
            <a:spLocks/>
          </p:cNvSpPr>
          <p:nvPr/>
        </p:nvSpPr>
        <p:spPr bwMode="auto">
          <a:xfrm>
            <a:off x="844061" y="2511133"/>
            <a:ext cx="11136925" cy="100725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
                <a:srgbClr val="C00000"/>
              </a:buClr>
              <a:buSzPct val="100000"/>
              <a:buFont typeface="Wingdings" panose="05000000000000000000" pitchFamily="2" charset="2"/>
              <a:buChar char="§"/>
            </a:pPr>
            <a:r>
              <a:rPr lang="pt-BR" sz="3000" kern="0" dirty="0">
                <a:solidFill>
                  <a:srgbClr val="FF0000"/>
                </a:solidFill>
                <a:latin typeface="Calibri" panose="020F0502020204030204" pitchFamily="34" charset="0"/>
                <a:cs typeface="Calibri" panose="020F0502020204030204" pitchFamily="34" charset="0"/>
              </a:rPr>
              <a:t>Preço menor gera excesso de demanda e preço maior gera excesso de oferta.</a:t>
            </a:r>
          </a:p>
        </p:txBody>
      </p:sp>
    </p:spTree>
    <p:extLst>
      <p:ext uri="{BB962C8B-B14F-4D97-AF65-F5344CB8AC3E}">
        <p14:creationId xmlns:p14="http://schemas.microsoft.com/office/powerpoint/2010/main" val="2313591702"/>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0AB50F6-02BD-47D9-965C-9AB34FD783C5}"/>
              </a:ext>
            </a:extLst>
          </p:cNvPr>
          <p:cNvSpPr>
            <a:spLocks noChangeArrowheads="1"/>
          </p:cNvSpPr>
          <p:nvPr/>
        </p:nvSpPr>
        <p:spPr bwMode="auto">
          <a:xfrm>
            <a:off x="-307792" y="5812301"/>
            <a:ext cx="1905000" cy="457200"/>
          </a:xfrm>
          <a:prstGeom prst="rect">
            <a:avLst/>
          </a:prstGeom>
          <a:noFill/>
          <a:ln w="12700">
            <a:noFill/>
            <a:miter lim="800000"/>
            <a:headEnd/>
            <a:tailEnd/>
          </a:ln>
        </p:spPr>
        <p:txBody>
          <a:bodyPr wrap="none" anchor="ctr"/>
          <a:lstStyle/>
          <a:p>
            <a:endParaRPr lang="pt-BR"/>
          </a:p>
        </p:txBody>
      </p:sp>
      <p:sp>
        <p:nvSpPr>
          <p:cNvPr id="5" name="Rectangle 3">
            <a:extLst>
              <a:ext uri="{FF2B5EF4-FFF2-40B4-BE49-F238E27FC236}">
                <a16:creationId xmlns:a16="http://schemas.microsoft.com/office/drawing/2014/main" id="{B2FC265F-2F91-4643-84EC-8CDCB8A312A0}"/>
              </a:ext>
            </a:extLst>
          </p:cNvPr>
          <p:cNvSpPr>
            <a:spLocks noChangeArrowheads="1"/>
          </p:cNvSpPr>
          <p:nvPr/>
        </p:nvSpPr>
        <p:spPr bwMode="auto">
          <a:xfrm>
            <a:off x="2206808" y="5812301"/>
            <a:ext cx="2895600" cy="457200"/>
          </a:xfrm>
          <a:prstGeom prst="rect">
            <a:avLst/>
          </a:prstGeom>
          <a:noFill/>
          <a:ln w="12700">
            <a:noFill/>
            <a:miter lim="800000"/>
            <a:headEnd/>
            <a:tailEnd/>
          </a:ln>
        </p:spPr>
        <p:txBody>
          <a:bodyPr wrap="none" anchor="ctr"/>
          <a:lstStyle/>
          <a:p>
            <a:endParaRPr lang="pt-BR"/>
          </a:p>
        </p:txBody>
      </p:sp>
      <p:sp>
        <p:nvSpPr>
          <p:cNvPr id="6" name="Rectangle 4">
            <a:extLst>
              <a:ext uri="{FF2B5EF4-FFF2-40B4-BE49-F238E27FC236}">
                <a16:creationId xmlns:a16="http://schemas.microsoft.com/office/drawing/2014/main" id="{50F85CE8-774C-42E8-86A6-EDAF2EF46CC3}"/>
              </a:ext>
            </a:extLst>
          </p:cNvPr>
          <p:cNvSpPr txBox="1">
            <a:spLocks noChangeArrowheads="1"/>
          </p:cNvSpPr>
          <p:nvPr/>
        </p:nvSpPr>
        <p:spPr bwMode="auto">
          <a:xfrm>
            <a:off x="1935336" y="-35465"/>
            <a:ext cx="8010525"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a:lstStyle>
          <a:p>
            <a:pPr algn="ctr"/>
            <a:r>
              <a:rPr lang="en-US" kern="0" dirty="0">
                <a:solidFill>
                  <a:schemeClr val="tx1"/>
                </a:solidFill>
              </a:rPr>
              <a:t>O </a:t>
            </a:r>
            <a:r>
              <a:rPr lang="en-US" kern="0" dirty="0" err="1">
                <a:solidFill>
                  <a:schemeClr val="tx1"/>
                </a:solidFill>
              </a:rPr>
              <a:t>Mecanismo</a:t>
            </a:r>
            <a:r>
              <a:rPr lang="en-US" kern="0" dirty="0">
                <a:solidFill>
                  <a:schemeClr val="tx1"/>
                </a:solidFill>
              </a:rPr>
              <a:t> de Mercado</a:t>
            </a:r>
          </a:p>
        </p:txBody>
      </p:sp>
      <p:sp>
        <p:nvSpPr>
          <p:cNvPr id="7" name="Rectangle 5">
            <a:extLst>
              <a:ext uri="{FF2B5EF4-FFF2-40B4-BE49-F238E27FC236}">
                <a16:creationId xmlns:a16="http://schemas.microsoft.com/office/drawing/2014/main" id="{1915A226-1198-4773-8A1B-8ADB0E8F7E9B}"/>
              </a:ext>
            </a:extLst>
          </p:cNvPr>
          <p:cNvSpPr>
            <a:spLocks noChangeArrowheads="1"/>
          </p:cNvSpPr>
          <p:nvPr/>
        </p:nvSpPr>
        <p:spPr bwMode="auto">
          <a:xfrm>
            <a:off x="2054408" y="5799601"/>
            <a:ext cx="2895600" cy="457200"/>
          </a:xfrm>
          <a:prstGeom prst="rect">
            <a:avLst/>
          </a:prstGeom>
          <a:noFill/>
          <a:ln w="12700">
            <a:noFill/>
            <a:miter lim="800000"/>
            <a:headEnd/>
            <a:tailEnd/>
          </a:ln>
        </p:spPr>
        <p:txBody>
          <a:bodyPr wrap="none" anchor="ctr"/>
          <a:lstStyle/>
          <a:p>
            <a:endParaRPr lang="pt-BR"/>
          </a:p>
        </p:txBody>
      </p:sp>
      <p:sp>
        <p:nvSpPr>
          <p:cNvPr id="8" name="Line 6">
            <a:extLst>
              <a:ext uri="{FF2B5EF4-FFF2-40B4-BE49-F238E27FC236}">
                <a16:creationId xmlns:a16="http://schemas.microsoft.com/office/drawing/2014/main" id="{B5253F71-E113-4D03-BD4C-C389835B9006}"/>
              </a:ext>
            </a:extLst>
          </p:cNvPr>
          <p:cNvSpPr>
            <a:spLocks noChangeShapeType="1"/>
          </p:cNvSpPr>
          <p:nvPr/>
        </p:nvSpPr>
        <p:spPr bwMode="auto">
          <a:xfrm>
            <a:off x="668946" y="1350130"/>
            <a:ext cx="0" cy="4211637"/>
          </a:xfrm>
          <a:prstGeom prst="line">
            <a:avLst/>
          </a:prstGeom>
          <a:noFill/>
          <a:ln w="76200">
            <a:solidFill>
              <a:schemeClr val="tx1"/>
            </a:solidFill>
            <a:round/>
            <a:headEnd type="triangle" w="med" len="med"/>
            <a:tailEnd type="none" w="med" len="med"/>
          </a:ln>
        </p:spPr>
        <p:txBody>
          <a:bodyPr wrap="none" anchor="ctr"/>
          <a:lstStyle/>
          <a:p>
            <a:endParaRPr lang="pt-BR"/>
          </a:p>
        </p:txBody>
      </p:sp>
      <p:sp>
        <p:nvSpPr>
          <p:cNvPr id="9" name="Line 7">
            <a:extLst>
              <a:ext uri="{FF2B5EF4-FFF2-40B4-BE49-F238E27FC236}">
                <a16:creationId xmlns:a16="http://schemas.microsoft.com/office/drawing/2014/main" id="{D1316478-12DB-4C27-BBD8-C8E41083AB68}"/>
              </a:ext>
            </a:extLst>
          </p:cNvPr>
          <p:cNvSpPr>
            <a:spLocks noChangeShapeType="1"/>
          </p:cNvSpPr>
          <p:nvPr/>
        </p:nvSpPr>
        <p:spPr bwMode="auto">
          <a:xfrm>
            <a:off x="687996" y="5532901"/>
            <a:ext cx="4222750" cy="0"/>
          </a:xfrm>
          <a:prstGeom prst="line">
            <a:avLst/>
          </a:prstGeom>
          <a:noFill/>
          <a:ln w="76200">
            <a:solidFill>
              <a:schemeClr val="tx1"/>
            </a:solidFill>
            <a:round/>
            <a:headEnd type="none" w="med" len="med"/>
            <a:tailEnd type="triangle" w="med" len="med"/>
          </a:ln>
        </p:spPr>
        <p:txBody>
          <a:bodyPr wrap="none" anchor="ctr"/>
          <a:lstStyle/>
          <a:p>
            <a:endParaRPr lang="pt-BR"/>
          </a:p>
        </p:txBody>
      </p:sp>
      <p:sp>
        <p:nvSpPr>
          <p:cNvPr id="10" name="Rectangle 8">
            <a:extLst>
              <a:ext uri="{FF2B5EF4-FFF2-40B4-BE49-F238E27FC236}">
                <a16:creationId xmlns:a16="http://schemas.microsoft.com/office/drawing/2014/main" id="{06480131-1599-4C10-8EFB-1D4B817FD6F5}"/>
              </a:ext>
            </a:extLst>
          </p:cNvPr>
          <p:cNvSpPr>
            <a:spLocks noChangeArrowheads="1"/>
          </p:cNvSpPr>
          <p:nvPr/>
        </p:nvSpPr>
        <p:spPr bwMode="auto">
          <a:xfrm>
            <a:off x="4635352" y="5562347"/>
            <a:ext cx="402355" cy="428322"/>
          </a:xfrm>
          <a:prstGeom prst="rect">
            <a:avLst/>
          </a:prstGeom>
          <a:noFill/>
          <a:ln w="12700">
            <a:noFill/>
            <a:miter lim="800000"/>
            <a:headEnd/>
            <a:tailEnd/>
          </a:ln>
        </p:spPr>
        <p:txBody>
          <a:bodyPr wrap="none" lIns="90488" tIns="44450" rIns="90488" bIns="44450">
            <a:spAutoFit/>
          </a:bodyPr>
          <a:lstStyle/>
          <a:p>
            <a:r>
              <a:rPr lang="en-US" sz="2200" b="1" dirty="0">
                <a:latin typeface="Arial" charset="0"/>
              </a:rPr>
              <a:t>Q</a:t>
            </a:r>
          </a:p>
        </p:txBody>
      </p:sp>
      <p:grpSp>
        <p:nvGrpSpPr>
          <p:cNvPr id="11" name="Group 20">
            <a:extLst>
              <a:ext uri="{FF2B5EF4-FFF2-40B4-BE49-F238E27FC236}">
                <a16:creationId xmlns:a16="http://schemas.microsoft.com/office/drawing/2014/main" id="{EB4653C9-0C4D-47F6-A0AE-EC527B8E8F34}"/>
              </a:ext>
            </a:extLst>
          </p:cNvPr>
          <p:cNvGrpSpPr>
            <a:grpSpLocks/>
          </p:cNvGrpSpPr>
          <p:nvPr/>
        </p:nvGrpSpPr>
        <p:grpSpPr bwMode="auto">
          <a:xfrm>
            <a:off x="1583347" y="1468902"/>
            <a:ext cx="3322638" cy="3694113"/>
            <a:chOff x="1968" y="1200"/>
            <a:chExt cx="2093" cy="2327"/>
          </a:xfrm>
        </p:grpSpPr>
        <p:sp>
          <p:nvSpPr>
            <p:cNvPr id="12" name="Freeform 9">
              <a:extLst>
                <a:ext uri="{FF2B5EF4-FFF2-40B4-BE49-F238E27FC236}">
                  <a16:creationId xmlns:a16="http://schemas.microsoft.com/office/drawing/2014/main" id="{36B13638-9500-4911-B0C5-2BD4AFCE50B4}"/>
                </a:ext>
              </a:extLst>
            </p:cNvPr>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 name="T12" fmla="*/ 0 60000 65536"/>
                <a:gd name="T13" fmla="*/ 0 60000 65536"/>
                <a:gd name="T14" fmla="*/ 0 60000 65536"/>
                <a:gd name="T15" fmla="*/ 0 60000 65536"/>
                <a:gd name="T16" fmla="*/ 0 60000 65536"/>
                <a:gd name="T17" fmla="*/ 0 60000 65536"/>
                <a:gd name="T18" fmla="*/ 0 w 1873"/>
                <a:gd name="T19" fmla="*/ 0 h 2209"/>
                <a:gd name="T20" fmla="*/ 1873 w 1873"/>
                <a:gd name="T21" fmla="*/ 2209 h 2209"/>
              </a:gdLst>
              <a:ahLst/>
              <a:cxnLst>
                <a:cxn ang="T12">
                  <a:pos x="T0" y="T1"/>
                </a:cxn>
                <a:cxn ang="T13">
                  <a:pos x="T2" y="T3"/>
                </a:cxn>
                <a:cxn ang="T14">
                  <a:pos x="T4" y="T5"/>
                </a:cxn>
                <a:cxn ang="T15">
                  <a:pos x="T6" y="T7"/>
                </a:cxn>
                <a:cxn ang="T16">
                  <a:pos x="T8" y="T9"/>
                </a:cxn>
                <a:cxn ang="T17">
                  <a:pos x="T10" y="T11"/>
                </a:cxn>
              </a:cxnLst>
              <a:rect l="T18" t="T19" r="T20" b="T21"/>
              <a:pathLst>
                <a:path w="1873" h="2209">
                  <a:moveTo>
                    <a:pt x="0" y="0"/>
                  </a:moveTo>
                  <a:lnTo>
                    <a:pt x="360" y="587"/>
                  </a:lnTo>
                  <a:lnTo>
                    <a:pt x="782" y="1203"/>
                  </a:lnTo>
                  <a:lnTo>
                    <a:pt x="1349" y="1852"/>
                  </a:lnTo>
                  <a:lnTo>
                    <a:pt x="1625" y="2095"/>
                  </a:lnTo>
                  <a:lnTo>
                    <a:pt x="1872" y="2208"/>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13" name="Rectangle 10">
              <a:extLst>
                <a:ext uri="{FF2B5EF4-FFF2-40B4-BE49-F238E27FC236}">
                  <a16:creationId xmlns:a16="http://schemas.microsoft.com/office/drawing/2014/main" id="{2DC959D5-24FB-4E79-AD15-D2117C65C23C}"/>
                </a:ext>
              </a:extLst>
            </p:cNvPr>
            <p:cNvSpPr>
              <a:spLocks noChangeArrowheads="1"/>
            </p:cNvSpPr>
            <p:nvPr/>
          </p:nvSpPr>
          <p:spPr bwMode="auto">
            <a:xfrm>
              <a:off x="3818" y="3257"/>
              <a:ext cx="243" cy="270"/>
            </a:xfrm>
            <a:prstGeom prst="rect">
              <a:avLst/>
            </a:prstGeom>
            <a:noFill/>
            <a:ln w="12700">
              <a:noFill/>
              <a:miter lim="800000"/>
              <a:headEnd/>
              <a:tailEnd/>
            </a:ln>
          </p:spPr>
          <p:txBody>
            <a:bodyPr wrap="none" lIns="90488" tIns="44450" rIns="90488" bIns="44450">
              <a:spAutoFit/>
            </a:bodyPr>
            <a:lstStyle/>
            <a:p>
              <a:r>
                <a:rPr lang="en-US" sz="2200" b="1" i="1" dirty="0">
                  <a:latin typeface="Arial" charset="0"/>
                </a:rPr>
                <a:t>D</a:t>
              </a:r>
            </a:p>
          </p:txBody>
        </p:sp>
      </p:grpSp>
      <p:grpSp>
        <p:nvGrpSpPr>
          <p:cNvPr id="14" name="Group 21">
            <a:extLst>
              <a:ext uri="{FF2B5EF4-FFF2-40B4-BE49-F238E27FC236}">
                <a16:creationId xmlns:a16="http://schemas.microsoft.com/office/drawing/2014/main" id="{302B46A2-EA6D-4985-A2C6-AEBE4BA98560}"/>
              </a:ext>
            </a:extLst>
          </p:cNvPr>
          <p:cNvGrpSpPr>
            <a:grpSpLocks/>
          </p:cNvGrpSpPr>
          <p:nvPr/>
        </p:nvGrpSpPr>
        <p:grpSpPr bwMode="auto">
          <a:xfrm>
            <a:off x="668946" y="1446677"/>
            <a:ext cx="3667128" cy="3376613"/>
            <a:chOff x="1392" y="1186"/>
            <a:chExt cx="2310" cy="2127"/>
          </a:xfrm>
        </p:grpSpPr>
        <p:sp>
          <p:nvSpPr>
            <p:cNvPr id="15" name="Freeform 12">
              <a:extLst>
                <a:ext uri="{FF2B5EF4-FFF2-40B4-BE49-F238E27FC236}">
                  <a16:creationId xmlns:a16="http://schemas.microsoft.com/office/drawing/2014/main" id="{BEEF030E-2B96-4647-97BA-C2B1275F5D48}"/>
                </a:ext>
              </a:extLst>
            </p:cNvPr>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 name="T12" fmla="*/ 0 60000 65536"/>
                <a:gd name="T13" fmla="*/ 0 60000 65536"/>
                <a:gd name="T14" fmla="*/ 0 60000 65536"/>
                <a:gd name="T15" fmla="*/ 0 60000 65536"/>
                <a:gd name="T16" fmla="*/ 0 60000 65536"/>
                <a:gd name="T17" fmla="*/ 0 60000 65536"/>
                <a:gd name="T18" fmla="*/ 0 w 2209"/>
                <a:gd name="T19" fmla="*/ 0 h 1873"/>
                <a:gd name="T20" fmla="*/ 2209 w 2209"/>
                <a:gd name="T21" fmla="*/ 1873 h 1873"/>
              </a:gdLst>
              <a:ahLst/>
              <a:cxnLst>
                <a:cxn ang="T12">
                  <a:pos x="T0" y="T1"/>
                </a:cxn>
                <a:cxn ang="T13">
                  <a:pos x="T2" y="T3"/>
                </a:cxn>
                <a:cxn ang="T14">
                  <a:pos x="T4" y="T5"/>
                </a:cxn>
                <a:cxn ang="T15">
                  <a:pos x="T6" y="T7"/>
                </a:cxn>
                <a:cxn ang="T16">
                  <a:pos x="T8" y="T9"/>
                </a:cxn>
                <a:cxn ang="T17">
                  <a:pos x="T10" y="T11"/>
                </a:cxn>
              </a:cxnLst>
              <a:rect l="T18" t="T19" r="T20" b="T21"/>
              <a:pathLst>
                <a:path w="2209" h="1873">
                  <a:moveTo>
                    <a:pt x="0" y="1872"/>
                  </a:moveTo>
                  <a:lnTo>
                    <a:pt x="587" y="1512"/>
                  </a:lnTo>
                  <a:lnTo>
                    <a:pt x="1203" y="1090"/>
                  </a:lnTo>
                  <a:lnTo>
                    <a:pt x="1852" y="523"/>
                  </a:lnTo>
                  <a:lnTo>
                    <a:pt x="2095" y="247"/>
                  </a:lnTo>
                  <a:lnTo>
                    <a:pt x="2208"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16" name="Rectangle 13">
              <a:extLst>
                <a:ext uri="{FF2B5EF4-FFF2-40B4-BE49-F238E27FC236}">
                  <a16:creationId xmlns:a16="http://schemas.microsoft.com/office/drawing/2014/main" id="{CA1E75AE-EE97-48B7-A28C-0CAE3016160E}"/>
                </a:ext>
              </a:extLst>
            </p:cNvPr>
            <p:cNvSpPr>
              <a:spLocks noChangeArrowheads="1"/>
            </p:cNvSpPr>
            <p:nvPr/>
          </p:nvSpPr>
          <p:spPr bwMode="auto">
            <a:xfrm>
              <a:off x="3532" y="1186"/>
              <a:ext cx="170" cy="270"/>
            </a:xfrm>
            <a:prstGeom prst="rect">
              <a:avLst/>
            </a:prstGeom>
            <a:noFill/>
            <a:ln w="12700">
              <a:noFill/>
              <a:miter lim="800000"/>
              <a:headEnd/>
              <a:tailEnd/>
            </a:ln>
          </p:spPr>
          <p:txBody>
            <a:bodyPr wrap="square" lIns="90488" tIns="44450" rIns="90488" bIns="44450">
              <a:spAutoFit/>
            </a:bodyPr>
            <a:lstStyle/>
            <a:p>
              <a:r>
                <a:rPr lang="en-US" sz="2200" b="1" i="1" dirty="0">
                  <a:latin typeface="Arial" charset="0"/>
                </a:rPr>
                <a:t>S</a:t>
              </a:r>
            </a:p>
          </p:txBody>
        </p:sp>
      </p:grpSp>
      <p:grpSp>
        <p:nvGrpSpPr>
          <p:cNvPr id="17" name="Group 23">
            <a:extLst>
              <a:ext uri="{FF2B5EF4-FFF2-40B4-BE49-F238E27FC236}">
                <a16:creationId xmlns:a16="http://schemas.microsoft.com/office/drawing/2014/main" id="{1587D71F-7037-4DC2-81B2-3F626DC03E06}"/>
              </a:ext>
            </a:extLst>
          </p:cNvPr>
          <p:cNvGrpSpPr>
            <a:grpSpLocks/>
          </p:cNvGrpSpPr>
          <p:nvPr/>
        </p:nvGrpSpPr>
        <p:grpSpPr bwMode="auto">
          <a:xfrm>
            <a:off x="232383" y="3099266"/>
            <a:ext cx="2806696" cy="2770188"/>
            <a:chOff x="1117" y="2227"/>
            <a:chExt cx="1768" cy="1745"/>
          </a:xfrm>
        </p:grpSpPr>
        <p:sp>
          <p:nvSpPr>
            <p:cNvPr id="18" name="Line 14">
              <a:extLst>
                <a:ext uri="{FF2B5EF4-FFF2-40B4-BE49-F238E27FC236}">
                  <a16:creationId xmlns:a16="http://schemas.microsoft.com/office/drawing/2014/main" id="{75638C62-D4CE-4A07-9E51-4F5337E3CB23}"/>
                </a:ext>
              </a:extLst>
            </p:cNvPr>
            <p:cNvSpPr>
              <a:spLocks noChangeShapeType="1"/>
            </p:cNvSpPr>
            <p:nvPr/>
          </p:nvSpPr>
          <p:spPr bwMode="auto">
            <a:xfrm flipH="1">
              <a:off x="1371" y="2400"/>
              <a:ext cx="1389" cy="0"/>
            </a:xfrm>
            <a:prstGeom prst="line">
              <a:avLst/>
            </a:prstGeom>
            <a:noFill/>
            <a:ln w="25400">
              <a:solidFill>
                <a:schemeClr val="tx1"/>
              </a:solidFill>
              <a:prstDash val="dash"/>
              <a:round/>
              <a:headEnd/>
              <a:tailEnd/>
            </a:ln>
          </p:spPr>
          <p:txBody>
            <a:bodyPr wrap="none" anchor="ctr"/>
            <a:lstStyle/>
            <a:p>
              <a:endParaRPr lang="pt-BR"/>
            </a:p>
          </p:txBody>
        </p:sp>
        <p:sp>
          <p:nvSpPr>
            <p:cNvPr id="19" name="Oval 15">
              <a:extLst>
                <a:ext uri="{FF2B5EF4-FFF2-40B4-BE49-F238E27FC236}">
                  <a16:creationId xmlns:a16="http://schemas.microsoft.com/office/drawing/2014/main" id="{C21C2A0F-F3AD-40B0-9D68-388C745A8F93}"/>
                </a:ext>
              </a:extLst>
            </p:cNvPr>
            <p:cNvSpPr>
              <a:spLocks noChangeArrowheads="1"/>
            </p:cNvSpPr>
            <p:nvPr/>
          </p:nvSpPr>
          <p:spPr bwMode="auto">
            <a:xfrm>
              <a:off x="2688" y="2352"/>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20" name="Rectangle 16">
              <a:extLst>
                <a:ext uri="{FF2B5EF4-FFF2-40B4-BE49-F238E27FC236}">
                  <a16:creationId xmlns:a16="http://schemas.microsoft.com/office/drawing/2014/main" id="{531FCF80-8C07-4640-9CDF-10C817FEE4DB}"/>
                </a:ext>
              </a:extLst>
            </p:cNvPr>
            <p:cNvSpPr>
              <a:spLocks noChangeArrowheads="1"/>
            </p:cNvSpPr>
            <p:nvPr/>
          </p:nvSpPr>
          <p:spPr bwMode="auto">
            <a:xfrm>
              <a:off x="1117" y="2227"/>
              <a:ext cx="283" cy="250"/>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P</a:t>
              </a:r>
              <a:r>
                <a:rPr lang="en-US" sz="2000" b="1" i="1" baseline="-25000" dirty="0">
                  <a:latin typeface="Arial" charset="0"/>
                </a:rPr>
                <a:t>0</a:t>
              </a:r>
            </a:p>
          </p:txBody>
        </p:sp>
        <p:sp>
          <p:nvSpPr>
            <p:cNvPr id="21" name="Rectangle 17">
              <a:extLst>
                <a:ext uri="{FF2B5EF4-FFF2-40B4-BE49-F238E27FC236}">
                  <a16:creationId xmlns:a16="http://schemas.microsoft.com/office/drawing/2014/main" id="{BB09FDE4-E6B7-4105-A7E5-3CA6E63CA1E0}"/>
                </a:ext>
              </a:extLst>
            </p:cNvPr>
            <p:cNvSpPr>
              <a:spLocks noChangeArrowheads="1"/>
            </p:cNvSpPr>
            <p:nvPr/>
          </p:nvSpPr>
          <p:spPr bwMode="auto">
            <a:xfrm>
              <a:off x="2585" y="3722"/>
              <a:ext cx="300" cy="250"/>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Q</a:t>
              </a:r>
              <a:r>
                <a:rPr lang="en-US" sz="2000" b="1" i="1" baseline="-25000" dirty="0">
                  <a:latin typeface="Arial" charset="0"/>
                </a:rPr>
                <a:t>0</a:t>
              </a:r>
            </a:p>
          </p:txBody>
        </p:sp>
        <p:sp>
          <p:nvSpPr>
            <p:cNvPr id="22" name="Line 18">
              <a:extLst>
                <a:ext uri="{FF2B5EF4-FFF2-40B4-BE49-F238E27FC236}">
                  <a16:creationId xmlns:a16="http://schemas.microsoft.com/office/drawing/2014/main" id="{DF0B5687-E0A8-4ED0-8E32-C62F833C675B}"/>
                </a:ext>
              </a:extLst>
            </p:cNvPr>
            <p:cNvSpPr>
              <a:spLocks noChangeShapeType="1"/>
            </p:cNvSpPr>
            <p:nvPr/>
          </p:nvSpPr>
          <p:spPr bwMode="auto">
            <a:xfrm>
              <a:off x="2736" y="2475"/>
              <a:ext cx="0" cy="1293"/>
            </a:xfrm>
            <a:prstGeom prst="line">
              <a:avLst/>
            </a:prstGeom>
            <a:noFill/>
            <a:ln w="25400">
              <a:solidFill>
                <a:schemeClr val="tx1"/>
              </a:solidFill>
              <a:prstDash val="dash"/>
              <a:round/>
              <a:headEnd/>
              <a:tailEnd/>
            </a:ln>
          </p:spPr>
          <p:txBody>
            <a:bodyPr wrap="none" anchor="ctr"/>
            <a:lstStyle/>
            <a:p>
              <a:endParaRPr lang="pt-BR"/>
            </a:p>
          </p:txBody>
        </p:sp>
      </p:grpSp>
      <p:sp>
        <p:nvSpPr>
          <p:cNvPr id="23" name="Rectangle 19">
            <a:extLst>
              <a:ext uri="{FF2B5EF4-FFF2-40B4-BE49-F238E27FC236}">
                <a16:creationId xmlns:a16="http://schemas.microsoft.com/office/drawing/2014/main" id="{A6A2F7E2-587B-4021-95FB-D91E7BC605BB}"/>
              </a:ext>
            </a:extLst>
          </p:cNvPr>
          <p:cNvSpPr>
            <a:spLocks noChangeArrowheads="1"/>
          </p:cNvSpPr>
          <p:nvPr/>
        </p:nvSpPr>
        <p:spPr bwMode="auto">
          <a:xfrm>
            <a:off x="234429" y="1227601"/>
            <a:ext cx="370295" cy="394467"/>
          </a:xfrm>
          <a:prstGeom prst="rect">
            <a:avLst/>
          </a:prstGeom>
          <a:noFill/>
          <a:ln w="12700">
            <a:noFill/>
            <a:miter lim="800000"/>
            <a:headEnd/>
            <a:tailEnd/>
          </a:ln>
        </p:spPr>
        <p:txBody>
          <a:bodyPr wrap="none" lIns="90488" tIns="44450" rIns="90488" bIns="44450">
            <a:spAutoFit/>
          </a:bodyPr>
          <a:lstStyle/>
          <a:p>
            <a:pPr algn="r">
              <a:lnSpc>
                <a:spcPct val="90000"/>
              </a:lnSpc>
            </a:pPr>
            <a:r>
              <a:rPr lang="en-US" sz="2200" b="1" dirty="0">
                <a:latin typeface="Arial" charset="0"/>
              </a:rPr>
              <a:t>P</a:t>
            </a:r>
          </a:p>
        </p:txBody>
      </p:sp>
      <p:graphicFrame>
        <p:nvGraphicFramePr>
          <p:cNvPr id="24" name="Object 6">
            <a:hlinkClick r:id="" action="ppaction://ole?verb=0"/>
            <a:extLst>
              <a:ext uri="{FF2B5EF4-FFF2-40B4-BE49-F238E27FC236}">
                <a16:creationId xmlns:a16="http://schemas.microsoft.com/office/drawing/2014/main" id="{BF110ED3-E397-4ACF-BC2B-B21DF86D1B4E}"/>
              </a:ext>
            </a:extLst>
          </p:cNvPr>
          <p:cNvGraphicFramePr>
            <a:graphicFrameLocks/>
          </p:cNvGraphicFramePr>
          <p:nvPr>
            <p:extLst>
              <p:ext uri="{D42A27DB-BD31-4B8C-83A1-F6EECF244321}">
                <p14:modId xmlns:p14="http://schemas.microsoft.com/office/powerpoint/2010/main" val="3567840278"/>
              </p:ext>
            </p:extLst>
          </p:nvPr>
        </p:nvGraphicFramePr>
        <p:xfrm>
          <a:off x="5005999" y="4284663"/>
          <a:ext cx="7061729" cy="1497012"/>
        </p:xfrm>
        <a:graphic>
          <a:graphicData uri="http://schemas.openxmlformats.org/presentationml/2006/ole">
            <mc:AlternateContent xmlns:mc="http://schemas.openxmlformats.org/markup-compatibility/2006">
              <mc:Choice xmlns:v="urn:schemas-microsoft-com:vml" Requires="v">
                <p:oleObj name="Equation" r:id="rId2" imgW="2260440" imgH="507960" progId="Equation.DSMT4">
                  <p:embed/>
                </p:oleObj>
              </mc:Choice>
              <mc:Fallback>
                <p:oleObj name="Equation" r:id="rId2" imgW="2260440" imgH="507960" progId="Equation.DSMT4">
                  <p:embed/>
                  <p:pic>
                    <p:nvPicPr>
                      <p:cNvPr id="23" name="Object 6">
                        <a:hlinkClick r:id="" action="ppaction://ole?verb=0"/>
                        <a:extLst>
                          <a:ext uri="{FF2B5EF4-FFF2-40B4-BE49-F238E27FC236}">
                            <a16:creationId xmlns:a16="http://schemas.microsoft.com/office/drawing/2014/main" id="{754A3D53-DC34-41E9-80D7-9F01DF24C226}"/>
                          </a:ext>
                        </a:extLst>
                      </p:cNvPr>
                      <p:cNvPicPr>
                        <a:picLocks noChangeArrowheads="1"/>
                      </p:cNvPicPr>
                      <p:nvPr/>
                    </p:nvPicPr>
                    <p:blipFill>
                      <a:blip r:embed="rId3"/>
                      <a:srcRect/>
                      <a:stretch>
                        <a:fillRect/>
                      </a:stretch>
                    </p:blipFill>
                    <p:spPr bwMode="auto">
                      <a:xfrm>
                        <a:off x="5005999" y="4284663"/>
                        <a:ext cx="7061729" cy="1497012"/>
                      </a:xfrm>
                      <a:prstGeom prst="rect">
                        <a:avLst/>
                      </a:prstGeom>
                      <a:noFill/>
                      <a:ln>
                        <a:solidFill>
                          <a:schemeClr val="tx1"/>
                        </a:solidFill>
                      </a:ln>
                      <a:effectLst/>
                    </p:spPr>
                  </p:pic>
                </p:oleObj>
              </mc:Fallback>
            </mc:AlternateContent>
          </a:graphicData>
        </a:graphic>
      </p:graphicFrame>
      <p:sp>
        <p:nvSpPr>
          <p:cNvPr id="25" name="Chave Direita 24">
            <a:extLst>
              <a:ext uri="{FF2B5EF4-FFF2-40B4-BE49-F238E27FC236}">
                <a16:creationId xmlns:a16="http://schemas.microsoft.com/office/drawing/2014/main" id="{763671ED-1194-4E2B-946F-91BEFE00D8F8}"/>
              </a:ext>
            </a:extLst>
          </p:cNvPr>
          <p:cNvSpPr/>
          <p:nvPr/>
        </p:nvSpPr>
        <p:spPr bwMode="auto">
          <a:xfrm rot="16200000" flipH="1">
            <a:off x="7343639" y="1579609"/>
            <a:ext cx="492442" cy="1759140"/>
          </a:xfrm>
          <a:prstGeom prst="rightBrace">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6" name="CaixaDeTexto 25">
            <a:extLst>
              <a:ext uri="{FF2B5EF4-FFF2-40B4-BE49-F238E27FC236}">
                <a16:creationId xmlns:a16="http://schemas.microsoft.com/office/drawing/2014/main" id="{87DE7282-763B-445A-9B26-355A840BFE13}"/>
              </a:ext>
            </a:extLst>
          </p:cNvPr>
          <p:cNvSpPr txBox="1"/>
          <p:nvPr/>
        </p:nvSpPr>
        <p:spPr>
          <a:xfrm>
            <a:off x="5288253" y="3362178"/>
            <a:ext cx="6767756" cy="492443"/>
          </a:xfrm>
          <a:prstGeom prst="rect">
            <a:avLst/>
          </a:prstGeom>
          <a:noFill/>
          <a:ln>
            <a:solidFill>
              <a:schemeClr val="tx1"/>
            </a:solidFill>
          </a:ln>
        </p:spPr>
        <p:txBody>
          <a:bodyPr wrap="square" rtlCol="0">
            <a:spAutoFit/>
          </a:bodyPr>
          <a:lstStyle/>
          <a:p>
            <a:r>
              <a:rPr lang="pt-BR" sz="2600" dirty="0">
                <a:latin typeface="+mn-lt"/>
              </a:rPr>
              <a:t>Fatores que Deslocam a Curva de Demanda</a:t>
            </a:r>
          </a:p>
        </p:txBody>
      </p:sp>
      <p:graphicFrame>
        <p:nvGraphicFramePr>
          <p:cNvPr id="27" name="Object 6">
            <a:hlinkClick r:id="" action="ppaction://ole?verb=0"/>
            <a:extLst>
              <a:ext uri="{FF2B5EF4-FFF2-40B4-BE49-F238E27FC236}">
                <a16:creationId xmlns:a16="http://schemas.microsoft.com/office/drawing/2014/main" id="{66A1C27D-EA83-41F4-B9D8-863C25FDA483}"/>
              </a:ext>
            </a:extLst>
          </p:cNvPr>
          <p:cNvGraphicFramePr>
            <a:graphicFrameLocks/>
          </p:cNvGraphicFramePr>
          <p:nvPr>
            <p:extLst>
              <p:ext uri="{D42A27DB-BD31-4B8C-83A1-F6EECF244321}">
                <p14:modId xmlns:p14="http://schemas.microsoft.com/office/powerpoint/2010/main" val="2608593903"/>
              </p:ext>
            </p:extLst>
          </p:nvPr>
        </p:nvGraphicFramePr>
        <p:xfrm>
          <a:off x="4516049" y="893763"/>
          <a:ext cx="4560887" cy="1471612"/>
        </p:xfrm>
        <a:graphic>
          <a:graphicData uri="http://schemas.openxmlformats.org/presentationml/2006/ole">
            <mc:AlternateContent xmlns:mc="http://schemas.openxmlformats.org/markup-compatibility/2006">
              <mc:Choice xmlns:v="urn:schemas-microsoft-com:vml" Requires="v">
                <p:oleObj name="Equation" r:id="rId4" imgW="1574640" imgH="507960" progId="Equation.DSMT4">
                  <p:embed/>
                </p:oleObj>
              </mc:Choice>
              <mc:Fallback>
                <p:oleObj name="Equation" r:id="rId4" imgW="1574640" imgH="507960" progId="Equation.DSMT4">
                  <p:embed/>
                  <p:pic>
                    <p:nvPicPr>
                      <p:cNvPr id="26" name="Object 6">
                        <a:hlinkClick r:id="" action="ppaction://ole?verb=0"/>
                        <a:extLst>
                          <a:ext uri="{FF2B5EF4-FFF2-40B4-BE49-F238E27FC236}">
                            <a16:creationId xmlns:a16="http://schemas.microsoft.com/office/drawing/2014/main" id="{A9BB4B16-2737-4FE4-931D-DC081850D5FE}"/>
                          </a:ext>
                        </a:extLst>
                      </p:cNvPr>
                      <p:cNvPicPr>
                        <a:picLocks noChangeArrowheads="1"/>
                      </p:cNvPicPr>
                      <p:nvPr/>
                    </p:nvPicPr>
                    <p:blipFill>
                      <a:blip r:embed="rId5"/>
                      <a:srcRect/>
                      <a:stretch>
                        <a:fillRect/>
                      </a:stretch>
                    </p:blipFill>
                    <p:spPr bwMode="auto">
                      <a:xfrm>
                        <a:off x="4516049" y="893763"/>
                        <a:ext cx="4560887" cy="1471612"/>
                      </a:xfrm>
                      <a:prstGeom prst="rect">
                        <a:avLst/>
                      </a:prstGeom>
                      <a:noFill/>
                      <a:ln>
                        <a:solidFill>
                          <a:schemeClr val="tx1"/>
                        </a:solidFill>
                      </a:ln>
                      <a:effectLst/>
                    </p:spPr>
                  </p:pic>
                </p:oleObj>
              </mc:Fallback>
            </mc:AlternateContent>
          </a:graphicData>
        </a:graphic>
      </p:graphicFrame>
      <p:sp>
        <p:nvSpPr>
          <p:cNvPr id="28" name="Chave Direita 27">
            <a:extLst>
              <a:ext uri="{FF2B5EF4-FFF2-40B4-BE49-F238E27FC236}">
                <a16:creationId xmlns:a16="http://schemas.microsoft.com/office/drawing/2014/main" id="{C64BBF23-4DE1-42D7-88C2-44B368A9E574}"/>
              </a:ext>
            </a:extLst>
          </p:cNvPr>
          <p:cNvSpPr/>
          <p:nvPr/>
        </p:nvSpPr>
        <p:spPr bwMode="auto">
          <a:xfrm rot="16200000">
            <a:off x="9264479" y="2075533"/>
            <a:ext cx="628891" cy="4189826"/>
          </a:xfrm>
          <a:prstGeom prst="rightBrace">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9" name="CaixaDeTexto 28">
            <a:extLst>
              <a:ext uri="{FF2B5EF4-FFF2-40B4-BE49-F238E27FC236}">
                <a16:creationId xmlns:a16="http://schemas.microsoft.com/office/drawing/2014/main" id="{1CF23E94-2E54-48B9-8D1A-6339DB6792AE}"/>
              </a:ext>
            </a:extLst>
          </p:cNvPr>
          <p:cNvSpPr txBox="1"/>
          <p:nvPr/>
        </p:nvSpPr>
        <p:spPr>
          <a:xfrm>
            <a:off x="5288252" y="2684587"/>
            <a:ext cx="6779479" cy="492443"/>
          </a:xfrm>
          <a:prstGeom prst="rect">
            <a:avLst/>
          </a:prstGeom>
          <a:noFill/>
          <a:ln>
            <a:solidFill>
              <a:schemeClr val="tx1"/>
            </a:solidFill>
          </a:ln>
        </p:spPr>
        <p:txBody>
          <a:bodyPr wrap="square" rtlCol="0">
            <a:spAutoFit/>
          </a:bodyPr>
          <a:lstStyle/>
          <a:p>
            <a:pPr algn="ctr"/>
            <a:r>
              <a:rPr lang="pt-BR" sz="2600" dirty="0">
                <a:latin typeface="+mn-lt"/>
              </a:rPr>
              <a:t>Fatores que Deslocam a Curva de Oferta</a:t>
            </a:r>
          </a:p>
        </p:txBody>
      </p:sp>
    </p:spTree>
    <p:extLst>
      <p:ext uri="{BB962C8B-B14F-4D97-AF65-F5344CB8AC3E}">
        <p14:creationId xmlns:p14="http://schemas.microsoft.com/office/powerpoint/2010/main" val="3459921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8" grpId="0" animBg="1"/>
      <p:bldP spid="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A9CCF1FC-2A2A-4AF8-9BE2-3AB0A174D1BE}"/>
              </a:ext>
            </a:extLst>
          </p:cNvPr>
          <p:cNvSpPr txBox="1">
            <a:spLocks noChangeArrowheads="1"/>
          </p:cNvSpPr>
          <p:nvPr/>
        </p:nvSpPr>
        <p:spPr>
          <a:xfrm>
            <a:off x="1" y="247014"/>
            <a:ext cx="12191999" cy="4883150"/>
          </a:xfrm>
          <a:prstGeom prst="rect">
            <a:avLst/>
          </a:prstGeom>
          <a:noFill/>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0"/>
              </a:spcBef>
              <a:buClrTx/>
              <a:buSzPct val="101000"/>
              <a:buFont typeface="Wingdings" panose="05000000000000000000" pitchFamily="2" charset="2"/>
              <a:buChar char="§"/>
            </a:pPr>
            <a:r>
              <a:rPr lang="en-US" sz="2800" b="1" kern="0" dirty="0" err="1">
                <a:solidFill>
                  <a:schemeClr val="tx1"/>
                </a:solidFill>
                <a:latin typeface="Arial" panose="020B0604020202020204" pitchFamily="34" charset="0"/>
                <a:cs typeface="Arial" panose="020B0604020202020204" pitchFamily="34" charset="0"/>
              </a:rPr>
              <a:t>Demanda</a:t>
            </a:r>
            <a:r>
              <a:rPr lang="en-US" sz="2800" b="1" kern="0" dirty="0">
                <a:solidFill>
                  <a:schemeClr val="tx1"/>
                </a:solidFill>
                <a:latin typeface="Arial" panose="020B0604020202020204" pitchFamily="34" charset="0"/>
                <a:cs typeface="Arial" panose="020B0604020202020204" pitchFamily="34" charset="0"/>
              </a:rPr>
              <a:t> - Uma </a:t>
            </a:r>
            <a:r>
              <a:rPr lang="en-US" sz="2800" b="1" kern="0" dirty="0" err="1">
                <a:solidFill>
                  <a:schemeClr val="tx1"/>
                </a:solidFill>
                <a:latin typeface="Arial" panose="020B0604020202020204" pitchFamily="34" charset="0"/>
                <a:cs typeface="Arial" panose="020B0604020202020204" pitchFamily="34" charset="0"/>
              </a:rPr>
              <a:t>Revisão</a:t>
            </a:r>
            <a:endParaRPr lang="en-US" sz="2800" b="1" kern="0" dirty="0">
              <a:solidFill>
                <a:schemeClr val="tx1"/>
              </a:solidFill>
              <a:latin typeface="Arial" panose="020B0604020202020204" pitchFamily="34" charset="0"/>
              <a:cs typeface="Arial" panose="020B0604020202020204" pitchFamily="34" charset="0"/>
            </a:endParaRPr>
          </a:p>
          <a:p>
            <a:pPr algn="just">
              <a:spcBef>
                <a:spcPts val="0"/>
              </a:spcBef>
              <a:buClrTx/>
              <a:buSzPct val="101000"/>
              <a:buFont typeface="Wingdings" panose="05000000000000000000" pitchFamily="2" charset="2"/>
              <a:buChar char="§"/>
            </a:pPr>
            <a:endParaRPr lang="en-US" sz="500" b="1" kern="0" dirty="0">
              <a:solidFill>
                <a:schemeClr val="tx1"/>
              </a:solidFill>
              <a:latin typeface="Arial" panose="020B0604020202020204" pitchFamily="34" charset="0"/>
              <a:cs typeface="Arial" panose="020B0604020202020204" pitchFamily="34" charset="0"/>
            </a:endParaRPr>
          </a:p>
          <a:p>
            <a:pPr algn="just">
              <a:spcBef>
                <a:spcPts val="0"/>
              </a:spcBef>
              <a:buClrTx/>
              <a:buSzPct val="101000"/>
              <a:buFont typeface="Wingdings" panose="05000000000000000000" pitchFamily="2" charset="2"/>
              <a:buChar char="§"/>
            </a:pPr>
            <a:r>
              <a:rPr lang="en-US" sz="2800" kern="0" dirty="0" err="1">
                <a:solidFill>
                  <a:schemeClr val="tx1"/>
                </a:solidFill>
                <a:latin typeface="Arial" panose="020B0604020202020204" pitchFamily="34" charset="0"/>
                <a:cs typeface="Arial" panose="020B0604020202020204" pitchFamily="34" charset="0"/>
              </a:rPr>
              <a:t>Existe</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uma</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relação</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inversa</a:t>
            </a:r>
            <a:r>
              <a:rPr lang="en-US" sz="2800" kern="0" dirty="0">
                <a:solidFill>
                  <a:schemeClr val="tx1"/>
                </a:solidFill>
                <a:latin typeface="Arial" panose="020B0604020202020204" pitchFamily="34" charset="0"/>
                <a:cs typeface="Arial" panose="020B0604020202020204" pitchFamily="34" charset="0"/>
              </a:rPr>
              <a:t> entre o </a:t>
            </a:r>
            <a:r>
              <a:rPr lang="en-US" sz="2800" kern="0" dirty="0" err="1">
                <a:solidFill>
                  <a:schemeClr val="tx1"/>
                </a:solidFill>
                <a:latin typeface="Arial" panose="020B0604020202020204" pitchFamily="34" charset="0"/>
                <a:cs typeface="Arial" panose="020B0604020202020204" pitchFamily="34" charset="0"/>
              </a:rPr>
              <a:t>preço</a:t>
            </a:r>
            <a:r>
              <a:rPr lang="en-US" sz="2800" kern="0" dirty="0">
                <a:solidFill>
                  <a:schemeClr val="tx1"/>
                </a:solidFill>
                <a:latin typeface="Arial" panose="020B0604020202020204" pitchFamily="34" charset="0"/>
                <a:cs typeface="Arial" panose="020B0604020202020204" pitchFamily="34" charset="0"/>
              </a:rPr>
              <a:t> e a </a:t>
            </a:r>
            <a:r>
              <a:rPr lang="en-US" sz="2800" kern="0" dirty="0" err="1">
                <a:solidFill>
                  <a:schemeClr val="tx1"/>
                </a:solidFill>
                <a:latin typeface="Arial" panose="020B0604020202020204" pitchFamily="34" charset="0"/>
                <a:cs typeface="Arial" panose="020B0604020202020204" pitchFamily="34" charset="0"/>
              </a:rPr>
              <a:t>quantidade</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demandada</a:t>
            </a:r>
            <a:r>
              <a:rPr lang="en-US" sz="2800" kern="0" dirty="0">
                <a:solidFill>
                  <a:schemeClr val="tx1"/>
                </a:solidFill>
                <a:latin typeface="Arial" panose="020B0604020202020204" pitchFamily="34" charset="0"/>
                <a:cs typeface="Arial" panose="020B0604020202020204" pitchFamily="34" charset="0"/>
              </a:rPr>
              <a:t>. </a:t>
            </a:r>
          </a:p>
          <a:p>
            <a:pPr lvl="1" algn="just">
              <a:spcBef>
                <a:spcPts val="0"/>
              </a:spcBef>
              <a:buClrTx/>
              <a:buSzPct val="101000"/>
              <a:buFont typeface="Wingdings" panose="05000000000000000000" pitchFamily="2" charset="2"/>
              <a:buChar char="§"/>
            </a:pPr>
            <a:r>
              <a:rPr lang="en-US" sz="2600" kern="0" dirty="0">
                <a:solidFill>
                  <a:schemeClr val="tx1"/>
                </a:solidFill>
                <a:latin typeface="Arial" panose="020B0604020202020204" pitchFamily="34" charset="0"/>
                <a:cs typeface="Arial" panose="020B0604020202020204" pitchFamily="34" charset="0"/>
              </a:rPr>
              <a:t>Um </a:t>
            </a:r>
            <a:r>
              <a:rPr lang="en-US" sz="2600" kern="0" dirty="0" err="1">
                <a:solidFill>
                  <a:schemeClr val="tx1"/>
                </a:solidFill>
                <a:latin typeface="Arial" panose="020B0604020202020204" pitchFamily="34" charset="0"/>
                <a:cs typeface="Arial" panose="020B0604020202020204" pitchFamily="34" charset="0"/>
              </a:rPr>
              <a:t>aumento</a:t>
            </a:r>
            <a:r>
              <a:rPr lang="en-US" sz="2600" kern="0" dirty="0">
                <a:solidFill>
                  <a:schemeClr val="tx1"/>
                </a:solidFill>
                <a:latin typeface="Arial" panose="020B0604020202020204" pitchFamily="34" charset="0"/>
                <a:cs typeface="Arial" panose="020B0604020202020204" pitchFamily="34" charset="0"/>
              </a:rPr>
              <a:t> no </a:t>
            </a:r>
            <a:r>
              <a:rPr lang="en-US" sz="2600" kern="0" dirty="0" err="1">
                <a:solidFill>
                  <a:schemeClr val="tx1"/>
                </a:solidFill>
                <a:latin typeface="Arial" panose="020B0604020202020204" pitchFamily="34" charset="0"/>
                <a:cs typeface="Arial" panose="020B0604020202020204" pitchFamily="34" charset="0"/>
              </a:rPr>
              <a:t>preço</a:t>
            </a:r>
            <a:r>
              <a:rPr lang="en-US" sz="2600" kern="0" dirty="0">
                <a:solidFill>
                  <a:schemeClr val="tx1"/>
                </a:solidFill>
                <a:latin typeface="Arial" panose="020B0604020202020204" pitchFamily="34" charset="0"/>
                <a:cs typeface="Arial" panose="020B0604020202020204" pitchFamily="34" charset="0"/>
              </a:rPr>
              <a:t> </a:t>
            </a:r>
            <a:r>
              <a:rPr lang="en-US" sz="2600" kern="0" dirty="0" err="1">
                <a:solidFill>
                  <a:schemeClr val="tx1"/>
                </a:solidFill>
                <a:latin typeface="Arial" panose="020B0604020202020204" pitchFamily="34" charset="0"/>
                <a:cs typeface="Arial" panose="020B0604020202020204" pitchFamily="34" charset="0"/>
              </a:rPr>
              <a:t>provoca</a:t>
            </a:r>
            <a:r>
              <a:rPr lang="en-US" sz="2600" kern="0" dirty="0">
                <a:solidFill>
                  <a:schemeClr val="tx1"/>
                </a:solidFill>
                <a:latin typeface="Arial" panose="020B0604020202020204" pitchFamily="34" charset="0"/>
                <a:cs typeface="Arial" panose="020B0604020202020204" pitchFamily="34" charset="0"/>
              </a:rPr>
              <a:t> </a:t>
            </a:r>
            <a:r>
              <a:rPr lang="en-US" sz="2600" kern="0" dirty="0" err="1">
                <a:solidFill>
                  <a:schemeClr val="tx1"/>
                </a:solidFill>
                <a:latin typeface="Arial" panose="020B0604020202020204" pitchFamily="34" charset="0"/>
                <a:cs typeface="Arial" panose="020B0604020202020204" pitchFamily="34" charset="0"/>
              </a:rPr>
              <a:t>uma</a:t>
            </a:r>
            <a:r>
              <a:rPr lang="en-US" sz="2600" kern="0" dirty="0">
                <a:solidFill>
                  <a:schemeClr val="tx1"/>
                </a:solidFill>
                <a:latin typeface="Arial" panose="020B0604020202020204" pitchFamily="34" charset="0"/>
                <a:cs typeface="Arial" panose="020B0604020202020204" pitchFamily="34" charset="0"/>
              </a:rPr>
              <a:t> </a:t>
            </a:r>
            <a:r>
              <a:rPr lang="en-US" sz="2600" kern="0" dirty="0" err="1">
                <a:solidFill>
                  <a:schemeClr val="tx1"/>
                </a:solidFill>
                <a:latin typeface="Arial" panose="020B0604020202020204" pitchFamily="34" charset="0"/>
                <a:cs typeface="Arial" panose="020B0604020202020204" pitchFamily="34" charset="0"/>
              </a:rPr>
              <a:t>variação</a:t>
            </a:r>
            <a:r>
              <a:rPr lang="en-US" sz="2600" kern="0" dirty="0">
                <a:solidFill>
                  <a:schemeClr val="tx1"/>
                </a:solidFill>
                <a:latin typeface="Arial" panose="020B0604020202020204" pitchFamily="34" charset="0"/>
                <a:cs typeface="Arial" panose="020B0604020202020204" pitchFamily="34" charset="0"/>
              </a:rPr>
              <a:t> da </a:t>
            </a:r>
            <a:r>
              <a:rPr lang="en-US" sz="2600" kern="0" dirty="0" err="1">
                <a:solidFill>
                  <a:schemeClr val="tx1"/>
                </a:solidFill>
                <a:latin typeface="Arial" panose="020B0604020202020204" pitchFamily="34" charset="0"/>
                <a:cs typeface="Arial" panose="020B0604020202020204" pitchFamily="34" charset="0"/>
              </a:rPr>
              <a:t>quantidade</a:t>
            </a:r>
            <a:r>
              <a:rPr lang="en-US" sz="2600" kern="0" dirty="0">
                <a:solidFill>
                  <a:schemeClr val="tx1"/>
                </a:solidFill>
                <a:latin typeface="Arial" panose="020B0604020202020204" pitchFamily="34" charset="0"/>
                <a:cs typeface="Arial" panose="020B0604020202020204" pitchFamily="34" charset="0"/>
              </a:rPr>
              <a:t> </a:t>
            </a:r>
            <a:r>
              <a:rPr lang="en-US" sz="2600" kern="0" dirty="0" err="1">
                <a:solidFill>
                  <a:schemeClr val="tx1"/>
                </a:solidFill>
                <a:latin typeface="Arial" panose="020B0604020202020204" pitchFamily="34" charset="0"/>
                <a:cs typeface="Arial" panose="020B0604020202020204" pitchFamily="34" charset="0"/>
              </a:rPr>
              <a:t>demandada</a:t>
            </a:r>
            <a:r>
              <a:rPr lang="en-US" sz="2600" kern="0" dirty="0">
                <a:solidFill>
                  <a:schemeClr val="tx1"/>
                </a:solidFill>
                <a:latin typeface="Arial" panose="020B0604020202020204" pitchFamily="34" charset="0"/>
                <a:cs typeface="Arial" panose="020B0604020202020204" pitchFamily="34" charset="0"/>
              </a:rPr>
              <a:t>, </a:t>
            </a:r>
            <a:r>
              <a:rPr lang="en-US" sz="2600" kern="0" dirty="0" err="1">
                <a:solidFill>
                  <a:schemeClr val="tx1"/>
                </a:solidFill>
                <a:latin typeface="Arial" panose="020B0604020202020204" pitchFamily="34" charset="0"/>
                <a:cs typeface="Arial" panose="020B0604020202020204" pitchFamily="34" charset="0"/>
              </a:rPr>
              <a:t>representada</a:t>
            </a:r>
            <a:r>
              <a:rPr lang="en-US" sz="2600" kern="0" dirty="0">
                <a:solidFill>
                  <a:schemeClr val="tx1"/>
                </a:solidFill>
                <a:latin typeface="Arial" panose="020B0604020202020204" pitchFamily="34" charset="0"/>
                <a:cs typeface="Arial" panose="020B0604020202020204" pitchFamily="34" charset="0"/>
              </a:rPr>
              <a:t> por um </a:t>
            </a:r>
            <a:r>
              <a:rPr lang="en-US" sz="2600" kern="0" dirty="0" err="1">
                <a:solidFill>
                  <a:schemeClr val="tx1"/>
                </a:solidFill>
                <a:latin typeface="Arial" panose="020B0604020202020204" pitchFamily="34" charset="0"/>
                <a:cs typeface="Arial" panose="020B0604020202020204" pitchFamily="34" charset="0"/>
              </a:rPr>
              <a:t>deslocamento</a:t>
            </a:r>
            <a:r>
              <a:rPr lang="en-US" sz="2600" kern="0" dirty="0">
                <a:solidFill>
                  <a:schemeClr val="tx1"/>
                </a:solidFill>
                <a:latin typeface="Arial" panose="020B0604020202020204" pitchFamily="34" charset="0"/>
                <a:cs typeface="Arial" panose="020B0604020202020204" pitchFamily="34" charset="0"/>
              </a:rPr>
              <a:t> ao </a:t>
            </a:r>
            <a:r>
              <a:rPr lang="en-US" sz="2600" kern="0" dirty="0" err="1">
                <a:solidFill>
                  <a:schemeClr val="tx1"/>
                </a:solidFill>
                <a:latin typeface="Arial" panose="020B0604020202020204" pitchFamily="34" charset="0"/>
                <a:cs typeface="Arial" panose="020B0604020202020204" pitchFamily="34" charset="0"/>
              </a:rPr>
              <a:t>longo</a:t>
            </a:r>
            <a:r>
              <a:rPr lang="en-US" sz="2600" kern="0" dirty="0">
                <a:solidFill>
                  <a:schemeClr val="tx1"/>
                </a:solidFill>
                <a:latin typeface="Arial" panose="020B0604020202020204" pitchFamily="34" charset="0"/>
                <a:cs typeface="Arial" panose="020B0604020202020204" pitchFamily="34" charset="0"/>
              </a:rPr>
              <a:t> da </a:t>
            </a:r>
            <a:r>
              <a:rPr lang="en-US" sz="2600" kern="0" dirty="0" err="1">
                <a:solidFill>
                  <a:schemeClr val="tx1"/>
                </a:solidFill>
                <a:latin typeface="Arial" panose="020B0604020202020204" pitchFamily="34" charset="0"/>
                <a:cs typeface="Arial" panose="020B0604020202020204" pitchFamily="34" charset="0"/>
              </a:rPr>
              <a:t>curva</a:t>
            </a:r>
            <a:r>
              <a:rPr lang="en-US" sz="2600" kern="0" dirty="0">
                <a:solidFill>
                  <a:schemeClr val="tx1"/>
                </a:solidFill>
                <a:latin typeface="Arial" panose="020B0604020202020204" pitchFamily="34" charset="0"/>
                <a:cs typeface="Arial" panose="020B0604020202020204" pitchFamily="34" charset="0"/>
              </a:rPr>
              <a:t> de </a:t>
            </a:r>
            <a:r>
              <a:rPr lang="en-US" sz="2600" kern="0" dirty="0" err="1">
                <a:solidFill>
                  <a:schemeClr val="tx1"/>
                </a:solidFill>
                <a:latin typeface="Arial" panose="020B0604020202020204" pitchFamily="34" charset="0"/>
                <a:cs typeface="Arial" panose="020B0604020202020204" pitchFamily="34" charset="0"/>
              </a:rPr>
              <a:t>demanda</a:t>
            </a:r>
            <a:r>
              <a:rPr lang="en-US" sz="2600" kern="0" dirty="0">
                <a:solidFill>
                  <a:schemeClr val="tx1"/>
                </a:solidFill>
                <a:latin typeface="Arial" panose="020B0604020202020204" pitchFamily="34" charset="0"/>
                <a:cs typeface="Arial" panose="020B0604020202020204" pitchFamily="34" charset="0"/>
              </a:rPr>
              <a:t>.</a:t>
            </a:r>
          </a:p>
          <a:p>
            <a:pPr lvl="1" algn="just">
              <a:spcBef>
                <a:spcPts val="0"/>
              </a:spcBef>
              <a:buClrTx/>
              <a:buSzPct val="101000"/>
              <a:buFont typeface="Wingdings" panose="05000000000000000000" pitchFamily="2" charset="2"/>
              <a:buChar char="§"/>
            </a:pPr>
            <a:endParaRPr lang="en-US" sz="600" kern="0" dirty="0">
              <a:solidFill>
                <a:schemeClr val="tx1"/>
              </a:solidFill>
              <a:latin typeface="Arial" panose="020B0604020202020204" pitchFamily="34" charset="0"/>
              <a:cs typeface="Arial" panose="020B0604020202020204" pitchFamily="34" charset="0"/>
            </a:endParaRPr>
          </a:p>
          <a:p>
            <a:pPr algn="just">
              <a:spcBef>
                <a:spcPts val="0"/>
              </a:spcBef>
              <a:buClrTx/>
              <a:buSzPct val="101000"/>
              <a:buFont typeface="Wingdings" panose="05000000000000000000" pitchFamily="2" charset="2"/>
              <a:buChar char="§"/>
            </a:pPr>
            <a:r>
              <a:rPr lang="en-US" sz="2800" kern="0" dirty="0" err="1">
                <a:solidFill>
                  <a:schemeClr val="tx1"/>
                </a:solidFill>
                <a:latin typeface="Arial" panose="020B0604020202020204" pitchFamily="34" charset="0"/>
                <a:cs typeface="Arial" panose="020B0604020202020204" pitchFamily="34" charset="0"/>
              </a:rPr>
              <a:t>Existe</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uma</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relação</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direta</a:t>
            </a:r>
            <a:r>
              <a:rPr lang="en-US" sz="2800" kern="0" dirty="0">
                <a:solidFill>
                  <a:schemeClr val="tx1"/>
                </a:solidFill>
                <a:latin typeface="Arial" panose="020B0604020202020204" pitchFamily="34" charset="0"/>
                <a:cs typeface="Arial" panose="020B0604020202020204" pitchFamily="34" charset="0"/>
              </a:rPr>
              <a:t> entre a </a:t>
            </a:r>
            <a:r>
              <a:rPr lang="en-US" sz="2800" kern="0" dirty="0" err="1">
                <a:solidFill>
                  <a:schemeClr val="tx1"/>
                </a:solidFill>
                <a:latin typeface="Arial" panose="020B0604020202020204" pitchFamily="34" charset="0"/>
                <a:cs typeface="Arial" panose="020B0604020202020204" pitchFamily="34" charset="0"/>
              </a:rPr>
              <a:t>demanda</a:t>
            </a:r>
            <a:r>
              <a:rPr lang="en-US" sz="2800" kern="0" dirty="0">
                <a:solidFill>
                  <a:schemeClr val="tx1"/>
                </a:solidFill>
                <a:latin typeface="Arial" panose="020B0604020202020204" pitchFamily="34" charset="0"/>
                <a:cs typeface="Arial" panose="020B0604020202020204" pitchFamily="34" charset="0"/>
              </a:rPr>
              <a:t> e a </a:t>
            </a:r>
            <a:r>
              <a:rPr lang="en-US" sz="2800" kern="0" dirty="0" err="1">
                <a:solidFill>
                  <a:schemeClr val="tx1"/>
                </a:solidFill>
                <a:latin typeface="Arial" panose="020B0604020202020204" pitchFamily="34" charset="0"/>
                <a:cs typeface="Arial" panose="020B0604020202020204" pitchFamily="34" charset="0"/>
              </a:rPr>
              <a:t>renda</a:t>
            </a:r>
            <a:r>
              <a:rPr lang="en-US" sz="2800" kern="0" dirty="0">
                <a:solidFill>
                  <a:schemeClr val="tx1"/>
                </a:solidFill>
                <a:latin typeface="Arial" panose="020B0604020202020204" pitchFamily="34" charset="0"/>
                <a:cs typeface="Arial" panose="020B0604020202020204" pitchFamily="34" charset="0"/>
              </a:rPr>
              <a:t> (no </a:t>
            </a:r>
            <a:r>
              <a:rPr lang="en-US" sz="2800" kern="0" dirty="0" err="1">
                <a:solidFill>
                  <a:schemeClr val="tx1"/>
                </a:solidFill>
                <a:latin typeface="Arial" panose="020B0604020202020204" pitchFamily="34" charset="0"/>
                <a:cs typeface="Arial" panose="020B0604020202020204" pitchFamily="34" charset="0"/>
              </a:rPr>
              <a:t>caso</a:t>
            </a:r>
            <a:r>
              <a:rPr lang="en-US" sz="2800" kern="0" dirty="0">
                <a:solidFill>
                  <a:schemeClr val="tx1"/>
                </a:solidFill>
                <a:latin typeface="Arial" panose="020B0604020202020204" pitchFamily="34" charset="0"/>
                <a:cs typeface="Arial" panose="020B0604020202020204" pitchFamily="34" charset="0"/>
              </a:rPr>
              <a:t> de bens </a:t>
            </a:r>
            <a:r>
              <a:rPr lang="en-US" sz="2800" kern="0" dirty="0" err="1">
                <a:solidFill>
                  <a:schemeClr val="tx1"/>
                </a:solidFill>
                <a:latin typeface="Arial" panose="020B0604020202020204" pitchFamily="34" charset="0"/>
                <a:cs typeface="Arial" panose="020B0604020202020204" pitchFamily="34" charset="0"/>
              </a:rPr>
              <a:t>normais</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gostos</a:t>
            </a:r>
            <a:r>
              <a:rPr lang="en-US" sz="2800" kern="0" dirty="0">
                <a:solidFill>
                  <a:schemeClr val="tx1"/>
                </a:solidFill>
                <a:latin typeface="Arial" panose="020B0604020202020204" pitchFamily="34" charset="0"/>
                <a:cs typeface="Arial" panose="020B0604020202020204" pitchFamily="34" charset="0"/>
              </a:rPr>
              <a:t> e </a:t>
            </a:r>
            <a:r>
              <a:rPr lang="en-US" sz="2800" kern="0" dirty="0" err="1">
                <a:solidFill>
                  <a:schemeClr val="tx1"/>
                </a:solidFill>
                <a:latin typeface="Arial" panose="020B0604020202020204" pitchFamily="34" charset="0"/>
                <a:cs typeface="Arial" panose="020B0604020202020204" pitchFamily="34" charset="0"/>
              </a:rPr>
              <a:t>preferências</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preços</a:t>
            </a:r>
            <a:r>
              <a:rPr lang="en-US" sz="2800" kern="0" dirty="0">
                <a:solidFill>
                  <a:schemeClr val="tx1"/>
                </a:solidFill>
                <a:latin typeface="Arial" panose="020B0604020202020204" pitchFamily="34" charset="0"/>
                <a:cs typeface="Arial" panose="020B0604020202020204" pitchFamily="34" charset="0"/>
              </a:rPr>
              <a:t> dos bens </a:t>
            </a:r>
            <a:r>
              <a:rPr lang="en-US" sz="2800" kern="0" dirty="0" err="1">
                <a:solidFill>
                  <a:schemeClr val="tx1"/>
                </a:solidFill>
                <a:latin typeface="Arial" panose="020B0604020202020204" pitchFamily="34" charset="0"/>
                <a:cs typeface="Arial" panose="020B0604020202020204" pitchFamily="34" charset="0"/>
              </a:rPr>
              <a:t>substitutos</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preço</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esperado</a:t>
            </a:r>
            <a:r>
              <a:rPr lang="en-US" sz="2800" kern="0" dirty="0">
                <a:solidFill>
                  <a:schemeClr val="tx1"/>
                </a:solidFill>
                <a:latin typeface="Arial" panose="020B0604020202020204" pitchFamily="34" charset="0"/>
                <a:cs typeface="Arial" panose="020B0604020202020204" pitchFamily="34" charset="0"/>
              </a:rPr>
              <a:t> para o </a:t>
            </a:r>
            <a:r>
              <a:rPr lang="en-US" sz="2800" kern="0" dirty="0" err="1">
                <a:solidFill>
                  <a:schemeClr val="tx1"/>
                </a:solidFill>
                <a:latin typeface="Arial" panose="020B0604020202020204" pitchFamily="34" charset="0"/>
                <a:cs typeface="Arial" panose="020B0604020202020204" pitchFamily="34" charset="0"/>
              </a:rPr>
              <a:t>bem</a:t>
            </a:r>
            <a:r>
              <a:rPr lang="en-US" sz="2800" kern="0" dirty="0">
                <a:solidFill>
                  <a:schemeClr val="tx1"/>
                </a:solidFill>
                <a:latin typeface="Arial" panose="020B0604020202020204" pitchFamily="34" charset="0"/>
                <a:cs typeface="Arial" panose="020B0604020202020204" pitchFamily="34" charset="0"/>
              </a:rPr>
              <a:t> e </a:t>
            </a:r>
            <a:r>
              <a:rPr lang="en-US" sz="2800" kern="0" dirty="0" err="1">
                <a:solidFill>
                  <a:schemeClr val="tx1"/>
                </a:solidFill>
                <a:latin typeface="Arial" panose="020B0604020202020204" pitchFamily="34" charset="0"/>
                <a:cs typeface="Arial" panose="020B0604020202020204" pitchFamily="34" charset="0"/>
              </a:rPr>
              <a:t>número</a:t>
            </a:r>
            <a:r>
              <a:rPr lang="en-US" sz="2800" kern="0" dirty="0">
                <a:solidFill>
                  <a:schemeClr val="tx1"/>
                </a:solidFill>
                <a:latin typeface="Arial" panose="020B0604020202020204" pitchFamily="34" charset="0"/>
                <a:cs typeface="Arial" panose="020B0604020202020204" pitchFamily="34" charset="0"/>
              </a:rPr>
              <a:t> de </a:t>
            </a:r>
            <a:r>
              <a:rPr lang="en-US" sz="2800" kern="0" dirty="0" err="1">
                <a:solidFill>
                  <a:schemeClr val="tx1"/>
                </a:solidFill>
                <a:latin typeface="Arial" panose="020B0604020202020204" pitchFamily="34" charset="0"/>
                <a:cs typeface="Arial" panose="020B0604020202020204" pitchFamily="34" charset="0"/>
              </a:rPr>
              <a:t>demandantes</a:t>
            </a:r>
            <a:r>
              <a:rPr lang="en-US" sz="2800" kern="0" dirty="0">
                <a:solidFill>
                  <a:schemeClr val="tx1"/>
                </a:solidFill>
                <a:latin typeface="Arial" panose="020B0604020202020204" pitchFamily="34" charset="0"/>
                <a:cs typeface="Arial" panose="020B0604020202020204" pitchFamily="34" charset="0"/>
              </a:rPr>
              <a:t> e </a:t>
            </a:r>
            <a:r>
              <a:rPr lang="en-US" sz="2800" kern="0" dirty="0" err="1">
                <a:solidFill>
                  <a:schemeClr val="tx1"/>
                </a:solidFill>
                <a:latin typeface="Arial" panose="020B0604020202020204" pitchFamily="34" charset="0"/>
                <a:cs typeface="Arial" panose="020B0604020202020204" pitchFamily="34" charset="0"/>
              </a:rPr>
              <a:t>uma</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relação</a:t>
            </a:r>
            <a:r>
              <a:rPr lang="en-US" sz="2800" kern="0" dirty="0">
                <a:solidFill>
                  <a:schemeClr val="tx1"/>
                </a:solidFill>
                <a:latin typeface="Arial" panose="020B0604020202020204" pitchFamily="34" charset="0"/>
                <a:cs typeface="Arial" panose="020B0604020202020204" pitchFamily="34" charset="0"/>
              </a:rPr>
              <a:t> </a:t>
            </a:r>
            <a:r>
              <a:rPr lang="en-US" sz="2800" kern="0" dirty="0" err="1">
                <a:solidFill>
                  <a:schemeClr val="tx1"/>
                </a:solidFill>
                <a:latin typeface="Arial" panose="020B0604020202020204" pitchFamily="34" charset="0"/>
                <a:cs typeface="Arial" panose="020B0604020202020204" pitchFamily="34" charset="0"/>
              </a:rPr>
              <a:t>inversa</a:t>
            </a:r>
            <a:r>
              <a:rPr lang="en-US" sz="2800" kern="0" dirty="0">
                <a:solidFill>
                  <a:schemeClr val="tx1"/>
                </a:solidFill>
                <a:latin typeface="Arial" panose="020B0604020202020204" pitchFamily="34" charset="0"/>
                <a:cs typeface="Arial" panose="020B0604020202020204" pitchFamily="34" charset="0"/>
              </a:rPr>
              <a:t> no </a:t>
            </a:r>
            <a:r>
              <a:rPr lang="en-US" sz="2800" kern="0" dirty="0" err="1">
                <a:solidFill>
                  <a:schemeClr val="tx1"/>
                </a:solidFill>
                <a:latin typeface="Arial" panose="020B0604020202020204" pitchFamily="34" charset="0"/>
                <a:cs typeface="Arial" panose="020B0604020202020204" pitchFamily="34" charset="0"/>
              </a:rPr>
              <a:t>caso</a:t>
            </a:r>
            <a:r>
              <a:rPr lang="en-US" sz="2800" kern="0" dirty="0">
                <a:solidFill>
                  <a:schemeClr val="tx1"/>
                </a:solidFill>
                <a:latin typeface="Arial" panose="020B0604020202020204" pitchFamily="34" charset="0"/>
                <a:cs typeface="Arial" panose="020B0604020202020204" pitchFamily="34" charset="0"/>
              </a:rPr>
              <a:t> dos </a:t>
            </a:r>
            <a:r>
              <a:rPr lang="en-US" sz="2800" kern="0" dirty="0" err="1">
                <a:solidFill>
                  <a:schemeClr val="tx1"/>
                </a:solidFill>
                <a:latin typeface="Arial" panose="020B0604020202020204" pitchFamily="34" charset="0"/>
                <a:cs typeface="Arial" panose="020B0604020202020204" pitchFamily="34" charset="0"/>
              </a:rPr>
              <a:t>preços</a:t>
            </a:r>
            <a:r>
              <a:rPr lang="en-US" sz="2800" kern="0" dirty="0">
                <a:solidFill>
                  <a:schemeClr val="tx1"/>
                </a:solidFill>
                <a:latin typeface="Arial" panose="020B0604020202020204" pitchFamily="34" charset="0"/>
                <a:cs typeface="Arial" panose="020B0604020202020204" pitchFamily="34" charset="0"/>
              </a:rPr>
              <a:t> dos bens </a:t>
            </a:r>
            <a:r>
              <a:rPr lang="en-US" sz="2800" kern="0" dirty="0" err="1">
                <a:solidFill>
                  <a:schemeClr val="tx1"/>
                </a:solidFill>
                <a:latin typeface="Arial" panose="020B0604020202020204" pitchFamily="34" charset="0"/>
                <a:cs typeface="Arial" panose="020B0604020202020204" pitchFamily="34" charset="0"/>
              </a:rPr>
              <a:t>complementares</a:t>
            </a:r>
            <a:r>
              <a:rPr lang="en-US" sz="2800" kern="0" dirty="0">
                <a:solidFill>
                  <a:schemeClr val="tx1"/>
                </a:solidFill>
                <a:latin typeface="Arial" panose="020B0604020202020204" pitchFamily="34" charset="0"/>
                <a:cs typeface="Arial" panose="020B0604020202020204" pitchFamily="34" charset="0"/>
              </a:rPr>
              <a:t>. </a:t>
            </a:r>
          </a:p>
          <a:p>
            <a:pPr algn="just">
              <a:spcBef>
                <a:spcPts val="0"/>
              </a:spcBef>
              <a:buClrTx/>
              <a:buSzPct val="101000"/>
              <a:buFont typeface="Wingdings" panose="05000000000000000000" pitchFamily="2" charset="2"/>
              <a:buChar char="§"/>
            </a:pPr>
            <a:endParaRPr lang="en-US" sz="1200" kern="0" dirty="0">
              <a:solidFill>
                <a:schemeClr val="tx1"/>
              </a:solidFill>
              <a:latin typeface="Arial" panose="020B0604020202020204" pitchFamily="34" charset="0"/>
              <a:cs typeface="Arial" panose="020B0604020202020204" pitchFamily="34" charset="0"/>
            </a:endParaRPr>
          </a:p>
          <a:p>
            <a:pPr algn="just">
              <a:spcBef>
                <a:spcPts val="0"/>
              </a:spcBef>
              <a:spcAft>
                <a:spcPts val="0"/>
              </a:spcAft>
              <a:buClrTx/>
              <a:buSzPct val="101000"/>
              <a:buFont typeface="Wingdings" panose="05000000000000000000" pitchFamily="2" charset="2"/>
              <a:buChar char="§"/>
            </a:pPr>
            <a:r>
              <a:rPr lang="en-US" sz="2800" b="1" dirty="0" err="1">
                <a:solidFill>
                  <a:schemeClr val="tx1"/>
                </a:solidFill>
              </a:rPr>
              <a:t>Oferta</a:t>
            </a:r>
            <a:r>
              <a:rPr lang="en-US" sz="2800" b="1" dirty="0">
                <a:solidFill>
                  <a:schemeClr val="tx1"/>
                </a:solidFill>
              </a:rPr>
              <a:t> - Uma </a:t>
            </a:r>
            <a:r>
              <a:rPr lang="en-US" sz="2800" b="1" dirty="0" err="1">
                <a:solidFill>
                  <a:schemeClr val="tx1"/>
                </a:solidFill>
              </a:rPr>
              <a:t>Revisão</a:t>
            </a:r>
            <a:endParaRPr lang="en-US" sz="2800" b="1" dirty="0">
              <a:solidFill>
                <a:schemeClr val="tx1"/>
              </a:solidFill>
            </a:endParaRPr>
          </a:p>
          <a:p>
            <a:pPr algn="just">
              <a:spcBef>
                <a:spcPts val="0"/>
              </a:spcBef>
              <a:spcAft>
                <a:spcPts val="0"/>
              </a:spcAft>
              <a:buClrTx/>
              <a:buSzPct val="101000"/>
              <a:buFont typeface="Wingdings" panose="05000000000000000000" pitchFamily="2" charset="2"/>
              <a:buChar char="§"/>
            </a:pPr>
            <a:endParaRPr lang="en-US" sz="300" dirty="0">
              <a:solidFill>
                <a:schemeClr val="tx1"/>
              </a:solidFill>
            </a:endParaRPr>
          </a:p>
          <a:p>
            <a:pPr lvl="1" algn="just">
              <a:spcBef>
                <a:spcPts val="0"/>
              </a:spcBef>
              <a:spcAft>
                <a:spcPts val="0"/>
              </a:spcAft>
              <a:buClrTx/>
              <a:buSzPct val="101000"/>
              <a:buFont typeface="Wingdings" panose="05000000000000000000" pitchFamily="2" charset="2"/>
              <a:buChar char="§"/>
            </a:pPr>
            <a:r>
              <a:rPr lang="en-US" sz="2600" dirty="0" err="1">
                <a:solidFill>
                  <a:schemeClr val="tx1"/>
                </a:solidFill>
              </a:rPr>
              <a:t>Existe</a:t>
            </a:r>
            <a:r>
              <a:rPr lang="en-US" sz="2600" dirty="0">
                <a:solidFill>
                  <a:schemeClr val="tx1"/>
                </a:solidFill>
              </a:rPr>
              <a:t> </a:t>
            </a:r>
            <a:r>
              <a:rPr lang="en-US" sz="2600" dirty="0" err="1">
                <a:solidFill>
                  <a:schemeClr val="tx1"/>
                </a:solidFill>
              </a:rPr>
              <a:t>uma</a:t>
            </a:r>
            <a:r>
              <a:rPr lang="en-US" sz="2600" dirty="0">
                <a:solidFill>
                  <a:schemeClr val="tx1"/>
                </a:solidFill>
              </a:rPr>
              <a:t> </a:t>
            </a:r>
            <a:r>
              <a:rPr lang="en-US" sz="2600" dirty="0" err="1">
                <a:solidFill>
                  <a:schemeClr val="tx1"/>
                </a:solidFill>
              </a:rPr>
              <a:t>relação</a:t>
            </a:r>
            <a:r>
              <a:rPr lang="en-US" sz="2600" dirty="0">
                <a:solidFill>
                  <a:schemeClr val="tx1"/>
                </a:solidFill>
              </a:rPr>
              <a:t> </a:t>
            </a:r>
            <a:r>
              <a:rPr lang="en-US" sz="2600" dirty="0" err="1">
                <a:solidFill>
                  <a:schemeClr val="tx1"/>
                </a:solidFill>
              </a:rPr>
              <a:t>direta</a:t>
            </a:r>
            <a:r>
              <a:rPr lang="en-US" sz="2600" dirty="0">
                <a:solidFill>
                  <a:schemeClr val="tx1"/>
                </a:solidFill>
              </a:rPr>
              <a:t> entre o </a:t>
            </a:r>
            <a:r>
              <a:rPr lang="en-US" sz="2600" dirty="0" err="1">
                <a:solidFill>
                  <a:schemeClr val="tx1"/>
                </a:solidFill>
              </a:rPr>
              <a:t>preço</a:t>
            </a:r>
            <a:r>
              <a:rPr lang="en-US" sz="2600" dirty="0">
                <a:solidFill>
                  <a:schemeClr val="tx1"/>
                </a:solidFill>
              </a:rPr>
              <a:t> e a </a:t>
            </a:r>
            <a:r>
              <a:rPr lang="en-US" sz="2600" dirty="0" err="1">
                <a:solidFill>
                  <a:schemeClr val="tx1"/>
                </a:solidFill>
              </a:rPr>
              <a:t>quantidade</a:t>
            </a:r>
            <a:r>
              <a:rPr lang="en-US" sz="2600" dirty="0">
                <a:solidFill>
                  <a:schemeClr val="tx1"/>
                </a:solidFill>
              </a:rPr>
              <a:t> </a:t>
            </a:r>
            <a:r>
              <a:rPr lang="en-US" sz="2600" dirty="0" err="1">
                <a:solidFill>
                  <a:schemeClr val="tx1"/>
                </a:solidFill>
              </a:rPr>
              <a:t>ofertada</a:t>
            </a:r>
            <a:r>
              <a:rPr lang="en-US" sz="2600" dirty="0">
                <a:solidFill>
                  <a:schemeClr val="tx1"/>
                </a:solidFill>
              </a:rPr>
              <a:t>.  </a:t>
            </a:r>
          </a:p>
          <a:p>
            <a:pPr lvl="2" algn="just">
              <a:spcBef>
                <a:spcPts val="0"/>
              </a:spcBef>
              <a:spcAft>
                <a:spcPts val="0"/>
              </a:spcAft>
              <a:buClrTx/>
              <a:buSzPct val="101000"/>
              <a:buFont typeface="Wingdings" panose="05000000000000000000" pitchFamily="2" charset="2"/>
              <a:buChar char="§"/>
            </a:pPr>
            <a:r>
              <a:rPr lang="en-US" sz="2600" dirty="0">
                <a:solidFill>
                  <a:schemeClr val="tx1"/>
                </a:solidFill>
              </a:rPr>
              <a:t>Um </a:t>
            </a:r>
            <a:r>
              <a:rPr lang="en-US" sz="2600" dirty="0" err="1">
                <a:solidFill>
                  <a:schemeClr val="tx1"/>
                </a:solidFill>
              </a:rPr>
              <a:t>aumento</a:t>
            </a:r>
            <a:r>
              <a:rPr lang="en-US" sz="2600" dirty="0">
                <a:solidFill>
                  <a:schemeClr val="tx1"/>
                </a:solidFill>
              </a:rPr>
              <a:t> no </a:t>
            </a:r>
            <a:r>
              <a:rPr lang="en-US" sz="2600" dirty="0" err="1">
                <a:solidFill>
                  <a:schemeClr val="tx1"/>
                </a:solidFill>
              </a:rPr>
              <a:t>preço</a:t>
            </a:r>
            <a:r>
              <a:rPr lang="en-US" sz="2600" dirty="0">
                <a:solidFill>
                  <a:schemeClr val="tx1"/>
                </a:solidFill>
              </a:rPr>
              <a:t> </a:t>
            </a:r>
            <a:r>
              <a:rPr lang="en-US" sz="2600" dirty="0" err="1">
                <a:solidFill>
                  <a:schemeClr val="tx1"/>
                </a:solidFill>
              </a:rPr>
              <a:t>provoca</a:t>
            </a:r>
            <a:r>
              <a:rPr lang="en-US" sz="2600" dirty="0">
                <a:solidFill>
                  <a:schemeClr val="tx1"/>
                </a:solidFill>
              </a:rPr>
              <a:t> </a:t>
            </a:r>
            <a:r>
              <a:rPr lang="en-US" sz="2600" dirty="0" err="1">
                <a:solidFill>
                  <a:schemeClr val="tx1"/>
                </a:solidFill>
              </a:rPr>
              <a:t>uma</a:t>
            </a:r>
            <a:r>
              <a:rPr lang="en-US" sz="2600" dirty="0">
                <a:solidFill>
                  <a:schemeClr val="tx1"/>
                </a:solidFill>
              </a:rPr>
              <a:t> </a:t>
            </a:r>
            <a:r>
              <a:rPr lang="en-US" sz="2600" dirty="0" err="1">
                <a:solidFill>
                  <a:schemeClr val="tx1"/>
                </a:solidFill>
              </a:rPr>
              <a:t>variação</a:t>
            </a:r>
            <a:r>
              <a:rPr lang="en-US" sz="2600" dirty="0">
                <a:solidFill>
                  <a:schemeClr val="tx1"/>
                </a:solidFill>
              </a:rPr>
              <a:t> da </a:t>
            </a:r>
            <a:r>
              <a:rPr lang="en-US" sz="2600" dirty="0" err="1">
                <a:solidFill>
                  <a:schemeClr val="tx1"/>
                </a:solidFill>
              </a:rPr>
              <a:t>quantidade</a:t>
            </a:r>
            <a:r>
              <a:rPr lang="en-US" sz="2600" dirty="0">
                <a:solidFill>
                  <a:schemeClr val="tx1"/>
                </a:solidFill>
              </a:rPr>
              <a:t> </a:t>
            </a:r>
            <a:r>
              <a:rPr lang="en-US" sz="2600" dirty="0" err="1">
                <a:solidFill>
                  <a:schemeClr val="tx1"/>
                </a:solidFill>
              </a:rPr>
              <a:t>ofertada</a:t>
            </a:r>
            <a:r>
              <a:rPr lang="en-US" sz="2600" dirty="0">
                <a:solidFill>
                  <a:schemeClr val="tx1"/>
                </a:solidFill>
              </a:rPr>
              <a:t>, </a:t>
            </a:r>
            <a:r>
              <a:rPr lang="en-US" sz="2600" dirty="0" err="1">
                <a:solidFill>
                  <a:schemeClr val="tx1"/>
                </a:solidFill>
              </a:rPr>
              <a:t>representada</a:t>
            </a:r>
            <a:r>
              <a:rPr lang="en-US" sz="2600" dirty="0">
                <a:solidFill>
                  <a:schemeClr val="tx1"/>
                </a:solidFill>
              </a:rPr>
              <a:t> por um </a:t>
            </a:r>
            <a:r>
              <a:rPr lang="en-US" sz="2600" dirty="0" err="1">
                <a:solidFill>
                  <a:schemeClr val="tx1"/>
                </a:solidFill>
              </a:rPr>
              <a:t>deslocamento</a:t>
            </a:r>
            <a:r>
              <a:rPr lang="en-US" sz="2600" dirty="0">
                <a:solidFill>
                  <a:schemeClr val="tx1"/>
                </a:solidFill>
              </a:rPr>
              <a:t> ao </a:t>
            </a:r>
            <a:r>
              <a:rPr lang="en-US" sz="2600" dirty="0" err="1">
                <a:solidFill>
                  <a:schemeClr val="tx1"/>
                </a:solidFill>
              </a:rPr>
              <a:t>longo</a:t>
            </a:r>
            <a:r>
              <a:rPr lang="en-US" sz="2600" dirty="0">
                <a:solidFill>
                  <a:schemeClr val="tx1"/>
                </a:solidFill>
              </a:rPr>
              <a:t> da </a:t>
            </a:r>
            <a:r>
              <a:rPr lang="en-US" sz="2600" dirty="0" err="1">
                <a:solidFill>
                  <a:schemeClr val="tx1"/>
                </a:solidFill>
              </a:rPr>
              <a:t>curva</a:t>
            </a:r>
            <a:r>
              <a:rPr lang="en-US" sz="2600" dirty="0">
                <a:solidFill>
                  <a:schemeClr val="tx1"/>
                </a:solidFill>
              </a:rPr>
              <a:t> de </a:t>
            </a:r>
            <a:r>
              <a:rPr lang="en-US" sz="2600" dirty="0" err="1">
                <a:solidFill>
                  <a:schemeClr val="tx1"/>
                </a:solidFill>
              </a:rPr>
              <a:t>oferta</a:t>
            </a:r>
            <a:r>
              <a:rPr lang="en-US" sz="2600" dirty="0">
                <a:solidFill>
                  <a:schemeClr val="tx1"/>
                </a:solidFill>
              </a:rPr>
              <a:t>.</a:t>
            </a:r>
          </a:p>
          <a:p>
            <a:pPr lvl="2" algn="just">
              <a:spcBef>
                <a:spcPts val="0"/>
              </a:spcBef>
              <a:spcAft>
                <a:spcPts val="0"/>
              </a:spcAft>
              <a:buClrTx/>
              <a:buSzPct val="101000"/>
              <a:buFont typeface="Wingdings" panose="05000000000000000000" pitchFamily="2" charset="2"/>
              <a:buChar char="§"/>
            </a:pPr>
            <a:endParaRPr lang="en-US" sz="500" dirty="0">
              <a:solidFill>
                <a:schemeClr val="tx1"/>
              </a:solidFill>
            </a:endParaRPr>
          </a:p>
          <a:p>
            <a:pPr lvl="1" algn="just">
              <a:spcBef>
                <a:spcPts val="0"/>
              </a:spcBef>
              <a:spcAft>
                <a:spcPts val="0"/>
              </a:spcAft>
              <a:buClrTx/>
              <a:buSzPct val="101000"/>
              <a:buFont typeface="Wingdings" panose="05000000000000000000" pitchFamily="2" charset="2"/>
              <a:buChar char="§"/>
            </a:pPr>
            <a:r>
              <a:rPr lang="en-US" sz="2600" dirty="0" err="1">
                <a:solidFill>
                  <a:schemeClr val="tx1"/>
                </a:solidFill>
              </a:rPr>
              <a:t>Existe</a:t>
            </a:r>
            <a:r>
              <a:rPr lang="en-US" sz="2600" dirty="0">
                <a:solidFill>
                  <a:schemeClr val="tx1"/>
                </a:solidFill>
              </a:rPr>
              <a:t> </a:t>
            </a:r>
            <a:r>
              <a:rPr lang="en-US" sz="2600" dirty="0" err="1">
                <a:solidFill>
                  <a:schemeClr val="tx1"/>
                </a:solidFill>
              </a:rPr>
              <a:t>uma</a:t>
            </a:r>
            <a:r>
              <a:rPr lang="en-US" sz="2600" dirty="0">
                <a:solidFill>
                  <a:schemeClr val="tx1"/>
                </a:solidFill>
              </a:rPr>
              <a:t> </a:t>
            </a:r>
            <a:r>
              <a:rPr lang="en-US" sz="2600" dirty="0" err="1">
                <a:solidFill>
                  <a:schemeClr val="tx1"/>
                </a:solidFill>
              </a:rPr>
              <a:t>relação</a:t>
            </a:r>
            <a:r>
              <a:rPr lang="en-US" sz="2600" dirty="0">
                <a:solidFill>
                  <a:schemeClr val="tx1"/>
                </a:solidFill>
              </a:rPr>
              <a:t> </a:t>
            </a:r>
            <a:r>
              <a:rPr lang="en-US" sz="2600" dirty="0" err="1">
                <a:solidFill>
                  <a:schemeClr val="tx1"/>
                </a:solidFill>
              </a:rPr>
              <a:t>inversa</a:t>
            </a:r>
            <a:r>
              <a:rPr lang="en-US" sz="2600" dirty="0">
                <a:solidFill>
                  <a:schemeClr val="tx1"/>
                </a:solidFill>
              </a:rPr>
              <a:t> entre a </a:t>
            </a:r>
            <a:r>
              <a:rPr lang="en-US" sz="2600" dirty="0" err="1">
                <a:solidFill>
                  <a:schemeClr val="tx1"/>
                </a:solidFill>
              </a:rPr>
              <a:t>oferta</a:t>
            </a:r>
            <a:r>
              <a:rPr lang="en-US" sz="2600" dirty="0">
                <a:solidFill>
                  <a:schemeClr val="tx1"/>
                </a:solidFill>
              </a:rPr>
              <a:t> e </a:t>
            </a:r>
            <a:r>
              <a:rPr lang="en-US" sz="2600" dirty="0" err="1">
                <a:solidFill>
                  <a:schemeClr val="tx1"/>
                </a:solidFill>
              </a:rPr>
              <a:t>os</a:t>
            </a:r>
            <a:r>
              <a:rPr lang="en-US" sz="2600" dirty="0">
                <a:solidFill>
                  <a:schemeClr val="tx1"/>
                </a:solidFill>
              </a:rPr>
              <a:t> custos de </a:t>
            </a:r>
            <a:r>
              <a:rPr lang="en-US" sz="2600" dirty="0" err="1">
                <a:solidFill>
                  <a:schemeClr val="tx1"/>
                </a:solidFill>
              </a:rPr>
              <a:t>produção</a:t>
            </a:r>
            <a:r>
              <a:rPr lang="en-US" sz="2600" dirty="0">
                <a:solidFill>
                  <a:schemeClr val="tx1"/>
                </a:solidFill>
              </a:rPr>
              <a:t> e o </a:t>
            </a:r>
            <a:r>
              <a:rPr lang="en-US" sz="2600" dirty="0" err="1">
                <a:solidFill>
                  <a:schemeClr val="tx1"/>
                </a:solidFill>
              </a:rPr>
              <a:t>preço</a:t>
            </a:r>
            <a:r>
              <a:rPr lang="en-US" sz="2600" dirty="0">
                <a:solidFill>
                  <a:schemeClr val="tx1"/>
                </a:solidFill>
              </a:rPr>
              <a:t> </a:t>
            </a:r>
            <a:r>
              <a:rPr lang="en-US" sz="2600" dirty="0" err="1">
                <a:solidFill>
                  <a:schemeClr val="tx1"/>
                </a:solidFill>
              </a:rPr>
              <a:t>esperado</a:t>
            </a:r>
            <a:r>
              <a:rPr lang="en-US" sz="2600" dirty="0">
                <a:solidFill>
                  <a:schemeClr val="tx1"/>
                </a:solidFill>
              </a:rPr>
              <a:t> e </a:t>
            </a:r>
            <a:r>
              <a:rPr lang="en-US" sz="2600" dirty="0" err="1">
                <a:solidFill>
                  <a:schemeClr val="tx1"/>
                </a:solidFill>
              </a:rPr>
              <a:t>uma</a:t>
            </a:r>
            <a:r>
              <a:rPr lang="en-US" sz="2600" dirty="0">
                <a:solidFill>
                  <a:schemeClr val="tx1"/>
                </a:solidFill>
              </a:rPr>
              <a:t> </a:t>
            </a:r>
            <a:r>
              <a:rPr lang="en-US" sz="2600" dirty="0" err="1">
                <a:solidFill>
                  <a:schemeClr val="tx1"/>
                </a:solidFill>
              </a:rPr>
              <a:t>relação</a:t>
            </a:r>
            <a:r>
              <a:rPr lang="en-US" sz="2600" dirty="0">
                <a:solidFill>
                  <a:schemeClr val="tx1"/>
                </a:solidFill>
              </a:rPr>
              <a:t> </a:t>
            </a:r>
            <a:r>
              <a:rPr lang="en-US" sz="2600" dirty="0" err="1">
                <a:solidFill>
                  <a:schemeClr val="tx1"/>
                </a:solidFill>
              </a:rPr>
              <a:t>direta</a:t>
            </a:r>
            <a:r>
              <a:rPr lang="en-US" sz="2600" dirty="0">
                <a:solidFill>
                  <a:schemeClr val="tx1"/>
                </a:solidFill>
              </a:rPr>
              <a:t> entre a </a:t>
            </a:r>
            <a:r>
              <a:rPr lang="en-US" sz="2600" dirty="0" err="1">
                <a:solidFill>
                  <a:schemeClr val="tx1"/>
                </a:solidFill>
              </a:rPr>
              <a:t>oferta</a:t>
            </a:r>
            <a:r>
              <a:rPr lang="en-US" sz="2600" dirty="0">
                <a:solidFill>
                  <a:schemeClr val="tx1"/>
                </a:solidFill>
              </a:rPr>
              <a:t> e o </a:t>
            </a:r>
            <a:r>
              <a:rPr lang="en-US" sz="2600" dirty="0" err="1">
                <a:solidFill>
                  <a:schemeClr val="tx1"/>
                </a:solidFill>
              </a:rPr>
              <a:t>número</a:t>
            </a:r>
            <a:r>
              <a:rPr lang="en-US" sz="2600" dirty="0">
                <a:solidFill>
                  <a:schemeClr val="tx1"/>
                </a:solidFill>
              </a:rPr>
              <a:t> de </a:t>
            </a:r>
            <a:r>
              <a:rPr lang="en-US" sz="2600" dirty="0" err="1">
                <a:solidFill>
                  <a:schemeClr val="tx1"/>
                </a:solidFill>
              </a:rPr>
              <a:t>ofertantes</a:t>
            </a:r>
            <a:r>
              <a:rPr lang="en-US" sz="2600" dirty="0">
                <a:solidFill>
                  <a:schemeClr val="tx1"/>
                </a:solidFill>
              </a:rPr>
              <a:t>. </a:t>
            </a:r>
            <a:endParaRPr lang="en-US" sz="2600" kern="0" dirty="0">
              <a:solidFill>
                <a:schemeClr val="tx1"/>
              </a:solidFill>
              <a:latin typeface="Arial" panose="020B0604020202020204" pitchFamily="34" charset="0"/>
              <a:cs typeface="Arial" panose="020B0604020202020204" pitchFamily="34" charset="0"/>
            </a:endParaRPr>
          </a:p>
          <a:p>
            <a:pPr algn="just">
              <a:spcBef>
                <a:spcPts val="0"/>
              </a:spcBef>
              <a:buClrTx/>
              <a:buFont typeface="Wingdings" panose="05000000000000000000" pitchFamily="2" charset="2"/>
              <a:buChar char="§"/>
            </a:pPr>
            <a:endParaRPr lang="en-US" sz="2800" kern="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39632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 calcmode="lin" valueType="num">
                                      <p:cBhvr additive="base">
                                        <p:cTn id="2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anim calcmode="lin" valueType="num">
                                      <p:cBhvr additive="base">
                                        <p:cTn id="2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2" end="12"/>
                                            </p:txEl>
                                          </p:spTgt>
                                        </p:tgtEl>
                                        <p:attrNameLst>
                                          <p:attrName>style.visibility</p:attrName>
                                        </p:attrNameLst>
                                      </p:cBhvr>
                                      <p:to>
                                        <p:strVal val="visible"/>
                                      </p:to>
                                    </p:set>
                                    <p:anim calcmode="lin" valueType="num">
                                      <p:cBhvr additive="base">
                                        <p:cTn id="3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BC27356E-C0A1-4039-8887-D4D3B4AC7166}"/>
              </a:ext>
            </a:extLst>
          </p:cNvPr>
          <p:cNvGrpSpPr>
            <a:grpSpLocks/>
          </p:cNvGrpSpPr>
          <p:nvPr/>
        </p:nvGrpSpPr>
        <p:grpSpPr bwMode="auto">
          <a:xfrm>
            <a:off x="2427846" y="1708051"/>
            <a:ext cx="2276475" cy="2714625"/>
            <a:chOff x="4176" y="1200"/>
            <a:chExt cx="1434" cy="1710"/>
          </a:xfrm>
        </p:grpSpPr>
        <p:sp>
          <p:nvSpPr>
            <p:cNvPr id="5" name="Freeform 22">
              <a:extLst>
                <a:ext uri="{FF2B5EF4-FFF2-40B4-BE49-F238E27FC236}">
                  <a16:creationId xmlns:a16="http://schemas.microsoft.com/office/drawing/2014/main" id="{A89132CF-927B-4630-9EAF-F4338788B480}"/>
                </a:ext>
              </a:extLst>
            </p:cNvPr>
            <p:cNvSpPr>
              <a:spLocks/>
            </p:cNvSpPr>
            <p:nvPr/>
          </p:nvSpPr>
          <p:spPr bwMode="auto">
            <a:xfrm>
              <a:off x="4365" y="1440"/>
              <a:ext cx="1245" cy="1470"/>
            </a:xfrm>
            <a:custGeom>
              <a:avLst/>
              <a:gdLst>
                <a:gd name="T0" fmla="*/ 0 w 1393"/>
                <a:gd name="T1" fmla="*/ 0 h 1681"/>
                <a:gd name="T2" fmla="*/ 215 w 1393"/>
                <a:gd name="T3" fmla="*/ 342 h 1681"/>
                <a:gd name="T4" fmla="*/ 464 w 1393"/>
                <a:gd name="T5" fmla="*/ 700 h 1681"/>
                <a:gd name="T6" fmla="*/ 801 w 1393"/>
                <a:gd name="T7" fmla="*/ 1077 h 1681"/>
                <a:gd name="T8" fmla="*/ 965 w 1393"/>
                <a:gd name="T9" fmla="*/ 1219 h 1681"/>
                <a:gd name="T10" fmla="*/ 1112 w 1393"/>
                <a:gd name="T11" fmla="*/ 1285 h 1681"/>
                <a:gd name="T12" fmla="*/ 0 60000 65536"/>
                <a:gd name="T13" fmla="*/ 0 60000 65536"/>
                <a:gd name="T14" fmla="*/ 0 60000 65536"/>
                <a:gd name="T15" fmla="*/ 0 60000 65536"/>
                <a:gd name="T16" fmla="*/ 0 60000 65536"/>
                <a:gd name="T17" fmla="*/ 0 60000 65536"/>
                <a:gd name="T18" fmla="*/ 0 w 1393"/>
                <a:gd name="T19" fmla="*/ 0 h 1681"/>
                <a:gd name="T20" fmla="*/ 1393 w 1393"/>
                <a:gd name="T21" fmla="*/ 1681 h 1681"/>
              </a:gdLst>
              <a:ahLst/>
              <a:cxnLst>
                <a:cxn ang="T12">
                  <a:pos x="T0" y="T1"/>
                </a:cxn>
                <a:cxn ang="T13">
                  <a:pos x="T2" y="T3"/>
                </a:cxn>
                <a:cxn ang="T14">
                  <a:pos x="T4" y="T5"/>
                </a:cxn>
                <a:cxn ang="T15">
                  <a:pos x="T6" y="T7"/>
                </a:cxn>
                <a:cxn ang="T16">
                  <a:pos x="T8" y="T9"/>
                </a:cxn>
                <a:cxn ang="T17">
                  <a:pos x="T10" y="T11"/>
                </a:cxn>
              </a:cxnLst>
              <a:rect l="T18" t="T19" r="T20" b="T21"/>
              <a:pathLst>
                <a:path w="1393" h="1681">
                  <a:moveTo>
                    <a:pt x="0" y="0"/>
                  </a:moveTo>
                  <a:lnTo>
                    <a:pt x="268" y="447"/>
                  </a:lnTo>
                  <a:lnTo>
                    <a:pt x="581" y="915"/>
                  </a:lnTo>
                  <a:lnTo>
                    <a:pt x="1003" y="1409"/>
                  </a:lnTo>
                  <a:lnTo>
                    <a:pt x="1208" y="1594"/>
                  </a:lnTo>
                  <a:lnTo>
                    <a:pt x="1392" y="1680"/>
                  </a:lnTo>
                </a:path>
              </a:pathLst>
            </a:custGeom>
            <a:noFill/>
            <a:ln w="50800" cap="flat" cmpd="sng">
              <a:solidFill>
                <a:srgbClr val="0070C0"/>
              </a:solidFill>
              <a:prstDash val="dash"/>
              <a:round/>
              <a:headEnd type="none" w="med" len="med"/>
              <a:tailEnd type="none" w="med" len="med"/>
            </a:ln>
          </p:spPr>
          <p:txBody>
            <a:bodyPr/>
            <a:lstStyle/>
            <a:p>
              <a:endParaRPr lang="pt-BR"/>
            </a:p>
          </p:txBody>
        </p:sp>
        <p:sp>
          <p:nvSpPr>
            <p:cNvPr id="6" name="Rectangle 23">
              <a:extLst>
                <a:ext uri="{FF2B5EF4-FFF2-40B4-BE49-F238E27FC236}">
                  <a16:creationId xmlns:a16="http://schemas.microsoft.com/office/drawing/2014/main" id="{DC3B3D6A-9484-447C-B270-590D7D2F0991}"/>
                </a:ext>
              </a:extLst>
            </p:cNvPr>
            <p:cNvSpPr>
              <a:spLocks noChangeArrowheads="1"/>
            </p:cNvSpPr>
            <p:nvPr/>
          </p:nvSpPr>
          <p:spPr bwMode="auto">
            <a:xfrm>
              <a:off x="4217" y="1200"/>
              <a:ext cx="277"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D’</a:t>
              </a:r>
            </a:p>
          </p:txBody>
        </p:sp>
        <p:sp>
          <p:nvSpPr>
            <p:cNvPr id="7" name="AutoShape 26">
              <a:extLst>
                <a:ext uri="{FF2B5EF4-FFF2-40B4-BE49-F238E27FC236}">
                  <a16:creationId xmlns:a16="http://schemas.microsoft.com/office/drawing/2014/main" id="{86970266-8E24-458D-87A8-261155F94948}"/>
                </a:ext>
              </a:extLst>
            </p:cNvPr>
            <p:cNvSpPr>
              <a:spLocks noChangeArrowheads="1"/>
            </p:cNvSpPr>
            <p:nvPr/>
          </p:nvSpPr>
          <p:spPr bwMode="auto">
            <a:xfrm>
              <a:off x="4176" y="1632"/>
              <a:ext cx="336" cy="336"/>
            </a:xfrm>
            <a:prstGeom prst="rightArrow">
              <a:avLst>
                <a:gd name="adj1" fmla="val 50000"/>
                <a:gd name="adj2" fmla="val 51514"/>
              </a:avLst>
            </a:prstGeom>
            <a:solidFill>
              <a:srgbClr val="0070C0"/>
            </a:solidFill>
            <a:ln w="12700">
              <a:noFill/>
              <a:miter lim="800000"/>
              <a:headEnd/>
              <a:tailEnd/>
            </a:ln>
          </p:spPr>
          <p:txBody>
            <a:bodyPr wrap="none" anchor="ctr"/>
            <a:lstStyle/>
            <a:p>
              <a:endParaRPr lang="pt-BR"/>
            </a:p>
          </p:txBody>
        </p:sp>
      </p:grpSp>
      <p:sp>
        <p:nvSpPr>
          <p:cNvPr id="8" name="Freeform 6">
            <a:extLst>
              <a:ext uri="{FF2B5EF4-FFF2-40B4-BE49-F238E27FC236}">
                <a16:creationId xmlns:a16="http://schemas.microsoft.com/office/drawing/2014/main" id="{3DD01B80-9AAD-459E-98A9-FA25FC626E10}"/>
              </a:ext>
            </a:extLst>
          </p:cNvPr>
          <p:cNvSpPr>
            <a:spLocks/>
          </p:cNvSpPr>
          <p:nvPr/>
        </p:nvSpPr>
        <p:spPr bwMode="auto">
          <a:xfrm>
            <a:off x="1970645" y="2165251"/>
            <a:ext cx="2592388" cy="2897188"/>
          </a:xfrm>
          <a:custGeom>
            <a:avLst/>
            <a:gdLst>
              <a:gd name="T0" fmla="*/ 0 w 1633"/>
              <a:gd name="T1" fmla="*/ 0 h 1825"/>
              <a:gd name="T2" fmla="*/ 791329177 w 1633"/>
              <a:gd name="T3" fmla="*/ 1222276856 h 1825"/>
              <a:gd name="T4" fmla="*/ 1718747174 w 1633"/>
              <a:gd name="T5" fmla="*/ 2147483647 h 1825"/>
              <a:gd name="T6" fmla="*/ 2147483647 w 1633"/>
              <a:gd name="T7" fmla="*/ 2147483647 h 1825"/>
              <a:gd name="T8" fmla="*/ 2147483647 w 1633"/>
              <a:gd name="T9" fmla="*/ 2147483647 h 1825"/>
              <a:gd name="T10" fmla="*/ 2147483647 w 1633"/>
              <a:gd name="T11" fmla="*/ 2147483647 h 1825"/>
              <a:gd name="T12" fmla="*/ 0 60000 65536"/>
              <a:gd name="T13" fmla="*/ 0 60000 65536"/>
              <a:gd name="T14" fmla="*/ 0 60000 65536"/>
              <a:gd name="T15" fmla="*/ 0 60000 65536"/>
              <a:gd name="T16" fmla="*/ 0 60000 65536"/>
              <a:gd name="T17" fmla="*/ 0 60000 65536"/>
              <a:gd name="T18" fmla="*/ 0 w 1633"/>
              <a:gd name="T19" fmla="*/ 0 h 1825"/>
              <a:gd name="T20" fmla="*/ 1633 w 1633"/>
              <a:gd name="T21" fmla="*/ 1825 h 1825"/>
            </a:gdLst>
            <a:ahLst/>
            <a:cxnLst>
              <a:cxn ang="T12">
                <a:pos x="T0" y="T1"/>
              </a:cxn>
              <a:cxn ang="T13">
                <a:pos x="T2" y="T3"/>
              </a:cxn>
              <a:cxn ang="T14">
                <a:pos x="T4" y="T5"/>
              </a:cxn>
              <a:cxn ang="T15">
                <a:pos x="T6" y="T7"/>
              </a:cxn>
              <a:cxn ang="T16">
                <a:pos x="T8" y="T9"/>
              </a:cxn>
              <a:cxn ang="T17">
                <a:pos x="T10" y="T11"/>
              </a:cxn>
            </a:cxnLst>
            <a:rect l="T18" t="T19" r="T20" b="T21"/>
            <a:pathLst>
              <a:path w="1633" h="1825">
                <a:moveTo>
                  <a:pt x="0" y="0"/>
                </a:moveTo>
                <a:lnTo>
                  <a:pt x="314" y="485"/>
                </a:lnTo>
                <a:lnTo>
                  <a:pt x="682" y="994"/>
                </a:lnTo>
                <a:lnTo>
                  <a:pt x="1176" y="1530"/>
                </a:lnTo>
                <a:lnTo>
                  <a:pt x="1417" y="1731"/>
                </a:lnTo>
                <a:lnTo>
                  <a:pt x="1632" y="1824"/>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9" name="Rectangle 16">
            <a:extLst>
              <a:ext uri="{FF2B5EF4-FFF2-40B4-BE49-F238E27FC236}">
                <a16:creationId xmlns:a16="http://schemas.microsoft.com/office/drawing/2014/main" id="{3A4A2438-1791-4D9F-9E0E-27C8BD7CAA09}"/>
              </a:ext>
            </a:extLst>
          </p:cNvPr>
          <p:cNvSpPr>
            <a:spLocks noChangeArrowheads="1"/>
          </p:cNvSpPr>
          <p:nvPr/>
        </p:nvSpPr>
        <p:spPr bwMode="auto">
          <a:xfrm>
            <a:off x="1730933" y="1721907"/>
            <a:ext cx="368692" cy="397545"/>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D</a:t>
            </a:r>
          </a:p>
        </p:txBody>
      </p:sp>
      <p:grpSp>
        <p:nvGrpSpPr>
          <p:cNvPr id="10" name="Group 28">
            <a:extLst>
              <a:ext uri="{FF2B5EF4-FFF2-40B4-BE49-F238E27FC236}">
                <a16:creationId xmlns:a16="http://schemas.microsoft.com/office/drawing/2014/main" id="{1CA78C62-2F3A-4797-918D-215A46BCD501}"/>
              </a:ext>
            </a:extLst>
          </p:cNvPr>
          <p:cNvGrpSpPr>
            <a:grpSpLocks/>
          </p:cNvGrpSpPr>
          <p:nvPr/>
        </p:nvGrpSpPr>
        <p:grpSpPr bwMode="auto">
          <a:xfrm>
            <a:off x="1132452" y="1708051"/>
            <a:ext cx="2957516" cy="3582988"/>
            <a:chOff x="3360" y="1200"/>
            <a:chExt cx="1863" cy="2257"/>
          </a:xfrm>
        </p:grpSpPr>
        <p:sp>
          <p:nvSpPr>
            <p:cNvPr id="11" name="Freeform 13">
              <a:extLst>
                <a:ext uri="{FF2B5EF4-FFF2-40B4-BE49-F238E27FC236}">
                  <a16:creationId xmlns:a16="http://schemas.microsoft.com/office/drawing/2014/main" id="{37271003-CF40-412C-8279-7A8B50A285C1}"/>
                </a:ext>
              </a:extLst>
            </p:cNvPr>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 name="T12" fmla="*/ 0 60000 65536"/>
                <a:gd name="T13" fmla="*/ 0 60000 65536"/>
                <a:gd name="T14" fmla="*/ 0 60000 65536"/>
                <a:gd name="T15" fmla="*/ 0 60000 65536"/>
                <a:gd name="T16" fmla="*/ 0 60000 65536"/>
                <a:gd name="T17" fmla="*/ 0 60000 65536"/>
                <a:gd name="T18" fmla="*/ 0 w 1777"/>
                <a:gd name="T19" fmla="*/ 0 h 2017"/>
                <a:gd name="T20" fmla="*/ 1777 w 1777"/>
                <a:gd name="T21" fmla="*/ 2017 h 2017"/>
              </a:gdLst>
              <a:ahLst/>
              <a:cxnLst>
                <a:cxn ang="T12">
                  <a:pos x="T0" y="T1"/>
                </a:cxn>
                <a:cxn ang="T13">
                  <a:pos x="T2" y="T3"/>
                </a:cxn>
                <a:cxn ang="T14">
                  <a:pos x="T4" y="T5"/>
                </a:cxn>
                <a:cxn ang="T15">
                  <a:pos x="T6" y="T7"/>
                </a:cxn>
                <a:cxn ang="T16">
                  <a:pos x="T8" y="T9"/>
                </a:cxn>
                <a:cxn ang="T17">
                  <a:pos x="T10" y="T11"/>
                </a:cxn>
              </a:cxnLst>
              <a:rect l="T18" t="T19" r="T20" b="T21"/>
              <a:pathLst>
                <a:path w="1777" h="2017">
                  <a:moveTo>
                    <a:pt x="0" y="2016"/>
                  </a:moveTo>
                  <a:lnTo>
                    <a:pt x="472" y="1628"/>
                  </a:lnTo>
                  <a:lnTo>
                    <a:pt x="968" y="1174"/>
                  </a:lnTo>
                  <a:lnTo>
                    <a:pt x="1490" y="563"/>
                  </a:lnTo>
                  <a:lnTo>
                    <a:pt x="1685" y="266"/>
                  </a:lnTo>
                  <a:lnTo>
                    <a:pt x="1776"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12" name="Rectangle 15">
              <a:extLst>
                <a:ext uri="{FF2B5EF4-FFF2-40B4-BE49-F238E27FC236}">
                  <a16:creationId xmlns:a16="http://schemas.microsoft.com/office/drawing/2014/main" id="{D1179D23-7DD7-4E53-9F0A-DBA8684E4D65}"/>
                </a:ext>
              </a:extLst>
            </p:cNvPr>
            <p:cNvSpPr>
              <a:spLocks noChangeArrowheads="1"/>
            </p:cNvSpPr>
            <p:nvPr/>
          </p:nvSpPr>
          <p:spPr bwMode="auto">
            <a:xfrm>
              <a:off x="5000" y="1200"/>
              <a:ext cx="223" cy="250"/>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S</a:t>
              </a:r>
            </a:p>
          </p:txBody>
        </p:sp>
      </p:grpSp>
      <p:grpSp>
        <p:nvGrpSpPr>
          <p:cNvPr id="13" name="Group 54">
            <a:extLst>
              <a:ext uri="{FF2B5EF4-FFF2-40B4-BE49-F238E27FC236}">
                <a16:creationId xmlns:a16="http://schemas.microsoft.com/office/drawing/2014/main" id="{BDE04EB1-28DB-4254-8DBF-0201E8E40E9D}"/>
              </a:ext>
            </a:extLst>
          </p:cNvPr>
          <p:cNvGrpSpPr>
            <a:grpSpLocks/>
          </p:cNvGrpSpPr>
          <p:nvPr/>
        </p:nvGrpSpPr>
        <p:grpSpPr bwMode="auto">
          <a:xfrm>
            <a:off x="283134" y="2916139"/>
            <a:ext cx="3330575" cy="3128962"/>
            <a:chOff x="2825" y="1961"/>
            <a:chExt cx="2098" cy="1971"/>
          </a:xfrm>
        </p:grpSpPr>
        <p:sp>
          <p:nvSpPr>
            <p:cNvPr id="14" name="Line 4">
              <a:extLst>
                <a:ext uri="{FF2B5EF4-FFF2-40B4-BE49-F238E27FC236}">
                  <a16:creationId xmlns:a16="http://schemas.microsoft.com/office/drawing/2014/main" id="{C8A8CFDB-8E36-48F5-A889-03D76299BF21}"/>
                </a:ext>
              </a:extLst>
            </p:cNvPr>
            <p:cNvSpPr>
              <a:spLocks noChangeShapeType="1"/>
            </p:cNvSpPr>
            <p:nvPr/>
          </p:nvSpPr>
          <p:spPr bwMode="auto">
            <a:xfrm>
              <a:off x="3147" y="2112"/>
              <a:ext cx="1581" cy="0"/>
            </a:xfrm>
            <a:prstGeom prst="line">
              <a:avLst/>
            </a:prstGeom>
            <a:noFill/>
            <a:ln w="25400">
              <a:solidFill>
                <a:srgbClr val="0070C0"/>
              </a:solidFill>
              <a:prstDash val="dash"/>
              <a:round/>
              <a:headEnd/>
              <a:tailEnd/>
            </a:ln>
          </p:spPr>
          <p:txBody>
            <a:bodyPr wrap="none" anchor="ctr"/>
            <a:lstStyle/>
            <a:p>
              <a:endParaRPr lang="pt-BR"/>
            </a:p>
          </p:txBody>
        </p:sp>
        <p:sp>
          <p:nvSpPr>
            <p:cNvPr id="15" name="Rectangle 17">
              <a:extLst>
                <a:ext uri="{FF2B5EF4-FFF2-40B4-BE49-F238E27FC236}">
                  <a16:creationId xmlns:a16="http://schemas.microsoft.com/office/drawing/2014/main" id="{ED588D18-9013-403A-B6C2-43EBA9E70550}"/>
                </a:ext>
              </a:extLst>
            </p:cNvPr>
            <p:cNvSpPr>
              <a:spLocks noChangeArrowheads="1"/>
            </p:cNvSpPr>
            <p:nvPr/>
          </p:nvSpPr>
          <p:spPr bwMode="auto">
            <a:xfrm>
              <a:off x="4623" y="3682"/>
              <a:ext cx="300"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Q</a:t>
              </a:r>
              <a:r>
                <a:rPr lang="en-US" sz="2000" b="1" i="1" baseline="-25000" dirty="0">
                  <a:solidFill>
                    <a:srgbClr val="0070C0"/>
                  </a:solidFill>
                  <a:latin typeface="Arial" charset="0"/>
                </a:rPr>
                <a:t>2</a:t>
              </a:r>
              <a:endParaRPr lang="en-US" sz="2000" b="1" i="1" dirty="0">
                <a:solidFill>
                  <a:srgbClr val="0070C0"/>
                </a:solidFill>
                <a:latin typeface="Arial" charset="0"/>
              </a:endParaRPr>
            </a:p>
          </p:txBody>
        </p:sp>
        <p:sp>
          <p:nvSpPr>
            <p:cNvPr id="16" name="Rectangle 25">
              <a:extLst>
                <a:ext uri="{FF2B5EF4-FFF2-40B4-BE49-F238E27FC236}">
                  <a16:creationId xmlns:a16="http://schemas.microsoft.com/office/drawing/2014/main" id="{89474CC3-F1A3-46F5-B68B-875E22918A27}"/>
                </a:ext>
              </a:extLst>
            </p:cNvPr>
            <p:cNvSpPr>
              <a:spLocks noChangeArrowheads="1"/>
            </p:cNvSpPr>
            <p:nvPr/>
          </p:nvSpPr>
          <p:spPr bwMode="auto">
            <a:xfrm>
              <a:off x="2825" y="1961"/>
              <a:ext cx="283"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P</a:t>
              </a:r>
              <a:r>
                <a:rPr lang="en-US" sz="2000" b="1" i="1" baseline="-25000" dirty="0">
                  <a:solidFill>
                    <a:srgbClr val="0070C0"/>
                  </a:solidFill>
                  <a:latin typeface="Arial" charset="0"/>
                </a:rPr>
                <a:t>2</a:t>
              </a:r>
            </a:p>
          </p:txBody>
        </p:sp>
        <p:sp>
          <p:nvSpPr>
            <p:cNvPr id="17" name="Oval 44">
              <a:extLst>
                <a:ext uri="{FF2B5EF4-FFF2-40B4-BE49-F238E27FC236}">
                  <a16:creationId xmlns:a16="http://schemas.microsoft.com/office/drawing/2014/main" id="{9C39A9A3-AEEE-44A0-881E-620A3C9D91E9}"/>
                </a:ext>
              </a:extLst>
            </p:cNvPr>
            <p:cNvSpPr>
              <a:spLocks noChangeArrowheads="1"/>
            </p:cNvSpPr>
            <p:nvPr/>
          </p:nvSpPr>
          <p:spPr bwMode="auto">
            <a:xfrm>
              <a:off x="4725" y="2053"/>
              <a:ext cx="96" cy="96"/>
            </a:xfrm>
            <a:prstGeom prst="ellipse">
              <a:avLst/>
            </a:prstGeom>
            <a:solidFill>
              <a:srgbClr val="0070C0"/>
            </a:solidFill>
            <a:ln w="12700">
              <a:solidFill>
                <a:schemeClr val="tx1"/>
              </a:solidFill>
              <a:round/>
              <a:headEnd/>
              <a:tailEnd/>
            </a:ln>
          </p:spPr>
          <p:txBody>
            <a:bodyPr wrap="none" anchor="ctr"/>
            <a:lstStyle/>
            <a:p>
              <a:endParaRPr lang="pt-BR"/>
            </a:p>
          </p:txBody>
        </p:sp>
        <p:sp>
          <p:nvSpPr>
            <p:cNvPr id="18" name="Line 45">
              <a:extLst>
                <a:ext uri="{FF2B5EF4-FFF2-40B4-BE49-F238E27FC236}">
                  <a16:creationId xmlns:a16="http://schemas.microsoft.com/office/drawing/2014/main" id="{1B1CC609-5299-4B68-A04F-1CCD1B654458}"/>
                </a:ext>
              </a:extLst>
            </p:cNvPr>
            <p:cNvSpPr>
              <a:spLocks noChangeShapeType="1"/>
            </p:cNvSpPr>
            <p:nvPr/>
          </p:nvSpPr>
          <p:spPr bwMode="auto">
            <a:xfrm>
              <a:off x="4762" y="2127"/>
              <a:ext cx="0" cy="1593"/>
            </a:xfrm>
            <a:prstGeom prst="line">
              <a:avLst/>
            </a:prstGeom>
            <a:noFill/>
            <a:ln w="25400">
              <a:solidFill>
                <a:srgbClr val="0070C0"/>
              </a:solidFill>
              <a:prstDash val="dash"/>
              <a:round/>
              <a:headEnd/>
              <a:tailEnd/>
            </a:ln>
          </p:spPr>
          <p:txBody>
            <a:bodyPr wrap="none" anchor="ctr"/>
            <a:lstStyle/>
            <a:p>
              <a:endParaRPr lang="pt-BR"/>
            </a:p>
          </p:txBody>
        </p:sp>
      </p:grpSp>
      <p:sp>
        <p:nvSpPr>
          <p:cNvPr id="19" name="Line 9">
            <a:extLst>
              <a:ext uri="{FF2B5EF4-FFF2-40B4-BE49-F238E27FC236}">
                <a16:creationId xmlns:a16="http://schemas.microsoft.com/office/drawing/2014/main" id="{9336AF67-A840-445E-8183-0FF1B521D9EE}"/>
              </a:ext>
            </a:extLst>
          </p:cNvPr>
          <p:cNvSpPr>
            <a:spLocks noChangeShapeType="1"/>
          </p:cNvSpPr>
          <p:nvPr/>
        </p:nvSpPr>
        <p:spPr bwMode="auto">
          <a:xfrm>
            <a:off x="751445" y="1702425"/>
            <a:ext cx="0" cy="40338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20" name="Line 10">
            <a:extLst>
              <a:ext uri="{FF2B5EF4-FFF2-40B4-BE49-F238E27FC236}">
                <a16:creationId xmlns:a16="http://schemas.microsoft.com/office/drawing/2014/main" id="{4060052F-8A7F-4DBC-8217-93A08E43744B}"/>
              </a:ext>
            </a:extLst>
          </p:cNvPr>
          <p:cNvSpPr>
            <a:spLocks noChangeShapeType="1"/>
          </p:cNvSpPr>
          <p:nvPr/>
        </p:nvSpPr>
        <p:spPr bwMode="auto">
          <a:xfrm>
            <a:off x="759384" y="5711726"/>
            <a:ext cx="3729037"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21" name="Rectangle 11">
            <a:extLst>
              <a:ext uri="{FF2B5EF4-FFF2-40B4-BE49-F238E27FC236}">
                <a16:creationId xmlns:a16="http://schemas.microsoft.com/office/drawing/2014/main" id="{87523C3E-A8B5-4E11-96F0-E17C84594446}"/>
              </a:ext>
            </a:extLst>
          </p:cNvPr>
          <p:cNvSpPr>
            <a:spLocks noChangeArrowheads="1"/>
          </p:cNvSpPr>
          <p:nvPr/>
        </p:nvSpPr>
        <p:spPr bwMode="auto">
          <a:xfrm>
            <a:off x="343459" y="1585815"/>
            <a:ext cx="354265"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p>
        </p:txBody>
      </p:sp>
      <p:sp>
        <p:nvSpPr>
          <p:cNvPr id="22" name="Rectangle 12">
            <a:extLst>
              <a:ext uri="{FF2B5EF4-FFF2-40B4-BE49-F238E27FC236}">
                <a16:creationId xmlns:a16="http://schemas.microsoft.com/office/drawing/2014/main" id="{8F29DA9A-E843-4D9F-ABF2-921B8A35312D}"/>
              </a:ext>
            </a:extLst>
          </p:cNvPr>
          <p:cNvSpPr>
            <a:spLocks noChangeArrowheads="1"/>
          </p:cNvSpPr>
          <p:nvPr/>
        </p:nvSpPr>
        <p:spPr bwMode="auto">
          <a:xfrm>
            <a:off x="4295945" y="5668432"/>
            <a:ext cx="381516" cy="397545"/>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Q</a:t>
            </a:r>
          </a:p>
        </p:txBody>
      </p:sp>
      <p:sp>
        <p:nvSpPr>
          <p:cNvPr id="23" name="Line 14">
            <a:extLst>
              <a:ext uri="{FF2B5EF4-FFF2-40B4-BE49-F238E27FC236}">
                <a16:creationId xmlns:a16="http://schemas.microsoft.com/office/drawing/2014/main" id="{D9D35CED-64CB-4586-A2D2-171A3C030DCD}"/>
              </a:ext>
            </a:extLst>
          </p:cNvPr>
          <p:cNvSpPr>
            <a:spLocks noChangeShapeType="1"/>
          </p:cNvSpPr>
          <p:nvPr/>
        </p:nvSpPr>
        <p:spPr bwMode="auto">
          <a:xfrm>
            <a:off x="2961245" y="3655915"/>
            <a:ext cx="0" cy="2052637"/>
          </a:xfrm>
          <a:prstGeom prst="line">
            <a:avLst/>
          </a:prstGeom>
          <a:noFill/>
          <a:ln w="25400">
            <a:solidFill>
              <a:schemeClr val="tx1"/>
            </a:solidFill>
            <a:prstDash val="dash"/>
            <a:round/>
            <a:headEnd/>
            <a:tailEnd/>
          </a:ln>
        </p:spPr>
        <p:txBody>
          <a:bodyPr wrap="none" anchor="ctr"/>
          <a:lstStyle/>
          <a:p>
            <a:endParaRPr lang="pt-BR"/>
          </a:p>
        </p:txBody>
      </p:sp>
      <p:sp>
        <p:nvSpPr>
          <p:cNvPr id="24" name="Line 18">
            <a:extLst>
              <a:ext uri="{FF2B5EF4-FFF2-40B4-BE49-F238E27FC236}">
                <a16:creationId xmlns:a16="http://schemas.microsoft.com/office/drawing/2014/main" id="{B22939E7-C0E2-4207-82E1-6B6769D3D664}"/>
              </a:ext>
            </a:extLst>
          </p:cNvPr>
          <p:cNvSpPr>
            <a:spLocks noChangeShapeType="1"/>
          </p:cNvSpPr>
          <p:nvPr/>
        </p:nvSpPr>
        <p:spPr bwMode="auto">
          <a:xfrm>
            <a:off x="794309" y="3613051"/>
            <a:ext cx="2205037" cy="0"/>
          </a:xfrm>
          <a:prstGeom prst="line">
            <a:avLst/>
          </a:prstGeom>
          <a:noFill/>
          <a:ln w="25400">
            <a:solidFill>
              <a:schemeClr val="tx1"/>
            </a:solidFill>
            <a:prstDash val="dash"/>
            <a:round/>
            <a:headEnd/>
            <a:tailEnd/>
          </a:ln>
        </p:spPr>
        <p:txBody>
          <a:bodyPr wrap="none" anchor="ctr"/>
          <a:lstStyle/>
          <a:p>
            <a:endParaRPr lang="pt-BR"/>
          </a:p>
        </p:txBody>
      </p:sp>
      <p:sp>
        <p:nvSpPr>
          <p:cNvPr id="25" name="Rectangle 19">
            <a:extLst>
              <a:ext uri="{FF2B5EF4-FFF2-40B4-BE49-F238E27FC236}">
                <a16:creationId xmlns:a16="http://schemas.microsoft.com/office/drawing/2014/main" id="{8242C744-C86C-4032-A669-C7961E37C2CA}"/>
              </a:ext>
            </a:extLst>
          </p:cNvPr>
          <p:cNvSpPr>
            <a:spLocks noChangeArrowheads="1"/>
          </p:cNvSpPr>
          <p:nvPr/>
        </p:nvSpPr>
        <p:spPr bwMode="auto">
          <a:xfrm>
            <a:off x="2721534" y="5648227"/>
            <a:ext cx="476093"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sp>
        <p:nvSpPr>
          <p:cNvPr id="26" name="Oval 20">
            <a:extLst>
              <a:ext uri="{FF2B5EF4-FFF2-40B4-BE49-F238E27FC236}">
                <a16:creationId xmlns:a16="http://schemas.microsoft.com/office/drawing/2014/main" id="{3F75B946-4D74-4CB9-9FA1-8126EB3A1402}"/>
              </a:ext>
            </a:extLst>
          </p:cNvPr>
          <p:cNvSpPr>
            <a:spLocks noChangeArrowheads="1"/>
          </p:cNvSpPr>
          <p:nvPr/>
        </p:nvSpPr>
        <p:spPr bwMode="auto">
          <a:xfrm>
            <a:off x="2885045" y="3536851"/>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7" name="Rectangle 21">
            <a:extLst>
              <a:ext uri="{FF2B5EF4-FFF2-40B4-BE49-F238E27FC236}">
                <a16:creationId xmlns:a16="http://schemas.microsoft.com/office/drawing/2014/main" id="{201C6474-8268-489C-87CA-F151B86E9BD0}"/>
              </a:ext>
            </a:extLst>
          </p:cNvPr>
          <p:cNvSpPr>
            <a:spLocks noChangeArrowheads="1"/>
          </p:cNvSpPr>
          <p:nvPr/>
        </p:nvSpPr>
        <p:spPr bwMode="auto">
          <a:xfrm>
            <a:off x="283133" y="3373340"/>
            <a:ext cx="448842"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1</a:t>
            </a:r>
          </a:p>
        </p:txBody>
      </p:sp>
      <p:sp>
        <p:nvSpPr>
          <p:cNvPr id="28" name="Rectangle 8">
            <a:extLst>
              <a:ext uri="{FF2B5EF4-FFF2-40B4-BE49-F238E27FC236}">
                <a16:creationId xmlns:a16="http://schemas.microsoft.com/office/drawing/2014/main" id="{81722561-6BE4-43A5-A5A3-C7B6BBE50A60}"/>
              </a:ext>
            </a:extLst>
          </p:cNvPr>
          <p:cNvSpPr txBox="1">
            <a:spLocks noChangeArrowheads="1"/>
          </p:cNvSpPr>
          <p:nvPr/>
        </p:nvSpPr>
        <p:spPr bwMode="auto">
          <a:xfrm>
            <a:off x="168812" y="1038955"/>
            <a:ext cx="5870907" cy="35687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ct val="70000"/>
              </a:spcBef>
              <a:buClrTx/>
              <a:buSzPct val="108000"/>
              <a:buFont typeface="Wingdings" panose="05000000000000000000" pitchFamily="2" charset="2"/>
              <a:buChar char="§"/>
            </a:pPr>
            <a:r>
              <a:rPr lang="en-US" sz="2500" b="1" kern="0" dirty="0" err="1">
                <a:solidFill>
                  <a:schemeClr val="tx1"/>
                </a:solidFill>
              </a:rPr>
              <a:t>Aumento</a:t>
            </a:r>
            <a:r>
              <a:rPr lang="en-US" sz="2500" b="1" kern="0" dirty="0">
                <a:solidFill>
                  <a:schemeClr val="tx1"/>
                </a:solidFill>
              </a:rPr>
              <a:t> da Renda (</a:t>
            </a:r>
            <a:r>
              <a:rPr lang="en-US" sz="2500" b="1" kern="0" dirty="0" err="1">
                <a:solidFill>
                  <a:schemeClr val="tx1"/>
                </a:solidFill>
              </a:rPr>
              <a:t>Bem</a:t>
            </a:r>
            <a:r>
              <a:rPr lang="en-US" sz="2500" b="1" kern="0" dirty="0">
                <a:solidFill>
                  <a:schemeClr val="tx1"/>
                </a:solidFill>
              </a:rPr>
              <a:t> Normal)</a:t>
            </a:r>
          </a:p>
        </p:txBody>
      </p:sp>
      <p:sp>
        <p:nvSpPr>
          <p:cNvPr id="29" name="Rectangle 4">
            <a:extLst>
              <a:ext uri="{FF2B5EF4-FFF2-40B4-BE49-F238E27FC236}">
                <a16:creationId xmlns:a16="http://schemas.microsoft.com/office/drawing/2014/main" id="{D552DFE1-48CB-4335-B362-D6489C2FBC1F}"/>
              </a:ext>
            </a:extLst>
          </p:cNvPr>
          <p:cNvSpPr txBox="1">
            <a:spLocks noChangeArrowheads="1"/>
          </p:cNvSpPr>
          <p:nvPr/>
        </p:nvSpPr>
        <p:spPr bwMode="auto">
          <a:xfrm>
            <a:off x="1935336" y="-35465"/>
            <a:ext cx="8010525"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a:lstStyle>
          <a:p>
            <a:pPr algn="ctr"/>
            <a:r>
              <a:rPr lang="en-US" kern="0" dirty="0">
                <a:solidFill>
                  <a:schemeClr val="tx1"/>
                </a:solidFill>
              </a:rPr>
              <a:t>O </a:t>
            </a:r>
            <a:r>
              <a:rPr lang="en-US" kern="0" dirty="0" err="1">
                <a:solidFill>
                  <a:schemeClr val="tx1"/>
                </a:solidFill>
              </a:rPr>
              <a:t>Mecanismo</a:t>
            </a:r>
            <a:r>
              <a:rPr lang="en-US" kern="0" dirty="0">
                <a:solidFill>
                  <a:schemeClr val="tx1"/>
                </a:solidFill>
              </a:rPr>
              <a:t> de Mercado</a:t>
            </a:r>
          </a:p>
        </p:txBody>
      </p:sp>
      <p:grpSp>
        <p:nvGrpSpPr>
          <p:cNvPr id="30" name="Group 30">
            <a:extLst>
              <a:ext uri="{FF2B5EF4-FFF2-40B4-BE49-F238E27FC236}">
                <a16:creationId xmlns:a16="http://schemas.microsoft.com/office/drawing/2014/main" id="{69105522-B2B9-4B21-9068-16A3184867BD}"/>
              </a:ext>
            </a:extLst>
          </p:cNvPr>
          <p:cNvGrpSpPr>
            <a:grpSpLocks/>
          </p:cNvGrpSpPr>
          <p:nvPr/>
        </p:nvGrpSpPr>
        <p:grpSpPr bwMode="auto">
          <a:xfrm>
            <a:off x="6903219" y="1549793"/>
            <a:ext cx="2856377" cy="3095287"/>
            <a:chOff x="3195" y="1083"/>
            <a:chExt cx="1633" cy="1828"/>
          </a:xfrm>
        </p:grpSpPr>
        <p:sp>
          <p:nvSpPr>
            <p:cNvPr id="31" name="Freeform 22">
              <a:extLst>
                <a:ext uri="{FF2B5EF4-FFF2-40B4-BE49-F238E27FC236}">
                  <a16:creationId xmlns:a16="http://schemas.microsoft.com/office/drawing/2014/main" id="{A2D46C95-70F9-4F08-B9A6-BF44CB8EAB09}"/>
                </a:ext>
              </a:extLst>
            </p:cNvPr>
            <p:cNvSpPr>
              <a:spLocks/>
            </p:cNvSpPr>
            <p:nvPr/>
          </p:nvSpPr>
          <p:spPr bwMode="auto">
            <a:xfrm flipH="1">
              <a:off x="3195" y="1310"/>
              <a:ext cx="1465" cy="1601"/>
            </a:xfrm>
            <a:custGeom>
              <a:avLst/>
              <a:gdLst>
                <a:gd name="T0" fmla="*/ 0 w 1393"/>
                <a:gd name="T1" fmla="*/ 0 h 1681"/>
                <a:gd name="T2" fmla="*/ 215 w 1393"/>
                <a:gd name="T3" fmla="*/ 342 h 1681"/>
                <a:gd name="T4" fmla="*/ 464 w 1393"/>
                <a:gd name="T5" fmla="*/ 700 h 1681"/>
                <a:gd name="T6" fmla="*/ 801 w 1393"/>
                <a:gd name="T7" fmla="*/ 1077 h 1681"/>
                <a:gd name="T8" fmla="*/ 965 w 1393"/>
                <a:gd name="T9" fmla="*/ 1219 h 1681"/>
                <a:gd name="T10" fmla="*/ 1112 w 1393"/>
                <a:gd name="T11" fmla="*/ 1285 h 1681"/>
                <a:gd name="T12" fmla="*/ 0 60000 65536"/>
                <a:gd name="T13" fmla="*/ 0 60000 65536"/>
                <a:gd name="T14" fmla="*/ 0 60000 65536"/>
                <a:gd name="T15" fmla="*/ 0 60000 65536"/>
                <a:gd name="T16" fmla="*/ 0 60000 65536"/>
                <a:gd name="T17" fmla="*/ 0 60000 65536"/>
                <a:gd name="T18" fmla="*/ 0 w 1393"/>
                <a:gd name="T19" fmla="*/ 0 h 1681"/>
                <a:gd name="T20" fmla="*/ 1393 w 1393"/>
                <a:gd name="T21" fmla="*/ 1681 h 1681"/>
              </a:gdLst>
              <a:ahLst/>
              <a:cxnLst>
                <a:cxn ang="T12">
                  <a:pos x="T0" y="T1"/>
                </a:cxn>
                <a:cxn ang="T13">
                  <a:pos x="T2" y="T3"/>
                </a:cxn>
                <a:cxn ang="T14">
                  <a:pos x="T4" y="T5"/>
                </a:cxn>
                <a:cxn ang="T15">
                  <a:pos x="T6" y="T7"/>
                </a:cxn>
                <a:cxn ang="T16">
                  <a:pos x="T8" y="T9"/>
                </a:cxn>
                <a:cxn ang="T17">
                  <a:pos x="T10" y="T11"/>
                </a:cxn>
              </a:cxnLst>
              <a:rect l="T18" t="T19" r="T20" b="T21"/>
              <a:pathLst>
                <a:path w="1393" h="1681">
                  <a:moveTo>
                    <a:pt x="0" y="0"/>
                  </a:moveTo>
                  <a:lnTo>
                    <a:pt x="268" y="447"/>
                  </a:lnTo>
                  <a:lnTo>
                    <a:pt x="581" y="915"/>
                  </a:lnTo>
                  <a:lnTo>
                    <a:pt x="1003" y="1409"/>
                  </a:lnTo>
                  <a:lnTo>
                    <a:pt x="1208" y="1594"/>
                  </a:lnTo>
                  <a:lnTo>
                    <a:pt x="1392" y="1680"/>
                  </a:lnTo>
                </a:path>
              </a:pathLst>
            </a:custGeom>
            <a:noFill/>
            <a:ln w="50800" cap="flat" cmpd="sng">
              <a:solidFill>
                <a:srgbClr val="0070C0"/>
              </a:solidFill>
              <a:prstDash val="dash"/>
              <a:round/>
              <a:headEnd type="none" w="med" len="med"/>
              <a:tailEnd type="none" w="med" len="med"/>
            </a:ln>
          </p:spPr>
          <p:txBody>
            <a:bodyPr/>
            <a:lstStyle/>
            <a:p>
              <a:endParaRPr lang="pt-BR"/>
            </a:p>
          </p:txBody>
        </p:sp>
        <p:sp>
          <p:nvSpPr>
            <p:cNvPr id="32" name="Rectangle 23">
              <a:extLst>
                <a:ext uri="{FF2B5EF4-FFF2-40B4-BE49-F238E27FC236}">
                  <a16:creationId xmlns:a16="http://schemas.microsoft.com/office/drawing/2014/main" id="{1E9CE1D7-93EA-4659-801A-553D3ACFCB6A}"/>
                </a:ext>
              </a:extLst>
            </p:cNvPr>
            <p:cNvSpPr>
              <a:spLocks noChangeArrowheads="1"/>
            </p:cNvSpPr>
            <p:nvPr/>
          </p:nvSpPr>
          <p:spPr bwMode="auto">
            <a:xfrm>
              <a:off x="4585" y="1083"/>
              <a:ext cx="243" cy="235"/>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S’</a:t>
              </a:r>
            </a:p>
          </p:txBody>
        </p:sp>
        <p:sp>
          <p:nvSpPr>
            <p:cNvPr id="33" name="AutoShape 26">
              <a:extLst>
                <a:ext uri="{FF2B5EF4-FFF2-40B4-BE49-F238E27FC236}">
                  <a16:creationId xmlns:a16="http://schemas.microsoft.com/office/drawing/2014/main" id="{917A3DB4-5BA3-466F-9D8D-5942B6681E51}"/>
                </a:ext>
              </a:extLst>
            </p:cNvPr>
            <p:cNvSpPr>
              <a:spLocks noChangeArrowheads="1"/>
            </p:cNvSpPr>
            <p:nvPr/>
          </p:nvSpPr>
          <p:spPr bwMode="auto">
            <a:xfrm flipH="1">
              <a:off x="4411" y="1632"/>
              <a:ext cx="237" cy="336"/>
            </a:xfrm>
            <a:prstGeom prst="rightArrow">
              <a:avLst>
                <a:gd name="adj1" fmla="val 50000"/>
                <a:gd name="adj2" fmla="val 51514"/>
              </a:avLst>
            </a:prstGeom>
            <a:solidFill>
              <a:srgbClr val="0070C0"/>
            </a:solidFill>
            <a:ln w="12700">
              <a:noFill/>
              <a:miter lim="800000"/>
              <a:headEnd/>
              <a:tailEnd/>
            </a:ln>
          </p:spPr>
          <p:txBody>
            <a:bodyPr wrap="none" anchor="ctr"/>
            <a:lstStyle/>
            <a:p>
              <a:endParaRPr lang="pt-BR"/>
            </a:p>
          </p:txBody>
        </p:sp>
      </p:grpSp>
      <p:sp>
        <p:nvSpPr>
          <p:cNvPr id="34" name="Freeform 6">
            <a:extLst>
              <a:ext uri="{FF2B5EF4-FFF2-40B4-BE49-F238E27FC236}">
                <a16:creationId xmlns:a16="http://schemas.microsoft.com/office/drawing/2014/main" id="{45BACEEC-497E-4D24-A9CE-F5B318B21FFF}"/>
              </a:ext>
            </a:extLst>
          </p:cNvPr>
          <p:cNvSpPr>
            <a:spLocks/>
          </p:cNvSpPr>
          <p:nvPr/>
        </p:nvSpPr>
        <p:spPr bwMode="auto">
          <a:xfrm>
            <a:off x="7947080" y="2162903"/>
            <a:ext cx="2592388" cy="2897188"/>
          </a:xfrm>
          <a:custGeom>
            <a:avLst/>
            <a:gdLst>
              <a:gd name="T0" fmla="*/ 0 w 1633"/>
              <a:gd name="T1" fmla="*/ 0 h 1825"/>
              <a:gd name="T2" fmla="*/ 791329177 w 1633"/>
              <a:gd name="T3" fmla="*/ 1222276856 h 1825"/>
              <a:gd name="T4" fmla="*/ 1718747174 w 1633"/>
              <a:gd name="T5" fmla="*/ 2147483647 h 1825"/>
              <a:gd name="T6" fmla="*/ 2147483647 w 1633"/>
              <a:gd name="T7" fmla="*/ 2147483647 h 1825"/>
              <a:gd name="T8" fmla="*/ 2147483647 w 1633"/>
              <a:gd name="T9" fmla="*/ 2147483647 h 1825"/>
              <a:gd name="T10" fmla="*/ 2147483647 w 1633"/>
              <a:gd name="T11" fmla="*/ 2147483647 h 1825"/>
              <a:gd name="T12" fmla="*/ 0 60000 65536"/>
              <a:gd name="T13" fmla="*/ 0 60000 65536"/>
              <a:gd name="T14" fmla="*/ 0 60000 65536"/>
              <a:gd name="T15" fmla="*/ 0 60000 65536"/>
              <a:gd name="T16" fmla="*/ 0 60000 65536"/>
              <a:gd name="T17" fmla="*/ 0 60000 65536"/>
              <a:gd name="T18" fmla="*/ 0 w 1633"/>
              <a:gd name="T19" fmla="*/ 0 h 1825"/>
              <a:gd name="T20" fmla="*/ 1633 w 1633"/>
              <a:gd name="T21" fmla="*/ 1825 h 1825"/>
            </a:gdLst>
            <a:ahLst/>
            <a:cxnLst>
              <a:cxn ang="T12">
                <a:pos x="T0" y="T1"/>
              </a:cxn>
              <a:cxn ang="T13">
                <a:pos x="T2" y="T3"/>
              </a:cxn>
              <a:cxn ang="T14">
                <a:pos x="T4" y="T5"/>
              </a:cxn>
              <a:cxn ang="T15">
                <a:pos x="T6" y="T7"/>
              </a:cxn>
              <a:cxn ang="T16">
                <a:pos x="T8" y="T9"/>
              </a:cxn>
              <a:cxn ang="T17">
                <a:pos x="T10" y="T11"/>
              </a:cxn>
            </a:cxnLst>
            <a:rect l="T18" t="T19" r="T20" b="T21"/>
            <a:pathLst>
              <a:path w="1633" h="1825">
                <a:moveTo>
                  <a:pt x="0" y="0"/>
                </a:moveTo>
                <a:lnTo>
                  <a:pt x="314" y="485"/>
                </a:lnTo>
                <a:lnTo>
                  <a:pt x="682" y="994"/>
                </a:lnTo>
                <a:lnTo>
                  <a:pt x="1176" y="1530"/>
                </a:lnTo>
                <a:lnTo>
                  <a:pt x="1417" y="1731"/>
                </a:lnTo>
                <a:lnTo>
                  <a:pt x="1632" y="1824"/>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35" name="Rectangle 16">
            <a:extLst>
              <a:ext uri="{FF2B5EF4-FFF2-40B4-BE49-F238E27FC236}">
                <a16:creationId xmlns:a16="http://schemas.microsoft.com/office/drawing/2014/main" id="{9B495CD2-8E7C-40F8-902D-774F5628DDD4}"/>
              </a:ext>
            </a:extLst>
          </p:cNvPr>
          <p:cNvSpPr>
            <a:spLocks noChangeArrowheads="1"/>
          </p:cNvSpPr>
          <p:nvPr/>
        </p:nvSpPr>
        <p:spPr bwMode="auto">
          <a:xfrm>
            <a:off x="7707368" y="1719559"/>
            <a:ext cx="368692" cy="397545"/>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D</a:t>
            </a:r>
          </a:p>
        </p:txBody>
      </p:sp>
      <p:grpSp>
        <p:nvGrpSpPr>
          <p:cNvPr id="36" name="Group 28">
            <a:extLst>
              <a:ext uri="{FF2B5EF4-FFF2-40B4-BE49-F238E27FC236}">
                <a16:creationId xmlns:a16="http://schemas.microsoft.com/office/drawing/2014/main" id="{5592CB59-B2CA-40EE-84FA-345B48A6CA5F}"/>
              </a:ext>
            </a:extLst>
          </p:cNvPr>
          <p:cNvGrpSpPr>
            <a:grpSpLocks/>
          </p:cNvGrpSpPr>
          <p:nvPr/>
        </p:nvGrpSpPr>
        <p:grpSpPr bwMode="auto">
          <a:xfrm>
            <a:off x="7108890" y="1705703"/>
            <a:ext cx="3000380" cy="3582988"/>
            <a:chOff x="3360" y="1200"/>
            <a:chExt cx="1890" cy="2257"/>
          </a:xfrm>
        </p:grpSpPr>
        <p:sp>
          <p:nvSpPr>
            <p:cNvPr id="37" name="Freeform 13">
              <a:extLst>
                <a:ext uri="{FF2B5EF4-FFF2-40B4-BE49-F238E27FC236}">
                  <a16:creationId xmlns:a16="http://schemas.microsoft.com/office/drawing/2014/main" id="{D567CC5C-0148-452D-A157-1A545D198CCB}"/>
                </a:ext>
              </a:extLst>
            </p:cNvPr>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 name="T12" fmla="*/ 0 60000 65536"/>
                <a:gd name="T13" fmla="*/ 0 60000 65536"/>
                <a:gd name="T14" fmla="*/ 0 60000 65536"/>
                <a:gd name="T15" fmla="*/ 0 60000 65536"/>
                <a:gd name="T16" fmla="*/ 0 60000 65536"/>
                <a:gd name="T17" fmla="*/ 0 60000 65536"/>
                <a:gd name="T18" fmla="*/ 0 w 1777"/>
                <a:gd name="T19" fmla="*/ 0 h 2017"/>
                <a:gd name="T20" fmla="*/ 1777 w 1777"/>
                <a:gd name="T21" fmla="*/ 2017 h 2017"/>
              </a:gdLst>
              <a:ahLst/>
              <a:cxnLst>
                <a:cxn ang="T12">
                  <a:pos x="T0" y="T1"/>
                </a:cxn>
                <a:cxn ang="T13">
                  <a:pos x="T2" y="T3"/>
                </a:cxn>
                <a:cxn ang="T14">
                  <a:pos x="T4" y="T5"/>
                </a:cxn>
                <a:cxn ang="T15">
                  <a:pos x="T6" y="T7"/>
                </a:cxn>
                <a:cxn ang="T16">
                  <a:pos x="T8" y="T9"/>
                </a:cxn>
                <a:cxn ang="T17">
                  <a:pos x="T10" y="T11"/>
                </a:cxn>
              </a:cxnLst>
              <a:rect l="T18" t="T19" r="T20" b="T21"/>
              <a:pathLst>
                <a:path w="1777" h="2017">
                  <a:moveTo>
                    <a:pt x="0" y="2016"/>
                  </a:moveTo>
                  <a:lnTo>
                    <a:pt x="472" y="1628"/>
                  </a:lnTo>
                  <a:lnTo>
                    <a:pt x="968" y="1174"/>
                  </a:lnTo>
                  <a:lnTo>
                    <a:pt x="1490" y="563"/>
                  </a:lnTo>
                  <a:lnTo>
                    <a:pt x="1685" y="266"/>
                  </a:lnTo>
                  <a:lnTo>
                    <a:pt x="1776" y="0"/>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38" name="Rectangle 15">
              <a:extLst>
                <a:ext uri="{FF2B5EF4-FFF2-40B4-BE49-F238E27FC236}">
                  <a16:creationId xmlns:a16="http://schemas.microsoft.com/office/drawing/2014/main" id="{55C62922-94D8-43C7-9929-06EE62B5DBDA}"/>
                </a:ext>
              </a:extLst>
            </p:cNvPr>
            <p:cNvSpPr>
              <a:spLocks noChangeArrowheads="1"/>
            </p:cNvSpPr>
            <p:nvPr/>
          </p:nvSpPr>
          <p:spPr bwMode="auto">
            <a:xfrm>
              <a:off x="5027" y="1200"/>
              <a:ext cx="223" cy="250"/>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S</a:t>
              </a:r>
            </a:p>
          </p:txBody>
        </p:sp>
      </p:grpSp>
      <p:grpSp>
        <p:nvGrpSpPr>
          <p:cNvPr id="39" name="Group 54">
            <a:extLst>
              <a:ext uri="{FF2B5EF4-FFF2-40B4-BE49-F238E27FC236}">
                <a16:creationId xmlns:a16="http://schemas.microsoft.com/office/drawing/2014/main" id="{1FEDE51D-7272-4278-9C40-65411546816B}"/>
              </a:ext>
            </a:extLst>
          </p:cNvPr>
          <p:cNvGrpSpPr>
            <a:grpSpLocks/>
          </p:cNvGrpSpPr>
          <p:nvPr/>
        </p:nvGrpSpPr>
        <p:grpSpPr bwMode="auto">
          <a:xfrm>
            <a:off x="6259569" y="2913791"/>
            <a:ext cx="2597150" cy="3140076"/>
            <a:chOff x="2825" y="1961"/>
            <a:chExt cx="1636" cy="1978"/>
          </a:xfrm>
        </p:grpSpPr>
        <p:sp>
          <p:nvSpPr>
            <p:cNvPr id="40" name="Line 4">
              <a:extLst>
                <a:ext uri="{FF2B5EF4-FFF2-40B4-BE49-F238E27FC236}">
                  <a16:creationId xmlns:a16="http://schemas.microsoft.com/office/drawing/2014/main" id="{6B43423B-81FD-45D6-84D2-4CC8C1D9C95C}"/>
                </a:ext>
              </a:extLst>
            </p:cNvPr>
            <p:cNvSpPr>
              <a:spLocks noChangeShapeType="1"/>
            </p:cNvSpPr>
            <p:nvPr/>
          </p:nvSpPr>
          <p:spPr bwMode="auto">
            <a:xfrm>
              <a:off x="3147" y="2112"/>
              <a:ext cx="1157" cy="0"/>
            </a:xfrm>
            <a:prstGeom prst="line">
              <a:avLst/>
            </a:prstGeom>
            <a:noFill/>
            <a:ln w="25400">
              <a:solidFill>
                <a:srgbClr val="0070C0"/>
              </a:solidFill>
              <a:prstDash val="dash"/>
              <a:round/>
              <a:headEnd/>
              <a:tailEnd/>
            </a:ln>
          </p:spPr>
          <p:txBody>
            <a:bodyPr wrap="none" anchor="ctr"/>
            <a:lstStyle/>
            <a:p>
              <a:endParaRPr lang="pt-BR"/>
            </a:p>
          </p:txBody>
        </p:sp>
        <p:sp>
          <p:nvSpPr>
            <p:cNvPr id="41" name="Rectangle 17">
              <a:extLst>
                <a:ext uri="{FF2B5EF4-FFF2-40B4-BE49-F238E27FC236}">
                  <a16:creationId xmlns:a16="http://schemas.microsoft.com/office/drawing/2014/main" id="{609AC28B-58F2-4940-8A28-7DA5D99B1F15}"/>
                </a:ext>
              </a:extLst>
            </p:cNvPr>
            <p:cNvSpPr>
              <a:spLocks noChangeArrowheads="1"/>
            </p:cNvSpPr>
            <p:nvPr/>
          </p:nvSpPr>
          <p:spPr bwMode="auto">
            <a:xfrm>
              <a:off x="4161" y="3689"/>
              <a:ext cx="300"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Q</a:t>
              </a:r>
              <a:r>
                <a:rPr lang="en-US" sz="2000" b="1" i="1" baseline="-25000" dirty="0">
                  <a:solidFill>
                    <a:srgbClr val="0070C0"/>
                  </a:solidFill>
                  <a:latin typeface="Arial" charset="0"/>
                </a:rPr>
                <a:t>2</a:t>
              </a:r>
              <a:endParaRPr lang="en-US" sz="2000" b="1" i="1" dirty="0">
                <a:solidFill>
                  <a:srgbClr val="0070C0"/>
                </a:solidFill>
                <a:latin typeface="Arial" charset="0"/>
              </a:endParaRPr>
            </a:p>
          </p:txBody>
        </p:sp>
        <p:sp>
          <p:nvSpPr>
            <p:cNvPr id="42" name="Rectangle 25">
              <a:extLst>
                <a:ext uri="{FF2B5EF4-FFF2-40B4-BE49-F238E27FC236}">
                  <a16:creationId xmlns:a16="http://schemas.microsoft.com/office/drawing/2014/main" id="{D3FA0E6E-3653-4FB7-B63D-684309116322}"/>
                </a:ext>
              </a:extLst>
            </p:cNvPr>
            <p:cNvSpPr>
              <a:spLocks noChangeArrowheads="1"/>
            </p:cNvSpPr>
            <p:nvPr/>
          </p:nvSpPr>
          <p:spPr bwMode="auto">
            <a:xfrm>
              <a:off x="2825" y="1961"/>
              <a:ext cx="283" cy="250"/>
            </a:xfrm>
            <a:prstGeom prst="rect">
              <a:avLst/>
            </a:prstGeom>
            <a:noFill/>
            <a:ln w="12700">
              <a:noFill/>
              <a:miter lim="800000"/>
              <a:headEnd/>
              <a:tailEnd/>
            </a:ln>
          </p:spPr>
          <p:txBody>
            <a:bodyPr wrap="none" lIns="90488" tIns="44450" rIns="90488" bIns="44450">
              <a:spAutoFit/>
            </a:bodyPr>
            <a:lstStyle/>
            <a:p>
              <a:r>
                <a:rPr lang="en-US" sz="2000" b="1" i="1" dirty="0">
                  <a:solidFill>
                    <a:srgbClr val="0070C0"/>
                  </a:solidFill>
                  <a:latin typeface="Arial" charset="0"/>
                </a:rPr>
                <a:t>P</a:t>
              </a:r>
              <a:r>
                <a:rPr lang="en-US" sz="2000" b="1" i="1" baseline="-25000" dirty="0">
                  <a:solidFill>
                    <a:srgbClr val="0070C0"/>
                  </a:solidFill>
                  <a:latin typeface="Arial" charset="0"/>
                </a:rPr>
                <a:t>2</a:t>
              </a:r>
            </a:p>
          </p:txBody>
        </p:sp>
        <p:sp>
          <p:nvSpPr>
            <p:cNvPr id="43" name="Oval 44">
              <a:extLst>
                <a:ext uri="{FF2B5EF4-FFF2-40B4-BE49-F238E27FC236}">
                  <a16:creationId xmlns:a16="http://schemas.microsoft.com/office/drawing/2014/main" id="{BEE9BF9B-57CF-4CD0-89E2-E5CEADE1F302}"/>
                </a:ext>
              </a:extLst>
            </p:cNvPr>
            <p:cNvSpPr>
              <a:spLocks noChangeArrowheads="1"/>
            </p:cNvSpPr>
            <p:nvPr/>
          </p:nvSpPr>
          <p:spPr bwMode="auto">
            <a:xfrm>
              <a:off x="4238" y="2059"/>
              <a:ext cx="96" cy="96"/>
            </a:xfrm>
            <a:prstGeom prst="ellipse">
              <a:avLst/>
            </a:prstGeom>
            <a:solidFill>
              <a:srgbClr val="0070C0"/>
            </a:solidFill>
            <a:ln w="12700">
              <a:solidFill>
                <a:schemeClr val="tx1"/>
              </a:solidFill>
              <a:round/>
              <a:headEnd/>
              <a:tailEnd/>
            </a:ln>
          </p:spPr>
          <p:txBody>
            <a:bodyPr wrap="none" anchor="ctr"/>
            <a:lstStyle/>
            <a:p>
              <a:endParaRPr lang="pt-BR"/>
            </a:p>
          </p:txBody>
        </p:sp>
        <p:sp>
          <p:nvSpPr>
            <p:cNvPr id="44" name="Line 45">
              <a:extLst>
                <a:ext uri="{FF2B5EF4-FFF2-40B4-BE49-F238E27FC236}">
                  <a16:creationId xmlns:a16="http://schemas.microsoft.com/office/drawing/2014/main" id="{F60644D5-57E7-41ED-92D0-8EB36384641F}"/>
                </a:ext>
              </a:extLst>
            </p:cNvPr>
            <p:cNvSpPr>
              <a:spLocks noChangeShapeType="1"/>
            </p:cNvSpPr>
            <p:nvPr/>
          </p:nvSpPr>
          <p:spPr bwMode="auto">
            <a:xfrm>
              <a:off x="4292" y="2127"/>
              <a:ext cx="0" cy="1593"/>
            </a:xfrm>
            <a:prstGeom prst="line">
              <a:avLst/>
            </a:prstGeom>
            <a:noFill/>
            <a:ln w="25400">
              <a:solidFill>
                <a:srgbClr val="0070C0"/>
              </a:solidFill>
              <a:prstDash val="dash"/>
              <a:round/>
              <a:headEnd/>
              <a:tailEnd/>
            </a:ln>
          </p:spPr>
          <p:txBody>
            <a:bodyPr wrap="none" anchor="ctr"/>
            <a:lstStyle/>
            <a:p>
              <a:endParaRPr lang="pt-BR"/>
            </a:p>
          </p:txBody>
        </p:sp>
      </p:grpSp>
      <p:sp>
        <p:nvSpPr>
          <p:cNvPr id="45" name="Line 9">
            <a:extLst>
              <a:ext uri="{FF2B5EF4-FFF2-40B4-BE49-F238E27FC236}">
                <a16:creationId xmlns:a16="http://schemas.microsoft.com/office/drawing/2014/main" id="{B3BA7DC4-0600-4A9D-BA57-22CC1A052AFF}"/>
              </a:ext>
            </a:extLst>
          </p:cNvPr>
          <p:cNvSpPr>
            <a:spLocks noChangeShapeType="1"/>
          </p:cNvSpPr>
          <p:nvPr/>
        </p:nvSpPr>
        <p:spPr bwMode="auto">
          <a:xfrm>
            <a:off x="6727880" y="1700077"/>
            <a:ext cx="0" cy="4033837"/>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46" name="Line 10">
            <a:extLst>
              <a:ext uri="{FF2B5EF4-FFF2-40B4-BE49-F238E27FC236}">
                <a16:creationId xmlns:a16="http://schemas.microsoft.com/office/drawing/2014/main" id="{89EC0883-20A9-4111-A9FF-A89D5ED12B2B}"/>
              </a:ext>
            </a:extLst>
          </p:cNvPr>
          <p:cNvSpPr>
            <a:spLocks noChangeShapeType="1"/>
          </p:cNvSpPr>
          <p:nvPr/>
        </p:nvSpPr>
        <p:spPr bwMode="auto">
          <a:xfrm>
            <a:off x="6735819" y="5709378"/>
            <a:ext cx="3729037"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47" name="Rectangle 11">
            <a:extLst>
              <a:ext uri="{FF2B5EF4-FFF2-40B4-BE49-F238E27FC236}">
                <a16:creationId xmlns:a16="http://schemas.microsoft.com/office/drawing/2014/main" id="{CB505084-1311-4FFB-8C0B-EA869AE80F79}"/>
              </a:ext>
            </a:extLst>
          </p:cNvPr>
          <p:cNvSpPr>
            <a:spLocks noChangeArrowheads="1"/>
          </p:cNvSpPr>
          <p:nvPr/>
        </p:nvSpPr>
        <p:spPr bwMode="auto">
          <a:xfrm>
            <a:off x="6319894" y="1583467"/>
            <a:ext cx="354265"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p>
        </p:txBody>
      </p:sp>
      <p:sp>
        <p:nvSpPr>
          <p:cNvPr id="48" name="Rectangle 12">
            <a:extLst>
              <a:ext uri="{FF2B5EF4-FFF2-40B4-BE49-F238E27FC236}">
                <a16:creationId xmlns:a16="http://schemas.microsoft.com/office/drawing/2014/main" id="{EA87138F-1EAD-49A9-BB54-3E08244530FA}"/>
              </a:ext>
            </a:extLst>
          </p:cNvPr>
          <p:cNvSpPr>
            <a:spLocks noChangeArrowheads="1"/>
          </p:cNvSpPr>
          <p:nvPr/>
        </p:nvSpPr>
        <p:spPr bwMode="auto">
          <a:xfrm>
            <a:off x="10272380" y="5666084"/>
            <a:ext cx="381516" cy="397545"/>
          </a:xfrm>
          <a:prstGeom prst="rect">
            <a:avLst/>
          </a:prstGeom>
          <a:noFill/>
          <a:ln w="12700">
            <a:noFill/>
            <a:miter lim="800000"/>
            <a:headEnd/>
            <a:tailEnd/>
          </a:ln>
        </p:spPr>
        <p:txBody>
          <a:bodyPr wrap="none" lIns="90488" tIns="44450" rIns="90488" bIns="44450">
            <a:spAutoFit/>
          </a:bodyPr>
          <a:lstStyle/>
          <a:p>
            <a:r>
              <a:rPr lang="en-US" sz="2000" b="1" i="1" dirty="0">
                <a:latin typeface="Arial" charset="0"/>
              </a:rPr>
              <a:t>Q</a:t>
            </a:r>
          </a:p>
        </p:txBody>
      </p:sp>
      <p:sp>
        <p:nvSpPr>
          <p:cNvPr id="49" name="Line 14">
            <a:extLst>
              <a:ext uri="{FF2B5EF4-FFF2-40B4-BE49-F238E27FC236}">
                <a16:creationId xmlns:a16="http://schemas.microsoft.com/office/drawing/2014/main" id="{FC555393-D63F-4B31-871E-9F1EBD8C432B}"/>
              </a:ext>
            </a:extLst>
          </p:cNvPr>
          <p:cNvSpPr>
            <a:spLocks noChangeShapeType="1"/>
          </p:cNvSpPr>
          <p:nvPr/>
        </p:nvSpPr>
        <p:spPr bwMode="auto">
          <a:xfrm>
            <a:off x="8937680" y="3653567"/>
            <a:ext cx="0" cy="2052637"/>
          </a:xfrm>
          <a:prstGeom prst="line">
            <a:avLst/>
          </a:prstGeom>
          <a:noFill/>
          <a:ln w="25400">
            <a:solidFill>
              <a:schemeClr val="tx1"/>
            </a:solidFill>
            <a:prstDash val="dash"/>
            <a:round/>
            <a:headEnd/>
            <a:tailEnd/>
          </a:ln>
        </p:spPr>
        <p:txBody>
          <a:bodyPr wrap="none" anchor="ctr"/>
          <a:lstStyle/>
          <a:p>
            <a:endParaRPr lang="pt-BR"/>
          </a:p>
        </p:txBody>
      </p:sp>
      <p:sp>
        <p:nvSpPr>
          <p:cNvPr id="50" name="Line 18">
            <a:extLst>
              <a:ext uri="{FF2B5EF4-FFF2-40B4-BE49-F238E27FC236}">
                <a16:creationId xmlns:a16="http://schemas.microsoft.com/office/drawing/2014/main" id="{1D0F0EA3-8CC5-413A-AE22-82C03ECBA1EA}"/>
              </a:ext>
            </a:extLst>
          </p:cNvPr>
          <p:cNvSpPr>
            <a:spLocks noChangeShapeType="1"/>
          </p:cNvSpPr>
          <p:nvPr/>
        </p:nvSpPr>
        <p:spPr bwMode="auto">
          <a:xfrm>
            <a:off x="6770744" y="3610703"/>
            <a:ext cx="2205037" cy="0"/>
          </a:xfrm>
          <a:prstGeom prst="line">
            <a:avLst/>
          </a:prstGeom>
          <a:noFill/>
          <a:ln w="25400">
            <a:solidFill>
              <a:schemeClr val="tx1"/>
            </a:solidFill>
            <a:prstDash val="dash"/>
            <a:round/>
            <a:headEnd/>
            <a:tailEnd/>
          </a:ln>
        </p:spPr>
        <p:txBody>
          <a:bodyPr wrap="none" anchor="ctr"/>
          <a:lstStyle/>
          <a:p>
            <a:endParaRPr lang="pt-BR"/>
          </a:p>
        </p:txBody>
      </p:sp>
      <p:sp>
        <p:nvSpPr>
          <p:cNvPr id="51" name="Rectangle 19">
            <a:extLst>
              <a:ext uri="{FF2B5EF4-FFF2-40B4-BE49-F238E27FC236}">
                <a16:creationId xmlns:a16="http://schemas.microsoft.com/office/drawing/2014/main" id="{E3B47958-5E22-415D-9B81-79AD5E181521}"/>
              </a:ext>
            </a:extLst>
          </p:cNvPr>
          <p:cNvSpPr>
            <a:spLocks noChangeArrowheads="1"/>
          </p:cNvSpPr>
          <p:nvPr/>
        </p:nvSpPr>
        <p:spPr bwMode="auto">
          <a:xfrm>
            <a:off x="8697969" y="5645879"/>
            <a:ext cx="476093"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Q</a:t>
            </a:r>
            <a:r>
              <a:rPr lang="en-US" sz="2000" b="1" i="1" baseline="-25000">
                <a:latin typeface="Arial" charset="0"/>
              </a:rPr>
              <a:t>1</a:t>
            </a:r>
          </a:p>
        </p:txBody>
      </p:sp>
      <p:sp>
        <p:nvSpPr>
          <p:cNvPr id="52" name="Oval 20">
            <a:extLst>
              <a:ext uri="{FF2B5EF4-FFF2-40B4-BE49-F238E27FC236}">
                <a16:creationId xmlns:a16="http://schemas.microsoft.com/office/drawing/2014/main" id="{A7EE83B9-928D-41F3-A710-EBF5B0D0C363}"/>
              </a:ext>
            </a:extLst>
          </p:cNvPr>
          <p:cNvSpPr>
            <a:spLocks noChangeArrowheads="1"/>
          </p:cNvSpPr>
          <p:nvPr/>
        </p:nvSpPr>
        <p:spPr bwMode="auto">
          <a:xfrm>
            <a:off x="8861480" y="3534503"/>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53" name="Rectangle 21">
            <a:extLst>
              <a:ext uri="{FF2B5EF4-FFF2-40B4-BE49-F238E27FC236}">
                <a16:creationId xmlns:a16="http://schemas.microsoft.com/office/drawing/2014/main" id="{3C8DC0DB-E529-425C-A860-375185E65398}"/>
              </a:ext>
            </a:extLst>
          </p:cNvPr>
          <p:cNvSpPr>
            <a:spLocks noChangeArrowheads="1"/>
          </p:cNvSpPr>
          <p:nvPr/>
        </p:nvSpPr>
        <p:spPr bwMode="auto">
          <a:xfrm>
            <a:off x="6259568" y="3370992"/>
            <a:ext cx="448842"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P</a:t>
            </a:r>
            <a:r>
              <a:rPr lang="en-US" sz="2000" b="1" i="1" baseline="-25000">
                <a:latin typeface="Arial" charset="0"/>
              </a:rPr>
              <a:t>1</a:t>
            </a:r>
          </a:p>
        </p:txBody>
      </p:sp>
      <p:sp>
        <p:nvSpPr>
          <p:cNvPr id="54" name="Rectangle 8">
            <a:extLst>
              <a:ext uri="{FF2B5EF4-FFF2-40B4-BE49-F238E27FC236}">
                <a16:creationId xmlns:a16="http://schemas.microsoft.com/office/drawing/2014/main" id="{CD4A4CD2-4F46-4934-8806-ABA09E89D623}"/>
              </a:ext>
            </a:extLst>
          </p:cNvPr>
          <p:cNvSpPr txBox="1">
            <a:spLocks noChangeArrowheads="1"/>
          </p:cNvSpPr>
          <p:nvPr/>
        </p:nvSpPr>
        <p:spPr bwMode="auto">
          <a:xfrm>
            <a:off x="6257782" y="1050675"/>
            <a:ext cx="5870907" cy="66347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spcBef>
                <a:spcPct val="70000"/>
              </a:spcBef>
              <a:buClrTx/>
              <a:buSzPct val="108000"/>
              <a:buFont typeface="Wingdings" panose="05000000000000000000" pitchFamily="2" charset="2"/>
              <a:buChar char="§"/>
            </a:pPr>
            <a:r>
              <a:rPr lang="en-US" sz="2500" b="1" kern="0" dirty="0" err="1">
                <a:solidFill>
                  <a:schemeClr val="tx1"/>
                </a:solidFill>
              </a:rPr>
              <a:t>Aumento</a:t>
            </a:r>
            <a:r>
              <a:rPr lang="en-US" sz="2500" b="1" kern="0" dirty="0">
                <a:solidFill>
                  <a:schemeClr val="tx1"/>
                </a:solidFill>
              </a:rPr>
              <a:t> dos Custos de </a:t>
            </a:r>
            <a:r>
              <a:rPr lang="en-US" sz="2500" b="1" kern="0" dirty="0" err="1">
                <a:solidFill>
                  <a:schemeClr val="tx1"/>
                </a:solidFill>
              </a:rPr>
              <a:t>Produção</a:t>
            </a:r>
            <a:endParaRPr lang="en-US" sz="2500" b="1" kern="0" dirty="0">
              <a:solidFill>
                <a:schemeClr val="tx1"/>
              </a:solidFill>
            </a:endParaRPr>
          </a:p>
        </p:txBody>
      </p:sp>
    </p:spTree>
    <p:extLst>
      <p:ext uri="{BB962C8B-B14F-4D97-AF65-F5344CB8AC3E}">
        <p14:creationId xmlns:p14="http://schemas.microsoft.com/office/powerpoint/2010/main" val="21605550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anim calcmode="lin" valueType="num">
                                      <p:cBhvr additive="base">
                                        <p:cTn id="15"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additive="base">
                                        <p:cTn id="21" dur="500" fill="hold"/>
                                        <p:tgtEl>
                                          <p:spTgt spid="39"/>
                                        </p:tgtEl>
                                        <p:attrNameLst>
                                          <p:attrName>ppt_x</p:attrName>
                                        </p:attrNameLst>
                                      </p:cBhvr>
                                      <p:tavLst>
                                        <p:tav tm="0">
                                          <p:val>
                                            <p:strVal val="#ppt_x"/>
                                          </p:val>
                                        </p:tav>
                                        <p:tav tm="100000">
                                          <p:val>
                                            <p:strVal val="#ppt_x"/>
                                          </p:val>
                                        </p:tav>
                                      </p:tavLst>
                                    </p:anim>
                                    <p:anim calcmode="lin" valueType="num">
                                      <p:cBhvr additive="base">
                                        <p:cTn id="22" dur="500" fill="hold"/>
                                        <p:tgtEl>
                                          <p:spTgt spid="3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4">
                                            <p:txEl>
                                              <p:pRg st="0" end="0"/>
                                            </p:txEl>
                                          </p:spTgt>
                                        </p:tgtEl>
                                        <p:attrNameLst>
                                          <p:attrName>style.visibility</p:attrName>
                                        </p:attrNameLst>
                                      </p:cBhvr>
                                      <p:to>
                                        <p:strVal val="visible"/>
                                      </p:to>
                                    </p:set>
                                    <p:anim calcmode="lin" valueType="num">
                                      <p:cBhvr additive="base">
                                        <p:cTn id="29"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5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de seta reta 5">
            <a:extLst>
              <a:ext uri="{FF2B5EF4-FFF2-40B4-BE49-F238E27FC236}">
                <a16:creationId xmlns:a16="http://schemas.microsoft.com/office/drawing/2014/main" id="{5EC13FA5-6A38-49AC-B21D-54C383FEEB99}"/>
              </a:ext>
            </a:extLst>
          </p:cNvPr>
          <p:cNvCxnSpPr/>
          <p:nvPr/>
        </p:nvCxnSpPr>
        <p:spPr>
          <a:xfrm flipV="1">
            <a:off x="905807" y="1937357"/>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394EF40E-84B9-4B48-84B3-8B66749ECD2C}"/>
              </a:ext>
            </a:extLst>
          </p:cNvPr>
          <p:cNvCxnSpPr/>
          <p:nvPr/>
        </p:nvCxnSpPr>
        <p:spPr>
          <a:xfrm>
            <a:off x="905807" y="5433804"/>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679BAFDA-B620-46EB-9F24-500C21010733}"/>
              </a:ext>
            </a:extLst>
          </p:cNvPr>
          <p:cNvCxnSpPr/>
          <p:nvPr/>
        </p:nvCxnSpPr>
        <p:spPr>
          <a:xfrm>
            <a:off x="1380787" y="2496788"/>
            <a:ext cx="3324859" cy="2377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DFBD3B5E-4D86-4C70-A135-FD1FD97C4E0C}"/>
              </a:ext>
            </a:extLst>
          </p:cNvPr>
          <p:cNvCxnSpPr>
            <a:cxnSpLocks/>
          </p:cNvCxnSpPr>
          <p:nvPr/>
        </p:nvCxnSpPr>
        <p:spPr>
          <a:xfrm flipV="1">
            <a:off x="2964053" y="2270552"/>
            <a:ext cx="0" cy="31569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5B64DDDB-6DF9-409E-BEF0-DEB1079277D7}"/>
              </a:ext>
            </a:extLst>
          </p:cNvPr>
          <p:cNvCxnSpPr/>
          <p:nvPr/>
        </p:nvCxnSpPr>
        <p:spPr>
          <a:xfrm>
            <a:off x="905807" y="3629719"/>
            <a:ext cx="20582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703F8D8D-B984-4F41-AD2A-3401E8D7BA9F}"/>
              </a:ext>
            </a:extLst>
          </p:cNvPr>
          <p:cNvSpPr txBox="1"/>
          <p:nvPr/>
        </p:nvSpPr>
        <p:spPr>
          <a:xfrm>
            <a:off x="2813547" y="1900618"/>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11" name="CaixaDeTexto 10">
            <a:extLst>
              <a:ext uri="{FF2B5EF4-FFF2-40B4-BE49-F238E27FC236}">
                <a16:creationId xmlns:a16="http://schemas.microsoft.com/office/drawing/2014/main" id="{7A5054E2-020A-43C0-B341-F7DA512B58B6}"/>
              </a:ext>
            </a:extLst>
          </p:cNvPr>
          <p:cNvSpPr txBox="1"/>
          <p:nvPr/>
        </p:nvSpPr>
        <p:spPr>
          <a:xfrm>
            <a:off x="4656415" y="4645059"/>
            <a:ext cx="1108287"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12" name="CaixaDeTexto 11">
            <a:extLst>
              <a:ext uri="{FF2B5EF4-FFF2-40B4-BE49-F238E27FC236}">
                <a16:creationId xmlns:a16="http://schemas.microsoft.com/office/drawing/2014/main" id="{23A84338-552D-4714-BCB6-92537D29710C}"/>
              </a:ext>
            </a:extLst>
          </p:cNvPr>
          <p:cNvSpPr txBox="1"/>
          <p:nvPr/>
        </p:nvSpPr>
        <p:spPr>
          <a:xfrm>
            <a:off x="363413" y="1657641"/>
            <a:ext cx="316654" cy="584775"/>
          </a:xfrm>
          <a:prstGeom prst="rect">
            <a:avLst/>
          </a:prstGeom>
          <a:noFill/>
        </p:spPr>
        <p:txBody>
          <a:bodyPr wrap="square" rtlCol="0">
            <a:spAutoFit/>
          </a:bodyPr>
          <a:lstStyle/>
          <a:p>
            <a:pPr algn="just"/>
            <a:r>
              <a:rPr lang="pt-BR" sz="3200" b="1" dirty="0"/>
              <a:t>P</a:t>
            </a:r>
            <a:endParaRPr lang="en-US" sz="3200" b="1" dirty="0"/>
          </a:p>
        </p:txBody>
      </p:sp>
      <p:sp>
        <p:nvSpPr>
          <p:cNvPr id="13" name="CaixaDeTexto 12">
            <a:extLst>
              <a:ext uri="{FF2B5EF4-FFF2-40B4-BE49-F238E27FC236}">
                <a16:creationId xmlns:a16="http://schemas.microsoft.com/office/drawing/2014/main" id="{1DB348A1-1123-4B24-BECB-35E84DD3F4DA}"/>
              </a:ext>
            </a:extLst>
          </p:cNvPr>
          <p:cNvSpPr txBox="1"/>
          <p:nvPr/>
        </p:nvSpPr>
        <p:spPr>
          <a:xfrm>
            <a:off x="5746519" y="5202383"/>
            <a:ext cx="316654" cy="584775"/>
          </a:xfrm>
          <a:prstGeom prst="rect">
            <a:avLst/>
          </a:prstGeom>
          <a:noFill/>
        </p:spPr>
        <p:txBody>
          <a:bodyPr wrap="square" rtlCol="0">
            <a:spAutoFit/>
          </a:bodyPr>
          <a:lstStyle/>
          <a:p>
            <a:pPr algn="just"/>
            <a:r>
              <a:rPr lang="pt-BR" sz="3200" b="1" dirty="0"/>
              <a:t>Q</a:t>
            </a:r>
            <a:endParaRPr lang="en-US" sz="3200" b="1" dirty="0"/>
          </a:p>
        </p:txBody>
      </p:sp>
      <p:sp>
        <p:nvSpPr>
          <p:cNvPr id="14" name="CaixaDeTexto 13">
            <a:extLst>
              <a:ext uri="{FF2B5EF4-FFF2-40B4-BE49-F238E27FC236}">
                <a16:creationId xmlns:a16="http://schemas.microsoft.com/office/drawing/2014/main" id="{AC60831B-5A04-445C-95B7-2A749140509B}"/>
              </a:ext>
            </a:extLst>
          </p:cNvPr>
          <p:cNvSpPr txBox="1"/>
          <p:nvPr/>
        </p:nvSpPr>
        <p:spPr>
          <a:xfrm>
            <a:off x="460164" y="3399566"/>
            <a:ext cx="949960" cy="430887"/>
          </a:xfrm>
          <a:prstGeom prst="rect">
            <a:avLst/>
          </a:prstGeom>
          <a:noFill/>
        </p:spPr>
        <p:txBody>
          <a:bodyPr wrap="square" rtlCol="0">
            <a:spAutoFit/>
          </a:bodyPr>
          <a:lstStyle/>
          <a:p>
            <a:pPr algn="just"/>
            <a:r>
              <a:rPr lang="pt-BR" sz="2200" dirty="0"/>
              <a:t>P</a:t>
            </a:r>
            <a:r>
              <a:rPr lang="pt-BR" sz="1600" dirty="0"/>
              <a:t>0</a:t>
            </a:r>
            <a:endParaRPr lang="en-US" sz="1600" dirty="0"/>
          </a:p>
        </p:txBody>
      </p:sp>
      <p:sp>
        <p:nvSpPr>
          <p:cNvPr id="15" name="CaixaDeTexto 14">
            <a:extLst>
              <a:ext uri="{FF2B5EF4-FFF2-40B4-BE49-F238E27FC236}">
                <a16:creationId xmlns:a16="http://schemas.microsoft.com/office/drawing/2014/main" id="{CEB30258-C420-41A3-9A14-ACD82DC7BF98}"/>
              </a:ext>
            </a:extLst>
          </p:cNvPr>
          <p:cNvSpPr txBox="1"/>
          <p:nvPr/>
        </p:nvSpPr>
        <p:spPr>
          <a:xfrm>
            <a:off x="2720130" y="5399366"/>
            <a:ext cx="949960" cy="430887"/>
          </a:xfrm>
          <a:prstGeom prst="rect">
            <a:avLst/>
          </a:prstGeom>
          <a:noFill/>
        </p:spPr>
        <p:txBody>
          <a:bodyPr wrap="square" rtlCol="0">
            <a:spAutoFit/>
          </a:bodyPr>
          <a:lstStyle/>
          <a:p>
            <a:pPr algn="just"/>
            <a:r>
              <a:rPr lang="pt-BR" sz="2200" dirty="0"/>
              <a:t>Q</a:t>
            </a:r>
            <a:r>
              <a:rPr lang="pt-BR" sz="1600" dirty="0"/>
              <a:t>0</a:t>
            </a:r>
            <a:endParaRPr lang="en-US" sz="1600" dirty="0"/>
          </a:p>
        </p:txBody>
      </p:sp>
      <p:sp>
        <p:nvSpPr>
          <p:cNvPr id="17" name="CaixaDeTexto 16">
            <a:extLst>
              <a:ext uri="{FF2B5EF4-FFF2-40B4-BE49-F238E27FC236}">
                <a16:creationId xmlns:a16="http://schemas.microsoft.com/office/drawing/2014/main" id="{23C935F3-C3C8-4143-8E54-BC714E2D21F7}"/>
              </a:ext>
            </a:extLst>
          </p:cNvPr>
          <p:cNvSpPr txBox="1"/>
          <p:nvPr/>
        </p:nvSpPr>
        <p:spPr>
          <a:xfrm>
            <a:off x="1953073" y="1912342"/>
            <a:ext cx="1108287" cy="430887"/>
          </a:xfrm>
          <a:prstGeom prst="rect">
            <a:avLst/>
          </a:prstGeom>
          <a:noFill/>
        </p:spPr>
        <p:txBody>
          <a:bodyPr wrap="square" rtlCol="0">
            <a:spAutoFit/>
          </a:bodyPr>
          <a:lstStyle/>
          <a:p>
            <a:pPr algn="just"/>
            <a:r>
              <a:rPr lang="pt-BR" sz="2200" b="1" dirty="0">
                <a:solidFill>
                  <a:srgbClr val="002060"/>
                </a:solidFill>
              </a:rPr>
              <a:t>S</a:t>
            </a:r>
            <a:r>
              <a:rPr lang="pt-BR" sz="1600" b="1" dirty="0">
                <a:solidFill>
                  <a:srgbClr val="002060"/>
                </a:solidFill>
              </a:rPr>
              <a:t>1</a:t>
            </a:r>
            <a:endParaRPr lang="en-US" sz="1600" b="1" dirty="0">
              <a:solidFill>
                <a:srgbClr val="002060"/>
              </a:solidFill>
            </a:endParaRPr>
          </a:p>
        </p:txBody>
      </p:sp>
      <p:sp>
        <p:nvSpPr>
          <p:cNvPr id="22" name="Espaço Reservado para Conteúdo 2">
            <a:extLst>
              <a:ext uri="{FF2B5EF4-FFF2-40B4-BE49-F238E27FC236}">
                <a16:creationId xmlns:a16="http://schemas.microsoft.com/office/drawing/2014/main" id="{BA0CD9BE-9FC3-46C5-B84D-9300C9EF50CC}"/>
              </a:ext>
            </a:extLst>
          </p:cNvPr>
          <p:cNvSpPr>
            <a:spLocks noGrp="1"/>
          </p:cNvSpPr>
          <p:nvPr>
            <p:ph idx="1"/>
          </p:nvPr>
        </p:nvSpPr>
        <p:spPr>
          <a:xfrm>
            <a:off x="248559" y="232166"/>
            <a:ext cx="11497957" cy="1007252"/>
          </a:xfrm>
        </p:spPr>
        <p:txBody>
          <a:bodyPr/>
          <a:lstStyle/>
          <a:p>
            <a:pPr marL="0" indent="0" algn="just">
              <a:buClr>
                <a:schemeClr val="tx1"/>
              </a:buClr>
              <a:buSzPct val="100000"/>
              <a:buNone/>
            </a:pPr>
            <a:r>
              <a:rPr lang="pt-BR" sz="3000" dirty="0">
                <a:solidFill>
                  <a:schemeClr val="accent6">
                    <a:lumMod val="50000"/>
                  </a:schemeClr>
                </a:solidFill>
                <a:latin typeface="Calibri" panose="020F0502020204030204" pitchFamily="34" charset="0"/>
                <a:cs typeface="Calibri" panose="020F0502020204030204" pitchFamily="34" charset="0"/>
              </a:rPr>
              <a:t>A) Como a oferta é fixa no curto prazo (</a:t>
            </a:r>
            <a:r>
              <a:rPr lang="pt-BR" sz="3000" dirty="0" err="1">
                <a:solidFill>
                  <a:schemeClr val="accent6">
                    <a:lumMod val="50000"/>
                  </a:schemeClr>
                </a:solidFill>
                <a:latin typeface="Calibri" panose="020F0502020204030204" pitchFamily="34" charset="0"/>
                <a:cs typeface="Calibri" panose="020F0502020204030204" pitchFamily="34" charset="0"/>
              </a:rPr>
              <a:t>anelástica</a:t>
            </a:r>
            <a:r>
              <a:rPr lang="pt-BR" sz="3000" dirty="0">
                <a:solidFill>
                  <a:schemeClr val="accent6">
                    <a:lumMod val="50000"/>
                  </a:schemeClr>
                </a:solidFill>
                <a:latin typeface="Calibri" panose="020F0502020204030204" pitchFamily="34" charset="0"/>
                <a:cs typeface="Calibri" panose="020F0502020204030204" pitchFamily="34" charset="0"/>
              </a:rPr>
              <a:t>), e o preço aumentou sem alteração na demanda, isso ocorreu por uma restrição de oferta. Com isso, teremos o aumento no preço e a diminuição da quantidade.</a:t>
            </a:r>
          </a:p>
        </p:txBody>
      </p:sp>
      <p:cxnSp>
        <p:nvCxnSpPr>
          <p:cNvPr id="26" name="Conector reto 25">
            <a:extLst>
              <a:ext uri="{FF2B5EF4-FFF2-40B4-BE49-F238E27FC236}">
                <a16:creationId xmlns:a16="http://schemas.microsoft.com/office/drawing/2014/main" id="{6AD5856C-82AD-49BB-9B2E-518F42DF7818}"/>
              </a:ext>
            </a:extLst>
          </p:cNvPr>
          <p:cNvCxnSpPr>
            <a:cxnSpLocks/>
          </p:cNvCxnSpPr>
          <p:nvPr/>
        </p:nvCxnSpPr>
        <p:spPr>
          <a:xfrm flipV="1">
            <a:off x="2131715" y="2268207"/>
            <a:ext cx="0" cy="3156951"/>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a:extLst>
              <a:ext uri="{FF2B5EF4-FFF2-40B4-BE49-F238E27FC236}">
                <a16:creationId xmlns:a16="http://schemas.microsoft.com/office/drawing/2014/main" id="{722B50E3-53A2-42B6-9BC8-04DED2C86000}"/>
              </a:ext>
            </a:extLst>
          </p:cNvPr>
          <p:cNvCxnSpPr>
            <a:cxnSpLocks/>
          </p:cNvCxnSpPr>
          <p:nvPr/>
        </p:nvCxnSpPr>
        <p:spPr>
          <a:xfrm>
            <a:off x="903460" y="3036530"/>
            <a:ext cx="1228255" cy="0"/>
          </a:xfrm>
          <a:prstGeom prst="line">
            <a:avLst/>
          </a:prstGeom>
          <a:ln>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9" name="CaixaDeTexto 28">
            <a:extLst>
              <a:ext uri="{FF2B5EF4-FFF2-40B4-BE49-F238E27FC236}">
                <a16:creationId xmlns:a16="http://schemas.microsoft.com/office/drawing/2014/main" id="{E378A3A4-7349-4CB5-A9C7-FAEC6A94B1B7}"/>
              </a:ext>
            </a:extLst>
          </p:cNvPr>
          <p:cNvSpPr txBox="1"/>
          <p:nvPr/>
        </p:nvSpPr>
        <p:spPr>
          <a:xfrm>
            <a:off x="471884" y="2792307"/>
            <a:ext cx="949960" cy="430887"/>
          </a:xfrm>
          <a:prstGeom prst="rect">
            <a:avLst/>
          </a:prstGeom>
          <a:noFill/>
        </p:spPr>
        <p:txBody>
          <a:bodyPr wrap="square" rtlCol="0">
            <a:spAutoFit/>
          </a:bodyPr>
          <a:lstStyle/>
          <a:p>
            <a:pPr algn="just"/>
            <a:r>
              <a:rPr lang="pt-BR" sz="2200" dirty="0">
                <a:solidFill>
                  <a:srgbClr val="002060"/>
                </a:solidFill>
              </a:rPr>
              <a:t>P</a:t>
            </a:r>
            <a:r>
              <a:rPr lang="pt-BR" sz="1600" dirty="0">
                <a:solidFill>
                  <a:srgbClr val="002060"/>
                </a:solidFill>
              </a:rPr>
              <a:t>1</a:t>
            </a:r>
            <a:endParaRPr lang="en-US" sz="1600" dirty="0">
              <a:solidFill>
                <a:srgbClr val="002060"/>
              </a:solidFill>
            </a:endParaRPr>
          </a:p>
        </p:txBody>
      </p:sp>
      <p:sp>
        <p:nvSpPr>
          <p:cNvPr id="30" name="CaixaDeTexto 29">
            <a:extLst>
              <a:ext uri="{FF2B5EF4-FFF2-40B4-BE49-F238E27FC236}">
                <a16:creationId xmlns:a16="http://schemas.microsoft.com/office/drawing/2014/main" id="{3C90C421-E92B-4FBF-9224-BDD048FDC21B}"/>
              </a:ext>
            </a:extLst>
          </p:cNvPr>
          <p:cNvSpPr txBox="1"/>
          <p:nvPr/>
        </p:nvSpPr>
        <p:spPr>
          <a:xfrm>
            <a:off x="1915927" y="5397021"/>
            <a:ext cx="949960" cy="430887"/>
          </a:xfrm>
          <a:prstGeom prst="rect">
            <a:avLst/>
          </a:prstGeom>
          <a:noFill/>
        </p:spPr>
        <p:txBody>
          <a:bodyPr wrap="square" rtlCol="0">
            <a:spAutoFit/>
          </a:bodyPr>
          <a:lstStyle/>
          <a:p>
            <a:pPr algn="just"/>
            <a:r>
              <a:rPr lang="pt-BR" sz="2200" dirty="0">
                <a:solidFill>
                  <a:srgbClr val="002060"/>
                </a:solidFill>
              </a:rPr>
              <a:t>Q</a:t>
            </a:r>
            <a:r>
              <a:rPr lang="pt-BR" sz="1600" dirty="0">
                <a:solidFill>
                  <a:srgbClr val="002060"/>
                </a:solidFill>
              </a:rPr>
              <a:t>1</a:t>
            </a:r>
            <a:endParaRPr lang="en-US" sz="1600" dirty="0">
              <a:solidFill>
                <a:srgbClr val="002060"/>
              </a:solidFill>
            </a:endParaRPr>
          </a:p>
        </p:txBody>
      </p:sp>
      <p:sp>
        <p:nvSpPr>
          <p:cNvPr id="31" name="Espaço Reservado para Conteúdo 2">
            <a:extLst>
              <a:ext uri="{FF2B5EF4-FFF2-40B4-BE49-F238E27FC236}">
                <a16:creationId xmlns:a16="http://schemas.microsoft.com/office/drawing/2014/main" id="{529CBFFA-5748-4C3B-B9DA-420988A52BF2}"/>
              </a:ext>
            </a:extLst>
          </p:cNvPr>
          <p:cNvSpPr txBox="1">
            <a:spLocks/>
          </p:cNvSpPr>
          <p:nvPr/>
        </p:nvSpPr>
        <p:spPr bwMode="auto">
          <a:xfrm>
            <a:off x="246214" y="5899108"/>
            <a:ext cx="11497957" cy="681709"/>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indent="0" algn="just">
              <a:buClr>
                <a:schemeClr val="tx1"/>
              </a:buClr>
              <a:buSzPct val="100000"/>
              <a:buFont typeface="Wingdings" pitchFamily="2" charset="2"/>
              <a:buNone/>
            </a:pPr>
            <a:r>
              <a:rPr lang="pt-BR" sz="3000" kern="0" dirty="0">
                <a:solidFill>
                  <a:schemeClr val="accent6">
                    <a:lumMod val="50000"/>
                  </a:schemeClr>
                </a:solidFill>
                <a:latin typeface="Calibri" panose="020F0502020204030204" pitchFamily="34" charset="0"/>
                <a:cs typeface="Calibri" panose="020F0502020204030204" pitchFamily="34" charset="0"/>
              </a:rPr>
              <a:t>B) A elasticidade-preço da oferta é constante. </a:t>
            </a:r>
          </a:p>
        </p:txBody>
      </p:sp>
    </p:spTree>
    <p:extLst>
      <p:ext uri="{BB962C8B-B14F-4D97-AF65-F5344CB8AC3E}">
        <p14:creationId xmlns:p14="http://schemas.microsoft.com/office/powerpoint/2010/main" val="38760404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ppt_x"/>
                                          </p:val>
                                        </p:tav>
                                        <p:tav tm="100000">
                                          <p:val>
                                            <p:strVal val="#ppt_x"/>
                                          </p:val>
                                        </p:tav>
                                      </p:tavLst>
                                    </p:anim>
                                    <p:anim calcmode="lin" valueType="num">
                                      <p:cBhvr additive="base">
                                        <p:cTn id="2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9" grpId="0"/>
      <p:bldP spid="30" grpId="0"/>
      <p:bldP spid="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E54A8A9-088E-490B-B0B4-BF006AB09806}"/>
              </a:ext>
            </a:extLst>
          </p:cNvPr>
          <p:cNvSpPr>
            <a:spLocks noGrp="1"/>
          </p:cNvSpPr>
          <p:nvPr>
            <p:ph idx="1"/>
          </p:nvPr>
        </p:nvSpPr>
        <p:spPr>
          <a:xfrm>
            <a:off x="363413" y="91484"/>
            <a:ext cx="11523787" cy="668167"/>
          </a:xfrm>
        </p:spPr>
        <p:txBody>
          <a:bodyPr/>
          <a:lstStyle/>
          <a:p>
            <a:pPr marL="0" indent="0" algn="just">
              <a:buNone/>
            </a:pPr>
            <a:r>
              <a:rPr lang="pt-BR" sz="3000" dirty="0">
                <a:solidFill>
                  <a:schemeClr val="accent6">
                    <a:lumMod val="50000"/>
                  </a:schemeClr>
                </a:solidFill>
                <a:latin typeface="Calibri" panose="020F0502020204030204" pitchFamily="34" charset="0"/>
                <a:cs typeface="Calibri" panose="020F0502020204030204" pitchFamily="34" charset="0"/>
              </a:rPr>
              <a:t>C) Com o aumento da demanda e da oferta na mesma proporção, teremos o preço constante. </a:t>
            </a:r>
            <a:r>
              <a:rPr lang="pt-BR" sz="3000" b="1" dirty="0">
                <a:solidFill>
                  <a:schemeClr val="accent6">
                    <a:lumMod val="50000"/>
                  </a:schemeClr>
                </a:solidFill>
                <a:latin typeface="Calibri" panose="020F0502020204030204" pitchFamily="34" charset="0"/>
                <a:cs typeface="Calibri" panose="020F0502020204030204" pitchFamily="34" charset="0"/>
              </a:rPr>
              <a:t>Portanto, C é Verdadeira.</a:t>
            </a:r>
          </a:p>
        </p:txBody>
      </p:sp>
      <p:cxnSp>
        <p:nvCxnSpPr>
          <p:cNvPr id="22" name="Conector de seta reta 5">
            <a:extLst>
              <a:ext uri="{FF2B5EF4-FFF2-40B4-BE49-F238E27FC236}">
                <a16:creationId xmlns:a16="http://schemas.microsoft.com/office/drawing/2014/main" id="{B05692BC-DE46-47EB-A40C-BD6073D8D683}"/>
              </a:ext>
            </a:extLst>
          </p:cNvPr>
          <p:cNvCxnSpPr/>
          <p:nvPr/>
        </p:nvCxnSpPr>
        <p:spPr>
          <a:xfrm flipV="1">
            <a:off x="962079" y="1276169"/>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de seta reta 7">
            <a:extLst>
              <a:ext uri="{FF2B5EF4-FFF2-40B4-BE49-F238E27FC236}">
                <a16:creationId xmlns:a16="http://schemas.microsoft.com/office/drawing/2014/main" id="{9799018E-CC3C-4E12-A3CA-564289282E8A}"/>
              </a:ext>
            </a:extLst>
          </p:cNvPr>
          <p:cNvCxnSpPr/>
          <p:nvPr/>
        </p:nvCxnSpPr>
        <p:spPr>
          <a:xfrm>
            <a:off x="962079" y="4772616"/>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to 23">
            <a:extLst>
              <a:ext uri="{FF2B5EF4-FFF2-40B4-BE49-F238E27FC236}">
                <a16:creationId xmlns:a16="http://schemas.microsoft.com/office/drawing/2014/main" id="{CE232B5E-23DC-4151-95A6-6DEF19339D55}"/>
              </a:ext>
            </a:extLst>
          </p:cNvPr>
          <p:cNvCxnSpPr>
            <a:cxnSpLocks/>
          </p:cNvCxnSpPr>
          <p:nvPr/>
        </p:nvCxnSpPr>
        <p:spPr>
          <a:xfrm>
            <a:off x="1941343" y="1913462"/>
            <a:ext cx="2401653" cy="242592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to 24">
            <a:extLst>
              <a:ext uri="{FF2B5EF4-FFF2-40B4-BE49-F238E27FC236}">
                <a16:creationId xmlns:a16="http://schemas.microsoft.com/office/drawing/2014/main" id="{3AB254DF-1C41-40A4-AAC5-44565E454D43}"/>
              </a:ext>
            </a:extLst>
          </p:cNvPr>
          <p:cNvCxnSpPr>
            <a:cxnSpLocks/>
          </p:cNvCxnSpPr>
          <p:nvPr/>
        </p:nvCxnSpPr>
        <p:spPr>
          <a:xfrm flipV="1">
            <a:off x="3020325" y="1609364"/>
            <a:ext cx="0" cy="31569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ector reto 25">
            <a:extLst>
              <a:ext uri="{FF2B5EF4-FFF2-40B4-BE49-F238E27FC236}">
                <a16:creationId xmlns:a16="http://schemas.microsoft.com/office/drawing/2014/main" id="{76C58A9F-8436-4B12-8FA1-515797423BFC}"/>
              </a:ext>
            </a:extLst>
          </p:cNvPr>
          <p:cNvCxnSpPr/>
          <p:nvPr/>
        </p:nvCxnSpPr>
        <p:spPr>
          <a:xfrm>
            <a:off x="962079" y="2968531"/>
            <a:ext cx="20582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CaixaDeTexto 26">
            <a:extLst>
              <a:ext uri="{FF2B5EF4-FFF2-40B4-BE49-F238E27FC236}">
                <a16:creationId xmlns:a16="http://schemas.microsoft.com/office/drawing/2014/main" id="{090684D3-AD34-4488-96C7-1EA7463CD457}"/>
              </a:ext>
            </a:extLst>
          </p:cNvPr>
          <p:cNvSpPr txBox="1"/>
          <p:nvPr/>
        </p:nvSpPr>
        <p:spPr>
          <a:xfrm>
            <a:off x="2869819" y="1239430"/>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28" name="CaixaDeTexto 27">
            <a:extLst>
              <a:ext uri="{FF2B5EF4-FFF2-40B4-BE49-F238E27FC236}">
                <a16:creationId xmlns:a16="http://schemas.microsoft.com/office/drawing/2014/main" id="{006DF88E-2D2B-4EDF-9F01-A2013EFD5C46}"/>
              </a:ext>
            </a:extLst>
          </p:cNvPr>
          <p:cNvSpPr txBox="1"/>
          <p:nvPr/>
        </p:nvSpPr>
        <p:spPr>
          <a:xfrm>
            <a:off x="4262519" y="4180820"/>
            <a:ext cx="555424"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29" name="CaixaDeTexto 28">
            <a:extLst>
              <a:ext uri="{FF2B5EF4-FFF2-40B4-BE49-F238E27FC236}">
                <a16:creationId xmlns:a16="http://schemas.microsoft.com/office/drawing/2014/main" id="{FD6052CA-43E5-4B8F-8DED-E4050AA0C0BC}"/>
              </a:ext>
            </a:extLst>
          </p:cNvPr>
          <p:cNvSpPr txBox="1"/>
          <p:nvPr/>
        </p:nvSpPr>
        <p:spPr>
          <a:xfrm>
            <a:off x="419685" y="996453"/>
            <a:ext cx="316654" cy="584775"/>
          </a:xfrm>
          <a:prstGeom prst="rect">
            <a:avLst/>
          </a:prstGeom>
          <a:noFill/>
        </p:spPr>
        <p:txBody>
          <a:bodyPr wrap="square" rtlCol="0">
            <a:spAutoFit/>
          </a:bodyPr>
          <a:lstStyle/>
          <a:p>
            <a:pPr algn="just"/>
            <a:r>
              <a:rPr lang="pt-BR" sz="3200" b="1" dirty="0"/>
              <a:t>P</a:t>
            </a:r>
            <a:endParaRPr lang="en-US" sz="3200" b="1" dirty="0"/>
          </a:p>
        </p:txBody>
      </p:sp>
      <p:sp>
        <p:nvSpPr>
          <p:cNvPr id="30" name="CaixaDeTexto 29">
            <a:extLst>
              <a:ext uri="{FF2B5EF4-FFF2-40B4-BE49-F238E27FC236}">
                <a16:creationId xmlns:a16="http://schemas.microsoft.com/office/drawing/2014/main" id="{FD58CA22-8BA2-4C46-ACAD-82B9EE57BF92}"/>
              </a:ext>
            </a:extLst>
          </p:cNvPr>
          <p:cNvSpPr txBox="1"/>
          <p:nvPr/>
        </p:nvSpPr>
        <p:spPr>
          <a:xfrm>
            <a:off x="5802791" y="4541195"/>
            <a:ext cx="316654" cy="584775"/>
          </a:xfrm>
          <a:prstGeom prst="rect">
            <a:avLst/>
          </a:prstGeom>
          <a:noFill/>
        </p:spPr>
        <p:txBody>
          <a:bodyPr wrap="square" rtlCol="0">
            <a:spAutoFit/>
          </a:bodyPr>
          <a:lstStyle/>
          <a:p>
            <a:pPr algn="just"/>
            <a:r>
              <a:rPr lang="pt-BR" sz="3200" b="1" dirty="0"/>
              <a:t>Q</a:t>
            </a:r>
            <a:endParaRPr lang="en-US" sz="3200" b="1" dirty="0"/>
          </a:p>
        </p:txBody>
      </p:sp>
      <p:sp>
        <p:nvSpPr>
          <p:cNvPr id="31" name="CaixaDeTexto 30">
            <a:extLst>
              <a:ext uri="{FF2B5EF4-FFF2-40B4-BE49-F238E27FC236}">
                <a16:creationId xmlns:a16="http://schemas.microsoft.com/office/drawing/2014/main" id="{C752FC85-8588-487C-A38A-758E71D4728E}"/>
              </a:ext>
            </a:extLst>
          </p:cNvPr>
          <p:cNvSpPr txBox="1"/>
          <p:nvPr/>
        </p:nvSpPr>
        <p:spPr>
          <a:xfrm>
            <a:off x="516436" y="2738378"/>
            <a:ext cx="949960" cy="430887"/>
          </a:xfrm>
          <a:prstGeom prst="rect">
            <a:avLst/>
          </a:prstGeom>
          <a:noFill/>
        </p:spPr>
        <p:txBody>
          <a:bodyPr wrap="square" rtlCol="0">
            <a:spAutoFit/>
          </a:bodyPr>
          <a:lstStyle/>
          <a:p>
            <a:pPr algn="just"/>
            <a:r>
              <a:rPr lang="pt-BR" sz="2200" dirty="0"/>
              <a:t>P</a:t>
            </a:r>
            <a:r>
              <a:rPr lang="pt-BR" sz="1600" dirty="0"/>
              <a:t>0</a:t>
            </a:r>
            <a:endParaRPr lang="en-US" sz="1600" dirty="0"/>
          </a:p>
        </p:txBody>
      </p:sp>
      <p:sp>
        <p:nvSpPr>
          <p:cNvPr id="32" name="CaixaDeTexto 31">
            <a:extLst>
              <a:ext uri="{FF2B5EF4-FFF2-40B4-BE49-F238E27FC236}">
                <a16:creationId xmlns:a16="http://schemas.microsoft.com/office/drawing/2014/main" id="{0754E49D-1AEE-468C-80E4-C2952D08AF13}"/>
              </a:ext>
            </a:extLst>
          </p:cNvPr>
          <p:cNvSpPr txBox="1"/>
          <p:nvPr/>
        </p:nvSpPr>
        <p:spPr>
          <a:xfrm>
            <a:off x="2776402" y="4808518"/>
            <a:ext cx="949960" cy="430887"/>
          </a:xfrm>
          <a:prstGeom prst="rect">
            <a:avLst/>
          </a:prstGeom>
          <a:noFill/>
        </p:spPr>
        <p:txBody>
          <a:bodyPr wrap="square" rtlCol="0">
            <a:spAutoFit/>
          </a:bodyPr>
          <a:lstStyle/>
          <a:p>
            <a:pPr algn="just"/>
            <a:r>
              <a:rPr lang="pt-BR" sz="2200" dirty="0"/>
              <a:t>Q</a:t>
            </a:r>
            <a:r>
              <a:rPr lang="pt-BR" sz="1600" dirty="0"/>
              <a:t>0</a:t>
            </a:r>
            <a:endParaRPr lang="en-US" sz="1600" dirty="0"/>
          </a:p>
        </p:txBody>
      </p:sp>
      <p:sp>
        <p:nvSpPr>
          <p:cNvPr id="33" name="CaixaDeTexto 32">
            <a:extLst>
              <a:ext uri="{FF2B5EF4-FFF2-40B4-BE49-F238E27FC236}">
                <a16:creationId xmlns:a16="http://schemas.microsoft.com/office/drawing/2014/main" id="{366E2EBE-4C0B-4C09-A939-264B3F1D2EEC}"/>
              </a:ext>
            </a:extLst>
          </p:cNvPr>
          <p:cNvSpPr txBox="1"/>
          <p:nvPr/>
        </p:nvSpPr>
        <p:spPr>
          <a:xfrm>
            <a:off x="3402048" y="1251154"/>
            <a:ext cx="1108287" cy="430887"/>
          </a:xfrm>
          <a:prstGeom prst="rect">
            <a:avLst/>
          </a:prstGeom>
          <a:noFill/>
        </p:spPr>
        <p:txBody>
          <a:bodyPr wrap="square" rtlCol="0">
            <a:spAutoFit/>
          </a:bodyPr>
          <a:lstStyle/>
          <a:p>
            <a:pPr algn="just"/>
            <a:r>
              <a:rPr lang="pt-BR" sz="2200" b="1" dirty="0">
                <a:solidFill>
                  <a:schemeClr val="accent6">
                    <a:lumMod val="50000"/>
                  </a:schemeClr>
                </a:solidFill>
              </a:rPr>
              <a:t>S</a:t>
            </a:r>
            <a:r>
              <a:rPr lang="pt-BR" sz="1600" b="1" dirty="0">
                <a:solidFill>
                  <a:schemeClr val="accent6">
                    <a:lumMod val="50000"/>
                  </a:schemeClr>
                </a:solidFill>
              </a:rPr>
              <a:t>1</a:t>
            </a:r>
            <a:endParaRPr lang="en-US" sz="1600" b="1" dirty="0">
              <a:solidFill>
                <a:schemeClr val="accent6">
                  <a:lumMod val="50000"/>
                </a:schemeClr>
              </a:solidFill>
            </a:endParaRPr>
          </a:p>
        </p:txBody>
      </p:sp>
      <p:cxnSp>
        <p:nvCxnSpPr>
          <p:cNvPr id="34" name="Conector reto 33">
            <a:extLst>
              <a:ext uri="{FF2B5EF4-FFF2-40B4-BE49-F238E27FC236}">
                <a16:creationId xmlns:a16="http://schemas.microsoft.com/office/drawing/2014/main" id="{AF59BD9A-3CE6-4B13-A7B2-8687EBE64384}"/>
              </a:ext>
            </a:extLst>
          </p:cNvPr>
          <p:cNvCxnSpPr>
            <a:cxnSpLocks/>
          </p:cNvCxnSpPr>
          <p:nvPr/>
        </p:nvCxnSpPr>
        <p:spPr>
          <a:xfrm flipV="1">
            <a:off x="3580690" y="1607019"/>
            <a:ext cx="0" cy="3156951"/>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a:extLst>
              <a:ext uri="{FF2B5EF4-FFF2-40B4-BE49-F238E27FC236}">
                <a16:creationId xmlns:a16="http://schemas.microsoft.com/office/drawing/2014/main" id="{3E636EEE-D6E3-4A87-9D41-86384DBD2ED4}"/>
              </a:ext>
            </a:extLst>
          </p:cNvPr>
          <p:cNvCxnSpPr>
            <a:cxnSpLocks/>
          </p:cNvCxnSpPr>
          <p:nvPr/>
        </p:nvCxnSpPr>
        <p:spPr>
          <a:xfrm>
            <a:off x="3020325" y="2978827"/>
            <a:ext cx="560365" cy="0"/>
          </a:xfrm>
          <a:prstGeom prst="line">
            <a:avLst/>
          </a:prstGeom>
          <a:ln>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CaixaDeTexto 36">
            <a:extLst>
              <a:ext uri="{FF2B5EF4-FFF2-40B4-BE49-F238E27FC236}">
                <a16:creationId xmlns:a16="http://schemas.microsoft.com/office/drawing/2014/main" id="{3500DBB7-3950-47B5-99FB-5A3C535A00DA}"/>
              </a:ext>
            </a:extLst>
          </p:cNvPr>
          <p:cNvSpPr txBox="1"/>
          <p:nvPr/>
        </p:nvSpPr>
        <p:spPr>
          <a:xfrm>
            <a:off x="3393036" y="4806173"/>
            <a:ext cx="949960" cy="430887"/>
          </a:xfrm>
          <a:prstGeom prst="rect">
            <a:avLst/>
          </a:prstGeom>
          <a:noFill/>
        </p:spPr>
        <p:txBody>
          <a:bodyPr wrap="square" rtlCol="0">
            <a:spAutoFit/>
          </a:bodyPr>
          <a:lstStyle/>
          <a:p>
            <a:pPr algn="just"/>
            <a:r>
              <a:rPr lang="pt-BR" sz="2200" dirty="0">
                <a:solidFill>
                  <a:srgbClr val="002060"/>
                </a:solidFill>
              </a:rPr>
              <a:t>Q</a:t>
            </a:r>
            <a:r>
              <a:rPr lang="pt-BR" sz="1600" dirty="0">
                <a:solidFill>
                  <a:srgbClr val="002060"/>
                </a:solidFill>
              </a:rPr>
              <a:t>1</a:t>
            </a:r>
            <a:endParaRPr lang="en-US" sz="1600" dirty="0">
              <a:solidFill>
                <a:srgbClr val="002060"/>
              </a:solidFill>
            </a:endParaRPr>
          </a:p>
        </p:txBody>
      </p:sp>
      <p:cxnSp>
        <p:nvCxnSpPr>
          <p:cNvPr id="38" name="Conector reto 37">
            <a:extLst>
              <a:ext uri="{FF2B5EF4-FFF2-40B4-BE49-F238E27FC236}">
                <a16:creationId xmlns:a16="http://schemas.microsoft.com/office/drawing/2014/main" id="{42ACE86F-FE69-41FA-9B15-CFDE1EE1F76D}"/>
              </a:ext>
            </a:extLst>
          </p:cNvPr>
          <p:cNvCxnSpPr>
            <a:cxnSpLocks/>
          </p:cNvCxnSpPr>
          <p:nvPr/>
        </p:nvCxnSpPr>
        <p:spPr>
          <a:xfrm>
            <a:off x="2273516" y="1716479"/>
            <a:ext cx="2401653" cy="2367751"/>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5" name="CaixaDeTexto 44">
            <a:extLst>
              <a:ext uri="{FF2B5EF4-FFF2-40B4-BE49-F238E27FC236}">
                <a16:creationId xmlns:a16="http://schemas.microsoft.com/office/drawing/2014/main" id="{FC8BAB1D-B1C4-4729-BFC9-04FE4F475506}"/>
              </a:ext>
            </a:extLst>
          </p:cNvPr>
          <p:cNvSpPr txBox="1"/>
          <p:nvPr/>
        </p:nvSpPr>
        <p:spPr>
          <a:xfrm>
            <a:off x="4611867" y="3911189"/>
            <a:ext cx="555424" cy="430887"/>
          </a:xfrm>
          <a:prstGeom prst="rect">
            <a:avLst/>
          </a:prstGeom>
          <a:noFill/>
        </p:spPr>
        <p:txBody>
          <a:bodyPr wrap="square" rtlCol="0">
            <a:spAutoFit/>
          </a:bodyPr>
          <a:lstStyle/>
          <a:p>
            <a:pPr algn="just"/>
            <a:r>
              <a:rPr lang="pt-BR" sz="2200" b="1" dirty="0">
                <a:solidFill>
                  <a:schemeClr val="accent6">
                    <a:lumMod val="50000"/>
                  </a:schemeClr>
                </a:solidFill>
              </a:rPr>
              <a:t>D</a:t>
            </a:r>
            <a:r>
              <a:rPr lang="pt-BR" sz="1600" b="1" dirty="0">
                <a:solidFill>
                  <a:schemeClr val="accent6">
                    <a:lumMod val="50000"/>
                  </a:schemeClr>
                </a:solidFill>
              </a:rPr>
              <a:t>1</a:t>
            </a:r>
            <a:endParaRPr lang="en-US" sz="1600" b="1" dirty="0">
              <a:solidFill>
                <a:schemeClr val="accent6">
                  <a:lumMod val="50000"/>
                </a:schemeClr>
              </a:solidFill>
            </a:endParaRPr>
          </a:p>
        </p:txBody>
      </p:sp>
      <p:sp>
        <p:nvSpPr>
          <p:cNvPr id="48" name="Espaço Reservado para Conteúdo 2">
            <a:extLst>
              <a:ext uri="{FF2B5EF4-FFF2-40B4-BE49-F238E27FC236}">
                <a16:creationId xmlns:a16="http://schemas.microsoft.com/office/drawing/2014/main" id="{6B9EE528-2E65-4CD5-A740-E5CF44EAF076}"/>
              </a:ext>
            </a:extLst>
          </p:cNvPr>
          <p:cNvSpPr txBox="1">
            <a:spLocks/>
          </p:cNvSpPr>
          <p:nvPr/>
        </p:nvSpPr>
        <p:spPr bwMode="auto">
          <a:xfrm>
            <a:off x="442812" y="5068652"/>
            <a:ext cx="11523787" cy="668167"/>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indent="0" algn="just">
              <a:lnSpc>
                <a:spcPct val="150000"/>
              </a:lnSpc>
              <a:buFont typeface="Wingdings" pitchFamily="2" charset="2"/>
              <a:buNone/>
            </a:pPr>
            <a:r>
              <a:rPr lang="pt-BR" kern="0" dirty="0">
                <a:solidFill>
                  <a:schemeClr val="accent6">
                    <a:lumMod val="50000"/>
                  </a:schemeClr>
                </a:solidFill>
                <a:latin typeface="Calibri" panose="020F0502020204030204" pitchFamily="34" charset="0"/>
                <a:cs typeface="Calibri" panose="020F0502020204030204" pitchFamily="34" charset="0"/>
              </a:rPr>
              <a:t>D) A elasticidade-preço da demanda independe da elasticidade-preço da oferta                           . </a:t>
            </a:r>
          </a:p>
        </p:txBody>
      </p:sp>
      <p:graphicFrame>
        <p:nvGraphicFramePr>
          <p:cNvPr id="49" name="Object 24">
            <a:extLst>
              <a:ext uri="{FF2B5EF4-FFF2-40B4-BE49-F238E27FC236}">
                <a16:creationId xmlns:a16="http://schemas.microsoft.com/office/drawing/2014/main" id="{E9EE566F-3B9C-427B-85D8-1A6CDCB32C11}"/>
              </a:ext>
            </a:extLst>
          </p:cNvPr>
          <p:cNvGraphicFramePr>
            <a:graphicFrameLocks noChangeAspect="1"/>
          </p:cNvGraphicFramePr>
          <p:nvPr>
            <p:extLst>
              <p:ext uri="{D42A27DB-BD31-4B8C-83A1-F6EECF244321}">
                <p14:modId xmlns:p14="http://schemas.microsoft.com/office/powerpoint/2010/main" val="3215281171"/>
              </p:ext>
            </p:extLst>
          </p:nvPr>
        </p:nvGraphicFramePr>
        <p:xfrm>
          <a:off x="3212696" y="5783241"/>
          <a:ext cx="2260600" cy="1004888"/>
        </p:xfrm>
        <a:graphic>
          <a:graphicData uri="http://schemas.openxmlformats.org/presentationml/2006/ole">
            <mc:AlternateContent xmlns:mc="http://schemas.openxmlformats.org/markup-compatibility/2006">
              <mc:Choice xmlns:v="urn:schemas-microsoft-com:vml" Requires="v">
                <p:oleObj name="Equation" r:id="rId2" imgW="876240" imgH="419040" progId="Equation.DSMT4">
                  <p:embed/>
                </p:oleObj>
              </mc:Choice>
              <mc:Fallback>
                <p:oleObj name="Equation" r:id="rId2" imgW="876240" imgH="419040" progId="Equation.DSMT4">
                  <p:embed/>
                  <p:pic>
                    <p:nvPicPr>
                      <p:cNvPr id="5" name="Object 24">
                        <a:extLst>
                          <a:ext uri="{FF2B5EF4-FFF2-40B4-BE49-F238E27FC236}">
                            <a16:creationId xmlns:a16="http://schemas.microsoft.com/office/drawing/2014/main" id="{C2319062-642B-4030-8C4C-4F5C61B4C18C}"/>
                          </a:ext>
                        </a:extLst>
                      </p:cNvPr>
                      <p:cNvPicPr>
                        <a:picLocks noChangeAspect="1" noChangeArrowheads="1"/>
                      </p:cNvPicPr>
                      <p:nvPr/>
                    </p:nvPicPr>
                    <p:blipFill>
                      <a:blip r:embed="rId3"/>
                      <a:srcRect/>
                      <a:stretch>
                        <a:fillRect/>
                      </a:stretch>
                    </p:blipFill>
                    <p:spPr bwMode="auto">
                      <a:xfrm>
                        <a:off x="3212696" y="5783241"/>
                        <a:ext cx="2260600" cy="100488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6335069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500" fill="hold"/>
                                        <p:tgtEl>
                                          <p:spTgt spid="33"/>
                                        </p:tgtEl>
                                        <p:attrNameLst>
                                          <p:attrName>ppt_x</p:attrName>
                                        </p:attrNameLst>
                                      </p:cBhvr>
                                      <p:tavLst>
                                        <p:tav tm="0">
                                          <p:val>
                                            <p:strVal val="#ppt_x"/>
                                          </p:val>
                                        </p:tav>
                                        <p:tav tm="100000">
                                          <p:val>
                                            <p:strVal val="#ppt_x"/>
                                          </p:val>
                                        </p:tav>
                                      </p:tavLst>
                                    </p:anim>
                                    <p:anim calcmode="lin" valueType="num">
                                      <p:cBhvr additive="base">
                                        <p:cTn id="16" dur="500" fill="hold"/>
                                        <p:tgtEl>
                                          <p:spTgt spid="3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ppt_x"/>
                                          </p:val>
                                        </p:tav>
                                        <p:tav tm="100000">
                                          <p:val>
                                            <p:strVal val="#ppt_x"/>
                                          </p:val>
                                        </p:tav>
                                      </p:tavLst>
                                    </p:anim>
                                    <p:anim calcmode="lin" valueType="num">
                                      <p:cBhvr additive="base">
                                        <p:cTn id="20" dur="500" fill="hold"/>
                                        <p:tgtEl>
                                          <p:spTgt spid="3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additive="base">
                                        <p:cTn id="23" dur="500" fill="hold"/>
                                        <p:tgtEl>
                                          <p:spTgt spid="45"/>
                                        </p:tgtEl>
                                        <p:attrNameLst>
                                          <p:attrName>ppt_x</p:attrName>
                                        </p:attrNameLst>
                                      </p:cBhvr>
                                      <p:tavLst>
                                        <p:tav tm="0">
                                          <p:val>
                                            <p:strVal val="#ppt_x"/>
                                          </p:val>
                                        </p:tav>
                                        <p:tav tm="100000">
                                          <p:val>
                                            <p:strVal val="#ppt_x"/>
                                          </p:val>
                                        </p:tav>
                                      </p:tavLst>
                                    </p:anim>
                                    <p:anim calcmode="lin" valueType="num">
                                      <p:cBhvr additive="base">
                                        <p:cTn id="24" dur="500" fill="hold"/>
                                        <p:tgtEl>
                                          <p:spTgt spid="4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fill="hold"/>
                                        <p:tgtEl>
                                          <p:spTgt spid="37"/>
                                        </p:tgtEl>
                                        <p:attrNameLst>
                                          <p:attrName>ppt_x</p:attrName>
                                        </p:attrNameLst>
                                      </p:cBhvr>
                                      <p:tavLst>
                                        <p:tav tm="0">
                                          <p:val>
                                            <p:strVal val="#ppt_x"/>
                                          </p:val>
                                        </p:tav>
                                        <p:tav tm="100000">
                                          <p:val>
                                            <p:strVal val="#ppt_x"/>
                                          </p:val>
                                        </p:tav>
                                      </p:tavLst>
                                    </p:anim>
                                    <p:anim calcmode="lin" valueType="num">
                                      <p:cBhvr additive="base">
                                        <p:cTn id="2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anim calcmode="lin" valueType="num">
                                      <p:cBhvr additive="base">
                                        <p:cTn id="33" dur="500" fill="hold"/>
                                        <p:tgtEl>
                                          <p:spTgt spid="48"/>
                                        </p:tgtEl>
                                        <p:attrNameLst>
                                          <p:attrName>ppt_x</p:attrName>
                                        </p:attrNameLst>
                                      </p:cBhvr>
                                      <p:tavLst>
                                        <p:tav tm="0">
                                          <p:val>
                                            <p:strVal val="#ppt_x"/>
                                          </p:val>
                                        </p:tav>
                                        <p:tav tm="100000">
                                          <p:val>
                                            <p:strVal val="#ppt_x"/>
                                          </p:val>
                                        </p:tav>
                                      </p:tavLst>
                                    </p:anim>
                                    <p:anim calcmode="lin" valueType="num">
                                      <p:cBhvr additive="base">
                                        <p:cTn id="34" dur="500" fill="hold"/>
                                        <p:tgtEl>
                                          <p:spTgt spid="48"/>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additive="base">
                                        <p:cTn id="37" dur="500" fill="hold"/>
                                        <p:tgtEl>
                                          <p:spTgt spid="49"/>
                                        </p:tgtEl>
                                        <p:attrNameLst>
                                          <p:attrName>ppt_x</p:attrName>
                                        </p:attrNameLst>
                                      </p:cBhvr>
                                      <p:tavLst>
                                        <p:tav tm="0">
                                          <p:val>
                                            <p:strVal val="#ppt_x"/>
                                          </p:val>
                                        </p:tav>
                                        <p:tav tm="100000">
                                          <p:val>
                                            <p:strVal val="#ppt_x"/>
                                          </p:val>
                                        </p:tav>
                                      </p:tavLst>
                                    </p:anim>
                                    <p:anim calcmode="lin" valueType="num">
                                      <p:cBhvr additive="base">
                                        <p:cTn id="3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p:bldP spid="45"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1280" y="-58272"/>
            <a:ext cx="10252358" cy="785813"/>
          </a:xfrm>
        </p:spPr>
        <p:txBody>
          <a:bodyPr/>
          <a:lstStyle/>
          <a:p>
            <a:pPr algn="ctr"/>
            <a:r>
              <a:rPr lang="pt-BR" dirty="0">
                <a:solidFill>
                  <a:schemeClr val="tx1"/>
                </a:solidFill>
              </a:rPr>
              <a:t>Microeconomia – Programação das aulas</a:t>
            </a:r>
          </a:p>
        </p:txBody>
      </p:sp>
      <p:sp>
        <p:nvSpPr>
          <p:cNvPr id="3" name="Espaço Reservado para Conteúdo 2"/>
          <p:cNvSpPr>
            <a:spLocks noGrp="1"/>
          </p:cNvSpPr>
          <p:nvPr>
            <p:ph idx="1"/>
          </p:nvPr>
        </p:nvSpPr>
        <p:spPr>
          <a:xfrm>
            <a:off x="168812" y="944490"/>
            <a:ext cx="11830930" cy="4883150"/>
          </a:xfrm>
        </p:spPr>
        <p:txBody>
          <a:bodyPr/>
          <a:lstStyle/>
          <a:p>
            <a:pPr algn="just">
              <a:spcBef>
                <a:spcPts val="0"/>
              </a:spcBef>
              <a:buClrTx/>
              <a:buFont typeface="Wingdings" panose="05000000000000000000" pitchFamily="2" charset="2"/>
              <a:buChar char="§"/>
            </a:pPr>
            <a:r>
              <a:rPr lang="pt-BR" b="1" dirty="0">
                <a:solidFill>
                  <a:schemeClr val="tx1"/>
                </a:solidFill>
              </a:rPr>
              <a:t>Aula 1</a:t>
            </a:r>
          </a:p>
          <a:p>
            <a:pPr lvl="1" algn="just">
              <a:spcBef>
                <a:spcPts val="0"/>
              </a:spcBef>
              <a:buClrTx/>
              <a:buFont typeface="Wingdings" panose="05000000000000000000" pitchFamily="2" charset="2"/>
              <a:buChar char="§"/>
            </a:pPr>
            <a:r>
              <a:rPr lang="pt-BR" dirty="0">
                <a:solidFill>
                  <a:schemeClr val="tx1"/>
                </a:solidFill>
              </a:rPr>
              <a:t>Fundamentos</a:t>
            </a:r>
          </a:p>
          <a:p>
            <a:pPr lvl="1" algn="just">
              <a:spcBef>
                <a:spcPts val="0"/>
              </a:spcBef>
              <a:buClrTx/>
              <a:buFont typeface="Wingdings" panose="05000000000000000000" pitchFamily="2" charset="2"/>
              <a:buChar char="§"/>
            </a:pPr>
            <a:r>
              <a:rPr lang="pt-BR" dirty="0">
                <a:solidFill>
                  <a:schemeClr val="tx1"/>
                </a:solidFill>
              </a:rPr>
              <a:t>Oferta, demanda e equilíbrio de mercado.</a:t>
            </a:r>
          </a:p>
          <a:p>
            <a:pPr lvl="1" algn="just">
              <a:spcBef>
                <a:spcPts val="0"/>
              </a:spcBef>
              <a:buClrTx/>
              <a:buFont typeface="Wingdings" panose="05000000000000000000" pitchFamily="2" charset="2"/>
              <a:buChar char="§"/>
            </a:pPr>
            <a:r>
              <a:rPr lang="pt-BR" dirty="0">
                <a:solidFill>
                  <a:schemeClr val="tx1"/>
                </a:solidFill>
              </a:rPr>
              <a:t>Mercado e eficiência econômica.</a:t>
            </a:r>
          </a:p>
          <a:p>
            <a:pPr lvl="1" algn="just">
              <a:spcBef>
                <a:spcPts val="0"/>
              </a:spcBef>
              <a:buClrTx/>
              <a:buFont typeface="Wingdings" panose="05000000000000000000" pitchFamily="2" charset="2"/>
              <a:buChar char="§"/>
            </a:pPr>
            <a:r>
              <a:rPr lang="pt-BR" dirty="0">
                <a:solidFill>
                  <a:schemeClr val="tx1"/>
                </a:solidFill>
              </a:rPr>
              <a:t>Teoria do Consumidor.</a:t>
            </a:r>
          </a:p>
          <a:p>
            <a:pPr lvl="1" algn="just">
              <a:spcBef>
                <a:spcPts val="0"/>
              </a:spcBef>
              <a:buClrTx/>
              <a:buFont typeface="Wingdings" panose="05000000000000000000" pitchFamily="2" charset="2"/>
              <a:buChar char="§"/>
            </a:pPr>
            <a:endParaRPr lang="pt-BR" sz="800" dirty="0">
              <a:solidFill>
                <a:schemeClr val="tx1"/>
              </a:solidFill>
            </a:endParaRPr>
          </a:p>
          <a:p>
            <a:pPr algn="just">
              <a:spcBef>
                <a:spcPts val="0"/>
              </a:spcBef>
              <a:buClrTx/>
              <a:buFont typeface="Wingdings" panose="05000000000000000000" pitchFamily="2" charset="2"/>
              <a:buChar char="§"/>
            </a:pPr>
            <a:r>
              <a:rPr lang="pt-BR" b="1" dirty="0">
                <a:solidFill>
                  <a:schemeClr val="tx1"/>
                </a:solidFill>
              </a:rPr>
              <a:t>Aula 2</a:t>
            </a:r>
          </a:p>
          <a:p>
            <a:pPr lvl="1" algn="just">
              <a:spcBef>
                <a:spcPts val="0"/>
              </a:spcBef>
              <a:buClrTx/>
              <a:buFont typeface="Wingdings" panose="05000000000000000000" pitchFamily="2" charset="2"/>
              <a:buChar char="§"/>
            </a:pPr>
            <a:r>
              <a:rPr lang="pt-BR" dirty="0">
                <a:solidFill>
                  <a:schemeClr val="tx1"/>
                </a:solidFill>
              </a:rPr>
              <a:t>Teoria da Firma</a:t>
            </a:r>
          </a:p>
          <a:p>
            <a:pPr lvl="1" algn="just">
              <a:spcBef>
                <a:spcPts val="0"/>
              </a:spcBef>
              <a:buClrTx/>
              <a:buFont typeface="Wingdings" panose="05000000000000000000" pitchFamily="2" charset="2"/>
              <a:buChar char="§"/>
            </a:pPr>
            <a:r>
              <a:rPr lang="pt-BR" dirty="0">
                <a:solidFill>
                  <a:schemeClr val="tx1"/>
                </a:solidFill>
              </a:rPr>
              <a:t>Mercados.</a:t>
            </a:r>
          </a:p>
          <a:p>
            <a:pPr lvl="1" algn="just">
              <a:spcBef>
                <a:spcPts val="0"/>
              </a:spcBef>
              <a:buClrTx/>
              <a:buFont typeface="Wingdings" panose="05000000000000000000" pitchFamily="2" charset="2"/>
              <a:buChar char="§"/>
            </a:pPr>
            <a:r>
              <a:rPr lang="pt-BR" dirty="0">
                <a:solidFill>
                  <a:schemeClr val="tx1"/>
                </a:solidFill>
              </a:rPr>
              <a:t>Falhas de Mercado</a:t>
            </a:r>
          </a:p>
          <a:p>
            <a:pPr lvl="1" algn="just">
              <a:spcBef>
                <a:spcPts val="0"/>
              </a:spcBef>
              <a:buClrTx/>
              <a:buFont typeface="Wingdings" panose="05000000000000000000" pitchFamily="2" charset="2"/>
              <a:buChar char="§"/>
            </a:pPr>
            <a:endParaRPr lang="pt-BR" sz="800" dirty="0">
              <a:solidFill>
                <a:schemeClr val="tx1"/>
              </a:solidFill>
            </a:endParaRPr>
          </a:p>
          <a:p>
            <a:pPr algn="just">
              <a:spcBef>
                <a:spcPts val="0"/>
              </a:spcBef>
              <a:buClrTx/>
              <a:buFont typeface="Wingdings" panose="05000000000000000000" pitchFamily="2" charset="2"/>
              <a:buChar char="§"/>
            </a:pPr>
            <a:endParaRPr lang="pt-BR" dirty="0">
              <a:solidFill>
                <a:schemeClr val="tx1"/>
              </a:solidFill>
            </a:endParaRPr>
          </a:p>
        </p:txBody>
      </p:sp>
    </p:spTree>
    <p:extLst>
      <p:ext uri="{BB962C8B-B14F-4D97-AF65-F5344CB8AC3E}">
        <p14:creationId xmlns:p14="http://schemas.microsoft.com/office/powerpoint/2010/main" val="9217002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232F24F8-09F6-4C0E-8E44-BAC89311623F}"/>
              </a:ext>
            </a:extLst>
          </p:cNvPr>
          <p:cNvSpPr/>
          <p:nvPr/>
        </p:nvSpPr>
        <p:spPr bwMode="auto">
          <a:xfrm>
            <a:off x="140678" y="4557932"/>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978D5925-26AE-4184-A3FE-817F1DFB66BA}"/>
              </a:ext>
            </a:extLst>
          </p:cNvPr>
          <p:cNvSpPr>
            <a:spLocks noGrp="1"/>
          </p:cNvSpPr>
          <p:nvPr>
            <p:ph idx="1"/>
          </p:nvPr>
        </p:nvSpPr>
        <p:spPr>
          <a:xfrm>
            <a:off x="211015" y="189962"/>
            <a:ext cx="11774659" cy="4883150"/>
          </a:xfrm>
        </p:spPr>
        <p:txBody>
          <a:bodyPr/>
          <a:lstStyle/>
          <a:p>
            <a:pPr marL="0" indent="0" algn="just">
              <a:buNone/>
            </a:pPr>
            <a:r>
              <a:rPr lang="pt-BR" b="1" i="0" dirty="0">
                <a:solidFill>
                  <a:srgbClr val="333333"/>
                </a:solidFill>
                <a:effectLst/>
                <a:latin typeface="Calibri" panose="020F0502020204030204" pitchFamily="34" charset="0"/>
                <a:cs typeface="Calibri" panose="020F0502020204030204" pitchFamily="34" charset="0"/>
              </a:rPr>
              <a:t> 5) </a:t>
            </a:r>
            <a:r>
              <a:rPr lang="pt-BR" b="1" dirty="0">
                <a:solidFill>
                  <a:srgbClr val="333333"/>
                </a:solidFill>
                <a:latin typeface="Calibri" panose="020F0502020204030204" pitchFamily="34" charset="0"/>
                <a:cs typeface="Calibri" panose="020F0502020204030204" pitchFamily="34" charset="0"/>
              </a:rPr>
              <a:t>FGV - Analista Censitário (IBGE)/Análise Socioeconômica/2017</a:t>
            </a:r>
            <a:endParaRPr lang="pt-BR" b="1" i="0" dirty="0">
              <a:solidFill>
                <a:srgbClr val="333333"/>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rgbClr val="333333"/>
                </a:solidFill>
                <a:effectLst/>
                <a:latin typeface="Calibri" panose="020F0502020204030204" pitchFamily="34" charset="0"/>
                <a:cs typeface="Calibri" panose="020F0502020204030204" pitchFamily="34" charset="0"/>
              </a:rPr>
              <a:t>Suponha um mercado de um certo produto que tem curva de demanda dada por</a:t>
            </a:r>
            <a:r>
              <a:rPr lang="pt-BR" b="1" i="0" dirty="0">
                <a:solidFill>
                  <a:srgbClr val="333333"/>
                </a:solidFill>
                <a:effectLst/>
                <a:latin typeface="Calibri" panose="020F0502020204030204" pitchFamily="34" charset="0"/>
                <a:cs typeface="Calibri" panose="020F0502020204030204" pitchFamily="34" charset="0"/>
              </a:rPr>
              <a:t> Q</a:t>
            </a:r>
            <a:r>
              <a:rPr lang="pt-BR" b="1" i="0" baseline="-25000" dirty="0">
                <a:solidFill>
                  <a:srgbClr val="333333"/>
                </a:solidFill>
                <a:effectLst/>
                <a:latin typeface="Calibri" panose="020F0502020204030204" pitchFamily="34" charset="0"/>
                <a:cs typeface="Calibri" panose="020F0502020204030204" pitchFamily="34" charset="0"/>
              </a:rPr>
              <a:t>D</a:t>
            </a:r>
            <a:r>
              <a:rPr lang="pt-BR" b="1" i="0" dirty="0">
                <a:solidFill>
                  <a:srgbClr val="333333"/>
                </a:solidFill>
                <a:effectLst/>
                <a:latin typeface="Calibri" panose="020F0502020204030204" pitchFamily="34" charset="0"/>
                <a:cs typeface="Calibri" panose="020F0502020204030204" pitchFamily="34" charset="0"/>
              </a:rPr>
              <a:t> = 10 - P</a:t>
            </a:r>
            <a:r>
              <a:rPr lang="pt-BR" b="0" i="0" dirty="0">
                <a:solidFill>
                  <a:srgbClr val="333333"/>
                </a:solidFill>
                <a:effectLst/>
                <a:latin typeface="Calibri" panose="020F0502020204030204" pitchFamily="34" charset="0"/>
                <a:cs typeface="Calibri" panose="020F0502020204030204" pitchFamily="34" charset="0"/>
              </a:rPr>
              <a:t> e de oferta, </a:t>
            </a:r>
            <a:r>
              <a:rPr lang="pt-BR" b="1" i="0" dirty="0">
                <a:solidFill>
                  <a:srgbClr val="333333"/>
                </a:solidFill>
                <a:effectLst/>
                <a:latin typeface="Calibri" panose="020F0502020204030204" pitchFamily="34" charset="0"/>
                <a:cs typeface="Calibri" panose="020F0502020204030204" pitchFamily="34" charset="0"/>
              </a:rPr>
              <a:t>Q</a:t>
            </a:r>
            <a:r>
              <a:rPr lang="pt-BR" sz="2600" b="1" i="0" dirty="0">
                <a:solidFill>
                  <a:srgbClr val="333333"/>
                </a:solidFill>
                <a:effectLst/>
                <a:latin typeface="Calibri" panose="020F0502020204030204" pitchFamily="34" charset="0"/>
                <a:cs typeface="Calibri" panose="020F0502020204030204" pitchFamily="34" charset="0"/>
              </a:rPr>
              <a:t>S</a:t>
            </a:r>
            <a:r>
              <a:rPr lang="pt-BR" b="1" i="0" dirty="0">
                <a:solidFill>
                  <a:srgbClr val="333333"/>
                </a:solidFill>
                <a:effectLst/>
                <a:latin typeface="Calibri" panose="020F0502020204030204" pitchFamily="34" charset="0"/>
                <a:cs typeface="Calibri" panose="020F0502020204030204" pitchFamily="34" charset="0"/>
              </a:rPr>
              <a:t> = P</a:t>
            </a:r>
            <a:r>
              <a:rPr lang="pt-BR" b="0" i="0" dirty="0">
                <a:solidFill>
                  <a:srgbClr val="333333"/>
                </a:solidFill>
                <a:effectLst/>
                <a:latin typeface="Calibri" panose="020F0502020204030204" pitchFamily="34" charset="0"/>
                <a:cs typeface="Calibri" panose="020F0502020204030204" pitchFamily="34" charset="0"/>
              </a:rPr>
              <a:t>.</a:t>
            </a:r>
            <a:r>
              <a:rPr lang="pt-BR" b="1" i="0" dirty="0">
                <a:solidFill>
                  <a:srgbClr val="333333"/>
                </a:solidFill>
                <a:effectLst/>
                <a:latin typeface="Calibri" panose="020F0502020204030204" pitchFamily="34" charset="0"/>
                <a:cs typeface="Calibri" panose="020F0502020204030204" pitchFamily="34" charset="0"/>
              </a:rPr>
              <a:t> </a:t>
            </a:r>
            <a:r>
              <a:rPr lang="pt-BR" b="0" i="0" dirty="0">
                <a:solidFill>
                  <a:srgbClr val="333333"/>
                </a:solidFill>
                <a:effectLst/>
                <a:latin typeface="Calibri" panose="020F0502020204030204" pitchFamily="34" charset="0"/>
                <a:cs typeface="Calibri" panose="020F0502020204030204" pitchFamily="34" charset="0"/>
              </a:rPr>
              <a:t>O</a:t>
            </a:r>
            <a:r>
              <a:rPr lang="pt-BR" b="1" i="0" dirty="0">
                <a:solidFill>
                  <a:srgbClr val="333333"/>
                </a:solidFill>
                <a:effectLst/>
                <a:latin typeface="Calibri" panose="020F0502020204030204" pitchFamily="34" charset="0"/>
                <a:cs typeface="Calibri" panose="020F0502020204030204" pitchFamily="34" charset="0"/>
              </a:rPr>
              <a:t> </a:t>
            </a:r>
            <a:r>
              <a:rPr lang="pt-BR" b="0" i="0" dirty="0">
                <a:solidFill>
                  <a:srgbClr val="333333"/>
                </a:solidFill>
                <a:effectLst/>
                <a:latin typeface="Calibri" panose="020F0502020204030204" pitchFamily="34" charset="0"/>
                <a:cs typeface="Calibri" panose="020F0502020204030204" pitchFamily="34" charset="0"/>
              </a:rPr>
              <a:t>governo fixa o preço de mercado em </a:t>
            </a:r>
            <a:r>
              <a:rPr lang="pt-BR" b="1" i="0" dirty="0">
                <a:solidFill>
                  <a:srgbClr val="333333"/>
                </a:solidFill>
                <a:effectLst/>
                <a:latin typeface="Calibri" panose="020F0502020204030204" pitchFamily="34" charset="0"/>
                <a:cs typeface="Calibri" panose="020F0502020204030204" pitchFamily="34" charset="0"/>
              </a:rPr>
              <a:t>P = 4</a:t>
            </a:r>
            <a:r>
              <a:rPr lang="pt-BR" b="0" i="0" dirty="0">
                <a:solidFill>
                  <a:srgbClr val="333333"/>
                </a:solidFill>
                <a:effectLst/>
                <a:latin typeface="Calibri" panose="020F0502020204030204" pitchFamily="34" charset="0"/>
                <a:cs typeface="Calibri" panose="020F0502020204030204" pitchFamily="34" charset="0"/>
              </a:rPr>
              <a:t>.</a:t>
            </a:r>
          </a:p>
          <a:p>
            <a:pPr marL="0" indent="0" algn="just">
              <a:spcBef>
                <a:spcPts val="600"/>
              </a:spcBef>
              <a:buNone/>
            </a:pPr>
            <a:r>
              <a:rPr lang="pt-BR" b="0" i="0" dirty="0">
                <a:solidFill>
                  <a:srgbClr val="333333"/>
                </a:solidFill>
                <a:effectLst/>
                <a:latin typeface="Calibri" panose="020F0502020204030204" pitchFamily="34" charset="0"/>
                <a:cs typeface="Calibri" panose="020F0502020204030204" pitchFamily="34" charset="0"/>
              </a:rPr>
              <a:t>O impacto dessa medida é um excesso de demanda igual a:</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0,25 unidade;</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0,5 unidade;</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1 unidade;</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2 unidades;</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5 unidades.</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86277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de seta reta 5">
            <a:extLst>
              <a:ext uri="{FF2B5EF4-FFF2-40B4-BE49-F238E27FC236}">
                <a16:creationId xmlns:a16="http://schemas.microsoft.com/office/drawing/2014/main" id="{F269C93C-27BE-49D5-B63C-2E147BC59BCF}"/>
              </a:ext>
            </a:extLst>
          </p:cNvPr>
          <p:cNvCxnSpPr/>
          <p:nvPr/>
        </p:nvCxnSpPr>
        <p:spPr>
          <a:xfrm flipV="1">
            <a:off x="1496653" y="1937357"/>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79B3456A-7287-49A7-A21B-36369C562A4D}"/>
              </a:ext>
            </a:extLst>
          </p:cNvPr>
          <p:cNvCxnSpPr/>
          <p:nvPr/>
        </p:nvCxnSpPr>
        <p:spPr>
          <a:xfrm>
            <a:off x="1496653" y="5433804"/>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D60838B8-B9D5-43DB-802F-6C3F5F5FCCA3}"/>
              </a:ext>
            </a:extLst>
          </p:cNvPr>
          <p:cNvCxnSpPr>
            <a:cxnSpLocks/>
          </p:cNvCxnSpPr>
          <p:nvPr/>
        </p:nvCxnSpPr>
        <p:spPr>
          <a:xfrm>
            <a:off x="1494306" y="2329160"/>
            <a:ext cx="3921758" cy="31023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53A831C1-90ED-41F9-8092-EFF97B4C5381}"/>
              </a:ext>
            </a:extLst>
          </p:cNvPr>
          <p:cNvCxnSpPr>
            <a:cxnSpLocks/>
          </p:cNvCxnSpPr>
          <p:nvPr/>
        </p:nvCxnSpPr>
        <p:spPr>
          <a:xfrm flipV="1">
            <a:off x="1494306" y="2331505"/>
            <a:ext cx="3802186" cy="31023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549F9C52-A276-42C7-B9E0-C7015814791F}"/>
              </a:ext>
            </a:extLst>
          </p:cNvPr>
          <p:cNvCxnSpPr>
            <a:cxnSpLocks/>
          </p:cNvCxnSpPr>
          <p:nvPr/>
        </p:nvCxnSpPr>
        <p:spPr>
          <a:xfrm>
            <a:off x="1496654" y="3854804"/>
            <a:ext cx="196007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CaixaDeTexto 8">
            <a:extLst>
              <a:ext uri="{FF2B5EF4-FFF2-40B4-BE49-F238E27FC236}">
                <a16:creationId xmlns:a16="http://schemas.microsoft.com/office/drawing/2014/main" id="{769A6538-A911-42A8-990C-EAC0A73FF23B}"/>
              </a:ext>
            </a:extLst>
          </p:cNvPr>
          <p:cNvSpPr txBox="1"/>
          <p:nvPr/>
        </p:nvSpPr>
        <p:spPr>
          <a:xfrm>
            <a:off x="5261329" y="2041298"/>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10" name="CaixaDeTexto 9">
            <a:extLst>
              <a:ext uri="{FF2B5EF4-FFF2-40B4-BE49-F238E27FC236}">
                <a16:creationId xmlns:a16="http://schemas.microsoft.com/office/drawing/2014/main" id="{FA812584-E071-4F17-ACC1-64CB53551AFA}"/>
              </a:ext>
            </a:extLst>
          </p:cNvPr>
          <p:cNvSpPr txBox="1"/>
          <p:nvPr/>
        </p:nvSpPr>
        <p:spPr>
          <a:xfrm>
            <a:off x="5303533" y="4982685"/>
            <a:ext cx="1108287"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11" name="CaixaDeTexto 10">
            <a:extLst>
              <a:ext uri="{FF2B5EF4-FFF2-40B4-BE49-F238E27FC236}">
                <a16:creationId xmlns:a16="http://schemas.microsoft.com/office/drawing/2014/main" id="{A5D271BD-8F33-420D-85DB-B7AE8822F229}"/>
              </a:ext>
            </a:extLst>
          </p:cNvPr>
          <p:cNvSpPr txBox="1"/>
          <p:nvPr/>
        </p:nvSpPr>
        <p:spPr>
          <a:xfrm>
            <a:off x="954259" y="1657641"/>
            <a:ext cx="316654" cy="584775"/>
          </a:xfrm>
          <a:prstGeom prst="rect">
            <a:avLst/>
          </a:prstGeom>
          <a:noFill/>
        </p:spPr>
        <p:txBody>
          <a:bodyPr wrap="square" rtlCol="0">
            <a:spAutoFit/>
          </a:bodyPr>
          <a:lstStyle/>
          <a:p>
            <a:pPr algn="just"/>
            <a:r>
              <a:rPr lang="pt-BR" sz="3200" b="1" dirty="0"/>
              <a:t>P</a:t>
            </a:r>
            <a:endParaRPr lang="en-US" sz="3200" b="1" dirty="0"/>
          </a:p>
        </p:txBody>
      </p:sp>
      <p:sp>
        <p:nvSpPr>
          <p:cNvPr id="12" name="CaixaDeTexto 11">
            <a:extLst>
              <a:ext uri="{FF2B5EF4-FFF2-40B4-BE49-F238E27FC236}">
                <a16:creationId xmlns:a16="http://schemas.microsoft.com/office/drawing/2014/main" id="{813B2CD6-0CB3-4D17-9406-53937C838B27}"/>
              </a:ext>
            </a:extLst>
          </p:cNvPr>
          <p:cNvSpPr txBox="1"/>
          <p:nvPr/>
        </p:nvSpPr>
        <p:spPr>
          <a:xfrm>
            <a:off x="6337365" y="5202383"/>
            <a:ext cx="316654" cy="584775"/>
          </a:xfrm>
          <a:prstGeom prst="rect">
            <a:avLst/>
          </a:prstGeom>
          <a:noFill/>
        </p:spPr>
        <p:txBody>
          <a:bodyPr wrap="square" rtlCol="0">
            <a:spAutoFit/>
          </a:bodyPr>
          <a:lstStyle/>
          <a:p>
            <a:pPr algn="just"/>
            <a:r>
              <a:rPr lang="pt-BR" sz="3200" b="1" dirty="0"/>
              <a:t>Q</a:t>
            </a:r>
            <a:endParaRPr lang="en-US" sz="3200" b="1" dirty="0"/>
          </a:p>
        </p:txBody>
      </p:sp>
      <p:sp>
        <p:nvSpPr>
          <p:cNvPr id="13" name="CaixaDeTexto 12">
            <a:extLst>
              <a:ext uri="{FF2B5EF4-FFF2-40B4-BE49-F238E27FC236}">
                <a16:creationId xmlns:a16="http://schemas.microsoft.com/office/drawing/2014/main" id="{66A70116-7CC3-4A6C-A15F-D24524C7AF0A}"/>
              </a:ext>
            </a:extLst>
          </p:cNvPr>
          <p:cNvSpPr txBox="1"/>
          <p:nvPr/>
        </p:nvSpPr>
        <p:spPr>
          <a:xfrm>
            <a:off x="1121350" y="3540242"/>
            <a:ext cx="949960" cy="553998"/>
          </a:xfrm>
          <a:prstGeom prst="rect">
            <a:avLst/>
          </a:prstGeom>
          <a:noFill/>
        </p:spPr>
        <p:txBody>
          <a:bodyPr wrap="square" rtlCol="0">
            <a:spAutoFit/>
          </a:bodyPr>
          <a:lstStyle/>
          <a:p>
            <a:pPr algn="just"/>
            <a:r>
              <a:rPr lang="pt-BR" sz="3000" dirty="0"/>
              <a:t>5</a:t>
            </a:r>
            <a:endParaRPr lang="en-US" sz="3000" dirty="0"/>
          </a:p>
        </p:txBody>
      </p:sp>
      <p:sp>
        <p:nvSpPr>
          <p:cNvPr id="14" name="CaixaDeTexto 13">
            <a:extLst>
              <a:ext uri="{FF2B5EF4-FFF2-40B4-BE49-F238E27FC236}">
                <a16:creationId xmlns:a16="http://schemas.microsoft.com/office/drawing/2014/main" id="{F7990C90-7AD2-4F3A-A753-804206F0C849}"/>
              </a:ext>
            </a:extLst>
          </p:cNvPr>
          <p:cNvSpPr txBox="1"/>
          <p:nvPr/>
        </p:nvSpPr>
        <p:spPr>
          <a:xfrm>
            <a:off x="3254704" y="5343094"/>
            <a:ext cx="518708" cy="553998"/>
          </a:xfrm>
          <a:prstGeom prst="rect">
            <a:avLst/>
          </a:prstGeom>
          <a:noFill/>
        </p:spPr>
        <p:txBody>
          <a:bodyPr wrap="square" rtlCol="0">
            <a:spAutoFit/>
          </a:bodyPr>
          <a:lstStyle/>
          <a:p>
            <a:pPr algn="just"/>
            <a:r>
              <a:rPr lang="pt-BR" sz="3000" dirty="0"/>
              <a:t>5</a:t>
            </a:r>
            <a:endParaRPr lang="en-US" sz="3000" dirty="0"/>
          </a:p>
        </p:txBody>
      </p:sp>
      <p:graphicFrame>
        <p:nvGraphicFramePr>
          <p:cNvPr id="22" name="Object 24">
            <a:extLst>
              <a:ext uri="{FF2B5EF4-FFF2-40B4-BE49-F238E27FC236}">
                <a16:creationId xmlns:a16="http://schemas.microsoft.com/office/drawing/2014/main" id="{00DC8E2C-2133-4FA2-BE4F-D9B629020DB8}"/>
              </a:ext>
            </a:extLst>
          </p:cNvPr>
          <p:cNvGraphicFramePr>
            <a:graphicFrameLocks noChangeAspect="1"/>
          </p:cNvGraphicFramePr>
          <p:nvPr>
            <p:extLst>
              <p:ext uri="{D42A27DB-BD31-4B8C-83A1-F6EECF244321}">
                <p14:modId xmlns:p14="http://schemas.microsoft.com/office/powerpoint/2010/main" val="1765620195"/>
              </p:ext>
            </p:extLst>
          </p:nvPr>
        </p:nvGraphicFramePr>
        <p:xfrm>
          <a:off x="517510" y="284095"/>
          <a:ext cx="11041062" cy="609341"/>
        </p:xfrm>
        <a:graphic>
          <a:graphicData uri="http://schemas.openxmlformats.org/presentationml/2006/ole">
            <mc:AlternateContent xmlns:mc="http://schemas.openxmlformats.org/markup-compatibility/2006">
              <mc:Choice xmlns:v="urn:schemas-microsoft-com:vml" Requires="v">
                <p:oleObj name="Equation" r:id="rId2" imgW="4279680" imgH="228600" progId="Equation.DSMT4">
                  <p:embed/>
                </p:oleObj>
              </mc:Choice>
              <mc:Fallback>
                <p:oleObj name="Equation" r:id="rId2" imgW="4279680" imgH="228600" progId="Equation.DSMT4">
                  <p:embed/>
                  <p:pic>
                    <p:nvPicPr>
                      <p:cNvPr id="49" name="Object 24">
                        <a:extLst>
                          <a:ext uri="{FF2B5EF4-FFF2-40B4-BE49-F238E27FC236}">
                            <a16:creationId xmlns:a16="http://schemas.microsoft.com/office/drawing/2014/main" id="{E9EE566F-3B9C-427B-85D8-1A6CDCB32C11}"/>
                          </a:ext>
                        </a:extLst>
                      </p:cNvPr>
                      <p:cNvPicPr>
                        <a:picLocks noChangeAspect="1" noChangeArrowheads="1"/>
                      </p:cNvPicPr>
                      <p:nvPr/>
                    </p:nvPicPr>
                    <p:blipFill>
                      <a:blip r:embed="rId3"/>
                      <a:srcRect/>
                      <a:stretch>
                        <a:fillRect/>
                      </a:stretch>
                    </p:blipFill>
                    <p:spPr bwMode="auto">
                      <a:xfrm>
                        <a:off x="517510" y="284095"/>
                        <a:ext cx="11041062" cy="609341"/>
                      </a:xfrm>
                      <a:prstGeom prst="rect">
                        <a:avLst/>
                      </a:prstGeom>
                      <a:noFill/>
                      <a:ln>
                        <a:noFill/>
                      </a:ln>
                      <a:effectLst/>
                    </p:spPr>
                  </p:pic>
                </p:oleObj>
              </mc:Fallback>
            </mc:AlternateContent>
          </a:graphicData>
        </a:graphic>
      </p:graphicFrame>
      <p:cxnSp>
        <p:nvCxnSpPr>
          <p:cNvPr id="28" name="Conector reto 27">
            <a:extLst>
              <a:ext uri="{FF2B5EF4-FFF2-40B4-BE49-F238E27FC236}">
                <a16:creationId xmlns:a16="http://schemas.microsoft.com/office/drawing/2014/main" id="{3E28F587-9590-4B1A-98DD-328FFD35B802}"/>
              </a:ext>
            </a:extLst>
          </p:cNvPr>
          <p:cNvCxnSpPr>
            <a:cxnSpLocks/>
          </p:cNvCxnSpPr>
          <p:nvPr/>
        </p:nvCxnSpPr>
        <p:spPr>
          <a:xfrm>
            <a:off x="3435654" y="3852459"/>
            <a:ext cx="0" cy="154456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Conector reto 30">
            <a:extLst>
              <a:ext uri="{FF2B5EF4-FFF2-40B4-BE49-F238E27FC236}">
                <a16:creationId xmlns:a16="http://schemas.microsoft.com/office/drawing/2014/main" id="{4EC21112-2FC7-4656-A3C1-5709DA76393E}"/>
              </a:ext>
            </a:extLst>
          </p:cNvPr>
          <p:cNvCxnSpPr>
            <a:cxnSpLocks/>
          </p:cNvCxnSpPr>
          <p:nvPr/>
        </p:nvCxnSpPr>
        <p:spPr>
          <a:xfrm>
            <a:off x="1494306" y="4232287"/>
            <a:ext cx="2428274" cy="0"/>
          </a:xfrm>
          <a:prstGeom prst="line">
            <a:avLst/>
          </a:prstGeom>
          <a:ln>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Conector reto 32">
            <a:extLst>
              <a:ext uri="{FF2B5EF4-FFF2-40B4-BE49-F238E27FC236}">
                <a16:creationId xmlns:a16="http://schemas.microsoft.com/office/drawing/2014/main" id="{204FCCBA-9C4E-4E81-898B-AE7CB41C2DD6}"/>
              </a:ext>
            </a:extLst>
          </p:cNvPr>
          <p:cNvCxnSpPr>
            <a:cxnSpLocks/>
          </p:cNvCxnSpPr>
          <p:nvPr/>
        </p:nvCxnSpPr>
        <p:spPr>
          <a:xfrm>
            <a:off x="2969077" y="4218219"/>
            <a:ext cx="0" cy="1232726"/>
          </a:xfrm>
          <a:prstGeom prst="line">
            <a:avLst/>
          </a:prstGeom>
          <a:ln>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Conector reto 35">
            <a:extLst>
              <a:ext uri="{FF2B5EF4-FFF2-40B4-BE49-F238E27FC236}">
                <a16:creationId xmlns:a16="http://schemas.microsoft.com/office/drawing/2014/main" id="{B29C23BA-73CA-4AAA-94DF-F42B32B517D3}"/>
              </a:ext>
            </a:extLst>
          </p:cNvPr>
          <p:cNvCxnSpPr>
            <a:cxnSpLocks/>
          </p:cNvCxnSpPr>
          <p:nvPr/>
        </p:nvCxnSpPr>
        <p:spPr>
          <a:xfrm>
            <a:off x="3895202" y="4215874"/>
            <a:ext cx="0" cy="1232726"/>
          </a:xfrm>
          <a:prstGeom prst="line">
            <a:avLst/>
          </a:prstGeom>
          <a:ln>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CaixaDeTexto 36">
            <a:extLst>
              <a:ext uri="{FF2B5EF4-FFF2-40B4-BE49-F238E27FC236}">
                <a16:creationId xmlns:a16="http://schemas.microsoft.com/office/drawing/2014/main" id="{6F6B1F7C-0970-49EC-9477-85122B966D3C}"/>
              </a:ext>
            </a:extLst>
          </p:cNvPr>
          <p:cNvSpPr txBox="1"/>
          <p:nvPr/>
        </p:nvSpPr>
        <p:spPr>
          <a:xfrm>
            <a:off x="2774053" y="5354816"/>
            <a:ext cx="1375919" cy="553998"/>
          </a:xfrm>
          <a:prstGeom prst="rect">
            <a:avLst/>
          </a:prstGeom>
          <a:noFill/>
        </p:spPr>
        <p:txBody>
          <a:bodyPr wrap="square" rtlCol="0">
            <a:spAutoFit/>
          </a:bodyPr>
          <a:lstStyle/>
          <a:p>
            <a:pPr algn="just"/>
            <a:r>
              <a:rPr lang="pt-BR" sz="3000" dirty="0">
                <a:solidFill>
                  <a:schemeClr val="accent6">
                    <a:lumMod val="50000"/>
                  </a:schemeClr>
                </a:solidFill>
              </a:rPr>
              <a:t>4        6</a:t>
            </a:r>
            <a:endParaRPr lang="en-US" sz="3000" dirty="0">
              <a:solidFill>
                <a:schemeClr val="accent6">
                  <a:lumMod val="50000"/>
                </a:schemeClr>
              </a:solidFill>
            </a:endParaRPr>
          </a:p>
        </p:txBody>
      </p:sp>
      <p:graphicFrame>
        <p:nvGraphicFramePr>
          <p:cNvPr id="39" name="Object 24">
            <a:extLst>
              <a:ext uri="{FF2B5EF4-FFF2-40B4-BE49-F238E27FC236}">
                <a16:creationId xmlns:a16="http://schemas.microsoft.com/office/drawing/2014/main" id="{E9ADC08B-0604-48C0-A579-A855508D1721}"/>
              </a:ext>
            </a:extLst>
          </p:cNvPr>
          <p:cNvGraphicFramePr>
            <a:graphicFrameLocks noChangeAspect="1"/>
          </p:cNvGraphicFramePr>
          <p:nvPr>
            <p:extLst>
              <p:ext uri="{D42A27DB-BD31-4B8C-83A1-F6EECF244321}">
                <p14:modId xmlns:p14="http://schemas.microsoft.com/office/powerpoint/2010/main" val="4292061473"/>
              </p:ext>
            </p:extLst>
          </p:nvPr>
        </p:nvGraphicFramePr>
        <p:xfrm>
          <a:off x="544572" y="945191"/>
          <a:ext cx="5013325" cy="609600"/>
        </p:xfrm>
        <a:graphic>
          <a:graphicData uri="http://schemas.openxmlformats.org/presentationml/2006/ole">
            <mc:AlternateContent xmlns:mc="http://schemas.openxmlformats.org/markup-compatibility/2006">
              <mc:Choice xmlns:v="urn:schemas-microsoft-com:vml" Requires="v">
                <p:oleObj name="Equation" r:id="rId4" imgW="1942920" imgH="228600" progId="Equation.DSMT4">
                  <p:embed/>
                </p:oleObj>
              </mc:Choice>
              <mc:Fallback>
                <p:oleObj name="Equation" r:id="rId4" imgW="1942920" imgH="228600" progId="Equation.DSMT4">
                  <p:embed/>
                  <p:pic>
                    <p:nvPicPr>
                      <p:cNvPr id="22" name="Object 24">
                        <a:extLst>
                          <a:ext uri="{FF2B5EF4-FFF2-40B4-BE49-F238E27FC236}">
                            <a16:creationId xmlns:a16="http://schemas.microsoft.com/office/drawing/2014/main" id="{00DC8E2C-2133-4FA2-BE4F-D9B629020DB8}"/>
                          </a:ext>
                        </a:extLst>
                      </p:cNvPr>
                      <p:cNvPicPr>
                        <a:picLocks noChangeAspect="1" noChangeArrowheads="1"/>
                      </p:cNvPicPr>
                      <p:nvPr/>
                    </p:nvPicPr>
                    <p:blipFill>
                      <a:blip r:embed="rId5"/>
                      <a:srcRect/>
                      <a:stretch>
                        <a:fillRect/>
                      </a:stretch>
                    </p:blipFill>
                    <p:spPr bwMode="auto">
                      <a:xfrm>
                        <a:off x="544572" y="945191"/>
                        <a:ext cx="5013325" cy="609600"/>
                      </a:xfrm>
                      <a:prstGeom prst="rect">
                        <a:avLst/>
                      </a:prstGeom>
                      <a:noFill/>
                      <a:ln>
                        <a:noFill/>
                      </a:ln>
                      <a:effectLst/>
                    </p:spPr>
                  </p:pic>
                </p:oleObj>
              </mc:Fallback>
            </mc:AlternateContent>
          </a:graphicData>
        </a:graphic>
      </p:graphicFrame>
      <p:graphicFrame>
        <p:nvGraphicFramePr>
          <p:cNvPr id="40" name="Object 24">
            <a:extLst>
              <a:ext uri="{FF2B5EF4-FFF2-40B4-BE49-F238E27FC236}">
                <a16:creationId xmlns:a16="http://schemas.microsoft.com/office/drawing/2014/main" id="{0C7975C3-28E2-4594-A93C-27F7566FFF1F}"/>
              </a:ext>
            </a:extLst>
          </p:cNvPr>
          <p:cNvGraphicFramePr>
            <a:graphicFrameLocks noChangeAspect="1"/>
          </p:cNvGraphicFramePr>
          <p:nvPr>
            <p:extLst>
              <p:ext uri="{D42A27DB-BD31-4B8C-83A1-F6EECF244321}">
                <p14:modId xmlns:p14="http://schemas.microsoft.com/office/powerpoint/2010/main" val="593055715"/>
              </p:ext>
            </p:extLst>
          </p:nvPr>
        </p:nvGraphicFramePr>
        <p:xfrm>
          <a:off x="544868" y="3928055"/>
          <a:ext cx="877353" cy="533646"/>
        </p:xfrm>
        <a:graphic>
          <a:graphicData uri="http://schemas.openxmlformats.org/presentationml/2006/ole">
            <mc:AlternateContent xmlns:mc="http://schemas.openxmlformats.org/markup-compatibility/2006">
              <mc:Choice xmlns:v="urn:schemas-microsoft-com:vml" Requires="v">
                <p:oleObj name="Equation" r:id="rId6" imgW="380880" imgH="190440" progId="Equation.DSMT4">
                  <p:embed/>
                </p:oleObj>
              </mc:Choice>
              <mc:Fallback>
                <p:oleObj name="Equation" r:id="rId6" imgW="380880" imgH="190440" progId="Equation.DSMT4">
                  <p:embed/>
                  <p:pic>
                    <p:nvPicPr>
                      <p:cNvPr id="39" name="Object 24">
                        <a:extLst>
                          <a:ext uri="{FF2B5EF4-FFF2-40B4-BE49-F238E27FC236}">
                            <a16:creationId xmlns:a16="http://schemas.microsoft.com/office/drawing/2014/main" id="{E9ADC08B-0604-48C0-A579-A855508D1721}"/>
                          </a:ext>
                        </a:extLst>
                      </p:cNvPr>
                      <p:cNvPicPr>
                        <a:picLocks noChangeAspect="1" noChangeArrowheads="1"/>
                      </p:cNvPicPr>
                      <p:nvPr/>
                    </p:nvPicPr>
                    <p:blipFill>
                      <a:blip r:embed="rId7"/>
                      <a:srcRect/>
                      <a:stretch>
                        <a:fillRect/>
                      </a:stretch>
                    </p:blipFill>
                    <p:spPr bwMode="auto">
                      <a:xfrm>
                        <a:off x="544868" y="3928055"/>
                        <a:ext cx="877353" cy="533646"/>
                      </a:xfrm>
                      <a:prstGeom prst="rect">
                        <a:avLst/>
                      </a:prstGeom>
                      <a:noFill/>
                      <a:ln>
                        <a:noFill/>
                      </a:ln>
                      <a:effectLst/>
                    </p:spPr>
                  </p:pic>
                </p:oleObj>
              </mc:Fallback>
            </mc:AlternateContent>
          </a:graphicData>
        </a:graphic>
      </p:graphicFrame>
      <p:sp>
        <p:nvSpPr>
          <p:cNvPr id="41" name="CaixaDeTexto 40">
            <a:extLst>
              <a:ext uri="{FF2B5EF4-FFF2-40B4-BE49-F238E27FC236}">
                <a16:creationId xmlns:a16="http://schemas.microsoft.com/office/drawing/2014/main" id="{5BA12691-3A64-45CE-B2C9-E7A02363B31C}"/>
              </a:ext>
            </a:extLst>
          </p:cNvPr>
          <p:cNvSpPr txBox="1"/>
          <p:nvPr/>
        </p:nvSpPr>
        <p:spPr>
          <a:xfrm>
            <a:off x="950189" y="2046719"/>
            <a:ext cx="949960" cy="553998"/>
          </a:xfrm>
          <a:prstGeom prst="rect">
            <a:avLst/>
          </a:prstGeom>
          <a:noFill/>
        </p:spPr>
        <p:txBody>
          <a:bodyPr wrap="square" rtlCol="0">
            <a:spAutoFit/>
          </a:bodyPr>
          <a:lstStyle/>
          <a:p>
            <a:pPr algn="just"/>
            <a:r>
              <a:rPr lang="pt-BR" sz="3000" dirty="0"/>
              <a:t>10</a:t>
            </a:r>
            <a:endParaRPr lang="en-US" sz="3000" dirty="0"/>
          </a:p>
        </p:txBody>
      </p:sp>
      <p:sp>
        <p:nvSpPr>
          <p:cNvPr id="42" name="CaixaDeTexto 41">
            <a:extLst>
              <a:ext uri="{FF2B5EF4-FFF2-40B4-BE49-F238E27FC236}">
                <a16:creationId xmlns:a16="http://schemas.microsoft.com/office/drawing/2014/main" id="{29144E36-C70D-4EC4-B2D4-74A799BBAD02}"/>
              </a:ext>
            </a:extLst>
          </p:cNvPr>
          <p:cNvSpPr txBox="1"/>
          <p:nvPr/>
        </p:nvSpPr>
        <p:spPr>
          <a:xfrm>
            <a:off x="5125951" y="5336216"/>
            <a:ext cx="949960" cy="553998"/>
          </a:xfrm>
          <a:prstGeom prst="rect">
            <a:avLst/>
          </a:prstGeom>
          <a:noFill/>
        </p:spPr>
        <p:txBody>
          <a:bodyPr wrap="square" rtlCol="0">
            <a:spAutoFit/>
          </a:bodyPr>
          <a:lstStyle/>
          <a:p>
            <a:pPr algn="just"/>
            <a:r>
              <a:rPr lang="pt-BR" sz="3000" dirty="0"/>
              <a:t>10</a:t>
            </a:r>
            <a:endParaRPr lang="en-US" sz="3000" dirty="0"/>
          </a:p>
        </p:txBody>
      </p:sp>
      <p:graphicFrame>
        <p:nvGraphicFramePr>
          <p:cNvPr id="43" name="Object 24">
            <a:extLst>
              <a:ext uri="{FF2B5EF4-FFF2-40B4-BE49-F238E27FC236}">
                <a16:creationId xmlns:a16="http://schemas.microsoft.com/office/drawing/2014/main" id="{1148CA6E-1DD9-4C4E-BA83-905C30D412CE}"/>
              </a:ext>
            </a:extLst>
          </p:cNvPr>
          <p:cNvGraphicFramePr>
            <a:graphicFrameLocks noChangeAspect="1"/>
          </p:cNvGraphicFramePr>
          <p:nvPr>
            <p:extLst>
              <p:ext uri="{D42A27DB-BD31-4B8C-83A1-F6EECF244321}">
                <p14:modId xmlns:p14="http://schemas.microsoft.com/office/powerpoint/2010/main" val="3676145854"/>
              </p:ext>
            </p:extLst>
          </p:nvPr>
        </p:nvGraphicFramePr>
        <p:xfrm>
          <a:off x="4225676" y="3508706"/>
          <a:ext cx="5440363" cy="677862"/>
        </p:xfrm>
        <a:graphic>
          <a:graphicData uri="http://schemas.openxmlformats.org/presentationml/2006/ole">
            <mc:AlternateContent xmlns:mc="http://schemas.openxmlformats.org/markup-compatibility/2006">
              <mc:Choice xmlns:v="urn:schemas-microsoft-com:vml" Requires="v">
                <p:oleObj name="Equation" r:id="rId8" imgW="2108160" imgH="253800" progId="Equation.DSMT4">
                  <p:embed/>
                </p:oleObj>
              </mc:Choice>
              <mc:Fallback>
                <p:oleObj name="Equation" r:id="rId8" imgW="2108160" imgH="253800" progId="Equation.DSMT4">
                  <p:embed/>
                  <p:pic>
                    <p:nvPicPr>
                      <p:cNvPr id="39" name="Object 24">
                        <a:extLst>
                          <a:ext uri="{FF2B5EF4-FFF2-40B4-BE49-F238E27FC236}">
                            <a16:creationId xmlns:a16="http://schemas.microsoft.com/office/drawing/2014/main" id="{E9ADC08B-0604-48C0-A579-A855508D1721}"/>
                          </a:ext>
                        </a:extLst>
                      </p:cNvPr>
                      <p:cNvPicPr>
                        <a:picLocks noChangeAspect="1" noChangeArrowheads="1"/>
                      </p:cNvPicPr>
                      <p:nvPr/>
                    </p:nvPicPr>
                    <p:blipFill>
                      <a:blip r:embed="rId9"/>
                      <a:srcRect/>
                      <a:stretch>
                        <a:fillRect/>
                      </a:stretch>
                    </p:blipFill>
                    <p:spPr bwMode="auto">
                      <a:xfrm>
                        <a:off x="4225676" y="3508706"/>
                        <a:ext cx="5440363" cy="67786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9610193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500" fill="hold"/>
                                        <p:tgtEl>
                                          <p:spTgt spid="33"/>
                                        </p:tgtEl>
                                        <p:attrNameLst>
                                          <p:attrName>ppt_x</p:attrName>
                                        </p:attrNameLst>
                                      </p:cBhvr>
                                      <p:tavLst>
                                        <p:tav tm="0">
                                          <p:val>
                                            <p:strVal val="#ppt_x"/>
                                          </p:val>
                                        </p:tav>
                                        <p:tav tm="100000">
                                          <p:val>
                                            <p:strVal val="#ppt_x"/>
                                          </p:val>
                                        </p:tav>
                                      </p:tavLst>
                                    </p:anim>
                                    <p:anim calcmode="lin" valueType="num">
                                      <p:cBhvr additive="base">
                                        <p:cTn id="16" dur="500" fill="hold"/>
                                        <p:tgtEl>
                                          <p:spTgt spid="3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ppt_x"/>
                                          </p:val>
                                        </p:tav>
                                        <p:tav tm="100000">
                                          <p:val>
                                            <p:strVal val="#ppt_x"/>
                                          </p:val>
                                        </p:tav>
                                      </p:tavLst>
                                    </p:anim>
                                    <p:anim calcmode="lin" valueType="num">
                                      <p:cBhvr additive="base">
                                        <p:cTn id="24" dur="500" fill="hold"/>
                                        <p:tgtEl>
                                          <p:spTgt spid="4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fill="hold"/>
                                        <p:tgtEl>
                                          <p:spTgt spid="39"/>
                                        </p:tgtEl>
                                        <p:attrNameLst>
                                          <p:attrName>ppt_x</p:attrName>
                                        </p:attrNameLst>
                                      </p:cBhvr>
                                      <p:tavLst>
                                        <p:tav tm="0">
                                          <p:val>
                                            <p:strVal val="#ppt_x"/>
                                          </p:val>
                                        </p:tav>
                                        <p:tav tm="100000">
                                          <p:val>
                                            <p:strVal val="#ppt_x"/>
                                          </p:val>
                                        </p:tav>
                                      </p:tavLst>
                                    </p:anim>
                                    <p:anim calcmode="lin" valueType="num">
                                      <p:cBhvr additive="base">
                                        <p:cTn id="2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additive="base">
                                        <p:cTn id="33" dur="500" fill="hold"/>
                                        <p:tgtEl>
                                          <p:spTgt spid="43"/>
                                        </p:tgtEl>
                                        <p:attrNameLst>
                                          <p:attrName>ppt_x</p:attrName>
                                        </p:attrNameLst>
                                      </p:cBhvr>
                                      <p:tavLst>
                                        <p:tav tm="0">
                                          <p:val>
                                            <p:strVal val="#ppt_x"/>
                                          </p:val>
                                        </p:tav>
                                        <p:tav tm="100000">
                                          <p:val>
                                            <p:strVal val="#ppt_x"/>
                                          </p:val>
                                        </p:tav>
                                      </p:tavLst>
                                    </p:anim>
                                    <p:anim calcmode="lin" valueType="num">
                                      <p:cBhvr additive="base">
                                        <p:cTn id="34"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171EED1D-0F9F-4A44-9DB4-4ED9BB236876}"/>
              </a:ext>
            </a:extLst>
          </p:cNvPr>
          <p:cNvSpPr/>
          <p:nvPr/>
        </p:nvSpPr>
        <p:spPr bwMode="auto">
          <a:xfrm>
            <a:off x="42203" y="4839284"/>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9F814C29-AD07-4A76-A187-27200906C2FB}"/>
              </a:ext>
            </a:extLst>
          </p:cNvPr>
          <p:cNvSpPr>
            <a:spLocks noGrp="1"/>
          </p:cNvSpPr>
          <p:nvPr>
            <p:ph idx="1"/>
          </p:nvPr>
        </p:nvSpPr>
        <p:spPr>
          <a:xfrm>
            <a:off x="126607" y="105556"/>
            <a:ext cx="11952849" cy="4883150"/>
          </a:xfrm>
        </p:spPr>
        <p:txBody>
          <a:bodyPr/>
          <a:lstStyle/>
          <a:p>
            <a:pPr marL="0" indent="0" algn="just">
              <a:buNone/>
            </a:pPr>
            <a:r>
              <a:rPr lang="pt-BR" b="1" dirty="0">
                <a:solidFill>
                  <a:schemeClr val="tx1"/>
                </a:solidFill>
                <a:latin typeface="Calibri" panose="020F0502020204030204" pitchFamily="34" charset="0"/>
                <a:cs typeface="Calibri" panose="020F0502020204030204" pitchFamily="34" charset="0"/>
              </a:rPr>
              <a:t>6) FGV - Especialista em Políticas Públicas e Gestão Governam. (SEPOG RO)/2017</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O pão serve de insumo para a venda de diversos tipos de lanche. Suponha que o preço do pão se eleve. No caso de um lanche que necessite de pão para sua montagem, o que acontece com a oferta, a demanda e o preço desse lanche?</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A demanda se retrai e o preço cai.</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A demanda e oferta se expandem com efeito ambíguo sobre o preço.</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A oferta se reduz com o aumento do preço.</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A oferta se expande com a queda do preço.</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A oferta e demanda se reduzem com efeito ambíguo sobre o preço.</a:t>
            </a: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92084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de seta reta 5">
            <a:extLst>
              <a:ext uri="{FF2B5EF4-FFF2-40B4-BE49-F238E27FC236}">
                <a16:creationId xmlns:a16="http://schemas.microsoft.com/office/drawing/2014/main" id="{BC69DB09-7C8D-4767-BE4F-EF7364BE1FEF}"/>
              </a:ext>
            </a:extLst>
          </p:cNvPr>
          <p:cNvCxnSpPr/>
          <p:nvPr/>
        </p:nvCxnSpPr>
        <p:spPr>
          <a:xfrm flipV="1">
            <a:off x="1173093" y="716192"/>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ADE36646-6B63-47B5-9C10-4CD09FBB8EF8}"/>
              </a:ext>
            </a:extLst>
          </p:cNvPr>
          <p:cNvCxnSpPr/>
          <p:nvPr/>
        </p:nvCxnSpPr>
        <p:spPr>
          <a:xfrm>
            <a:off x="1173093" y="4212639"/>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525DD7C3-2F93-4C83-A130-4C56721D152B}"/>
              </a:ext>
            </a:extLst>
          </p:cNvPr>
          <p:cNvCxnSpPr/>
          <p:nvPr/>
        </p:nvCxnSpPr>
        <p:spPr>
          <a:xfrm>
            <a:off x="1648073" y="1275623"/>
            <a:ext cx="3324859" cy="2377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A88CCFE9-4C45-4F73-ACC5-D065F578C5C4}"/>
              </a:ext>
            </a:extLst>
          </p:cNvPr>
          <p:cNvCxnSpPr/>
          <p:nvPr/>
        </p:nvCxnSpPr>
        <p:spPr>
          <a:xfrm flipV="1">
            <a:off x="1806400" y="1135765"/>
            <a:ext cx="3166533" cy="22377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CD7F0035-1C70-45C5-9D01-1956569C8440}"/>
              </a:ext>
            </a:extLst>
          </p:cNvPr>
          <p:cNvCxnSpPr/>
          <p:nvPr/>
        </p:nvCxnSpPr>
        <p:spPr>
          <a:xfrm>
            <a:off x="1173093" y="2394486"/>
            <a:ext cx="20582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D74A07DD-2F41-4BC7-B7C7-4A2127910D26}"/>
              </a:ext>
            </a:extLst>
          </p:cNvPr>
          <p:cNvCxnSpPr/>
          <p:nvPr/>
        </p:nvCxnSpPr>
        <p:spPr>
          <a:xfrm>
            <a:off x="3231339" y="2394486"/>
            <a:ext cx="0" cy="181815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8EDAB58A-293D-4B2C-A780-BEBB3C1C54A5}"/>
              </a:ext>
            </a:extLst>
          </p:cNvPr>
          <p:cNvSpPr txBox="1"/>
          <p:nvPr/>
        </p:nvSpPr>
        <p:spPr>
          <a:xfrm>
            <a:off x="4923701" y="820133"/>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11" name="CaixaDeTexto 10">
            <a:extLst>
              <a:ext uri="{FF2B5EF4-FFF2-40B4-BE49-F238E27FC236}">
                <a16:creationId xmlns:a16="http://schemas.microsoft.com/office/drawing/2014/main" id="{F80A2A44-EE08-4649-B451-BF8D10FB9202}"/>
              </a:ext>
            </a:extLst>
          </p:cNvPr>
          <p:cNvSpPr txBox="1"/>
          <p:nvPr/>
        </p:nvSpPr>
        <p:spPr>
          <a:xfrm>
            <a:off x="4923701" y="3423894"/>
            <a:ext cx="1108287"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12" name="CaixaDeTexto 11">
            <a:extLst>
              <a:ext uri="{FF2B5EF4-FFF2-40B4-BE49-F238E27FC236}">
                <a16:creationId xmlns:a16="http://schemas.microsoft.com/office/drawing/2014/main" id="{2EC2CBA8-3BE8-4590-9DF9-1985B8407AC6}"/>
              </a:ext>
            </a:extLst>
          </p:cNvPr>
          <p:cNvSpPr txBox="1"/>
          <p:nvPr/>
        </p:nvSpPr>
        <p:spPr>
          <a:xfrm>
            <a:off x="630699" y="436476"/>
            <a:ext cx="316654" cy="584775"/>
          </a:xfrm>
          <a:prstGeom prst="rect">
            <a:avLst/>
          </a:prstGeom>
          <a:noFill/>
        </p:spPr>
        <p:txBody>
          <a:bodyPr wrap="square" rtlCol="0">
            <a:spAutoFit/>
          </a:bodyPr>
          <a:lstStyle/>
          <a:p>
            <a:pPr algn="just"/>
            <a:r>
              <a:rPr lang="pt-BR" sz="3200" b="1" dirty="0"/>
              <a:t>P</a:t>
            </a:r>
            <a:endParaRPr lang="en-US" sz="3200" b="1" dirty="0"/>
          </a:p>
        </p:txBody>
      </p:sp>
      <p:sp>
        <p:nvSpPr>
          <p:cNvPr id="13" name="CaixaDeTexto 12">
            <a:extLst>
              <a:ext uri="{FF2B5EF4-FFF2-40B4-BE49-F238E27FC236}">
                <a16:creationId xmlns:a16="http://schemas.microsoft.com/office/drawing/2014/main" id="{5D3F995F-E4EE-4E96-8522-D084568B2D79}"/>
              </a:ext>
            </a:extLst>
          </p:cNvPr>
          <p:cNvSpPr txBox="1"/>
          <p:nvPr/>
        </p:nvSpPr>
        <p:spPr>
          <a:xfrm>
            <a:off x="6013805" y="3981218"/>
            <a:ext cx="316654" cy="584775"/>
          </a:xfrm>
          <a:prstGeom prst="rect">
            <a:avLst/>
          </a:prstGeom>
          <a:noFill/>
        </p:spPr>
        <p:txBody>
          <a:bodyPr wrap="square" rtlCol="0">
            <a:spAutoFit/>
          </a:bodyPr>
          <a:lstStyle/>
          <a:p>
            <a:pPr algn="just"/>
            <a:r>
              <a:rPr lang="pt-BR" sz="3200" b="1" dirty="0"/>
              <a:t>Q</a:t>
            </a:r>
            <a:endParaRPr lang="en-US" sz="3200" b="1" dirty="0"/>
          </a:p>
        </p:txBody>
      </p:sp>
      <p:sp>
        <p:nvSpPr>
          <p:cNvPr id="14" name="CaixaDeTexto 13">
            <a:extLst>
              <a:ext uri="{FF2B5EF4-FFF2-40B4-BE49-F238E27FC236}">
                <a16:creationId xmlns:a16="http://schemas.microsoft.com/office/drawing/2014/main" id="{1F312A97-1EFD-4BE7-9E7C-053391CBFE07}"/>
              </a:ext>
            </a:extLst>
          </p:cNvPr>
          <p:cNvSpPr txBox="1"/>
          <p:nvPr/>
        </p:nvSpPr>
        <p:spPr>
          <a:xfrm>
            <a:off x="685246" y="2164333"/>
            <a:ext cx="949960" cy="430887"/>
          </a:xfrm>
          <a:prstGeom prst="rect">
            <a:avLst/>
          </a:prstGeom>
          <a:noFill/>
        </p:spPr>
        <p:txBody>
          <a:bodyPr wrap="square" rtlCol="0">
            <a:spAutoFit/>
          </a:bodyPr>
          <a:lstStyle/>
          <a:p>
            <a:pPr algn="just"/>
            <a:r>
              <a:rPr lang="pt-BR" sz="2200" dirty="0"/>
              <a:t>P</a:t>
            </a:r>
            <a:r>
              <a:rPr lang="pt-BR" sz="1600" dirty="0"/>
              <a:t>0</a:t>
            </a:r>
            <a:endParaRPr lang="en-US" sz="1600" dirty="0"/>
          </a:p>
        </p:txBody>
      </p:sp>
      <p:sp>
        <p:nvSpPr>
          <p:cNvPr id="15" name="CaixaDeTexto 14">
            <a:extLst>
              <a:ext uri="{FF2B5EF4-FFF2-40B4-BE49-F238E27FC236}">
                <a16:creationId xmlns:a16="http://schemas.microsoft.com/office/drawing/2014/main" id="{34260B55-3467-4239-8920-A31C233D6061}"/>
              </a:ext>
            </a:extLst>
          </p:cNvPr>
          <p:cNvSpPr txBox="1"/>
          <p:nvPr/>
        </p:nvSpPr>
        <p:spPr>
          <a:xfrm>
            <a:off x="2987416" y="4178201"/>
            <a:ext cx="949960" cy="430887"/>
          </a:xfrm>
          <a:prstGeom prst="rect">
            <a:avLst/>
          </a:prstGeom>
          <a:noFill/>
        </p:spPr>
        <p:txBody>
          <a:bodyPr wrap="square" rtlCol="0">
            <a:spAutoFit/>
          </a:bodyPr>
          <a:lstStyle/>
          <a:p>
            <a:pPr algn="just"/>
            <a:r>
              <a:rPr lang="pt-BR" sz="2200" dirty="0"/>
              <a:t>Q</a:t>
            </a:r>
            <a:r>
              <a:rPr lang="pt-BR" sz="1600" dirty="0"/>
              <a:t>0</a:t>
            </a:r>
            <a:endParaRPr lang="en-US" sz="1600" dirty="0"/>
          </a:p>
        </p:txBody>
      </p:sp>
      <p:cxnSp>
        <p:nvCxnSpPr>
          <p:cNvPr id="16" name="Conector reto 15">
            <a:extLst>
              <a:ext uri="{FF2B5EF4-FFF2-40B4-BE49-F238E27FC236}">
                <a16:creationId xmlns:a16="http://schemas.microsoft.com/office/drawing/2014/main" id="{1FC3ECB1-1896-4009-AE8C-837554C2580C}"/>
              </a:ext>
            </a:extLst>
          </p:cNvPr>
          <p:cNvCxnSpPr/>
          <p:nvPr/>
        </p:nvCxnSpPr>
        <p:spPr>
          <a:xfrm flipV="1">
            <a:off x="1424231" y="612919"/>
            <a:ext cx="3166533" cy="223772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CaixaDeTexto 16">
            <a:extLst>
              <a:ext uri="{FF2B5EF4-FFF2-40B4-BE49-F238E27FC236}">
                <a16:creationId xmlns:a16="http://schemas.microsoft.com/office/drawing/2014/main" id="{3603F90B-221E-4376-8D4D-C4E9AF961009}"/>
              </a:ext>
            </a:extLst>
          </p:cNvPr>
          <p:cNvSpPr txBox="1"/>
          <p:nvPr/>
        </p:nvSpPr>
        <p:spPr>
          <a:xfrm>
            <a:off x="4569661" y="367621"/>
            <a:ext cx="1108287" cy="430887"/>
          </a:xfrm>
          <a:prstGeom prst="rect">
            <a:avLst/>
          </a:prstGeom>
          <a:noFill/>
        </p:spPr>
        <p:txBody>
          <a:bodyPr wrap="square" rtlCol="0">
            <a:spAutoFit/>
          </a:bodyPr>
          <a:lstStyle/>
          <a:p>
            <a:pPr algn="just"/>
            <a:r>
              <a:rPr lang="pt-BR" sz="2200" b="1" dirty="0">
                <a:solidFill>
                  <a:schemeClr val="accent6">
                    <a:lumMod val="75000"/>
                  </a:schemeClr>
                </a:solidFill>
              </a:rPr>
              <a:t>S</a:t>
            </a:r>
            <a:r>
              <a:rPr lang="pt-BR" sz="1600" b="1" dirty="0">
                <a:solidFill>
                  <a:schemeClr val="accent6">
                    <a:lumMod val="75000"/>
                  </a:schemeClr>
                </a:solidFill>
              </a:rPr>
              <a:t>1</a:t>
            </a:r>
            <a:endParaRPr lang="en-US" sz="1600" b="1" dirty="0">
              <a:solidFill>
                <a:schemeClr val="accent6">
                  <a:lumMod val="75000"/>
                </a:schemeClr>
              </a:solidFill>
            </a:endParaRPr>
          </a:p>
        </p:txBody>
      </p:sp>
      <p:cxnSp>
        <p:nvCxnSpPr>
          <p:cNvPr id="18" name="Conector reto 17">
            <a:extLst>
              <a:ext uri="{FF2B5EF4-FFF2-40B4-BE49-F238E27FC236}">
                <a16:creationId xmlns:a16="http://schemas.microsoft.com/office/drawing/2014/main" id="{B3F26A4F-3C19-4E96-AF2E-5E4F198E1AAE}"/>
              </a:ext>
            </a:extLst>
          </p:cNvPr>
          <p:cNvCxnSpPr>
            <a:cxnSpLocks/>
          </p:cNvCxnSpPr>
          <p:nvPr/>
        </p:nvCxnSpPr>
        <p:spPr>
          <a:xfrm>
            <a:off x="1170747" y="1970113"/>
            <a:ext cx="1445844" cy="0"/>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940EADAE-AF78-46B7-92AA-8563EB332C34}"/>
              </a:ext>
            </a:extLst>
          </p:cNvPr>
          <p:cNvCxnSpPr>
            <a:cxnSpLocks/>
          </p:cNvCxnSpPr>
          <p:nvPr/>
        </p:nvCxnSpPr>
        <p:spPr>
          <a:xfrm>
            <a:off x="2638150" y="1970113"/>
            <a:ext cx="0" cy="2240182"/>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BA46ED45-728A-4D8E-8C08-1B079539FBA2}"/>
              </a:ext>
            </a:extLst>
          </p:cNvPr>
          <p:cNvSpPr txBox="1"/>
          <p:nvPr/>
        </p:nvSpPr>
        <p:spPr>
          <a:xfrm>
            <a:off x="2436432" y="4175853"/>
            <a:ext cx="949960" cy="430887"/>
          </a:xfrm>
          <a:prstGeom prst="rect">
            <a:avLst/>
          </a:prstGeom>
          <a:noFill/>
        </p:spPr>
        <p:txBody>
          <a:bodyPr wrap="square" rtlCol="0">
            <a:spAutoFit/>
          </a:bodyPr>
          <a:lstStyle/>
          <a:p>
            <a:pPr algn="just"/>
            <a:r>
              <a:rPr lang="pt-BR" sz="2200" dirty="0">
                <a:solidFill>
                  <a:schemeClr val="accent6">
                    <a:lumMod val="75000"/>
                  </a:schemeClr>
                </a:solidFill>
              </a:rPr>
              <a:t>Q</a:t>
            </a:r>
            <a:r>
              <a:rPr lang="pt-BR" sz="1600" dirty="0">
                <a:solidFill>
                  <a:schemeClr val="accent6">
                    <a:lumMod val="75000"/>
                  </a:schemeClr>
                </a:solidFill>
              </a:rPr>
              <a:t>1</a:t>
            </a:r>
            <a:endParaRPr lang="en-US" sz="1600" dirty="0">
              <a:solidFill>
                <a:schemeClr val="accent6">
                  <a:lumMod val="75000"/>
                </a:schemeClr>
              </a:solidFill>
            </a:endParaRPr>
          </a:p>
        </p:txBody>
      </p:sp>
      <p:sp>
        <p:nvSpPr>
          <p:cNvPr id="21" name="CaixaDeTexto 20">
            <a:extLst>
              <a:ext uri="{FF2B5EF4-FFF2-40B4-BE49-F238E27FC236}">
                <a16:creationId xmlns:a16="http://schemas.microsoft.com/office/drawing/2014/main" id="{B60F3274-CA80-4076-9EB7-1F3D8052E6CF}"/>
              </a:ext>
            </a:extLst>
          </p:cNvPr>
          <p:cNvSpPr txBox="1"/>
          <p:nvPr/>
        </p:nvSpPr>
        <p:spPr>
          <a:xfrm>
            <a:off x="696966" y="1782159"/>
            <a:ext cx="949960" cy="430887"/>
          </a:xfrm>
          <a:prstGeom prst="rect">
            <a:avLst/>
          </a:prstGeom>
          <a:noFill/>
        </p:spPr>
        <p:txBody>
          <a:bodyPr wrap="square" rtlCol="0">
            <a:spAutoFit/>
          </a:bodyPr>
          <a:lstStyle/>
          <a:p>
            <a:pPr algn="just"/>
            <a:r>
              <a:rPr lang="pt-BR" sz="2200" dirty="0">
                <a:solidFill>
                  <a:schemeClr val="accent6">
                    <a:lumMod val="75000"/>
                  </a:schemeClr>
                </a:solidFill>
              </a:rPr>
              <a:t>P</a:t>
            </a:r>
            <a:r>
              <a:rPr lang="pt-BR" sz="1600" dirty="0">
                <a:solidFill>
                  <a:schemeClr val="accent6">
                    <a:lumMod val="75000"/>
                  </a:schemeClr>
                </a:solidFill>
              </a:rPr>
              <a:t>1</a:t>
            </a:r>
            <a:endParaRPr lang="en-US" sz="1600" dirty="0">
              <a:solidFill>
                <a:schemeClr val="accent6">
                  <a:lumMod val="75000"/>
                </a:schemeClr>
              </a:solidFill>
            </a:endParaRPr>
          </a:p>
        </p:txBody>
      </p:sp>
      <p:sp>
        <p:nvSpPr>
          <p:cNvPr id="24" name="Espaço Reservado para Conteúdo 2">
            <a:extLst>
              <a:ext uri="{FF2B5EF4-FFF2-40B4-BE49-F238E27FC236}">
                <a16:creationId xmlns:a16="http://schemas.microsoft.com/office/drawing/2014/main" id="{F55C6474-5889-4FFE-AC76-5AC65DBD0A9F}"/>
              </a:ext>
            </a:extLst>
          </p:cNvPr>
          <p:cNvSpPr>
            <a:spLocks noGrp="1"/>
          </p:cNvSpPr>
          <p:nvPr>
            <p:ph idx="1"/>
          </p:nvPr>
        </p:nvSpPr>
        <p:spPr>
          <a:xfrm>
            <a:off x="126607" y="4607216"/>
            <a:ext cx="11952849" cy="1462462"/>
          </a:xfrm>
        </p:spPr>
        <p:txBody>
          <a:bodyPr/>
          <a:lstStyle/>
          <a:p>
            <a:pPr algn="just">
              <a:spcBef>
                <a:spcPts val="600"/>
              </a:spcBef>
              <a:buClr>
                <a:schemeClr val="accent6">
                  <a:lumMod val="50000"/>
                </a:schemeClr>
              </a:buClr>
              <a:buSzPct val="100000"/>
              <a:buFont typeface="Wingdings" panose="05000000000000000000" pitchFamily="2" charset="2"/>
              <a:buChar char="§"/>
            </a:pPr>
            <a:r>
              <a:rPr lang="pt-BR" sz="3000" b="0" i="0" dirty="0">
                <a:solidFill>
                  <a:schemeClr val="accent6">
                    <a:lumMod val="50000"/>
                  </a:schemeClr>
                </a:solidFill>
                <a:effectLst/>
                <a:latin typeface="Calibri" panose="020F0502020204030204" pitchFamily="34" charset="0"/>
                <a:cs typeface="Calibri" panose="020F0502020204030204" pitchFamily="34" charset="0"/>
              </a:rPr>
              <a:t>Um aumento do preço do pão (insumo) eleva o aumenta o custo de produção do lanche. Com isso, teremos uma </a:t>
            </a:r>
            <a:r>
              <a:rPr lang="pt-BR" sz="3000" dirty="0">
                <a:solidFill>
                  <a:schemeClr val="accent6">
                    <a:lumMod val="50000"/>
                  </a:schemeClr>
                </a:solidFill>
                <a:latin typeface="Calibri" panose="020F0502020204030204" pitchFamily="34" charset="0"/>
                <a:cs typeface="Calibri" panose="020F0502020204030204" pitchFamily="34" charset="0"/>
              </a:rPr>
              <a:t>r</a:t>
            </a:r>
            <a:r>
              <a:rPr lang="pt-BR" sz="3000" b="0" i="0" dirty="0">
                <a:solidFill>
                  <a:schemeClr val="accent6">
                    <a:lumMod val="50000"/>
                  </a:schemeClr>
                </a:solidFill>
                <a:effectLst/>
                <a:latin typeface="Calibri" panose="020F0502020204030204" pitchFamily="34" charset="0"/>
                <a:cs typeface="Calibri" panose="020F0502020204030204" pitchFamily="34" charset="0"/>
              </a:rPr>
              <a:t>etração da curva de oferta.</a:t>
            </a:r>
          </a:p>
          <a:p>
            <a:pPr algn="just">
              <a:spcBef>
                <a:spcPts val="600"/>
              </a:spcBef>
              <a:buClr>
                <a:schemeClr val="accent6">
                  <a:lumMod val="50000"/>
                </a:schemeClr>
              </a:buClr>
              <a:buSzPct val="100000"/>
              <a:buFont typeface="Wingdings" panose="05000000000000000000" pitchFamily="2" charset="2"/>
              <a:buChar char="§"/>
            </a:pPr>
            <a:r>
              <a:rPr lang="pt-BR" sz="3000" dirty="0">
                <a:solidFill>
                  <a:schemeClr val="accent6">
                    <a:lumMod val="50000"/>
                  </a:schemeClr>
                </a:solidFill>
                <a:latin typeface="Calibri" panose="020F0502020204030204" pitchFamily="34" charset="0"/>
                <a:cs typeface="Calibri" panose="020F0502020204030204" pitchFamily="34" charset="0"/>
              </a:rPr>
              <a:t>A elevação do preço do lanche reduz a quantidade demandada (movimento ao longo da curva de demanda).</a:t>
            </a:r>
            <a:endParaRPr lang="pt-BR" sz="3000" b="0" i="0" dirty="0">
              <a:solidFill>
                <a:schemeClr val="accent6">
                  <a:lumMod val="50000"/>
                </a:schemeClr>
              </a:solidFill>
              <a:effectLst/>
              <a:latin typeface="Calibri" panose="020F0502020204030204" pitchFamily="34" charset="0"/>
              <a:cs typeface="Calibri" panose="020F0502020204030204" pitchFamily="34" charset="0"/>
            </a:endParaRPr>
          </a:p>
        </p:txBody>
      </p:sp>
      <p:sp>
        <p:nvSpPr>
          <p:cNvPr id="25" name="Espaço Reservado para Conteúdo 2">
            <a:extLst>
              <a:ext uri="{FF2B5EF4-FFF2-40B4-BE49-F238E27FC236}">
                <a16:creationId xmlns:a16="http://schemas.microsoft.com/office/drawing/2014/main" id="{083F93F5-6AB1-4178-8857-1D5BDD83087E}"/>
              </a:ext>
            </a:extLst>
          </p:cNvPr>
          <p:cNvSpPr txBox="1">
            <a:spLocks/>
          </p:cNvSpPr>
          <p:nvPr/>
        </p:nvSpPr>
        <p:spPr bwMode="auto">
          <a:xfrm>
            <a:off x="1400345" y="271121"/>
            <a:ext cx="2728156" cy="479510"/>
          </a:xfrm>
          <a:prstGeom prst="rect">
            <a:avLst/>
          </a:prstGeom>
          <a:solidFill>
            <a:schemeClr val="accent6">
              <a:lumMod val="20000"/>
              <a:lumOff val="80000"/>
            </a:schemeClr>
          </a:solidFill>
          <a:ln w="12700">
            <a:solidFill>
              <a:schemeClr val="accent6">
                <a:lumMod val="50000"/>
              </a:schemeClr>
            </a:solid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indent="0" algn="just">
              <a:spcBef>
                <a:spcPts val="600"/>
              </a:spcBef>
              <a:buClr>
                <a:schemeClr val="accent6">
                  <a:lumMod val="50000"/>
                </a:schemeClr>
              </a:buClr>
              <a:buSzPct val="100000"/>
              <a:buNone/>
            </a:pPr>
            <a:r>
              <a:rPr lang="pt-BR" sz="2400" b="1" kern="0" dirty="0">
                <a:solidFill>
                  <a:schemeClr val="accent6">
                    <a:lumMod val="50000"/>
                  </a:schemeClr>
                </a:solidFill>
                <a:latin typeface="Calibri" panose="020F0502020204030204" pitchFamily="34" charset="0"/>
                <a:cs typeface="Calibri" panose="020F0502020204030204" pitchFamily="34" charset="0"/>
              </a:rPr>
              <a:t>Mercado de Lanche</a:t>
            </a:r>
          </a:p>
        </p:txBody>
      </p:sp>
    </p:spTree>
    <p:extLst>
      <p:ext uri="{BB962C8B-B14F-4D97-AF65-F5344CB8AC3E}">
        <p14:creationId xmlns:p14="http://schemas.microsoft.com/office/powerpoint/2010/main" val="10006225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4">
                                            <p:txEl>
                                              <p:pRg st="0" end="0"/>
                                            </p:txEl>
                                          </p:spTgt>
                                        </p:tgtEl>
                                        <p:attrNameLst>
                                          <p:attrName>style.visibility</p:attrName>
                                        </p:attrNameLst>
                                      </p:cBhvr>
                                      <p:to>
                                        <p:strVal val="visible"/>
                                      </p:to>
                                    </p:set>
                                    <p:anim calcmode="lin" valueType="num">
                                      <p:cBhvr additive="base">
                                        <p:cTn id="33"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4">
                                            <p:txEl>
                                              <p:pRg st="1" end="1"/>
                                            </p:txEl>
                                          </p:spTgt>
                                        </p:tgtEl>
                                        <p:attrNameLst>
                                          <p:attrName>style.visibility</p:attrName>
                                        </p:attrNameLst>
                                      </p:cBhvr>
                                      <p:to>
                                        <p:strVal val="visible"/>
                                      </p:to>
                                    </p:set>
                                    <p:anim calcmode="lin" valueType="num">
                                      <p:cBhvr additive="base">
                                        <p:cTn id="39"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21" grpId="0"/>
      <p:bldP spid="2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4B3037AB-6DE4-4C38-9AF0-BBE15AC574A9}"/>
              </a:ext>
            </a:extLst>
          </p:cNvPr>
          <p:cNvSpPr/>
          <p:nvPr/>
        </p:nvSpPr>
        <p:spPr bwMode="auto">
          <a:xfrm>
            <a:off x="28137" y="1547442"/>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CC45168D-2B73-49D5-8B6F-2000D5FD6B56}"/>
              </a:ext>
            </a:extLst>
          </p:cNvPr>
          <p:cNvSpPr>
            <a:spLocks noGrp="1"/>
          </p:cNvSpPr>
          <p:nvPr>
            <p:ph idx="1"/>
          </p:nvPr>
        </p:nvSpPr>
        <p:spPr>
          <a:xfrm>
            <a:off x="23475" y="49283"/>
            <a:ext cx="12098185" cy="4883150"/>
          </a:xfrm>
        </p:spPr>
        <p:txBody>
          <a:bodyPr/>
          <a:lstStyle/>
          <a:p>
            <a:pPr marL="0" indent="0">
              <a:buNone/>
            </a:pPr>
            <a:r>
              <a:rPr lang="pt-BR" b="1" dirty="0">
                <a:solidFill>
                  <a:srgbClr val="333333"/>
                </a:solidFill>
                <a:latin typeface="Calibri" panose="020F0502020204030204" pitchFamily="34" charset="0"/>
                <a:cs typeface="Calibri" panose="020F0502020204030204" pitchFamily="34" charset="0"/>
              </a:rPr>
              <a:t>7) FGV - Agente de Fiscalização (TCM SP)/Economia/2015</a:t>
            </a:r>
            <a:endParaRPr lang="pt-BR" b="1" i="0" dirty="0">
              <a:solidFill>
                <a:srgbClr val="333333"/>
              </a:solidFill>
              <a:effectLst/>
              <a:latin typeface="Calibri" panose="020F0502020204030204" pitchFamily="34" charset="0"/>
              <a:cs typeface="Calibri" panose="020F0502020204030204" pitchFamily="34" charset="0"/>
            </a:endParaRPr>
          </a:p>
          <a:p>
            <a:pPr marL="0" indent="0">
              <a:spcBef>
                <a:spcPts val="600"/>
              </a:spcBef>
              <a:buNone/>
            </a:pPr>
            <a:r>
              <a:rPr lang="pt-BR" sz="2800" b="0" i="0" dirty="0">
                <a:solidFill>
                  <a:srgbClr val="333333"/>
                </a:solidFill>
                <a:effectLst/>
                <a:latin typeface="Calibri" panose="020F0502020204030204" pitchFamily="34" charset="0"/>
                <a:cs typeface="Calibri" panose="020F0502020204030204" pitchFamily="34" charset="0"/>
              </a:rPr>
              <a:t>“Uma super colheita de trigo reduz os preços do pão”. A opção que indica a justificativa correta desse trecho é:</a:t>
            </a:r>
          </a:p>
          <a:p>
            <a:pPr marL="514350" indent="-514350" algn="just">
              <a:spcBef>
                <a:spcPts val="600"/>
              </a:spcBef>
              <a:buClr>
                <a:schemeClr val="tx1"/>
              </a:buClr>
              <a:buSzPct val="100000"/>
              <a:buFont typeface="+mj-lt"/>
              <a:buAutoNum type="alphaLcParenR"/>
            </a:pPr>
            <a:r>
              <a:rPr lang="pt-BR" sz="2800" b="0" i="0" dirty="0">
                <a:solidFill>
                  <a:schemeClr val="tx2"/>
                </a:solidFill>
                <a:effectLst/>
                <a:latin typeface="Calibri" panose="020F0502020204030204" pitchFamily="34" charset="0"/>
                <a:cs typeface="Calibri" panose="020F0502020204030204" pitchFamily="34" charset="0"/>
              </a:rPr>
              <a:t>Pode-se supor que a supersafra levará a uma queda no preço do trigo, contribuindo para uma redução do custo de produção do pão, que tem o trigo como insumo. Logo, a curva de oferta de pães deslocar-se-á para a direita, o que contribuirá para baixar o preço de equilíbrio do pão. Com isso, aumenta a quantidade de equilíbrio demandada de pães. Ou seja, houve um movimento ao longo da curva de demanda por pães, sem alteração na posição da curva;</a:t>
            </a:r>
          </a:p>
          <a:p>
            <a:pPr marL="514350" indent="-514350" algn="just">
              <a:spcBef>
                <a:spcPts val="600"/>
              </a:spcBef>
              <a:buClr>
                <a:schemeClr val="tx1"/>
              </a:buClr>
              <a:buSzPct val="100000"/>
              <a:buFont typeface="+mj-lt"/>
              <a:buAutoNum type="alphaLcParenR"/>
            </a:pPr>
            <a:r>
              <a:rPr lang="pt-BR" sz="2800" b="0" i="0" dirty="0">
                <a:solidFill>
                  <a:schemeClr val="tx2"/>
                </a:solidFill>
                <a:effectLst/>
                <a:latin typeface="Calibri" panose="020F0502020204030204" pitchFamily="34" charset="0"/>
                <a:cs typeface="Calibri" panose="020F0502020204030204" pitchFamily="34" charset="0"/>
              </a:rPr>
              <a:t>Pode-se supor que a supersafra causará uma queda no preço do trigo, contribuindo para um aumento do custo de produção do pão, que tem o trigo como insumo. Consequentemente, a curva de oferta de pães deslocar-se-á para a esquerda, o que fará baixar o preço do pão. Com isso, diminui a quantidade demandada de pães. Ou seja, houve um movimento ao longo da curva de demanda por pães, sem alteração na posição da curva;</a:t>
            </a:r>
            <a:endParaRPr lang="pt-BR" sz="28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37762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8327E6D-6900-437F-B7A3-4D9F8A1FD2B4}"/>
              </a:ext>
            </a:extLst>
          </p:cNvPr>
          <p:cNvSpPr>
            <a:spLocks noGrp="1"/>
          </p:cNvSpPr>
          <p:nvPr>
            <p:ph idx="1"/>
          </p:nvPr>
        </p:nvSpPr>
        <p:spPr>
          <a:xfrm>
            <a:off x="168811" y="119622"/>
            <a:ext cx="11873133" cy="4883150"/>
          </a:xfrm>
        </p:spPr>
        <p:txBody>
          <a:bodyPr/>
          <a:lstStyle/>
          <a:p>
            <a:pPr marL="514350" indent="-514350" algn="just">
              <a:buClr>
                <a:schemeClr val="tx1"/>
              </a:buClr>
              <a:buSzPct val="100000"/>
              <a:buFont typeface="+mj-lt"/>
              <a:buAutoNum type="alphaLcParenR" startAt="3"/>
            </a:pPr>
            <a:r>
              <a:rPr lang="pt-BR" sz="2400" b="0" i="0" dirty="0">
                <a:solidFill>
                  <a:schemeClr val="tx2"/>
                </a:solidFill>
                <a:effectLst/>
                <a:latin typeface="Calibri" panose="020F0502020204030204" pitchFamily="34" charset="0"/>
                <a:cs typeface="Calibri" panose="020F0502020204030204" pitchFamily="34" charset="0"/>
              </a:rPr>
              <a:t>Pode-se supor que a supersafra causará um aumento no preço do trigo, contribuindo para um aumento do custo de produção do pão, que tem o trigo como insumo. Logo, a curva de oferta de pães deslocar-se-á para a esquerda, o que contribuirá para aumentar o preço do pão. Com isso, diminui a quantidade demandada de pães. Ou seja, houve um movimento ao longo da curva de demanda por pães, sem alteração na posição da curva;</a:t>
            </a:r>
          </a:p>
          <a:p>
            <a:pPr marL="514350" indent="-514350" algn="just">
              <a:buClr>
                <a:schemeClr val="tx1"/>
              </a:buClr>
              <a:buSzPct val="100000"/>
              <a:buFont typeface="+mj-lt"/>
              <a:buAutoNum type="alphaLcParenR" startAt="3"/>
            </a:pPr>
            <a:r>
              <a:rPr lang="pt-BR" sz="2400" b="0" i="0" dirty="0">
                <a:solidFill>
                  <a:schemeClr val="tx2"/>
                </a:solidFill>
                <a:effectLst/>
                <a:latin typeface="Calibri" panose="020F0502020204030204" pitchFamily="34" charset="0"/>
                <a:cs typeface="Calibri" panose="020F0502020204030204" pitchFamily="34" charset="0"/>
              </a:rPr>
              <a:t>Pode-se supor que a supersafra causará um aumento no preço do trigo, contribuindo para uma redução do custo de produção do pão, que tem o trigo como insumo. Consequentemente, a curva de oferta de pães deslocar-se-á para a direita, o que contribuirá para reduzir o preço do pão. Com isso, aumenta a quantidade demandada de pães. Ou seja, houve um movimento ao longo da curva de demanda por pães, sem alteração na posição da curva;</a:t>
            </a:r>
            <a:endParaRPr lang="pt-BR" sz="2400" dirty="0">
              <a:solidFill>
                <a:schemeClr val="tx2"/>
              </a:solidFill>
              <a:latin typeface="Calibri" panose="020F0502020204030204" pitchFamily="34" charset="0"/>
              <a:cs typeface="Calibri" panose="020F0502020204030204" pitchFamily="34" charset="0"/>
            </a:endParaRPr>
          </a:p>
          <a:p>
            <a:pPr marL="514350" indent="-514350" algn="just">
              <a:buClr>
                <a:schemeClr val="tx1"/>
              </a:buClr>
              <a:buSzPct val="100000"/>
              <a:buFont typeface="+mj-lt"/>
              <a:buAutoNum type="alphaLcParenR" startAt="3"/>
            </a:pPr>
            <a:r>
              <a:rPr lang="pt-BR" sz="2400" b="0" i="0" dirty="0">
                <a:solidFill>
                  <a:schemeClr val="tx2"/>
                </a:solidFill>
                <a:effectLst/>
                <a:latin typeface="Calibri" panose="020F0502020204030204" pitchFamily="34" charset="0"/>
                <a:cs typeface="Calibri" panose="020F0502020204030204" pitchFamily="34" charset="0"/>
              </a:rPr>
              <a:t>Pode-se supor que a supersafra causará uma queda no preço do trigo, contribuindo para uma redução do custo de produção do pão, que tem o trigo como insumo. Consequentemente, a curva de oferta de pães deslocar-se-á para a esquerda, o que contribuirá para reduzir o preço do pão. Com isso, aumenta a quantidade demandada de pães. Ou seja, houve um movimento ao longo da curva de demanda por pães, sem alteração na posição da curva.</a:t>
            </a:r>
            <a:endParaRPr lang="pt-BR" sz="24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2001711"/>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de seta reta 5">
            <a:extLst>
              <a:ext uri="{FF2B5EF4-FFF2-40B4-BE49-F238E27FC236}">
                <a16:creationId xmlns:a16="http://schemas.microsoft.com/office/drawing/2014/main" id="{EFAB0354-0D70-422A-959E-5ECA5552B4F3}"/>
              </a:ext>
            </a:extLst>
          </p:cNvPr>
          <p:cNvCxnSpPr/>
          <p:nvPr/>
        </p:nvCxnSpPr>
        <p:spPr>
          <a:xfrm flipV="1">
            <a:off x="976145" y="530588"/>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FE38BEDF-CBF9-4621-B036-F06596DF19F7}"/>
              </a:ext>
            </a:extLst>
          </p:cNvPr>
          <p:cNvCxnSpPr/>
          <p:nvPr/>
        </p:nvCxnSpPr>
        <p:spPr>
          <a:xfrm>
            <a:off x="976145" y="4027035"/>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2410B5E7-DF83-48C2-8E62-F76FEDED8C33}"/>
              </a:ext>
            </a:extLst>
          </p:cNvPr>
          <p:cNvCxnSpPr/>
          <p:nvPr/>
        </p:nvCxnSpPr>
        <p:spPr>
          <a:xfrm>
            <a:off x="1451125" y="1090019"/>
            <a:ext cx="3324859" cy="2377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E28F9D88-CFF1-48F5-B4A5-2AADE743B790}"/>
              </a:ext>
            </a:extLst>
          </p:cNvPr>
          <p:cNvCxnSpPr/>
          <p:nvPr/>
        </p:nvCxnSpPr>
        <p:spPr>
          <a:xfrm flipV="1">
            <a:off x="1609452" y="950161"/>
            <a:ext cx="3166533" cy="22377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506045EA-83EA-4926-9DCB-E752AD06AA25}"/>
              </a:ext>
            </a:extLst>
          </p:cNvPr>
          <p:cNvCxnSpPr/>
          <p:nvPr/>
        </p:nvCxnSpPr>
        <p:spPr>
          <a:xfrm>
            <a:off x="976145" y="2208882"/>
            <a:ext cx="20582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CB4304DA-3733-4FD3-B469-4D598043D154}"/>
              </a:ext>
            </a:extLst>
          </p:cNvPr>
          <p:cNvCxnSpPr/>
          <p:nvPr/>
        </p:nvCxnSpPr>
        <p:spPr>
          <a:xfrm>
            <a:off x="3034391" y="2208882"/>
            <a:ext cx="0" cy="181815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EA51BFAD-4401-425E-94EF-4B52752FAA45}"/>
              </a:ext>
            </a:extLst>
          </p:cNvPr>
          <p:cNvSpPr txBox="1"/>
          <p:nvPr/>
        </p:nvSpPr>
        <p:spPr>
          <a:xfrm>
            <a:off x="4726753" y="634529"/>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11" name="CaixaDeTexto 10">
            <a:extLst>
              <a:ext uri="{FF2B5EF4-FFF2-40B4-BE49-F238E27FC236}">
                <a16:creationId xmlns:a16="http://schemas.microsoft.com/office/drawing/2014/main" id="{A142204A-0B3E-41A2-8A93-97AA3903E221}"/>
              </a:ext>
            </a:extLst>
          </p:cNvPr>
          <p:cNvSpPr txBox="1"/>
          <p:nvPr/>
        </p:nvSpPr>
        <p:spPr>
          <a:xfrm>
            <a:off x="4726753" y="3238290"/>
            <a:ext cx="1108287"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12" name="CaixaDeTexto 11">
            <a:extLst>
              <a:ext uri="{FF2B5EF4-FFF2-40B4-BE49-F238E27FC236}">
                <a16:creationId xmlns:a16="http://schemas.microsoft.com/office/drawing/2014/main" id="{5163397B-8BB4-4DE8-80F2-9CAF28F07551}"/>
              </a:ext>
            </a:extLst>
          </p:cNvPr>
          <p:cNvSpPr txBox="1"/>
          <p:nvPr/>
        </p:nvSpPr>
        <p:spPr>
          <a:xfrm>
            <a:off x="433751" y="250872"/>
            <a:ext cx="316654" cy="584775"/>
          </a:xfrm>
          <a:prstGeom prst="rect">
            <a:avLst/>
          </a:prstGeom>
          <a:noFill/>
        </p:spPr>
        <p:txBody>
          <a:bodyPr wrap="square" rtlCol="0">
            <a:spAutoFit/>
          </a:bodyPr>
          <a:lstStyle/>
          <a:p>
            <a:pPr algn="just"/>
            <a:r>
              <a:rPr lang="pt-BR" sz="3200" b="1" dirty="0"/>
              <a:t>P</a:t>
            </a:r>
            <a:endParaRPr lang="en-US" sz="3200" b="1" dirty="0"/>
          </a:p>
        </p:txBody>
      </p:sp>
      <p:sp>
        <p:nvSpPr>
          <p:cNvPr id="13" name="CaixaDeTexto 12">
            <a:extLst>
              <a:ext uri="{FF2B5EF4-FFF2-40B4-BE49-F238E27FC236}">
                <a16:creationId xmlns:a16="http://schemas.microsoft.com/office/drawing/2014/main" id="{613D56C6-DA89-4C10-8B84-1D7E3457C40A}"/>
              </a:ext>
            </a:extLst>
          </p:cNvPr>
          <p:cNvSpPr txBox="1"/>
          <p:nvPr/>
        </p:nvSpPr>
        <p:spPr>
          <a:xfrm>
            <a:off x="5816857" y="3795614"/>
            <a:ext cx="316654" cy="584775"/>
          </a:xfrm>
          <a:prstGeom prst="rect">
            <a:avLst/>
          </a:prstGeom>
          <a:noFill/>
        </p:spPr>
        <p:txBody>
          <a:bodyPr wrap="square" rtlCol="0">
            <a:spAutoFit/>
          </a:bodyPr>
          <a:lstStyle/>
          <a:p>
            <a:pPr algn="just"/>
            <a:r>
              <a:rPr lang="pt-BR" sz="3200" b="1" dirty="0"/>
              <a:t>Q</a:t>
            </a:r>
            <a:endParaRPr lang="en-US" sz="3200" b="1" dirty="0"/>
          </a:p>
        </p:txBody>
      </p:sp>
      <p:sp>
        <p:nvSpPr>
          <p:cNvPr id="14" name="CaixaDeTexto 13">
            <a:extLst>
              <a:ext uri="{FF2B5EF4-FFF2-40B4-BE49-F238E27FC236}">
                <a16:creationId xmlns:a16="http://schemas.microsoft.com/office/drawing/2014/main" id="{44D11504-978D-42FA-BCD0-30E16599C001}"/>
              </a:ext>
            </a:extLst>
          </p:cNvPr>
          <p:cNvSpPr txBox="1"/>
          <p:nvPr/>
        </p:nvSpPr>
        <p:spPr>
          <a:xfrm>
            <a:off x="488298" y="1978729"/>
            <a:ext cx="949960" cy="430887"/>
          </a:xfrm>
          <a:prstGeom prst="rect">
            <a:avLst/>
          </a:prstGeom>
          <a:noFill/>
        </p:spPr>
        <p:txBody>
          <a:bodyPr wrap="square" rtlCol="0">
            <a:spAutoFit/>
          </a:bodyPr>
          <a:lstStyle/>
          <a:p>
            <a:pPr algn="just"/>
            <a:r>
              <a:rPr lang="pt-BR" sz="2200" dirty="0"/>
              <a:t>P</a:t>
            </a:r>
            <a:r>
              <a:rPr lang="pt-BR" sz="1600" dirty="0"/>
              <a:t>0</a:t>
            </a:r>
            <a:endParaRPr lang="en-US" sz="1600" dirty="0"/>
          </a:p>
        </p:txBody>
      </p:sp>
      <p:sp>
        <p:nvSpPr>
          <p:cNvPr id="15" name="CaixaDeTexto 14">
            <a:extLst>
              <a:ext uri="{FF2B5EF4-FFF2-40B4-BE49-F238E27FC236}">
                <a16:creationId xmlns:a16="http://schemas.microsoft.com/office/drawing/2014/main" id="{A3CF9917-C734-4830-A129-6385A76C7075}"/>
              </a:ext>
            </a:extLst>
          </p:cNvPr>
          <p:cNvSpPr txBox="1"/>
          <p:nvPr/>
        </p:nvSpPr>
        <p:spPr>
          <a:xfrm>
            <a:off x="2790468" y="3992597"/>
            <a:ext cx="949960" cy="430887"/>
          </a:xfrm>
          <a:prstGeom prst="rect">
            <a:avLst/>
          </a:prstGeom>
          <a:noFill/>
        </p:spPr>
        <p:txBody>
          <a:bodyPr wrap="square" rtlCol="0">
            <a:spAutoFit/>
          </a:bodyPr>
          <a:lstStyle/>
          <a:p>
            <a:pPr algn="just"/>
            <a:r>
              <a:rPr lang="pt-BR" sz="2200" dirty="0"/>
              <a:t>Q</a:t>
            </a:r>
            <a:r>
              <a:rPr lang="pt-BR" sz="1600" dirty="0"/>
              <a:t>0</a:t>
            </a:r>
            <a:endParaRPr lang="en-US" sz="1600" dirty="0"/>
          </a:p>
        </p:txBody>
      </p:sp>
      <p:cxnSp>
        <p:nvCxnSpPr>
          <p:cNvPr id="16" name="Conector reto 15">
            <a:extLst>
              <a:ext uri="{FF2B5EF4-FFF2-40B4-BE49-F238E27FC236}">
                <a16:creationId xmlns:a16="http://schemas.microsoft.com/office/drawing/2014/main" id="{929F3D0A-2443-4D2E-B2E2-147533AE727D}"/>
              </a:ext>
            </a:extLst>
          </p:cNvPr>
          <p:cNvCxnSpPr/>
          <p:nvPr/>
        </p:nvCxnSpPr>
        <p:spPr>
          <a:xfrm flipV="1">
            <a:off x="1958802" y="1327646"/>
            <a:ext cx="3166533" cy="223772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CaixaDeTexto 16">
            <a:extLst>
              <a:ext uri="{FF2B5EF4-FFF2-40B4-BE49-F238E27FC236}">
                <a16:creationId xmlns:a16="http://schemas.microsoft.com/office/drawing/2014/main" id="{C9EF4B4B-52DD-46EA-8C88-0D77E8CD2298}"/>
              </a:ext>
            </a:extLst>
          </p:cNvPr>
          <p:cNvSpPr txBox="1"/>
          <p:nvPr/>
        </p:nvSpPr>
        <p:spPr>
          <a:xfrm>
            <a:off x="5076102" y="1040146"/>
            <a:ext cx="1108287" cy="430887"/>
          </a:xfrm>
          <a:prstGeom prst="rect">
            <a:avLst/>
          </a:prstGeom>
          <a:noFill/>
        </p:spPr>
        <p:txBody>
          <a:bodyPr wrap="square" rtlCol="0">
            <a:spAutoFit/>
          </a:bodyPr>
          <a:lstStyle/>
          <a:p>
            <a:pPr algn="just"/>
            <a:r>
              <a:rPr lang="pt-BR" sz="2200" b="1" dirty="0">
                <a:solidFill>
                  <a:schemeClr val="accent6">
                    <a:lumMod val="75000"/>
                  </a:schemeClr>
                </a:solidFill>
              </a:rPr>
              <a:t>S</a:t>
            </a:r>
            <a:r>
              <a:rPr lang="pt-BR" sz="1600" b="1" dirty="0">
                <a:solidFill>
                  <a:schemeClr val="accent6">
                    <a:lumMod val="75000"/>
                  </a:schemeClr>
                </a:solidFill>
              </a:rPr>
              <a:t>1</a:t>
            </a:r>
            <a:endParaRPr lang="en-US" sz="1600" b="1" dirty="0">
              <a:solidFill>
                <a:schemeClr val="accent6">
                  <a:lumMod val="75000"/>
                </a:schemeClr>
              </a:solidFill>
            </a:endParaRPr>
          </a:p>
        </p:txBody>
      </p:sp>
      <p:cxnSp>
        <p:nvCxnSpPr>
          <p:cNvPr id="18" name="Conector reto 17">
            <a:extLst>
              <a:ext uri="{FF2B5EF4-FFF2-40B4-BE49-F238E27FC236}">
                <a16:creationId xmlns:a16="http://schemas.microsoft.com/office/drawing/2014/main" id="{DD7328B6-B913-48ED-A3BF-533AE3C86ADF}"/>
              </a:ext>
            </a:extLst>
          </p:cNvPr>
          <p:cNvCxnSpPr>
            <a:cxnSpLocks/>
          </p:cNvCxnSpPr>
          <p:nvPr/>
        </p:nvCxnSpPr>
        <p:spPr>
          <a:xfrm>
            <a:off x="1001935" y="2516028"/>
            <a:ext cx="2430582" cy="0"/>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7785F6B0-C312-425E-81E3-DE02CB47F721}"/>
              </a:ext>
            </a:extLst>
          </p:cNvPr>
          <p:cNvCxnSpPr>
            <a:cxnSpLocks/>
          </p:cNvCxnSpPr>
          <p:nvPr/>
        </p:nvCxnSpPr>
        <p:spPr>
          <a:xfrm>
            <a:off x="3425941" y="2516028"/>
            <a:ext cx="0" cy="1508663"/>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50DC8A99-9434-47F2-9034-6DF6BD4942FC}"/>
              </a:ext>
            </a:extLst>
          </p:cNvPr>
          <p:cNvSpPr txBox="1"/>
          <p:nvPr/>
        </p:nvSpPr>
        <p:spPr>
          <a:xfrm>
            <a:off x="3252359" y="3990249"/>
            <a:ext cx="949960" cy="430887"/>
          </a:xfrm>
          <a:prstGeom prst="rect">
            <a:avLst/>
          </a:prstGeom>
          <a:noFill/>
        </p:spPr>
        <p:txBody>
          <a:bodyPr wrap="square" rtlCol="0">
            <a:spAutoFit/>
          </a:bodyPr>
          <a:lstStyle/>
          <a:p>
            <a:pPr algn="just"/>
            <a:r>
              <a:rPr lang="pt-BR" sz="2200" dirty="0">
                <a:solidFill>
                  <a:schemeClr val="accent6">
                    <a:lumMod val="75000"/>
                  </a:schemeClr>
                </a:solidFill>
              </a:rPr>
              <a:t>Q</a:t>
            </a:r>
            <a:r>
              <a:rPr lang="pt-BR" sz="1600" dirty="0">
                <a:solidFill>
                  <a:schemeClr val="accent6">
                    <a:lumMod val="75000"/>
                  </a:schemeClr>
                </a:solidFill>
              </a:rPr>
              <a:t>1</a:t>
            </a:r>
            <a:endParaRPr lang="en-US" sz="1600" dirty="0">
              <a:solidFill>
                <a:schemeClr val="accent6">
                  <a:lumMod val="75000"/>
                </a:schemeClr>
              </a:solidFill>
            </a:endParaRPr>
          </a:p>
        </p:txBody>
      </p:sp>
      <p:sp>
        <p:nvSpPr>
          <p:cNvPr id="21" name="CaixaDeTexto 20">
            <a:extLst>
              <a:ext uri="{FF2B5EF4-FFF2-40B4-BE49-F238E27FC236}">
                <a16:creationId xmlns:a16="http://schemas.microsoft.com/office/drawing/2014/main" id="{61C0BDAA-354A-4A7F-9C17-B914AC951524}"/>
              </a:ext>
            </a:extLst>
          </p:cNvPr>
          <p:cNvSpPr txBox="1"/>
          <p:nvPr/>
        </p:nvSpPr>
        <p:spPr>
          <a:xfrm>
            <a:off x="500018" y="2285874"/>
            <a:ext cx="949960" cy="430887"/>
          </a:xfrm>
          <a:prstGeom prst="rect">
            <a:avLst/>
          </a:prstGeom>
          <a:noFill/>
        </p:spPr>
        <p:txBody>
          <a:bodyPr wrap="square" rtlCol="0">
            <a:spAutoFit/>
          </a:bodyPr>
          <a:lstStyle/>
          <a:p>
            <a:pPr algn="just"/>
            <a:r>
              <a:rPr lang="pt-BR" sz="2200" dirty="0">
                <a:solidFill>
                  <a:schemeClr val="accent6">
                    <a:lumMod val="75000"/>
                  </a:schemeClr>
                </a:solidFill>
              </a:rPr>
              <a:t>P</a:t>
            </a:r>
            <a:r>
              <a:rPr lang="pt-BR" sz="1600" dirty="0">
                <a:solidFill>
                  <a:schemeClr val="accent6">
                    <a:lumMod val="75000"/>
                  </a:schemeClr>
                </a:solidFill>
              </a:rPr>
              <a:t>1</a:t>
            </a:r>
            <a:endParaRPr lang="en-US" sz="1600" dirty="0">
              <a:solidFill>
                <a:schemeClr val="accent6">
                  <a:lumMod val="75000"/>
                </a:schemeClr>
              </a:solidFill>
            </a:endParaRPr>
          </a:p>
        </p:txBody>
      </p:sp>
      <p:sp>
        <p:nvSpPr>
          <p:cNvPr id="23" name="CaixaDeTexto 22">
            <a:extLst>
              <a:ext uri="{FF2B5EF4-FFF2-40B4-BE49-F238E27FC236}">
                <a16:creationId xmlns:a16="http://schemas.microsoft.com/office/drawing/2014/main" id="{C104186D-08EC-494A-831F-8C53FF9C794C}"/>
              </a:ext>
            </a:extLst>
          </p:cNvPr>
          <p:cNvSpPr txBox="1"/>
          <p:nvPr/>
        </p:nvSpPr>
        <p:spPr>
          <a:xfrm>
            <a:off x="126614" y="4496967"/>
            <a:ext cx="11957532" cy="2092881"/>
          </a:xfrm>
          <a:prstGeom prst="rect">
            <a:avLst/>
          </a:prstGeom>
          <a:noFill/>
          <a:ln>
            <a:noFill/>
          </a:ln>
        </p:spPr>
        <p:txBody>
          <a:bodyPr wrap="square" rtlCol="0">
            <a:spAutoFit/>
          </a:bodyPr>
          <a:lstStyle/>
          <a:p>
            <a:pPr marL="457200" indent="-457200" algn="just">
              <a:buFont typeface="Wingdings" panose="05000000000000000000" pitchFamily="2" charset="2"/>
              <a:buChar char="§"/>
            </a:pPr>
            <a:r>
              <a:rPr lang="pt-BR" sz="2600" dirty="0">
                <a:solidFill>
                  <a:schemeClr val="accent6">
                    <a:lumMod val="50000"/>
                  </a:schemeClr>
                </a:solidFill>
                <a:latin typeface="+mn-lt"/>
              </a:rPr>
              <a:t>A redução do preço do trigo reduz o custo de produção do pão.</a:t>
            </a:r>
          </a:p>
          <a:p>
            <a:pPr marL="457200" indent="-457200" algn="just">
              <a:buFont typeface="Wingdings" panose="05000000000000000000" pitchFamily="2" charset="2"/>
              <a:buChar char="§"/>
            </a:pPr>
            <a:r>
              <a:rPr lang="pt-BR" sz="2600" dirty="0">
                <a:solidFill>
                  <a:schemeClr val="accent6">
                    <a:lumMod val="50000"/>
                  </a:schemeClr>
                </a:solidFill>
                <a:latin typeface="+mn-lt"/>
              </a:rPr>
              <a:t>Teremos uma expansão da curva de oferta de pães.</a:t>
            </a:r>
          </a:p>
          <a:p>
            <a:pPr marL="457200" indent="-457200" algn="just">
              <a:buFont typeface="Wingdings" panose="05000000000000000000" pitchFamily="2" charset="2"/>
              <a:buChar char="§"/>
            </a:pPr>
            <a:r>
              <a:rPr lang="pt-BR" sz="2600" dirty="0">
                <a:solidFill>
                  <a:schemeClr val="accent6">
                    <a:lumMod val="50000"/>
                  </a:schemeClr>
                </a:solidFill>
                <a:latin typeface="+mn-lt"/>
              </a:rPr>
              <a:t>O aumento da oferta de pães reduz o seu preço.</a:t>
            </a:r>
          </a:p>
          <a:p>
            <a:pPr marL="457200" indent="-457200" algn="just">
              <a:buFont typeface="Wingdings" panose="05000000000000000000" pitchFamily="2" charset="2"/>
              <a:buChar char="§"/>
            </a:pPr>
            <a:r>
              <a:rPr lang="pt-BR" sz="2600" dirty="0">
                <a:solidFill>
                  <a:schemeClr val="accent6">
                    <a:lumMod val="50000"/>
                  </a:schemeClr>
                </a:solidFill>
                <a:latin typeface="+mn-lt"/>
              </a:rPr>
              <a:t>A redução do preço dos pães aumenta a quantidade demanda (transacionada).</a:t>
            </a:r>
          </a:p>
        </p:txBody>
      </p:sp>
      <p:sp>
        <p:nvSpPr>
          <p:cNvPr id="24" name="Espaço Reservado para Conteúdo 2">
            <a:extLst>
              <a:ext uri="{FF2B5EF4-FFF2-40B4-BE49-F238E27FC236}">
                <a16:creationId xmlns:a16="http://schemas.microsoft.com/office/drawing/2014/main" id="{E31FB845-0BDA-4308-A15E-A8165D813FC7}"/>
              </a:ext>
            </a:extLst>
          </p:cNvPr>
          <p:cNvSpPr txBox="1">
            <a:spLocks/>
          </p:cNvSpPr>
          <p:nvPr/>
        </p:nvSpPr>
        <p:spPr bwMode="auto">
          <a:xfrm>
            <a:off x="1991194" y="313325"/>
            <a:ext cx="2422140" cy="479510"/>
          </a:xfrm>
          <a:prstGeom prst="rect">
            <a:avLst/>
          </a:prstGeom>
          <a:solidFill>
            <a:schemeClr val="accent6">
              <a:lumMod val="20000"/>
              <a:lumOff val="80000"/>
            </a:schemeClr>
          </a:solidFill>
          <a:ln w="12700">
            <a:solidFill>
              <a:schemeClr val="accent6">
                <a:lumMod val="50000"/>
              </a:schemeClr>
            </a:solid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indent="0" algn="just">
              <a:spcBef>
                <a:spcPts val="600"/>
              </a:spcBef>
              <a:buClr>
                <a:schemeClr val="accent6">
                  <a:lumMod val="50000"/>
                </a:schemeClr>
              </a:buClr>
              <a:buSzPct val="100000"/>
              <a:buNone/>
            </a:pPr>
            <a:r>
              <a:rPr lang="pt-BR" sz="2400" b="1" kern="0" dirty="0">
                <a:solidFill>
                  <a:schemeClr val="accent6">
                    <a:lumMod val="50000"/>
                  </a:schemeClr>
                </a:solidFill>
                <a:latin typeface="Calibri" panose="020F0502020204030204" pitchFamily="34" charset="0"/>
                <a:cs typeface="Calibri" panose="020F0502020204030204" pitchFamily="34" charset="0"/>
              </a:rPr>
              <a:t>Mercado de Pães</a:t>
            </a:r>
          </a:p>
        </p:txBody>
      </p:sp>
    </p:spTree>
    <p:extLst>
      <p:ext uri="{BB962C8B-B14F-4D97-AF65-F5344CB8AC3E}">
        <p14:creationId xmlns:p14="http://schemas.microsoft.com/office/powerpoint/2010/main" val="23625138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21" grpId="0"/>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7922D2F-512D-4374-9309-40C108377DC9}"/>
              </a:ext>
            </a:extLst>
          </p:cNvPr>
          <p:cNvSpPr>
            <a:spLocks noGrp="1"/>
          </p:cNvSpPr>
          <p:nvPr>
            <p:ph idx="1"/>
          </p:nvPr>
        </p:nvSpPr>
        <p:spPr>
          <a:xfrm>
            <a:off x="196948" y="147755"/>
            <a:ext cx="11662117" cy="4883150"/>
          </a:xfrm>
        </p:spPr>
        <p:txBody>
          <a:bodyPr/>
          <a:lstStyle/>
          <a:p>
            <a:pPr marL="0" indent="0">
              <a:spcBef>
                <a:spcPts val="600"/>
              </a:spcBef>
              <a:buNone/>
            </a:pPr>
            <a:r>
              <a:rPr lang="pt-BR" b="1" dirty="0">
                <a:solidFill>
                  <a:srgbClr val="333333"/>
                </a:solidFill>
                <a:latin typeface="Calibri" panose="020F0502020204030204" pitchFamily="34" charset="0"/>
                <a:cs typeface="Calibri" panose="020F0502020204030204" pitchFamily="34" charset="0"/>
              </a:rPr>
              <a:t>8) FGV - Agente de Fiscalização (TCM SP)/Economia/2015</a:t>
            </a:r>
            <a:endParaRPr lang="pt-BR" b="1" i="0" dirty="0">
              <a:solidFill>
                <a:srgbClr val="333333"/>
              </a:solidFill>
              <a:effectLst/>
              <a:latin typeface="Calibri" panose="020F0502020204030204" pitchFamily="34" charset="0"/>
              <a:cs typeface="Calibri" panose="020F0502020204030204" pitchFamily="34" charset="0"/>
            </a:endParaRPr>
          </a:p>
          <a:p>
            <a:pPr marL="0" indent="0">
              <a:spcBef>
                <a:spcPts val="600"/>
              </a:spcBef>
              <a:buNone/>
            </a:pPr>
            <a:r>
              <a:rPr lang="pt-BR" b="0" i="0" dirty="0">
                <a:solidFill>
                  <a:srgbClr val="333333"/>
                </a:solidFill>
                <a:effectLst/>
                <a:latin typeface="Calibri" panose="020F0502020204030204" pitchFamily="34" charset="0"/>
                <a:cs typeface="Calibri" panose="020F0502020204030204" pitchFamily="34" charset="0"/>
              </a:rPr>
              <a:t>Suponha que o mercado de chocolate do país </a:t>
            </a:r>
            <a:r>
              <a:rPr lang="pt-BR" b="0" i="0" dirty="0" err="1">
                <a:solidFill>
                  <a:srgbClr val="333333"/>
                </a:solidFill>
                <a:effectLst/>
                <a:latin typeface="Calibri" panose="020F0502020204030204" pitchFamily="34" charset="0"/>
                <a:cs typeface="Calibri" panose="020F0502020204030204" pitchFamily="34" charset="0"/>
              </a:rPr>
              <a:t>Abust</a:t>
            </a:r>
            <a:r>
              <a:rPr lang="pt-BR" b="0" i="0" dirty="0">
                <a:solidFill>
                  <a:srgbClr val="333333"/>
                </a:solidFill>
                <a:effectLst/>
                <a:latin typeface="Calibri" panose="020F0502020204030204" pitchFamily="34" charset="0"/>
                <a:cs typeface="Calibri" panose="020F0502020204030204" pitchFamily="34" charset="0"/>
              </a:rPr>
              <a:t> se encontre em equilíbrio E</a:t>
            </a:r>
            <a:r>
              <a:rPr lang="pt-BR" b="0" i="0" baseline="-25000" dirty="0">
                <a:solidFill>
                  <a:srgbClr val="333333"/>
                </a:solidFill>
                <a:effectLst/>
                <a:latin typeface="Calibri" panose="020F0502020204030204" pitchFamily="34" charset="0"/>
                <a:cs typeface="Calibri" panose="020F0502020204030204" pitchFamily="34" charset="0"/>
              </a:rPr>
              <a:t>0</a:t>
            </a:r>
            <a:r>
              <a:rPr lang="pt-BR" b="0" i="0" dirty="0">
                <a:solidFill>
                  <a:srgbClr val="333333"/>
                </a:solidFill>
                <a:effectLst/>
                <a:latin typeface="Calibri" panose="020F0502020204030204" pitchFamily="34" charset="0"/>
                <a:cs typeface="Calibri" panose="020F0502020204030204" pitchFamily="34" charset="0"/>
              </a:rPr>
              <a:t> = (Q</a:t>
            </a:r>
            <a:r>
              <a:rPr lang="pt-BR" b="0" i="0" baseline="-25000" dirty="0">
                <a:solidFill>
                  <a:srgbClr val="333333"/>
                </a:solidFill>
                <a:effectLst/>
                <a:latin typeface="Calibri" panose="020F0502020204030204" pitchFamily="34" charset="0"/>
                <a:cs typeface="Calibri" panose="020F0502020204030204" pitchFamily="34" charset="0"/>
              </a:rPr>
              <a:t>0</a:t>
            </a:r>
            <a:r>
              <a:rPr lang="pt-BR" b="0" i="0" dirty="0">
                <a:solidFill>
                  <a:srgbClr val="333333"/>
                </a:solidFill>
                <a:effectLst/>
                <a:latin typeface="Calibri" panose="020F0502020204030204" pitchFamily="34" charset="0"/>
                <a:cs typeface="Calibri" panose="020F0502020204030204" pitchFamily="34" charset="0"/>
              </a:rPr>
              <a:t> , P</a:t>
            </a:r>
            <a:r>
              <a:rPr lang="pt-BR" b="0" i="0" baseline="-25000" dirty="0">
                <a:solidFill>
                  <a:srgbClr val="333333"/>
                </a:solidFill>
                <a:effectLst/>
                <a:latin typeface="Calibri" panose="020F0502020204030204" pitchFamily="34" charset="0"/>
                <a:cs typeface="Calibri" panose="020F0502020204030204" pitchFamily="34" charset="0"/>
              </a:rPr>
              <a:t>0</a:t>
            </a:r>
            <a:r>
              <a:rPr lang="pt-BR" b="0" i="0" dirty="0">
                <a:solidFill>
                  <a:srgbClr val="333333"/>
                </a:solidFill>
                <a:effectLst/>
                <a:latin typeface="Calibri" panose="020F0502020204030204" pitchFamily="34" charset="0"/>
                <a:cs typeface="Calibri" panose="020F0502020204030204" pitchFamily="34" charset="0"/>
              </a:rPr>
              <a:t>) ilustrado no gráfico abaixo.</a:t>
            </a:r>
            <a:endParaRPr lang="pt-BR" dirty="0">
              <a:latin typeface="Calibri" panose="020F0502020204030204" pitchFamily="34" charset="0"/>
              <a:cs typeface="Calibri" panose="020F0502020204030204" pitchFamily="34" charset="0"/>
            </a:endParaRPr>
          </a:p>
        </p:txBody>
      </p:sp>
      <p:pic>
        <p:nvPicPr>
          <p:cNvPr id="60418" name="Picture 2" descr="fe7cc343-b262-4926-b8f9-af8d4f34eb21">
            <a:extLst>
              <a:ext uri="{FF2B5EF4-FFF2-40B4-BE49-F238E27FC236}">
                <a16:creationId xmlns:a16="http://schemas.microsoft.com/office/drawing/2014/main" id="{60C6592D-1BD1-41F3-A2E9-01349024E1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127" y="1827094"/>
            <a:ext cx="7365023" cy="4883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72049"/>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E8FAF88B-D6F7-4B98-9BD3-3A23A4897B88}"/>
              </a:ext>
            </a:extLst>
          </p:cNvPr>
          <p:cNvSpPr/>
          <p:nvPr/>
        </p:nvSpPr>
        <p:spPr bwMode="auto">
          <a:xfrm>
            <a:off x="154746" y="2686927"/>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EDF46918-55D5-47ED-BA9D-919F76A2BCCE}"/>
              </a:ext>
            </a:extLst>
          </p:cNvPr>
          <p:cNvSpPr>
            <a:spLocks noGrp="1"/>
          </p:cNvSpPr>
          <p:nvPr>
            <p:ph idx="1"/>
          </p:nvPr>
        </p:nvSpPr>
        <p:spPr>
          <a:xfrm>
            <a:off x="225083" y="239151"/>
            <a:ext cx="11816862" cy="5917174"/>
          </a:xfrm>
        </p:spPr>
        <p:txBody>
          <a:bodyPr/>
          <a:lstStyle/>
          <a:p>
            <a:pPr marL="0" indent="0">
              <a:buNone/>
            </a:pPr>
            <a:r>
              <a:rPr lang="pt-BR" b="0" i="0" dirty="0">
                <a:solidFill>
                  <a:schemeClr val="tx2"/>
                </a:solidFill>
                <a:effectLst/>
                <a:latin typeface="Calibri" panose="020F0502020204030204" pitchFamily="34" charset="0"/>
                <a:cs typeface="Calibri" panose="020F0502020204030204" pitchFamily="34" charset="0"/>
              </a:rPr>
              <a:t>Considere, agora, que haja um choque no mercado de açúcar (insumo para a fabricação das barras de chocolate) que eleve seus preços. O novo equilíbrio E</a:t>
            </a:r>
            <a:r>
              <a:rPr lang="pt-BR" sz="2200" b="0" i="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 (Q</a:t>
            </a:r>
            <a:r>
              <a:rPr lang="pt-BR" sz="2200" b="0" i="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P</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no mercado de chocolates será dado por:</a:t>
            </a: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Q</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&gt; Q</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 e P</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&gt; P</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a:t>
            </a:r>
            <a:endParaRPr lang="pt-BR" dirty="0">
              <a:solidFill>
                <a:schemeClr val="tx2"/>
              </a:solidFill>
              <a:latin typeface="Calibri" panose="020F0502020204030204" pitchFamily="34" charset="0"/>
              <a:cs typeface="Calibri" panose="020F0502020204030204" pitchFamily="34" charset="0"/>
            </a:endParaRP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Q</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&lt; Q</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 e P</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&gt; P</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a:t>
            </a: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Q</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&lt; Q</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 e P</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&lt; P</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a:t>
            </a:r>
            <a:endParaRPr lang="pt-BR" dirty="0">
              <a:solidFill>
                <a:schemeClr val="tx2"/>
              </a:solidFill>
              <a:latin typeface="Calibri" panose="020F0502020204030204" pitchFamily="34" charset="0"/>
              <a:cs typeface="Calibri" panose="020F0502020204030204" pitchFamily="34" charset="0"/>
            </a:endParaRP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Q</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&gt; Q</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 e P</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&lt; P</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a:t>
            </a: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Q</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 Q</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 e P</a:t>
            </a:r>
            <a:r>
              <a:rPr lang="pt-BR" b="0" i="0" baseline="-2500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 = P</a:t>
            </a:r>
            <a:r>
              <a:rPr lang="pt-BR" b="0" i="0" baseline="-25000" dirty="0">
                <a:solidFill>
                  <a:schemeClr val="tx2"/>
                </a:solidFill>
                <a:effectLst/>
                <a:latin typeface="Calibri" panose="020F0502020204030204" pitchFamily="34" charset="0"/>
                <a:cs typeface="Calibri" panose="020F0502020204030204" pitchFamily="34" charset="0"/>
              </a:rPr>
              <a:t>0</a:t>
            </a:r>
            <a:r>
              <a:rPr lang="pt-BR" b="0" i="0" dirty="0">
                <a:solidFill>
                  <a:schemeClr val="tx2"/>
                </a:solidFill>
                <a:effectLst/>
                <a:latin typeface="Calibri" panose="020F0502020204030204" pitchFamily="34" charset="0"/>
                <a:cs typeface="Calibri" panose="020F0502020204030204" pitchFamily="34" charset="0"/>
              </a:rPr>
              <a:t>.</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28996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de seta reta 5">
            <a:extLst>
              <a:ext uri="{FF2B5EF4-FFF2-40B4-BE49-F238E27FC236}">
                <a16:creationId xmlns:a16="http://schemas.microsoft.com/office/drawing/2014/main" id="{7603931B-579F-4150-9B1D-D72D2EDDA8E2}"/>
              </a:ext>
            </a:extLst>
          </p:cNvPr>
          <p:cNvCxnSpPr/>
          <p:nvPr/>
        </p:nvCxnSpPr>
        <p:spPr>
          <a:xfrm flipV="1">
            <a:off x="1173093" y="913140"/>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60C6A1F1-D36A-4357-B674-4BF6D88F0F0F}"/>
              </a:ext>
            </a:extLst>
          </p:cNvPr>
          <p:cNvCxnSpPr/>
          <p:nvPr/>
        </p:nvCxnSpPr>
        <p:spPr>
          <a:xfrm>
            <a:off x="1173093" y="4409587"/>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34CE908B-C383-46B7-98D6-EB8402A95552}"/>
              </a:ext>
            </a:extLst>
          </p:cNvPr>
          <p:cNvCxnSpPr/>
          <p:nvPr/>
        </p:nvCxnSpPr>
        <p:spPr>
          <a:xfrm>
            <a:off x="1648073" y="1472571"/>
            <a:ext cx="3324859" cy="2377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1578049A-0F90-4398-926E-6E0B4793E234}"/>
              </a:ext>
            </a:extLst>
          </p:cNvPr>
          <p:cNvCxnSpPr/>
          <p:nvPr/>
        </p:nvCxnSpPr>
        <p:spPr>
          <a:xfrm flipV="1">
            <a:off x="1806400" y="1332713"/>
            <a:ext cx="3166533" cy="22377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AA48FAD8-E1A5-4A1A-97C2-6CAC4DC28C2B}"/>
              </a:ext>
            </a:extLst>
          </p:cNvPr>
          <p:cNvCxnSpPr/>
          <p:nvPr/>
        </p:nvCxnSpPr>
        <p:spPr>
          <a:xfrm>
            <a:off x="1173093" y="2591434"/>
            <a:ext cx="20582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EF215BB4-3C10-4CC5-844A-39012E1858A2}"/>
              </a:ext>
            </a:extLst>
          </p:cNvPr>
          <p:cNvCxnSpPr/>
          <p:nvPr/>
        </p:nvCxnSpPr>
        <p:spPr>
          <a:xfrm>
            <a:off x="3231339" y="2591434"/>
            <a:ext cx="0" cy="181815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268E4476-7D0A-406F-B529-70C99ADA21CC}"/>
              </a:ext>
            </a:extLst>
          </p:cNvPr>
          <p:cNvSpPr txBox="1"/>
          <p:nvPr/>
        </p:nvSpPr>
        <p:spPr>
          <a:xfrm>
            <a:off x="4923701" y="1017081"/>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11" name="CaixaDeTexto 10">
            <a:extLst>
              <a:ext uri="{FF2B5EF4-FFF2-40B4-BE49-F238E27FC236}">
                <a16:creationId xmlns:a16="http://schemas.microsoft.com/office/drawing/2014/main" id="{B5EB8825-EDCD-456A-9FAF-BF27F340A45A}"/>
              </a:ext>
            </a:extLst>
          </p:cNvPr>
          <p:cNvSpPr txBox="1"/>
          <p:nvPr/>
        </p:nvSpPr>
        <p:spPr>
          <a:xfrm>
            <a:off x="4923701" y="3620842"/>
            <a:ext cx="1108287"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12" name="CaixaDeTexto 11">
            <a:extLst>
              <a:ext uri="{FF2B5EF4-FFF2-40B4-BE49-F238E27FC236}">
                <a16:creationId xmlns:a16="http://schemas.microsoft.com/office/drawing/2014/main" id="{4DC02317-3E1F-4702-91EC-ADB0C66ECCA1}"/>
              </a:ext>
            </a:extLst>
          </p:cNvPr>
          <p:cNvSpPr txBox="1"/>
          <p:nvPr/>
        </p:nvSpPr>
        <p:spPr>
          <a:xfrm>
            <a:off x="630699" y="633424"/>
            <a:ext cx="316654" cy="584775"/>
          </a:xfrm>
          <a:prstGeom prst="rect">
            <a:avLst/>
          </a:prstGeom>
          <a:noFill/>
        </p:spPr>
        <p:txBody>
          <a:bodyPr wrap="square" rtlCol="0">
            <a:spAutoFit/>
          </a:bodyPr>
          <a:lstStyle/>
          <a:p>
            <a:pPr algn="just"/>
            <a:r>
              <a:rPr lang="pt-BR" sz="3200" b="1" dirty="0"/>
              <a:t>P</a:t>
            </a:r>
            <a:endParaRPr lang="en-US" sz="3200" b="1" dirty="0"/>
          </a:p>
        </p:txBody>
      </p:sp>
      <p:sp>
        <p:nvSpPr>
          <p:cNvPr id="13" name="CaixaDeTexto 12">
            <a:extLst>
              <a:ext uri="{FF2B5EF4-FFF2-40B4-BE49-F238E27FC236}">
                <a16:creationId xmlns:a16="http://schemas.microsoft.com/office/drawing/2014/main" id="{B1538C8B-A30E-46B7-A025-7BADB7F11657}"/>
              </a:ext>
            </a:extLst>
          </p:cNvPr>
          <p:cNvSpPr txBox="1"/>
          <p:nvPr/>
        </p:nvSpPr>
        <p:spPr>
          <a:xfrm>
            <a:off x="6013805" y="4178166"/>
            <a:ext cx="316654" cy="584775"/>
          </a:xfrm>
          <a:prstGeom prst="rect">
            <a:avLst/>
          </a:prstGeom>
          <a:noFill/>
        </p:spPr>
        <p:txBody>
          <a:bodyPr wrap="square" rtlCol="0">
            <a:spAutoFit/>
          </a:bodyPr>
          <a:lstStyle/>
          <a:p>
            <a:pPr algn="just"/>
            <a:r>
              <a:rPr lang="pt-BR" sz="3200" b="1" dirty="0"/>
              <a:t>Q</a:t>
            </a:r>
            <a:endParaRPr lang="en-US" sz="3200" b="1" dirty="0"/>
          </a:p>
        </p:txBody>
      </p:sp>
      <p:sp>
        <p:nvSpPr>
          <p:cNvPr id="14" name="CaixaDeTexto 13">
            <a:extLst>
              <a:ext uri="{FF2B5EF4-FFF2-40B4-BE49-F238E27FC236}">
                <a16:creationId xmlns:a16="http://schemas.microsoft.com/office/drawing/2014/main" id="{63E4B180-5264-49CA-AED6-C51E698B31E0}"/>
              </a:ext>
            </a:extLst>
          </p:cNvPr>
          <p:cNvSpPr txBox="1"/>
          <p:nvPr/>
        </p:nvSpPr>
        <p:spPr>
          <a:xfrm>
            <a:off x="685246" y="2361281"/>
            <a:ext cx="949960" cy="430887"/>
          </a:xfrm>
          <a:prstGeom prst="rect">
            <a:avLst/>
          </a:prstGeom>
          <a:noFill/>
        </p:spPr>
        <p:txBody>
          <a:bodyPr wrap="square" rtlCol="0">
            <a:spAutoFit/>
          </a:bodyPr>
          <a:lstStyle/>
          <a:p>
            <a:pPr algn="just"/>
            <a:r>
              <a:rPr lang="pt-BR" sz="2200" dirty="0"/>
              <a:t>P</a:t>
            </a:r>
            <a:r>
              <a:rPr lang="pt-BR" sz="1600" dirty="0"/>
              <a:t>0</a:t>
            </a:r>
            <a:endParaRPr lang="en-US" sz="1600" dirty="0"/>
          </a:p>
        </p:txBody>
      </p:sp>
      <p:sp>
        <p:nvSpPr>
          <p:cNvPr id="15" name="CaixaDeTexto 14">
            <a:extLst>
              <a:ext uri="{FF2B5EF4-FFF2-40B4-BE49-F238E27FC236}">
                <a16:creationId xmlns:a16="http://schemas.microsoft.com/office/drawing/2014/main" id="{E4D7E207-55AA-4A8A-9143-32B729619837}"/>
              </a:ext>
            </a:extLst>
          </p:cNvPr>
          <p:cNvSpPr txBox="1"/>
          <p:nvPr/>
        </p:nvSpPr>
        <p:spPr>
          <a:xfrm>
            <a:off x="2987416" y="4375149"/>
            <a:ext cx="949960" cy="430887"/>
          </a:xfrm>
          <a:prstGeom prst="rect">
            <a:avLst/>
          </a:prstGeom>
          <a:noFill/>
        </p:spPr>
        <p:txBody>
          <a:bodyPr wrap="square" rtlCol="0">
            <a:spAutoFit/>
          </a:bodyPr>
          <a:lstStyle/>
          <a:p>
            <a:pPr algn="just"/>
            <a:r>
              <a:rPr lang="pt-BR" sz="2200" dirty="0"/>
              <a:t>Q</a:t>
            </a:r>
            <a:r>
              <a:rPr lang="pt-BR" sz="1600" dirty="0"/>
              <a:t>0</a:t>
            </a:r>
            <a:endParaRPr lang="en-US" sz="1600" dirty="0"/>
          </a:p>
        </p:txBody>
      </p:sp>
      <p:cxnSp>
        <p:nvCxnSpPr>
          <p:cNvPr id="16" name="Conector reto 15">
            <a:extLst>
              <a:ext uri="{FF2B5EF4-FFF2-40B4-BE49-F238E27FC236}">
                <a16:creationId xmlns:a16="http://schemas.microsoft.com/office/drawing/2014/main" id="{49959014-96FB-4D80-A611-E03B9C2F5D1B}"/>
              </a:ext>
            </a:extLst>
          </p:cNvPr>
          <p:cNvCxnSpPr/>
          <p:nvPr/>
        </p:nvCxnSpPr>
        <p:spPr>
          <a:xfrm flipV="1">
            <a:off x="1424231" y="809867"/>
            <a:ext cx="3166533" cy="223772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CaixaDeTexto 16">
            <a:extLst>
              <a:ext uri="{FF2B5EF4-FFF2-40B4-BE49-F238E27FC236}">
                <a16:creationId xmlns:a16="http://schemas.microsoft.com/office/drawing/2014/main" id="{352243C0-6D01-4AC2-8C3C-4320B7B41744}"/>
              </a:ext>
            </a:extLst>
          </p:cNvPr>
          <p:cNvSpPr txBox="1"/>
          <p:nvPr/>
        </p:nvSpPr>
        <p:spPr>
          <a:xfrm>
            <a:off x="4569661" y="564569"/>
            <a:ext cx="1108287" cy="430887"/>
          </a:xfrm>
          <a:prstGeom prst="rect">
            <a:avLst/>
          </a:prstGeom>
          <a:noFill/>
        </p:spPr>
        <p:txBody>
          <a:bodyPr wrap="square" rtlCol="0">
            <a:spAutoFit/>
          </a:bodyPr>
          <a:lstStyle/>
          <a:p>
            <a:pPr algn="just"/>
            <a:r>
              <a:rPr lang="pt-BR" sz="2200" b="1" dirty="0">
                <a:solidFill>
                  <a:schemeClr val="accent6">
                    <a:lumMod val="75000"/>
                  </a:schemeClr>
                </a:solidFill>
              </a:rPr>
              <a:t>S</a:t>
            </a:r>
            <a:r>
              <a:rPr lang="pt-BR" sz="1600" b="1" dirty="0">
                <a:solidFill>
                  <a:schemeClr val="accent6">
                    <a:lumMod val="75000"/>
                  </a:schemeClr>
                </a:solidFill>
              </a:rPr>
              <a:t>1</a:t>
            </a:r>
            <a:endParaRPr lang="en-US" sz="1600" b="1" dirty="0">
              <a:solidFill>
                <a:schemeClr val="accent6">
                  <a:lumMod val="75000"/>
                </a:schemeClr>
              </a:solidFill>
            </a:endParaRPr>
          </a:p>
        </p:txBody>
      </p:sp>
      <p:cxnSp>
        <p:nvCxnSpPr>
          <p:cNvPr id="18" name="Conector reto 17">
            <a:extLst>
              <a:ext uri="{FF2B5EF4-FFF2-40B4-BE49-F238E27FC236}">
                <a16:creationId xmlns:a16="http://schemas.microsoft.com/office/drawing/2014/main" id="{69A6863C-7258-4204-AF6E-243691F5F6C5}"/>
              </a:ext>
            </a:extLst>
          </p:cNvPr>
          <p:cNvCxnSpPr>
            <a:cxnSpLocks/>
          </p:cNvCxnSpPr>
          <p:nvPr/>
        </p:nvCxnSpPr>
        <p:spPr>
          <a:xfrm>
            <a:off x="1170747" y="2167061"/>
            <a:ext cx="1445844" cy="0"/>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A17929D5-C5DE-4363-97C6-856313AD307D}"/>
              </a:ext>
            </a:extLst>
          </p:cNvPr>
          <p:cNvCxnSpPr>
            <a:cxnSpLocks/>
          </p:cNvCxnSpPr>
          <p:nvPr/>
        </p:nvCxnSpPr>
        <p:spPr>
          <a:xfrm>
            <a:off x="2638150" y="2167061"/>
            <a:ext cx="0" cy="2240182"/>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40481EAF-FBA8-4BCA-90FD-4DA52CF13D8A}"/>
              </a:ext>
            </a:extLst>
          </p:cNvPr>
          <p:cNvSpPr txBox="1"/>
          <p:nvPr/>
        </p:nvSpPr>
        <p:spPr>
          <a:xfrm>
            <a:off x="2436432" y="4372801"/>
            <a:ext cx="949960" cy="430887"/>
          </a:xfrm>
          <a:prstGeom prst="rect">
            <a:avLst/>
          </a:prstGeom>
          <a:noFill/>
        </p:spPr>
        <p:txBody>
          <a:bodyPr wrap="square" rtlCol="0">
            <a:spAutoFit/>
          </a:bodyPr>
          <a:lstStyle/>
          <a:p>
            <a:pPr algn="just"/>
            <a:r>
              <a:rPr lang="pt-BR" sz="2200" dirty="0">
                <a:solidFill>
                  <a:schemeClr val="accent6">
                    <a:lumMod val="75000"/>
                  </a:schemeClr>
                </a:solidFill>
              </a:rPr>
              <a:t>Q</a:t>
            </a:r>
            <a:r>
              <a:rPr lang="pt-BR" sz="1600" dirty="0">
                <a:solidFill>
                  <a:schemeClr val="accent6">
                    <a:lumMod val="75000"/>
                  </a:schemeClr>
                </a:solidFill>
              </a:rPr>
              <a:t>1</a:t>
            </a:r>
            <a:endParaRPr lang="en-US" sz="1600" dirty="0">
              <a:solidFill>
                <a:schemeClr val="accent6">
                  <a:lumMod val="75000"/>
                </a:schemeClr>
              </a:solidFill>
            </a:endParaRPr>
          </a:p>
        </p:txBody>
      </p:sp>
      <p:sp>
        <p:nvSpPr>
          <p:cNvPr id="21" name="CaixaDeTexto 20">
            <a:extLst>
              <a:ext uri="{FF2B5EF4-FFF2-40B4-BE49-F238E27FC236}">
                <a16:creationId xmlns:a16="http://schemas.microsoft.com/office/drawing/2014/main" id="{59096558-2F78-4DCF-8210-7D5FFC2C26B3}"/>
              </a:ext>
            </a:extLst>
          </p:cNvPr>
          <p:cNvSpPr txBox="1"/>
          <p:nvPr/>
        </p:nvSpPr>
        <p:spPr>
          <a:xfrm>
            <a:off x="696966" y="1979107"/>
            <a:ext cx="949960" cy="430887"/>
          </a:xfrm>
          <a:prstGeom prst="rect">
            <a:avLst/>
          </a:prstGeom>
          <a:noFill/>
        </p:spPr>
        <p:txBody>
          <a:bodyPr wrap="square" rtlCol="0">
            <a:spAutoFit/>
          </a:bodyPr>
          <a:lstStyle/>
          <a:p>
            <a:pPr algn="just"/>
            <a:r>
              <a:rPr lang="pt-BR" sz="2200" dirty="0">
                <a:solidFill>
                  <a:schemeClr val="accent6">
                    <a:lumMod val="75000"/>
                  </a:schemeClr>
                </a:solidFill>
              </a:rPr>
              <a:t>P</a:t>
            </a:r>
            <a:r>
              <a:rPr lang="pt-BR" sz="1600" dirty="0">
                <a:solidFill>
                  <a:schemeClr val="accent6">
                    <a:lumMod val="75000"/>
                  </a:schemeClr>
                </a:solidFill>
              </a:rPr>
              <a:t>1</a:t>
            </a:r>
            <a:endParaRPr lang="en-US" sz="1600" dirty="0">
              <a:solidFill>
                <a:schemeClr val="accent6">
                  <a:lumMod val="75000"/>
                </a:schemeClr>
              </a:solidFill>
            </a:endParaRPr>
          </a:p>
        </p:txBody>
      </p:sp>
      <p:sp>
        <p:nvSpPr>
          <p:cNvPr id="22" name="Espaço Reservado para Conteúdo 2">
            <a:extLst>
              <a:ext uri="{FF2B5EF4-FFF2-40B4-BE49-F238E27FC236}">
                <a16:creationId xmlns:a16="http://schemas.microsoft.com/office/drawing/2014/main" id="{CE0247F4-9660-4F67-9C4C-1B4B43FD99C9}"/>
              </a:ext>
            </a:extLst>
          </p:cNvPr>
          <p:cNvSpPr>
            <a:spLocks noGrp="1"/>
          </p:cNvSpPr>
          <p:nvPr>
            <p:ph idx="1"/>
          </p:nvPr>
        </p:nvSpPr>
        <p:spPr>
          <a:xfrm>
            <a:off x="126607" y="4733828"/>
            <a:ext cx="11952849" cy="1462462"/>
          </a:xfrm>
        </p:spPr>
        <p:txBody>
          <a:bodyPr/>
          <a:lstStyle/>
          <a:p>
            <a:pPr algn="just">
              <a:spcBef>
                <a:spcPts val="600"/>
              </a:spcBef>
              <a:buClr>
                <a:schemeClr val="accent6">
                  <a:lumMod val="50000"/>
                </a:schemeClr>
              </a:buClr>
              <a:buSzPct val="100000"/>
              <a:buFont typeface="Wingdings" panose="05000000000000000000" pitchFamily="2" charset="2"/>
              <a:buChar char="§"/>
            </a:pPr>
            <a:r>
              <a:rPr lang="pt-BR" sz="3000" b="0" i="0" dirty="0">
                <a:solidFill>
                  <a:schemeClr val="accent6">
                    <a:lumMod val="50000"/>
                  </a:schemeClr>
                </a:solidFill>
                <a:effectLst/>
                <a:latin typeface="Calibri" panose="020F0502020204030204" pitchFamily="34" charset="0"/>
                <a:cs typeface="Calibri" panose="020F0502020204030204" pitchFamily="34" charset="0"/>
              </a:rPr>
              <a:t>Um aumento do preço do açúcar (insumo) aumenta o custo de produção do chocolate. Com isso, teremos uma </a:t>
            </a:r>
            <a:r>
              <a:rPr lang="pt-BR" sz="3000" dirty="0">
                <a:solidFill>
                  <a:schemeClr val="accent6">
                    <a:lumMod val="50000"/>
                  </a:schemeClr>
                </a:solidFill>
                <a:latin typeface="Calibri" panose="020F0502020204030204" pitchFamily="34" charset="0"/>
                <a:cs typeface="Calibri" panose="020F0502020204030204" pitchFamily="34" charset="0"/>
              </a:rPr>
              <a:t>r</a:t>
            </a:r>
            <a:r>
              <a:rPr lang="pt-BR" sz="3000" b="0" i="0" dirty="0">
                <a:solidFill>
                  <a:schemeClr val="accent6">
                    <a:lumMod val="50000"/>
                  </a:schemeClr>
                </a:solidFill>
                <a:effectLst/>
                <a:latin typeface="Calibri" panose="020F0502020204030204" pitchFamily="34" charset="0"/>
                <a:cs typeface="Calibri" panose="020F0502020204030204" pitchFamily="34" charset="0"/>
              </a:rPr>
              <a:t>etração da curva de oferta de chocolate.</a:t>
            </a:r>
          </a:p>
          <a:p>
            <a:pPr algn="just">
              <a:spcBef>
                <a:spcPts val="600"/>
              </a:spcBef>
              <a:buClr>
                <a:schemeClr val="accent6">
                  <a:lumMod val="50000"/>
                </a:schemeClr>
              </a:buClr>
              <a:buSzPct val="100000"/>
              <a:buFont typeface="Wingdings" panose="05000000000000000000" pitchFamily="2" charset="2"/>
              <a:buChar char="§"/>
            </a:pPr>
            <a:r>
              <a:rPr lang="pt-BR" sz="3000" dirty="0">
                <a:solidFill>
                  <a:schemeClr val="accent6">
                    <a:lumMod val="50000"/>
                  </a:schemeClr>
                </a:solidFill>
                <a:latin typeface="Calibri" panose="020F0502020204030204" pitchFamily="34" charset="0"/>
                <a:cs typeface="Calibri" panose="020F0502020204030204" pitchFamily="34" charset="0"/>
              </a:rPr>
              <a:t>A elevação do preço do chocolate reduz a quantidade demandada. </a:t>
            </a:r>
            <a:endParaRPr lang="pt-BR" sz="3000" b="0" i="0" dirty="0">
              <a:solidFill>
                <a:schemeClr val="accent6">
                  <a:lumMod val="50000"/>
                </a:schemeClr>
              </a:solidFill>
              <a:effectLst/>
              <a:latin typeface="Calibri" panose="020F0502020204030204" pitchFamily="34" charset="0"/>
              <a:cs typeface="Calibri" panose="020F0502020204030204" pitchFamily="34" charset="0"/>
            </a:endParaRPr>
          </a:p>
        </p:txBody>
      </p:sp>
      <p:sp>
        <p:nvSpPr>
          <p:cNvPr id="23" name="Espaço Reservado para Conteúdo 2">
            <a:extLst>
              <a:ext uri="{FF2B5EF4-FFF2-40B4-BE49-F238E27FC236}">
                <a16:creationId xmlns:a16="http://schemas.microsoft.com/office/drawing/2014/main" id="{09755424-2383-46CE-A00E-41395B68FD4F}"/>
              </a:ext>
            </a:extLst>
          </p:cNvPr>
          <p:cNvSpPr txBox="1">
            <a:spLocks/>
          </p:cNvSpPr>
          <p:nvPr/>
        </p:nvSpPr>
        <p:spPr bwMode="auto">
          <a:xfrm>
            <a:off x="1133056" y="214850"/>
            <a:ext cx="3324857" cy="479510"/>
          </a:xfrm>
          <a:prstGeom prst="rect">
            <a:avLst/>
          </a:prstGeom>
          <a:solidFill>
            <a:schemeClr val="accent6">
              <a:lumMod val="20000"/>
              <a:lumOff val="80000"/>
            </a:schemeClr>
          </a:solidFill>
          <a:ln w="12700">
            <a:solidFill>
              <a:schemeClr val="accent6">
                <a:lumMod val="50000"/>
              </a:schemeClr>
            </a:solid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indent="0" algn="just">
              <a:spcBef>
                <a:spcPts val="600"/>
              </a:spcBef>
              <a:buClr>
                <a:schemeClr val="accent6">
                  <a:lumMod val="50000"/>
                </a:schemeClr>
              </a:buClr>
              <a:buSzPct val="100000"/>
              <a:buNone/>
            </a:pPr>
            <a:r>
              <a:rPr lang="pt-BR" sz="2400" b="1" kern="0" dirty="0">
                <a:solidFill>
                  <a:schemeClr val="accent6">
                    <a:lumMod val="50000"/>
                  </a:schemeClr>
                </a:solidFill>
                <a:latin typeface="Calibri" panose="020F0502020204030204" pitchFamily="34" charset="0"/>
                <a:cs typeface="Calibri" panose="020F0502020204030204" pitchFamily="34" charset="0"/>
              </a:rPr>
              <a:t>Mercado de Chocolate</a:t>
            </a:r>
          </a:p>
        </p:txBody>
      </p:sp>
    </p:spTree>
    <p:extLst>
      <p:ext uri="{BB962C8B-B14F-4D97-AF65-F5344CB8AC3E}">
        <p14:creationId xmlns:p14="http://schemas.microsoft.com/office/powerpoint/2010/main" val="136552798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 calcmode="lin" valueType="num">
                                      <p:cBhvr additive="base">
                                        <p:cTn id="3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2">
                                            <p:txEl>
                                              <p:pRg st="1" end="1"/>
                                            </p:txEl>
                                          </p:spTgt>
                                        </p:tgtEl>
                                        <p:attrNameLst>
                                          <p:attrName>style.visibility</p:attrName>
                                        </p:attrNameLst>
                                      </p:cBhvr>
                                      <p:to>
                                        <p:strVal val="visible"/>
                                      </p:to>
                                    </p:set>
                                    <p:anim calcmode="lin" valueType="num">
                                      <p:cBhvr additive="base">
                                        <p:cTn id="39"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21" grpId="0"/>
      <p:bldP spid="2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a:extLst>
              <a:ext uri="{FF2B5EF4-FFF2-40B4-BE49-F238E27FC236}">
                <a16:creationId xmlns:a16="http://schemas.microsoft.com/office/drawing/2014/main" id="{6B1F9D85-5E01-40E6-85A6-7621716908EC}"/>
              </a:ext>
            </a:extLst>
          </p:cNvPr>
          <p:cNvSpPr/>
          <p:nvPr/>
        </p:nvSpPr>
        <p:spPr bwMode="auto">
          <a:xfrm>
            <a:off x="168814" y="4740813"/>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C20A01D0-ACD1-4A1C-A527-ED9D219907EA}"/>
              </a:ext>
            </a:extLst>
          </p:cNvPr>
          <p:cNvSpPr>
            <a:spLocks noGrp="1"/>
          </p:cNvSpPr>
          <p:nvPr>
            <p:ph idx="1"/>
          </p:nvPr>
        </p:nvSpPr>
        <p:spPr>
          <a:xfrm>
            <a:off x="253217" y="105557"/>
            <a:ext cx="11760591" cy="4883150"/>
          </a:xfrm>
        </p:spPr>
        <p:txBody>
          <a:bodyPr/>
          <a:lstStyle/>
          <a:p>
            <a:pPr marL="0" indent="0">
              <a:buNone/>
            </a:pPr>
            <a:r>
              <a:rPr lang="it-IT" b="1" dirty="0">
                <a:solidFill>
                  <a:srgbClr val="333333"/>
                </a:solidFill>
                <a:latin typeface="Calibri" panose="020F0502020204030204" pitchFamily="34" charset="0"/>
                <a:cs typeface="Calibri" panose="020F0502020204030204" pitchFamily="34" charset="0"/>
              </a:rPr>
              <a:t>1) FGV - Analista Legislativo (ALERO)/Economia/2018</a:t>
            </a:r>
            <a:endParaRPr lang="it-IT" b="1" i="0" dirty="0">
              <a:solidFill>
                <a:srgbClr val="333333"/>
              </a:solidFill>
              <a:effectLst/>
              <a:latin typeface="Calibri" panose="020F0502020204030204" pitchFamily="34" charset="0"/>
              <a:cs typeface="Calibri" panose="020F0502020204030204" pitchFamily="34" charset="0"/>
            </a:endParaRPr>
          </a:p>
          <a:p>
            <a:pPr marL="0" indent="0" algn="just">
              <a:buNone/>
            </a:pPr>
            <a:r>
              <a:rPr lang="pt-BR" b="0" i="0" dirty="0">
                <a:solidFill>
                  <a:schemeClr val="tx2"/>
                </a:solidFill>
                <a:effectLst/>
                <a:latin typeface="Calibri" panose="020F0502020204030204" pitchFamily="34" charset="0"/>
                <a:cs typeface="Calibri" panose="020F0502020204030204" pitchFamily="34" charset="0"/>
              </a:rPr>
              <a:t>Suponha um indivíduo com o ensino médio completo. O custo de oportunidade para esse indivíduo cursar em período integral e concluir o ensino superior é igual</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aos encargos educacionais cobrados pela faculdade.</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ao valor da mensalidade do ensino médio corrigida pela inflação.</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ao custo do material escolar, transporte e moradia.</a:t>
            </a:r>
            <a:endParaRPr lang="pt-BR" dirty="0">
              <a:solidFill>
                <a:schemeClr val="tx2"/>
              </a:solidFill>
              <a:latin typeface="Calibri" panose="020F0502020204030204" pitchFamily="34" charset="0"/>
              <a:cs typeface="Calibri" panose="020F0502020204030204" pitchFamily="34" charset="0"/>
            </a:endParaRP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ao salário sacrificado do mercado de trabalho, caso não ingressasse na faculdade.</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a zero, uma vez que o indivíduo já concluiu o ensino médio.</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728476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88EA109-D66F-4B21-907A-5F8E12182240}"/>
              </a:ext>
            </a:extLst>
          </p:cNvPr>
          <p:cNvSpPr>
            <a:spLocks noGrp="1"/>
          </p:cNvSpPr>
          <p:nvPr>
            <p:ph idx="1"/>
          </p:nvPr>
        </p:nvSpPr>
        <p:spPr>
          <a:xfrm>
            <a:off x="225083" y="232166"/>
            <a:ext cx="11760591" cy="4883150"/>
          </a:xfrm>
        </p:spPr>
        <p:txBody>
          <a:bodyPr/>
          <a:lstStyle/>
          <a:p>
            <a:pPr marL="0" indent="0" algn="just">
              <a:buNone/>
            </a:pPr>
            <a:r>
              <a:rPr lang="pt-BR" b="1" dirty="0">
                <a:solidFill>
                  <a:schemeClr val="tx2"/>
                </a:solidFill>
                <a:latin typeface="Calibri" panose="020F0502020204030204" pitchFamily="34" charset="0"/>
                <a:cs typeface="Calibri" panose="020F0502020204030204" pitchFamily="34" charset="0"/>
              </a:rPr>
              <a:t>9) FGV - Agente de Fiscalização (TCM SP)/Economia/2015</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buNone/>
            </a:pPr>
            <a:r>
              <a:rPr lang="pt-BR" b="0" i="0" dirty="0">
                <a:solidFill>
                  <a:schemeClr val="tx2"/>
                </a:solidFill>
                <a:effectLst/>
                <a:latin typeface="Calibri" panose="020F0502020204030204" pitchFamily="34" charset="0"/>
                <a:cs typeface="Calibri" panose="020F0502020204030204" pitchFamily="34" charset="0"/>
              </a:rPr>
              <a:t>Na década de 60, o governo dos Estados Unidos passou a regular o preço do gás natural. Suponha que, naquele período, as curvas de demanda e de oferta do gás natural no país fossem dadas, respectivamente, por </a:t>
            </a:r>
            <a:r>
              <a:rPr lang="pt-BR" b="1" i="1" dirty="0">
                <a:solidFill>
                  <a:schemeClr val="tx2"/>
                </a:solidFill>
                <a:effectLst/>
                <a:latin typeface="Calibri" panose="020F0502020204030204" pitchFamily="34" charset="0"/>
                <a:cs typeface="Calibri" panose="020F0502020204030204" pitchFamily="34" charset="0"/>
              </a:rPr>
              <a:t>Q</a:t>
            </a:r>
            <a:r>
              <a:rPr lang="pt-BR" b="1" i="1" baseline="-25000" dirty="0">
                <a:solidFill>
                  <a:schemeClr val="tx2"/>
                </a:solidFill>
                <a:effectLst/>
                <a:latin typeface="Calibri" panose="020F0502020204030204" pitchFamily="34" charset="0"/>
                <a:cs typeface="Calibri" panose="020F0502020204030204" pitchFamily="34" charset="0"/>
              </a:rPr>
              <a:t>D</a:t>
            </a:r>
            <a:r>
              <a:rPr lang="pt-BR" b="1" i="1" dirty="0">
                <a:solidFill>
                  <a:schemeClr val="tx2"/>
                </a:solidFill>
                <a:effectLst/>
                <a:latin typeface="Calibri" panose="020F0502020204030204" pitchFamily="34" charset="0"/>
                <a:cs typeface="Calibri" panose="020F0502020204030204" pitchFamily="34" charset="0"/>
              </a:rPr>
              <a:t>(P) = 14,8 – 1,6P e Q</a:t>
            </a:r>
            <a:r>
              <a:rPr lang="pt-BR" b="1" i="1" baseline="-25000" dirty="0">
                <a:solidFill>
                  <a:schemeClr val="tx2"/>
                </a:solidFill>
                <a:effectLst/>
                <a:latin typeface="Calibri" panose="020F0502020204030204" pitchFamily="34" charset="0"/>
                <a:cs typeface="Calibri" panose="020F0502020204030204" pitchFamily="34" charset="0"/>
              </a:rPr>
              <a:t>S</a:t>
            </a:r>
            <a:r>
              <a:rPr lang="pt-BR" b="1" i="1" dirty="0">
                <a:solidFill>
                  <a:schemeClr val="tx2"/>
                </a:solidFill>
                <a:effectLst/>
                <a:latin typeface="Calibri" panose="020F0502020204030204" pitchFamily="34" charset="0"/>
                <a:cs typeface="Calibri" panose="020F0502020204030204" pitchFamily="34" charset="0"/>
              </a:rPr>
              <a:t>(P) = 2,8 + 0,4P</a:t>
            </a:r>
            <a:r>
              <a:rPr lang="pt-BR" b="0" i="0" dirty="0">
                <a:solidFill>
                  <a:schemeClr val="tx2"/>
                </a:solidFill>
                <a:effectLst/>
                <a:latin typeface="Calibri" panose="020F0502020204030204" pitchFamily="34" charset="0"/>
                <a:cs typeface="Calibri" panose="020F0502020204030204" pitchFamily="34" charset="0"/>
              </a:rPr>
              <a:t>, medidas em mil pés cúbicos de gás natural. Caso a regulação adotada por parte do governo dos Estados Unidos fosse um controle de preço que estipulasse um preço máximo por mil pés cúbico de gás natural dado por </a:t>
            </a:r>
            <a:r>
              <a:rPr lang="pt-BR" b="1" i="1" dirty="0">
                <a:solidFill>
                  <a:schemeClr val="tx2"/>
                </a:solidFill>
                <a:effectLst/>
                <a:latin typeface="Calibri" panose="020F0502020204030204" pitchFamily="34" charset="0"/>
                <a:cs typeface="Calibri" panose="020F0502020204030204" pitchFamily="34" charset="0"/>
              </a:rPr>
              <a:t>P</a:t>
            </a:r>
            <a:r>
              <a:rPr lang="pt-BR" b="1" i="1" baseline="30000" dirty="0">
                <a:solidFill>
                  <a:schemeClr val="tx2"/>
                </a:solidFill>
                <a:effectLst/>
                <a:latin typeface="Calibri" panose="020F0502020204030204" pitchFamily="34" charset="0"/>
                <a:cs typeface="Calibri" panose="020F0502020204030204" pitchFamily="34" charset="0"/>
              </a:rPr>
              <a:t>MAX</a:t>
            </a:r>
            <a:r>
              <a:rPr lang="pt-BR" b="1" i="1" dirty="0">
                <a:solidFill>
                  <a:schemeClr val="tx2"/>
                </a:solidFill>
                <a:effectLst/>
                <a:latin typeface="Calibri" panose="020F0502020204030204" pitchFamily="34" charset="0"/>
                <a:cs typeface="Calibri" panose="020F0502020204030204" pitchFamily="34" charset="0"/>
              </a:rPr>
              <a:t> = 3 </a:t>
            </a:r>
            <a:r>
              <a:rPr lang="pt-BR" b="0" i="0" dirty="0">
                <a:solidFill>
                  <a:schemeClr val="tx2"/>
                </a:solidFill>
                <a:effectLst/>
                <a:latin typeface="Calibri" panose="020F0502020204030204" pitchFamily="34" charset="0"/>
                <a:cs typeface="Calibri" panose="020F0502020204030204" pitchFamily="34" charset="0"/>
              </a:rPr>
              <a:t>unidades monetárias, então o mercado de gás natural seria caracterizado por um excesso de:</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2831188"/>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21731365-FF77-40DB-B44B-6E626F04BF45}"/>
              </a:ext>
            </a:extLst>
          </p:cNvPr>
          <p:cNvSpPr/>
          <p:nvPr/>
        </p:nvSpPr>
        <p:spPr bwMode="auto">
          <a:xfrm>
            <a:off x="196950" y="2391509"/>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CE21699C-6E82-4725-B361-1B6480EDD04A}"/>
              </a:ext>
            </a:extLst>
          </p:cNvPr>
          <p:cNvSpPr>
            <a:spLocks noGrp="1"/>
          </p:cNvSpPr>
          <p:nvPr>
            <p:ph idx="1"/>
          </p:nvPr>
        </p:nvSpPr>
        <p:spPr>
          <a:xfrm>
            <a:off x="262630" y="175898"/>
            <a:ext cx="11343216" cy="4883150"/>
          </a:xfrm>
        </p:spPr>
        <p:txBody>
          <a:bodyPr/>
          <a:lstStyle/>
          <a:p>
            <a:pPr marL="514350" indent="-514350">
              <a:buClr>
                <a:schemeClr val="tx1"/>
              </a:buClr>
              <a:buSzPct val="99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oferta de 5 mil pés cúbicos de gás natural;</a:t>
            </a:r>
          </a:p>
          <a:p>
            <a:pPr marL="514350" indent="-514350">
              <a:buClr>
                <a:schemeClr val="tx1"/>
              </a:buClr>
              <a:buSzPct val="99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demanda de 5 mil pés cúbicos de gás natural;</a:t>
            </a:r>
            <a:endParaRPr lang="pt-BR" dirty="0">
              <a:solidFill>
                <a:schemeClr val="tx1"/>
              </a:solidFill>
              <a:latin typeface="Calibri" panose="020F0502020204030204" pitchFamily="34" charset="0"/>
              <a:cs typeface="Calibri" panose="020F0502020204030204" pitchFamily="34" charset="0"/>
            </a:endParaRPr>
          </a:p>
          <a:p>
            <a:pPr marL="514350" indent="-514350">
              <a:buClr>
                <a:schemeClr val="tx1"/>
              </a:buClr>
              <a:buSzPct val="99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oferta de 6 mil pés cúbicos de gás natural;</a:t>
            </a:r>
          </a:p>
          <a:p>
            <a:pPr marL="514350" indent="-514350">
              <a:buClr>
                <a:schemeClr val="tx1"/>
              </a:buClr>
              <a:buSzPct val="99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demanda de 6 mil pés cúbicos de gás natural;</a:t>
            </a:r>
            <a:endParaRPr lang="pt-BR" dirty="0">
              <a:solidFill>
                <a:schemeClr val="tx1"/>
              </a:solidFill>
              <a:latin typeface="Calibri" panose="020F0502020204030204" pitchFamily="34" charset="0"/>
              <a:cs typeface="Calibri" panose="020F0502020204030204" pitchFamily="34" charset="0"/>
            </a:endParaRPr>
          </a:p>
          <a:p>
            <a:pPr marL="514350" indent="-514350">
              <a:buClr>
                <a:schemeClr val="tx1"/>
              </a:buClr>
              <a:buSzPct val="99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oferta de 7 mil pés cúbicos de gás natural.</a:t>
            </a: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30835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de seta reta 5">
            <a:extLst>
              <a:ext uri="{FF2B5EF4-FFF2-40B4-BE49-F238E27FC236}">
                <a16:creationId xmlns:a16="http://schemas.microsoft.com/office/drawing/2014/main" id="{72DB2F98-6776-4BE8-8009-BEB2A4E9F780}"/>
              </a:ext>
            </a:extLst>
          </p:cNvPr>
          <p:cNvCxnSpPr/>
          <p:nvPr/>
        </p:nvCxnSpPr>
        <p:spPr>
          <a:xfrm flipV="1">
            <a:off x="1341913" y="772459"/>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3D4194E8-8543-4E1F-AD06-987B2AF6051C}"/>
              </a:ext>
            </a:extLst>
          </p:cNvPr>
          <p:cNvCxnSpPr/>
          <p:nvPr/>
        </p:nvCxnSpPr>
        <p:spPr>
          <a:xfrm>
            <a:off x="1341913" y="4268906"/>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5E1BE961-41D3-400B-A5B5-403591049779}"/>
              </a:ext>
            </a:extLst>
          </p:cNvPr>
          <p:cNvCxnSpPr/>
          <p:nvPr/>
        </p:nvCxnSpPr>
        <p:spPr>
          <a:xfrm>
            <a:off x="1816893" y="1331890"/>
            <a:ext cx="3324859" cy="2377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F2E21AAB-AA0E-4429-892A-C0E6CDBC77E6}"/>
              </a:ext>
            </a:extLst>
          </p:cNvPr>
          <p:cNvCxnSpPr>
            <a:cxnSpLocks/>
          </p:cNvCxnSpPr>
          <p:nvPr/>
        </p:nvCxnSpPr>
        <p:spPr>
          <a:xfrm flipV="1">
            <a:off x="2291873" y="1192033"/>
            <a:ext cx="2849880" cy="2377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B0723E14-489F-46CD-B92D-8FE8A46D3FE6}"/>
              </a:ext>
            </a:extLst>
          </p:cNvPr>
          <p:cNvCxnSpPr/>
          <p:nvPr/>
        </p:nvCxnSpPr>
        <p:spPr>
          <a:xfrm>
            <a:off x="1384117" y="2549229"/>
            <a:ext cx="20582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BB924879-E001-4B8A-A2EC-1D546EE5E078}"/>
              </a:ext>
            </a:extLst>
          </p:cNvPr>
          <p:cNvCxnSpPr>
            <a:cxnSpLocks/>
          </p:cNvCxnSpPr>
          <p:nvPr/>
        </p:nvCxnSpPr>
        <p:spPr>
          <a:xfrm>
            <a:off x="3498635" y="2549229"/>
            <a:ext cx="0" cy="171967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ACAA4D98-6A00-4A84-8F1F-6E15B5023FCD}"/>
              </a:ext>
            </a:extLst>
          </p:cNvPr>
          <p:cNvSpPr txBox="1"/>
          <p:nvPr/>
        </p:nvSpPr>
        <p:spPr>
          <a:xfrm>
            <a:off x="5092521" y="876400"/>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11" name="CaixaDeTexto 10">
            <a:extLst>
              <a:ext uri="{FF2B5EF4-FFF2-40B4-BE49-F238E27FC236}">
                <a16:creationId xmlns:a16="http://schemas.microsoft.com/office/drawing/2014/main" id="{9F8270B3-9783-4367-8DF0-FD3872065897}"/>
              </a:ext>
            </a:extLst>
          </p:cNvPr>
          <p:cNvSpPr txBox="1"/>
          <p:nvPr/>
        </p:nvSpPr>
        <p:spPr>
          <a:xfrm>
            <a:off x="5092521" y="3480161"/>
            <a:ext cx="1108287"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12" name="CaixaDeTexto 11">
            <a:extLst>
              <a:ext uri="{FF2B5EF4-FFF2-40B4-BE49-F238E27FC236}">
                <a16:creationId xmlns:a16="http://schemas.microsoft.com/office/drawing/2014/main" id="{6FBEA174-D85B-4E37-8B15-9F4845192E4F}"/>
              </a:ext>
            </a:extLst>
          </p:cNvPr>
          <p:cNvSpPr txBox="1"/>
          <p:nvPr/>
        </p:nvSpPr>
        <p:spPr>
          <a:xfrm>
            <a:off x="883927" y="436471"/>
            <a:ext cx="316654" cy="584775"/>
          </a:xfrm>
          <a:prstGeom prst="rect">
            <a:avLst/>
          </a:prstGeom>
          <a:noFill/>
        </p:spPr>
        <p:txBody>
          <a:bodyPr wrap="square" rtlCol="0">
            <a:spAutoFit/>
          </a:bodyPr>
          <a:lstStyle/>
          <a:p>
            <a:pPr algn="just"/>
            <a:r>
              <a:rPr lang="pt-BR" sz="3200" b="1" dirty="0"/>
              <a:t>P</a:t>
            </a:r>
            <a:endParaRPr lang="en-US" sz="3200" b="1" dirty="0"/>
          </a:p>
        </p:txBody>
      </p:sp>
      <p:sp>
        <p:nvSpPr>
          <p:cNvPr id="13" name="CaixaDeTexto 12">
            <a:extLst>
              <a:ext uri="{FF2B5EF4-FFF2-40B4-BE49-F238E27FC236}">
                <a16:creationId xmlns:a16="http://schemas.microsoft.com/office/drawing/2014/main" id="{E095C41A-6C37-4607-A4AD-90967E827E9C}"/>
              </a:ext>
            </a:extLst>
          </p:cNvPr>
          <p:cNvSpPr txBox="1"/>
          <p:nvPr/>
        </p:nvSpPr>
        <p:spPr>
          <a:xfrm>
            <a:off x="6013813" y="4192233"/>
            <a:ext cx="316654" cy="584775"/>
          </a:xfrm>
          <a:prstGeom prst="rect">
            <a:avLst/>
          </a:prstGeom>
          <a:noFill/>
        </p:spPr>
        <p:txBody>
          <a:bodyPr wrap="square" rtlCol="0">
            <a:spAutoFit/>
          </a:bodyPr>
          <a:lstStyle/>
          <a:p>
            <a:pPr algn="just"/>
            <a:r>
              <a:rPr lang="pt-BR" sz="3200" b="1" dirty="0"/>
              <a:t>Q</a:t>
            </a:r>
            <a:endParaRPr lang="en-US" sz="3200" b="1" dirty="0"/>
          </a:p>
        </p:txBody>
      </p:sp>
      <p:sp>
        <p:nvSpPr>
          <p:cNvPr id="14" name="CaixaDeTexto 13">
            <a:extLst>
              <a:ext uri="{FF2B5EF4-FFF2-40B4-BE49-F238E27FC236}">
                <a16:creationId xmlns:a16="http://schemas.microsoft.com/office/drawing/2014/main" id="{CD954161-2487-43F2-83F6-631AB718B22A}"/>
              </a:ext>
            </a:extLst>
          </p:cNvPr>
          <p:cNvSpPr txBox="1"/>
          <p:nvPr/>
        </p:nvSpPr>
        <p:spPr>
          <a:xfrm>
            <a:off x="924406" y="2234668"/>
            <a:ext cx="949960" cy="553998"/>
          </a:xfrm>
          <a:prstGeom prst="rect">
            <a:avLst/>
          </a:prstGeom>
          <a:noFill/>
        </p:spPr>
        <p:txBody>
          <a:bodyPr wrap="square" rtlCol="0">
            <a:spAutoFit/>
          </a:bodyPr>
          <a:lstStyle/>
          <a:p>
            <a:pPr algn="just"/>
            <a:r>
              <a:rPr lang="pt-BR" sz="3000" dirty="0"/>
              <a:t>6</a:t>
            </a:r>
            <a:endParaRPr lang="en-US" sz="3000" dirty="0"/>
          </a:p>
        </p:txBody>
      </p:sp>
      <p:sp>
        <p:nvSpPr>
          <p:cNvPr id="15" name="CaixaDeTexto 14">
            <a:extLst>
              <a:ext uri="{FF2B5EF4-FFF2-40B4-BE49-F238E27FC236}">
                <a16:creationId xmlns:a16="http://schemas.microsoft.com/office/drawing/2014/main" id="{0C45096B-274B-4435-8DCC-5654A95B3EA0}"/>
              </a:ext>
            </a:extLst>
          </p:cNvPr>
          <p:cNvSpPr txBox="1"/>
          <p:nvPr/>
        </p:nvSpPr>
        <p:spPr>
          <a:xfrm>
            <a:off x="3170304" y="4206332"/>
            <a:ext cx="949960" cy="523220"/>
          </a:xfrm>
          <a:prstGeom prst="rect">
            <a:avLst/>
          </a:prstGeom>
          <a:noFill/>
        </p:spPr>
        <p:txBody>
          <a:bodyPr wrap="square" rtlCol="0">
            <a:spAutoFit/>
          </a:bodyPr>
          <a:lstStyle/>
          <a:p>
            <a:pPr algn="just"/>
            <a:r>
              <a:rPr lang="pt-BR" sz="2800" dirty="0"/>
              <a:t>5,2</a:t>
            </a:r>
            <a:endParaRPr lang="en-US" sz="2800" dirty="0"/>
          </a:p>
        </p:txBody>
      </p:sp>
      <p:graphicFrame>
        <p:nvGraphicFramePr>
          <p:cNvPr id="22" name="Object 24">
            <a:extLst>
              <a:ext uri="{FF2B5EF4-FFF2-40B4-BE49-F238E27FC236}">
                <a16:creationId xmlns:a16="http://schemas.microsoft.com/office/drawing/2014/main" id="{E2B5DA7A-3BE8-4C65-98D7-E4177C7D266D}"/>
              </a:ext>
            </a:extLst>
          </p:cNvPr>
          <p:cNvGraphicFramePr>
            <a:graphicFrameLocks noChangeAspect="1"/>
          </p:cNvGraphicFramePr>
          <p:nvPr>
            <p:extLst>
              <p:ext uri="{D42A27DB-BD31-4B8C-83A1-F6EECF244321}">
                <p14:modId xmlns:p14="http://schemas.microsoft.com/office/powerpoint/2010/main" val="2035514087"/>
              </p:ext>
            </p:extLst>
          </p:nvPr>
        </p:nvGraphicFramePr>
        <p:xfrm>
          <a:off x="5732455" y="730391"/>
          <a:ext cx="6423025" cy="1289050"/>
        </p:xfrm>
        <a:graphic>
          <a:graphicData uri="http://schemas.openxmlformats.org/presentationml/2006/ole">
            <mc:AlternateContent xmlns:mc="http://schemas.openxmlformats.org/markup-compatibility/2006">
              <mc:Choice xmlns:v="urn:schemas-microsoft-com:vml" Requires="v">
                <p:oleObj name="Equation" r:id="rId2" imgW="2489040" imgH="482400" progId="Equation.DSMT4">
                  <p:embed/>
                </p:oleObj>
              </mc:Choice>
              <mc:Fallback>
                <p:oleObj name="Equation" r:id="rId2" imgW="2489040" imgH="482400" progId="Equation.DSMT4">
                  <p:embed/>
                  <p:pic>
                    <p:nvPicPr>
                      <p:cNvPr id="43" name="Object 24">
                        <a:extLst>
                          <a:ext uri="{FF2B5EF4-FFF2-40B4-BE49-F238E27FC236}">
                            <a16:creationId xmlns:a16="http://schemas.microsoft.com/office/drawing/2014/main" id="{1148CA6E-1DD9-4C4E-BA83-905C30D412CE}"/>
                          </a:ext>
                        </a:extLst>
                      </p:cNvPr>
                      <p:cNvPicPr>
                        <a:picLocks noChangeAspect="1" noChangeArrowheads="1"/>
                      </p:cNvPicPr>
                      <p:nvPr/>
                    </p:nvPicPr>
                    <p:blipFill>
                      <a:blip r:embed="rId3"/>
                      <a:srcRect/>
                      <a:stretch>
                        <a:fillRect/>
                      </a:stretch>
                    </p:blipFill>
                    <p:spPr bwMode="auto">
                      <a:xfrm>
                        <a:off x="5732455" y="730391"/>
                        <a:ext cx="6423025" cy="1289050"/>
                      </a:xfrm>
                      <a:prstGeom prst="rect">
                        <a:avLst/>
                      </a:prstGeom>
                      <a:noFill/>
                      <a:ln>
                        <a:solidFill>
                          <a:schemeClr val="tx1"/>
                        </a:solidFill>
                      </a:ln>
                      <a:effectLst/>
                    </p:spPr>
                  </p:pic>
                </p:oleObj>
              </mc:Fallback>
            </mc:AlternateContent>
          </a:graphicData>
        </a:graphic>
      </p:graphicFrame>
      <p:graphicFrame>
        <p:nvGraphicFramePr>
          <p:cNvPr id="23" name="Object 24">
            <a:extLst>
              <a:ext uri="{FF2B5EF4-FFF2-40B4-BE49-F238E27FC236}">
                <a16:creationId xmlns:a16="http://schemas.microsoft.com/office/drawing/2014/main" id="{B3D973C2-A3B5-4566-847F-1F66B7D4A238}"/>
              </a:ext>
            </a:extLst>
          </p:cNvPr>
          <p:cNvGraphicFramePr>
            <a:graphicFrameLocks noChangeAspect="1"/>
          </p:cNvGraphicFramePr>
          <p:nvPr>
            <p:extLst>
              <p:ext uri="{D42A27DB-BD31-4B8C-83A1-F6EECF244321}">
                <p14:modId xmlns:p14="http://schemas.microsoft.com/office/powerpoint/2010/main" val="3651032286"/>
              </p:ext>
            </p:extLst>
          </p:nvPr>
        </p:nvGraphicFramePr>
        <p:xfrm>
          <a:off x="5746523" y="2119942"/>
          <a:ext cx="5832475" cy="1289050"/>
        </p:xfrm>
        <a:graphic>
          <a:graphicData uri="http://schemas.openxmlformats.org/presentationml/2006/ole">
            <mc:AlternateContent xmlns:mc="http://schemas.openxmlformats.org/markup-compatibility/2006">
              <mc:Choice xmlns:v="urn:schemas-microsoft-com:vml" Requires="v">
                <p:oleObj name="Equation" r:id="rId4" imgW="2260440" imgH="482400" progId="Equation.DSMT4">
                  <p:embed/>
                </p:oleObj>
              </mc:Choice>
              <mc:Fallback>
                <p:oleObj name="Equation" r:id="rId4" imgW="2260440" imgH="482400" progId="Equation.DSMT4">
                  <p:embed/>
                  <p:pic>
                    <p:nvPicPr>
                      <p:cNvPr id="22" name="Object 24">
                        <a:extLst>
                          <a:ext uri="{FF2B5EF4-FFF2-40B4-BE49-F238E27FC236}">
                            <a16:creationId xmlns:a16="http://schemas.microsoft.com/office/drawing/2014/main" id="{E2B5DA7A-3BE8-4C65-98D7-E4177C7D266D}"/>
                          </a:ext>
                        </a:extLst>
                      </p:cNvPr>
                      <p:cNvPicPr>
                        <a:picLocks noChangeAspect="1" noChangeArrowheads="1"/>
                      </p:cNvPicPr>
                      <p:nvPr/>
                    </p:nvPicPr>
                    <p:blipFill>
                      <a:blip r:embed="rId5"/>
                      <a:srcRect/>
                      <a:stretch>
                        <a:fillRect/>
                      </a:stretch>
                    </p:blipFill>
                    <p:spPr bwMode="auto">
                      <a:xfrm>
                        <a:off x="5746523" y="2119942"/>
                        <a:ext cx="5832475" cy="1289050"/>
                      </a:xfrm>
                      <a:prstGeom prst="rect">
                        <a:avLst/>
                      </a:prstGeom>
                      <a:noFill/>
                      <a:ln>
                        <a:solidFill>
                          <a:srgbClr val="002060"/>
                        </a:solidFill>
                      </a:ln>
                      <a:effectLst/>
                    </p:spPr>
                  </p:pic>
                </p:oleObj>
              </mc:Fallback>
            </mc:AlternateContent>
          </a:graphicData>
        </a:graphic>
      </p:graphicFrame>
      <p:graphicFrame>
        <p:nvGraphicFramePr>
          <p:cNvPr id="24" name="Object 24">
            <a:extLst>
              <a:ext uri="{FF2B5EF4-FFF2-40B4-BE49-F238E27FC236}">
                <a16:creationId xmlns:a16="http://schemas.microsoft.com/office/drawing/2014/main" id="{AD10DEA4-E10C-453E-9F7B-4FA1A8459338}"/>
              </a:ext>
            </a:extLst>
          </p:cNvPr>
          <p:cNvGraphicFramePr>
            <a:graphicFrameLocks noChangeAspect="1"/>
          </p:cNvGraphicFramePr>
          <p:nvPr>
            <p:extLst>
              <p:ext uri="{D42A27DB-BD31-4B8C-83A1-F6EECF244321}">
                <p14:modId xmlns:p14="http://schemas.microsoft.com/office/powerpoint/2010/main" val="3654011050"/>
              </p:ext>
            </p:extLst>
          </p:nvPr>
        </p:nvGraphicFramePr>
        <p:xfrm>
          <a:off x="34769" y="2710136"/>
          <a:ext cx="1187696" cy="542925"/>
        </p:xfrm>
        <a:graphic>
          <a:graphicData uri="http://schemas.openxmlformats.org/presentationml/2006/ole">
            <mc:AlternateContent xmlns:mc="http://schemas.openxmlformats.org/markup-compatibility/2006">
              <mc:Choice xmlns:v="urn:schemas-microsoft-com:vml" Requires="v">
                <p:oleObj name="Equation" r:id="rId6" imgW="545760" imgH="203040" progId="Equation.DSMT4">
                  <p:embed/>
                </p:oleObj>
              </mc:Choice>
              <mc:Fallback>
                <p:oleObj name="Equation" r:id="rId6" imgW="545760" imgH="203040" progId="Equation.DSMT4">
                  <p:embed/>
                  <p:pic>
                    <p:nvPicPr>
                      <p:cNvPr id="23" name="Object 24">
                        <a:extLst>
                          <a:ext uri="{FF2B5EF4-FFF2-40B4-BE49-F238E27FC236}">
                            <a16:creationId xmlns:a16="http://schemas.microsoft.com/office/drawing/2014/main" id="{B3D973C2-A3B5-4566-847F-1F66B7D4A238}"/>
                          </a:ext>
                        </a:extLst>
                      </p:cNvPr>
                      <p:cNvPicPr>
                        <a:picLocks noChangeAspect="1" noChangeArrowheads="1"/>
                      </p:cNvPicPr>
                      <p:nvPr/>
                    </p:nvPicPr>
                    <p:blipFill>
                      <a:blip r:embed="rId7"/>
                      <a:srcRect/>
                      <a:stretch>
                        <a:fillRect/>
                      </a:stretch>
                    </p:blipFill>
                    <p:spPr bwMode="auto">
                      <a:xfrm>
                        <a:off x="34769" y="2710136"/>
                        <a:ext cx="1187696" cy="542925"/>
                      </a:xfrm>
                      <a:prstGeom prst="rect">
                        <a:avLst/>
                      </a:prstGeom>
                      <a:noFill/>
                      <a:ln>
                        <a:noFill/>
                      </a:ln>
                      <a:effectLst/>
                    </p:spPr>
                  </p:pic>
                </p:oleObj>
              </mc:Fallback>
            </mc:AlternateContent>
          </a:graphicData>
        </a:graphic>
      </p:graphicFrame>
      <p:cxnSp>
        <p:nvCxnSpPr>
          <p:cNvPr id="25" name="Conector reto 24">
            <a:extLst>
              <a:ext uri="{FF2B5EF4-FFF2-40B4-BE49-F238E27FC236}">
                <a16:creationId xmlns:a16="http://schemas.microsoft.com/office/drawing/2014/main" id="{2DDBDB79-A369-4039-8ED6-766DC76C2CEF}"/>
              </a:ext>
            </a:extLst>
          </p:cNvPr>
          <p:cNvCxnSpPr>
            <a:cxnSpLocks/>
          </p:cNvCxnSpPr>
          <p:nvPr/>
        </p:nvCxnSpPr>
        <p:spPr>
          <a:xfrm>
            <a:off x="1339568" y="2982982"/>
            <a:ext cx="2810401" cy="0"/>
          </a:xfrm>
          <a:prstGeom prst="line">
            <a:avLst/>
          </a:prstGeom>
          <a:ln>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Conector reto 26">
            <a:extLst>
              <a:ext uri="{FF2B5EF4-FFF2-40B4-BE49-F238E27FC236}">
                <a16:creationId xmlns:a16="http://schemas.microsoft.com/office/drawing/2014/main" id="{85072880-6BB9-4EE4-8A96-84F2042B5D3F}"/>
              </a:ext>
            </a:extLst>
          </p:cNvPr>
          <p:cNvCxnSpPr>
            <a:cxnSpLocks/>
          </p:cNvCxnSpPr>
          <p:nvPr/>
        </p:nvCxnSpPr>
        <p:spPr>
          <a:xfrm>
            <a:off x="2961715" y="2997050"/>
            <a:ext cx="0" cy="1223350"/>
          </a:xfrm>
          <a:prstGeom prst="line">
            <a:avLst/>
          </a:prstGeom>
          <a:ln>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Conector reto 29">
            <a:extLst>
              <a:ext uri="{FF2B5EF4-FFF2-40B4-BE49-F238E27FC236}">
                <a16:creationId xmlns:a16="http://schemas.microsoft.com/office/drawing/2014/main" id="{6CD1C8EC-555B-4630-BA70-D21AA2F8ECD5}"/>
              </a:ext>
            </a:extLst>
          </p:cNvPr>
          <p:cNvCxnSpPr>
            <a:cxnSpLocks/>
          </p:cNvCxnSpPr>
          <p:nvPr/>
        </p:nvCxnSpPr>
        <p:spPr>
          <a:xfrm>
            <a:off x="4126990" y="2994706"/>
            <a:ext cx="0" cy="1223350"/>
          </a:xfrm>
          <a:prstGeom prst="line">
            <a:avLst/>
          </a:prstGeom>
          <a:ln>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1" name="CaixaDeTexto 30">
            <a:extLst>
              <a:ext uri="{FF2B5EF4-FFF2-40B4-BE49-F238E27FC236}">
                <a16:creationId xmlns:a16="http://schemas.microsoft.com/office/drawing/2014/main" id="{E0D42013-0A3D-4DBF-920C-6D6C35CE4C73}"/>
              </a:ext>
            </a:extLst>
          </p:cNvPr>
          <p:cNvSpPr txBox="1"/>
          <p:nvPr/>
        </p:nvSpPr>
        <p:spPr>
          <a:xfrm>
            <a:off x="2774064" y="4218051"/>
            <a:ext cx="2065219" cy="523220"/>
          </a:xfrm>
          <a:prstGeom prst="rect">
            <a:avLst/>
          </a:prstGeom>
          <a:noFill/>
        </p:spPr>
        <p:txBody>
          <a:bodyPr wrap="square" rtlCol="0">
            <a:spAutoFit/>
          </a:bodyPr>
          <a:lstStyle/>
          <a:p>
            <a:pPr algn="just"/>
            <a:r>
              <a:rPr lang="pt-BR" sz="2800" dirty="0">
                <a:solidFill>
                  <a:schemeClr val="accent6">
                    <a:lumMod val="50000"/>
                  </a:schemeClr>
                </a:solidFill>
              </a:rPr>
              <a:t>4          10</a:t>
            </a:r>
            <a:endParaRPr lang="en-US" sz="2800" dirty="0">
              <a:solidFill>
                <a:schemeClr val="accent6">
                  <a:lumMod val="50000"/>
                </a:schemeClr>
              </a:solidFill>
            </a:endParaRPr>
          </a:p>
        </p:txBody>
      </p:sp>
      <p:sp>
        <p:nvSpPr>
          <p:cNvPr id="34" name="Espaço Reservado para Conteúdo 2">
            <a:extLst>
              <a:ext uri="{FF2B5EF4-FFF2-40B4-BE49-F238E27FC236}">
                <a16:creationId xmlns:a16="http://schemas.microsoft.com/office/drawing/2014/main" id="{F861A716-E23B-47D4-81E4-2B734F97C15E}"/>
              </a:ext>
            </a:extLst>
          </p:cNvPr>
          <p:cNvSpPr>
            <a:spLocks noGrp="1"/>
          </p:cNvSpPr>
          <p:nvPr>
            <p:ph idx="1"/>
          </p:nvPr>
        </p:nvSpPr>
        <p:spPr>
          <a:xfrm>
            <a:off x="126607" y="4832302"/>
            <a:ext cx="11952849" cy="1462462"/>
          </a:xfrm>
        </p:spPr>
        <p:txBody>
          <a:bodyPr/>
          <a:lstStyle/>
          <a:p>
            <a:pPr algn="just">
              <a:spcBef>
                <a:spcPts val="600"/>
              </a:spcBef>
              <a:buClr>
                <a:schemeClr val="accent6">
                  <a:lumMod val="50000"/>
                </a:schemeClr>
              </a:buClr>
              <a:buSzPct val="100000"/>
              <a:buFont typeface="Wingdings" panose="05000000000000000000" pitchFamily="2" charset="2"/>
              <a:buChar char="§"/>
            </a:pPr>
            <a:r>
              <a:rPr lang="pt-BR" sz="3000" dirty="0">
                <a:solidFill>
                  <a:schemeClr val="accent6">
                    <a:lumMod val="50000"/>
                  </a:schemeClr>
                </a:solidFill>
                <a:latin typeface="Calibri" panose="020F0502020204030204" pitchFamily="34" charset="0"/>
                <a:cs typeface="Calibri" panose="020F0502020204030204" pitchFamily="34" charset="0"/>
              </a:rPr>
              <a:t>Fixando o preço em 3, teremos um excesso de demanda igual a 6.</a:t>
            </a:r>
          </a:p>
          <a:p>
            <a:pPr algn="just">
              <a:spcBef>
                <a:spcPts val="600"/>
              </a:spcBef>
              <a:buClr>
                <a:schemeClr val="accent6">
                  <a:lumMod val="50000"/>
                </a:schemeClr>
              </a:buClr>
              <a:buSzPct val="100000"/>
              <a:buFont typeface="Wingdings" panose="05000000000000000000" pitchFamily="2" charset="2"/>
              <a:buChar char="§"/>
            </a:pPr>
            <a:r>
              <a:rPr lang="pt-BR" sz="3000" dirty="0">
                <a:solidFill>
                  <a:schemeClr val="accent6">
                    <a:lumMod val="50000"/>
                  </a:schemeClr>
                </a:solidFill>
                <a:latin typeface="Calibri" panose="020F0502020204030204" pitchFamily="34" charset="0"/>
                <a:cs typeface="Calibri" panose="020F0502020204030204" pitchFamily="34" charset="0"/>
              </a:rPr>
              <a:t>Note que a quantidade transacionada é igual a 4.</a:t>
            </a:r>
          </a:p>
        </p:txBody>
      </p:sp>
    </p:spTree>
    <p:extLst>
      <p:ext uri="{BB962C8B-B14F-4D97-AF65-F5344CB8AC3E}">
        <p14:creationId xmlns:p14="http://schemas.microsoft.com/office/powerpoint/2010/main" val="38050705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4">
                                            <p:txEl>
                                              <p:pRg st="0" end="0"/>
                                            </p:txEl>
                                          </p:spTgt>
                                        </p:tgtEl>
                                        <p:attrNameLst>
                                          <p:attrName>style.visibility</p:attrName>
                                        </p:attrNameLst>
                                      </p:cBhvr>
                                      <p:to>
                                        <p:strVal val="visible"/>
                                      </p:to>
                                    </p:set>
                                    <p:anim calcmode="lin" valueType="num">
                                      <p:cBhvr additive="base">
                                        <p:cTn id="33"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4">
                                            <p:txEl>
                                              <p:pRg st="1" end="1"/>
                                            </p:txEl>
                                          </p:spTgt>
                                        </p:tgtEl>
                                        <p:attrNameLst>
                                          <p:attrName>style.visibility</p:attrName>
                                        </p:attrNameLst>
                                      </p:cBhvr>
                                      <p:to>
                                        <p:strVal val="visible"/>
                                      </p:to>
                                    </p:set>
                                    <p:anim calcmode="lin" valueType="num">
                                      <p:cBhvr additive="base">
                                        <p:cTn id="39" dur="500" fill="hold"/>
                                        <p:tgtEl>
                                          <p:spTgt spid="34">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3AAAE47-CDF6-4D86-9FB6-DC0C29A3C579}"/>
              </a:ext>
            </a:extLst>
          </p:cNvPr>
          <p:cNvSpPr>
            <a:spLocks noGrp="1"/>
          </p:cNvSpPr>
          <p:nvPr>
            <p:ph idx="1"/>
          </p:nvPr>
        </p:nvSpPr>
        <p:spPr>
          <a:xfrm>
            <a:off x="211015" y="119623"/>
            <a:ext cx="11774659" cy="4883150"/>
          </a:xfrm>
        </p:spPr>
        <p:txBody>
          <a:bodyPr/>
          <a:lstStyle/>
          <a:p>
            <a:pPr marL="0" indent="0">
              <a:buNone/>
            </a:pPr>
            <a:r>
              <a:rPr lang="pt-BR" b="1" i="0" dirty="0">
                <a:solidFill>
                  <a:srgbClr val="333333"/>
                </a:solidFill>
                <a:effectLst/>
                <a:latin typeface="Source Sans Pro" panose="020B0503030403020204" pitchFamily="34" charset="0"/>
              </a:rPr>
              <a:t> 10) </a:t>
            </a:r>
            <a:r>
              <a:rPr lang="pt-BR" b="1" dirty="0">
                <a:solidFill>
                  <a:srgbClr val="333333"/>
                </a:solidFill>
                <a:latin typeface="Source Sans Pro" panose="020B0503030403020204" pitchFamily="34" charset="0"/>
              </a:rPr>
              <a:t>FGV - Analista Judiciário (TJ RO)/Economista/2015</a:t>
            </a:r>
            <a:endParaRPr lang="pt-BR" b="1" i="0" dirty="0">
              <a:solidFill>
                <a:srgbClr val="333333"/>
              </a:solidFill>
              <a:effectLst/>
              <a:latin typeface="Source Sans Pro" panose="020B0503030403020204" pitchFamily="34" charset="0"/>
            </a:endParaRPr>
          </a:p>
          <a:p>
            <a:pPr marL="0" indent="0" algn="just">
              <a:spcBef>
                <a:spcPts val="600"/>
              </a:spcBef>
              <a:buNone/>
            </a:pPr>
            <a:r>
              <a:rPr lang="pt-BR" sz="3000" b="0" i="0" dirty="0">
                <a:solidFill>
                  <a:schemeClr val="tx2"/>
                </a:solidFill>
                <a:effectLst/>
                <a:latin typeface="Calibri" panose="020F0502020204030204" pitchFamily="34" charset="0"/>
                <a:cs typeface="Calibri" panose="020F0502020204030204" pitchFamily="34" charset="0"/>
              </a:rPr>
              <a:t>Em relação à lei da oferta e da demanda, analise as afirmativas a seguir, considerando </a:t>
            </a:r>
            <a:r>
              <a:rPr lang="pt-BR" sz="3000" b="1" i="0" dirty="0">
                <a:solidFill>
                  <a:schemeClr val="tx2"/>
                </a:solidFill>
                <a:effectLst/>
                <a:latin typeface="Calibri" panose="020F0502020204030204" pitchFamily="34" charset="0"/>
                <a:cs typeface="Calibri" panose="020F0502020204030204" pitchFamily="34" charset="0"/>
              </a:rPr>
              <a:t>V</a:t>
            </a:r>
            <a:r>
              <a:rPr lang="pt-BR" sz="3000" b="0" i="0" dirty="0">
                <a:solidFill>
                  <a:schemeClr val="tx2"/>
                </a:solidFill>
                <a:effectLst/>
                <a:latin typeface="Calibri" panose="020F0502020204030204" pitchFamily="34" charset="0"/>
                <a:cs typeface="Calibri" panose="020F0502020204030204" pitchFamily="34" charset="0"/>
              </a:rPr>
              <a:t> para a(s) verdadeira(s) e </a:t>
            </a:r>
            <a:r>
              <a:rPr lang="pt-BR" sz="3000" b="1" i="0" dirty="0">
                <a:solidFill>
                  <a:schemeClr val="tx2"/>
                </a:solidFill>
                <a:effectLst/>
                <a:latin typeface="Calibri" panose="020F0502020204030204" pitchFamily="34" charset="0"/>
                <a:cs typeface="Calibri" panose="020F0502020204030204" pitchFamily="34" charset="0"/>
              </a:rPr>
              <a:t>F</a:t>
            </a:r>
            <a:r>
              <a:rPr lang="pt-BR" sz="3000" b="0" i="0" dirty="0">
                <a:solidFill>
                  <a:schemeClr val="tx2"/>
                </a:solidFill>
                <a:effectLst/>
                <a:latin typeface="Calibri" panose="020F0502020204030204" pitchFamily="34" charset="0"/>
                <a:cs typeface="Calibri" panose="020F0502020204030204" pitchFamily="34" charset="0"/>
              </a:rPr>
              <a:t> para a(s) falsa(s).</a:t>
            </a:r>
          </a:p>
          <a:p>
            <a:pPr marL="0" indent="0" algn="just">
              <a:spcBef>
                <a:spcPts val="600"/>
              </a:spcBef>
              <a:buNone/>
            </a:pPr>
            <a:r>
              <a:rPr lang="pt-BR" sz="3000" b="0" i="0" dirty="0">
                <a:solidFill>
                  <a:schemeClr val="tx2"/>
                </a:solidFill>
                <a:effectLst/>
                <a:latin typeface="Calibri" panose="020F0502020204030204" pitchFamily="34" charset="0"/>
                <a:cs typeface="Calibri" panose="020F0502020204030204" pitchFamily="34" charset="0"/>
              </a:rPr>
              <a:t>(  ) A curva de demanda de mercado relaciona a quantidade total de bem demandada por todas as pessoas da economia a cada preço. Se o bem for normal, quando seu preço sobe, sua demanda cai. Ou seja, a curva de demanda de um bem normal é negativamente inclinada.</a:t>
            </a:r>
          </a:p>
          <a:p>
            <a:pPr marL="0" indent="0" algn="just">
              <a:spcBef>
                <a:spcPts val="600"/>
              </a:spcBef>
              <a:buNone/>
            </a:pPr>
            <a:r>
              <a:rPr lang="pt-BR" sz="3000" b="0" i="0" dirty="0">
                <a:solidFill>
                  <a:schemeClr val="tx2"/>
                </a:solidFill>
                <a:effectLst/>
                <a:latin typeface="Calibri" panose="020F0502020204030204" pitchFamily="34" charset="0"/>
                <a:cs typeface="Calibri" panose="020F0502020204030204" pitchFamily="34" charset="0"/>
              </a:rPr>
              <a:t>(  ) Já a curva de oferta de mercado relaciona a quantidade total do bem que as empresas da economia estão dispostas a oferecer a cada preço. Quando o preço sobe, a quantidade ofertada aumenta. Ou seja, a curva de oferta de um bem é negativamente inclinada.</a:t>
            </a:r>
          </a:p>
          <a:p>
            <a:pPr marL="0" indent="0" algn="just">
              <a:spcBef>
                <a:spcPts val="600"/>
              </a:spcBef>
              <a:buNone/>
            </a:pPr>
            <a:r>
              <a:rPr lang="pt-BR" sz="3000" b="0" i="0" dirty="0">
                <a:solidFill>
                  <a:schemeClr val="tx2"/>
                </a:solidFill>
                <a:effectLst/>
                <a:latin typeface="Calibri" panose="020F0502020204030204" pitchFamily="34" charset="0"/>
                <a:cs typeface="Calibri" panose="020F0502020204030204" pitchFamily="34" charset="0"/>
              </a:rPr>
              <a:t>(  ) O equilíbrio de um mercado é dado pela interseção entre as curvas de oferta e de demanda.</a:t>
            </a:r>
          </a:p>
          <a:p>
            <a:endParaRPr lang="pt-BR" dirty="0"/>
          </a:p>
        </p:txBody>
      </p:sp>
      <p:sp>
        <p:nvSpPr>
          <p:cNvPr id="2" name="CaixaDeTexto 1">
            <a:extLst>
              <a:ext uri="{FF2B5EF4-FFF2-40B4-BE49-F238E27FC236}">
                <a16:creationId xmlns:a16="http://schemas.microsoft.com/office/drawing/2014/main" id="{9F46A085-C123-45C2-AD60-4DA0AD560B1B}"/>
              </a:ext>
            </a:extLst>
          </p:cNvPr>
          <p:cNvSpPr txBox="1"/>
          <p:nvPr/>
        </p:nvSpPr>
        <p:spPr>
          <a:xfrm>
            <a:off x="295421" y="1688123"/>
            <a:ext cx="604911" cy="584775"/>
          </a:xfrm>
          <a:prstGeom prst="rect">
            <a:avLst/>
          </a:prstGeom>
          <a:noFill/>
        </p:spPr>
        <p:txBody>
          <a:bodyPr wrap="square" rtlCol="0">
            <a:spAutoFit/>
          </a:bodyPr>
          <a:lstStyle/>
          <a:p>
            <a:r>
              <a:rPr lang="pt-BR" sz="3200" b="1" dirty="0">
                <a:solidFill>
                  <a:srgbClr val="FF3300"/>
                </a:solidFill>
              </a:rPr>
              <a:t>V</a:t>
            </a:r>
          </a:p>
        </p:txBody>
      </p:sp>
      <p:sp>
        <p:nvSpPr>
          <p:cNvPr id="4" name="CaixaDeTexto 3">
            <a:extLst>
              <a:ext uri="{FF2B5EF4-FFF2-40B4-BE49-F238E27FC236}">
                <a16:creationId xmlns:a16="http://schemas.microsoft.com/office/drawing/2014/main" id="{A138527A-0BA8-406C-930E-F17794E29310}"/>
              </a:ext>
            </a:extLst>
          </p:cNvPr>
          <p:cNvSpPr txBox="1"/>
          <p:nvPr/>
        </p:nvSpPr>
        <p:spPr>
          <a:xfrm>
            <a:off x="321209" y="3584919"/>
            <a:ext cx="604911" cy="584775"/>
          </a:xfrm>
          <a:prstGeom prst="rect">
            <a:avLst/>
          </a:prstGeom>
          <a:noFill/>
        </p:spPr>
        <p:txBody>
          <a:bodyPr wrap="square" rtlCol="0">
            <a:spAutoFit/>
          </a:bodyPr>
          <a:lstStyle/>
          <a:p>
            <a:r>
              <a:rPr lang="pt-BR" sz="3200" b="1" dirty="0">
                <a:solidFill>
                  <a:srgbClr val="FF3300"/>
                </a:solidFill>
              </a:rPr>
              <a:t>F</a:t>
            </a:r>
          </a:p>
        </p:txBody>
      </p:sp>
      <p:sp>
        <p:nvSpPr>
          <p:cNvPr id="5" name="CaixaDeTexto 4">
            <a:extLst>
              <a:ext uri="{FF2B5EF4-FFF2-40B4-BE49-F238E27FC236}">
                <a16:creationId xmlns:a16="http://schemas.microsoft.com/office/drawing/2014/main" id="{0AE7E248-0149-4F3F-89B5-07F8997429F3}"/>
              </a:ext>
            </a:extLst>
          </p:cNvPr>
          <p:cNvSpPr txBox="1"/>
          <p:nvPr/>
        </p:nvSpPr>
        <p:spPr>
          <a:xfrm>
            <a:off x="279011" y="5512191"/>
            <a:ext cx="604911" cy="584775"/>
          </a:xfrm>
          <a:prstGeom prst="rect">
            <a:avLst/>
          </a:prstGeom>
          <a:noFill/>
        </p:spPr>
        <p:txBody>
          <a:bodyPr wrap="square" rtlCol="0">
            <a:spAutoFit/>
          </a:bodyPr>
          <a:lstStyle/>
          <a:p>
            <a:r>
              <a:rPr lang="pt-BR" sz="3200" b="1" dirty="0">
                <a:solidFill>
                  <a:srgbClr val="FF3300"/>
                </a:solidFill>
              </a:rPr>
              <a:t>V</a:t>
            </a:r>
          </a:p>
        </p:txBody>
      </p:sp>
    </p:spTree>
    <p:extLst>
      <p:ext uri="{BB962C8B-B14F-4D97-AF65-F5344CB8AC3E}">
        <p14:creationId xmlns:p14="http://schemas.microsoft.com/office/powerpoint/2010/main" val="234677929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B5CA5C39-0276-439D-8A6C-EB5940A2C7C6}"/>
              </a:ext>
            </a:extLst>
          </p:cNvPr>
          <p:cNvSpPr/>
          <p:nvPr/>
        </p:nvSpPr>
        <p:spPr bwMode="auto">
          <a:xfrm>
            <a:off x="112542" y="1730326"/>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246D3C21-0ABC-4EB7-874B-0B4381FA9522}"/>
              </a:ext>
            </a:extLst>
          </p:cNvPr>
          <p:cNvSpPr>
            <a:spLocks noGrp="1"/>
          </p:cNvSpPr>
          <p:nvPr>
            <p:ph idx="1"/>
          </p:nvPr>
        </p:nvSpPr>
        <p:spPr>
          <a:xfrm>
            <a:off x="211015" y="253218"/>
            <a:ext cx="11774659" cy="5903107"/>
          </a:xfrm>
        </p:spPr>
        <p:txBody>
          <a:bodyPr/>
          <a:lstStyle/>
          <a:p>
            <a:pPr marL="0" indent="0">
              <a:buNone/>
            </a:pPr>
            <a:r>
              <a:rPr lang="pt-BR" b="0" i="0" dirty="0">
                <a:solidFill>
                  <a:srgbClr val="333333"/>
                </a:solidFill>
                <a:effectLst/>
                <a:latin typeface="Calibri" panose="020F0502020204030204" pitchFamily="34" charset="0"/>
                <a:cs typeface="Calibri" panose="020F0502020204030204" pitchFamily="34" charset="0"/>
              </a:rPr>
              <a:t>A sequência correta é:</a:t>
            </a: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V, V e V;</a:t>
            </a:r>
            <a:endParaRPr lang="pt-BR" dirty="0">
              <a:solidFill>
                <a:schemeClr val="tx2"/>
              </a:solidFill>
              <a:latin typeface="Calibri" panose="020F0502020204030204" pitchFamily="34" charset="0"/>
              <a:cs typeface="Calibri" panose="020F0502020204030204" pitchFamily="34" charset="0"/>
            </a:endParaRP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V, F e V;</a:t>
            </a: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F, F e V;</a:t>
            </a:r>
            <a:endParaRPr lang="pt-BR" dirty="0">
              <a:solidFill>
                <a:schemeClr val="tx2"/>
              </a:solidFill>
              <a:latin typeface="Calibri" panose="020F0502020204030204" pitchFamily="34" charset="0"/>
              <a:cs typeface="Calibri" panose="020F0502020204030204" pitchFamily="34" charset="0"/>
            </a:endParaRP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F, V e F;</a:t>
            </a:r>
          </a:p>
          <a:p>
            <a:pPr marL="514350" indent="-514350">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V, F e F.</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8850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C1C5EE-11D8-4254-89D4-7F3B321939CA}"/>
              </a:ext>
            </a:extLst>
          </p:cNvPr>
          <p:cNvSpPr txBox="1">
            <a:spLocks noGrp="1" noChangeArrowheads="1"/>
          </p:cNvSpPr>
          <p:nvPr>
            <p:ph idx="1"/>
          </p:nvPr>
        </p:nvSpPr>
        <p:spPr bwMode="auto">
          <a:xfrm>
            <a:off x="211015" y="105548"/>
            <a:ext cx="11746523"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Tx/>
            </a:pPr>
            <a:r>
              <a:rPr lang="en-US" b="1" dirty="0">
                <a:solidFill>
                  <a:schemeClr val="tx1"/>
                </a:solidFill>
              </a:rPr>
              <a:t>Item A:</a:t>
            </a:r>
            <a:r>
              <a:rPr lang="en-US" dirty="0">
                <a:solidFill>
                  <a:schemeClr val="tx1"/>
                </a:solidFill>
              </a:rPr>
              <a:t>  </a:t>
            </a:r>
            <a:r>
              <a:rPr lang="en-US" kern="0" dirty="0" err="1">
                <a:solidFill>
                  <a:schemeClr val="tx1"/>
                </a:solidFill>
              </a:rPr>
              <a:t>queda</a:t>
            </a:r>
            <a:r>
              <a:rPr lang="en-US" kern="0" dirty="0">
                <a:solidFill>
                  <a:schemeClr val="tx1"/>
                </a:solidFill>
              </a:rPr>
              <a:t> no </a:t>
            </a:r>
            <a:r>
              <a:rPr lang="en-US" kern="0" dirty="0" err="1">
                <a:solidFill>
                  <a:schemeClr val="tx1"/>
                </a:solidFill>
              </a:rPr>
              <a:t>preço</a:t>
            </a:r>
            <a:r>
              <a:rPr lang="en-US" kern="0" dirty="0">
                <a:solidFill>
                  <a:schemeClr val="tx1"/>
                </a:solidFill>
              </a:rPr>
              <a:t> de um </a:t>
            </a:r>
            <a:r>
              <a:rPr lang="en-US" kern="0" dirty="0" err="1">
                <a:solidFill>
                  <a:schemeClr val="tx1"/>
                </a:solidFill>
              </a:rPr>
              <a:t>bem</a:t>
            </a:r>
            <a:r>
              <a:rPr lang="en-US" kern="0" dirty="0">
                <a:solidFill>
                  <a:schemeClr val="tx1"/>
                </a:solidFill>
              </a:rPr>
              <a:t> </a:t>
            </a:r>
            <a:r>
              <a:rPr lang="en-US" kern="0" dirty="0" err="1">
                <a:solidFill>
                  <a:schemeClr val="tx1"/>
                </a:solidFill>
              </a:rPr>
              <a:t>ou</a:t>
            </a:r>
            <a:r>
              <a:rPr lang="en-US" kern="0" dirty="0">
                <a:solidFill>
                  <a:schemeClr val="tx1"/>
                </a:solidFill>
              </a:rPr>
              <a:t> </a:t>
            </a:r>
            <a:r>
              <a:rPr lang="en-US" kern="0" dirty="0" err="1">
                <a:solidFill>
                  <a:schemeClr val="tx1"/>
                </a:solidFill>
              </a:rPr>
              <a:t>serviço</a:t>
            </a:r>
            <a:r>
              <a:rPr lang="en-US" kern="0" dirty="0">
                <a:solidFill>
                  <a:schemeClr val="tx1"/>
                </a:solidFill>
              </a:rPr>
              <a:t> </a:t>
            </a:r>
            <a:r>
              <a:rPr lang="en-US" kern="0" dirty="0" err="1">
                <a:solidFill>
                  <a:schemeClr val="tx1"/>
                </a:solidFill>
              </a:rPr>
              <a:t>tende</a:t>
            </a:r>
            <a:r>
              <a:rPr lang="en-US" kern="0" dirty="0">
                <a:solidFill>
                  <a:schemeClr val="tx1"/>
                </a:solidFill>
              </a:rPr>
              <a:t> a </a:t>
            </a:r>
            <a:r>
              <a:rPr lang="en-US" kern="0" dirty="0" err="1">
                <a:solidFill>
                  <a:schemeClr val="tx1"/>
                </a:solidFill>
              </a:rPr>
              <a:t>aumentar</a:t>
            </a:r>
            <a:r>
              <a:rPr lang="en-US" kern="0" dirty="0">
                <a:solidFill>
                  <a:schemeClr val="tx1"/>
                </a:solidFill>
              </a:rPr>
              <a:t> a </a:t>
            </a:r>
            <a:r>
              <a:rPr lang="en-US" kern="0" dirty="0" err="1">
                <a:solidFill>
                  <a:schemeClr val="tx1"/>
                </a:solidFill>
              </a:rPr>
              <a:t>quantidade</a:t>
            </a:r>
            <a:r>
              <a:rPr lang="en-US" kern="0" dirty="0">
                <a:solidFill>
                  <a:schemeClr val="tx1"/>
                </a:solidFill>
              </a:rPr>
              <a:t> </a:t>
            </a:r>
            <a:r>
              <a:rPr lang="en-US" kern="0" dirty="0" err="1">
                <a:solidFill>
                  <a:schemeClr val="tx1"/>
                </a:solidFill>
              </a:rPr>
              <a:t>demandada</a:t>
            </a:r>
            <a:r>
              <a:rPr lang="en-US" kern="0" dirty="0">
                <a:solidFill>
                  <a:schemeClr val="tx1"/>
                </a:solidFill>
              </a:rPr>
              <a:t>, por </a:t>
            </a:r>
            <a:r>
              <a:rPr lang="en-US" kern="0" dirty="0" err="1">
                <a:solidFill>
                  <a:schemeClr val="tx1"/>
                </a:solidFill>
              </a:rPr>
              <a:t>meio</a:t>
            </a:r>
            <a:r>
              <a:rPr lang="en-US" kern="0" dirty="0">
                <a:solidFill>
                  <a:schemeClr val="tx1"/>
                </a:solidFill>
              </a:rPr>
              <a:t> de </a:t>
            </a:r>
            <a:r>
              <a:rPr lang="en-US" kern="0" dirty="0" err="1">
                <a:solidFill>
                  <a:schemeClr val="tx1"/>
                </a:solidFill>
              </a:rPr>
              <a:t>dois</a:t>
            </a:r>
            <a:r>
              <a:rPr lang="en-US" kern="0" dirty="0">
                <a:solidFill>
                  <a:schemeClr val="tx1"/>
                </a:solidFill>
              </a:rPr>
              <a:t> </a:t>
            </a:r>
            <a:r>
              <a:rPr lang="en-US" kern="0" dirty="0" err="1">
                <a:solidFill>
                  <a:schemeClr val="tx1"/>
                </a:solidFill>
              </a:rPr>
              <a:t>efeitos</a:t>
            </a:r>
            <a:r>
              <a:rPr lang="en-US" kern="0" dirty="0">
                <a:solidFill>
                  <a:schemeClr val="tx1"/>
                </a:solidFill>
              </a:rPr>
              <a:t>: </a:t>
            </a:r>
            <a:r>
              <a:rPr lang="en-US" b="1" i="1" kern="0" dirty="0" err="1">
                <a:solidFill>
                  <a:schemeClr val="tx1"/>
                </a:solidFill>
              </a:rPr>
              <a:t>Substituição</a:t>
            </a:r>
            <a:r>
              <a:rPr lang="en-US" i="1" kern="0" dirty="0">
                <a:solidFill>
                  <a:schemeClr val="tx1"/>
                </a:solidFill>
              </a:rPr>
              <a:t> e </a:t>
            </a:r>
            <a:r>
              <a:rPr lang="en-US" b="1" i="1" kern="0" dirty="0">
                <a:solidFill>
                  <a:schemeClr val="tx1"/>
                </a:solidFill>
              </a:rPr>
              <a:t>Renda</a:t>
            </a:r>
            <a:r>
              <a:rPr lang="en-US" i="1" kern="0" dirty="0">
                <a:solidFill>
                  <a:schemeClr val="tx1"/>
                </a:solidFill>
              </a:rPr>
              <a:t>. </a:t>
            </a:r>
            <a:r>
              <a:rPr lang="pt-BR" kern="0" dirty="0">
                <a:solidFill>
                  <a:schemeClr val="tx1"/>
                </a:solidFill>
              </a:rPr>
              <a:t>Os dois efeitos ocorrem, geralmente, ao mesmo tempo.</a:t>
            </a:r>
            <a:endParaRPr lang="en-US" kern="0" dirty="0">
              <a:solidFill>
                <a:schemeClr val="tx1"/>
              </a:solidFill>
            </a:endParaRPr>
          </a:p>
          <a:p>
            <a:pPr algn="just">
              <a:buClrTx/>
            </a:pPr>
            <a:r>
              <a:rPr lang="en-US" sz="2800" b="1" kern="0" dirty="0" err="1">
                <a:solidFill>
                  <a:schemeClr val="tx1"/>
                </a:solidFill>
              </a:rPr>
              <a:t>Efeito</a:t>
            </a:r>
            <a:r>
              <a:rPr lang="en-US" sz="2800" b="1" kern="0" dirty="0">
                <a:solidFill>
                  <a:schemeClr val="tx1"/>
                </a:solidFill>
              </a:rPr>
              <a:t> </a:t>
            </a:r>
            <a:r>
              <a:rPr lang="en-US" sz="2800" b="1" kern="0" dirty="0" err="1">
                <a:solidFill>
                  <a:schemeClr val="tx1"/>
                </a:solidFill>
              </a:rPr>
              <a:t>Substituição</a:t>
            </a:r>
            <a:r>
              <a:rPr lang="en-US" sz="2800" b="1" dirty="0">
                <a:solidFill>
                  <a:schemeClr val="tx1"/>
                </a:solidFill>
              </a:rPr>
              <a:t>: </a:t>
            </a:r>
            <a:r>
              <a:rPr lang="pt-BR" sz="2800" dirty="0">
                <a:solidFill>
                  <a:schemeClr val="tx1"/>
                </a:solidFill>
              </a:rPr>
              <a:t>o</a:t>
            </a:r>
            <a:r>
              <a:rPr lang="pt-BR" sz="2800" kern="0" dirty="0">
                <a:solidFill>
                  <a:schemeClr val="tx1"/>
                </a:solidFill>
              </a:rPr>
              <a:t>s consumidores tenderão a demandar uma maior quantidade das mercadorias cujo preço foi reduzido e uma  menor  quantidade  daquelas  que  agora  se tornaram  mais caras relativamente.</a:t>
            </a:r>
          </a:p>
          <a:p>
            <a:pPr algn="just">
              <a:buClrTx/>
            </a:pPr>
            <a:r>
              <a:rPr lang="en-US" sz="2800" b="1" kern="0" dirty="0" err="1">
                <a:solidFill>
                  <a:schemeClr val="tx1"/>
                </a:solidFill>
              </a:rPr>
              <a:t>Efeito</a:t>
            </a:r>
            <a:r>
              <a:rPr lang="en-US" sz="2800" b="1" kern="0" dirty="0">
                <a:solidFill>
                  <a:schemeClr val="tx1"/>
                </a:solidFill>
              </a:rPr>
              <a:t> Renda: o</a:t>
            </a:r>
            <a:r>
              <a:rPr lang="pt-BR" sz="2800" kern="0" dirty="0">
                <a:solidFill>
                  <a:schemeClr val="tx1"/>
                </a:solidFill>
              </a:rPr>
              <a:t>s  consumidores aproveitam o aumento de seu poder  aquisitivo real; eles estarão em melhores  condições,  pois  podem  adquirir  a  mesma  quantidade  de  mercadorias  com um  menor  valor   monetário,  tendo assim,  um  excedente  de  renda para compras adicionais.</a:t>
            </a:r>
          </a:p>
          <a:p>
            <a:pPr lvl="2" algn="just">
              <a:buClrTx/>
              <a:buSzPct val="75000"/>
            </a:pPr>
            <a:endParaRPr lang="pt-BR" kern="0" dirty="0">
              <a:solidFill>
                <a:schemeClr val="tx1"/>
              </a:solidFill>
            </a:endParaRPr>
          </a:p>
          <a:p>
            <a:pPr lvl="1" algn="just">
              <a:buSzPct val="75000"/>
            </a:pPr>
            <a:endParaRPr lang="en-US" kern="0" dirty="0">
              <a:solidFill>
                <a:schemeClr val="tx1"/>
              </a:solidFill>
            </a:endParaRPr>
          </a:p>
        </p:txBody>
      </p:sp>
    </p:spTree>
    <p:extLst>
      <p:ext uri="{BB962C8B-B14F-4D97-AF65-F5344CB8AC3E}">
        <p14:creationId xmlns:p14="http://schemas.microsoft.com/office/powerpoint/2010/main" val="8998268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88E89546-B3D4-43CA-8BAB-7993CB21854A}"/>
              </a:ext>
            </a:extLst>
          </p:cNvPr>
          <p:cNvSpPr/>
          <p:nvPr/>
        </p:nvSpPr>
        <p:spPr>
          <a:xfrm>
            <a:off x="207824" y="996866"/>
            <a:ext cx="11679382" cy="5500916"/>
          </a:xfrm>
          <a:prstGeom prst="rect">
            <a:avLst/>
          </a:prstGeom>
          <a:solidFill>
            <a:schemeClr val="accent2">
              <a:lumMod val="20000"/>
              <a:lumOff val="8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F8F65C3E-86BD-40E0-9E15-7099FC7E43D4}"/>
              </a:ext>
            </a:extLst>
          </p:cNvPr>
          <p:cNvSpPr/>
          <p:nvPr/>
        </p:nvSpPr>
        <p:spPr>
          <a:xfrm>
            <a:off x="9266600" y="1275286"/>
            <a:ext cx="2299346" cy="5058691"/>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1ADA8CDD-E12F-4A36-A746-5C107E7048BF}"/>
              </a:ext>
            </a:extLst>
          </p:cNvPr>
          <p:cNvSpPr/>
          <p:nvPr/>
        </p:nvSpPr>
        <p:spPr bwMode="auto">
          <a:xfrm>
            <a:off x="552252" y="2827521"/>
            <a:ext cx="689679" cy="521766"/>
          </a:xfrm>
          <a:prstGeom prst="rect">
            <a:avLst/>
          </a:prstGeom>
          <a:solidFill>
            <a:srgbClr val="DAEDD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7" name="CaixaDeTexto 6">
            <a:extLst>
              <a:ext uri="{FF2B5EF4-FFF2-40B4-BE49-F238E27FC236}">
                <a16:creationId xmlns:a16="http://schemas.microsoft.com/office/drawing/2014/main" id="{41810D65-2779-4181-8258-2ED8B0B5B8FC}"/>
              </a:ext>
            </a:extLst>
          </p:cNvPr>
          <p:cNvSpPr txBox="1"/>
          <p:nvPr/>
        </p:nvSpPr>
        <p:spPr>
          <a:xfrm>
            <a:off x="529084" y="2800986"/>
            <a:ext cx="948358" cy="523220"/>
          </a:xfrm>
          <a:prstGeom prst="rect">
            <a:avLst/>
          </a:prstGeom>
          <a:noFill/>
        </p:spPr>
        <p:txBody>
          <a:bodyPr wrap="square" rtlCol="0">
            <a:spAutoFit/>
          </a:bodyPr>
          <a:lstStyle/>
          <a:p>
            <a:r>
              <a:rPr lang="pt-BR" b="1" dirty="0" err="1">
                <a:latin typeface="Arial" panose="020B0604020202020204" pitchFamily="34" charset="0"/>
                <a:cs typeface="Arial" panose="020B0604020202020204" pitchFamily="34" charset="0"/>
              </a:rPr>
              <a:t>P</a:t>
            </a:r>
            <a:r>
              <a:rPr lang="pt-BR" sz="1800" b="1" dirty="0" err="1">
                <a:latin typeface="Arial" panose="020B0604020202020204" pitchFamily="34" charset="0"/>
                <a:cs typeface="Arial" panose="020B0604020202020204" pitchFamily="34" charset="0"/>
              </a:rPr>
              <a:t>x</a:t>
            </a:r>
            <a:r>
              <a:rPr lang="pt-BR" sz="2800" b="1" dirty="0">
                <a:latin typeface="Times New Roman"/>
                <a:cs typeface="Times New Roman"/>
              </a:rPr>
              <a:t>↑</a:t>
            </a:r>
            <a:endParaRPr lang="pt-BR" sz="2200" b="1" dirty="0"/>
          </a:p>
        </p:txBody>
      </p:sp>
      <p:sp>
        <p:nvSpPr>
          <p:cNvPr id="8" name="CaixaDeTexto 7">
            <a:extLst>
              <a:ext uri="{FF2B5EF4-FFF2-40B4-BE49-F238E27FC236}">
                <a16:creationId xmlns:a16="http://schemas.microsoft.com/office/drawing/2014/main" id="{47D3E419-5BCF-4DE4-8E0B-E65C9FAFE095}"/>
              </a:ext>
            </a:extLst>
          </p:cNvPr>
          <p:cNvSpPr txBox="1"/>
          <p:nvPr/>
        </p:nvSpPr>
        <p:spPr>
          <a:xfrm>
            <a:off x="1560243" y="1275286"/>
            <a:ext cx="4052754" cy="2031325"/>
          </a:xfrm>
          <a:prstGeom prst="rect">
            <a:avLst/>
          </a:prstGeom>
          <a:solidFill>
            <a:srgbClr val="DAEDD1"/>
          </a:solidFill>
          <a:ln w="38100">
            <a:solidFill>
              <a:schemeClr val="tx1"/>
            </a:solidFill>
          </a:ln>
        </p:spPr>
        <p:txBody>
          <a:bodyPr wrap="square" rtlCol="0">
            <a:spAutoFit/>
          </a:bodyPr>
          <a:lstStyle/>
          <a:p>
            <a:pPr algn="just"/>
            <a:r>
              <a:rPr lang="pt-BR" sz="2100" dirty="0">
                <a:latin typeface="Arial" panose="020B0604020202020204" pitchFamily="34" charset="0"/>
                <a:cs typeface="Arial" panose="020B0604020202020204" pitchFamily="34" charset="0"/>
              </a:rPr>
              <a:t>Um aumento no preço de x torna x mais caro em relação aos outros bens, reduzindo sua demanda, mesmo que a renda real do consumidor permaneça constante. Isto é o ES.</a:t>
            </a:r>
          </a:p>
        </p:txBody>
      </p:sp>
      <p:sp>
        <p:nvSpPr>
          <p:cNvPr id="9" name="CaixaDeTexto 8">
            <a:extLst>
              <a:ext uri="{FF2B5EF4-FFF2-40B4-BE49-F238E27FC236}">
                <a16:creationId xmlns:a16="http://schemas.microsoft.com/office/drawing/2014/main" id="{9C9DE461-0B62-40B6-9CEB-0F9A0E1D8092}"/>
              </a:ext>
            </a:extLst>
          </p:cNvPr>
          <p:cNvSpPr txBox="1"/>
          <p:nvPr/>
        </p:nvSpPr>
        <p:spPr>
          <a:xfrm>
            <a:off x="1546982" y="3945835"/>
            <a:ext cx="3063765" cy="1384995"/>
          </a:xfrm>
          <a:prstGeom prst="rect">
            <a:avLst/>
          </a:prstGeom>
          <a:solidFill>
            <a:srgbClr val="DAEDD1"/>
          </a:solidFill>
          <a:ln w="38100">
            <a:solidFill>
              <a:schemeClr val="tx1"/>
            </a:solidFill>
          </a:ln>
        </p:spPr>
        <p:txBody>
          <a:bodyPr wrap="square" rtlCol="0">
            <a:spAutoFit/>
          </a:bodyPr>
          <a:lstStyle/>
          <a:p>
            <a:pPr algn="just"/>
            <a:r>
              <a:rPr lang="pt-BR" sz="2100" dirty="0">
                <a:latin typeface="Arial" panose="020B0604020202020204" pitchFamily="34" charset="0"/>
                <a:cs typeface="Arial" panose="020B0604020202020204" pitchFamily="34" charset="0"/>
              </a:rPr>
              <a:t>Um aumento no preço de x reduz a renda real do consumidor. Isto é o ER.</a:t>
            </a:r>
          </a:p>
        </p:txBody>
      </p:sp>
      <p:sp>
        <p:nvSpPr>
          <p:cNvPr id="10" name="CaixaDeTexto 9">
            <a:extLst>
              <a:ext uri="{FF2B5EF4-FFF2-40B4-BE49-F238E27FC236}">
                <a16:creationId xmlns:a16="http://schemas.microsoft.com/office/drawing/2014/main" id="{14B0E7B7-3F72-4250-BE31-B5E0E8BCA5CB}"/>
              </a:ext>
            </a:extLst>
          </p:cNvPr>
          <p:cNvSpPr txBox="1"/>
          <p:nvPr/>
        </p:nvSpPr>
        <p:spPr>
          <a:xfrm>
            <a:off x="4980364" y="3584082"/>
            <a:ext cx="3050531" cy="1061829"/>
          </a:xfrm>
          <a:prstGeom prst="rect">
            <a:avLst/>
          </a:prstGeom>
          <a:solidFill>
            <a:srgbClr val="DAEDD1"/>
          </a:solidFill>
          <a:ln w="38100">
            <a:solidFill>
              <a:schemeClr val="tx1"/>
            </a:solidFill>
          </a:ln>
        </p:spPr>
        <p:txBody>
          <a:bodyPr wrap="square" rtlCol="0">
            <a:spAutoFit/>
          </a:bodyPr>
          <a:lstStyle/>
          <a:p>
            <a:pPr algn="just"/>
            <a:r>
              <a:rPr lang="pt-BR" sz="2100" dirty="0">
                <a:latin typeface="+mn-lt"/>
                <a:cs typeface="Arial" panose="020B0604020202020204" pitchFamily="34" charset="0"/>
              </a:rPr>
              <a:t>Se x for um bem normal ou superior a demanda por x </a:t>
            </a:r>
            <a:r>
              <a:rPr lang="pt-BR" sz="2100" dirty="0">
                <a:latin typeface="+mn-lt"/>
              </a:rPr>
              <a:t>cairá.</a:t>
            </a:r>
          </a:p>
        </p:txBody>
      </p:sp>
      <p:sp>
        <p:nvSpPr>
          <p:cNvPr id="11" name="CaixaDeTexto 10">
            <a:extLst>
              <a:ext uri="{FF2B5EF4-FFF2-40B4-BE49-F238E27FC236}">
                <a16:creationId xmlns:a16="http://schemas.microsoft.com/office/drawing/2014/main" id="{C8B76854-5D0E-43E4-9614-32334040AD89}"/>
              </a:ext>
            </a:extLst>
          </p:cNvPr>
          <p:cNvSpPr txBox="1"/>
          <p:nvPr/>
        </p:nvSpPr>
        <p:spPr>
          <a:xfrm>
            <a:off x="4973735" y="4777600"/>
            <a:ext cx="3050531" cy="1061829"/>
          </a:xfrm>
          <a:prstGeom prst="rect">
            <a:avLst/>
          </a:prstGeom>
          <a:solidFill>
            <a:srgbClr val="DAEDD1"/>
          </a:solidFill>
          <a:ln w="38100">
            <a:solidFill>
              <a:schemeClr val="tx1"/>
            </a:solidFill>
          </a:ln>
        </p:spPr>
        <p:txBody>
          <a:bodyPr wrap="square" rtlCol="0">
            <a:spAutoFit/>
          </a:bodyPr>
          <a:lstStyle/>
          <a:p>
            <a:pPr algn="just"/>
            <a:r>
              <a:rPr lang="pt-BR" sz="2100" dirty="0">
                <a:latin typeface="Arial" panose="020B0604020202020204" pitchFamily="34" charset="0"/>
                <a:cs typeface="Arial" panose="020B0604020202020204" pitchFamily="34" charset="0"/>
              </a:rPr>
              <a:t>Se x for um bem inferior a demanda por x aumentará.</a:t>
            </a:r>
          </a:p>
        </p:txBody>
      </p:sp>
      <p:cxnSp>
        <p:nvCxnSpPr>
          <p:cNvPr id="12" name="Conector de seta reta 13">
            <a:extLst>
              <a:ext uri="{FF2B5EF4-FFF2-40B4-BE49-F238E27FC236}">
                <a16:creationId xmlns:a16="http://schemas.microsoft.com/office/drawing/2014/main" id="{B8C87B6B-CE4B-40DF-BA69-59287D7C016E}"/>
              </a:ext>
            </a:extLst>
          </p:cNvPr>
          <p:cNvCxnSpPr/>
          <p:nvPr/>
        </p:nvCxnSpPr>
        <p:spPr bwMode="auto">
          <a:xfrm>
            <a:off x="963406" y="1864591"/>
            <a:ext cx="610101" cy="1427"/>
          </a:xfrm>
          <a:prstGeom prst="straightConnector1">
            <a:avLst/>
          </a:prstGeom>
          <a:solidFill>
            <a:srgbClr val="FFCC99"/>
          </a:solidFill>
          <a:ln w="38100" cap="flat" cmpd="sng" algn="ctr">
            <a:solidFill>
              <a:schemeClr val="tx1"/>
            </a:solidFill>
            <a:prstDash val="solid"/>
            <a:round/>
            <a:headEnd type="none" w="med" len="med"/>
            <a:tailEnd type="arrow"/>
          </a:ln>
          <a:effectLst/>
        </p:spPr>
      </p:cxnSp>
      <p:cxnSp>
        <p:nvCxnSpPr>
          <p:cNvPr id="13" name="Conector de seta reta 15">
            <a:extLst>
              <a:ext uri="{FF2B5EF4-FFF2-40B4-BE49-F238E27FC236}">
                <a16:creationId xmlns:a16="http://schemas.microsoft.com/office/drawing/2014/main" id="{3E2FF504-72E3-4577-8412-FEB87BE2729A}"/>
              </a:ext>
            </a:extLst>
          </p:cNvPr>
          <p:cNvCxnSpPr/>
          <p:nvPr/>
        </p:nvCxnSpPr>
        <p:spPr bwMode="auto">
          <a:xfrm>
            <a:off x="936881" y="4771098"/>
            <a:ext cx="623363" cy="1427"/>
          </a:xfrm>
          <a:prstGeom prst="straightConnector1">
            <a:avLst/>
          </a:prstGeom>
          <a:solidFill>
            <a:srgbClr val="FFCC99"/>
          </a:solidFill>
          <a:ln w="38100" cap="flat" cmpd="sng" algn="ctr">
            <a:solidFill>
              <a:schemeClr val="tx1"/>
            </a:solidFill>
            <a:prstDash val="solid"/>
            <a:round/>
            <a:headEnd type="none" w="med" len="med"/>
            <a:tailEnd type="arrow"/>
          </a:ln>
          <a:effectLst/>
        </p:spPr>
      </p:cxnSp>
      <p:cxnSp>
        <p:nvCxnSpPr>
          <p:cNvPr id="14" name="Conector de seta reta 16">
            <a:extLst>
              <a:ext uri="{FF2B5EF4-FFF2-40B4-BE49-F238E27FC236}">
                <a16:creationId xmlns:a16="http://schemas.microsoft.com/office/drawing/2014/main" id="{DA5629A6-D76A-4550-905D-CFCFD98E5B05}"/>
              </a:ext>
            </a:extLst>
          </p:cNvPr>
          <p:cNvCxnSpPr>
            <a:stCxn id="9" idx="3"/>
            <a:endCxn id="10" idx="1"/>
          </p:cNvCxnSpPr>
          <p:nvPr/>
        </p:nvCxnSpPr>
        <p:spPr bwMode="auto">
          <a:xfrm flipV="1">
            <a:off x="4610747" y="4114997"/>
            <a:ext cx="369617" cy="523336"/>
          </a:xfrm>
          <a:prstGeom prst="straightConnector1">
            <a:avLst/>
          </a:prstGeom>
          <a:solidFill>
            <a:srgbClr val="FFCC99"/>
          </a:solidFill>
          <a:ln w="38100" cap="flat" cmpd="sng" algn="ctr">
            <a:solidFill>
              <a:schemeClr val="tx1"/>
            </a:solidFill>
            <a:prstDash val="solid"/>
            <a:round/>
            <a:headEnd type="none" w="med" len="med"/>
            <a:tailEnd type="arrow"/>
          </a:ln>
          <a:effectLst/>
        </p:spPr>
      </p:cxnSp>
      <p:cxnSp>
        <p:nvCxnSpPr>
          <p:cNvPr id="15" name="Conector de seta reta 17">
            <a:extLst>
              <a:ext uri="{FF2B5EF4-FFF2-40B4-BE49-F238E27FC236}">
                <a16:creationId xmlns:a16="http://schemas.microsoft.com/office/drawing/2014/main" id="{19940EAE-0F06-4D9C-975D-36820C23C8D6}"/>
              </a:ext>
            </a:extLst>
          </p:cNvPr>
          <p:cNvCxnSpPr>
            <a:endCxn id="11" idx="1"/>
          </p:cNvCxnSpPr>
          <p:nvPr/>
        </p:nvCxnSpPr>
        <p:spPr bwMode="auto">
          <a:xfrm>
            <a:off x="4610747" y="4840453"/>
            <a:ext cx="362988" cy="468062"/>
          </a:xfrm>
          <a:prstGeom prst="straightConnector1">
            <a:avLst/>
          </a:prstGeom>
          <a:solidFill>
            <a:srgbClr val="FFCC99"/>
          </a:solidFill>
          <a:ln w="38100" cap="flat" cmpd="sng" algn="ctr">
            <a:solidFill>
              <a:schemeClr val="tx1"/>
            </a:solidFill>
            <a:prstDash val="solid"/>
            <a:round/>
            <a:headEnd type="none" w="med" len="med"/>
            <a:tailEnd type="arrow"/>
          </a:ln>
          <a:effectLst/>
        </p:spPr>
      </p:cxnSp>
      <p:sp>
        <p:nvSpPr>
          <p:cNvPr id="16" name="CaixaDeTexto 15">
            <a:extLst>
              <a:ext uri="{FF2B5EF4-FFF2-40B4-BE49-F238E27FC236}">
                <a16:creationId xmlns:a16="http://schemas.microsoft.com/office/drawing/2014/main" id="{2D031FDB-8EF0-459E-81D7-96CF8F9E866B}"/>
              </a:ext>
            </a:extLst>
          </p:cNvPr>
          <p:cNvSpPr txBox="1"/>
          <p:nvPr/>
        </p:nvSpPr>
        <p:spPr>
          <a:xfrm>
            <a:off x="5622510" y="1795474"/>
            <a:ext cx="884874" cy="461665"/>
          </a:xfrm>
          <a:prstGeom prst="rect">
            <a:avLst/>
          </a:prstGeom>
          <a:solidFill>
            <a:srgbClr val="DAEDD1"/>
          </a:solidFill>
          <a:ln w="38100">
            <a:solidFill>
              <a:schemeClr val="tx1"/>
            </a:solidFill>
          </a:ln>
        </p:spPr>
        <p:txBody>
          <a:bodyPr wrap="square" rtlCol="0">
            <a:spAutoFit/>
          </a:bodyPr>
          <a:lstStyle/>
          <a:p>
            <a:r>
              <a:rPr lang="pt-BR" b="1" dirty="0">
                <a:latin typeface="Arial" panose="020B0604020202020204" pitchFamily="34" charset="0"/>
                <a:cs typeface="Arial" panose="020B0604020202020204" pitchFamily="34" charset="0"/>
              </a:rPr>
              <a:t>Q</a:t>
            </a:r>
            <a:r>
              <a:rPr lang="pt-BR" sz="1400" b="1" dirty="0">
                <a:latin typeface="Arial" panose="020B0604020202020204" pitchFamily="34" charset="0"/>
                <a:cs typeface="Arial" panose="020B0604020202020204" pitchFamily="34" charset="0"/>
              </a:rPr>
              <a:t>X</a:t>
            </a:r>
            <a:r>
              <a:rPr lang="pt-BR" b="1" dirty="0">
                <a:latin typeface="Arial" panose="020B0604020202020204" pitchFamily="34" charset="0"/>
                <a:cs typeface="Arial" panose="020B0604020202020204" pitchFamily="34" charset="0"/>
              </a:rPr>
              <a:t>↓</a:t>
            </a:r>
          </a:p>
        </p:txBody>
      </p:sp>
      <p:sp>
        <p:nvSpPr>
          <p:cNvPr id="17" name="CaixaDeTexto 16">
            <a:extLst>
              <a:ext uri="{FF2B5EF4-FFF2-40B4-BE49-F238E27FC236}">
                <a16:creationId xmlns:a16="http://schemas.microsoft.com/office/drawing/2014/main" id="{6D9D16F7-1A9E-42C4-A09B-D6A6921661FE}"/>
              </a:ext>
            </a:extLst>
          </p:cNvPr>
          <p:cNvSpPr txBox="1"/>
          <p:nvPr/>
        </p:nvSpPr>
        <p:spPr>
          <a:xfrm>
            <a:off x="8050737" y="3890577"/>
            <a:ext cx="847967" cy="461665"/>
          </a:xfrm>
          <a:prstGeom prst="rect">
            <a:avLst/>
          </a:prstGeom>
          <a:solidFill>
            <a:srgbClr val="DAEDD1"/>
          </a:solidFill>
          <a:ln w="38100">
            <a:solidFill>
              <a:schemeClr val="tx1"/>
            </a:solidFill>
          </a:ln>
        </p:spPr>
        <p:txBody>
          <a:bodyPr wrap="square" rtlCol="0">
            <a:spAutoFit/>
          </a:bodyPr>
          <a:lstStyle/>
          <a:p>
            <a:r>
              <a:rPr lang="pt-BR" b="1" dirty="0">
                <a:latin typeface="Arial" panose="020B0604020202020204" pitchFamily="34" charset="0"/>
                <a:cs typeface="Arial" panose="020B0604020202020204" pitchFamily="34" charset="0"/>
              </a:rPr>
              <a:t>Q</a:t>
            </a:r>
            <a:r>
              <a:rPr lang="pt-BR" sz="1400" b="1" dirty="0">
                <a:latin typeface="Arial" panose="020B0604020202020204" pitchFamily="34" charset="0"/>
                <a:cs typeface="Arial" panose="020B0604020202020204" pitchFamily="34" charset="0"/>
              </a:rPr>
              <a:t>X</a:t>
            </a:r>
            <a:r>
              <a:rPr lang="pt-BR" b="1" dirty="0">
                <a:latin typeface="Arial" panose="020B0604020202020204" pitchFamily="34" charset="0"/>
                <a:cs typeface="Arial" panose="020B0604020202020204" pitchFamily="34" charset="0"/>
              </a:rPr>
              <a:t>↓</a:t>
            </a:r>
          </a:p>
        </p:txBody>
      </p:sp>
      <p:sp>
        <p:nvSpPr>
          <p:cNvPr id="18" name="CaixaDeTexto 17">
            <a:extLst>
              <a:ext uri="{FF2B5EF4-FFF2-40B4-BE49-F238E27FC236}">
                <a16:creationId xmlns:a16="http://schemas.microsoft.com/office/drawing/2014/main" id="{A964BDAA-C162-4453-9384-C5767EA933A8}"/>
              </a:ext>
            </a:extLst>
          </p:cNvPr>
          <p:cNvSpPr txBox="1"/>
          <p:nvPr/>
        </p:nvSpPr>
        <p:spPr>
          <a:xfrm>
            <a:off x="8050737" y="5064527"/>
            <a:ext cx="847967" cy="461665"/>
          </a:xfrm>
          <a:prstGeom prst="rect">
            <a:avLst/>
          </a:prstGeom>
          <a:solidFill>
            <a:srgbClr val="DAEDD1"/>
          </a:solidFill>
          <a:ln w="38100">
            <a:solidFill>
              <a:schemeClr val="tx1"/>
            </a:solidFill>
          </a:ln>
        </p:spPr>
        <p:txBody>
          <a:bodyPr wrap="square" rtlCol="0">
            <a:spAutoFit/>
          </a:bodyPr>
          <a:lstStyle/>
          <a:p>
            <a:r>
              <a:rPr lang="pt-BR" b="1" dirty="0">
                <a:latin typeface="Arial" panose="020B0604020202020204" pitchFamily="34" charset="0"/>
                <a:cs typeface="Arial" panose="020B0604020202020204" pitchFamily="34" charset="0"/>
              </a:rPr>
              <a:t>Q</a:t>
            </a:r>
            <a:r>
              <a:rPr lang="pt-BR" sz="1400" b="1" dirty="0">
                <a:latin typeface="Arial" panose="020B0604020202020204" pitchFamily="34" charset="0"/>
                <a:cs typeface="Arial" panose="020B0604020202020204" pitchFamily="34" charset="0"/>
              </a:rPr>
              <a:t>X</a:t>
            </a:r>
            <a:r>
              <a:rPr lang="pt-BR" b="1" dirty="0">
                <a:latin typeface="Arial" panose="020B0604020202020204" pitchFamily="34" charset="0"/>
                <a:cs typeface="Arial" panose="020B0604020202020204" pitchFamily="34" charset="0"/>
              </a:rPr>
              <a:t>↑</a:t>
            </a:r>
          </a:p>
        </p:txBody>
      </p:sp>
      <p:cxnSp>
        <p:nvCxnSpPr>
          <p:cNvPr id="19" name="Conector reto 18">
            <a:extLst>
              <a:ext uri="{FF2B5EF4-FFF2-40B4-BE49-F238E27FC236}">
                <a16:creationId xmlns:a16="http://schemas.microsoft.com/office/drawing/2014/main" id="{E145B110-4430-40CD-A6B0-7DC8C542F6DB}"/>
              </a:ext>
            </a:extLst>
          </p:cNvPr>
          <p:cNvCxnSpPr/>
          <p:nvPr/>
        </p:nvCxnSpPr>
        <p:spPr bwMode="auto">
          <a:xfrm>
            <a:off x="936291" y="3349288"/>
            <a:ext cx="0" cy="1421810"/>
          </a:xfrm>
          <a:prstGeom prst="line">
            <a:avLst/>
          </a:prstGeom>
          <a:solidFill>
            <a:srgbClr val="FFCC99"/>
          </a:solidFill>
          <a:ln w="38100" cap="flat" cmpd="sng" algn="ctr">
            <a:solidFill>
              <a:srgbClr val="000000"/>
            </a:solidFill>
            <a:prstDash val="solid"/>
            <a:round/>
            <a:headEnd type="none" w="med" len="med"/>
            <a:tailEnd type="none" w="med" len="med"/>
          </a:ln>
          <a:effectLst/>
        </p:spPr>
      </p:cxnSp>
      <p:cxnSp>
        <p:nvCxnSpPr>
          <p:cNvPr id="20" name="Conector reto 19">
            <a:extLst>
              <a:ext uri="{FF2B5EF4-FFF2-40B4-BE49-F238E27FC236}">
                <a16:creationId xmlns:a16="http://schemas.microsoft.com/office/drawing/2014/main" id="{15115D53-27F2-4D02-9484-1042DAEEDE83}"/>
              </a:ext>
            </a:extLst>
          </p:cNvPr>
          <p:cNvCxnSpPr/>
          <p:nvPr/>
        </p:nvCxnSpPr>
        <p:spPr bwMode="auto">
          <a:xfrm>
            <a:off x="948761" y="1849992"/>
            <a:ext cx="0" cy="956700"/>
          </a:xfrm>
          <a:prstGeom prst="line">
            <a:avLst/>
          </a:prstGeom>
          <a:solidFill>
            <a:srgbClr val="FFCC99"/>
          </a:solidFill>
          <a:ln w="38100" cap="flat" cmpd="sng" algn="ctr">
            <a:solidFill>
              <a:srgbClr val="000000"/>
            </a:solidFill>
            <a:prstDash val="solid"/>
            <a:round/>
            <a:headEnd type="none" w="med" len="med"/>
            <a:tailEnd type="none" w="med" len="med"/>
          </a:ln>
          <a:effectLst/>
        </p:spPr>
      </p:cxnSp>
      <p:sp>
        <p:nvSpPr>
          <p:cNvPr id="21" name="CaixaDeTexto 20">
            <a:extLst>
              <a:ext uri="{FF2B5EF4-FFF2-40B4-BE49-F238E27FC236}">
                <a16:creationId xmlns:a16="http://schemas.microsoft.com/office/drawing/2014/main" id="{AF62B39D-FF94-486F-B18B-6A0FB98F1D13}"/>
              </a:ext>
            </a:extLst>
          </p:cNvPr>
          <p:cNvSpPr txBox="1"/>
          <p:nvPr/>
        </p:nvSpPr>
        <p:spPr>
          <a:xfrm>
            <a:off x="9358574" y="1275286"/>
            <a:ext cx="2299346" cy="48995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BN     BI     BG</a:t>
            </a:r>
          </a:p>
        </p:txBody>
      </p:sp>
      <p:sp>
        <p:nvSpPr>
          <p:cNvPr id="22" name="CaixaDeTexto 21">
            <a:extLst>
              <a:ext uri="{FF2B5EF4-FFF2-40B4-BE49-F238E27FC236}">
                <a16:creationId xmlns:a16="http://schemas.microsoft.com/office/drawing/2014/main" id="{9FDA401D-66DF-42F0-933E-E83E5F88C183}"/>
              </a:ext>
            </a:extLst>
          </p:cNvPr>
          <p:cNvSpPr txBox="1"/>
          <p:nvPr/>
        </p:nvSpPr>
        <p:spPr>
          <a:xfrm>
            <a:off x="9358574" y="3878812"/>
            <a:ext cx="827765" cy="400110"/>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-50</a:t>
            </a:r>
          </a:p>
        </p:txBody>
      </p:sp>
      <p:sp>
        <p:nvSpPr>
          <p:cNvPr id="23" name="CaixaDeTexto 22">
            <a:extLst>
              <a:ext uri="{FF2B5EF4-FFF2-40B4-BE49-F238E27FC236}">
                <a16:creationId xmlns:a16="http://schemas.microsoft.com/office/drawing/2014/main" id="{B8F08ECE-39DA-4C74-9306-4F09D35714DB}"/>
              </a:ext>
            </a:extLst>
          </p:cNvPr>
          <p:cNvSpPr txBox="1"/>
          <p:nvPr/>
        </p:nvSpPr>
        <p:spPr>
          <a:xfrm>
            <a:off x="10738182" y="5092143"/>
            <a:ext cx="827765" cy="400110"/>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+120</a:t>
            </a:r>
          </a:p>
        </p:txBody>
      </p:sp>
      <p:sp>
        <p:nvSpPr>
          <p:cNvPr id="24" name="CaixaDeTexto 23">
            <a:extLst>
              <a:ext uri="{FF2B5EF4-FFF2-40B4-BE49-F238E27FC236}">
                <a16:creationId xmlns:a16="http://schemas.microsoft.com/office/drawing/2014/main" id="{F4697847-F11B-478C-9CE5-00599D2B5709}"/>
              </a:ext>
            </a:extLst>
          </p:cNvPr>
          <p:cNvSpPr txBox="1"/>
          <p:nvPr/>
        </p:nvSpPr>
        <p:spPr>
          <a:xfrm>
            <a:off x="10002391" y="5092143"/>
            <a:ext cx="827765" cy="400110"/>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+50</a:t>
            </a:r>
          </a:p>
        </p:txBody>
      </p:sp>
      <p:sp>
        <p:nvSpPr>
          <p:cNvPr id="25" name="CaixaDeTexto 24">
            <a:extLst>
              <a:ext uri="{FF2B5EF4-FFF2-40B4-BE49-F238E27FC236}">
                <a16:creationId xmlns:a16="http://schemas.microsoft.com/office/drawing/2014/main" id="{C554D345-BA11-40F0-8AA7-D9C1486A8A0F}"/>
              </a:ext>
            </a:extLst>
          </p:cNvPr>
          <p:cNvSpPr txBox="1"/>
          <p:nvPr/>
        </p:nvSpPr>
        <p:spPr>
          <a:xfrm>
            <a:off x="8438835" y="5844021"/>
            <a:ext cx="821136" cy="489955"/>
          </a:xfrm>
          <a:prstGeom prst="rect">
            <a:avLst/>
          </a:prstGeom>
          <a:solidFill>
            <a:srgbClr val="FFFFFF"/>
          </a:solidFill>
          <a:ln w="28575">
            <a:solidFill>
              <a:schemeClr val="tx1"/>
            </a:solidFill>
          </a:ln>
        </p:spPr>
        <p:txBody>
          <a:bodyPr wrap="square" rtlCol="0">
            <a:spAutoFit/>
          </a:bodyPr>
          <a:lstStyle/>
          <a:p>
            <a:r>
              <a:rPr lang="pt-BR" b="1" dirty="0">
                <a:latin typeface="Arial" panose="020B0604020202020204" pitchFamily="34" charset="0"/>
                <a:cs typeface="Arial" panose="020B0604020202020204" pitchFamily="34" charset="0"/>
              </a:rPr>
              <a:t>EPT</a:t>
            </a:r>
          </a:p>
        </p:txBody>
      </p:sp>
      <p:sp>
        <p:nvSpPr>
          <p:cNvPr id="26" name="CaixaDeTexto 25">
            <a:extLst>
              <a:ext uri="{FF2B5EF4-FFF2-40B4-BE49-F238E27FC236}">
                <a16:creationId xmlns:a16="http://schemas.microsoft.com/office/drawing/2014/main" id="{E7940E58-A21F-41BD-B57A-B44C09D8D07D}"/>
              </a:ext>
            </a:extLst>
          </p:cNvPr>
          <p:cNvSpPr txBox="1"/>
          <p:nvPr/>
        </p:nvSpPr>
        <p:spPr>
          <a:xfrm>
            <a:off x="9266600" y="5856348"/>
            <a:ext cx="827765" cy="400110"/>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-150</a:t>
            </a:r>
          </a:p>
        </p:txBody>
      </p:sp>
      <p:sp>
        <p:nvSpPr>
          <p:cNvPr id="27" name="CaixaDeTexto 26">
            <a:extLst>
              <a:ext uri="{FF2B5EF4-FFF2-40B4-BE49-F238E27FC236}">
                <a16:creationId xmlns:a16="http://schemas.microsoft.com/office/drawing/2014/main" id="{8D1F3D65-0ADA-4AC0-82D4-1AD0C34B93D5}"/>
              </a:ext>
            </a:extLst>
          </p:cNvPr>
          <p:cNvSpPr txBox="1"/>
          <p:nvPr/>
        </p:nvSpPr>
        <p:spPr>
          <a:xfrm>
            <a:off x="10094365" y="5856348"/>
            <a:ext cx="827765" cy="400110"/>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-50</a:t>
            </a:r>
          </a:p>
        </p:txBody>
      </p:sp>
      <p:sp>
        <p:nvSpPr>
          <p:cNvPr id="28" name="CaixaDeTexto 27">
            <a:extLst>
              <a:ext uri="{FF2B5EF4-FFF2-40B4-BE49-F238E27FC236}">
                <a16:creationId xmlns:a16="http://schemas.microsoft.com/office/drawing/2014/main" id="{BF6D815E-7D1D-41A6-BD9E-1D9F39096E1C}"/>
              </a:ext>
            </a:extLst>
          </p:cNvPr>
          <p:cNvSpPr txBox="1"/>
          <p:nvPr/>
        </p:nvSpPr>
        <p:spPr>
          <a:xfrm>
            <a:off x="10922129" y="5856348"/>
            <a:ext cx="827765" cy="400110"/>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+20</a:t>
            </a:r>
          </a:p>
        </p:txBody>
      </p:sp>
      <p:cxnSp>
        <p:nvCxnSpPr>
          <p:cNvPr id="29" name="Conector reto 28">
            <a:extLst>
              <a:ext uri="{FF2B5EF4-FFF2-40B4-BE49-F238E27FC236}">
                <a16:creationId xmlns:a16="http://schemas.microsoft.com/office/drawing/2014/main" id="{9FF573CA-DD3A-495D-98B8-6BB7F436DEF8}"/>
              </a:ext>
            </a:extLst>
          </p:cNvPr>
          <p:cNvCxnSpPr/>
          <p:nvPr/>
        </p:nvCxnSpPr>
        <p:spPr>
          <a:xfrm>
            <a:off x="10002391" y="1275286"/>
            <a:ext cx="0" cy="5030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to 29">
            <a:extLst>
              <a:ext uri="{FF2B5EF4-FFF2-40B4-BE49-F238E27FC236}">
                <a16:creationId xmlns:a16="http://schemas.microsoft.com/office/drawing/2014/main" id="{23471704-7457-4216-9D2F-D7066BE3D09E}"/>
              </a:ext>
            </a:extLst>
          </p:cNvPr>
          <p:cNvCxnSpPr/>
          <p:nvPr/>
        </p:nvCxnSpPr>
        <p:spPr>
          <a:xfrm>
            <a:off x="10738182" y="1271116"/>
            <a:ext cx="0" cy="5030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ector reto 30">
            <a:extLst>
              <a:ext uri="{FF2B5EF4-FFF2-40B4-BE49-F238E27FC236}">
                <a16:creationId xmlns:a16="http://schemas.microsoft.com/office/drawing/2014/main" id="{E95C5412-400C-4091-AF54-96A943AE1B34}"/>
              </a:ext>
            </a:extLst>
          </p:cNvPr>
          <p:cNvCxnSpPr/>
          <p:nvPr/>
        </p:nvCxnSpPr>
        <p:spPr>
          <a:xfrm>
            <a:off x="9266600" y="1765241"/>
            <a:ext cx="22993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to 31">
            <a:extLst>
              <a:ext uri="{FF2B5EF4-FFF2-40B4-BE49-F238E27FC236}">
                <a16:creationId xmlns:a16="http://schemas.microsoft.com/office/drawing/2014/main" id="{537A0CCA-FAF4-43A7-A624-1A03753987FC}"/>
              </a:ext>
            </a:extLst>
          </p:cNvPr>
          <p:cNvCxnSpPr/>
          <p:nvPr/>
        </p:nvCxnSpPr>
        <p:spPr>
          <a:xfrm>
            <a:off x="9266600" y="2226373"/>
            <a:ext cx="22993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de Seta Reta 32">
            <a:extLst>
              <a:ext uri="{FF2B5EF4-FFF2-40B4-BE49-F238E27FC236}">
                <a16:creationId xmlns:a16="http://schemas.microsoft.com/office/drawing/2014/main" id="{FC17C786-939F-4AD2-97B0-21CB245369BE}"/>
              </a:ext>
            </a:extLst>
          </p:cNvPr>
          <p:cNvCxnSpPr/>
          <p:nvPr/>
        </p:nvCxnSpPr>
        <p:spPr>
          <a:xfrm>
            <a:off x="8898705" y="4136886"/>
            <a:ext cx="27592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ector de Seta Reta 33">
            <a:extLst>
              <a:ext uri="{FF2B5EF4-FFF2-40B4-BE49-F238E27FC236}">
                <a16:creationId xmlns:a16="http://schemas.microsoft.com/office/drawing/2014/main" id="{B78A6E1E-F6C7-44E3-9730-6F92ECCD2324}"/>
              </a:ext>
            </a:extLst>
          </p:cNvPr>
          <p:cNvCxnSpPr/>
          <p:nvPr/>
        </p:nvCxnSpPr>
        <p:spPr>
          <a:xfrm>
            <a:off x="8898705" y="5283194"/>
            <a:ext cx="27592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ector reto 34">
            <a:extLst>
              <a:ext uri="{FF2B5EF4-FFF2-40B4-BE49-F238E27FC236}">
                <a16:creationId xmlns:a16="http://schemas.microsoft.com/office/drawing/2014/main" id="{EA9306B0-6D29-4419-8C95-39D5EB70A642}"/>
              </a:ext>
            </a:extLst>
          </p:cNvPr>
          <p:cNvCxnSpPr/>
          <p:nvPr/>
        </p:nvCxnSpPr>
        <p:spPr>
          <a:xfrm>
            <a:off x="9266600" y="3850309"/>
            <a:ext cx="22993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to 35">
            <a:extLst>
              <a:ext uri="{FF2B5EF4-FFF2-40B4-BE49-F238E27FC236}">
                <a16:creationId xmlns:a16="http://schemas.microsoft.com/office/drawing/2014/main" id="{44F1EF9F-AE3F-4A08-BADF-AC9BEC543784}"/>
              </a:ext>
            </a:extLst>
          </p:cNvPr>
          <p:cNvCxnSpPr/>
          <p:nvPr/>
        </p:nvCxnSpPr>
        <p:spPr>
          <a:xfrm>
            <a:off x="9266600" y="4327937"/>
            <a:ext cx="22993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to 36">
            <a:extLst>
              <a:ext uri="{FF2B5EF4-FFF2-40B4-BE49-F238E27FC236}">
                <a16:creationId xmlns:a16="http://schemas.microsoft.com/office/drawing/2014/main" id="{A04E47AD-2EAC-4DC2-AD20-3564B48E6AF1}"/>
              </a:ext>
            </a:extLst>
          </p:cNvPr>
          <p:cNvCxnSpPr/>
          <p:nvPr/>
        </p:nvCxnSpPr>
        <p:spPr>
          <a:xfrm>
            <a:off x="9266600" y="4996617"/>
            <a:ext cx="22993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ector reto 37">
            <a:extLst>
              <a:ext uri="{FF2B5EF4-FFF2-40B4-BE49-F238E27FC236}">
                <a16:creationId xmlns:a16="http://schemas.microsoft.com/office/drawing/2014/main" id="{F172A1D6-AE37-43B8-A2BE-BBF3E7FA821C}"/>
              </a:ext>
            </a:extLst>
          </p:cNvPr>
          <p:cNvCxnSpPr/>
          <p:nvPr/>
        </p:nvCxnSpPr>
        <p:spPr>
          <a:xfrm>
            <a:off x="9266600" y="5569771"/>
            <a:ext cx="229934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 name="Agrupar 38">
            <a:extLst>
              <a:ext uri="{FF2B5EF4-FFF2-40B4-BE49-F238E27FC236}">
                <a16:creationId xmlns:a16="http://schemas.microsoft.com/office/drawing/2014/main" id="{2449AFD0-0D2C-4B9B-BB9B-3469F8DCE3B5}"/>
              </a:ext>
            </a:extLst>
          </p:cNvPr>
          <p:cNvGrpSpPr/>
          <p:nvPr/>
        </p:nvGrpSpPr>
        <p:grpSpPr>
          <a:xfrm>
            <a:off x="6507384" y="1271114"/>
            <a:ext cx="5058562" cy="906241"/>
            <a:chOff x="4932040" y="1203598"/>
            <a:chExt cx="3960440" cy="683132"/>
          </a:xfrm>
        </p:grpSpPr>
        <p:sp>
          <p:nvSpPr>
            <p:cNvPr id="40" name="CaixaDeTexto 39">
              <a:extLst>
                <a:ext uri="{FF2B5EF4-FFF2-40B4-BE49-F238E27FC236}">
                  <a16:creationId xmlns:a16="http://schemas.microsoft.com/office/drawing/2014/main" id="{8D9542CA-F333-411B-A51E-7202C2BAE772}"/>
                </a:ext>
              </a:extLst>
            </p:cNvPr>
            <p:cNvSpPr txBox="1"/>
            <p:nvPr/>
          </p:nvSpPr>
          <p:spPr>
            <a:xfrm>
              <a:off x="7092280" y="1585124"/>
              <a:ext cx="648072" cy="301606"/>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-100</a:t>
              </a:r>
            </a:p>
          </p:txBody>
        </p:sp>
        <p:sp>
          <p:nvSpPr>
            <p:cNvPr id="41" name="CaixaDeTexto 40">
              <a:extLst>
                <a:ext uri="{FF2B5EF4-FFF2-40B4-BE49-F238E27FC236}">
                  <a16:creationId xmlns:a16="http://schemas.microsoft.com/office/drawing/2014/main" id="{04091EA3-98EE-4BC3-9677-9997B09949A2}"/>
                </a:ext>
              </a:extLst>
            </p:cNvPr>
            <p:cNvSpPr txBox="1"/>
            <p:nvPr/>
          </p:nvSpPr>
          <p:spPr>
            <a:xfrm>
              <a:off x="8244408" y="1585124"/>
              <a:ext cx="648072" cy="301606"/>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-100</a:t>
              </a:r>
            </a:p>
          </p:txBody>
        </p:sp>
        <p:sp>
          <p:nvSpPr>
            <p:cNvPr id="42" name="CaixaDeTexto 41">
              <a:extLst>
                <a:ext uri="{FF2B5EF4-FFF2-40B4-BE49-F238E27FC236}">
                  <a16:creationId xmlns:a16="http://schemas.microsoft.com/office/drawing/2014/main" id="{16EE50DC-3372-4863-A49B-11F7F2E93FFB}"/>
                </a:ext>
              </a:extLst>
            </p:cNvPr>
            <p:cNvSpPr txBox="1"/>
            <p:nvPr/>
          </p:nvSpPr>
          <p:spPr>
            <a:xfrm>
              <a:off x="7668344" y="1585124"/>
              <a:ext cx="648072" cy="301606"/>
            </a:xfrm>
            <a:prstGeom prst="rect">
              <a:avLst/>
            </a:prstGeom>
            <a:noFill/>
          </p:spPr>
          <p:txBody>
            <a:bodyPr wrap="square" rtlCol="0">
              <a:spAutoFit/>
            </a:bodyPr>
            <a:lstStyle/>
            <a:p>
              <a:r>
                <a:rPr lang="pt-BR" sz="2000" dirty="0">
                  <a:latin typeface="Arial" panose="020B0604020202020204" pitchFamily="34" charset="0"/>
                  <a:cs typeface="Arial" panose="020B0604020202020204" pitchFamily="34" charset="0"/>
                </a:rPr>
                <a:t>-100</a:t>
              </a:r>
            </a:p>
          </p:txBody>
        </p:sp>
        <p:sp>
          <p:nvSpPr>
            <p:cNvPr id="43" name="CaixaDeTexto 42">
              <a:extLst>
                <a:ext uri="{FF2B5EF4-FFF2-40B4-BE49-F238E27FC236}">
                  <a16:creationId xmlns:a16="http://schemas.microsoft.com/office/drawing/2014/main" id="{C7D8FC89-30FB-48F4-8310-224DD7D98975}"/>
                </a:ext>
              </a:extLst>
            </p:cNvPr>
            <p:cNvSpPr txBox="1"/>
            <p:nvPr/>
          </p:nvSpPr>
          <p:spPr>
            <a:xfrm>
              <a:off x="5004048" y="1203598"/>
              <a:ext cx="1872208" cy="533610"/>
            </a:xfrm>
            <a:prstGeom prst="rect">
              <a:avLst/>
            </a:prstGeom>
            <a:solidFill>
              <a:srgbClr val="DAEDD1"/>
            </a:solidFill>
            <a:ln>
              <a:solidFill>
                <a:schemeClr val="tx1"/>
              </a:solidFill>
            </a:ln>
          </p:spPr>
          <p:txBody>
            <a:bodyPr wrap="square" rtlCol="0">
              <a:spAutoFit/>
            </a:bodyPr>
            <a:lstStyle/>
            <a:p>
              <a:r>
                <a:rPr lang="pt-BR" sz="2000" dirty="0">
                  <a:latin typeface="Arial" panose="020B0604020202020204" pitchFamily="34" charset="0"/>
                  <a:cs typeface="Arial" panose="020B0604020202020204" pitchFamily="34" charset="0"/>
                </a:rPr>
                <a:t>Efeito Substituição (Sempre negativo)</a:t>
              </a:r>
            </a:p>
          </p:txBody>
        </p:sp>
        <p:cxnSp>
          <p:nvCxnSpPr>
            <p:cNvPr id="44" name="Conector reto 43">
              <a:extLst>
                <a:ext uri="{FF2B5EF4-FFF2-40B4-BE49-F238E27FC236}">
                  <a16:creationId xmlns:a16="http://schemas.microsoft.com/office/drawing/2014/main" id="{F09AE9E8-4CC9-4537-8EFD-72E508801934}"/>
                </a:ext>
              </a:extLst>
            </p:cNvPr>
            <p:cNvCxnSpPr/>
            <p:nvPr/>
          </p:nvCxnSpPr>
          <p:spPr>
            <a:xfrm>
              <a:off x="4932040" y="1779662"/>
              <a:ext cx="2088232"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5" name="CaixaDeTexto 44">
            <a:extLst>
              <a:ext uri="{FF2B5EF4-FFF2-40B4-BE49-F238E27FC236}">
                <a16:creationId xmlns:a16="http://schemas.microsoft.com/office/drawing/2014/main" id="{B3E77F94-62E0-4008-AA73-4109AF760D21}"/>
              </a:ext>
            </a:extLst>
          </p:cNvPr>
          <p:cNvSpPr txBox="1"/>
          <p:nvPr/>
        </p:nvSpPr>
        <p:spPr>
          <a:xfrm>
            <a:off x="6783306" y="2297245"/>
            <a:ext cx="2175646" cy="923330"/>
          </a:xfrm>
          <a:prstGeom prst="rect">
            <a:avLst/>
          </a:prstGeom>
          <a:solidFill>
            <a:schemeClr val="accent1">
              <a:lumMod val="40000"/>
              <a:lumOff val="60000"/>
            </a:schemeClr>
          </a:solidFill>
          <a:ln>
            <a:solidFill>
              <a:schemeClr val="tx2"/>
            </a:solidFill>
          </a:ln>
        </p:spPr>
        <p:txBody>
          <a:bodyPr wrap="square" rtlCol="0">
            <a:spAutoFit/>
          </a:bodyPr>
          <a:lstStyle/>
          <a:p>
            <a:r>
              <a:rPr lang="pt-BR" sz="1800" b="1" dirty="0">
                <a:latin typeface="Arial" panose="020B0604020202020204" pitchFamily="34" charset="0"/>
                <a:cs typeface="Arial" panose="020B0604020202020204" pitchFamily="34" charset="0"/>
              </a:rPr>
              <a:t>BN:</a:t>
            </a:r>
            <a:r>
              <a:rPr lang="pt-BR" sz="1800" dirty="0">
                <a:latin typeface="Arial" panose="020B0604020202020204" pitchFamily="34" charset="0"/>
                <a:cs typeface="Arial" panose="020B0604020202020204" pitchFamily="34" charset="0"/>
              </a:rPr>
              <a:t> bem normal</a:t>
            </a:r>
          </a:p>
          <a:p>
            <a:r>
              <a:rPr lang="pt-BR" sz="1800" b="1" dirty="0">
                <a:latin typeface="Arial" panose="020B0604020202020204" pitchFamily="34" charset="0"/>
                <a:cs typeface="Arial" panose="020B0604020202020204" pitchFamily="34" charset="0"/>
              </a:rPr>
              <a:t>BI: </a:t>
            </a:r>
            <a:r>
              <a:rPr lang="pt-BR" sz="1800" dirty="0">
                <a:latin typeface="Arial" panose="020B0604020202020204" pitchFamily="34" charset="0"/>
                <a:cs typeface="Arial" panose="020B0604020202020204" pitchFamily="34" charset="0"/>
              </a:rPr>
              <a:t>bem inferior</a:t>
            </a:r>
          </a:p>
          <a:p>
            <a:r>
              <a:rPr lang="pt-BR" sz="1800" b="1" dirty="0">
                <a:latin typeface="Arial" panose="020B0604020202020204" pitchFamily="34" charset="0"/>
                <a:cs typeface="Arial" panose="020B0604020202020204" pitchFamily="34" charset="0"/>
              </a:rPr>
              <a:t>BG:</a:t>
            </a:r>
            <a:r>
              <a:rPr lang="pt-BR" sz="1800" dirty="0">
                <a:latin typeface="Arial" panose="020B0604020202020204" pitchFamily="34" charset="0"/>
                <a:cs typeface="Arial" panose="020B0604020202020204" pitchFamily="34" charset="0"/>
              </a:rPr>
              <a:t> bem de </a:t>
            </a:r>
            <a:r>
              <a:rPr lang="pt-BR" sz="1800" dirty="0" err="1">
                <a:latin typeface="Arial" panose="020B0604020202020204" pitchFamily="34" charset="0"/>
                <a:cs typeface="Arial" panose="020B0604020202020204" pitchFamily="34" charset="0"/>
              </a:rPr>
              <a:t>Giffen</a:t>
            </a:r>
            <a:endParaRPr lang="pt-BR" sz="1800" dirty="0">
              <a:latin typeface="Arial" panose="020B0604020202020204" pitchFamily="34" charset="0"/>
              <a:cs typeface="Arial" panose="020B0604020202020204" pitchFamily="34" charset="0"/>
            </a:endParaRPr>
          </a:p>
        </p:txBody>
      </p:sp>
      <p:sp>
        <p:nvSpPr>
          <p:cNvPr id="46" name="CaixaDeTexto 45">
            <a:extLst>
              <a:ext uri="{FF2B5EF4-FFF2-40B4-BE49-F238E27FC236}">
                <a16:creationId xmlns:a16="http://schemas.microsoft.com/office/drawing/2014/main" id="{256FBF3C-29C6-4574-9E81-7ADEF3065755}"/>
              </a:ext>
            </a:extLst>
          </p:cNvPr>
          <p:cNvSpPr txBox="1"/>
          <p:nvPr/>
        </p:nvSpPr>
        <p:spPr>
          <a:xfrm>
            <a:off x="1621760" y="98472"/>
            <a:ext cx="9927817" cy="769441"/>
          </a:xfrm>
          <a:prstGeom prst="rect">
            <a:avLst/>
          </a:prstGeom>
          <a:noFill/>
        </p:spPr>
        <p:txBody>
          <a:bodyPr wrap="square" rtlCol="0">
            <a:spAutoFit/>
          </a:bodyPr>
          <a:lstStyle/>
          <a:p>
            <a:r>
              <a:rPr lang="pt-BR" sz="4400" b="1" dirty="0">
                <a:latin typeface="Calibri" panose="020F0502020204030204" pitchFamily="34" charset="0"/>
                <a:cs typeface="Calibri" panose="020F0502020204030204" pitchFamily="34" charset="0"/>
              </a:rPr>
              <a:t>Bens Normais, Inferiores e de </a:t>
            </a:r>
            <a:r>
              <a:rPr lang="pt-BR" sz="4400" b="1" dirty="0" err="1">
                <a:latin typeface="Calibri" panose="020F0502020204030204" pitchFamily="34" charset="0"/>
                <a:cs typeface="Calibri" panose="020F0502020204030204" pitchFamily="34" charset="0"/>
              </a:rPr>
              <a:t>Giffen</a:t>
            </a:r>
            <a:endParaRPr lang="pt-BR"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276585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6" grpId="0"/>
      <p:bldP spid="27" grpId="0"/>
      <p:bldP spid="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90AEDBA9-0805-4355-89C9-103F54038C56}"/>
              </a:ext>
            </a:extLst>
          </p:cNvPr>
          <p:cNvSpPr>
            <a:spLocks noGrp="1"/>
          </p:cNvSpPr>
          <p:nvPr>
            <p:ph idx="1"/>
          </p:nvPr>
        </p:nvSpPr>
        <p:spPr>
          <a:xfrm>
            <a:off x="300251" y="330484"/>
            <a:ext cx="11544741" cy="1433015"/>
          </a:xfrm>
        </p:spPr>
        <p:txBody>
          <a:bodyPr/>
          <a:lstStyle/>
          <a:p>
            <a:pPr algn="just">
              <a:buClrTx/>
            </a:pPr>
            <a:r>
              <a:rPr lang="pt-BR" dirty="0">
                <a:solidFill>
                  <a:schemeClr val="tx1"/>
                </a:solidFill>
              </a:rPr>
              <a:t>Note então que, no caso dos bens normais ou superiores, o ER positivo reforça o ES (sempre negativo):</a:t>
            </a:r>
            <a:endParaRPr lang="en-US" dirty="0">
              <a:solidFill>
                <a:schemeClr val="tx1"/>
              </a:solidFill>
            </a:endParaRPr>
          </a:p>
        </p:txBody>
      </p:sp>
      <p:cxnSp>
        <p:nvCxnSpPr>
          <p:cNvPr id="5" name="Conector de seta reta 36">
            <a:extLst>
              <a:ext uri="{FF2B5EF4-FFF2-40B4-BE49-F238E27FC236}">
                <a16:creationId xmlns:a16="http://schemas.microsoft.com/office/drawing/2014/main" id="{C9EC30FE-F1B8-40F8-84F4-D8959DCAC1AF}"/>
              </a:ext>
            </a:extLst>
          </p:cNvPr>
          <p:cNvCxnSpPr/>
          <p:nvPr/>
        </p:nvCxnSpPr>
        <p:spPr bwMode="auto">
          <a:xfrm flipV="1">
            <a:off x="3317877" y="1804446"/>
            <a:ext cx="0" cy="2702255"/>
          </a:xfrm>
          <a:prstGeom prst="straightConnector1">
            <a:avLst/>
          </a:prstGeom>
          <a:solidFill>
            <a:srgbClr val="FFCC99"/>
          </a:solidFill>
          <a:ln w="38100" cap="flat" cmpd="sng" algn="ctr">
            <a:solidFill>
              <a:schemeClr val="tx1"/>
            </a:solidFill>
            <a:prstDash val="solid"/>
            <a:round/>
            <a:headEnd type="none" w="med" len="med"/>
            <a:tailEnd type="triangle"/>
          </a:ln>
          <a:effectLst/>
        </p:spPr>
      </p:cxnSp>
      <p:cxnSp>
        <p:nvCxnSpPr>
          <p:cNvPr id="6" name="Conector de seta reta 39">
            <a:extLst>
              <a:ext uri="{FF2B5EF4-FFF2-40B4-BE49-F238E27FC236}">
                <a16:creationId xmlns:a16="http://schemas.microsoft.com/office/drawing/2014/main" id="{B95CF587-0417-40B9-B276-6C079972F8D7}"/>
              </a:ext>
            </a:extLst>
          </p:cNvPr>
          <p:cNvCxnSpPr/>
          <p:nvPr/>
        </p:nvCxnSpPr>
        <p:spPr bwMode="auto">
          <a:xfrm>
            <a:off x="3317877" y="4506701"/>
            <a:ext cx="3603009" cy="0"/>
          </a:xfrm>
          <a:prstGeom prst="straightConnector1">
            <a:avLst/>
          </a:prstGeom>
          <a:solidFill>
            <a:srgbClr val="FFCC99"/>
          </a:solidFill>
          <a:ln w="38100" cap="flat" cmpd="sng" algn="ctr">
            <a:solidFill>
              <a:schemeClr val="tx1"/>
            </a:solidFill>
            <a:prstDash val="solid"/>
            <a:round/>
            <a:headEnd type="none" w="med" len="med"/>
            <a:tailEnd type="triangle"/>
          </a:ln>
          <a:effectLst/>
        </p:spPr>
      </p:cxnSp>
      <p:sp>
        <p:nvSpPr>
          <p:cNvPr id="7" name="CaixaDeTexto 6">
            <a:extLst>
              <a:ext uri="{FF2B5EF4-FFF2-40B4-BE49-F238E27FC236}">
                <a16:creationId xmlns:a16="http://schemas.microsoft.com/office/drawing/2014/main" id="{7D121C14-F0E2-43D7-A1CA-53C7050E9C09}"/>
              </a:ext>
            </a:extLst>
          </p:cNvPr>
          <p:cNvSpPr txBox="1"/>
          <p:nvPr/>
        </p:nvSpPr>
        <p:spPr>
          <a:xfrm>
            <a:off x="2894799" y="1627022"/>
            <a:ext cx="354842" cy="461665"/>
          </a:xfrm>
          <a:prstGeom prst="rect">
            <a:avLst/>
          </a:prstGeom>
          <a:noFill/>
        </p:spPr>
        <p:txBody>
          <a:bodyPr wrap="square" rtlCol="0">
            <a:spAutoFit/>
          </a:bodyPr>
          <a:lstStyle/>
          <a:p>
            <a:r>
              <a:rPr lang="pt-BR" b="1" dirty="0"/>
              <a:t>P</a:t>
            </a:r>
            <a:endParaRPr lang="en-US" b="1" dirty="0"/>
          </a:p>
        </p:txBody>
      </p:sp>
      <p:sp>
        <p:nvSpPr>
          <p:cNvPr id="8" name="CaixaDeTexto 7">
            <a:extLst>
              <a:ext uri="{FF2B5EF4-FFF2-40B4-BE49-F238E27FC236}">
                <a16:creationId xmlns:a16="http://schemas.microsoft.com/office/drawing/2014/main" id="{B9B4C013-A58E-4AA4-A0D9-D09E21C9666D}"/>
              </a:ext>
            </a:extLst>
          </p:cNvPr>
          <p:cNvSpPr txBox="1"/>
          <p:nvPr/>
        </p:nvSpPr>
        <p:spPr>
          <a:xfrm>
            <a:off x="6827637" y="4427090"/>
            <a:ext cx="354842" cy="461665"/>
          </a:xfrm>
          <a:prstGeom prst="rect">
            <a:avLst/>
          </a:prstGeom>
          <a:noFill/>
        </p:spPr>
        <p:txBody>
          <a:bodyPr wrap="square" rtlCol="0">
            <a:spAutoFit/>
          </a:bodyPr>
          <a:lstStyle/>
          <a:p>
            <a:r>
              <a:rPr lang="pt-BR" b="1" dirty="0"/>
              <a:t>Q</a:t>
            </a:r>
            <a:endParaRPr lang="en-US" b="1" dirty="0"/>
          </a:p>
        </p:txBody>
      </p:sp>
      <p:cxnSp>
        <p:nvCxnSpPr>
          <p:cNvPr id="9" name="Conector reto 8">
            <a:extLst>
              <a:ext uri="{FF2B5EF4-FFF2-40B4-BE49-F238E27FC236}">
                <a16:creationId xmlns:a16="http://schemas.microsoft.com/office/drawing/2014/main" id="{A4B41332-4652-4DB4-B832-0B9AE1865193}"/>
              </a:ext>
            </a:extLst>
          </p:cNvPr>
          <p:cNvCxnSpPr/>
          <p:nvPr/>
        </p:nvCxnSpPr>
        <p:spPr bwMode="auto">
          <a:xfrm>
            <a:off x="3522594" y="2088687"/>
            <a:ext cx="3084394" cy="2022227"/>
          </a:xfrm>
          <a:prstGeom prst="line">
            <a:avLst/>
          </a:prstGeom>
          <a:solidFill>
            <a:srgbClr val="FFCC99"/>
          </a:solidFill>
          <a:ln w="28575" cap="flat" cmpd="sng" algn="ctr">
            <a:solidFill>
              <a:schemeClr val="tx1"/>
            </a:solidFill>
            <a:prstDash val="solid"/>
            <a:round/>
            <a:headEnd type="none" w="med" len="med"/>
            <a:tailEnd type="none" w="med" len="med"/>
          </a:ln>
          <a:effectLst/>
        </p:spPr>
      </p:cxnSp>
      <p:sp>
        <p:nvSpPr>
          <p:cNvPr id="10" name="CaixaDeTexto 9">
            <a:extLst>
              <a:ext uri="{FF2B5EF4-FFF2-40B4-BE49-F238E27FC236}">
                <a16:creationId xmlns:a16="http://schemas.microsoft.com/office/drawing/2014/main" id="{BF52DFB3-43FE-4CB4-948E-01FFE92ED7D3}"/>
              </a:ext>
            </a:extLst>
          </p:cNvPr>
          <p:cNvSpPr txBox="1"/>
          <p:nvPr/>
        </p:nvSpPr>
        <p:spPr>
          <a:xfrm>
            <a:off x="6606988" y="3865255"/>
            <a:ext cx="220649" cy="461665"/>
          </a:xfrm>
          <a:prstGeom prst="rect">
            <a:avLst/>
          </a:prstGeom>
          <a:noFill/>
        </p:spPr>
        <p:txBody>
          <a:bodyPr wrap="square" rtlCol="0">
            <a:spAutoFit/>
          </a:bodyPr>
          <a:lstStyle/>
          <a:p>
            <a:r>
              <a:rPr lang="pt-BR" b="1" dirty="0"/>
              <a:t>D</a:t>
            </a:r>
            <a:endParaRPr lang="en-US" b="1" dirty="0"/>
          </a:p>
        </p:txBody>
      </p:sp>
      <p:cxnSp>
        <p:nvCxnSpPr>
          <p:cNvPr id="11" name="Conector reto 10">
            <a:extLst>
              <a:ext uri="{FF2B5EF4-FFF2-40B4-BE49-F238E27FC236}">
                <a16:creationId xmlns:a16="http://schemas.microsoft.com/office/drawing/2014/main" id="{AAE593EC-B8A1-43D1-9ED0-662116BE740E}"/>
              </a:ext>
            </a:extLst>
          </p:cNvPr>
          <p:cNvCxnSpPr/>
          <p:nvPr/>
        </p:nvCxnSpPr>
        <p:spPr bwMode="auto">
          <a:xfrm>
            <a:off x="3317877" y="2541422"/>
            <a:ext cx="928048" cy="0"/>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12" name="Conector reto 11">
            <a:extLst>
              <a:ext uri="{FF2B5EF4-FFF2-40B4-BE49-F238E27FC236}">
                <a16:creationId xmlns:a16="http://schemas.microsoft.com/office/drawing/2014/main" id="{744D3CBE-6064-4518-AC3F-CE98120B91B6}"/>
              </a:ext>
            </a:extLst>
          </p:cNvPr>
          <p:cNvCxnSpPr/>
          <p:nvPr/>
        </p:nvCxnSpPr>
        <p:spPr bwMode="auto">
          <a:xfrm>
            <a:off x="4218629" y="2541422"/>
            <a:ext cx="0" cy="1965279"/>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13" name="CaixaDeTexto 12">
            <a:extLst>
              <a:ext uri="{FF2B5EF4-FFF2-40B4-BE49-F238E27FC236}">
                <a16:creationId xmlns:a16="http://schemas.microsoft.com/office/drawing/2014/main" id="{A8E54F48-8FEE-4A05-88B9-D879EC3AACBE}"/>
              </a:ext>
            </a:extLst>
          </p:cNvPr>
          <p:cNvSpPr txBox="1"/>
          <p:nvPr/>
        </p:nvSpPr>
        <p:spPr>
          <a:xfrm>
            <a:off x="2897071" y="2243446"/>
            <a:ext cx="543636" cy="461665"/>
          </a:xfrm>
          <a:prstGeom prst="rect">
            <a:avLst/>
          </a:prstGeom>
          <a:noFill/>
        </p:spPr>
        <p:txBody>
          <a:bodyPr wrap="square" rtlCol="0">
            <a:spAutoFit/>
          </a:bodyPr>
          <a:lstStyle/>
          <a:p>
            <a:r>
              <a:rPr lang="pt-BR" dirty="0"/>
              <a:t>P</a:t>
            </a:r>
            <a:r>
              <a:rPr lang="pt-BR" sz="1600" dirty="0"/>
              <a:t>0</a:t>
            </a:r>
            <a:endParaRPr lang="en-US" sz="1600" dirty="0"/>
          </a:p>
        </p:txBody>
      </p:sp>
      <p:sp>
        <p:nvSpPr>
          <p:cNvPr id="14" name="CaixaDeTexto 13">
            <a:extLst>
              <a:ext uri="{FF2B5EF4-FFF2-40B4-BE49-F238E27FC236}">
                <a16:creationId xmlns:a16="http://schemas.microsoft.com/office/drawing/2014/main" id="{2DAD61EE-FBE6-45F7-9CA8-F2187783EF18}"/>
              </a:ext>
            </a:extLst>
          </p:cNvPr>
          <p:cNvSpPr txBox="1"/>
          <p:nvPr/>
        </p:nvSpPr>
        <p:spPr>
          <a:xfrm>
            <a:off x="3977523" y="4443015"/>
            <a:ext cx="543636" cy="461665"/>
          </a:xfrm>
          <a:prstGeom prst="rect">
            <a:avLst/>
          </a:prstGeom>
          <a:noFill/>
        </p:spPr>
        <p:txBody>
          <a:bodyPr wrap="square" rtlCol="0">
            <a:spAutoFit/>
          </a:bodyPr>
          <a:lstStyle/>
          <a:p>
            <a:r>
              <a:rPr lang="pt-BR" dirty="0"/>
              <a:t>Q</a:t>
            </a:r>
            <a:r>
              <a:rPr lang="pt-BR" sz="1600" dirty="0"/>
              <a:t>0</a:t>
            </a:r>
            <a:endParaRPr lang="en-US" sz="1600" dirty="0"/>
          </a:p>
        </p:txBody>
      </p:sp>
      <p:grpSp>
        <p:nvGrpSpPr>
          <p:cNvPr id="15" name="Grupo 67">
            <a:extLst>
              <a:ext uri="{FF2B5EF4-FFF2-40B4-BE49-F238E27FC236}">
                <a16:creationId xmlns:a16="http://schemas.microsoft.com/office/drawing/2014/main" id="{F67AE4FF-278F-4F2C-885D-6B93F85EFBCD}"/>
              </a:ext>
            </a:extLst>
          </p:cNvPr>
          <p:cNvGrpSpPr/>
          <p:nvPr/>
        </p:nvGrpSpPr>
        <p:grpSpPr>
          <a:xfrm>
            <a:off x="4273221" y="4044947"/>
            <a:ext cx="1273792" cy="442262"/>
            <a:chOff x="3766784" y="4860872"/>
            <a:chExt cx="1273792" cy="442262"/>
          </a:xfrm>
        </p:grpSpPr>
        <p:cxnSp>
          <p:nvCxnSpPr>
            <p:cNvPr id="16" name="Conector de seta reta 58">
              <a:extLst>
                <a:ext uri="{FF2B5EF4-FFF2-40B4-BE49-F238E27FC236}">
                  <a16:creationId xmlns:a16="http://schemas.microsoft.com/office/drawing/2014/main" id="{164C2621-ECA9-42C6-8FFE-DD23EED1BB36}"/>
                </a:ext>
              </a:extLst>
            </p:cNvPr>
            <p:cNvCxnSpPr/>
            <p:nvPr/>
          </p:nvCxnSpPr>
          <p:spPr bwMode="auto">
            <a:xfrm>
              <a:off x="3766784" y="4926842"/>
              <a:ext cx="545911" cy="0"/>
            </a:xfrm>
            <a:prstGeom prst="straightConnector1">
              <a:avLst/>
            </a:prstGeom>
            <a:solidFill>
              <a:srgbClr val="FFCC99"/>
            </a:solidFill>
            <a:ln w="28575" cap="flat" cmpd="sng" algn="ctr">
              <a:solidFill>
                <a:schemeClr val="accent6">
                  <a:lumMod val="75000"/>
                </a:schemeClr>
              </a:solidFill>
              <a:prstDash val="solid"/>
              <a:round/>
              <a:headEnd type="none" w="med" len="med"/>
              <a:tailEnd type="triangle"/>
            </a:ln>
            <a:effectLst/>
          </p:spPr>
        </p:cxnSp>
        <p:cxnSp>
          <p:nvCxnSpPr>
            <p:cNvPr id="17" name="Conector de seta reta 59">
              <a:extLst>
                <a:ext uri="{FF2B5EF4-FFF2-40B4-BE49-F238E27FC236}">
                  <a16:creationId xmlns:a16="http://schemas.microsoft.com/office/drawing/2014/main" id="{A578F5FA-41C5-4824-85A8-9492C3CFDB8D}"/>
                </a:ext>
              </a:extLst>
            </p:cNvPr>
            <p:cNvCxnSpPr/>
            <p:nvPr/>
          </p:nvCxnSpPr>
          <p:spPr bwMode="auto">
            <a:xfrm>
              <a:off x="4451449" y="4929114"/>
              <a:ext cx="545911" cy="0"/>
            </a:xfrm>
            <a:prstGeom prst="straightConnector1">
              <a:avLst/>
            </a:prstGeom>
            <a:solidFill>
              <a:srgbClr val="FFCC99"/>
            </a:solidFill>
            <a:ln w="28575" cap="flat" cmpd="sng" algn="ctr">
              <a:solidFill>
                <a:srgbClr val="00B050"/>
              </a:solidFill>
              <a:prstDash val="solid"/>
              <a:round/>
              <a:headEnd type="none" w="med" len="med"/>
              <a:tailEnd type="triangle"/>
            </a:ln>
            <a:effectLst/>
          </p:spPr>
        </p:cxnSp>
        <p:sp>
          <p:nvSpPr>
            <p:cNvPr id="18" name="CaixaDeTexto 17">
              <a:extLst>
                <a:ext uri="{FF2B5EF4-FFF2-40B4-BE49-F238E27FC236}">
                  <a16:creationId xmlns:a16="http://schemas.microsoft.com/office/drawing/2014/main" id="{BE4F736E-E73C-4EC8-8CD7-028BF7B72F39}"/>
                </a:ext>
              </a:extLst>
            </p:cNvPr>
            <p:cNvSpPr txBox="1"/>
            <p:nvPr/>
          </p:nvSpPr>
          <p:spPr>
            <a:xfrm>
              <a:off x="3780430" y="4872247"/>
              <a:ext cx="559557" cy="430887"/>
            </a:xfrm>
            <a:prstGeom prst="rect">
              <a:avLst/>
            </a:prstGeom>
            <a:noFill/>
          </p:spPr>
          <p:txBody>
            <a:bodyPr wrap="square" rtlCol="0">
              <a:spAutoFit/>
            </a:bodyPr>
            <a:lstStyle/>
            <a:p>
              <a:r>
                <a:rPr lang="pt-BR" sz="2200" b="1" dirty="0">
                  <a:solidFill>
                    <a:schemeClr val="accent6">
                      <a:lumMod val="75000"/>
                    </a:schemeClr>
                  </a:solidFill>
                </a:rPr>
                <a:t>ES</a:t>
              </a:r>
              <a:endParaRPr lang="en-US" sz="2200" b="1" dirty="0">
                <a:solidFill>
                  <a:schemeClr val="accent6">
                    <a:lumMod val="75000"/>
                  </a:schemeClr>
                </a:solidFill>
              </a:endParaRPr>
            </a:p>
          </p:txBody>
        </p:sp>
        <p:sp>
          <p:nvSpPr>
            <p:cNvPr id="19" name="CaixaDeTexto 18">
              <a:extLst>
                <a:ext uri="{FF2B5EF4-FFF2-40B4-BE49-F238E27FC236}">
                  <a16:creationId xmlns:a16="http://schemas.microsoft.com/office/drawing/2014/main" id="{C149BEF3-6868-4A1C-A885-9C16475105A1}"/>
                </a:ext>
              </a:extLst>
            </p:cNvPr>
            <p:cNvSpPr txBox="1"/>
            <p:nvPr/>
          </p:nvSpPr>
          <p:spPr>
            <a:xfrm>
              <a:off x="4437801" y="4860872"/>
              <a:ext cx="602775" cy="430887"/>
            </a:xfrm>
            <a:prstGeom prst="rect">
              <a:avLst/>
            </a:prstGeom>
            <a:noFill/>
          </p:spPr>
          <p:txBody>
            <a:bodyPr wrap="square" rtlCol="0">
              <a:spAutoFit/>
            </a:bodyPr>
            <a:lstStyle/>
            <a:p>
              <a:r>
                <a:rPr lang="pt-BR" sz="2200" b="1" dirty="0">
                  <a:solidFill>
                    <a:srgbClr val="00B050"/>
                  </a:solidFill>
                </a:rPr>
                <a:t>ER</a:t>
              </a:r>
              <a:endParaRPr lang="en-US" sz="2200" b="1" dirty="0">
                <a:solidFill>
                  <a:srgbClr val="00B050"/>
                </a:solidFill>
              </a:endParaRPr>
            </a:p>
          </p:txBody>
        </p:sp>
      </p:grpSp>
      <p:grpSp>
        <p:nvGrpSpPr>
          <p:cNvPr id="20" name="Grupo 68">
            <a:extLst>
              <a:ext uri="{FF2B5EF4-FFF2-40B4-BE49-F238E27FC236}">
                <a16:creationId xmlns:a16="http://schemas.microsoft.com/office/drawing/2014/main" id="{49932853-CDE0-4B46-98E4-289BE6F8644D}"/>
              </a:ext>
            </a:extLst>
          </p:cNvPr>
          <p:cNvGrpSpPr/>
          <p:nvPr/>
        </p:nvGrpSpPr>
        <p:grpSpPr>
          <a:xfrm>
            <a:off x="4043863" y="4877083"/>
            <a:ext cx="2877023" cy="536975"/>
            <a:chOff x="3537426" y="5693008"/>
            <a:chExt cx="2877023" cy="536975"/>
          </a:xfrm>
        </p:grpSpPr>
        <p:sp>
          <p:nvSpPr>
            <p:cNvPr id="21" name="Chave direita 62">
              <a:extLst>
                <a:ext uri="{FF2B5EF4-FFF2-40B4-BE49-F238E27FC236}">
                  <a16:creationId xmlns:a16="http://schemas.microsoft.com/office/drawing/2014/main" id="{B75287E1-E47D-4652-9860-43DDFE0C9BBF}"/>
                </a:ext>
              </a:extLst>
            </p:cNvPr>
            <p:cNvSpPr/>
            <p:nvPr/>
          </p:nvSpPr>
          <p:spPr bwMode="auto">
            <a:xfrm rot="5400000">
              <a:off x="4353034" y="4877400"/>
              <a:ext cx="126704" cy="1757919"/>
            </a:xfrm>
            <a:prstGeom prst="rightBrace">
              <a:avLst/>
            </a:prstGeom>
            <a:noFill/>
            <a:ln w="2857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2" name="CaixaDeTexto 21">
              <a:extLst>
                <a:ext uri="{FF2B5EF4-FFF2-40B4-BE49-F238E27FC236}">
                  <a16:creationId xmlns:a16="http://schemas.microsoft.com/office/drawing/2014/main" id="{C41C1AF2-B9C7-4B84-933F-4A4CFD12BDEF}"/>
                </a:ext>
              </a:extLst>
            </p:cNvPr>
            <p:cNvSpPr txBox="1"/>
            <p:nvPr/>
          </p:nvSpPr>
          <p:spPr>
            <a:xfrm>
              <a:off x="4192146" y="5829873"/>
              <a:ext cx="2222303" cy="400110"/>
            </a:xfrm>
            <a:prstGeom prst="rect">
              <a:avLst/>
            </a:prstGeom>
            <a:solidFill>
              <a:schemeClr val="bg1"/>
            </a:solidFill>
            <a:ln>
              <a:solidFill>
                <a:schemeClr val="tx1"/>
              </a:solidFill>
            </a:ln>
          </p:spPr>
          <p:txBody>
            <a:bodyPr wrap="square" rtlCol="0">
              <a:spAutoFit/>
            </a:bodyPr>
            <a:lstStyle/>
            <a:p>
              <a:r>
                <a:rPr lang="pt-BR" sz="2000" b="1" dirty="0"/>
                <a:t>VQD = |ES| + |ER|</a:t>
              </a:r>
              <a:endParaRPr lang="en-US" sz="2000" b="1" dirty="0"/>
            </a:p>
          </p:txBody>
        </p:sp>
      </p:grpSp>
      <p:grpSp>
        <p:nvGrpSpPr>
          <p:cNvPr id="23" name="Grupo 66">
            <a:extLst>
              <a:ext uri="{FF2B5EF4-FFF2-40B4-BE49-F238E27FC236}">
                <a16:creationId xmlns:a16="http://schemas.microsoft.com/office/drawing/2014/main" id="{3E22D826-559D-4818-9726-A6552A6D24D6}"/>
              </a:ext>
            </a:extLst>
          </p:cNvPr>
          <p:cNvGrpSpPr/>
          <p:nvPr/>
        </p:nvGrpSpPr>
        <p:grpSpPr>
          <a:xfrm>
            <a:off x="2799264" y="2459539"/>
            <a:ext cx="3048007" cy="2447414"/>
            <a:chOff x="2292827" y="3275464"/>
            <a:chExt cx="3048007" cy="2447414"/>
          </a:xfrm>
        </p:grpSpPr>
        <p:sp>
          <p:nvSpPr>
            <p:cNvPr id="24" name="CaixaDeTexto 23">
              <a:extLst>
                <a:ext uri="{FF2B5EF4-FFF2-40B4-BE49-F238E27FC236}">
                  <a16:creationId xmlns:a16="http://schemas.microsoft.com/office/drawing/2014/main" id="{89FDBBF4-832F-4256-9E6C-3E6D8FF57A44}"/>
                </a:ext>
              </a:extLst>
            </p:cNvPr>
            <p:cNvSpPr txBox="1"/>
            <p:nvPr/>
          </p:nvSpPr>
          <p:spPr>
            <a:xfrm>
              <a:off x="2392907" y="3976049"/>
              <a:ext cx="543636" cy="461665"/>
            </a:xfrm>
            <a:prstGeom prst="rect">
              <a:avLst/>
            </a:prstGeom>
            <a:noFill/>
          </p:spPr>
          <p:txBody>
            <a:bodyPr wrap="square" rtlCol="0">
              <a:spAutoFit/>
            </a:bodyPr>
            <a:lstStyle/>
            <a:p>
              <a:r>
                <a:rPr lang="pt-BR" dirty="0"/>
                <a:t>P</a:t>
              </a:r>
              <a:r>
                <a:rPr lang="pt-BR" sz="1600" dirty="0"/>
                <a:t>1</a:t>
              </a:r>
              <a:endParaRPr lang="en-US" sz="1600" dirty="0"/>
            </a:p>
          </p:txBody>
        </p:sp>
        <p:cxnSp>
          <p:nvCxnSpPr>
            <p:cNvPr id="25" name="Conector reto 24">
              <a:extLst>
                <a:ext uri="{FF2B5EF4-FFF2-40B4-BE49-F238E27FC236}">
                  <a16:creationId xmlns:a16="http://schemas.microsoft.com/office/drawing/2014/main" id="{860222E0-42CA-416C-88BB-2DD95C58F667}"/>
                </a:ext>
              </a:extLst>
            </p:cNvPr>
            <p:cNvCxnSpPr/>
            <p:nvPr/>
          </p:nvCxnSpPr>
          <p:spPr bwMode="auto">
            <a:xfrm>
              <a:off x="2811440" y="4230804"/>
              <a:ext cx="2224585" cy="0"/>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6" name="Conector reto 25">
              <a:extLst>
                <a:ext uri="{FF2B5EF4-FFF2-40B4-BE49-F238E27FC236}">
                  <a16:creationId xmlns:a16="http://schemas.microsoft.com/office/drawing/2014/main" id="{0A5BAC53-E764-4DED-9535-9ABA7002CD81}"/>
                </a:ext>
              </a:extLst>
            </p:cNvPr>
            <p:cNvCxnSpPr/>
            <p:nvPr/>
          </p:nvCxnSpPr>
          <p:spPr bwMode="auto">
            <a:xfrm>
              <a:off x="5036025" y="4230804"/>
              <a:ext cx="0" cy="1091822"/>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27" name="CaixaDeTexto 26">
              <a:extLst>
                <a:ext uri="{FF2B5EF4-FFF2-40B4-BE49-F238E27FC236}">
                  <a16:creationId xmlns:a16="http://schemas.microsoft.com/office/drawing/2014/main" id="{F72365B1-146F-48D4-BBAF-CB92FD21C787}"/>
                </a:ext>
              </a:extLst>
            </p:cNvPr>
            <p:cNvSpPr txBox="1"/>
            <p:nvPr/>
          </p:nvSpPr>
          <p:spPr>
            <a:xfrm>
              <a:off x="4797198" y="5261213"/>
              <a:ext cx="543636" cy="461665"/>
            </a:xfrm>
            <a:prstGeom prst="rect">
              <a:avLst/>
            </a:prstGeom>
            <a:noFill/>
          </p:spPr>
          <p:txBody>
            <a:bodyPr wrap="square" rtlCol="0">
              <a:spAutoFit/>
            </a:bodyPr>
            <a:lstStyle/>
            <a:p>
              <a:r>
                <a:rPr lang="pt-BR" dirty="0"/>
                <a:t>Q</a:t>
              </a:r>
              <a:r>
                <a:rPr lang="pt-BR" sz="1600" dirty="0"/>
                <a:t>1</a:t>
              </a:r>
              <a:endParaRPr lang="en-US" sz="1600" dirty="0"/>
            </a:p>
          </p:txBody>
        </p:sp>
        <p:cxnSp>
          <p:nvCxnSpPr>
            <p:cNvPr id="28" name="Conector de seta reta 65">
              <a:extLst>
                <a:ext uri="{FF2B5EF4-FFF2-40B4-BE49-F238E27FC236}">
                  <a16:creationId xmlns:a16="http://schemas.microsoft.com/office/drawing/2014/main" id="{1B4704C5-A583-4FFD-B67B-0E54954F807D}"/>
                </a:ext>
              </a:extLst>
            </p:cNvPr>
            <p:cNvCxnSpPr/>
            <p:nvPr/>
          </p:nvCxnSpPr>
          <p:spPr bwMode="auto">
            <a:xfrm>
              <a:off x="2292827" y="3275464"/>
              <a:ext cx="0" cy="1009932"/>
            </a:xfrm>
            <a:prstGeom prst="straightConnector1">
              <a:avLst/>
            </a:prstGeom>
            <a:solidFill>
              <a:srgbClr val="FFCC99"/>
            </a:solidFill>
            <a:ln w="28575" cap="flat" cmpd="sng" algn="ctr">
              <a:solidFill>
                <a:srgbClr val="000000"/>
              </a:solidFill>
              <a:prstDash val="solid"/>
              <a:round/>
              <a:headEnd type="none" w="med" len="med"/>
              <a:tailEnd type="arrow" w="med" len="med"/>
            </a:ln>
            <a:effectLst/>
          </p:spPr>
        </p:cxnSp>
      </p:grpSp>
    </p:spTree>
    <p:extLst>
      <p:ext uri="{BB962C8B-B14F-4D97-AF65-F5344CB8AC3E}">
        <p14:creationId xmlns:p14="http://schemas.microsoft.com/office/powerpoint/2010/main" val="7489680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ECFB29C-8B1D-4AD2-AB6D-B32D8DC36FFF}"/>
              </a:ext>
            </a:extLst>
          </p:cNvPr>
          <p:cNvSpPr>
            <a:spLocks noGrp="1"/>
          </p:cNvSpPr>
          <p:nvPr>
            <p:ph idx="1"/>
          </p:nvPr>
        </p:nvSpPr>
        <p:spPr>
          <a:xfrm>
            <a:off x="239151" y="330638"/>
            <a:ext cx="11788726" cy="4883150"/>
          </a:xfrm>
        </p:spPr>
        <p:txBody>
          <a:bodyPr/>
          <a:lstStyle/>
          <a:p>
            <a:r>
              <a:rPr lang="pt-BR" b="1" dirty="0">
                <a:solidFill>
                  <a:schemeClr val="tx1"/>
                </a:solidFill>
                <a:latin typeface="Calibri" panose="020F0502020204030204" pitchFamily="34" charset="0"/>
                <a:cs typeface="Calibri" panose="020F0502020204030204" pitchFamily="34" charset="0"/>
              </a:rPr>
              <a:t>Já os dois últimos itens são óbvios:</a:t>
            </a:r>
          </a:p>
          <a:p>
            <a:pPr marL="914400" lvl="1" indent="-514350">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A curva de oferta de mercado relaciona a quantidade total do bem que as empresas da economia estão dispostas a oferecer a cada preço. Quando o preço sobe, a quantidade ofertada aumenta. Ou seja, a curva de oferta de um bem é </a:t>
            </a:r>
            <a:r>
              <a:rPr lang="pt-BR" b="1" i="0" dirty="0">
                <a:solidFill>
                  <a:schemeClr val="tx1"/>
                </a:solidFill>
                <a:effectLst/>
                <a:latin typeface="Calibri" panose="020F0502020204030204" pitchFamily="34" charset="0"/>
                <a:cs typeface="Calibri" panose="020F0502020204030204" pitchFamily="34" charset="0"/>
              </a:rPr>
              <a:t>positivamente</a:t>
            </a:r>
            <a:r>
              <a:rPr lang="pt-BR" b="0" i="0" dirty="0">
                <a:solidFill>
                  <a:schemeClr val="tx1"/>
                </a:solidFill>
                <a:effectLst/>
                <a:latin typeface="Calibri" panose="020F0502020204030204" pitchFamily="34" charset="0"/>
                <a:cs typeface="Calibri" panose="020F0502020204030204" pitchFamily="34" charset="0"/>
              </a:rPr>
              <a:t> inclinada.</a:t>
            </a:r>
          </a:p>
          <a:p>
            <a:pPr marL="914400" lvl="1" indent="-514350">
              <a:buClr>
                <a:schemeClr val="tx1"/>
              </a:buClr>
              <a:buSzPct val="100000"/>
              <a:buFont typeface="+mj-lt"/>
              <a:buAutoNum type="alphaLcParenR"/>
            </a:pPr>
            <a:r>
              <a:rPr lang="pt-BR" dirty="0">
                <a:solidFill>
                  <a:schemeClr val="tx1"/>
                </a:solidFill>
                <a:latin typeface="Calibri" panose="020F0502020204030204" pitchFamily="34" charset="0"/>
                <a:cs typeface="Calibri" panose="020F0502020204030204" pitchFamily="34" charset="0"/>
              </a:rPr>
              <a:t>O equilíbrio de mercado ocorre quando </a:t>
            </a:r>
            <a:r>
              <a:rPr lang="pt-BR" dirty="0" err="1">
                <a:solidFill>
                  <a:schemeClr val="tx1"/>
                </a:solidFill>
                <a:latin typeface="Calibri" panose="020F0502020204030204" pitchFamily="34" charset="0"/>
                <a:cs typeface="Calibri" panose="020F0502020204030204" pitchFamily="34" charset="0"/>
              </a:rPr>
              <a:t>Q</a:t>
            </a:r>
            <a:r>
              <a:rPr lang="pt-BR" sz="2100" dirty="0" err="1">
                <a:solidFill>
                  <a:schemeClr val="tx1"/>
                </a:solidFill>
                <a:latin typeface="Calibri" panose="020F0502020204030204" pitchFamily="34" charset="0"/>
                <a:cs typeface="Calibri" panose="020F0502020204030204" pitchFamily="34" charset="0"/>
              </a:rPr>
              <a:t>d</a:t>
            </a:r>
            <a:r>
              <a:rPr lang="pt-BR" dirty="0">
                <a:solidFill>
                  <a:schemeClr val="tx1"/>
                </a:solidFill>
                <a:latin typeface="Calibri" panose="020F0502020204030204" pitchFamily="34" charset="0"/>
                <a:cs typeface="Calibri" panose="020F0502020204030204" pitchFamily="34" charset="0"/>
              </a:rPr>
              <a:t> = Q</a:t>
            </a:r>
            <a:r>
              <a:rPr lang="pt-BR" sz="2100" dirty="0">
                <a:solidFill>
                  <a:schemeClr val="tx1"/>
                </a:solidFill>
                <a:latin typeface="Calibri" panose="020F0502020204030204" pitchFamily="34" charset="0"/>
                <a:cs typeface="Calibri" panose="020F0502020204030204" pitchFamily="34" charset="0"/>
              </a:rPr>
              <a:t>S</a:t>
            </a:r>
            <a:r>
              <a:rPr lang="pt-BR" dirty="0">
                <a:solidFill>
                  <a:schemeClr val="tx1"/>
                </a:solidFill>
                <a:latin typeface="Calibri" panose="020F0502020204030204" pitchFamily="34" charset="0"/>
                <a:cs typeface="Calibri" panose="020F0502020204030204" pitchFamily="34" charset="0"/>
              </a:rPr>
              <a:t>.</a:t>
            </a:r>
            <a:endParaRPr lang="pt-BR" b="0" i="0" dirty="0">
              <a:solidFill>
                <a:schemeClr val="tx1"/>
              </a:solidFill>
              <a:effectLst/>
              <a:latin typeface="Calibri" panose="020F0502020204030204" pitchFamily="34" charset="0"/>
              <a:cs typeface="Calibri" panose="020F0502020204030204" pitchFamily="34" charset="0"/>
            </a:endParaRPr>
          </a:p>
          <a:p>
            <a:pPr marL="514350" indent="-514350">
              <a:buClr>
                <a:schemeClr val="tx1"/>
              </a:buClr>
              <a:buSzPct val="100000"/>
              <a:buFont typeface="+mj-lt"/>
              <a:buAutoNum type="alphaLcParenR"/>
            </a:pPr>
            <a:endParaRPr lang="pt-BR" dirty="0">
              <a:solidFill>
                <a:schemeClr val="tx1"/>
              </a:solidFill>
              <a:latin typeface="Calibri" panose="020F0502020204030204" pitchFamily="34" charset="0"/>
              <a:cs typeface="Calibri" panose="020F0502020204030204" pitchFamily="34" charset="0"/>
            </a:endParaRPr>
          </a:p>
          <a:p>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958584"/>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965A4F7-F946-40DB-9AC1-39DA4B24C5BF}"/>
              </a:ext>
            </a:extLst>
          </p:cNvPr>
          <p:cNvSpPr>
            <a:spLocks noGrp="1"/>
          </p:cNvSpPr>
          <p:nvPr>
            <p:ph idx="1"/>
          </p:nvPr>
        </p:nvSpPr>
        <p:spPr>
          <a:xfrm>
            <a:off x="196947" y="218099"/>
            <a:ext cx="11816861" cy="4883150"/>
          </a:xfrm>
        </p:spPr>
        <p:txBody>
          <a:bodyPr/>
          <a:lstStyle/>
          <a:p>
            <a:pPr marL="0" indent="0" algn="just">
              <a:buNone/>
            </a:pPr>
            <a:r>
              <a:rPr lang="pt-BR" b="1" i="0" dirty="0">
                <a:solidFill>
                  <a:schemeClr val="tx1"/>
                </a:solidFill>
                <a:effectLst/>
                <a:latin typeface="Source Sans Pro" panose="020B0503030403020204" pitchFamily="34" charset="0"/>
              </a:rPr>
              <a:t>11) </a:t>
            </a:r>
            <a:r>
              <a:rPr lang="pt-BR" b="1" dirty="0">
                <a:solidFill>
                  <a:schemeClr val="tx1"/>
                </a:solidFill>
                <a:latin typeface="Source Sans Pro" panose="020B0503030403020204" pitchFamily="34" charset="0"/>
              </a:rPr>
              <a:t>FGV - Analista Judiciário (TJ RO)/Economista/2015</a:t>
            </a:r>
            <a:endParaRPr lang="pt-BR" b="1" i="0" dirty="0">
              <a:solidFill>
                <a:schemeClr val="tx1"/>
              </a:solidFill>
              <a:effectLst/>
              <a:latin typeface="Source Sans Pro" panose="020B0503030403020204" pitchFamily="34" charset="0"/>
            </a:endParaRPr>
          </a:p>
          <a:p>
            <a:pPr marL="0" indent="0" algn="just">
              <a:spcBef>
                <a:spcPts val="600"/>
              </a:spcBef>
              <a:buNone/>
            </a:pPr>
            <a:r>
              <a:rPr lang="pt-BR" sz="2900" b="0" i="0" dirty="0">
                <a:solidFill>
                  <a:schemeClr val="tx1"/>
                </a:solidFill>
                <a:effectLst/>
                <a:latin typeface="Calibri" panose="020F0502020204030204" pitchFamily="34" charset="0"/>
                <a:cs typeface="Calibri" panose="020F0502020204030204" pitchFamily="34" charset="0"/>
              </a:rPr>
              <a:t>“Uma grande enchente na região Centro-Oeste do Brasil destrói grande parte da produção de soja da região e isso repercute em um aumento do preço do leite de soja”. A justificativa correta desse trecho é que a enchente levará:</a:t>
            </a:r>
          </a:p>
          <a:p>
            <a:pPr marL="514350" indent="-514350" algn="just">
              <a:spcBef>
                <a:spcPts val="600"/>
              </a:spcBef>
              <a:buClr>
                <a:schemeClr val="tx1"/>
              </a:buClr>
              <a:buSzPct val="100000"/>
              <a:buFont typeface="+mj-lt"/>
              <a:buAutoNum type="alphaLcParenR"/>
            </a:pPr>
            <a:r>
              <a:rPr lang="pt-BR" sz="2900" b="0" i="0" dirty="0">
                <a:solidFill>
                  <a:schemeClr val="tx1"/>
                </a:solidFill>
                <a:effectLst/>
                <a:latin typeface="Calibri" panose="020F0502020204030204" pitchFamily="34" charset="0"/>
                <a:cs typeface="Calibri" panose="020F0502020204030204" pitchFamily="34" charset="0"/>
              </a:rPr>
              <a:t>a um aumento no preço da soja e a uma consequente redução do custo de produção do leite de soja, que tem a soja como insumo. Logo, a curva de oferta de leite de soja deslocar-se-á para a esquerda, o que levará a um aumento do preço e da quantidade demandada de leite de soja em equilíbrio;</a:t>
            </a:r>
            <a:endParaRPr lang="pt-BR" sz="2900"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sz="2900" b="0" i="0" dirty="0">
                <a:solidFill>
                  <a:schemeClr val="tx1"/>
                </a:solidFill>
                <a:effectLst/>
                <a:latin typeface="Calibri" panose="020F0502020204030204" pitchFamily="34" charset="0"/>
                <a:cs typeface="Calibri" panose="020F0502020204030204" pitchFamily="34" charset="0"/>
              </a:rPr>
              <a:t>a um aumento no preço da soja, contribuindo para uma redução do custo de produção do leite de soja, que tem a soja como insumo. Logo, a curva de oferta de leite de soja deslocar-se-á para a esquerda, o que contribuirá para diminuir o preço de equilíbrio do leite de soja. Com isso, aumenta a quantidade demandada de leite de soja em equilíbrio;</a:t>
            </a:r>
            <a:endParaRPr lang="pt-BR" sz="2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0502235"/>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4ED9719-92A7-4CD4-954F-BD2003B33D71}"/>
              </a:ext>
            </a:extLst>
          </p:cNvPr>
          <p:cNvSpPr>
            <a:spLocks noGrp="1"/>
          </p:cNvSpPr>
          <p:nvPr>
            <p:ph idx="1"/>
          </p:nvPr>
        </p:nvSpPr>
        <p:spPr>
          <a:xfrm>
            <a:off x="239151" y="239151"/>
            <a:ext cx="11774658" cy="5917174"/>
          </a:xfrm>
        </p:spPr>
        <p:txBody>
          <a:bodyPr/>
          <a:lstStyle/>
          <a:p>
            <a:pPr algn="just">
              <a:spcBef>
                <a:spcPts val="600"/>
              </a:spcBef>
              <a:buClr>
                <a:schemeClr val="tx1"/>
              </a:buClr>
              <a:buSzPct val="101000"/>
              <a:buFont typeface="Wingdings" panose="05000000000000000000" pitchFamily="2" charset="2"/>
              <a:buChar char="§"/>
            </a:pPr>
            <a:r>
              <a:rPr lang="pt-BR" dirty="0">
                <a:solidFill>
                  <a:schemeClr val="tx1"/>
                </a:solidFill>
                <a:latin typeface="Calibri" panose="020F0502020204030204" pitchFamily="34" charset="0"/>
                <a:cs typeface="Calibri" panose="020F0502020204030204" pitchFamily="34" charset="0"/>
              </a:rPr>
              <a:t>O conceito de </a:t>
            </a:r>
            <a:r>
              <a:rPr lang="pt-BR" dirty="0">
                <a:solidFill>
                  <a:schemeClr val="tx1"/>
                </a:solidFill>
                <a:effectLst/>
                <a:latin typeface="Calibri" panose="020F0502020204030204" pitchFamily="34" charset="0"/>
                <a:cs typeface="Calibri" panose="020F0502020204030204" pitchFamily="34" charset="0"/>
              </a:rPr>
              <a:t>custo de oportunidade (custo implícito) é atribuído a </a:t>
            </a:r>
            <a:r>
              <a:rPr lang="pt-BR" dirty="0">
                <a:solidFill>
                  <a:schemeClr val="tx1"/>
                </a:solidFill>
                <a:latin typeface="Calibri" panose="020F0502020204030204" pitchFamily="34" charset="0"/>
                <a:cs typeface="Calibri" panose="020F0502020204030204" pitchFamily="34" charset="0"/>
              </a:rPr>
              <a:t>Friedrich von </a:t>
            </a:r>
            <a:r>
              <a:rPr lang="pt-BR" dirty="0" err="1">
                <a:solidFill>
                  <a:schemeClr val="tx1"/>
                </a:solidFill>
                <a:latin typeface="Calibri" panose="020F0502020204030204" pitchFamily="34" charset="0"/>
                <a:cs typeface="Calibri" panose="020F0502020204030204" pitchFamily="34" charset="0"/>
              </a:rPr>
              <a:t>Wieser</a:t>
            </a:r>
            <a:r>
              <a:rPr lang="pt-BR" dirty="0">
                <a:solidFill>
                  <a:schemeClr val="tx1"/>
                </a:solidFill>
                <a:latin typeface="Calibri" panose="020F0502020204030204" pitchFamily="34" charset="0"/>
                <a:cs typeface="Calibri" panose="020F0502020204030204" pitchFamily="34" charset="0"/>
              </a:rPr>
              <a:t> (1876).</a:t>
            </a:r>
            <a:r>
              <a:rPr lang="pt-BR" dirty="0">
                <a:solidFill>
                  <a:schemeClr val="tx1"/>
                </a:solidFill>
                <a:effectLst/>
                <a:latin typeface="Calibri" panose="020F0502020204030204" pitchFamily="34" charset="0"/>
                <a:cs typeface="Calibri" panose="020F0502020204030204" pitchFamily="34" charset="0"/>
              </a:rPr>
              <a:t> </a:t>
            </a:r>
          </a:p>
          <a:p>
            <a:pPr algn="just">
              <a:spcBef>
                <a:spcPts val="600"/>
              </a:spcBef>
              <a:buClr>
                <a:schemeClr val="tx1"/>
              </a:buClr>
              <a:buSzPct val="101000"/>
              <a:buFont typeface="Wingdings" panose="05000000000000000000" pitchFamily="2" charset="2"/>
              <a:buChar char="§"/>
            </a:pPr>
            <a:r>
              <a:rPr lang="pt-BR" dirty="0">
                <a:solidFill>
                  <a:schemeClr val="tx1"/>
                </a:solidFill>
                <a:effectLst/>
                <a:latin typeface="Calibri" panose="020F0502020204030204" pitchFamily="34" charset="0"/>
                <a:cs typeface="Calibri" panose="020F0502020204030204" pitchFamily="34" charset="0"/>
              </a:rPr>
              <a:t>Usado em </a:t>
            </a:r>
            <a:r>
              <a:rPr lang="pt-BR" dirty="0">
                <a:solidFill>
                  <a:schemeClr val="tx1"/>
                </a:solidFill>
                <a:latin typeface="Calibri" panose="020F0502020204030204" pitchFamily="34" charset="0"/>
                <a:cs typeface="Calibri" panose="020F0502020204030204" pitchFamily="34" charset="0"/>
              </a:rPr>
              <a:t>economia</a:t>
            </a:r>
            <a:r>
              <a:rPr lang="pt-BR" dirty="0">
                <a:solidFill>
                  <a:schemeClr val="tx1"/>
                </a:solidFill>
                <a:effectLst/>
                <a:latin typeface="Calibri" panose="020F0502020204030204" pitchFamily="34" charset="0"/>
                <a:cs typeface="Calibri" panose="020F0502020204030204" pitchFamily="34" charset="0"/>
              </a:rPr>
              <a:t> para indicar o custo de algo em termos de uma </a:t>
            </a:r>
            <a:r>
              <a:rPr lang="pt-BR" b="1" dirty="0">
                <a:solidFill>
                  <a:schemeClr val="tx1"/>
                </a:solidFill>
                <a:effectLst/>
                <a:latin typeface="Calibri" panose="020F0502020204030204" pitchFamily="34" charset="0"/>
                <a:cs typeface="Calibri" panose="020F0502020204030204" pitchFamily="34" charset="0"/>
              </a:rPr>
              <a:t>oportunidade renunciada</a:t>
            </a:r>
            <a:r>
              <a:rPr lang="pt-BR" dirty="0">
                <a:solidFill>
                  <a:schemeClr val="tx1"/>
                </a:solidFill>
                <a:effectLst/>
                <a:latin typeface="Calibri" panose="020F0502020204030204" pitchFamily="34" charset="0"/>
                <a:cs typeface="Calibri" panose="020F0502020204030204" pitchFamily="34" charset="0"/>
              </a:rPr>
              <a:t>.</a:t>
            </a:r>
          </a:p>
          <a:p>
            <a:pPr algn="just">
              <a:buClr>
                <a:schemeClr val="tx1"/>
              </a:buClr>
              <a:buSzPct val="101000"/>
              <a:buFont typeface="Wingdings" panose="05000000000000000000" pitchFamily="2" charset="2"/>
              <a:buChar char="§"/>
            </a:pPr>
            <a:r>
              <a:rPr lang="pt-BR" b="1" dirty="0">
                <a:solidFill>
                  <a:schemeClr val="tx1"/>
                </a:solidFill>
                <a:latin typeface="Calibri" panose="020F0502020204030204" pitchFamily="34" charset="0"/>
                <a:cs typeface="Calibri" panose="020F0502020204030204" pitchFamily="34" charset="0"/>
              </a:rPr>
              <a:t>Exemplos:</a:t>
            </a:r>
          </a:p>
        </p:txBody>
      </p:sp>
      <p:sp>
        <p:nvSpPr>
          <p:cNvPr id="5" name="Espaço Reservado para Conteúdo 2">
            <a:extLst>
              <a:ext uri="{FF2B5EF4-FFF2-40B4-BE49-F238E27FC236}">
                <a16:creationId xmlns:a16="http://schemas.microsoft.com/office/drawing/2014/main" id="{B5E14F7E-9024-4B47-8F2B-B7B8716F096C}"/>
              </a:ext>
            </a:extLst>
          </p:cNvPr>
          <p:cNvSpPr txBox="1">
            <a:spLocks/>
          </p:cNvSpPr>
          <p:nvPr/>
        </p:nvSpPr>
        <p:spPr bwMode="auto">
          <a:xfrm>
            <a:off x="237715" y="3046262"/>
            <a:ext cx="11774658" cy="366425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514350" indent="-514350" algn="just">
              <a:lnSpc>
                <a:spcPct val="150000"/>
              </a:lnSpc>
              <a:buClr>
                <a:schemeClr val="tx1"/>
              </a:buClr>
              <a:buSzPct val="101000"/>
              <a:buFont typeface="+mj-lt"/>
              <a:buAutoNum type="arabicParenR"/>
            </a:pPr>
            <a:r>
              <a:rPr lang="pt-BR" kern="0" dirty="0">
                <a:solidFill>
                  <a:schemeClr val="tx1"/>
                </a:solidFill>
                <a:latin typeface="Calibri" panose="020F0502020204030204" pitchFamily="34" charset="0"/>
                <a:cs typeface="Calibri" panose="020F0502020204030204" pitchFamily="34" charset="0"/>
              </a:rPr>
              <a:t>A RO do consumidor é dada por:                                                  Note que a inclinação da RO mede o custo de oportunidade do consumo de x. Por exemplo, se </a:t>
            </a:r>
            <a:r>
              <a:rPr lang="pt-BR" kern="0" dirty="0" err="1">
                <a:solidFill>
                  <a:schemeClr val="tx1"/>
                </a:solidFill>
                <a:latin typeface="Calibri" panose="020F0502020204030204" pitchFamily="34" charset="0"/>
                <a:cs typeface="Calibri" panose="020F0502020204030204" pitchFamily="34" charset="0"/>
              </a:rPr>
              <a:t>P</a:t>
            </a:r>
            <a:r>
              <a:rPr lang="pt-BR" sz="2400" kern="0" dirty="0" err="1">
                <a:solidFill>
                  <a:schemeClr val="tx1"/>
                </a:solidFill>
                <a:latin typeface="Calibri" panose="020F0502020204030204" pitchFamily="34" charset="0"/>
                <a:cs typeface="Calibri" panose="020F0502020204030204" pitchFamily="34" charset="0"/>
              </a:rPr>
              <a:t>x</a:t>
            </a:r>
            <a:r>
              <a:rPr lang="pt-BR" kern="0" dirty="0">
                <a:solidFill>
                  <a:schemeClr val="tx1"/>
                </a:solidFill>
                <a:latin typeface="Calibri" panose="020F0502020204030204" pitchFamily="34" charset="0"/>
                <a:cs typeface="Calibri" panose="020F0502020204030204" pitchFamily="34" charset="0"/>
              </a:rPr>
              <a:t> = </a:t>
            </a:r>
            <a:r>
              <a:rPr lang="pt-BR" kern="0" dirty="0" err="1">
                <a:solidFill>
                  <a:schemeClr val="tx1"/>
                </a:solidFill>
                <a:latin typeface="Calibri" panose="020F0502020204030204" pitchFamily="34" charset="0"/>
                <a:cs typeface="Calibri" panose="020F0502020204030204" pitchFamily="34" charset="0"/>
              </a:rPr>
              <a:t>P</a:t>
            </a:r>
            <a:r>
              <a:rPr lang="pt-BR" sz="2400" kern="0" dirty="0" err="1">
                <a:solidFill>
                  <a:schemeClr val="tx1"/>
                </a:solidFill>
                <a:latin typeface="Calibri" panose="020F0502020204030204" pitchFamily="34" charset="0"/>
                <a:cs typeface="Calibri" panose="020F0502020204030204" pitchFamily="34" charset="0"/>
              </a:rPr>
              <a:t>y</a:t>
            </a:r>
            <a:r>
              <a:rPr lang="pt-BR" kern="0" dirty="0">
                <a:solidFill>
                  <a:schemeClr val="tx1"/>
                </a:solidFill>
                <a:latin typeface="Calibri" panose="020F0502020204030204" pitchFamily="34" charset="0"/>
                <a:cs typeface="Calibri" panose="020F0502020204030204" pitchFamily="34" charset="0"/>
              </a:rPr>
              <a:t> = 1, ao consumir uma unidade de x o consumidor estará abrindo mão de consumir uma unidade de y.</a:t>
            </a:r>
          </a:p>
        </p:txBody>
      </p:sp>
      <p:graphicFrame>
        <p:nvGraphicFramePr>
          <p:cNvPr id="6" name="Objeto 5">
            <a:extLst>
              <a:ext uri="{FF2B5EF4-FFF2-40B4-BE49-F238E27FC236}">
                <a16:creationId xmlns:a16="http://schemas.microsoft.com/office/drawing/2014/main" id="{002780A6-5A23-461A-90AC-E52CFE30E3EF}"/>
              </a:ext>
            </a:extLst>
          </p:cNvPr>
          <p:cNvGraphicFramePr>
            <a:graphicFrameLocks noChangeAspect="1"/>
          </p:cNvGraphicFramePr>
          <p:nvPr>
            <p:extLst>
              <p:ext uri="{D42A27DB-BD31-4B8C-83A1-F6EECF244321}">
                <p14:modId xmlns:p14="http://schemas.microsoft.com/office/powerpoint/2010/main" val="2108469627"/>
              </p:ext>
            </p:extLst>
          </p:nvPr>
        </p:nvGraphicFramePr>
        <p:xfrm>
          <a:off x="6371302" y="3031706"/>
          <a:ext cx="4555869" cy="1083429"/>
        </p:xfrm>
        <a:graphic>
          <a:graphicData uri="http://schemas.openxmlformats.org/presentationml/2006/ole">
            <mc:AlternateContent xmlns:mc="http://schemas.openxmlformats.org/markup-compatibility/2006">
              <mc:Choice xmlns:v="urn:schemas-microsoft-com:vml" Requires="v">
                <p:oleObj name="Equation" r:id="rId2" imgW="1904760" imgH="444240" progId="Equation.DSMT4">
                  <p:embed/>
                </p:oleObj>
              </mc:Choice>
              <mc:Fallback>
                <p:oleObj name="Equation" r:id="rId2" imgW="1904760" imgH="444240" progId="Equation.DSMT4">
                  <p:embed/>
                  <p:pic>
                    <p:nvPicPr>
                      <p:cNvPr id="4" name="Objeto 3">
                        <a:extLst>
                          <a:ext uri="{FF2B5EF4-FFF2-40B4-BE49-F238E27FC236}">
                            <a16:creationId xmlns:a16="http://schemas.microsoft.com/office/drawing/2014/main" id="{D27C2ED8-0DEF-4D08-BCF4-0AE481410DBE}"/>
                          </a:ext>
                        </a:extLst>
                      </p:cNvPr>
                      <p:cNvPicPr>
                        <a:picLocks noChangeAspect="1" noChangeArrowheads="1"/>
                      </p:cNvPicPr>
                      <p:nvPr/>
                    </p:nvPicPr>
                    <p:blipFill>
                      <a:blip r:embed="rId3"/>
                      <a:srcRect/>
                      <a:stretch>
                        <a:fillRect/>
                      </a:stretch>
                    </p:blipFill>
                    <p:spPr bwMode="auto">
                      <a:xfrm>
                        <a:off x="6371302" y="3031706"/>
                        <a:ext cx="4555869" cy="1083429"/>
                      </a:xfrm>
                      <a:prstGeom prst="rect">
                        <a:avLst/>
                      </a:prstGeom>
                      <a:noFill/>
                    </p:spPr>
                  </p:pic>
                </p:oleObj>
              </mc:Fallback>
            </mc:AlternateContent>
          </a:graphicData>
        </a:graphic>
      </p:graphicFrame>
    </p:spTree>
    <p:extLst>
      <p:ext uri="{BB962C8B-B14F-4D97-AF65-F5344CB8AC3E}">
        <p14:creationId xmlns:p14="http://schemas.microsoft.com/office/powerpoint/2010/main" val="33574483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B9F324D-BF29-4CD9-A33C-D350CE35A6B7}"/>
              </a:ext>
            </a:extLst>
          </p:cNvPr>
          <p:cNvSpPr>
            <a:spLocks noGrp="1"/>
          </p:cNvSpPr>
          <p:nvPr>
            <p:ph idx="1"/>
          </p:nvPr>
        </p:nvSpPr>
        <p:spPr>
          <a:xfrm>
            <a:off x="239151" y="218098"/>
            <a:ext cx="11746523" cy="4883150"/>
          </a:xfrm>
        </p:spPr>
        <p:txBody>
          <a:bodyPr/>
          <a:lstStyle/>
          <a:p>
            <a:pPr marL="514350" indent="-514350" algn="just">
              <a:buClr>
                <a:schemeClr val="tx1"/>
              </a:buClr>
              <a:buSzPct val="100000"/>
              <a:buFont typeface="+mj-lt"/>
              <a:buAutoNum type="alphaLcParenR" startAt="3"/>
            </a:pPr>
            <a:r>
              <a:rPr lang="pt-BR" sz="3000" b="0" i="0" dirty="0">
                <a:solidFill>
                  <a:schemeClr val="tx1"/>
                </a:solidFill>
                <a:effectLst/>
                <a:latin typeface="Calibri" panose="020F0502020204030204" pitchFamily="34" charset="0"/>
                <a:cs typeface="Calibri" panose="020F0502020204030204" pitchFamily="34" charset="0"/>
              </a:rPr>
              <a:t>a um aumento no preço da soja, contribuindo para um aumento do custo de produção do leite de soja, que tem a soja como insumo. Logo, a curva de oferta de leite de soja deslocar-se-á para a direita, o que contribuirá para reduzir o preço de equilíbrio do leite de soja. Com isso, aumenta a quantidade demandada de leite de soja em equilíbrio;</a:t>
            </a:r>
          </a:p>
          <a:p>
            <a:pPr marL="514350" indent="-514350" algn="just">
              <a:buClr>
                <a:schemeClr val="tx1"/>
              </a:buClr>
              <a:buSzPct val="100000"/>
              <a:buFont typeface="+mj-lt"/>
              <a:buAutoNum type="alphaLcParenR" startAt="3"/>
            </a:pPr>
            <a:r>
              <a:rPr lang="pt-BR" sz="3000" b="0" i="0" dirty="0">
                <a:solidFill>
                  <a:schemeClr val="tx1"/>
                </a:solidFill>
                <a:effectLst/>
                <a:latin typeface="Calibri" panose="020F0502020204030204" pitchFamily="34" charset="0"/>
                <a:cs typeface="Calibri" panose="020F0502020204030204" pitchFamily="34" charset="0"/>
              </a:rPr>
              <a:t>a uma redução no preço da soja e a uma consequente redução do custo de produção do leite de soja, que tem a soja como insumo. Logo, a curva de oferta de leite de soja deslocar-se-á para a esquerda, o que contribuirá para aumentar o seu preço de equilíbrio. Com isso, diminui a quantidade demandada de leite de soja em equilíbrio. Ou seja, houve um movimento ao longo da curva de demanda por leite de soja, sem alteração na posição da curva;</a:t>
            </a:r>
            <a:endParaRPr lang="pt-BR"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500329"/>
      </p:ext>
    </p:extLst>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FE54526F-3B77-4C77-AF34-BFA82CEB6265}"/>
              </a:ext>
            </a:extLst>
          </p:cNvPr>
          <p:cNvSpPr/>
          <p:nvPr/>
        </p:nvSpPr>
        <p:spPr bwMode="auto">
          <a:xfrm>
            <a:off x="140678" y="239147"/>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ABD95AF5-0853-41A2-B72F-975BDD2014B0}"/>
              </a:ext>
            </a:extLst>
          </p:cNvPr>
          <p:cNvSpPr>
            <a:spLocks noGrp="1"/>
          </p:cNvSpPr>
          <p:nvPr>
            <p:ph idx="1"/>
          </p:nvPr>
        </p:nvSpPr>
        <p:spPr>
          <a:xfrm>
            <a:off x="239151" y="218098"/>
            <a:ext cx="11746523" cy="4883150"/>
          </a:xfrm>
        </p:spPr>
        <p:txBody>
          <a:bodyPr/>
          <a:lstStyle/>
          <a:p>
            <a:pPr marL="514350" indent="-514350" algn="just">
              <a:buClr>
                <a:schemeClr val="tx1"/>
              </a:buClr>
              <a:buSzPct val="100000"/>
              <a:buFont typeface="+mj-lt"/>
              <a:buAutoNum type="alphaLcParenR" startAt="5"/>
            </a:pPr>
            <a:r>
              <a:rPr lang="pt-BR" sz="3000" b="0" i="0" dirty="0">
                <a:solidFill>
                  <a:schemeClr val="tx2"/>
                </a:solidFill>
                <a:effectLst/>
                <a:latin typeface="Calibri" panose="020F0502020204030204" pitchFamily="34" charset="0"/>
                <a:cs typeface="Calibri" panose="020F0502020204030204" pitchFamily="34" charset="0"/>
              </a:rPr>
              <a:t>a um aumento no preço da soja e a um consequente aumento do custo de produção do leite de soja, que tem a soja como insumo. Logo, a curva de oferta de leite de soja deslocar-se-á para a esquerda, o que contribuirá para aumentar o preço e diminuir a quantidade demandada de leite de soja em equilíbrio. Ou seja, houve um movimento ao longo da curva de demanda por leite de soja, sem alteração na posição da curva.</a:t>
            </a:r>
            <a:endParaRPr lang="pt-BR" sz="3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5974712"/>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de seta reta 5">
            <a:extLst>
              <a:ext uri="{FF2B5EF4-FFF2-40B4-BE49-F238E27FC236}">
                <a16:creationId xmlns:a16="http://schemas.microsoft.com/office/drawing/2014/main" id="{A07888F0-7E33-4366-8BE2-D68D3379CE63}"/>
              </a:ext>
            </a:extLst>
          </p:cNvPr>
          <p:cNvCxnSpPr/>
          <p:nvPr/>
        </p:nvCxnSpPr>
        <p:spPr>
          <a:xfrm flipV="1">
            <a:off x="1173093" y="913140"/>
            <a:ext cx="0" cy="34964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DAF8646B-DF59-4038-9F94-EDF57AEBD611}"/>
              </a:ext>
            </a:extLst>
          </p:cNvPr>
          <p:cNvCxnSpPr/>
          <p:nvPr/>
        </p:nvCxnSpPr>
        <p:spPr>
          <a:xfrm>
            <a:off x="1173093" y="4409587"/>
            <a:ext cx="49081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ACA144CE-6CE2-4592-A57A-8CD2B18D357A}"/>
              </a:ext>
            </a:extLst>
          </p:cNvPr>
          <p:cNvCxnSpPr/>
          <p:nvPr/>
        </p:nvCxnSpPr>
        <p:spPr>
          <a:xfrm>
            <a:off x="1648073" y="1472571"/>
            <a:ext cx="3324859" cy="2377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1EC678CC-5583-449C-95CD-D1EE8B57994D}"/>
              </a:ext>
            </a:extLst>
          </p:cNvPr>
          <p:cNvCxnSpPr/>
          <p:nvPr/>
        </p:nvCxnSpPr>
        <p:spPr>
          <a:xfrm flipV="1">
            <a:off x="1806400" y="1332713"/>
            <a:ext cx="3166533" cy="22377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D34453A3-96AE-49AA-8D0A-CD68EE82A41C}"/>
              </a:ext>
            </a:extLst>
          </p:cNvPr>
          <p:cNvCxnSpPr/>
          <p:nvPr/>
        </p:nvCxnSpPr>
        <p:spPr>
          <a:xfrm>
            <a:off x="1173093" y="2591434"/>
            <a:ext cx="20582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630F3834-FB2B-4403-9778-4F44478F9AC2}"/>
              </a:ext>
            </a:extLst>
          </p:cNvPr>
          <p:cNvCxnSpPr/>
          <p:nvPr/>
        </p:nvCxnSpPr>
        <p:spPr>
          <a:xfrm>
            <a:off x="3231339" y="2591434"/>
            <a:ext cx="0" cy="181815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51A4F055-28C6-4ECF-93B4-A2FA3C0A9F7B}"/>
              </a:ext>
            </a:extLst>
          </p:cNvPr>
          <p:cNvSpPr txBox="1"/>
          <p:nvPr/>
        </p:nvSpPr>
        <p:spPr>
          <a:xfrm>
            <a:off x="4923701" y="1017081"/>
            <a:ext cx="1108287" cy="430887"/>
          </a:xfrm>
          <a:prstGeom prst="rect">
            <a:avLst/>
          </a:prstGeom>
          <a:noFill/>
        </p:spPr>
        <p:txBody>
          <a:bodyPr wrap="square" rtlCol="0">
            <a:spAutoFit/>
          </a:bodyPr>
          <a:lstStyle/>
          <a:p>
            <a:pPr algn="just"/>
            <a:r>
              <a:rPr lang="pt-BR" sz="2200" b="1" dirty="0"/>
              <a:t>S</a:t>
            </a:r>
            <a:r>
              <a:rPr lang="pt-BR" sz="1600" b="1" dirty="0"/>
              <a:t>0</a:t>
            </a:r>
            <a:endParaRPr lang="en-US" sz="1600" b="1" dirty="0"/>
          </a:p>
        </p:txBody>
      </p:sp>
      <p:sp>
        <p:nvSpPr>
          <p:cNvPr id="11" name="CaixaDeTexto 10">
            <a:extLst>
              <a:ext uri="{FF2B5EF4-FFF2-40B4-BE49-F238E27FC236}">
                <a16:creationId xmlns:a16="http://schemas.microsoft.com/office/drawing/2014/main" id="{C660CCE9-70F5-4BEF-A02B-FFE6C7CB1C6E}"/>
              </a:ext>
            </a:extLst>
          </p:cNvPr>
          <p:cNvSpPr txBox="1"/>
          <p:nvPr/>
        </p:nvSpPr>
        <p:spPr>
          <a:xfrm>
            <a:off x="4923701" y="3620842"/>
            <a:ext cx="1108287" cy="430887"/>
          </a:xfrm>
          <a:prstGeom prst="rect">
            <a:avLst/>
          </a:prstGeom>
          <a:noFill/>
        </p:spPr>
        <p:txBody>
          <a:bodyPr wrap="square" rtlCol="0">
            <a:spAutoFit/>
          </a:bodyPr>
          <a:lstStyle/>
          <a:p>
            <a:pPr algn="just"/>
            <a:r>
              <a:rPr lang="pt-BR" sz="2200" b="1" dirty="0"/>
              <a:t>D</a:t>
            </a:r>
            <a:r>
              <a:rPr lang="pt-BR" sz="1600" b="1" dirty="0"/>
              <a:t>0</a:t>
            </a:r>
            <a:endParaRPr lang="en-US" sz="1600" b="1" dirty="0"/>
          </a:p>
        </p:txBody>
      </p:sp>
      <p:sp>
        <p:nvSpPr>
          <p:cNvPr id="12" name="CaixaDeTexto 11">
            <a:extLst>
              <a:ext uri="{FF2B5EF4-FFF2-40B4-BE49-F238E27FC236}">
                <a16:creationId xmlns:a16="http://schemas.microsoft.com/office/drawing/2014/main" id="{093E7097-3325-4EB8-BD98-77B7A174B5C1}"/>
              </a:ext>
            </a:extLst>
          </p:cNvPr>
          <p:cNvSpPr txBox="1"/>
          <p:nvPr/>
        </p:nvSpPr>
        <p:spPr>
          <a:xfrm>
            <a:off x="630699" y="633424"/>
            <a:ext cx="316654" cy="584775"/>
          </a:xfrm>
          <a:prstGeom prst="rect">
            <a:avLst/>
          </a:prstGeom>
          <a:noFill/>
        </p:spPr>
        <p:txBody>
          <a:bodyPr wrap="square" rtlCol="0">
            <a:spAutoFit/>
          </a:bodyPr>
          <a:lstStyle/>
          <a:p>
            <a:pPr algn="just"/>
            <a:r>
              <a:rPr lang="pt-BR" sz="3200" b="1" dirty="0"/>
              <a:t>P</a:t>
            </a:r>
            <a:endParaRPr lang="en-US" sz="3200" b="1" dirty="0"/>
          </a:p>
        </p:txBody>
      </p:sp>
      <p:sp>
        <p:nvSpPr>
          <p:cNvPr id="13" name="CaixaDeTexto 12">
            <a:extLst>
              <a:ext uri="{FF2B5EF4-FFF2-40B4-BE49-F238E27FC236}">
                <a16:creationId xmlns:a16="http://schemas.microsoft.com/office/drawing/2014/main" id="{16895E47-B749-4997-A922-DAA567E63E49}"/>
              </a:ext>
            </a:extLst>
          </p:cNvPr>
          <p:cNvSpPr txBox="1"/>
          <p:nvPr/>
        </p:nvSpPr>
        <p:spPr>
          <a:xfrm>
            <a:off x="6013805" y="4178166"/>
            <a:ext cx="316654" cy="584775"/>
          </a:xfrm>
          <a:prstGeom prst="rect">
            <a:avLst/>
          </a:prstGeom>
          <a:noFill/>
        </p:spPr>
        <p:txBody>
          <a:bodyPr wrap="square" rtlCol="0">
            <a:spAutoFit/>
          </a:bodyPr>
          <a:lstStyle/>
          <a:p>
            <a:pPr algn="just"/>
            <a:r>
              <a:rPr lang="pt-BR" sz="3200" b="1" dirty="0"/>
              <a:t>Q</a:t>
            </a:r>
            <a:endParaRPr lang="en-US" sz="3200" b="1" dirty="0"/>
          </a:p>
        </p:txBody>
      </p:sp>
      <p:sp>
        <p:nvSpPr>
          <p:cNvPr id="14" name="CaixaDeTexto 13">
            <a:extLst>
              <a:ext uri="{FF2B5EF4-FFF2-40B4-BE49-F238E27FC236}">
                <a16:creationId xmlns:a16="http://schemas.microsoft.com/office/drawing/2014/main" id="{5B840F06-6AE0-42DA-A620-A5822EA0B811}"/>
              </a:ext>
            </a:extLst>
          </p:cNvPr>
          <p:cNvSpPr txBox="1"/>
          <p:nvPr/>
        </p:nvSpPr>
        <p:spPr>
          <a:xfrm>
            <a:off x="685246" y="2361281"/>
            <a:ext cx="949960" cy="430887"/>
          </a:xfrm>
          <a:prstGeom prst="rect">
            <a:avLst/>
          </a:prstGeom>
          <a:noFill/>
        </p:spPr>
        <p:txBody>
          <a:bodyPr wrap="square" rtlCol="0">
            <a:spAutoFit/>
          </a:bodyPr>
          <a:lstStyle/>
          <a:p>
            <a:pPr algn="just"/>
            <a:r>
              <a:rPr lang="pt-BR" sz="2200" dirty="0"/>
              <a:t>P</a:t>
            </a:r>
            <a:r>
              <a:rPr lang="pt-BR" sz="1600" dirty="0"/>
              <a:t>0</a:t>
            </a:r>
            <a:endParaRPr lang="en-US" sz="1600" dirty="0"/>
          </a:p>
        </p:txBody>
      </p:sp>
      <p:sp>
        <p:nvSpPr>
          <p:cNvPr id="15" name="CaixaDeTexto 14">
            <a:extLst>
              <a:ext uri="{FF2B5EF4-FFF2-40B4-BE49-F238E27FC236}">
                <a16:creationId xmlns:a16="http://schemas.microsoft.com/office/drawing/2014/main" id="{72DC1404-395C-4DFE-A18E-5D74A945C238}"/>
              </a:ext>
            </a:extLst>
          </p:cNvPr>
          <p:cNvSpPr txBox="1"/>
          <p:nvPr/>
        </p:nvSpPr>
        <p:spPr>
          <a:xfrm>
            <a:off x="2987416" y="4375149"/>
            <a:ext cx="949960" cy="430887"/>
          </a:xfrm>
          <a:prstGeom prst="rect">
            <a:avLst/>
          </a:prstGeom>
          <a:noFill/>
        </p:spPr>
        <p:txBody>
          <a:bodyPr wrap="square" rtlCol="0">
            <a:spAutoFit/>
          </a:bodyPr>
          <a:lstStyle/>
          <a:p>
            <a:pPr algn="just"/>
            <a:r>
              <a:rPr lang="pt-BR" sz="2200" dirty="0"/>
              <a:t>Q</a:t>
            </a:r>
            <a:r>
              <a:rPr lang="pt-BR" sz="1600" dirty="0"/>
              <a:t>0</a:t>
            </a:r>
            <a:endParaRPr lang="en-US" sz="1600" dirty="0"/>
          </a:p>
        </p:txBody>
      </p:sp>
      <p:cxnSp>
        <p:nvCxnSpPr>
          <p:cNvPr id="16" name="Conector reto 15">
            <a:extLst>
              <a:ext uri="{FF2B5EF4-FFF2-40B4-BE49-F238E27FC236}">
                <a16:creationId xmlns:a16="http://schemas.microsoft.com/office/drawing/2014/main" id="{5511CD9D-5FB2-406A-A960-5BF15BDAA3BE}"/>
              </a:ext>
            </a:extLst>
          </p:cNvPr>
          <p:cNvCxnSpPr/>
          <p:nvPr/>
        </p:nvCxnSpPr>
        <p:spPr>
          <a:xfrm flipV="1">
            <a:off x="1424231" y="809867"/>
            <a:ext cx="3166533" cy="223772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CaixaDeTexto 16">
            <a:extLst>
              <a:ext uri="{FF2B5EF4-FFF2-40B4-BE49-F238E27FC236}">
                <a16:creationId xmlns:a16="http://schemas.microsoft.com/office/drawing/2014/main" id="{A4B61C78-62FC-4950-B504-00E7E7737A1C}"/>
              </a:ext>
            </a:extLst>
          </p:cNvPr>
          <p:cNvSpPr txBox="1"/>
          <p:nvPr/>
        </p:nvSpPr>
        <p:spPr>
          <a:xfrm>
            <a:off x="4569661" y="564569"/>
            <a:ext cx="1108287" cy="430887"/>
          </a:xfrm>
          <a:prstGeom prst="rect">
            <a:avLst/>
          </a:prstGeom>
          <a:noFill/>
        </p:spPr>
        <p:txBody>
          <a:bodyPr wrap="square" rtlCol="0">
            <a:spAutoFit/>
          </a:bodyPr>
          <a:lstStyle/>
          <a:p>
            <a:pPr algn="just"/>
            <a:r>
              <a:rPr lang="pt-BR" sz="2200" b="1" dirty="0">
                <a:solidFill>
                  <a:schemeClr val="accent6">
                    <a:lumMod val="75000"/>
                  </a:schemeClr>
                </a:solidFill>
              </a:rPr>
              <a:t>S</a:t>
            </a:r>
            <a:r>
              <a:rPr lang="pt-BR" sz="1600" b="1" dirty="0">
                <a:solidFill>
                  <a:schemeClr val="accent6">
                    <a:lumMod val="75000"/>
                  </a:schemeClr>
                </a:solidFill>
              </a:rPr>
              <a:t>1</a:t>
            </a:r>
            <a:endParaRPr lang="en-US" sz="1600" b="1" dirty="0">
              <a:solidFill>
                <a:schemeClr val="accent6">
                  <a:lumMod val="75000"/>
                </a:schemeClr>
              </a:solidFill>
            </a:endParaRPr>
          </a:p>
        </p:txBody>
      </p:sp>
      <p:cxnSp>
        <p:nvCxnSpPr>
          <p:cNvPr id="18" name="Conector reto 17">
            <a:extLst>
              <a:ext uri="{FF2B5EF4-FFF2-40B4-BE49-F238E27FC236}">
                <a16:creationId xmlns:a16="http://schemas.microsoft.com/office/drawing/2014/main" id="{14FB229F-1920-454E-9A40-1222DC15DA90}"/>
              </a:ext>
            </a:extLst>
          </p:cNvPr>
          <p:cNvCxnSpPr>
            <a:cxnSpLocks/>
          </p:cNvCxnSpPr>
          <p:nvPr/>
        </p:nvCxnSpPr>
        <p:spPr>
          <a:xfrm>
            <a:off x="1170747" y="2167061"/>
            <a:ext cx="1445844" cy="0"/>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00586F06-A56F-4EB1-940F-C2A772062D7E}"/>
              </a:ext>
            </a:extLst>
          </p:cNvPr>
          <p:cNvCxnSpPr>
            <a:cxnSpLocks/>
          </p:cNvCxnSpPr>
          <p:nvPr/>
        </p:nvCxnSpPr>
        <p:spPr>
          <a:xfrm>
            <a:off x="2638150" y="2167061"/>
            <a:ext cx="0" cy="2240182"/>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27B8BC37-925D-43F6-8001-AE82B928BFB0}"/>
              </a:ext>
            </a:extLst>
          </p:cNvPr>
          <p:cNvSpPr txBox="1"/>
          <p:nvPr/>
        </p:nvSpPr>
        <p:spPr>
          <a:xfrm>
            <a:off x="2436432" y="4372801"/>
            <a:ext cx="949960" cy="430887"/>
          </a:xfrm>
          <a:prstGeom prst="rect">
            <a:avLst/>
          </a:prstGeom>
          <a:noFill/>
        </p:spPr>
        <p:txBody>
          <a:bodyPr wrap="square" rtlCol="0">
            <a:spAutoFit/>
          </a:bodyPr>
          <a:lstStyle/>
          <a:p>
            <a:pPr algn="just"/>
            <a:r>
              <a:rPr lang="pt-BR" sz="2200" dirty="0">
                <a:solidFill>
                  <a:schemeClr val="accent6">
                    <a:lumMod val="75000"/>
                  </a:schemeClr>
                </a:solidFill>
              </a:rPr>
              <a:t>Q</a:t>
            </a:r>
            <a:r>
              <a:rPr lang="pt-BR" sz="1600" dirty="0">
                <a:solidFill>
                  <a:schemeClr val="accent6">
                    <a:lumMod val="75000"/>
                  </a:schemeClr>
                </a:solidFill>
              </a:rPr>
              <a:t>1</a:t>
            </a:r>
            <a:endParaRPr lang="en-US" sz="1600" dirty="0">
              <a:solidFill>
                <a:schemeClr val="accent6">
                  <a:lumMod val="75000"/>
                </a:schemeClr>
              </a:solidFill>
            </a:endParaRPr>
          </a:p>
        </p:txBody>
      </p:sp>
      <p:sp>
        <p:nvSpPr>
          <p:cNvPr id="21" name="CaixaDeTexto 20">
            <a:extLst>
              <a:ext uri="{FF2B5EF4-FFF2-40B4-BE49-F238E27FC236}">
                <a16:creationId xmlns:a16="http://schemas.microsoft.com/office/drawing/2014/main" id="{25AFBFF2-238A-4BE0-B3EA-CF7F1B09D466}"/>
              </a:ext>
            </a:extLst>
          </p:cNvPr>
          <p:cNvSpPr txBox="1"/>
          <p:nvPr/>
        </p:nvSpPr>
        <p:spPr>
          <a:xfrm>
            <a:off x="696966" y="1979107"/>
            <a:ext cx="949960" cy="430887"/>
          </a:xfrm>
          <a:prstGeom prst="rect">
            <a:avLst/>
          </a:prstGeom>
          <a:noFill/>
        </p:spPr>
        <p:txBody>
          <a:bodyPr wrap="square" rtlCol="0">
            <a:spAutoFit/>
          </a:bodyPr>
          <a:lstStyle/>
          <a:p>
            <a:pPr algn="just"/>
            <a:r>
              <a:rPr lang="pt-BR" sz="2200" dirty="0">
                <a:solidFill>
                  <a:schemeClr val="accent6">
                    <a:lumMod val="75000"/>
                  </a:schemeClr>
                </a:solidFill>
              </a:rPr>
              <a:t>P</a:t>
            </a:r>
            <a:r>
              <a:rPr lang="pt-BR" sz="1600" dirty="0">
                <a:solidFill>
                  <a:schemeClr val="accent6">
                    <a:lumMod val="75000"/>
                  </a:schemeClr>
                </a:solidFill>
              </a:rPr>
              <a:t>1</a:t>
            </a:r>
            <a:endParaRPr lang="en-US" sz="1600" dirty="0">
              <a:solidFill>
                <a:schemeClr val="accent6">
                  <a:lumMod val="75000"/>
                </a:schemeClr>
              </a:solidFill>
            </a:endParaRPr>
          </a:p>
        </p:txBody>
      </p:sp>
      <p:sp>
        <p:nvSpPr>
          <p:cNvPr id="22" name="Espaço Reservado para Conteúdo 2">
            <a:extLst>
              <a:ext uri="{FF2B5EF4-FFF2-40B4-BE49-F238E27FC236}">
                <a16:creationId xmlns:a16="http://schemas.microsoft.com/office/drawing/2014/main" id="{90A8AA97-4BCF-4A70-B3F6-7958099E19E4}"/>
              </a:ext>
            </a:extLst>
          </p:cNvPr>
          <p:cNvSpPr>
            <a:spLocks noGrp="1"/>
          </p:cNvSpPr>
          <p:nvPr>
            <p:ph idx="1"/>
          </p:nvPr>
        </p:nvSpPr>
        <p:spPr>
          <a:xfrm>
            <a:off x="126607" y="4733828"/>
            <a:ext cx="11952849" cy="1462462"/>
          </a:xfrm>
        </p:spPr>
        <p:txBody>
          <a:bodyPr/>
          <a:lstStyle/>
          <a:p>
            <a:pPr algn="just">
              <a:spcBef>
                <a:spcPts val="600"/>
              </a:spcBef>
              <a:buClr>
                <a:schemeClr val="accent6">
                  <a:lumMod val="50000"/>
                </a:schemeClr>
              </a:buClr>
              <a:buSzPct val="100000"/>
              <a:buFont typeface="Wingdings" panose="05000000000000000000" pitchFamily="2" charset="2"/>
              <a:buChar char="§"/>
            </a:pPr>
            <a:r>
              <a:rPr lang="pt-BR" sz="3000" b="0" i="0" dirty="0">
                <a:solidFill>
                  <a:schemeClr val="accent6">
                    <a:lumMod val="50000"/>
                  </a:schemeClr>
                </a:solidFill>
                <a:effectLst/>
                <a:latin typeface="Calibri" panose="020F0502020204030204" pitchFamily="34" charset="0"/>
                <a:cs typeface="Calibri" panose="020F0502020204030204" pitchFamily="34" charset="0"/>
              </a:rPr>
              <a:t>Um aumento do preço da soja (insumo) aumenta o custo de produção do leite de soja. Com isso, teremos uma </a:t>
            </a:r>
            <a:r>
              <a:rPr lang="pt-BR" sz="3000" dirty="0">
                <a:solidFill>
                  <a:schemeClr val="accent6">
                    <a:lumMod val="50000"/>
                  </a:schemeClr>
                </a:solidFill>
                <a:latin typeface="Calibri" panose="020F0502020204030204" pitchFamily="34" charset="0"/>
                <a:cs typeface="Calibri" panose="020F0502020204030204" pitchFamily="34" charset="0"/>
              </a:rPr>
              <a:t>r</a:t>
            </a:r>
            <a:r>
              <a:rPr lang="pt-BR" sz="3000" b="0" i="0" dirty="0">
                <a:solidFill>
                  <a:schemeClr val="accent6">
                    <a:lumMod val="50000"/>
                  </a:schemeClr>
                </a:solidFill>
                <a:effectLst/>
                <a:latin typeface="Calibri" panose="020F0502020204030204" pitchFamily="34" charset="0"/>
                <a:cs typeface="Calibri" panose="020F0502020204030204" pitchFamily="34" charset="0"/>
              </a:rPr>
              <a:t>etração da curva de oferta de leite de soja.</a:t>
            </a:r>
          </a:p>
          <a:p>
            <a:pPr algn="just">
              <a:spcBef>
                <a:spcPts val="600"/>
              </a:spcBef>
              <a:buClr>
                <a:schemeClr val="accent6">
                  <a:lumMod val="50000"/>
                </a:schemeClr>
              </a:buClr>
              <a:buSzPct val="100000"/>
              <a:buFont typeface="Wingdings" panose="05000000000000000000" pitchFamily="2" charset="2"/>
              <a:buChar char="§"/>
            </a:pPr>
            <a:r>
              <a:rPr lang="pt-BR" sz="3000" dirty="0">
                <a:solidFill>
                  <a:schemeClr val="accent6">
                    <a:lumMod val="50000"/>
                  </a:schemeClr>
                </a:solidFill>
                <a:latin typeface="Calibri" panose="020F0502020204030204" pitchFamily="34" charset="0"/>
                <a:cs typeface="Calibri" panose="020F0502020204030204" pitchFamily="34" charset="0"/>
              </a:rPr>
              <a:t>A elevação do preço do leite de soja reduz a quantidade demandada. </a:t>
            </a:r>
            <a:endParaRPr lang="pt-BR" sz="3000" b="0" i="0" dirty="0">
              <a:solidFill>
                <a:schemeClr val="accent6">
                  <a:lumMod val="50000"/>
                </a:schemeClr>
              </a:solidFill>
              <a:effectLst/>
              <a:latin typeface="Calibri" panose="020F0502020204030204" pitchFamily="34" charset="0"/>
              <a:cs typeface="Calibri" panose="020F0502020204030204" pitchFamily="34" charset="0"/>
            </a:endParaRPr>
          </a:p>
        </p:txBody>
      </p:sp>
      <p:sp>
        <p:nvSpPr>
          <p:cNvPr id="23" name="Espaço Reservado para Conteúdo 2">
            <a:extLst>
              <a:ext uri="{FF2B5EF4-FFF2-40B4-BE49-F238E27FC236}">
                <a16:creationId xmlns:a16="http://schemas.microsoft.com/office/drawing/2014/main" id="{FE1B78F0-8CDA-4056-ADC1-3D7867AFC659}"/>
              </a:ext>
            </a:extLst>
          </p:cNvPr>
          <p:cNvSpPr txBox="1">
            <a:spLocks/>
          </p:cNvSpPr>
          <p:nvPr/>
        </p:nvSpPr>
        <p:spPr bwMode="auto">
          <a:xfrm>
            <a:off x="1133056" y="214850"/>
            <a:ext cx="3436604" cy="479510"/>
          </a:xfrm>
          <a:prstGeom prst="rect">
            <a:avLst/>
          </a:prstGeom>
          <a:solidFill>
            <a:schemeClr val="accent6">
              <a:lumMod val="20000"/>
              <a:lumOff val="80000"/>
            </a:schemeClr>
          </a:solidFill>
          <a:ln w="12700">
            <a:solidFill>
              <a:schemeClr val="accent6">
                <a:lumMod val="50000"/>
              </a:schemeClr>
            </a:solid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indent="0" algn="just">
              <a:spcBef>
                <a:spcPts val="600"/>
              </a:spcBef>
              <a:buClr>
                <a:schemeClr val="accent6">
                  <a:lumMod val="50000"/>
                </a:schemeClr>
              </a:buClr>
              <a:buSzPct val="100000"/>
              <a:buNone/>
            </a:pPr>
            <a:r>
              <a:rPr lang="pt-BR" sz="2400" b="1" kern="0" dirty="0">
                <a:solidFill>
                  <a:schemeClr val="accent6">
                    <a:lumMod val="50000"/>
                  </a:schemeClr>
                </a:solidFill>
                <a:latin typeface="Calibri" panose="020F0502020204030204" pitchFamily="34" charset="0"/>
                <a:cs typeface="Calibri" panose="020F0502020204030204" pitchFamily="34" charset="0"/>
              </a:rPr>
              <a:t>Mercado de Leite de Soja</a:t>
            </a:r>
          </a:p>
        </p:txBody>
      </p:sp>
    </p:spTree>
    <p:extLst>
      <p:ext uri="{BB962C8B-B14F-4D97-AF65-F5344CB8AC3E}">
        <p14:creationId xmlns:p14="http://schemas.microsoft.com/office/powerpoint/2010/main" val="224327549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txEl>
                                              <p:pRg st="0" end="0"/>
                                            </p:txEl>
                                          </p:spTgt>
                                        </p:tgtEl>
                                        <p:attrNameLst>
                                          <p:attrName>style.visibility</p:attrName>
                                        </p:attrNameLst>
                                      </p:cBhvr>
                                      <p:to>
                                        <p:strVal val="visible"/>
                                      </p:to>
                                    </p:set>
                                    <p:anim calcmode="lin" valueType="num">
                                      <p:cBhvr additive="base">
                                        <p:cTn id="29"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xEl>
                                              <p:pRg st="1" end="1"/>
                                            </p:txEl>
                                          </p:spTgt>
                                        </p:tgtEl>
                                        <p:attrNameLst>
                                          <p:attrName>style.visibility</p:attrName>
                                        </p:attrNameLst>
                                      </p:cBhvr>
                                      <p:to>
                                        <p:strVal val="visible"/>
                                      </p:to>
                                    </p:set>
                                    <p:anim calcmode="lin" valueType="num">
                                      <p:cBhvr additive="base">
                                        <p:cTn id="35"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80B63E0-9B66-4806-B349-997E24526F92}"/>
              </a:ext>
            </a:extLst>
          </p:cNvPr>
          <p:cNvSpPr>
            <a:spLocks noGrp="1"/>
          </p:cNvSpPr>
          <p:nvPr>
            <p:ph idx="1"/>
          </p:nvPr>
        </p:nvSpPr>
        <p:spPr>
          <a:xfrm>
            <a:off x="225081" y="70335"/>
            <a:ext cx="11732455" cy="5917174"/>
          </a:xfrm>
        </p:spPr>
        <p:txBody>
          <a:bodyPr/>
          <a:lstStyle/>
          <a:p>
            <a:pPr marL="0" indent="0" algn="just">
              <a:buNone/>
            </a:pPr>
            <a:r>
              <a:rPr lang="pt-BR" b="1" dirty="0">
                <a:solidFill>
                  <a:srgbClr val="333333"/>
                </a:solidFill>
                <a:latin typeface="Source Sans Pro" panose="020B0503030403020204" pitchFamily="34" charset="0"/>
              </a:rPr>
              <a:t>12) FGV - Analista Judiciário (TJ BA)/Apoio Especializado/ Economia/2015</a:t>
            </a:r>
            <a:endParaRPr lang="pt-BR" b="1" i="0" dirty="0">
              <a:solidFill>
                <a:srgbClr val="333333"/>
              </a:solidFill>
              <a:effectLst/>
              <a:latin typeface="Source Sans Pro" panose="020B0503030403020204" pitchFamily="34" charset="0"/>
            </a:endParaRPr>
          </a:p>
          <a:p>
            <a:pPr marL="0" indent="0" algn="just">
              <a:buNone/>
            </a:pPr>
            <a:r>
              <a:rPr lang="pt-BR" b="0" i="0" dirty="0">
                <a:solidFill>
                  <a:schemeClr val="tx2"/>
                </a:solidFill>
                <a:effectLst/>
                <a:latin typeface="Calibri" panose="020F0502020204030204" pitchFamily="34" charset="0"/>
                <a:cs typeface="Calibri" panose="020F0502020204030204" pitchFamily="34" charset="0"/>
              </a:rPr>
              <a:t>A questão abaixo refere-se ao gráfico a seguir:</a:t>
            </a:r>
          </a:p>
          <a:p>
            <a:pPr algn="just"/>
            <a:endParaRPr lang="pt-BR" dirty="0">
              <a:solidFill>
                <a:schemeClr val="tx2"/>
              </a:solidFill>
              <a:latin typeface="Calibri" panose="020F0502020204030204" pitchFamily="34" charset="0"/>
              <a:cs typeface="Calibri" panose="020F0502020204030204" pitchFamily="34" charset="0"/>
            </a:endParaRPr>
          </a:p>
          <a:p>
            <a:pPr algn="just"/>
            <a:endParaRPr lang="pt-BR" b="0" i="0" dirty="0">
              <a:solidFill>
                <a:schemeClr val="tx2"/>
              </a:solidFill>
              <a:effectLst/>
              <a:latin typeface="Calibri" panose="020F0502020204030204" pitchFamily="34" charset="0"/>
              <a:cs typeface="Calibri" panose="020F0502020204030204" pitchFamily="34" charset="0"/>
            </a:endParaRPr>
          </a:p>
          <a:p>
            <a:pPr algn="just"/>
            <a:endParaRPr lang="pt-BR" dirty="0">
              <a:solidFill>
                <a:schemeClr val="tx2"/>
              </a:solidFill>
              <a:latin typeface="Calibri" panose="020F0502020204030204" pitchFamily="34" charset="0"/>
              <a:cs typeface="Calibri" panose="020F0502020204030204" pitchFamily="34" charset="0"/>
            </a:endParaRPr>
          </a:p>
          <a:p>
            <a:pPr algn="just"/>
            <a:endParaRPr lang="pt-BR" b="0" i="0" dirty="0">
              <a:solidFill>
                <a:schemeClr val="tx2"/>
              </a:solidFill>
              <a:effectLst/>
              <a:latin typeface="Calibri" panose="020F0502020204030204" pitchFamily="34" charset="0"/>
              <a:cs typeface="Calibri" panose="020F0502020204030204" pitchFamily="34" charset="0"/>
            </a:endParaRPr>
          </a:p>
          <a:p>
            <a:pPr algn="just"/>
            <a:endParaRPr lang="pt-BR" dirty="0">
              <a:solidFill>
                <a:schemeClr val="tx2"/>
              </a:solidFill>
              <a:latin typeface="Calibri" panose="020F0502020204030204" pitchFamily="34" charset="0"/>
              <a:cs typeface="Calibri" panose="020F0502020204030204" pitchFamily="34" charset="0"/>
            </a:endParaRPr>
          </a:p>
          <a:p>
            <a:pPr marL="0" indent="0" algn="just">
              <a:buNone/>
            </a:pPr>
            <a:r>
              <a:rPr lang="pt-BR" b="0" i="0" dirty="0">
                <a:solidFill>
                  <a:schemeClr val="tx2"/>
                </a:solidFill>
                <a:effectLst/>
                <a:latin typeface="Calibri" panose="020F0502020204030204" pitchFamily="34" charset="0"/>
                <a:cs typeface="Calibri" panose="020F0502020204030204" pitchFamily="34" charset="0"/>
              </a:rPr>
              <a:t>Os termos S e D se referem, respectivamente, às curvas de oferta e demanda atuais por gasolina no Brasil.</a:t>
            </a:r>
          </a:p>
          <a:p>
            <a:pPr algn="just"/>
            <a:endParaRPr lang="pt-BR" dirty="0"/>
          </a:p>
        </p:txBody>
      </p:sp>
      <p:pic>
        <p:nvPicPr>
          <p:cNvPr id="61442" name="Picture 2" descr="6101f9df-457b-410d-9033-87a56f00ed08">
            <a:extLst>
              <a:ext uri="{FF2B5EF4-FFF2-40B4-BE49-F238E27FC236}">
                <a16:creationId xmlns:a16="http://schemas.microsoft.com/office/drawing/2014/main" id="{6EEC5EFC-B0B6-4A9A-8AB6-C686941CC4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3368" y="1913206"/>
            <a:ext cx="4965895" cy="382641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7817479"/>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1A320F96-F9D4-444A-92CD-5423F207CCB2}"/>
              </a:ext>
            </a:extLst>
          </p:cNvPr>
          <p:cNvSpPr/>
          <p:nvPr/>
        </p:nvSpPr>
        <p:spPr bwMode="auto">
          <a:xfrm>
            <a:off x="168814" y="5359789"/>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E86D30F2-4F13-41D4-B304-12D66848686F}"/>
              </a:ext>
            </a:extLst>
          </p:cNvPr>
          <p:cNvSpPr>
            <a:spLocks noGrp="1"/>
          </p:cNvSpPr>
          <p:nvPr>
            <p:ph idx="1"/>
          </p:nvPr>
        </p:nvSpPr>
        <p:spPr>
          <a:xfrm>
            <a:off x="239151" y="196948"/>
            <a:ext cx="11690252" cy="5959377"/>
          </a:xfrm>
        </p:spPr>
        <p:txBody>
          <a:bodyPr/>
          <a:lstStyle/>
          <a:p>
            <a:pPr marL="0" indent="0" algn="just">
              <a:buNone/>
            </a:pPr>
            <a:r>
              <a:rPr lang="pt-BR" b="0" i="0" dirty="0">
                <a:solidFill>
                  <a:schemeClr val="tx2"/>
                </a:solidFill>
                <a:effectLst/>
                <a:latin typeface="Calibri" panose="020F0502020204030204" pitchFamily="34" charset="0"/>
                <a:cs typeface="Calibri" panose="020F0502020204030204" pitchFamily="34" charset="0"/>
              </a:rPr>
              <a:t>Considerando o gráfico, a situação que ilustra o que pode ter ocorrido com a curva da demanda é:</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redução do preço do gás (bem substituto da gasolina);</a:t>
            </a:r>
            <a:endParaRPr lang="pt-BR" dirty="0">
              <a:solidFill>
                <a:schemeClr val="tx2"/>
              </a:solidFill>
              <a:latin typeface="Calibri" panose="020F0502020204030204" pitchFamily="34" charset="0"/>
              <a:cs typeface="Calibri" panose="020F0502020204030204" pitchFamily="34" charset="0"/>
            </a:endParaRP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queda da renda dos consumidores;</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expectativa pelos consumidores de queda do preço da gasolina em poucos meses;</a:t>
            </a:r>
            <a:endParaRPr lang="pt-BR" dirty="0">
              <a:solidFill>
                <a:schemeClr val="tx2"/>
              </a:solidFill>
              <a:latin typeface="Calibri" panose="020F0502020204030204" pitchFamily="34" charset="0"/>
              <a:cs typeface="Calibri" panose="020F0502020204030204" pitchFamily="34" charset="0"/>
            </a:endParaRP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aumento do imposto sobre carros movidos à gasolina (bem complementar à gasolina);</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aumento do número de imigrantes estrangeiros que residem no país.</a:t>
            </a:r>
            <a:endParaRPr lang="pt-BR" dirty="0">
              <a:solidFill>
                <a:schemeClr val="tx2"/>
              </a:solidFill>
              <a:latin typeface="Calibri" panose="020F0502020204030204" pitchFamily="34" charset="0"/>
              <a:cs typeface="Calibri" panose="020F0502020204030204" pitchFamily="34" charset="0"/>
            </a:endParaRPr>
          </a:p>
        </p:txBody>
      </p:sp>
      <p:graphicFrame>
        <p:nvGraphicFramePr>
          <p:cNvPr id="5" name="Object 6">
            <a:hlinkClick r:id="" action="ppaction://ole?verb=0"/>
            <a:extLst>
              <a:ext uri="{FF2B5EF4-FFF2-40B4-BE49-F238E27FC236}">
                <a16:creationId xmlns:a16="http://schemas.microsoft.com/office/drawing/2014/main" id="{6FDC0AA6-9D0B-49CC-98FA-EBE8DBDAEE3C}"/>
              </a:ext>
            </a:extLst>
          </p:cNvPr>
          <p:cNvGraphicFramePr>
            <a:graphicFrameLocks/>
          </p:cNvGraphicFramePr>
          <p:nvPr>
            <p:extLst>
              <p:ext uri="{D42A27DB-BD31-4B8C-83A1-F6EECF244321}">
                <p14:modId xmlns:p14="http://schemas.microsoft.com/office/powerpoint/2010/main" val="983021314"/>
              </p:ext>
            </p:extLst>
          </p:nvPr>
        </p:nvGraphicFramePr>
        <p:xfrm>
          <a:off x="9994001" y="1425575"/>
          <a:ext cx="1470025" cy="620713"/>
        </p:xfrm>
        <a:graphic>
          <a:graphicData uri="http://schemas.openxmlformats.org/presentationml/2006/ole">
            <mc:AlternateContent xmlns:mc="http://schemas.openxmlformats.org/markup-compatibility/2006">
              <mc:Choice xmlns:v="urn:schemas-microsoft-com:vml" Requires="v">
                <p:oleObj name="Equation" r:id="rId2" imgW="622080" imgH="241200" progId="Equation.DSMT4">
                  <p:embed/>
                </p:oleObj>
              </mc:Choice>
              <mc:Fallback>
                <p:oleObj name="Equation" r:id="rId2" imgW="622080" imgH="241200" progId="Equation.DSMT4">
                  <p:embed/>
                  <p:pic>
                    <p:nvPicPr>
                      <p:cNvPr id="4" name="Object 6">
                        <a:hlinkClick r:id="" action="ppaction://ole?verb=0"/>
                        <a:extLst>
                          <a:ext uri="{FF2B5EF4-FFF2-40B4-BE49-F238E27FC236}">
                            <a16:creationId xmlns:a16="http://schemas.microsoft.com/office/drawing/2014/main" id="{A8F6AF26-026D-4E0C-B828-D47BB759125C}"/>
                          </a:ext>
                        </a:extLst>
                      </p:cNvPr>
                      <p:cNvPicPr>
                        <a:picLocks noChangeArrowheads="1"/>
                      </p:cNvPicPr>
                      <p:nvPr/>
                    </p:nvPicPr>
                    <p:blipFill>
                      <a:blip r:embed="rId3"/>
                      <a:srcRect/>
                      <a:stretch>
                        <a:fillRect/>
                      </a:stretch>
                    </p:blipFill>
                    <p:spPr bwMode="auto">
                      <a:xfrm>
                        <a:off x="9994001" y="1425575"/>
                        <a:ext cx="1470025" cy="620713"/>
                      </a:xfrm>
                      <a:prstGeom prst="rect">
                        <a:avLst/>
                      </a:prstGeom>
                      <a:noFill/>
                      <a:ln>
                        <a:solidFill>
                          <a:schemeClr val="accent6">
                            <a:lumMod val="75000"/>
                          </a:schemeClr>
                        </a:solidFill>
                      </a:ln>
                      <a:effectLst/>
                    </p:spPr>
                  </p:pic>
                </p:oleObj>
              </mc:Fallback>
            </mc:AlternateContent>
          </a:graphicData>
        </a:graphic>
      </p:graphicFrame>
      <p:graphicFrame>
        <p:nvGraphicFramePr>
          <p:cNvPr id="6" name="Object 6">
            <a:hlinkClick r:id="" action="ppaction://ole?verb=0"/>
            <a:extLst>
              <a:ext uri="{FF2B5EF4-FFF2-40B4-BE49-F238E27FC236}">
                <a16:creationId xmlns:a16="http://schemas.microsoft.com/office/drawing/2014/main" id="{4E2CA8D9-E289-4634-A062-EAF78233E8D8}"/>
              </a:ext>
            </a:extLst>
          </p:cNvPr>
          <p:cNvGraphicFramePr>
            <a:graphicFrameLocks/>
          </p:cNvGraphicFramePr>
          <p:nvPr>
            <p:extLst>
              <p:ext uri="{D42A27DB-BD31-4B8C-83A1-F6EECF244321}">
                <p14:modId xmlns:p14="http://schemas.microsoft.com/office/powerpoint/2010/main" val="3106182770"/>
              </p:ext>
            </p:extLst>
          </p:nvPr>
        </p:nvGraphicFramePr>
        <p:xfrm>
          <a:off x="6770156" y="2168816"/>
          <a:ext cx="1470025" cy="620713"/>
        </p:xfrm>
        <a:graphic>
          <a:graphicData uri="http://schemas.openxmlformats.org/presentationml/2006/ole">
            <mc:AlternateContent xmlns:mc="http://schemas.openxmlformats.org/markup-compatibility/2006">
              <mc:Choice xmlns:v="urn:schemas-microsoft-com:vml" Requires="v">
                <p:oleObj name="Equation" r:id="rId4" imgW="622080" imgH="241200" progId="Equation.DSMT4">
                  <p:embed/>
                </p:oleObj>
              </mc:Choice>
              <mc:Fallback>
                <p:oleObj name="Equation" r:id="rId4" imgW="622080" imgH="241200" progId="Equation.DSMT4">
                  <p:embed/>
                  <p:pic>
                    <p:nvPicPr>
                      <p:cNvPr id="5" name="Object 6">
                        <a:hlinkClick r:id="" action="ppaction://ole?verb=0"/>
                        <a:extLst>
                          <a:ext uri="{FF2B5EF4-FFF2-40B4-BE49-F238E27FC236}">
                            <a16:creationId xmlns:a16="http://schemas.microsoft.com/office/drawing/2014/main" id="{6FDC0AA6-9D0B-49CC-98FA-EBE8DBDAEE3C}"/>
                          </a:ext>
                        </a:extLst>
                      </p:cNvPr>
                      <p:cNvPicPr>
                        <a:picLocks noChangeArrowheads="1"/>
                      </p:cNvPicPr>
                      <p:nvPr/>
                    </p:nvPicPr>
                    <p:blipFill>
                      <a:blip r:embed="rId3"/>
                      <a:srcRect/>
                      <a:stretch>
                        <a:fillRect/>
                      </a:stretch>
                    </p:blipFill>
                    <p:spPr bwMode="auto">
                      <a:xfrm>
                        <a:off x="6770156" y="2168816"/>
                        <a:ext cx="1470025" cy="620713"/>
                      </a:xfrm>
                      <a:prstGeom prst="rect">
                        <a:avLst/>
                      </a:prstGeom>
                      <a:noFill/>
                      <a:ln>
                        <a:solidFill>
                          <a:schemeClr val="accent6">
                            <a:lumMod val="75000"/>
                          </a:schemeClr>
                        </a:solidFill>
                      </a:ln>
                      <a:effectLst/>
                    </p:spPr>
                  </p:pic>
                </p:oleObj>
              </mc:Fallback>
            </mc:AlternateContent>
          </a:graphicData>
        </a:graphic>
      </p:graphicFrame>
      <p:graphicFrame>
        <p:nvGraphicFramePr>
          <p:cNvPr id="7" name="Object 6">
            <a:hlinkClick r:id="" action="ppaction://ole?verb=0"/>
            <a:extLst>
              <a:ext uri="{FF2B5EF4-FFF2-40B4-BE49-F238E27FC236}">
                <a16:creationId xmlns:a16="http://schemas.microsoft.com/office/drawing/2014/main" id="{6495D180-2D02-48C0-AB08-DAA276018136}"/>
              </a:ext>
            </a:extLst>
          </p:cNvPr>
          <p:cNvGraphicFramePr>
            <a:graphicFrameLocks/>
          </p:cNvGraphicFramePr>
          <p:nvPr>
            <p:extLst>
              <p:ext uri="{D42A27DB-BD31-4B8C-83A1-F6EECF244321}">
                <p14:modId xmlns:p14="http://schemas.microsoft.com/office/powerpoint/2010/main" val="2697207095"/>
              </p:ext>
            </p:extLst>
          </p:nvPr>
        </p:nvGraphicFramePr>
        <p:xfrm>
          <a:off x="4010542" y="3390359"/>
          <a:ext cx="1470025" cy="620713"/>
        </p:xfrm>
        <a:graphic>
          <a:graphicData uri="http://schemas.openxmlformats.org/presentationml/2006/ole">
            <mc:AlternateContent xmlns:mc="http://schemas.openxmlformats.org/markup-compatibility/2006">
              <mc:Choice xmlns:v="urn:schemas-microsoft-com:vml" Requires="v">
                <p:oleObj name="Equation" r:id="rId5" imgW="622080" imgH="241200" progId="Equation.DSMT4">
                  <p:embed/>
                </p:oleObj>
              </mc:Choice>
              <mc:Fallback>
                <p:oleObj name="Equation" r:id="rId5" imgW="622080" imgH="241200" progId="Equation.DSMT4">
                  <p:embed/>
                  <p:pic>
                    <p:nvPicPr>
                      <p:cNvPr id="6" name="Object 6">
                        <a:hlinkClick r:id="" action="ppaction://ole?verb=0"/>
                        <a:extLst>
                          <a:ext uri="{FF2B5EF4-FFF2-40B4-BE49-F238E27FC236}">
                            <a16:creationId xmlns:a16="http://schemas.microsoft.com/office/drawing/2014/main" id="{4E2CA8D9-E289-4634-A062-EAF78233E8D8}"/>
                          </a:ext>
                        </a:extLst>
                      </p:cNvPr>
                      <p:cNvPicPr>
                        <a:picLocks noChangeArrowheads="1"/>
                      </p:cNvPicPr>
                      <p:nvPr/>
                    </p:nvPicPr>
                    <p:blipFill>
                      <a:blip r:embed="rId3"/>
                      <a:srcRect/>
                      <a:stretch>
                        <a:fillRect/>
                      </a:stretch>
                    </p:blipFill>
                    <p:spPr bwMode="auto">
                      <a:xfrm>
                        <a:off x="4010542" y="3390359"/>
                        <a:ext cx="1470025" cy="620713"/>
                      </a:xfrm>
                      <a:prstGeom prst="rect">
                        <a:avLst/>
                      </a:prstGeom>
                      <a:noFill/>
                      <a:ln>
                        <a:solidFill>
                          <a:schemeClr val="accent6">
                            <a:lumMod val="75000"/>
                          </a:schemeClr>
                        </a:solidFill>
                      </a:ln>
                      <a:effectLst/>
                    </p:spPr>
                  </p:pic>
                </p:oleObj>
              </mc:Fallback>
            </mc:AlternateContent>
          </a:graphicData>
        </a:graphic>
      </p:graphicFrame>
      <p:graphicFrame>
        <p:nvGraphicFramePr>
          <p:cNvPr id="8" name="Object 6">
            <a:hlinkClick r:id="" action="ppaction://ole?verb=0"/>
            <a:extLst>
              <a:ext uri="{FF2B5EF4-FFF2-40B4-BE49-F238E27FC236}">
                <a16:creationId xmlns:a16="http://schemas.microsoft.com/office/drawing/2014/main" id="{2EA97C58-078F-4C8E-BD31-28A4594C3359}"/>
              </a:ext>
            </a:extLst>
          </p:cNvPr>
          <p:cNvGraphicFramePr>
            <a:graphicFrameLocks/>
          </p:cNvGraphicFramePr>
          <p:nvPr>
            <p:extLst>
              <p:ext uri="{D42A27DB-BD31-4B8C-83A1-F6EECF244321}">
                <p14:modId xmlns:p14="http://schemas.microsoft.com/office/powerpoint/2010/main" val="823166135"/>
              </p:ext>
            </p:extLst>
          </p:nvPr>
        </p:nvGraphicFramePr>
        <p:xfrm>
          <a:off x="5358695" y="4597838"/>
          <a:ext cx="1470025" cy="620713"/>
        </p:xfrm>
        <a:graphic>
          <a:graphicData uri="http://schemas.openxmlformats.org/presentationml/2006/ole">
            <mc:AlternateContent xmlns:mc="http://schemas.openxmlformats.org/markup-compatibility/2006">
              <mc:Choice xmlns:v="urn:schemas-microsoft-com:vml" Requires="v">
                <p:oleObj name="Equation" r:id="rId6" imgW="622080" imgH="241200" progId="Equation.DSMT4">
                  <p:embed/>
                </p:oleObj>
              </mc:Choice>
              <mc:Fallback>
                <p:oleObj name="Equation" r:id="rId6" imgW="622080" imgH="241200" progId="Equation.DSMT4">
                  <p:embed/>
                  <p:pic>
                    <p:nvPicPr>
                      <p:cNvPr id="7" name="Object 6">
                        <a:hlinkClick r:id="" action="ppaction://ole?verb=0"/>
                        <a:extLst>
                          <a:ext uri="{FF2B5EF4-FFF2-40B4-BE49-F238E27FC236}">
                            <a16:creationId xmlns:a16="http://schemas.microsoft.com/office/drawing/2014/main" id="{6495D180-2D02-48C0-AB08-DAA276018136}"/>
                          </a:ext>
                        </a:extLst>
                      </p:cNvPr>
                      <p:cNvPicPr>
                        <a:picLocks noChangeArrowheads="1"/>
                      </p:cNvPicPr>
                      <p:nvPr/>
                    </p:nvPicPr>
                    <p:blipFill>
                      <a:blip r:embed="rId3"/>
                      <a:srcRect/>
                      <a:stretch>
                        <a:fillRect/>
                      </a:stretch>
                    </p:blipFill>
                    <p:spPr bwMode="auto">
                      <a:xfrm>
                        <a:off x="5358695" y="4597838"/>
                        <a:ext cx="1470025" cy="620713"/>
                      </a:xfrm>
                      <a:prstGeom prst="rect">
                        <a:avLst/>
                      </a:prstGeom>
                      <a:noFill/>
                      <a:ln>
                        <a:solidFill>
                          <a:schemeClr val="accent6">
                            <a:lumMod val="75000"/>
                          </a:schemeClr>
                        </a:solidFill>
                      </a:ln>
                      <a:effectLst/>
                    </p:spPr>
                  </p:pic>
                </p:oleObj>
              </mc:Fallback>
            </mc:AlternateContent>
          </a:graphicData>
        </a:graphic>
      </p:graphicFrame>
      <p:graphicFrame>
        <p:nvGraphicFramePr>
          <p:cNvPr id="9" name="Object 6">
            <a:hlinkClick r:id="" action="ppaction://ole?verb=0"/>
            <a:extLst>
              <a:ext uri="{FF2B5EF4-FFF2-40B4-BE49-F238E27FC236}">
                <a16:creationId xmlns:a16="http://schemas.microsoft.com/office/drawing/2014/main" id="{D5A36E76-015F-4C4E-8FD0-7010B61A3DF3}"/>
              </a:ext>
            </a:extLst>
          </p:cNvPr>
          <p:cNvGraphicFramePr>
            <a:graphicFrameLocks/>
          </p:cNvGraphicFramePr>
          <p:nvPr>
            <p:extLst>
              <p:ext uri="{D42A27DB-BD31-4B8C-83A1-F6EECF244321}">
                <p14:modId xmlns:p14="http://schemas.microsoft.com/office/powerpoint/2010/main" val="4064027902"/>
              </p:ext>
            </p:extLst>
          </p:nvPr>
        </p:nvGraphicFramePr>
        <p:xfrm>
          <a:off x="1684683" y="5819381"/>
          <a:ext cx="1470025" cy="620713"/>
        </p:xfrm>
        <a:graphic>
          <a:graphicData uri="http://schemas.openxmlformats.org/presentationml/2006/ole">
            <mc:AlternateContent xmlns:mc="http://schemas.openxmlformats.org/markup-compatibility/2006">
              <mc:Choice xmlns:v="urn:schemas-microsoft-com:vml" Requires="v">
                <p:oleObj name="Equation" r:id="rId7" imgW="622080" imgH="241200" progId="Equation.DSMT4">
                  <p:embed/>
                </p:oleObj>
              </mc:Choice>
              <mc:Fallback>
                <p:oleObj name="Equation" r:id="rId7" imgW="622080" imgH="241200" progId="Equation.DSMT4">
                  <p:embed/>
                  <p:pic>
                    <p:nvPicPr>
                      <p:cNvPr id="8" name="Object 6">
                        <a:hlinkClick r:id="" action="ppaction://ole?verb=0"/>
                        <a:extLst>
                          <a:ext uri="{FF2B5EF4-FFF2-40B4-BE49-F238E27FC236}">
                            <a16:creationId xmlns:a16="http://schemas.microsoft.com/office/drawing/2014/main" id="{2EA97C58-078F-4C8E-BD31-28A4594C3359}"/>
                          </a:ext>
                        </a:extLst>
                      </p:cNvPr>
                      <p:cNvPicPr>
                        <a:picLocks noChangeArrowheads="1"/>
                      </p:cNvPicPr>
                      <p:nvPr/>
                    </p:nvPicPr>
                    <p:blipFill>
                      <a:blip r:embed="rId8"/>
                      <a:srcRect/>
                      <a:stretch>
                        <a:fillRect/>
                      </a:stretch>
                    </p:blipFill>
                    <p:spPr bwMode="auto">
                      <a:xfrm>
                        <a:off x="1684683" y="5819381"/>
                        <a:ext cx="1470025" cy="620713"/>
                      </a:xfrm>
                      <a:prstGeom prst="rect">
                        <a:avLst/>
                      </a:prstGeom>
                      <a:noFill/>
                      <a:ln>
                        <a:solidFill>
                          <a:schemeClr val="accent6">
                            <a:lumMod val="75000"/>
                          </a:schemeClr>
                        </a:solidFill>
                      </a:ln>
                      <a:effectLst/>
                    </p:spPr>
                  </p:pic>
                </p:oleObj>
              </mc:Fallback>
            </mc:AlternateContent>
          </a:graphicData>
        </a:graphic>
      </p:graphicFrame>
    </p:spTree>
    <p:extLst>
      <p:ext uri="{BB962C8B-B14F-4D97-AF65-F5344CB8AC3E}">
        <p14:creationId xmlns:p14="http://schemas.microsoft.com/office/powerpoint/2010/main" val="11535951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E5F7754-D347-4E34-92CD-6237DC34D295}"/>
              </a:ext>
            </a:extLst>
          </p:cNvPr>
          <p:cNvSpPr>
            <a:spLocks noGrp="1"/>
          </p:cNvSpPr>
          <p:nvPr>
            <p:ph idx="1"/>
          </p:nvPr>
        </p:nvSpPr>
        <p:spPr>
          <a:xfrm>
            <a:off x="239151" y="119624"/>
            <a:ext cx="11788726" cy="4883150"/>
          </a:xfrm>
        </p:spPr>
        <p:txBody>
          <a:bodyPr/>
          <a:lstStyle/>
          <a:p>
            <a:pPr marL="0" indent="0" algn="just">
              <a:buNone/>
            </a:pPr>
            <a:r>
              <a:rPr lang="pt-BR" b="1" dirty="0">
                <a:solidFill>
                  <a:schemeClr val="tx2"/>
                </a:solidFill>
                <a:latin typeface="Calibri" panose="020F0502020204030204" pitchFamily="34" charset="0"/>
                <a:cs typeface="Calibri" panose="020F0502020204030204" pitchFamily="34" charset="0"/>
              </a:rPr>
              <a:t>13) FGV - Analista Judiciário (TJ BA)/Apoio Especializado/ Economia/2015</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buNone/>
            </a:pPr>
            <a:r>
              <a:rPr lang="pt-BR" b="0" i="0" dirty="0">
                <a:solidFill>
                  <a:schemeClr val="tx2"/>
                </a:solidFill>
                <a:effectLst/>
                <a:latin typeface="Calibri" panose="020F0502020204030204" pitchFamily="34" charset="0"/>
                <a:cs typeface="Calibri" panose="020F0502020204030204" pitchFamily="34" charset="0"/>
              </a:rPr>
              <a:t>A questão abaixo refere-se ao gráfico a seguir:</a:t>
            </a:r>
          </a:p>
          <a:p>
            <a:pPr algn="just"/>
            <a:endParaRPr lang="pt-BR" dirty="0">
              <a:solidFill>
                <a:schemeClr val="tx2"/>
              </a:solidFill>
              <a:latin typeface="Calibri" panose="020F0502020204030204" pitchFamily="34" charset="0"/>
              <a:cs typeface="Calibri" panose="020F0502020204030204" pitchFamily="34" charset="0"/>
            </a:endParaRPr>
          </a:p>
          <a:p>
            <a:pPr algn="just"/>
            <a:endParaRPr lang="pt-BR" b="0" i="0" dirty="0">
              <a:solidFill>
                <a:schemeClr val="tx2"/>
              </a:solidFill>
              <a:effectLst/>
              <a:latin typeface="Calibri" panose="020F0502020204030204" pitchFamily="34" charset="0"/>
              <a:cs typeface="Calibri" panose="020F0502020204030204" pitchFamily="34" charset="0"/>
            </a:endParaRPr>
          </a:p>
          <a:p>
            <a:pPr algn="just"/>
            <a:endParaRPr lang="pt-BR" dirty="0">
              <a:solidFill>
                <a:schemeClr val="tx2"/>
              </a:solidFill>
              <a:latin typeface="Calibri" panose="020F0502020204030204" pitchFamily="34" charset="0"/>
              <a:cs typeface="Calibri" panose="020F0502020204030204" pitchFamily="34" charset="0"/>
            </a:endParaRPr>
          </a:p>
          <a:p>
            <a:pPr algn="just"/>
            <a:endParaRPr lang="pt-BR" b="0" i="0" dirty="0">
              <a:solidFill>
                <a:schemeClr val="tx2"/>
              </a:solidFill>
              <a:effectLst/>
              <a:latin typeface="Calibri" panose="020F0502020204030204" pitchFamily="34" charset="0"/>
              <a:cs typeface="Calibri" panose="020F0502020204030204" pitchFamily="34" charset="0"/>
            </a:endParaRPr>
          </a:p>
          <a:p>
            <a:pPr algn="just"/>
            <a:endParaRPr lang="pt-BR" dirty="0">
              <a:solidFill>
                <a:schemeClr val="tx2"/>
              </a:solidFill>
              <a:latin typeface="Calibri" panose="020F0502020204030204" pitchFamily="34" charset="0"/>
              <a:cs typeface="Calibri" panose="020F0502020204030204" pitchFamily="34" charset="0"/>
            </a:endParaRPr>
          </a:p>
          <a:p>
            <a:pPr marL="0" indent="0" algn="just">
              <a:buNone/>
            </a:pPr>
            <a:r>
              <a:rPr lang="pt-BR" b="0" i="0" dirty="0">
                <a:solidFill>
                  <a:schemeClr val="tx2"/>
                </a:solidFill>
                <a:effectLst/>
                <a:latin typeface="Calibri" panose="020F0502020204030204" pitchFamily="34" charset="0"/>
                <a:cs typeface="Calibri" panose="020F0502020204030204" pitchFamily="34" charset="0"/>
              </a:rPr>
              <a:t>Os termos S e D se referem, respectivamente, às curvas de oferta e demanda atuais por gasolina no Brasil.</a:t>
            </a:r>
          </a:p>
          <a:p>
            <a:pPr algn="just"/>
            <a:endParaRPr lang="pt-BR" dirty="0">
              <a:solidFill>
                <a:schemeClr val="tx2"/>
              </a:solidFill>
              <a:latin typeface="Calibri" panose="020F0502020204030204" pitchFamily="34" charset="0"/>
              <a:cs typeface="Calibri" panose="020F0502020204030204" pitchFamily="34" charset="0"/>
            </a:endParaRPr>
          </a:p>
        </p:txBody>
      </p:sp>
      <p:pic>
        <p:nvPicPr>
          <p:cNvPr id="62466" name="Picture 2" descr="6101f9df-457b-410d-9033-87a56f00ed08">
            <a:extLst>
              <a:ext uri="{FF2B5EF4-FFF2-40B4-BE49-F238E27FC236}">
                <a16:creationId xmlns:a16="http://schemas.microsoft.com/office/drawing/2014/main" id="{D20DABA1-C47A-456C-9F1D-0DDB5205E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283" y="1939873"/>
            <a:ext cx="5148775" cy="384675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118093"/>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981711C7-1006-4445-9880-D480D8D9B77A}"/>
              </a:ext>
            </a:extLst>
          </p:cNvPr>
          <p:cNvSpPr/>
          <p:nvPr/>
        </p:nvSpPr>
        <p:spPr bwMode="auto">
          <a:xfrm>
            <a:off x="84406" y="1266089"/>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EDD9D3BA-1AFF-4BB6-B77E-1E07D2E90191}"/>
              </a:ext>
            </a:extLst>
          </p:cNvPr>
          <p:cNvSpPr>
            <a:spLocks noGrp="1"/>
          </p:cNvSpPr>
          <p:nvPr>
            <p:ph idx="1"/>
          </p:nvPr>
        </p:nvSpPr>
        <p:spPr>
          <a:xfrm>
            <a:off x="164155" y="175896"/>
            <a:ext cx="11849654" cy="4883150"/>
          </a:xfrm>
        </p:spPr>
        <p:txBody>
          <a:bodyPr/>
          <a:lstStyle/>
          <a:p>
            <a:pPr marL="0" indent="0" algn="just">
              <a:spcBef>
                <a:spcPts val="600"/>
              </a:spcBef>
              <a:buNone/>
            </a:pPr>
            <a:r>
              <a:rPr lang="pt-BR" b="0" i="0" dirty="0">
                <a:solidFill>
                  <a:srgbClr val="333333"/>
                </a:solidFill>
                <a:effectLst/>
                <a:latin typeface="Calibri" panose="020F0502020204030204" pitchFamily="34" charset="0"/>
                <a:cs typeface="Calibri" panose="020F0502020204030204" pitchFamily="34" charset="0"/>
              </a:rPr>
              <a:t>Considerando o gráfico, a situação que ilustra o que pode ter ocorrido com a curva de oferta é:</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expectativa pelos vendedores de queda do preço da gasolina nos próximos meses devido a uma recessão mundial;</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rgbClr val="333333"/>
                </a:solidFill>
                <a:effectLst/>
                <a:latin typeface="Calibri" panose="020F0502020204030204" pitchFamily="34" charset="0"/>
                <a:cs typeface="Calibri" panose="020F0502020204030204" pitchFamily="34" charset="0"/>
              </a:rPr>
              <a:t>aumento no preço do petróleo cru (insumo para a produção de gasolina) no mercado internacional;</a:t>
            </a:r>
          </a:p>
          <a:p>
            <a:pPr marL="514350" indent="-514350" algn="just">
              <a:spcBef>
                <a:spcPts val="600"/>
              </a:spcBef>
              <a:buClr>
                <a:schemeClr val="tx1"/>
              </a:buClr>
              <a:buSzPct val="100000"/>
              <a:buFont typeface="+mj-lt"/>
              <a:buAutoNum type="alphaLcParenR"/>
            </a:pPr>
            <a:r>
              <a:rPr lang="pt-BR" b="0" i="0" dirty="0">
                <a:solidFill>
                  <a:srgbClr val="333333"/>
                </a:solidFill>
                <a:effectLst/>
                <a:latin typeface="Calibri" panose="020F0502020204030204" pitchFamily="34" charset="0"/>
                <a:cs typeface="Calibri" panose="020F0502020204030204" pitchFamily="34" charset="0"/>
              </a:rPr>
              <a:t>imposição de restrições pelo governo no uso de tecnologia poluente no refino da gasolina;</a:t>
            </a:r>
            <a:endParaRPr lang="pt-BR" dirty="0">
              <a:solidFill>
                <a:srgbClr val="333333"/>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rgbClr val="333333"/>
                </a:solidFill>
                <a:effectLst/>
                <a:latin typeface="Calibri" panose="020F0502020204030204" pitchFamily="34" charset="0"/>
                <a:cs typeface="Calibri" panose="020F0502020204030204" pitchFamily="34" charset="0"/>
              </a:rPr>
              <a:t>aumento do tributo cobrado sobre o preço da gasolina comercializada com o consumidor final;</a:t>
            </a:r>
          </a:p>
          <a:p>
            <a:pPr marL="514350" indent="-514350" algn="just">
              <a:spcBef>
                <a:spcPts val="600"/>
              </a:spcBef>
              <a:buClr>
                <a:schemeClr val="tx1"/>
              </a:buClr>
              <a:buSzPct val="100000"/>
              <a:buFont typeface="+mj-lt"/>
              <a:buAutoNum type="alphaLcParenR"/>
            </a:pPr>
            <a:r>
              <a:rPr lang="pt-BR" b="0" i="0" dirty="0">
                <a:solidFill>
                  <a:srgbClr val="333333"/>
                </a:solidFill>
                <a:effectLst/>
                <a:latin typeface="Calibri" panose="020F0502020204030204" pitchFamily="34" charset="0"/>
                <a:cs typeface="Calibri" panose="020F0502020204030204" pitchFamily="34" charset="0"/>
              </a:rPr>
              <a:t>aumento das barreiras sobre a vinda de empresas estrangeiras para construção de postos de gasolina.</a:t>
            </a:r>
            <a:endParaRPr lang="pt-BR" dirty="0">
              <a:latin typeface="Calibri" panose="020F0502020204030204" pitchFamily="34" charset="0"/>
              <a:cs typeface="Calibri" panose="020F0502020204030204" pitchFamily="34" charset="0"/>
            </a:endParaRPr>
          </a:p>
        </p:txBody>
      </p:sp>
      <p:graphicFrame>
        <p:nvGraphicFramePr>
          <p:cNvPr id="5" name="Object 6">
            <a:hlinkClick r:id="" action="ppaction://ole?verb=0"/>
            <a:extLst>
              <a:ext uri="{FF2B5EF4-FFF2-40B4-BE49-F238E27FC236}">
                <a16:creationId xmlns:a16="http://schemas.microsoft.com/office/drawing/2014/main" id="{8D3A68B7-9982-4524-95EF-7CFB2E91867B}"/>
              </a:ext>
            </a:extLst>
          </p:cNvPr>
          <p:cNvGraphicFramePr>
            <a:graphicFrameLocks/>
          </p:cNvGraphicFramePr>
          <p:nvPr>
            <p:extLst>
              <p:ext uri="{D42A27DB-BD31-4B8C-83A1-F6EECF244321}">
                <p14:modId xmlns:p14="http://schemas.microsoft.com/office/powerpoint/2010/main" val="722788424"/>
              </p:ext>
            </p:extLst>
          </p:nvPr>
        </p:nvGraphicFramePr>
        <p:xfrm>
          <a:off x="8995602" y="1735138"/>
          <a:ext cx="1411288" cy="620712"/>
        </p:xfrm>
        <a:graphic>
          <a:graphicData uri="http://schemas.openxmlformats.org/presentationml/2006/ole">
            <mc:AlternateContent xmlns:mc="http://schemas.openxmlformats.org/markup-compatibility/2006">
              <mc:Choice xmlns:v="urn:schemas-microsoft-com:vml" Requires="v">
                <p:oleObj name="Equation" r:id="rId2" imgW="596880" imgH="241200" progId="Equation.DSMT4">
                  <p:embed/>
                </p:oleObj>
              </mc:Choice>
              <mc:Fallback>
                <p:oleObj name="Equation" r:id="rId2" imgW="596880" imgH="241200" progId="Equation.DSMT4">
                  <p:embed/>
                  <p:pic>
                    <p:nvPicPr>
                      <p:cNvPr id="5" name="Object 6">
                        <a:hlinkClick r:id="" action="ppaction://ole?verb=0"/>
                        <a:extLst>
                          <a:ext uri="{FF2B5EF4-FFF2-40B4-BE49-F238E27FC236}">
                            <a16:creationId xmlns:a16="http://schemas.microsoft.com/office/drawing/2014/main" id="{6FDC0AA6-9D0B-49CC-98FA-EBE8DBDAEE3C}"/>
                          </a:ext>
                        </a:extLst>
                      </p:cNvPr>
                      <p:cNvPicPr>
                        <a:picLocks noChangeArrowheads="1"/>
                      </p:cNvPicPr>
                      <p:nvPr/>
                    </p:nvPicPr>
                    <p:blipFill>
                      <a:blip r:embed="rId3"/>
                      <a:srcRect/>
                      <a:stretch>
                        <a:fillRect/>
                      </a:stretch>
                    </p:blipFill>
                    <p:spPr bwMode="auto">
                      <a:xfrm>
                        <a:off x="8995602" y="1735138"/>
                        <a:ext cx="1411288" cy="620712"/>
                      </a:xfrm>
                      <a:prstGeom prst="rect">
                        <a:avLst/>
                      </a:prstGeom>
                      <a:noFill/>
                      <a:ln>
                        <a:solidFill>
                          <a:schemeClr val="accent6">
                            <a:lumMod val="75000"/>
                          </a:schemeClr>
                        </a:solidFill>
                      </a:ln>
                      <a:effectLst/>
                    </p:spPr>
                  </p:pic>
                </p:oleObj>
              </mc:Fallback>
            </mc:AlternateContent>
          </a:graphicData>
        </a:graphic>
      </p:graphicFrame>
      <p:graphicFrame>
        <p:nvGraphicFramePr>
          <p:cNvPr id="6" name="Object 6">
            <a:hlinkClick r:id="" action="ppaction://ole?verb=0"/>
            <a:extLst>
              <a:ext uri="{FF2B5EF4-FFF2-40B4-BE49-F238E27FC236}">
                <a16:creationId xmlns:a16="http://schemas.microsoft.com/office/drawing/2014/main" id="{2E1961DA-215F-4807-9A34-904FC79F81AE}"/>
              </a:ext>
            </a:extLst>
          </p:cNvPr>
          <p:cNvGraphicFramePr>
            <a:graphicFrameLocks/>
          </p:cNvGraphicFramePr>
          <p:nvPr>
            <p:extLst>
              <p:ext uri="{D42A27DB-BD31-4B8C-83A1-F6EECF244321}">
                <p14:modId xmlns:p14="http://schemas.microsoft.com/office/powerpoint/2010/main" val="716591223"/>
              </p:ext>
            </p:extLst>
          </p:nvPr>
        </p:nvGraphicFramePr>
        <p:xfrm>
          <a:off x="6840898" y="2808288"/>
          <a:ext cx="1411288" cy="620712"/>
        </p:xfrm>
        <a:graphic>
          <a:graphicData uri="http://schemas.openxmlformats.org/presentationml/2006/ole">
            <mc:AlternateContent xmlns:mc="http://schemas.openxmlformats.org/markup-compatibility/2006">
              <mc:Choice xmlns:v="urn:schemas-microsoft-com:vml" Requires="v">
                <p:oleObj name="Equation" r:id="rId4" imgW="596880" imgH="241200" progId="Equation.DSMT4">
                  <p:embed/>
                </p:oleObj>
              </mc:Choice>
              <mc:Fallback>
                <p:oleObj name="Equation" r:id="rId4" imgW="596880" imgH="241200" progId="Equation.DSMT4">
                  <p:embed/>
                  <p:pic>
                    <p:nvPicPr>
                      <p:cNvPr id="5" name="Object 6">
                        <a:hlinkClick r:id="" action="ppaction://ole?verb=0"/>
                        <a:extLst>
                          <a:ext uri="{FF2B5EF4-FFF2-40B4-BE49-F238E27FC236}">
                            <a16:creationId xmlns:a16="http://schemas.microsoft.com/office/drawing/2014/main" id="{8D3A68B7-9982-4524-95EF-7CFB2E91867B}"/>
                          </a:ext>
                        </a:extLst>
                      </p:cNvPr>
                      <p:cNvPicPr>
                        <a:picLocks noChangeArrowheads="1"/>
                      </p:cNvPicPr>
                      <p:nvPr/>
                    </p:nvPicPr>
                    <p:blipFill>
                      <a:blip r:embed="rId5"/>
                      <a:srcRect/>
                      <a:stretch>
                        <a:fillRect/>
                      </a:stretch>
                    </p:blipFill>
                    <p:spPr bwMode="auto">
                      <a:xfrm>
                        <a:off x="6840898" y="2808288"/>
                        <a:ext cx="1411288" cy="620712"/>
                      </a:xfrm>
                      <a:prstGeom prst="rect">
                        <a:avLst/>
                      </a:prstGeom>
                      <a:noFill/>
                      <a:ln>
                        <a:solidFill>
                          <a:schemeClr val="accent6">
                            <a:lumMod val="75000"/>
                          </a:schemeClr>
                        </a:solidFill>
                      </a:ln>
                      <a:effectLst/>
                    </p:spPr>
                  </p:pic>
                </p:oleObj>
              </mc:Fallback>
            </mc:AlternateContent>
          </a:graphicData>
        </a:graphic>
      </p:graphicFrame>
      <p:graphicFrame>
        <p:nvGraphicFramePr>
          <p:cNvPr id="7" name="Object 6">
            <a:hlinkClick r:id="" action="ppaction://ole?verb=0"/>
            <a:extLst>
              <a:ext uri="{FF2B5EF4-FFF2-40B4-BE49-F238E27FC236}">
                <a16:creationId xmlns:a16="http://schemas.microsoft.com/office/drawing/2014/main" id="{E4458B0E-B383-4D53-894A-9CBB72179883}"/>
              </a:ext>
            </a:extLst>
          </p:cNvPr>
          <p:cNvGraphicFramePr>
            <a:graphicFrameLocks/>
          </p:cNvGraphicFramePr>
          <p:nvPr>
            <p:extLst>
              <p:ext uri="{D42A27DB-BD31-4B8C-83A1-F6EECF244321}">
                <p14:modId xmlns:p14="http://schemas.microsoft.com/office/powerpoint/2010/main" val="139029274"/>
              </p:ext>
            </p:extLst>
          </p:nvPr>
        </p:nvGraphicFramePr>
        <p:xfrm>
          <a:off x="6096000" y="3861020"/>
          <a:ext cx="1411288" cy="620712"/>
        </p:xfrm>
        <a:graphic>
          <a:graphicData uri="http://schemas.openxmlformats.org/presentationml/2006/ole">
            <mc:AlternateContent xmlns:mc="http://schemas.openxmlformats.org/markup-compatibility/2006">
              <mc:Choice xmlns:v="urn:schemas-microsoft-com:vml" Requires="v">
                <p:oleObj name="Equation" r:id="rId6" imgW="596880" imgH="241200" progId="Equation.DSMT4">
                  <p:embed/>
                </p:oleObj>
              </mc:Choice>
              <mc:Fallback>
                <p:oleObj name="Equation" r:id="rId6" imgW="596880" imgH="241200" progId="Equation.DSMT4">
                  <p:embed/>
                  <p:pic>
                    <p:nvPicPr>
                      <p:cNvPr id="6" name="Object 6">
                        <a:hlinkClick r:id="" action="ppaction://ole?verb=0"/>
                        <a:extLst>
                          <a:ext uri="{FF2B5EF4-FFF2-40B4-BE49-F238E27FC236}">
                            <a16:creationId xmlns:a16="http://schemas.microsoft.com/office/drawing/2014/main" id="{2E1961DA-215F-4807-9A34-904FC79F81AE}"/>
                          </a:ext>
                        </a:extLst>
                      </p:cNvPr>
                      <p:cNvPicPr>
                        <a:picLocks noChangeArrowheads="1"/>
                      </p:cNvPicPr>
                      <p:nvPr/>
                    </p:nvPicPr>
                    <p:blipFill>
                      <a:blip r:embed="rId5"/>
                      <a:srcRect/>
                      <a:stretch>
                        <a:fillRect/>
                      </a:stretch>
                    </p:blipFill>
                    <p:spPr bwMode="auto">
                      <a:xfrm>
                        <a:off x="6096000" y="3861020"/>
                        <a:ext cx="1411288" cy="620712"/>
                      </a:xfrm>
                      <a:prstGeom prst="rect">
                        <a:avLst/>
                      </a:prstGeom>
                      <a:noFill/>
                      <a:ln>
                        <a:solidFill>
                          <a:schemeClr val="accent6">
                            <a:lumMod val="75000"/>
                          </a:schemeClr>
                        </a:solidFill>
                      </a:ln>
                      <a:effectLst/>
                    </p:spPr>
                  </p:pic>
                </p:oleObj>
              </mc:Fallback>
            </mc:AlternateContent>
          </a:graphicData>
        </a:graphic>
      </p:graphicFrame>
      <p:graphicFrame>
        <p:nvGraphicFramePr>
          <p:cNvPr id="8" name="Object 6">
            <a:hlinkClick r:id="" action="ppaction://ole?verb=0"/>
            <a:extLst>
              <a:ext uri="{FF2B5EF4-FFF2-40B4-BE49-F238E27FC236}">
                <a16:creationId xmlns:a16="http://schemas.microsoft.com/office/drawing/2014/main" id="{6CA7C772-105A-4F3A-8F5D-384D7ABDAFD7}"/>
              </a:ext>
            </a:extLst>
          </p:cNvPr>
          <p:cNvGraphicFramePr>
            <a:graphicFrameLocks/>
          </p:cNvGraphicFramePr>
          <p:nvPr>
            <p:extLst>
              <p:ext uri="{D42A27DB-BD31-4B8C-83A1-F6EECF244321}">
                <p14:modId xmlns:p14="http://schemas.microsoft.com/office/powerpoint/2010/main" val="1383756442"/>
              </p:ext>
            </p:extLst>
          </p:nvPr>
        </p:nvGraphicFramePr>
        <p:xfrm>
          <a:off x="7387883" y="4914865"/>
          <a:ext cx="1411288" cy="620712"/>
        </p:xfrm>
        <a:graphic>
          <a:graphicData uri="http://schemas.openxmlformats.org/presentationml/2006/ole">
            <mc:AlternateContent xmlns:mc="http://schemas.openxmlformats.org/markup-compatibility/2006">
              <mc:Choice xmlns:v="urn:schemas-microsoft-com:vml" Requires="v">
                <p:oleObj name="Equation" r:id="rId7" imgW="596880" imgH="241200" progId="Equation.DSMT4">
                  <p:embed/>
                </p:oleObj>
              </mc:Choice>
              <mc:Fallback>
                <p:oleObj name="Equation" r:id="rId7" imgW="596880" imgH="241200" progId="Equation.DSMT4">
                  <p:embed/>
                  <p:pic>
                    <p:nvPicPr>
                      <p:cNvPr id="7" name="Object 6">
                        <a:hlinkClick r:id="" action="ppaction://ole?verb=0"/>
                        <a:extLst>
                          <a:ext uri="{FF2B5EF4-FFF2-40B4-BE49-F238E27FC236}">
                            <a16:creationId xmlns:a16="http://schemas.microsoft.com/office/drawing/2014/main" id="{E4458B0E-B383-4D53-894A-9CBB72179883}"/>
                          </a:ext>
                        </a:extLst>
                      </p:cNvPr>
                      <p:cNvPicPr>
                        <a:picLocks noChangeArrowheads="1"/>
                      </p:cNvPicPr>
                      <p:nvPr/>
                    </p:nvPicPr>
                    <p:blipFill>
                      <a:blip r:embed="rId5"/>
                      <a:srcRect/>
                      <a:stretch>
                        <a:fillRect/>
                      </a:stretch>
                    </p:blipFill>
                    <p:spPr bwMode="auto">
                      <a:xfrm>
                        <a:off x="7387883" y="4914865"/>
                        <a:ext cx="1411288" cy="620712"/>
                      </a:xfrm>
                      <a:prstGeom prst="rect">
                        <a:avLst/>
                      </a:prstGeom>
                      <a:noFill/>
                      <a:ln>
                        <a:solidFill>
                          <a:schemeClr val="accent6">
                            <a:lumMod val="75000"/>
                          </a:schemeClr>
                        </a:solidFill>
                      </a:ln>
                      <a:effectLst/>
                    </p:spPr>
                  </p:pic>
                </p:oleObj>
              </mc:Fallback>
            </mc:AlternateContent>
          </a:graphicData>
        </a:graphic>
      </p:graphicFrame>
      <p:graphicFrame>
        <p:nvGraphicFramePr>
          <p:cNvPr id="9" name="Object 6">
            <a:hlinkClick r:id="" action="ppaction://ole?verb=0"/>
            <a:extLst>
              <a:ext uri="{FF2B5EF4-FFF2-40B4-BE49-F238E27FC236}">
                <a16:creationId xmlns:a16="http://schemas.microsoft.com/office/drawing/2014/main" id="{C3810AC4-5EED-4FE2-9F3D-F3E0AAF78F32}"/>
              </a:ext>
            </a:extLst>
          </p:cNvPr>
          <p:cNvGraphicFramePr>
            <a:graphicFrameLocks/>
          </p:cNvGraphicFramePr>
          <p:nvPr>
            <p:extLst>
              <p:ext uri="{D42A27DB-BD31-4B8C-83A1-F6EECF244321}">
                <p14:modId xmlns:p14="http://schemas.microsoft.com/office/powerpoint/2010/main" val="812957774"/>
              </p:ext>
            </p:extLst>
          </p:nvPr>
        </p:nvGraphicFramePr>
        <p:xfrm>
          <a:off x="7272998" y="5967596"/>
          <a:ext cx="1411288" cy="620712"/>
        </p:xfrm>
        <a:graphic>
          <a:graphicData uri="http://schemas.openxmlformats.org/presentationml/2006/ole">
            <mc:AlternateContent xmlns:mc="http://schemas.openxmlformats.org/markup-compatibility/2006">
              <mc:Choice xmlns:v="urn:schemas-microsoft-com:vml" Requires="v">
                <p:oleObj name="Equation" r:id="rId8" imgW="596880" imgH="241200" progId="Equation.DSMT4">
                  <p:embed/>
                </p:oleObj>
              </mc:Choice>
              <mc:Fallback>
                <p:oleObj name="Equation" r:id="rId8" imgW="596880" imgH="241200" progId="Equation.DSMT4">
                  <p:embed/>
                  <p:pic>
                    <p:nvPicPr>
                      <p:cNvPr id="8" name="Object 6">
                        <a:hlinkClick r:id="" action="ppaction://ole?verb=0"/>
                        <a:extLst>
                          <a:ext uri="{FF2B5EF4-FFF2-40B4-BE49-F238E27FC236}">
                            <a16:creationId xmlns:a16="http://schemas.microsoft.com/office/drawing/2014/main" id="{6CA7C772-105A-4F3A-8F5D-384D7ABDAFD7}"/>
                          </a:ext>
                        </a:extLst>
                      </p:cNvPr>
                      <p:cNvPicPr>
                        <a:picLocks noChangeArrowheads="1"/>
                      </p:cNvPicPr>
                      <p:nvPr/>
                    </p:nvPicPr>
                    <p:blipFill>
                      <a:blip r:embed="rId5"/>
                      <a:srcRect/>
                      <a:stretch>
                        <a:fillRect/>
                      </a:stretch>
                    </p:blipFill>
                    <p:spPr bwMode="auto">
                      <a:xfrm>
                        <a:off x="7272998" y="5967596"/>
                        <a:ext cx="1411288" cy="620712"/>
                      </a:xfrm>
                      <a:prstGeom prst="rect">
                        <a:avLst/>
                      </a:prstGeom>
                      <a:noFill/>
                      <a:ln>
                        <a:solidFill>
                          <a:schemeClr val="accent6">
                            <a:lumMod val="75000"/>
                          </a:schemeClr>
                        </a:solidFill>
                      </a:ln>
                      <a:effectLst/>
                    </p:spPr>
                  </p:pic>
                </p:oleObj>
              </mc:Fallback>
            </mc:AlternateContent>
          </a:graphicData>
        </a:graphic>
      </p:graphicFrame>
    </p:spTree>
    <p:extLst>
      <p:ext uri="{BB962C8B-B14F-4D97-AF65-F5344CB8AC3E}">
        <p14:creationId xmlns:p14="http://schemas.microsoft.com/office/powerpoint/2010/main" val="24032824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1ACDB50-1683-45C9-9346-CC620F89F0E8}"/>
              </a:ext>
            </a:extLst>
          </p:cNvPr>
          <p:cNvSpPr>
            <a:spLocks noGrp="1"/>
          </p:cNvSpPr>
          <p:nvPr>
            <p:ph idx="1"/>
          </p:nvPr>
        </p:nvSpPr>
        <p:spPr>
          <a:xfrm>
            <a:off x="196948" y="35214"/>
            <a:ext cx="11788726" cy="4883150"/>
          </a:xfrm>
        </p:spPr>
        <p:txBody>
          <a:bodyPr/>
          <a:lstStyle/>
          <a:p>
            <a:pPr marL="0" indent="0" algn="just">
              <a:buNone/>
            </a:pPr>
            <a:r>
              <a:rPr lang="pt-BR" b="1" i="0" dirty="0">
                <a:solidFill>
                  <a:schemeClr val="tx2"/>
                </a:solidFill>
                <a:effectLst/>
                <a:latin typeface="Source Sans Pro" panose="020B0503030403020204" pitchFamily="34" charset="0"/>
              </a:rPr>
              <a:t>14) </a:t>
            </a:r>
            <a:r>
              <a:rPr lang="pt-BR" b="1" dirty="0">
                <a:solidFill>
                  <a:schemeClr val="tx2"/>
                </a:solidFill>
                <a:latin typeface="Source Sans Pro" panose="020B0503030403020204" pitchFamily="34" charset="0"/>
              </a:rPr>
              <a:t>FGV - Agente de Fiscalização (TCM SP)/Economia/2015</a:t>
            </a:r>
          </a:p>
          <a:p>
            <a:pPr marL="0" indent="0" algn="just">
              <a:spcBef>
                <a:spcPts val="600"/>
              </a:spcBef>
              <a:buNone/>
            </a:pPr>
            <a:r>
              <a:rPr lang="pt-BR" sz="2900" b="0" i="0" dirty="0">
                <a:solidFill>
                  <a:schemeClr val="tx2"/>
                </a:solidFill>
                <a:effectLst/>
                <a:latin typeface="Calibri" panose="020F0502020204030204" pitchFamily="34" charset="0"/>
                <a:cs typeface="Calibri" panose="020F0502020204030204" pitchFamily="34" charset="0"/>
              </a:rPr>
              <a:t>Em relação à teoria do consumidor, à elasticidade-preço e à elasticidade-renda, analise as afirmativas a seguir, considerando</a:t>
            </a:r>
            <a:r>
              <a:rPr lang="pt-BR" sz="2900" b="1" i="0" dirty="0">
                <a:solidFill>
                  <a:schemeClr val="tx2"/>
                </a:solidFill>
                <a:effectLst/>
                <a:latin typeface="Calibri" panose="020F0502020204030204" pitchFamily="34" charset="0"/>
                <a:cs typeface="Calibri" panose="020F0502020204030204" pitchFamily="34" charset="0"/>
              </a:rPr>
              <a:t> V</a:t>
            </a:r>
            <a:r>
              <a:rPr lang="pt-BR" sz="2900" b="0" i="0" dirty="0">
                <a:solidFill>
                  <a:schemeClr val="tx2"/>
                </a:solidFill>
                <a:effectLst/>
                <a:latin typeface="Calibri" panose="020F0502020204030204" pitchFamily="34" charset="0"/>
                <a:cs typeface="Calibri" panose="020F0502020204030204" pitchFamily="34" charset="0"/>
              </a:rPr>
              <a:t> para a(s) verdadeira(s) e</a:t>
            </a:r>
            <a:r>
              <a:rPr lang="pt-BR" sz="2900" b="1" i="0" dirty="0">
                <a:solidFill>
                  <a:schemeClr val="tx2"/>
                </a:solidFill>
                <a:effectLst/>
                <a:latin typeface="Calibri" panose="020F0502020204030204" pitchFamily="34" charset="0"/>
                <a:cs typeface="Calibri" panose="020F0502020204030204" pitchFamily="34" charset="0"/>
              </a:rPr>
              <a:t> F</a:t>
            </a:r>
            <a:r>
              <a:rPr lang="pt-BR" sz="2900" b="0" i="0" dirty="0">
                <a:solidFill>
                  <a:schemeClr val="tx2"/>
                </a:solidFill>
                <a:effectLst/>
                <a:latin typeface="Calibri" panose="020F0502020204030204" pitchFamily="34" charset="0"/>
                <a:cs typeface="Calibri" panose="020F0502020204030204" pitchFamily="34" charset="0"/>
              </a:rPr>
              <a:t> para a(s) falsa(s).</a:t>
            </a:r>
          </a:p>
          <a:p>
            <a:pPr marL="0" indent="0" algn="just">
              <a:spcBef>
                <a:spcPts val="600"/>
              </a:spcBef>
              <a:buNone/>
            </a:pPr>
            <a:r>
              <a:rPr lang="pt-BR" sz="2900" b="0" i="0" dirty="0">
                <a:solidFill>
                  <a:schemeClr val="tx2"/>
                </a:solidFill>
                <a:effectLst/>
                <a:latin typeface="Calibri" panose="020F0502020204030204" pitchFamily="34" charset="0"/>
                <a:cs typeface="Calibri" panose="020F0502020204030204" pitchFamily="34" charset="0"/>
              </a:rPr>
              <a:t>(  ) A elasticidade-preço da demanda é definida como a variação percentual na quantidade dividida pela variação percentual no preço, ou seja, mede como a quantidade demandada muda com uma variação no preço.</a:t>
            </a:r>
          </a:p>
          <a:p>
            <a:pPr marL="0" indent="0" algn="just">
              <a:spcBef>
                <a:spcPts val="600"/>
              </a:spcBef>
              <a:buNone/>
            </a:pPr>
            <a:r>
              <a:rPr lang="pt-BR" sz="2900" b="0" i="0" dirty="0">
                <a:solidFill>
                  <a:schemeClr val="tx2"/>
                </a:solidFill>
                <a:effectLst/>
                <a:latin typeface="Calibri" panose="020F0502020204030204" pitchFamily="34" charset="0"/>
                <a:cs typeface="Calibri" panose="020F0502020204030204" pitchFamily="34" charset="0"/>
              </a:rPr>
              <a:t>(  ) Se um bem tiver elasticidade-preço da demanda menor do que 1(um) em valor absoluto, dizemos que ele tem uma demanda elástica.</a:t>
            </a:r>
          </a:p>
          <a:p>
            <a:pPr marL="0" indent="0" algn="just">
              <a:spcBef>
                <a:spcPts val="600"/>
              </a:spcBef>
              <a:buNone/>
            </a:pPr>
            <a:r>
              <a:rPr lang="pt-BR" sz="2900" b="0" i="0" dirty="0">
                <a:solidFill>
                  <a:schemeClr val="tx2"/>
                </a:solidFill>
                <a:effectLst/>
                <a:latin typeface="Calibri" panose="020F0502020204030204" pitchFamily="34" charset="0"/>
                <a:cs typeface="Calibri" panose="020F0502020204030204" pitchFamily="34" charset="0"/>
              </a:rPr>
              <a:t>( ) A elasticidade-renda  da  demanda  descreve como a quantidade demandada reage a variações na renda.</a:t>
            </a:r>
          </a:p>
          <a:p>
            <a:pPr marL="0" indent="0" algn="just">
              <a:spcBef>
                <a:spcPts val="600"/>
              </a:spcBef>
              <a:buNone/>
            </a:pPr>
            <a:r>
              <a:rPr lang="pt-BR" sz="2900" b="0" i="0" dirty="0">
                <a:solidFill>
                  <a:schemeClr val="tx2"/>
                </a:solidFill>
                <a:effectLst/>
                <a:latin typeface="Calibri" panose="020F0502020204030204" pitchFamily="34" charset="0"/>
                <a:cs typeface="Calibri" panose="020F0502020204030204" pitchFamily="34" charset="0"/>
              </a:rPr>
              <a:t>(   ) Um  bem   é dito normal  quando  o  aumento  da  renda  provoca  uma redução da sua quantidade demandada.</a:t>
            </a:r>
          </a:p>
          <a:p>
            <a:pPr marL="0" indent="0" algn="just">
              <a:spcBef>
                <a:spcPts val="600"/>
              </a:spcBef>
              <a:buNone/>
            </a:pPr>
            <a:br>
              <a:rPr lang="pt-BR" sz="2900" dirty="0">
                <a:solidFill>
                  <a:schemeClr val="tx2"/>
                </a:solidFill>
                <a:latin typeface="Calibri" panose="020F0502020204030204" pitchFamily="34" charset="0"/>
                <a:cs typeface="Calibri" panose="020F0502020204030204" pitchFamily="34" charset="0"/>
              </a:rPr>
            </a:br>
            <a:endParaRPr lang="pt-BR" sz="2900" dirty="0">
              <a:solidFill>
                <a:schemeClr val="tx2"/>
              </a:solidFill>
              <a:latin typeface="Calibri" panose="020F0502020204030204" pitchFamily="34" charset="0"/>
              <a:cs typeface="Calibri" panose="020F0502020204030204" pitchFamily="34" charset="0"/>
            </a:endParaRPr>
          </a:p>
        </p:txBody>
      </p:sp>
      <p:sp>
        <p:nvSpPr>
          <p:cNvPr id="2" name="CaixaDeTexto 1">
            <a:extLst>
              <a:ext uri="{FF2B5EF4-FFF2-40B4-BE49-F238E27FC236}">
                <a16:creationId xmlns:a16="http://schemas.microsoft.com/office/drawing/2014/main" id="{BF495407-93CA-415A-9418-59AC8013C982}"/>
              </a:ext>
            </a:extLst>
          </p:cNvPr>
          <p:cNvSpPr txBox="1"/>
          <p:nvPr/>
        </p:nvSpPr>
        <p:spPr>
          <a:xfrm>
            <a:off x="295420" y="2039812"/>
            <a:ext cx="450167" cy="523220"/>
          </a:xfrm>
          <a:prstGeom prst="rect">
            <a:avLst/>
          </a:prstGeom>
          <a:noFill/>
        </p:spPr>
        <p:txBody>
          <a:bodyPr wrap="square" rtlCol="0">
            <a:spAutoFit/>
          </a:bodyPr>
          <a:lstStyle/>
          <a:p>
            <a:pPr algn="just"/>
            <a:r>
              <a:rPr lang="pt-BR" sz="2800" b="1" dirty="0">
                <a:solidFill>
                  <a:srgbClr val="C00000"/>
                </a:solidFill>
              </a:rPr>
              <a:t>V</a:t>
            </a:r>
          </a:p>
        </p:txBody>
      </p:sp>
      <p:sp>
        <p:nvSpPr>
          <p:cNvPr id="4" name="CaixaDeTexto 3">
            <a:extLst>
              <a:ext uri="{FF2B5EF4-FFF2-40B4-BE49-F238E27FC236}">
                <a16:creationId xmlns:a16="http://schemas.microsoft.com/office/drawing/2014/main" id="{A041298D-ADE4-46BA-B890-154A7B760132}"/>
              </a:ext>
            </a:extLst>
          </p:cNvPr>
          <p:cNvSpPr txBox="1"/>
          <p:nvPr/>
        </p:nvSpPr>
        <p:spPr>
          <a:xfrm>
            <a:off x="293073" y="3430170"/>
            <a:ext cx="450167" cy="523220"/>
          </a:xfrm>
          <a:prstGeom prst="rect">
            <a:avLst/>
          </a:prstGeom>
          <a:noFill/>
        </p:spPr>
        <p:txBody>
          <a:bodyPr wrap="square" rtlCol="0">
            <a:spAutoFit/>
          </a:bodyPr>
          <a:lstStyle/>
          <a:p>
            <a:pPr algn="just"/>
            <a:r>
              <a:rPr lang="pt-BR" sz="2800" b="1" dirty="0">
                <a:solidFill>
                  <a:srgbClr val="C00000"/>
                </a:solidFill>
              </a:rPr>
              <a:t>F</a:t>
            </a:r>
          </a:p>
        </p:txBody>
      </p:sp>
      <p:sp>
        <p:nvSpPr>
          <p:cNvPr id="5" name="CaixaDeTexto 4">
            <a:extLst>
              <a:ext uri="{FF2B5EF4-FFF2-40B4-BE49-F238E27FC236}">
                <a16:creationId xmlns:a16="http://schemas.microsoft.com/office/drawing/2014/main" id="{60264540-895F-4B80-8632-D6E3BB54499C}"/>
              </a:ext>
            </a:extLst>
          </p:cNvPr>
          <p:cNvSpPr txBox="1"/>
          <p:nvPr/>
        </p:nvSpPr>
        <p:spPr>
          <a:xfrm>
            <a:off x="293071" y="4400842"/>
            <a:ext cx="450167" cy="523220"/>
          </a:xfrm>
          <a:prstGeom prst="rect">
            <a:avLst/>
          </a:prstGeom>
          <a:noFill/>
        </p:spPr>
        <p:txBody>
          <a:bodyPr wrap="square" rtlCol="0">
            <a:spAutoFit/>
          </a:bodyPr>
          <a:lstStyle/>
          <a:p>
            <a:pPr algn="just"/>
            <a:r>
              <a:rPr lang="pt-BR" sz="2800" b="1" dirty="0">
                <a:solidFill>
                  <a:srgbClr val="C00000"/>
                </a:solidFill>
              </a:rPr>
              <a:t>V</a:t>
            </a:r>
          </a:p>
        </p:txBody>
      </p:sp>
      <p:sp>
        <p:nvSpPr>
          <p:cNvPr id="6" name="CaixaDeTexto 5">
            <a:extLst>
              <a:ext uri="{FF2B5EF4-FFF2-40B4-BE49-F238E27FC236}">
                <a16:creationId xmlns:a16="http://schemas.microsoft.com/office/drawing/2014/main" id="{87E1A377-C114-4C0C-942E-43DAF634C721}"/>
              </a:ext>
            </a:extLst>
          </p:cNvPr>
          <p:cNvSpPr txBox="1"/>
          <p:nvPr/>
        </p:nvSpPr>
        <p:spPr>
          <a:xfrm>
            <a:off x="346998" y="5355100"/>
            <a:ext cx="450167" cy="523220"/>
          </a:xfrm>
          <a:prstGeom prst="rect">
            <a:avLst/>
          </a:prstGeom>
          <a:noFill/>
        </p:spPr>
        <p:txBody>
          <a:bodyPr wrap="square" rtlCol="0">
            <a:spAutoFit/>
          </a:bodyPr>
          <a:lstStyle/>
          <a:p>
            <a:pPr algn="just"/>
            <a:r>
              <a:rPr lang="pt-BR" sz="2800" b="1" dirty="0">
                <a:solidFill>
                  <a:srgbClr val="C00000"/>
                </a:solidFill>
              </a:rPr>
              <a:t>F</a:t>
            </a:r>
          </a:p>
        </p:txBody>
      </p:sp>
      <p:sp>
        <p:nvSpPr>
          <p:cNvPr id="7" name="CaixaDeTexto 6">
            <a:extLst>
              <a:ext uri="{FF2B5EF4-FFF2-40B4-BE49-F238E27FC236}">
                <a16:creationId xmlns:a16="http://schemas.microsoft.com/office/drawing/2014/main" id="{842ADCE2-1405-4BDD-8354-6B5A41092960}"/>
              </a:ext>
            </a:extLst>
          </p:cNvPr>
          <p:cNvSpPr txBox="1"/>
          <p:nvPr/>
        </p:nvSpPr>
        <p:spPr>
          <a:xfrm>
            <a:off x="9265920" y="3849859"/>
            <a:ext cx="1720952" cy="523220"/>
          </a:xfrm>
          <a:prstGeom prst="rect">
            <a:avLst/>
          </a:prstGeom>
          <a:noFill/>
        </p:spPr>
        <p:txBody>
          <a:bodyPr wrap="square" rtlCol="0">
            <a:spAutoFit/>
          </a:bodyPr>
          <a:lstStyle/>
          <a:p>
            <a:pPr algn="just"/>
            <a:r>
              <a:rPr lang="pt-BR" sz="2800" b="1" dirty="0">
                <a:solidFill>
                  <a:srgbClr val="C00000"/>
                </a:solidFill>
              </a:rPr>
              <a:t>Inelástica</a:t>
            </a:r>
          </a:p>
        </p:txBody>
      </p:sp>
      <p:sp>
        <p:nvSpPr>
          <p:cNvPr id="8" name="CaixaDeTexto 7">
            <a:extLst>
              <a:ext uri="{FF2B5EF4-FFF2-40B4-BE49-F238E27FC236}">
                <a16:creationId xmlns:a16="http://schemas.microsoft.com/office/drawing/2014/main" id="{B0F5FB63-8202-403D-848A-3DB59DFCCB38}"/>
              </a:ext>
            </a:extLst>
          </p:cNvPr>
          <p:cNvSpPr txBox="1"/>
          <p:nvPr/>
        </p:nvSpPr>
        <p:spPr>
          <a:xfrm>
            <a:off x="6386732" y="5788856"/>
            <a:ext cx="5598942" cy="954107"/>
          </a:xfrm>
          <a:prstGeom prst="rect">
            <a:avLst/>
          </a:prstGeom>
          <a:noFill/>
        </p:spPr>
        <p:txBody>
          <a:bodyPr wrap="square" rtlCol="0">
            <a:spAutoFit/>
          </a:bodyPr>
          <a:lstStyle/>
          <a:p>
            <a:pPr algn="just"/>
            <a:r>
              <a:rPr lang="pt-BR" sz="2800" b="1" dirty="0">
                <a:solidFill>
                  <a:srgbClr val="C00000"/>
                </a:solidFill>
              </a:rPr>
              <a:t>Aumento da quantidade, menos que proporcional</a:t>
            </a:r>
          </a:p>
        </p:txBody>
      </p:sp>
    </p:spTree>
    <p:extLst>
      <p:ext uri="{BB962C8B-B14F-4D97-AF65-F5344CB8AC3E}">
        <p14:creationId xmlns:p14="http://schemas.microsoft.com/office/powerpoint/2010/main" val="221085014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AA162C44-826D-4104-8914-65BD0F9D9975}"/>
              </a:ext>
            </a:extLst>
          </p:cNvPr>
          <p:cNvSpPr/>
          <p:nvPr/>
        </p:nvSpPr>
        <p:spPr bwMode="auto">
          <a:xfrm>
            <a:off x="182882" y="3137088"/>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effectLst/>
              <a:latin typeface="Times New Roman" pitchFamily="18" charset="0"/>
            </a:endParaRPr>
          </a:p>
        </p:txBody>
      </p:sp>
      <p:sp>
        <p:nvSpPr>
          <p:cNvPr id="3" name="Espaço Reservado para Conteúdo 2">
            <a:extLst>
              <a:ext uri="{FF2B5EF4-FFF2-40B4-BE49-F238E27FC236}">
                <a16:creationId xmlns:a16="http://schemas.microsoft.com/office/drawing/2014/main" id="{505ACC51-3899-4950-828F-E3DA596DB5BD}"/>
              </a:ext>
            </a:extLst>
          </p:cNvPr>
          <p:cNvSpPr>
            <a:spLocks noGrp="1"/>
          </p:cNvSpPr>
          <p:nvPr>
            <p:ph idx="1"/>
          </p:nvPr>
        </p:nvSpPr>
        <p:spPr>
          <a:xfrm>
            <a:off x="276697" y="218098"/>
            <a:ext cx="11343216" cy="4883150"/>
          </a:xfrm>
        </p:spPr>
        <p:txBody>
          <a:bodyPr/>
          <a:lstStyle/>
          <a:p>
            <a:pPr marL="0" indent="0">
              <a:buNone/>
            </a:pPr>
            <a:r>
              <a:rPr lang="pt-BR" b="1" i="0" dirty="0">
                <a:solidFill>
                  <a:schemeClr val="tx1"/>
                </a:solidFill>
                <a:effectLst/>
                <a:latin typeface="Source Sans Pro" panose="020B0503030403020204" pitchFamily="34" charset="0"/>
              </a:rPr>
              <a:t>a) </a:t>
            </a:r>
            <a:r>
              <a:rPr lang="pt-BR" b="0" i="0" dirty="0">
                <a:solidFill>
                  <a:schemeClr val="tx1"/>
                </a:solidFill>
                <a:effectLst/>
                <a:latin typeface="Source Sans Pro" panose="020B0503030403020204" pitchFamily="34" charset="0"/>
              </a:rPr>
              <a:t>F, F, V e V;</a:t>
            </a:r>
          </a:p>
          <a:p>
            <a:pPr marL="0" indent="0">
              <a:buNone/>
            </a:pPr>
            <a:r>
              <a:rPr lang="pt-BR" b="1" i="0" dirty="0">
                <a:solidFill>
                  <a:schemeClr val="tx1"/>
                </a:solidFill>
                <a:effectLst/>
                <a:latin typeface="Source Sans Pro" panose="020B0503030403020204" pitchFamily="34" charset="0"/>
              </a:rPr>
              <a:t>b) </a:t>
            </a:r>
            <a:r>
              <a:rPr lang="pt-BR" b="0" i="0" dirty="0">
                <a:solidFill>
                  <a:schemeClr val="tx1"/>
                </a:solidFill>
                <a:effectLst/>
                <a:latin typeface="Source Sans Pro" panose="020B0503030403020204" pitchFamily="34" charset="0"/>
              </a:rPr>
              <a:t>V, V, F e F;</a:t>
            </a:r>
            <a:endParaRPr lang="pt-BR" dirty="0">
              <a:solidFill>
                <a:schemeClr val="tx1"/>
              </a:solidFill>
              <a:latin typeface="Source Sans Pro" panose="020B0503030403020204" pitchFamily="34" charset="0"/>
            </a:endParaRPr>
          </a:p>
          <a:p>
            <a:pPr marL="0" indent="0">
              <a:buNone/>
            </a:pPr>
            <a:r>
              <a:rPr lang="pt-BR" b="1" i="0" dirty="0">
                <a:solidFill>
                  <a:schemeClr val="tx1"/>
                </a:solidFill>
                <a:effectLst/>
                <a:latin typeface="Source Sans Pro" panose="020B0503030403020204" pitchFamily="34" charset="0"/>
              </a:rPr>
              <a:t>c) </a:t>
            </a:r>
            <a:r>
              <a:rPr lang="pt-BR" b="0" i="0" dirty="0">
                <a:solidFill>
                  <a:schemeClr val="tx1"/>
                </a:solidFill>
                <a:effectLst/>
                <a:latin typeface="Source Sans Pro" panose="020B0503030403020204" pitchFamily="34" charset="0"/>
              </a:rPr>
              <a:t>V, F, F e V;</a:t>
            </a:r>
          </a:p>
          <a:p>
            <a:pPr marL="0" indent="0">
              <a:buNone/>
            </a:pPr>
            <a:r>
              <a:rPr lang="pt-BR" b="1" i="0" dirty="0">
                <a:solidFill>
                  <a:schemeClr val="tx1"/>
                </a:solidFill>
                <a:effectLst/>
                <a:latin typeface="Source Sans Pro" panose="020B0503030403020204" pitchFamily="34" charset="0"/>
              </a:rPr>
              <a:t>d) </a:t>
            </a:r>
            <a:r>
              <a:rPr lang="pt-BR" b="0" i="0" dirty="0">
                <a:solidFill>
                  <a:schemeClr val="tx1"/>
                </a:solidFill>
                <a:effectLst/>
                <a:latin typeface="Source Sans Pro" panose="020B0503030403020204" pitchFamily="34" charset="0"/>
              </a:rPr>
              <a:t>V, F, V e V;</a:t>
            </a:r>
            <a:endParaRPr lang="pt-BR" dirty="0">
              <a:solidFill>
                <a:schemeClr val="tx1"/>
              </a:solidFill>
              <a:latin typeface="Source Sans Pro" panose="020B0503030403020204" pitchFamily="34" charset="0"/>
            </a:endParaRPr>
          </a:p>
          <a:p>
            <a:pPr marL="0" indent="0">
              <a:buNone/>
            </a:pPr>
            <a:r>
              <a:rPr lang="pt-BR" b="1" i="0" dirty="0">
                <a:solidFill>
                  <a:schemeClr val="tx1"/>
                </a:solidFill>
                <a:effectLst/>
                <a:latin typeface="Source Sans Pro" panose="020B0503030403020204" pitchFamily="34" charset="0"/>
              </a:rPr>
              <a:t>e) </a:t>
            </a:r>
            <a:r>
              <a:rPr lang="pt-BR" b="0" i="0" dirty="0">
                <a:solidFill>
                  <a:schemeClr val="tx1"/>
                </a:solidFill>
                <a:effectLst/>
                <a:latin typeface="Source Sans Pro" panose="020B0503030403020204" pitchFamily="34" charset="0"/>
              </a:rPr>
              <a:t>V, F, V e F.</a:t>
            </a:r>
            <a:endParaRPr lang="pt-BR" dirty="0">
              <a:solidFill>
                <a:schemeClr val="tx1"/>
              </a:solidFill>
            </a:endParaRPr>
          </a:p>
        </p:txBody>
      </p:sp>
    </p:spTree>
    <p:extLst>
      <p:ext uri="{BB962C8B-B14F-4D97-AF65-F5344CB8AC3E}">
        <p14:creationId xmlns:p14="http://schemas.microsoft.com/office/powerpoint/2010/main" val="22128967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5AF99A4-8BEA-4E51-AB8B-6AAD2DBCE1D6}"/>
              </a:ext>
            </a:extLst>
          </p:cNvPr>
          <p:cNvSpPr>
            <a:spLocks noGrp="1"/>
          </p:cNvSpPr>
          <p:nvPr>
            <p:ph idx="1"/>
          </p:nvPr>
        </p:nvSpPr>
        <p:spPr>
          <a:xfrm>
            <a:off x="168811" y="161828"/>
            <a:ext cx="11859065" cy="4883150"/>
          </a:xfrm>
        </p:spPr>
        <p:txBody>
          <a:bodyPr/>
          <a:lstStyle/>
          <a:p>
            <a:pPr marL="0" indent="0" algn="just">
              <a:buNone/>
            </a:pPr>
            <a:r>
              <a:rPr lang="pt-BR" b="1" dirty="0">
                <a:solidFill>
                  <a:schemeClr val="tx1"/>
                </a:solidFill>
                <a:latin typeface="Calibri" panose="020F0502020204030204" pitchFamily="34" charset="0"/>
                <a:cs typeface="Calibri" panose="020F0502020204030204" pitchFamily="34" charset="0"/>
              </a:rPr>
              <a:t>15) FGV - Técnico Superior Especializado (DPE RJ)/Economia /2019</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buNone/>
            </a:pPr>
            <a:r>
              <a:rPr lang="pt-BR" b="0" i="0" dirty="0">
                <a:solidFill>
                  <a:schemeClr val="tx1"/>
                </a:solidFill>
                <a:effectLst/>
                <a:latin typeface="Calibri" panose="020F0502020204030204" pitchFamily="34" charset="0"/>
                <a:cs typeface="Calibri" panose="020F0502020204030204" pitchFamily="34" charset="0"/>
              </a:rPr>
              <a:t>Suponha uma economia na qual as preferências de Ana dependem apenas dos bens x e y. A elasticidade preço da demanda de Ana pelo bem x é de -2, a elasticidade preço cruzado da demanda por x é de      -0,5, e a elasticidade renda de Ana pelo mesmo bem é de 2,5.</a:t>
            </a:r>
          </a:p>
          <a:p>
            <a:pPr marL="0" indent="0" algn="just">
              <a:buNone/>
            </a:pPr>
            <a:r>
              <a:rPr lang="pt-BR" b="0" i="0" dirty="0">
                <a:solidFill>
                  <a:schemeClr val="tx1"/>
                </a:solidFill>
                <a:effectLst/>
                <a:latin typeface="Calibri" panose="020F0502020204030204" pitchFamily="34" charset="0"/>
                <a:cs typeface="Calibri" panose="020F0502020204030204" pitchFamily="34" charset="0"/>
              </a:rPr>
              <a:t>Então, se houver um aumento de 1% tanto no preço do bem</a:t>
            </a:r>
            <a:r>
              <a:rPr lang="pt-BR" dirty="0">
                <a:solidFill>
                  <a:schemeClr val="tx1"/>
                </a:solidFill>
                <a:latin typeface="Calibri" panose="020F0502020204030204" pitchFamily="34" charset="0"/>
                <a:cs typeface="Calibri" panose="020F0502020204030204" pitchFamily="34" charset="0"/>
              </a:rPr>
              <a:t> x </a:t>
            </a:r>
            <a:r>
              <a:rPr lang="pt-BR" b="0" i="0" dirty="0">
                <a:solidFill>
                  <a:schemeClr val="tx1"/>
                </a:solidFill>
                <a:effectLst/>
                <a:latin typeface="Calibri" panose="020F0502020204030204" pitchFamily="34" charset="0"/>
                <a:cs typeface="Calibri" panose="020F0502020204030204" pitchFamily="34" charset="0"/>
              </a:rPr>
              <a:t>quanto no preço de</a:t>
            </a:r>
            <a:r>
              <a:rPr lang="pt-BR" dirty="0">
                <a:solidFill>
                  <a:schemeClr val="tx1"/>
                </a:solidFill>
                <a:latin typeface="Calibri" panose="020F0502020204030204" pitchFamily="34" charset="0"/>
                <a:cs typeface="Calibri" panose="020F0502020204030204" pitchFamily="34" charset="0"/>
              </a:rPr>
              <a:t> y </a:t>
            </a:r>
            <a:r>
              <a:rPr lang="pt-BR" b="0" i="0" dirty="0">
                <a:solidFill>
                  <a:schemeClr val="tx1"/>
                </a:solidFill>
                <a:effectLst/>
                <a:latin typeface="Calibri" panose="020F0502020204030204" pitchFamily="34" charset="0"/>
                <a:cs typeface="Calibri" panose="020F0502020204030204" pitchFamily="34" charset="0"/>
              </a:rPr>
              <a:t>e na renda de Ana, o impacto total sobre a demanda de Ana pelo bem</a:t>
            </a:r>
            <a:r>
              <a:rPr lang="pt-BR" dirty="0">
                <a:solidFill>
                  <a:schemeClr val="tx1"/>
                </a:solidFill>
                <a:latin typeface="Calibri" panose="020F0502020204030204" pitchFamily="34" charset="0"/>
                <a:cs typeface="Calibri" panose="020F0502020204030204" pitchFamily="34" charset="0"/>
              </a:rPr>
              <a:t> x é de:</a:t>
            </a:r>
          </a:p>
        </p:txBody>
      </p:sp>
    </p:spTree>
    <p:extLst>
      <p:ext uri="{BB962C8B-B14F-4D97-AF65-F5344CB8AC3E}">
        <p14:creationId xmlns:p14="http://schemas.microsoft.com/office/powerpoint/2010/main" val="1675965067"/>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ADF47DD-808F-4E20-94BE-32F1D2885214}"/>
              </a:ext>
            </a:extLst>
          </p:cNvPr>
          <p:cNvSpPr>
            <a:spLocks noGrp="1"/>
          </p:cNvSpPr>
          <p:nvPr>
            <p:ph idx="1"/>
          </p:nvPr>
        </p:nvSpPr>
        <p:spPr>
          <a:xfrm>
            <a:off x="206478" y="137559"/>
            <a:ext cx="11769212" cy="4883150"/>
          </a:xfrm>
        </p:spPr>
        <p:txBody>
          <a:bodyPr/>
          <a:lstStyle/>
          <a:p>
            <a:pPr marL="514350" indent="-514350" algn="just">
              <a:buClr>
                <a:schemeClr val="tx1"/>
              </a:buClr>
              <a:buSzPct val="100000"/>
              <a:buFont typeface="+mj-lt"/>
              <a:buAutoNum type="arabicParenR" startAt="2"/>
            </a:pPr>
            <a:r>
              <a:rPr lang="pt-BR" b="0" i="0" dirty="0">
                <a:solidFill>
                  <a:srgbClr val="000000"/>
                </a:solidFill>
                <a:effectLst/>
                <a:latin typeface="Calibri" panose="020F0502020204030204" pitchFamily="34" charset="0"/>
                <a:cs typeface="Calibri" panose="020F0502020204030204" pitchFamily="34" charset="0"/>
              </a:rPr>
              <a:t>taxa de salário é o </a:t>
            </a:r>
            <a:r>
              <a:rPr lang="pt-BR" i="0" dirty="0">
                <a:solidFill>
                  <a:srgbClr val="000000"/>
                </a:solidFill>
                <a:effectLst/>
                <a:latin typeface="Calibri" panose="020F0502020204030204" pitchFamily="34" charset="0"/>
                <a:cs typeface="Calibri" panose="020F0502020204030204" pitchFamily="34" charset="0"/>
              </a:rPr>
              <a:t>custo de oportunidade </a:t>
            </a:r>
            <a:r>
              <a:rPr lang="pt-BR" b="0" i="0" dirty="0">
                <a:solidFill>
                  <a:srgbClr val="000000"/>
                </a:solidFill>
                <a:effectLst/>
                <a:latin typeface="Calibri" panose="020F0502020204030204" pitchFamily="34" charset="0"/>
                <a:cs typeface="Calibri" panose="020F0502020204030204" pitchFamily="34" charset="0"/>
              </a:rPr>
              <a:t>do lazer.</a:t>
            </a:r>
            <a:r>
              <a:rPr lang="pt-BR" dirty="0">
                <a:latin typeface="Calibri" panose="020F0502020204030204" pitchFamily="34" charset="0"/>
                <a:cs typeface="Calibri" panose="020F0502020204030204" pitchFamily="34" charset="0"/>
              </a:rPr>
              <a:t> </a:t>
            </a:r>
          </a:p>
          <a:p>
            <a:pPr marL="514350" indent="-514350" algn="just">
              <a:buClr>
                <a:schemeClr val="tx1"/>
              </a:buClr>
              <a:buSzPct val="100000"/>
              <a:buFont typeface="+mj-lt"/>
              <a:buAutoNum type="arabicParenR" startAt="2"/>
            </a:pPr>
            <a:r>
              <a:rPr lang="pt-BR" b="0" i="0" dirty="0">
                <a:solidFill>
                  <a:srgbClr val="000000"/>
                </a:solidFill>
                <a:effectLst/>
                <a:latin typeface="Calibri" panose="020F0502020204030204" pitchFamily="34" charset="0"/>
                <a:cs typeface="Calibri" panose="020F0502020204030204" pitchFamily="34" charset="0"/>
              </a:rPr>
              <a:t>A taxa de juros mede o </a:t>
            </a:r>
            <a:r>
              <a:rPr lang="pt-BR" i="0" dirty="0">
                <a:solidFill>
                  <a:srgbClr val="000000"/>
                </a:solidFill>
                <a:effectLst/>
                <a:latin typeface="Calibri" panose="020F0502020204030204" pitchFamily="34" charset="0"/>
                <a:cs typeface="Calibri" panose="020F0502020204030204" pitchFamily="34" charset="0"/>
              </a:rPr>
              <a:t>custo de oportunidade </a:t>
            </a:r>
            <a:r>
              <a:rPr lang="pt-BR" b="0" i="0" dirty="0">
                <a:solidFill>
                  <a:srgbClr val="000000"/>
                </a:solidFill>
                <a:effectLst/>
                <a:latin typeface="Calibri" panose="020F0502020204030204" pitchFamily="34" charset="0"/>
                <a:cs typeface="Calibri" panose="020F0502020204030204" pitchFamily="34" charset="0"/>
              </a:rPr>
              <a:t>dos recursos, o valor dos usos alternativos de seu dinheiro. Portanto, todo fluxo de pagamentos deveria ser comparado à melhor alternativa possível com características semelhantes em termos de impostos, grau de risco e liquidez.</a:t>
            </a:r>
            <a:r>
              <a:rPr lang="pt-BR" dirty="0">
                <a:latin typeface="Calibri" panose="020F0502020204030204" pitchFamily="34" charset="0"/>
                <a:cs typeface="Calibri" panose="020F0502020204030204" pitchFamily="34" charset="0"/>
              </a:rPr>
              <a:t> </a:t>
            </a:r>
          </a:p>
          <a:p>
            <a:pPr marL="514350" indent="-514350" algn="just">
              <a:buClr>
                <a:schemeClr val="tx1"/>
              </a:buClr>
              <a:buSzPct val="100000"/>
              <a:buFont typeface="+mj-lt"/>
              <a:buAutoNum type="arabicParenR" startAt="2"/>
            </a:pPr>
            <a:r>
              <a:rPr lang="pt-BR" b="0" i="0" dirty="0">
                <a:solidFill>
                  <a:srgbClr val="000000"/>
                </a:solidFill>
                <a:effectLst/>
                <a:latin typeface="Calibri" panose="020F0502020204030204" pitchFamily="34" charset="0"/>
                <a:cs typeface="Calibri" panose="020F0502020204030204" pitchFamily="34" charset="0"/>
              </a:rPr>
              <a:t>Ao escolher alugar sua casa a si mesmo (morar na sua casa), você abre mão da possibilidade de cobrar aluguel de outra pessoa e, portanto, incorre em um custo de oportunidade.</a:t>
            </a:r>
          </a:p>
          <a:p>
            <a:pPr marL="514350" indent="-514350" algn="just">
              <a:buClr>
                <a:schemeClr val="tx1"/>
              </a:buClr>
              <a:buSzPct val="100000"/>
              <a:buFont typeface="+mj-lt"/>
              <a:buAutoNum type="arabicParenR" startAt="2"/>
            </a:pPr>
            <a:r>
              <a:rPr lang="pt-BR" b="1" dirty="0">
                <a:solidFill>
                  <a:srgbClr val="000000"/>
                </a:solidFill>
                <a:latin typeface="Calibri" panose="020F0502020204030204" pitchFamily="34" charset="0"/>
                <a:cs typeface="Calibri" panose="020F0502020204030204" pitchFamily="34" charset="0"/>
              </a:rPr>
              <a:t>Ao ingressar na faculdade (período integral), o custo de oportunidade é dado pelo salário não recebido. Já o custo explícito é dado pela mensalidade da faculdade.</a:t>
            </a:r>
            <a:endParaRPr lang="pt-BR"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07156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AD24EC8B-AB47-47A0-BCB4-E0D693EDC359}"/>
              </a:ext>
            </a:extLst>
          </p:cNvPr>
          <p:cNvSpPr/>
          <p:nvPr/>
        </p:nvSpPr>
        <p:spPr bwMode="auto">
          <a:xfrm>
            <a:off x="154746" y="2166420"/>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EDEAB3CB-0128-4CC9-B9AB-0BE182AD7F19}"/>
              </a:ext>
            </a:extLst>
          </p:cNvPr>
          <p:cNvSpPr>
            <a:spLocks noGrp="1"/>
          </p:cNvSpPr>
          <p:nvPr>
            <p:ph idx="1"/>
          </p:nvPr>
        </p:nvSpPr>
        <p:spPr>
          <a:xfrm>
            <a:off x="248562" y="218099"/>
            <a:ext cx="11723044" cy="4883150"/>
          </a:xfrm>
        </p:spPr>
        <p:txBody>
          <a:bodyPr/>
          <a:lstStyle/>
          <a:p>
            <a:pPr marL="514350" indent="-514350">
              <a:spcBef>
                <a:spcPts val="1200"/>
              </a:spcBef>
              <a:buClr>
                <a:schemeClr val="tx1"/>
              </a:buClr>
              <a:buSzPct val="100000"/>
              <a:buFont typeface="+mj-lt"/>
              <a:buAutoNum type="alphaLcParenR"/>
            </a:pPr>
            <a:r>
              <a:rPr lang="pt-BR" b="0" i="0" dirty="0">
                <a:solidFill>
                  <a:srgbClr val="333333"/>
                </a:solidFill>
                <a:effectLst/>
                <a:latin typeface="Calibri" panose="020F0502020204030204" pitchFamily="34" charset="0"/>
                <a:cs typeface="Calibri" panose="020F0502020204030204" pitchFamily="34" charset="0"/>
              </a:rPr>
              <a:t>2,5;</a:t>
            </a:r>
          </a:p>
          <a:p>
            <a:pPr marL="514350" indent="-514350">
              <a:spcBef>
                <a:spcPts val="1200"/>
              </a:spcBef>
              <a:buClr>
                <a:schemeClr val="tx1"/>
              </a:buClr>
              <a:buSzPct val="100000"/>
              <a:buFont typeface="+mj-lt"/>
              <a:buAutoNum type="alphaLcParenR"/>
            </a:pPr>
            <a:r>
              <a:rPr lang="pt-BR" b="0" i="0" dirty="0">
                <a:solidFill>
                  <a:srgbClr val="333333"/>
                </a:solidFill>
                <a:effectLst/>
                <a:latin typeface="Calibri" panose="020F0502020204030204" pitchFamily="34" charset="0"/>
                <a:cs typeface="Calibri" panose="020F0502020204030204" pitchFamily="34" charset="0"/>
              </a:rPr>
              <a:t>1;</a:t>
            </a:r>
            <a:endParaRPr lang="pt-BR" dirty="0">
              <a:solidFill>
                <a:srgbClr val="333333"/>
              </a:solidFill>
              <a:latin typeface="Calibri" panose="020F0502020204030204" pitchFamily="34" charset="0"/>
              <a:cs typeface="Calibri" panose="020F0502020204030204" pitchFamily="34" charset="0"/>
            </a:endParaRPr>
          </a:p>
          <a:p>
            <a:pPr marL="514350" indent="-514350">
              <a:spcBef>
                <a:spcPts val="1200"/>
              </a:spcBef>
              <a:buClr>
                <a:schemeClr val="tx1"/>
              </a:buClr>
              <a:buSzPct val="100000"/>
              <a:buFont typeface="+mj-lt"/>
              <a:buAutoNum type="alphaLcParenR"/>
            </a:pPr>
            <a:r>
              <a:rPr lang="pt-BR" b="0" i="0" dirty="0">
                <a:solidFill>
                  <a:srgbClr val="333333"/>
                </a:solidFill>
                <a:effectLst/>
                <a:latin typeface="Calibri" panose="020F0502020204030204" pitchFamily="34" charset="0"/>
                <a:cs typeface="Calibri" panose="020F0502020204030204" pitchFamily="34" charset="0"/>
              </a:rPr>
              <a:t>0,5;</a:t>
            </a:r>
          </a:p>
          <a:p>
            <a:pPr marL="514350" indent="-514350">
              <a:spcBef>
                <a:spcPts val="12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0;</a:t>
            </a:r>
            <a:endParaRPr lang="pt-BR" dirty="0">
              <a:solidFill>
                <a:schemeClr val="tx2"/>
              </a:solidFill>
              <a:latin typeface="Calibri" panose="020F0502020204030204" pitchFamily="34" charset="0"/>
              <a:cs typeface="Calibri" panose="020F0502020204030204" pitchFamily="34" charset="0"/>
            </a:endParaRPr>
          </a:p>
          <a:p>
            <a:pPr marL="514350" indent="-514350">
              <a:spcBef>
                <a:spcPts val="1200"/>
              </a:spcBef>
              <a:buClr>
                <a:schemeClr val="tx1"/>
              </a:buClr>
              <a:buSzPct val="100000"/>
              <a:buFont typeface="+mj-lt"/>
              <a:buAutoNum type="alphaLcParenR"/>
            </a:pPr>
            <a:r>
              <a:rPr lang="pt-BR" b="0" i="0" dirty="0">
                <a:solidFill>
                  <a:srgbClr val="333333"/>
                </a:solidFill>
                <a:effectLst/>
                <a:latin typeface="Calibri" panose="020F0502020204030204" pitchFamily="34" charset="0"/>
                <a:cs typeface="Calibri" panose="020F0502020204030204" pitchFamily="34" charset="0"/>
              </a:rPr>
              <a:t>-2.</a:t>
            </a: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26710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779B7DC-183B-4EA4-9850-845000780D66}"/>
              </a:ext>
            </a:extLst>
          </p:cNvPr>
          <p:cNvSpPr>
            <a:spLocks noGrp="1"/>
          </p:cNvSpPr>
          <p:nvPr>
            <p:ph idx="1"/>
          </p:nvPr>
        </p:nvSpPr>
        <p:spPr>
          <a:xfrm>
            <a:off x="543984" y="302504"/>
            <a:ext cx="11343216" cy="949520"/>
          </a:xfrm>
        </p:spPr>
        <p:txBody>
          <a:bodyPr/>
          <a:lstStyle/>
          <a:p>
            <a:pPr>
              <a:buClr>
                <a:schemeClr val="tx1"/>
              </a:buClr>
              <a:buSzPct val="100000"/>
              <a:buFont typeface="Wingdings" panose="05000000000000000000" pitchFamily="2" charset="2"/>
              <a:buChar char="§"/>
            </a:pPr>
            <a:r>
              <a:rPr lang="pt-BR" sz="3400" dirty="0">
                <a:solidFill>
                  <a:schemeClr val="tx1"/>
                </a:solidFill>
              </a:rPr>
              <a:t>Temos que:</a:t>
            </a:r>
          </a:p>
        </p:txBody>
      </p:sp>
      <p:graphicFrame>
        <p:nvGraphicFramePr>
          <p:cNvPr id="4" name="Object 6">
            <a:hlinkClick r:id="" action="ppaction://ole?verb=0"/>
            <a:extLst>
              <a:ext uri="{FF2B5EF4-FFF2-40B4-BE49-F238E27FC236}">
                <a16:creationId xmlns:a16="http://schemas.microsoft.com/office/drawing/2014/main" id="{A8F6AF26-026D-4E0C-B828-D47BB759125C}"/>
              </a:ext>
            </a:extLst>
          </p:cNvPr>
          <p:cNvGraphicFramePr>
            <a:graphicFrameLocks/>
          </p:cNvGraphicFramePr>
          <p:nvPr>
            <p:extLst>
              <p:ext uri="{D42A27DB-BD31-4B8C-83A1-F6EECF244321}">
                <p14:modId xmlns:p14="http://schemas.microsoft.com/office/powerpoint/2010/main" val="1673614962"/>
              </p:ext>
            </p:extLst>
          </p:nvPr>
        </p:nvGraphicFramePr>
        <p:xfrm>
          <a:off x="922337" y="958094"/>
          <a:ext cx="5173663" cy="2317750"/>
        </p:xfrm>
        <a:graphic>
          <a:graphicData uri="http://schemas.openxmlformats.org/presentationml/2006/ole">
            <mc:AlternateContent xmlns:mc="http://schemas.openxmlformats.org/markup-compatibility/2006">
              <mc:Choice xmlns:v="urn:schemas-microsoft-com:vml" Requires="v">
                <p:oleObj name="Equation" r:id="rId2" imgW="1523880" imgH="761760" progId="Equation.DSMT4">
                  <p:embed/>
                </p:oleObj>
              </mc:Choice>
              <mc:Fallback>
                <p:oleObj name="Equation" r:id="rId2" imgW="1523880" imgH="761760" progId="Equation.DSMT4">
                  <p:embed/>
                  <p:pic>
                    <p:nvPicPr>
                      <p:cNvPr id="6" name="Object 6">
                        <a:hlinkClick r:id="" action="ppaction://ole?verb=0"/>
                        <a:extLst>
                          <a:ext uri="{FF2B5EF4-FFF2-40B4-BE49-F238E27FC236}">
                            <a16:creationId xmlns:a16="http://schemas.microsoft.com/office/drawing/2014/main" id="{7C043B48-396E-4B12-800A-A7FB7CFE2C5E}"/>
                          </a:ext>
                        </a:extLst>
                      </p:cNvPr>
                      <p:cNvPicPr>
                        <a:picLocks noChangeArrowheads="1"/>
                      </p:cNvPicPr>
                      <p:nvPr/>
                    </p:nvPicPr>
                    <p:blipFill>
                      <a:blip r:embed="rId3"/>
                      <a:srcRect/>
                      <a:stretch>
                        <a:fillRect/>
                      </a:stretch>
                    </p:blipFill>
                    <p:spPr bwMode="auto">
                      <a:xfrm>
                        <a:off x="922337" y="958094"/>
                        <a:ext cx="5173663" cy="2317750"/>
                      </a:xfrm>
                      <a:prstGeom prst="rect">
                        <a:avLst/>
                      </a:prstGeom>
                      <a:noFill/>
                      <a:ln>
                        <a:noFill/>
                      </a:ln>
                      <a:effectLst/>
                    </p:spPr>
                  </p:pic>
                </p:oleObj>
              </mc:Fallback>
            </mc:AlternateContent>
          </a:graphicData>
        </a:graphic>
      </p:graphicFrame>
      <p:cxnSp>
        <p:nvCxnSpPr>
          <p:cNvPr id="6" name="Conector reto 5">
            <a:extLst>
              <a:ext uri="{FF2B5EF4-FFF2-40B4-BE49-F238E27FC236}">
                <a16:creationId xmlns:a16="http://schemas.microsoft.com/office/drawing/2014/main" id="{1181CB60-EDC0-4ABC-90E9-981E2F172776}"/>
              </a:ext>
            </a:extLst>
          </p:cNvPr>
          <p:cNvCxnSpPr/>
          <p:nvPr/>
        </p:nvCxnSpPr>
        <p:spPr bwMode="auto">
          <a:xfrm>
            <a:off x="3424760" y="3275844"/>
            <a:ext cx="2586832" cy="0"/>
          </a:xfrm>
          <a:prstGeom prst="line">
            <a:avLst/>
          </a:prstGeom>
          <a:solidFill>
            <a:srgbClr val="FFCC99"/>
          </a:solidFill>
          <a:ln w="28575" cap="flat" cmpd="sng" algn="ctr">
            <a:solidFill>
              <a:srgbClr val="000000"/>
            </a:solidFill>
            <a:prstDash val="solid"/>
            <a:round/>
            <a:headEnd type="none" w="med" len="med"/>
            <a:tailEnd type="none" w="med" len="med"/>
          </a:ln>
          <a:effectLst/>
        </p:spPr>
      </p:cxnSp>
      <p:graphicFrame>
        <p:nvGraphicFramePr>
          <p:cNvPr id="7" name="Object 6">
            <a:hlinkClick r:id="" action="ppaction://ole?verb=0"/>
            <a:extLst>
              <a:ext uri="{FF2B5EF4-FFF2-40B4-BE49-F238E27FC236}">
                <a16:creationId xmlns:a16="http://schemas.microsoft.com/office/drawing/2014/main" id="{B56590C3-A449-48D2-BC42-05BC112890AD}"/>
              </a:ext>
            </a:extLst>
          </p:cNvPr>
          <p:cNvGraphicFramePr>
            <a:graphicFrameLocks/>
          </p:cNvGraphicFramePr>
          <p:nvPr>
            <p:extLst>
              <p:ext uri="{D42A27DB-BD31-4B8C-83A1-F6EECF244321}">
                <p14:modId xmlns:p14="http://schemas.microsoft.com/office/powerpoint/2010/main" val="2630643554"/>
              </p:ext>
            </p:extLst>
          </p:nvPr>
        </p:nvGraphicFramePr>
        <p:xfrm>
          <a:off x="3596607" y="3386796"/>
          <a:ext cx="2243137" cy="695325"/>
        </p:xfrm>
        <a:graphic>
          <a:graphicData uri="http://schemas.openxmlformats.org/presentationml/2006/ole">
            <mc:AlternateContent xmlns:mc="http://schemas.openxmlformats.org/markup-compatibility/2006">
              <mc:Choice xmlns:v="urn:schemas-microsoft-com:vml" Requires="v">
                <p:oleObj name="Equation" r:id="rId4" imgW="660240" imgH="228600" progId="Equation.DSMT4">
                  <p:embed/>
                </p:oleObj>
              </mc:Choice>
              <mc:Fallback>
                <p:oleObj name="Equation" r:id="rId4" imgW="660240" imgH="228600" progId="Equation.DSMT4">
                  <p:embed/>
                  <p:pic>
                    <p:nvPicPr>
                      <p:cNvPr id="4" name="Object 6">
                        <a:hlinkClick r:id="" action="ppaction://ole?verb=0"/>
                        <a:extLst>
                          <a:ext uri="{FF2B5EF4-FFF2-40B4-BE49-F238E27FC236}">
                            <a16:creationId xmlns:a16="http://schemas.microsoft.com/office/drawing/2014/main" id="{A8F6AF26-026D-4E0C-B828-D47BB759125C}"/>
                          </a:ext>
                        </a:extLst>
                      </p:cNvPr>
                      <p:cNvPicPr>
                        <a:picLocks noChangeArrowheads="1"/>
                      </p:cNvPicPr>
                      <p:nvPr/>
                    </p:nvPicPr>
                    <p:blipFill>
                      <a:blip r:embed="rId5"/>
                      <a:srcRect/>
                      <a:stretch>
                        <a:fillRect/>
                      </a:stretch>
                    </p:blipFill>
                    <p:spPr bwMode="auto">
                      <a:xfrm>
                        <a:off x="3596607" y="3386796"/>
                        <a:ext cx="2243137" cy="695325"/>
                      </a:xfrm>
                      <a:prstGeom prst="rect">
                        <a:avLst/>
                      </a:prstGeom>
                      <a:solidFill>
                        <a:srgbClr val="F8F8F8"/>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12284911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43561AA-FC96-48E2-BFC0-F8FAB5A34A08}"/>
              </a:ext>
            </a:extLst>
          </p:cNvPr>
          <p:cNvSpPr>
            <a:spLocks noGrp="1"/>
          </p:cNvSpPr>
          <p:nvPr>
            <p:ph idx="1"/>
          </p:nvPr>
        </p:nvSpPr>
        <p:spPr>
          <a:xfrm>
            <a:off x="225083" y="218098"/>
            <a:ext cx="11774659" cy="4883150"/>
          </a:xfrm>
        </p:spPr>
        <p:txBody>
          <a:bodyPr/>
          <a:lstStyle/>
          <a:p>
            <a:pPr marL="0" indent="0" algn="just">
              <a:buNone/>
            </a:pPr>
            <a:r>
              <a:rPr lang="pt-BR" b="1" dirty="0">
                <a:solidFill>
                  <a:schemeClr val="tx2"/>
                </a:solidFill>
                <a:latin typeface="Calibri" panose="020F0502020204030204" pitchFamily="34" charset="0"/>
                <a:cs typeface="Calibri" panose="020F0502020204030204" pitchFamily="34" charset="0"/>
              </a:rPr>
              <a:t>16) FGV - Analista Econômico-Financeiro (BANESTES)/Gestão Financeira/2018</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Certa firma fez uma análise de mercado para identificar a demanda por produtos de sua marca e constatou que, quando o preço de outra marca sobe, a demanda por seus produtos diminui; e quando a renda dos consumidores aumenta em alguma proporção, a demanda por seus produtos aumenta em uma proporção maior.</a:t>
            </a: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É</a:t>
            </a:r>
            <a:r>
              <a:rPr lang="pt-BR" b="1" i="0" dirty="0">
                <a:solidFill>
                  <a:schemeClr val="tx2"/>
                </a:solidFill>
                <a:effectLst/>
                <a:latin typeface="Calibri" panose="020F0502020204030204" pitchFamily="34" charset="0"/>
                <a:cs typeface="Calibri" panose="020F0502020204030204" pitchFamily="34" charset="0"/>
              </a:rPr>
              <a:t> correto</a:t>
            </a:r>
            <a:r>
              <a:rPr lang="pt-BR" b="0" i="0" dirty="0">
                <a:solidFill>
                  <a:schemeClr val="tx2"/>
                </a:solidFill>
                <a:effectLst/>
                <a:latin typeface="Calibri" panose="020F0502020204030204" pitchFamily="34" charset="0"/>
                <a:cs typeface="Calibri" panose="020F0502020204030204" pitchFamily="34" charset="0"/>
              </a:rPr>
              <a:t> concluir que os bens dessa firma são:</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substitutos aos da outra marca e classificados como bens inferiores;</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substitutos aos da outra marca e classificados como bens de luxo;</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8193774"/>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EB22E0D0-AE7D-4C4C-AB60-AB5988B6517C}"/>
              </a:ext>
            </a:extLst>
          </p:cNvPr>
          <p:cNvSpPr/>
          <p:nvPr/>
        </p:nvSpPr>
        <p:spPr bwMode="auto">
          <a:xfrm>
            <a:off x="140680" y="1266090"/>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E8B7D2CE-4E22-4392-9B1C-957A0C4E3437}"/>
              </a:ext>
            </a:extLst>
          </p:cNvPr>
          <p:cNvSpPr>
            <a:spLocks noGrp="1"/>
          </p:cNvSpPr>
          <p:nvPr>
            <p:ph idx="1"/>
          </p:nvPr>
        </p:nvSpPr>
        <p:spPr>
          <a:xfrm>
            <a:off x="225083" y="218098"/>
            <a:ext cx="11774659" cy="4883150"/>
          </a:xfrm>
        </p:spPr>
        <p:txBody>
          <a:bodyPr/>
          <a:lstStyle/>
          <a:p>
            <a:pPr marL="514350" indent="-514350" algn="just">
              <a:spcBef>
                <a:spcPts val="600"/>
              </a:spcBef>
              <a:buClr>
                <a:schemeClr val="tx1"/>
              </a:buClr>
              <a:buSzPct val="100000"/>
              <a:buFont typeface="+mj-lt"/>
              <a:buAutoNum type="alphaLcParenR" startAt="3"/>
            </a:pPr>
            <a:r>
              <a:rPr lang="pt-BR" b="0" i="0" dirty="0">
                <a:solidFill>
                  <a:schemeClr val="tx2"/>
                </a:solidFill>
                <a:effectLst/>
                <a:latin typeface="Calibri" panose="020F0502020204030204" pitchFamily="34" charset="0"/>
                <a:cs typeface="Calibri" panose="020F0502020204030204" pitchFamily="34" charset="0"/>
              </a:rPr>
              <a:t>complementares aos da outra marca e classificados como bens inferiores;</a:t>
            </a:r>
          </a:p>
          <a:p>
            <a:pPr marL="514350" indent="-514350" algn="just">
              <a:spcBef>
                <a:spcPts val="600"/>
              </a:spcBef>
              <a:buClr>
                <a:schemeClr val="tx1"/>
              </a:buClr>
              <a:buSzPct val="100000"/>
              <a:buFont typeface="+mj-lt"/>
              <a:buAutoNum type="alphaLcParenR" startAt="3"/>
            </a:pPr>
            <a:r>
              <a:rPr lang="pt-BR" b="0" i="0" dirty="0">
                <a:solidFill>
                  <a:schemeClr val="tx2"/>
                </a:solidFill>
                <a:effectLst/>
                <a:latin typeface="Calibri" panose="020F0502020204030204" pitchFamily="34" charset="0"/>
                <a:cs typeface="Calibri" panose="020F0502020204030204" pitchFamily="34" charset="0"/>
              </a:rPr>
              <a:t>complementares aos da outra marca e classificados como bens de luxo;</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startAt="3"/>
            </a:pPr>
            <a:r>
              <a:rPr lang="pt-BR" b="0" i="0" dirty="0">
                <a:solidFill>
                  <a:schemeClr val="tx2"/>
                </a:solidFill>
                <a:effectLst/>
                <a:latin typeface="Calibri" panose="020F0502020204030204" pitchFamily="34" charset="0"/>
                <a:cs typeface="Calibri" panose="020F0502020204030204" pitchFamily="34" charset="0"/>
              </a:rPr>
              <a:t>classificados como bens de </a:t>
            </a:r>
            <a:r>
              <a:rPr lang="pt-BR" b="0" i="0" dirty="0" err="1">
                <a:solidFill>
                  <a:schemeClr val="tx2"/>
                </a:solidFill>
                <a:effectLst/>
                <a:latin typeface="Calibri" panose="020F0502020204030204" pitchFamily="34" charset="0"/>
                <a:cs typeface="Calibri" panose="020F0502020204030204" pitchFamily="34" charset="0"/>
              </a:rPr>
              <a:t>Giffen</a:t>
            </a:r>
            <a:r>
              <a:rPr lang="pt-BR" b="0" i="0" dirty="0">
                <a:solidFill>
                  <a:schemeClr val="tx2"/>
                </a:solidFill>
                <a:effectLst/>
                <a:latin typeface="Calibri" panose="020F0502020204030204" pitchFamily="34" charset="0"/>
                <a:cs typeface="Calibri" panose="020F0502020204030204" pitchFamily="34" charset="0"/>
              </a:rPr>
              <a:t>.</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9817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DE4F8279-E1BA-449C-BBFA-8804C362FE2B}"/>
              </a:ext>
            </a:extLst>
          </p:cNvPr>
          <p:cNvSpPr txBox="1">
            <a:spLocks noChangeArrowheads="1"/>
          </p:cNvSpPr>
          <p:nvPr/>
        </p:nvSpPr>
        <p:spPr bwMode="auto">
          <a:xfrm>
            <a:off x="295444" y="1061061"/>
            <a:ext cx="11690230" cy="3373437"/>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
                <a:schemeClr val="tx1"/>
              </a:buClr>
              <a:buSzPct val="100000"/>
              <a:buFont typeface="Wingdings" panose="05000000000000000000" pitchFamily="2" charset="2"/>
              <a:buChar char="§"/>
            </a:pPr>
            <a:r>
              <a:rPr lang="en-US" sz="3100" kern="0" dirty="0" err="1">
                <a:solidFill>
                  <a:schemeClr val="tx1"/>
                </a:solidFill>
              </a:rPr>
              <a:t>Medida</a:t>
            </a:r>
            <a:r>
              <a:rPr lang="en-US" sz="3100" kern="0" dirty="0">
                <a:solidFill>
                  <a:schemeClr val="tx1"/>
                </a:solidFill>
              </a:rPr>
              <a:t> de </a:t>
            </a:r>
            <a:r>
              <a:rPr lang="en-US" sz="3100" kern="0" dirty="0" err="1">
                <a:solidFill>
                  <a:schemeClr val="tx1"/>
                </a:solidFill>
              </a:rPr>
              <a:t>sensibilidade</a:t>
            </a:r>
            <a:r>
              <a:rPr lang="en-US" sz="3100" kern="0" dirty="0">
                <a:solidFill>
                  <a:schemeClr val="tx1"/>
                </a:solidFill>
              </a:rPr>
              <a:t> da </a:t>
            </a:r>
            <a:r>
              <a:rPr lang="en-US" sz="3100" kern="0" dirty="0" err="1">
                <a:solidFill>
                  <a:schemeClr val="tx1"/>
                </a:solidFill>
              </a:rPr>
              <a:t>quantidade</a:t>
            </a:r>
            <a:r>
              <a:rPr lang="en-US" sz="3100" kern="0" dirty="0">
                <a:solidFill>
                  <a:schemeClr val="tx1"/>
                </a:solidFill>
              </a:rPr>
              <a:t> </a:t>
            </a:r>
            <a:r>
              <a:rPr lang="en-US" sz="3100" kern="0" dirty="0" err="1">
                <a:solidFill>
                  <a:schemeClr val="tx1"/>
                </a:solidFill>
              </a:rPr>
              <a:t>demandada</a:t>
            </a:r>
            <a:r>
              <a:rPr lang="en-US" sz="3100" kern="0" dirty="0">
                <a:solidFill>
                  <a:schemeClr val="tx1"/>
                </a:solidFill>
              </a:rPr>
              <a:t> </a:t>
            </a:r>
            <a:r>
              <a:rPr lang="en-US" sz="3100" kern="0" dirty="0" err="1">
                <a:solidFill>
                  <a:schemeClr val="tx1"/>
                </a:solidFill>
              </a:rPr>
              <a:t>em</a:t>
            </a:r>
            <a:r>
              <a:rPr lang="en-US" sz="3100" kern="0" dirty="0">
                <a:solidFill>
                  <a:schemeClr val="tx1"/>
                </a:solidFill>
              </a:rPr>
              <a:t> </a:t>
            </a:r>
            <a:r>
              <a:rPr lang="en-US" sz="3100" kern="0" dirty="0" err="1">
                <a:solidFill>
                  <a:schemeClr val="tx1"/>
                </a:solidFill>
              </a:rPr>
              <a:t>relação</a:t>
            </a:r>
            <a:r>
              <a:rPr lang="en-US" sz="3100" kern="0" dirty="0">
                <a:solidFill>
                  <a:schemeClr val="tx1"/>
                </a:solidFill>
              </a:rPr>
              <a:t> as </a:t>
            </a:r>
            <a:r>
              <a:rPr lang="en-US" sz="3100" kern="0" dirty="0" err="1">
                <a:solidFill>
                  <a:schemeClr val="tx1"/>
                </a:solidFill>
              </a:rPr>
              <a:t>alterações</a:t>
            </a:r>
            <a:r>
              <a:rPr lang="en-US" sz="3100" kern="0" dirty="0">
                <a:solidFill>
                  <a:schemeClr val="tx1"/>
                </a:solidFill>
              </a:rPr>
              <a:t> no </a:t>
            </a:r>
            <a:r>
              <a:rPr lang="en-US" sz="3100" kern="0" dirty="0" err="1">
                <a:solidFill>
                  <a:schemeClr val="tx1"/>
                </a:solidFill>
              </a:rPr>
              <a:t>preço</a:t>
            </a:r>
            <a:endParaRPr lang="en-US" sz="3100" kern="0" dirty="0">
              <a:solidFill>
                <a:schemeClr val="tx1"/>
              </a:solidFill>
            </a:endParaRPr>
          </a:p>
          <a:p>
            <a:pPr lvl="1" algn="just">
              <a:buClr>
                <a:schemeClr val="tx1"/>
              </a:buClr>
              <a:buSzPct val="100000"/>
              <a:buFont typeface="Wingdings" panose="05000000000000000000" pitchFamily="2" charset="2"/>
              <a:buChar char="§"/>
            </a:pPr>
            <a:r>
              <a:rPr lang="en-US" kern="0" dirty="0">
                <a:solidFill>
                  <a:schemeClr val="tx1"/>
                </a:solidFill>
              </a:rPr>
              <a:t>Mede a </a:t>
            </a:r>
            <a:r>
              <a:rPr lang="en-US" kern="0" dirty="0" err="1">
                <a:solidFill>
                  <a:schemeClr val="tx1"/>
                </a:solidFill>
              </a:rPr>
              <a:t>variação</a:t>
            </a:r>
            <a:r>
              <a:rPr lang="en-US" kern="0" dirty="0">
                <a:solidFill>
                  <a:schemeClr val="tx1"/>
                </a:solidFill>
              </a:rPr>
              <a:t> percentual </a:t>
            </a:r>
            <a:r>
              <a:rPr lang="en-US" kern="0" dirty="0" err="1">
                <a:solidFill>
                  <a:schemeClr val="tx1"/>
                </a:solidFill>
              </a:rPr>
              <a:t>na</a:t>
            </a:r>
            <a:r>
              <a:rPr lang="en-US" kern="0" dirty="0">
                <a:solidFill>
                  <a:schemeClr val="tx1"/>
                </a:solidFill>
              </a:rPr>
              <a:t> </a:t>
            </a:r>
            <a:r>
              <a:rPr lang="en-US" kern="0" dirty="0" err="1">
                <a:solidFill>
                  <a:schemeClr val="tx1"/>
                </a:solidFill>
              </a:rPr>
              <a:t>quantidade</a:t>
            </a:r>
            <a:r>
              <a:rPr lang="en-US" kern="0" dirty="0">
                <a:solidFill>
                  <a:schemeClr val="tx1"/>
                </a:solidFill>
              </a:rPr>
              <a:t> </a:t>
            </a:r>
            <a:r>
              <a:rPr lang="en-US" kern="0" dirty="0" err="1">
                <a:solidFill>
                  <a:schemeClr val="tx1"/>
                </a:solidFill>
              </a:rPr>
              <a:t>demandada</a:t>
            </a:r>
            <a:r>
              <a:rPr lang="en-US" kern="0" dirty="0">
                <a:solidFill>
                  <a:schemeClr val="tx1"/>
                </a:solidFill>
              </a:rPr>
              <a:t> por um </a:t>
            </a:r>
            <a:r>
              <a:rPr lang="en-US" kern="0" dirty="0" err="1">
                <a:solidFill>
                  <a:schemeClr val="tx1"/>
                </a:solidFill>
              </a:rPr>
              <a:t>bem</a:t>
            </a:r>
            <a:r>
              <a:rPr lang="en-US" kern="0" dirty="0">
                <a:solidFill>
                  <a:schemeClr val="tx1"/>
                </a:solidFill>
              </a:rPr>
              <a:t> </a:t>
            </a:r>
            <a:r>
              <a:rPr lang="en-US" kern="0" dirty="0" err="1">
                <a:solidFill>
                  <a:schemeClr val="tx1"/>
                </a:solidFill>
              </a:rPr>
              <a:t>ou</a:t>
            </a:r>
            <a:r>
              <a:rPr lang="en-US" kern="0" dirty="0">
                <a:solidFill>
                  <a:schemeClr val="tx1"/>
                </a:solidFill>
              </a:rPr>
              <a:t> </a:t>
            </a:r>
            <a:r>
              <a:rPr lang="en-US" kern="0" dirty="0" err="1">
                <a:solidFill>
                  <a:schemeClr val="tx1"/>
                </a:solidFill>
              </a:rPr>
              <a:t>serviço</a:t>
            </a:r>
            <a:r>
              <a:rPr lang="en-US" kern="0" dirty="0">
                <a:solidFill>
                  <a:schemeClr val="tx1"/>
                </a:solidFill>
              </a:rPr>
              <a:t>  </a:t>
            </a:r>
            <a:r>
              <a:rPr lang="en-US" kern="0" dirty="0" err="1">
                <a:solidFill>
                  <a:schemeClr val="tx1"/>
                </a:solidFill>
              </a:rPr>
              <a:t>resultante</a:t>
            </a:r>
            <a:r>
              <a:rPr lang="en-US" kern="0" dirty="0">
                <a:solidFill>
                  <a:schemeClr val="tx1"/>
                </a:solidFill>
              </a:rPr>
              <a:t> de </a:t>
            </a:r>
            <a:r>
              <a:rPr lang="en-US" kern="0" dirty="0" err="1">
                <a:solidFill>
                  <a:schemeClr val="tx1"/>
                </a:solidFill>
              </a:rPr>
              <a:t>uma</a:t>
            </a:r>
            <a:r>
              <a:rPr lang="en-US" kern="0" dirty="0">
                <a:solidFill>
                  <a:schemeClr val="tx1"/>
                </a:solidFill>
              </a:rPr>
              <a:t> </a:t>
            </a:r>
            <a:r>
              <a:rPr lang="en-US" kern="0" dirty="0" err="1">
                <a:solidFill>
                  <a:schemeClr val="tx1"/>
                </a:solidFill>
              </a:rPr>
              <a:t>mudança</a:t>
            </a:r>
            <a:r>
              <a:rPr lang="en-US" kern="0" dirty="0">
                <a:solidFill>
                  <a:schemeClr val="tx1"/>
                </a:solidFill>
              </a:rPr>
              <a:t> percentual no </a:t>
            </a:r>
            <a:r>
              <a:rPr lang="en-US" kern="0" dirty="0" err="1">
                <a:solidFill>
                  <a:schemeClr val="tx1"/>
                </a:solidFill>
              </a:rPr>
              <a:t>preço</a:t>
            </a:r>
            <a:r>
              <a:rPr lang="en-US" kern="0" dirty="0">
                <a:solidFill>
                  <a:schemeClr val="tx1"/>
                </a:solidFill>
              </a:rPr>
              <a:t>.</a:t>
            </a:r>
          </a:p>
        </p:txBody>
      </p:sp>
      <p:sp>
        <p:nvSpPr>
          <p:cNvPr id="5" name="Text Box 6">
            <a:extLst>
              <a:ext uri="{FF2B5EF4-FFF2-40B4-BE49-F238E27FC236}">
                <a16:creationId xmlns:a16="http://schemas.microsoft.com/office/drawing/2014/main" id="{E08A73DF-1E95-4F3B-8B8C-47D740A3DF56}"/>
              </a:ext>
            </a:extLst>
          </p:cNvPr>
          <p:cNvSpPr txBox="1">
            <a:spLocks noChangeArrowheads="1"/>
          </p:cNvSpPr>
          <p:nvPr/>
        </p:nvSpPr>
        <p:spPr bwMode="auto">
          <a:xfrm>
            <a:off x="368469" y="213336"/>
            <a:ext cx="5599112" cy="531812"/>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square">
            <a:spAutoFit/>
          </a:bodyPr>
          <a:lstStyle/>
          <a:p>
            <a:pPr algn="ctr">
              <a:defRPr/>
            </a:pPr>
            <a:r>
              <a:rPr lang="en-US" sz="2800" b="1">
                <a:latin typeface="Arial" charset="0"/>
              </a:rPr>
              <a:t>Elasticidade-Preço da Demanda</a:t>
            </a:r>
          </a:p>
        </p:txBody>
      </p:sp>
      <p:graphicFrame>
        <p:nvGraphicFramePr>
          <p:cNvPr id="6" name="Object 6">
            <a:hlinkClick r:id="" action="ppaction://ole?verb=0"/>
            <a:extLst>
              <a:ext uri="{FF2B5EF4-FFF2-40B4-BE49-F238E27FC236}">
                <a16:creationId xmlns:a16="http://schemas.microsoft.com/office/drawing/2014/main" id="{7C043B48-396E-4B12-800A-A7FB7CFE2C5E}"/>
              </a:ext>
            </a:extLst>
          </p:cNvPr>
          <p:cNvGraphicFramePr>
            <a:graphicFrameLocks/>
          </p:cNvGraphicFramePr>
          <p:nvPr>
            <p:extLst>
              <p:ext uri="{D42A27DB-BD31-4B8C-83A1-F6EECF244321}">
                <p14:modId xmlns:p14="http://schemas.microsoft.com/office/powerpoint/2010/main" val="3342177172"/>
              </p:ext>
            </p:extLst>
          </p:nvPr>
        </p:nvGraphicFramePr>
        <p:xfrm>
          <a:off x="1148325" y="3264825"/>
          <a:ext cx="8148638" cy="2433638"/>
        </p:xfrm>
        <a:graphic>
          <a:graphicData uri="http://schemas.openxmlformats.org/presentationml/2006/ole">
            <mc:AlternateContent xmlns:mc="http://schemas.openxmlformats.org/markup-compatibility/2006">
              <mc:Choice xmlns:v="urn:schemas-microsoft-com:vml" Requires="v">
                <p:oleObj name="Equation" r:id="rId2" imgW="2400120" imgH="799920" progId="Equation.DSMT4">
                  <p:embed/>
                </p:oleObj>
              </mc:Choice>
              <mc:Fallback>
                <p:oleObj name="Equation" r:id="rId2" imgW="2400120" imgH="799920" progId="Equation.DSMT4">
                  <p:embed/>
                  <p:pic>
                    <p:nvPicPr>
                      <p:cNvPr id="7170" name="Object 6">
                        <a:hlinkClick r:id="" action="ppaction://ole?verb=0"/>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8325" y="3264825"/>
                        <a:ext cx="8148638" cy="2433638"/>
                      </a:xfrm>
                      <a:prstGeom prst="rect">
                        <a:avLst/>
                      </a:prstGeom>
                      <a:noFill/>
                      <a:ln>
                        <a:solidFill>
                          <a:schemeClr val="tx1"/>
                        </a:solidFill>
                      </a:ln>
                      <a:effectLst/>
                    </p:spPr>
                  </p:pic>
                </p:oleObj>
              </mc:Fallback>
            </mc:AlternateContent>
          </a:graphicData>
        </a:graphic>
      </p:graphicFrame>
    </p:spTree>
    <p:extLst>
      <p:ext uri="{BB962C8B-B14F-4D97-AF65-F5344CB8AC3E}">
        <p14:creationId xmlns:p14="http://schemas.microsoft.com/office/powerpoint/2010/main" val="2207943050"/>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AFC75E81-55B3-4C0F-B30D-A0FFDAD43546}"/>
              </a:ext>
            </a:extLst>
          </p:cNvPr>
          <p:cNvSpPr/>
          <p:nvPr/>
        </p:nvSpPr>
        <p:spPr bwMode="auto">
          <a:xfrm>
            <a:off x="558297" y="811929"/>
            <a:ext cx="6946711" cy="3507474"/>
          </a:xfrm>
          <a:prstGeom prst="rect">
            <a:avLst/>
          </a:prstGeom>
          <a:solidFill>
            <a:srgbClr val="F8F8F8"/>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 name="Rectangle 5">
            <a:extLst>
              <a:ext uri="{FF2B5EF4-FFF2-40B4-BE49-F238E27FC236}">
                <a16:creationId xmlns:a16="http://schemas.microsoft.com/office/drawing/2014/main" id="{507C419B-26A2-4616-8D87-151858871C5D}"/>
              </a:ext>
            </a:extLst>
          </p:cNvPr>
          <p:cNvSpPr txBox="1">
            <a:spLocks noChangeArrowheads="1"/>
          </p:cNvSpPr>
          <p:nvPr/>
        </p:nvSpPr>
        <p:spPr bwMode="auto">
          <a:xfrm>
            <a:off x="56269" y="232162"/>
            <a:ext cx="12037255"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
                <a:schemeClr val="tx1"/>
              </a:buClr>
              <a:buSzPct val="100000"/>
              <a:buFont typeface="Wingdings" panose="05000000000000000000" pitchFamily="2" charset="2"/>
              <a:buChar char="§"/>
            </a:pPr>
            <a:r>
              <a:rPr lang="en-US" sz="2800" kern="0" dirty="0">
                <a:solidFill>
                  <a:schemeClr val="tx1"/>
                </a:solidFill>
              </a:rPr>
              <a:t>Como </a:t>
            </a:r>
            <a:r>
              <a:rPr lang="en-US" sz="2800" kern="0" dirty="0" err="1">
                <a:solidFill>
                  <a:schemeClr val="tx1"/>
                </a:solidFill>
              </a:rPr>
              <a:t>existe</a:t>
            </a:r>
            <a:r>
              <a:rPr lang="en-US" sz="2800" kern="0" dirty="0">
                <a:solidFill>
                  <a:schemeClr val="tx1"/>
                </a:solidFill>
              </a:rPr>
              <a:t> </a:t>
            </a:r>
            <a:r>
              <a:rPr lang="en-US" sz="2800" kern="0" dirty="0" err="1">
                <a:solidFill>
                  <a:schemeClr val="tx1"/>
                </a:solidFill>
              </a:rPr>
              <a:t>uma</a:t>
            </a:r>
            <a:r>
              <a:rPr lang="en-US" sz="2800" kern="0" dirty="0">
                <a:solidFill>
                  <a:schemeClr val="tx1"/>
                </a:solidFill>
              </a:rPr>
              <a:t> </a:t>
            </a:r>
            <a:r>
              <a:rPr lang="en-US" sz="2800" kern="0" dirty="0" err="1">
                <a:solidFill>
                  <a:schemeClr val="tx1"/>
                </a:solidFill>
              </a:rPr>
              <a:t>relação</a:t>
            </a:r>
            <a:r>
              <a:rPr lang="en-US" sz="2800" kern="0" dirty="0">
                <a:solidFill>
                  <a:schemeClr val="tx1"/>
                </a:solidFill>
              </a:rPr>
              <a:t> </a:t>
            </a:r>
            <a:r>
              <a:rPr lang="en-US" sz="2800" kern="0" dirty="0" err="1">
                <a:solidFill>
                  <a:schemeClr val="tx1"/>
                </a:solidFill>
              </a:rPr>
              <a:t>inversa</a:t>
            </a:r>
            <a:r>
              <a:rPr lang="en-US" sz="2800" kern="0" dirty="0">
                <a:solidFill>
                  <a:schemeClr val="tx1"/>
                </a:solidFill>
              </a:rPr>
              <a:t> entre </a:t>
            </a:r>
            <a:r>
              <a:rPr lang="en-US" sz="2800" i="1" kern="0" dirty="0">
                <a:solidFill>
                  <a:schemeClr val="tx1"/>
                </a:solidFill>
              </a:rPr>
              <a:t>P</a:t>
            </a:r>
            <a:r>
              <a:rPr lang="en-US" sz="2800" kern="0" dirty="0">
                <a:solidFill>
                  <a:schemeClr val="tx1"/>
                </a:solidFill>
              </a:rPr>
              <a:t> e </a:t>
            </a:r>
            <a:r>
              <a:rPr lang="en-US" sz="2800" i="1" kern="0" dirty="0">
                <a:solidFill>
                  <a:schemeClr val="tx1"/>
                </a:solidFill>
              </a:rPr>
              <a:t>Q</a:t>
            </a:r>
            <a:r>
              <a:rPr lang="en-US" sz="2800" kern="0" dirty="0">
                <a:solidFill>
                  <a:schemeClr val="tx1"/>
                </a:solidFill>
              </a:rPr>
              <a:t>; </a:t>
            </a:r>
            <a:r>
              <a:rPr lang="en-US" sz="2800" i="1" kern="0" dirty="0">
                <a:solidFill>
                  <a:schemeClr val="tx1"/>
                </a:solidFill>
              </a:rPr>
              <a:t>E</a:t>
            </a:r>
            <a:r>
              <a:rPr lang="en-US" sz="2800" i="1" kern="0" baseline="-25000" dirty="0">
                <a:solidFill>
                  <a:schemeClr val="tx1"/>
                </a:solidFill>
              </a:rPr>
              <a:t>P </a:t>
            </a:r>
            <a:r>
              <a:rPr lang="en-US" sz="2800" i="1" kern="0" dirty="0">
                <a:solidFill>
                  <a:schemeClr val="tx1"/>
                </a:solidFill>
              </a:rPr>
              <a:t>é </a:t>
            </a:r>
            <a:r>
              <a:rPr lang="en-US" sz="2800" kern="0" dirty="0">
                <a:solidFill>
                  <a:schemeClr val="tx1"/>
                </a:solidFill>
              </a:rPr>
              <a:t>um </a:t>
            </a:r>
            <a:r>
              <a:rPr lang="en-US" sz="2800" kern="0" dirty="0" err="1">
                <a:solidFill>
                  <a:schemeClr val="tx1"/>
                </a:solidFill>
              </a:rPr>
              <a:t>número</a:t>
            </a:r>
            <a:r>
              <a:rPr lang="en-US" sz="2800" i="1" kern="0" dirty="0">
                <a:solidFill>
                  <a:schemeClr val="tx1"/>
                </a:solidFill>
              </a:rPr>
              <a:t> </a:t>
            </a:r>
            <a:r>
              <a:rPr lang="en-US" sz="2800" kern="0" dirty="0" err="1">
                <a:solidFill>
                  <a:schemeClr val="tx1"/>
                </a:solidFill>
              </a:rPr>
              <a:t>negativo</a:t>
            </a:r>
            <a:r>
              <a:rPr lang="en-US" sz="2800" kern="0" dirty="0">
                <a:solidFill>
                  <a:schemeClr val="tx1"/>
                </a:solidFill>
              </a:rPr>
              <a:t>.</a:t>
            </a:r>
          </a:p>
          <a:p>
            <a:pPr algn="just">
              <a:spcBef>
                <a:spcPct val="70000"/>
              </a:spcBef>
              <a:buClr>
                <a:schemeClr val="tx1"/>
              </a:buClr>
              <a:buSzPct val="100000"/>
              <a:buFont typeface="Wingdings" panose="05000000000000000000" pitchFamily="2" charset="2"/>
              <a:buChar char="§"/>
            </a:pPr>
            <a:endParaRPr lang="en-US" sz="2800" b="1" kern="0" dirty="0">
              <a:solidFill>
                <a:schemeClr val="tx1"/>
              </a:solidFill>
            </a:endParaRPr>
          </a:p>
          <a:p>
            <a:pPr marL="0" indent="0" algn="just">
              <a:spcBef>
                <a:spcPct val="70000"/>
              </a:spcBef>
              <a:buClr>
                <a:schemeClr val="tx1"/>
              </a:buClr>
              <a:buSzPct val="100000"/>
              <a:buNone/>
            </a:pPr>
            <a:endParaRPr lang="en-US" sz="2800" b="1" kern="0" dirty="0">
              <a:solidFill>
                <a:schemeClr val="tx1"/>
              </a:solidFill>
            </a:endParaRPr>
          </a:p>
          <a:p>
            <a:pPr algn="just">
              <a:spcBef>
                <a:spcPct val="70000"/>
              </a:spcBef>
              <a:buClr>
                <a:schemeClr val="tx1"/>
              </a:buClr>
              <a:buSzPct val="100000"/>
              <a:buFont typeface="Wingdings" panose="05000000000000000000" pitchFamily="2" charset="2"/>
              <a:buChar char="§"/>
            </a:pPr>
            <a:endParaRPr lang="en-US" sz="2800" b="1" kern="0" dirty="0">
              <a:solidFill>
                <a:schemeClr val="tx1"/>
              </a:solidFill>
            </a:endParaRPr>
          </a:p>
          <a:p>
            <a:pPr algn="just">
              <a:spcBef>
                <a:spcPct val="70000"/>
              </a:spcBef>
              <a:buClr>
                <a:schemeClr val="tx1"/>
              </a:buClr>
              <a:buSzPct val="100000"/>
              <a:buFont typeface="Wingdings" panose="05000000000000000000" pitchFamily="2" charset="2"/>
              <a:buChar char="§"/>
            </a:pPr>
            <a:endParaRPr lang="en-US" sz="2800" b="1" kern="0" dirty="0">
              <a:solidFill>
                <a:schemeClr val="tx1"/>
              </a:solidFill>
            </a:endParaRPr>
          </a:p>
          <a:p>
            <a:pPr algn="just">
              <a:spcBef>
                <a:spcPct val="70000"/>
              </a:spcBef>
              <a:buClr>
                <a:schemeClr val="tx1"/>
              </a:buClr>
              <a:buSzPct val="100000"/>
              <a:buFont typeface="Wingdings" panose="05000000000000000000" pitchFamily="2" charset="2"/>
              <a:buChar char="§"/>
            </a:pPr>
            <a:endParaRPr lang="en-US" sz="2200" b="1" kern="0" dirty="0">
              <a:solidFill>
                <a:schemeClr val="tx1"/>
              </a:solidFill>
            </a:endParaRPr>
          </a:p>
          <a:p>
            <a:pPr algn="just">
              <a:spcBef>
                <a:spcPct val="70000"/>
              </a:spcBef>
              <a:buClr>
                <a:schemeClr val="tx1"/>
              </a:buClr>
              <a:buSzPct val="100000"/>
              <a:buFont typeface="Wingdings" panose="05000000000000000000" pitchFamily="2" charset="2"/>
              <a:buChar char="§"/>
            </a:pPr>
            <a:r>
              <a:rPr lang="en-US" sz="2800" kern="0" dirty="0" err="1">
                <a:solidFill>
                  <a:schemeClr val="tx1"/>
                </a:solidFill>
              </a:rPr>
              <a:t>Quando</a:t>
            </a:r>
            <a:r>
              <a:rPr lang="en-US" sz="2800" kern="0" dirty="0">
                <a:solidFill>
                  <a:schemeClr val="tx1"/>
                </a:solidFill>
              </a:rPr>
              <a:t> a </a:t>
            </a:r>
            <a:r>
              <a:rPr lang="en-US" sz="2800" kern="0" dirty="0" err="1">
                <a:solidFill>
                  <a:schemeClr val="tx1"/>
                </a:solidFill>
              </a:rPr>
              <a:t>curva</a:t>
            </a:r>
            <a:r>
              <a:rPr lang="en-US" sz="2800" kern="0" dirty="0">
                <a:solidFill>
                  <a:schemeClr val="tx1"/>
                </a:solidFill>
              </a:rPr>
              <a:t> de </a:t>
            </a:r>
            <a:r>
              <a:rPr lang="en-US" sz="2800" kern="0" dirty="0" err="1">
                <a:solidFill>
                  <a:schemeClr val="tx1"/>
                </a:solidFill>
              </a:rPr>
              <a:t>demanda</a:t>
            </a:r>
            <a:r>
              <a:rPr lang="en-US" sz="2800" kern="0" dirty="0">
                <a:solidFill>
                  <a:schemeClr val="tx1"/>
                </a:solidFill>
              </a:rPr>
              <a:t> é linear a </a:t>
            </a:r>
            <a:r>
              <a:rPr lang="en-US" sz="2800" kern="0" dirty="0" err="1">
                <a:solidFill>
                  <a:schemeClr val="tx1"/>
                </a:solidFill>
              </a:rPr>
              <a:t>elasticidade-preço</a:t>
            </a:r>
            <a:r>
              <a:rPr lang="en-US" sz="2800" kern="0" dirty="0">
                <a:solidFill>
                  <a:schemeClr val="tx1"/>
                </a:solidFill>
              </a:rPr>
              <a:t> da </a:t>
            </a:r>
            <a:r>
              <a:rPr lang="en-US" sz="2800" kern="0" dirty="0" err="1">
                <a:solidFill>
                  <a:schemeClr val="tx1"/>
                </a:solidFill>
              </a:rPr>
              <a:t>demanda</a:t>
            </a:r>
            <a:r>
              <a:rPr lang="en-US" sz="2800" kern="0" dirty="0">
                <a:solidFill>
                  <a:schemeClr val="tx1"/>
                </a:solidFill>
              </a:rPr>
              <a:t> varia entre 0 e </a:t>
            </a:r>
            <a:r>
              <a:rPr lang="en-US" sz="2800" kern="0" dirty="0" err="1">
                <a:solidFill>
                  <a:schemeClr val="tx1"/>
                </a:solidFill>
              </a:rPr>
              <a:t>infinito</a:t>
            </a:r>
            <a:r>
              <a:rPr lang="en-US" sz="2800" kern="0" dirty="0">
                <a:solidFill>
                  <a:schemeClr val="tx1"/>
                </a:solidFill>
              </a:rPr>
              <a:t>.</a:t>
            </a:r>
          </a:p>
          <a:p>
            <a:pPr algn="just">
              <a:spcBef>
                <a:spcPct val="70000"/>
              </a:spcBef>
              <a:buClr>
                <a:schemeClr val="tx1"/>
              </a:buClr>
              <a:buSzPct val="100000"/>
              <a:buFont typeface="Wingdings" panose="05000000000000000000" pitchFamily="2" charset="2"/>
              <a:buChar char="§"/>
            </a:pPr>
            <a:r>
              <a:rPr lang="en-US" sz="2800" kern="0" dirty="0">
                <a:solidFill>
                  <a:schemeClr val="tx1"/>
                </a:solidFill>
              </a:rPr>
              <a:t>No </a:t>
            </a:r>
            <a:r>
              <a:rPr lang="en-US" sz="2800" kern="0" dirty="0" err="1">
                <a:solidFill>
                  <a:schemeClr val="tx1"/>
                </a:solidFill>
              </a:rPr>
              <a:t>caso</a:t>
            </a:r>
            <a:r>
              <a:rPr lang="en-US" sz="2800" kern="0" dirty="0">
                <a:solidFill>
                  <a:schemeClr val="tx1"/>
                </a:solidFill>
              </a:rPr>
              <a:t> da </a:t>
            </a:r>
            <a:r>
              <a:rPr lang="en-US" sz="2800" kern="0" dirty="0" err="1">
                <a:solidFill>
                  <a:schemeClr val="tx1"/>
                </a:solidFill>
              </a:rPr>
              <a:t>uma</a:t>
            </a:r>
            <a:r>
              <a:rPr lang="en-US" sz="2800" kern="0" dirty="0">
                <a:solidFill>
                  <a:schemeClr val="tx1"/>
                </a:solidFill>
              </a:rPr>
              <a:t> </a:t>
            </a:r>
            <a:r>
              <a:rPr lang="en-US" sz="2800" kern="0" dirty="0" err="1">
                <a:solidFill>
                  <a:schemeClr val="tx1"/>
                </a:solidFill>
              </a:rPr>
              <a:t>curva</a:t>
            </a:r>
            <a:r>
              <a:rPr lang="en-US" sz="2800" kern="0" dirty="0">
                <a:solidFill>
                  <a:schemeClr val="tx1"/>
                </a:solidFill>
              </a:rPr>
              <a:t> de </a:t>
            </a:r>
            <a:r>
              <a:rPr lang="en-US" sz="2800" kern="0" dirty="0" err="1">
                <a:solidFill>
                  <a:schemeClr val="tx1"/>
                </a:solidFill>
              </a:rPr>
              <a:t>demanda</a:t>
            </a:r>
            <a:r>
              <a:rPr lang="en-US" sz="2800" kern="0" dirty="0">
                <a:solidFill>
                  <a:schemeClr val="tx1"/>
                </a:solidFill>
              </a:rPr>
              <a:t> </a:t>
            </a:r>
            <a:r>
              <a:rPr lang="en-US" sz="2800" kern="0" dirty="0" err="1">
                <a:solidFill>
                  <a:schemeClr val="tx1"/>
                </a:solidFill>
              </a:rPr>
              <a:t>isoelástica</a:t>
            </a:r>
            <a:r>
              <a:rPr lang="en-US" sz="2800" kern="0" dirty="0">
                <a:solidFill>
                  <a:schemeClr val="tx1"/>
                </a:solidFill>
              </a:rPr>
              <a:t>, a </a:t>
            </a:r>
            <a:r>
              <a:rPr lang="en-US" sz="2800" kern="0" dirty="0" err="1">
                <a:solidFill>
                  <a:schemeClr val="tx1"/>
                </a:solidFill>
              </a:rPr>
              <a:t>elasticidade-preço</a:t>
            </a:r>
            <a:r>
              <a:rPr lang="en-US" sz="2800" kern="0" dirty="0">
                <a:solidFill>
                  <a:schemeClr val="tx1"/>
                </a:solidFill>
              </a:rPr>
              <a:t> da </a:t>
            </a:r>
            <a:r>
              <a:rPr lang="en-US" sz="2800" kern="0" dirty="0" err="1">
                <a:solidFill>
                  <a:schemeClr val="tx1"/>
                </a:solidFill>
              </a:rPr>
              <a:t>demenda</a:t>
            </a:r>
            <a:r>
              <a:rPr lang="en-US" sz="2800" kern="0" dirty="0">
                <a:solidFill>
                  <a:schemeClr val="tx1"/>
                </a:solidFill>
              </a:rPr>
              <a:t> é </a:t>
            </a:r>
            <a:r>
              <a:rPr lang="en-US" sz="2800" kern="0" dirty="0" err="1">
                <a:solidFill>
                  <a:schemeClr val="tx1"/>
                </a:solidFill>
              </a:rPr>
              <a:t>constante</a:t>
            </a:r>
            <a:r>
              <a:rPr lang="en-US" sz="2800" kern="0" dirty="0">
                <a:solidFill>
                  <a:schemeClr val="tx1"/>
                </a:solidFill>
              </a:rPr>
              <a:t>.	</a:t>
            </a:r>
          </a:p>
        </p:txBody>
      </p:sp>
      <p:graphicFrame>
        <p:nvGraphicFramePr>
          <p:cNvPr id="6" name="Object 7">
            <a:extLst>
              <a:ext uri="{FF2B5EF4-FFF2-40B4-BE49-F238E27FC236}">
                <a16:creationId xmlns:a16="http://schemas.microsoft.com/office/drawing/2014/main" id="{7A2D661B-7EDC-4E30-8143-12AC41B527C4}"/>
              </a:ext>
            </a:extLst>
          </p:cNvPr>
          <p:cNvGraphicFramePr>
            <a:graphicFrameLocks noChangeAspect="1"/>
          </p:cNvGraphicFramePr>
          <p:nvPr>
            <p:extLst>
              <p:ext uri="{D42A27DB-BD31-4B8C-83A1-F6EECF244321}">
                <p14:modId xmlns:p14="http://schemas.microsoft.com/office/powerpoint/2010/main" val="3945716317"/>
              </p:ext>
            </p:extLst>
          </p:nvPr>
        </p:nvGraphicFramePr>
        <p:xfrm>
          <a:off x="1761196" y="920400"/>
          <a:ext cx="1724025" cy="538163"/>
        </p:xfrm>
        <a:graphic>
          <a:graphicData uri="http://schemas.openxmlformats.org/presentationml/2006/ole">
            <mc:AlternateContent xmlns:mc="http://schemas.openxmlformats.org/markup-compatibility/2006">
              <mc:Choice xmlns:v="urn:schemas-microsoft-com:vml" Requires="v">
                <p:oleObj name="Equation" r:id="rId2" imgW="647640" imgH="215640" progId="Equation.3">
                  <p:embed/>
                </p:oleObj>
              </mc:Choice>
              <mc:Fallback>
                <p:oleObj name="Equation" r:id="rId2" imgW="647640" imgH="215640" progId="Equation.3">
                  <p:embed/>
                  <p:pic>
                    <p:nvPicPr>
                      <p:cNvPr id="8194"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1196" y="920400"/>
                        <a:ext cx="1724025"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a:extLst>
              <a:ext uri="{FF2B5EF4-FFF2-40B4-BE49-F238E27FC236}">
                <a16:creationId xmlns:a16="http://schemas.microsoft.com/office/drawing/2014/main" id="{08A87AE6-2D58-4403-940F-BD0189DB05FF}"/>
              </a:ext>
            </a:extLst>
          </p:cNvPr>
          <p:cNvSpPr>
            <a:spLocks noChangeArrowheads="1"/>
          </p:cNvSpPr>
          <p:nvPr/>
        </p:nvSpPr>
        <p:spPr bwMode="auto">
          <a:xfrm>
            <a:off x="135983" y="941038"/>
            <a:ext cx="8534400" cy="3124200"/>
          </a:xfrm>
          <a:prstGeom prst="rect">
            <a:avLst/>
          </a:prstGeom>
          <a:noFill/>
          <a:ln w="9525">
            <a:noFill/>
            <a:miter lim="800000"/>
            <a:headEnd/>
            <a:tailEnd/>
          </a:ln>
        </p:spPr>
        <p:txBody>
          <a:bodyPr/>
          <a:lstStyle/>
          <a:p>
            <a:pPr marL="914400" lvl="1" indent="-457200">
              <a:spcBef>
                <a:spcPct val="40000"/>
              </a:spcBef>
              <a:buClr>
                <a:schemeClr val="tx1"/>
              </a:buClr>
              <a:buSzPct val="101000"/>
              <a:buFont typeface="Wingdings" panose="05000000000000000000" pitchFamily="2" charset="2"/>
              <a:buChar char="§"/>
            </a:pPr>
            <a:r>
              <a:rPr lang="pt-BR" sz="2800" dirty="0">
                <a:latin typeface="Arial" charset="0"/>
              </a:rPr>
              <a:t>Se                      Elasticidade Unitária        </a:t>
            </a:r>
          </a:p>
          <a:p>
            <a:pPr marL="1257300" lvl="2" indent="-342900">
              <a:spcBef>
                <a:spcPct val="34000"/>
              </a:spcBef>
              <a:buClr>
                <a:schemeClr val="tx1"/>
              </a:buClr>
              <a:buSzPct val="101000"/>
              <a:buFont typeface="Wingdings" panose="05000000000000000000" pitchFamily="2" charset="2"/>
              <a:buChar char="§"/>
            </a:pPr>
            <a:r>
              <a:rPr lang="pt-BR" b="1" dirty="0">
                <a:latin typeface="Arial" charset="0"/>
              </a:rPr>
              <a:t>P  e  Q   variam  na mesma proporção</a:t>
            </a:r>
          </a:p>
          <a:p>
            <a:pPr marL="914400" lvl="1" indent="-457200">
              <a:spcBef>
                <a:spcPct val="40000"/>
              </a:spcBef>
              <a:buClr>
                <a:schemeClr val="tx1"/>
              </a:buClr>
              <a:buSzPct val="101000"/>
              <a:buFont typeface="Wingdings" panose="05000000000000000000" pitchFamily="2" charset="2"/>
              <a:buChar char="§"/>
            </a:pPr>
            <a:r>
              <a:rPr lang="pt-BR" sz="2800" dirty="0">
                <a:latin typeface="Arial" charset="0"/>
              </a:rPr>
              <a:t>Se                      Demanda Elástica             </a:t>
            </a:r>
          </a:p>
          <a:p>
            <a:pPr marL="1257300" lvl="2" indent="-342900">
              <a:spcBef>
                <a:spcPct val="34000"/>
              </a:spcBef>
              <a:buClr>
                <a:schemeClr val="tx1"/>
              </a:buClr>
              <a:buSzPct val="101000"/>
              <a:buFont typeface="Wingdings" panose="05000000000000000000" pitchFamily="2" charset="2"/>
              <a:buChar char="§"/>
            </a:pPr>
            <a:r>
              <a:rPr lang="pt-BR" b="1" dirty="0">
                <a:latin typeface="Arial" charset="0"/>
              </a:rPr>
              <a:t>Q  varia  mais  que proporcionalmente</a:t>
            </a:r>
          </a:p>
          <a:p>
            <a:pPr marL="914400" lvl="1" indent="-457200">
              <a:spcBef>
                <a:spcPct val="40000"/>
              </a:spcBef>
              <a:buClr>
                <a:schemeClr val="tx1"/>
              </a:buClr>
              <a:buSzPct val="101000"/>
              <a:buFont typeface="Wingdings" panose="05000000000000000000" pitchFamily="2" charset="2"/>
              <a:buChar char="§"/>
            </a:pPr>
            <a:r>
              <a:rPr lang="pt-BR" sz="2800" dirty="0">
                <a:latin typeface="Arial" charset="0"/>
              </a:rPr>
              <a:t>Se                      Demanda Inelástica           </a:t>
            </a:r>
          </a:p>
          <a:p>
            <a:pPr marL="1257300" lvl="2" indent="-342900">
              <a:spcBef>
                <a:spcPct val="34000"/>
              </a:spcBef>
              <a:buClr>
                <a:schemeClr val="tx1"/>
              </a:buClr>
              <a:buSzPct val="101000"/>
              <a:buFont typeface="Wingdings" panose="05000000000000000000" pitchFamily="2" charset="2"/>
              <a:buChar char="§"/>
            </a:pPr>
            <a:r>
              <a:rPr lang="pt-BR" b="1" dirty="0">
                <a:latin typeface="Arial" charset="0"/>
              </a:rPr>
              <a:t>Q varia menos que proporcionalmente</a:t>
            </a:r>
          </a:p>
        </p:txBody>
      </p:sp>
      <p:graphicFrame>
        <p:nvGraphicFramePr>
          <p:cNvPr id="8" name="Object 9">
            <a:extLst>
              <a:ext uri="{FF2B5EF4-FFF2-40B4-BE49-F238E27FC236}">
                <a16:creationId xmlns:a16="http://schemas.microsoft.com/office/drawing/2014/main" id="{3A6AD4F4-D730-4320-8862-843A710F3C89}"/>
              </a:ext>
            </a:extLst>
          </p:cNvPr>
          <p:cNvGraphicFramePr>
            <a:graphicFrameLocks noChangeAspect="1"/>
          </p:cNvGraphicFramePr>
          <p:nvPr>
            <p:extLst>
              <p:ext uri="{D42A27DB-BD31-4B8C-83A1-F6EECF244321}">
                <p14:modId xmlns:p14="http://schemas.microsoft.com/office/powerpoint/2010/main" val="3930905574"/>
              </p:ext>
            </p:extLst>
          </p:nvPr>
        </p:nvGraphicFramePr>
        <p:xfrm>
          <a:off x="1726271" y="2025300"/>
          <a:ext cx="1820863" cy="536575"/>
        </p:xfrm>
        <a:graphic>
          <a:graphicData uri="http://schemas.openxmlformats.org/presentationml/2006/ole">
            <mc:AlternateContent xmlns:mc="http://schemas.openxmlformats.org/markup-compatibility/2006">
              <mc:Choice xmlns:v="urn:schemas-microsoft-com:vml" Requires="v">
                <p:oleObj name="Equation" r:id="rId4" imgW="647640" imgH="215640" progId="Equation.3">
                  <p:embed/>
                </p:oleObj>
              </mc:Choice>
              <mc:Fallback>
                <p:oleObj name="Equation" r:id="rId4" imgW="647640" imgH="215640" progId="Equation.3">
                  <p:embed/>
                  <p:pic>
                    <p:nvPicPr>
                      <p:cNvPr id="8195"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6271" y="2025300"/>
                        <a:ext cx="1820863"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1">
            <a:extLst>
              <a:ext uri="{FF2B5EF4-FFF2-40B4-BE49-F238E27FC236}">
                <a16:creationId xmlns:a16="http://schemas.microsoft.com/office/drawing/2014/main" id="{5BB3F648-D073-48A9-94E0-1068DE229413}"/>
              </a:ext>
            </a:extLst>
          </p:cNvPr>
          <p:cNvGraphicFramePr>
            <a:graphicFrameLocks noChangeAspect="1"/>
          </p:cNvGraphicFramePr>
          <p:nvPr>
            <p:extLst>
              <p:ext uri="{D42A27DB-BD31-4B8C-83A1-F6EECF244321}">
                <p14:modId xmlns:p14="http://schemas.microsoft.com/office/powerpoint/2010/main" val="2648373178"/>
              </p:ext>
            </p:extLst>
          </p:nvPr>
        </p:nvGraphicFramePr>
        <p:xfrm>
          <a:off x="1621496" y="3125438"/>
          <a:ext cx="1938338" cy="530225"/>
        </p:xfrm>
        <a:graphic>
          <a:graphicData uri="http://schemas.openxmlformats.org/presentationml/2006/ole">
            <mc:AlternateContent xmlns:mc="http://schemas.openxmlformats.org/markup-compatibility/2006">
              <mc:Choice xmlns:v="urn:schemas-microsoft-com:vml" Requires="v">
                <p:oleObj name="Equation" r:id="rId6" imgW="634680" imgH="215640" progId="Equation.3">
                  <p:embed/>
                </p:oleObj>
              </mc:Choice>
              <mc:Fallback>
                <p:oleObj name="Equation" r:id="rId6" imgW="634680" imgH="215640" progId="Equation.3">
                  <p:embed/>
                  <p:pic>
                    <p:nvPicPr>
                      <p:cNvPr id="8196"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21496" y="3125438"/>
                        <a:ext cx="1938338"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30156533"/>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CB4C4155-39A9-4705-A9F7-90CD29DA0A91}"/>
              </a:ext>
            </a:extLst>
          </p:cNvPr>
          <p:cNvSpPr txBox="1">
            <a:spLocks noChangeArrowheads="1"/>
          </p:cNvSpPr>
          <p:nvPr/>
        </p:nvSpPr>
        <p:spPr bwMode="auto">
          <a:xfrm>
            <a:off x="154743" y="364197"/>
            <a:ext cx="11718387" cy="4154488"/>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lnSpc>
                <a:spcPct val="80000"/>
              </a:lnSpc>
              <a:spcBef>
                <a:spcPct val="70000"/>
              </a:spcBef>
              <a:buClr>
                <a:schemeClr val="tx1"/>
              </a:buClr>
              <a:buSzPct val="101000"/>
              <a:buFont typeface="Wingdings" panose="05000000000000000000" pitchFamily="2" charset="2"/>
              <a:buChar char="§"/>
            </a:pPr>
            <a:r>
              <a:rPr lang="pt-BR" sz="3300" kern="0" dirty="0">
                <a:solidFill>
                  <a:schemeClr val="tx1"/>
                </a:solidFill>
              </a:rPr>
              <a:t>Fatores que Influenciam a Elasticidade-Preço da Demanda</a:t>
            </a:r>
          </a:p>
          <a:p>
            <a:pPr lvl="1" algn="just">
              <a:lnSpc>
                <a:spcPct val="80000"/>
              </a:lnSpc>
              <a:spcBef>
                <a:spcPct val="70000"/>
              </a:spcBef>
              <a:buClr>
                <a:schemeClr val="tx1"/>
              </a:buClr>
              <a:buSzPct val="101000"/>
              <a:buFont typeface="Wingdings" panose="05000000000000000000" pitchFamily="2" charset="2"/>
              <a:buChar char="§"/>
            </a:pPr>
            <a:r>
              <a:rPr lang="pt-BR" sz="3200" kern="0" dirty="0">
                <a:solidFill>
                  <a:schemeClr val="tx1"/>
                </a:solidFill>
              </a:rPr>
              <a:t>Quanto maior o número de substitutos para o bem em questão, maior a elasticidade-preço da demanda.</a:t>
            </a:r>
          </a:p>
          <a:p>
            <a:pPr lvl="2" algn="just">
              <a:lnSpc>
                <a:spcPct val="80000"/>
              </a:lnSpc>
              <a:spcBef>
                <a:spcPts val="600"/>
              </a:spcBef>
              <a:buClr>
                <a:schemeClr val="tx1"/>
              </a:buClr>
              <a:buSzPct val="101000"/>
              <a:buFont typeface="Wingdings" panose="05000000000000000000" pitchFamily="2" charset="2"/>
              <a:buChar char="§"/>
            </a:pPr>
            <a:r>
              <a:rPr lang="pt-BR" sz="3200" kern="0" dirty="0">
                <a:solidFill>
                  <a:schemeClr val="tx1"/>
                </a:solidFill>
              </a:rPr>
              <a:t>Principal fator.</a:t>
            </a:r>
          </a:p>
          <a:p>
            <a:pPr algn="just">
              <a:lnSpc>
                <a:spcPct val="80000"/>
              </a:lnSpc>
              <a:spcBef>
                <a:spcPts val="600"/>
              </a:spcBef>
              <a:buClr>
                <a:schemeClr val="tx1"/>
              </a:buClr>
              <a:buSzPct val="101000"/>
              <a:buFont typeface="Wingdings" panose="05000000000000000000" pitchFamily="2" charset="2"/>
              <a:buChar char="§"/>
            </a:pPr>
            <a:endParaRPr lang="pt-BR" sz="1200" kern="0" dirty="0">
              <a:solidFill>
                <a:schemeClr val="tx1"/>
              </a:solidFill>
            </a:endParaRPr>
          </a:p>
          <a:p>
            <a:pPr lvl="1" algn="just">
              <a:lnSpc>
                <a:spcPct val="80000"/>
              </a:lnSpc>
              <a:spcBef>
                <a:spcPts val="600"/>
              </a:spcBef>
              <a:buClr>
                <a:schemeClr val="tx1"/>
              </a:buClr>
              <a:buSzPct val="101000"/>
              <a:buFont typeface="Wingdings" panose="05000000000000000000" pitchFamily="2" charset="2"/>
              <a:buChar char="§"/>
            </a:pPr>
            <a:r>
              <a:rPr lang="pt-BR" sz="3200" kern="0" dirty="0">
                <a:solidFill>
                  <a:schemeClr val="tx1"/>
                </a:solidFill>
              </a:rPr>
              <a:t>Quanto  maior a  participação relativa do bem em questão no orçamento, maior a elasticidade-preço da demanda.</a:t>
            </a:r>
          </a:p>
          <a:p>
            <a:pPr algn="just">
              <a:lnSpc>
                <a:spcPct val="80000"/>
              </a:lnSpc>
              <a:spcBef>
                <a:spcPts val="600"/>
              </a:spcBef>
              <a:buClr>
                <a:schemeClr val="tx1"/>
              </a:buClr>
              <a:buSzPct val="101000"/>
              <a:buFont typeface="Wingdings" panose="05000000000000000000" pitchFamily="2" charset="2"/>
              <a:buChar char="§"/>
            </a:pPr>
            <a:endParaRPr lang="pt-BR" sz="1200" kern="0" dirty="0">
              <a:solidFill>
                <a:schemeClr val="tx1"/>
              </a:solidFill>
            </a:endParaRPr>
          </a:p>
          <a:p>
            <a:pPr lvl="1" algn="just">
              <a:lnSpc>
                <a:spcPct val="80000"/>
              </a:lnSpc>
              <a:spcBef>
                <a:spcPts val="600"/>
              </a:spcBef>
              <a:buClr>
                <a:schemeClr val="tx1"/>
              </a:buClr>
              <a:buSzPct val="101000"/>
              <a:buFont typeface="Wingdings" panose="05000000000000000000" pitchFamily="2" charset="2"/>
              <a:buChar char="§"/>
            </a:pPr>
            <a:r>
              <a:rPr lang="pt-BR" sz="3200" kern="0" dirty="0">
                <a:solidFill>
                  <a:schemeClr val="tx1"/>
                </a:solidFill>
              </a:rPr>
              <a:t>Quanto maior a essencialidade  do  bem  em questão, menor a elasticidade-preço da demanda.</a:t>
            </a:r>
          </a:p>
          <a:p>
            <a:pPr algn="just">
              <a:lnSpc>
                <a:spcPct val="80000"/>
              </a:lnSpc>
              <a:buClr>
                <a:schemeClr val="tx1"/>
              </a:buClr>
              <a:buSzPct val="101000"/>
              <a:buFont typeface="Wingdings" panose="05000000000000000000" pitchFamily="2" charset="2"/>
              <a:buChar char="§"/>
            </a:pPr>
            <a:endParaRPr lang="en-US" kern="0" dirty="0">
              <a:solidFill>
                <a:schemeClr val="tx1"/>
              </a:solidFill>
            </a:endParaRPr>
          </a:p>
        </p:txBody>
      </p:sp>
    </p:spTree>
    <p:extLst>
      <p:ext uri="{BB962C8B-B14F-4D97-AF65-F5344CB8AC3E}">
        <p14:creationId xmlns:p14="http://schemas.microsoft.com/office/powerpoint/2010/main" val="1539702291"/>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C14D01CA-90E1-48D1-93D1-9EDD6AC8A2E6}"/>
              </a:ext>
            </a:extLst>
          </p:cNvPr>
          <p:cNvSpPr>
            <a:spLocks noChangeArrowheads="1"/>
          </p:cNvSpPr>
          <p:nvPr/>
        </p:nvSpPr>
        <p:spPr bwMode="auto">
          <a:xfrm>
            <a:off x="191766" y="211527"/>
            <a:ext cx="11709501" cy="4343400"/>
          </a:xfrm>
          <a:prstGeom prst="rect">
            <a:avLst/>
          </a:prstGeom>
          <a:noFill/>
          <a:ln w="9525">
            <a:noFill/>
            <a:miter lim="800000"/>
            <a:headEnd/>
            <a:tailEnd/>
          </a:ln>
        </p:spPr>
        <p:txBody>
          <a:bodyPr/>
          <a:lstStyle/>
          <a:p>
            <a:pPr marL="457200" indent="-457200" algn="just">
              <a:spcBef>
                <a:spcPct val="50000"/>
              </a:spcBef>
              <a:buClr>
                <a:schemeClr val="tx1"/>
              </a:buClr>
              <a:buSzPct val="101000"/>
              <a:buFont typeface="Wingdings" panose="05000000000000000000" pitchFamily="2" charset="2"/>
              <a:buChar char="§"/>
            </a:pPr>
            <a:r>
              <a:rPr lang="pt-BR" sz="3200" b="1" dirty="0">
                <a:latin typeface="Arial" charset="0"/>
              </a:rPr>
              <a:t>Receita Total = Gasto do Consumidor = P x Q</a:t>
            </a:r>
          </a:p>
          <a:p>
            <a:pPr marL="914400" lvl="1" indent="-457200" algn="just">
              <a:spcBef>
                <a:spcPct val="40000"/>
              </a:spcBef>
              <a:buClr>
                <a:schemeClr val="tx1"/>
              </a:buClr>
              <a:buSzPct val="101000"/>
              <a:buFont typeface="Wingdings" panose="05000000000000000000" pitchFamily="2" charset="2"/>
              <a:buChar char="§"/>
            </a:pPr>
            <a:r>
              <a:rPr lang="pt-BR" sz="3200" dirty="0">
                <a:latin typeface="Arial" charset="0"/>
              </a:rPr>
              <a:t>Se  a   elasticidade-preço   da   demanda  for  unitária,  uma alteração no preço não altera a receita total.</a:t>
            </a:r>
          </a:p>
          <a:p>
            <a:pPr marL="914400" lvl="1" indent="-457200" algn="just">
              <a:spcBef>
                <a:spcPct val="40000"/>
              </a:spcBef>
              <a:buClr>
                <a:schemeClr val="tx1"/>
              </a:buClr>
              <a:buSzPct val="101000"/>
              <a:buFont typeface="Wingdings" panose="05000000000000000000" pitchFamily="2" charset="2"/>
              <a:buChar char="§"/>
            </a:pPr>
            <a:r>
              <a:rPr lang="pt-BR" sz="3200" dirty="0">
                <a:latin typeface="Arial" charset="0"/>
              </a:rPr>
              <a:t>Se a  demanda  for elástica,   um  aumento no preço reduz a receita total e uma redução no preço aumenta a receita total.</a:t>
            </a:r>
          </a:p>
          <a:p>
            <a:pPr marL="914400" lvl="1" indent="-457200" algn="just">
              <a:spcBef>
                <a:spcPct val="40000"/>
              </a:spcBef>
              <a:buClr>
                <a:schemeClr val="tx1"/>
              </a:buClr>
              <a:buSzPct val="101000"/>
              <a:buFont typeface="Wingdings" panose="05000000000000000000" pitchFamily="2" charset="2"/>
              <a:buChar char="§"/>
            </a:pPr>
            <a:r>
              <a:rPr lang="pt-BR" sz="3200" dirty="0">
                <a:latin typeface="Arial" charset="0"/>
              </a:rPr>
              <a:t>Se a demanda for inelástica, um aumento no preço aumenta a receita total e uma redução no preço reduz a receita total.</a:t>
            </a:r>
          </a:p>
        </p:txBody>
      </p:sp>
    </p:spTree>
    <p:extLst>
      <p:ext uri="{BB962C8B-B14F-4D97-AF65-F5344CB8AC3E}">
        <p14:creationId xmlns:p14="http://schemas.microsoft.com/office/powerpoint/2010/main" val="2079079119"/>
      </p:ext>
    </p:extLst>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F6D1033F-440B-4EAD-A743-C67EB77E630E}"/>
              </a:ext>
            </a:extLst>
          </p:cNvPr>
          <p:cNvSpPr txBox="1">
            <a:spLocks noChangeArrowheads="1"/>
          </p:cNvSpPr>
          <p:nvPr/>
        </p:nvSpPr>
        <p:spPr bwMode="auto">
          <a:xfrm>
            <a:off x="488950" y="923022"/>
            <a:ext cx="11496724" cy="365601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
                <a:schemeClr val="tx1"/>
              </a:buClr>
              <a:buSzPct val="100000"/>
              <a:buFont typeface="Wingdings" panose="05000000000000000000" pitchFamily="2" charset="2"/>
              <a:buChar char="§"/>
            </a:pPr>
            <a:r>
              <a:rPr lang="en-US" sz="3400" kern="0" dirty="0">
                <a:solidFill>
                  <a:schemeClr val="tx1"/>
                </a:solidFill>
              </a:rPr>
              <a:t>A </a:t>
            </a:r>
            <a:r>
              <a:rPr lang="en-US" sz="3400" kern="0" dirty="0" err="1">
                <a:solidFill>
                  <a:schemeClr val="tx1"/>
                </a:solidFill>
              </a:rPr>
              <a:t>Elasticidade</a:t>
            </a:r>
            <a:r>
              <a:rPr lang="en-US" sz="3400" kern="0" dirty="0">
                <a:solidFill>
                  <a:schemeClr val="tx1"/>
                </a:solidFill>
              </a:rPr>
              <a:t>-Renda da </a:t>
            </a:r>
            <a:r>
              <a:rPr lang="en-US" sz="3400" kern="0" dirty="0" err="1">
                <a:solidFill>
                  <a:schemeClr val="tx1"/>
                </a:solidFill>
              </a:rPr>
              <a:t>Demanda</a:t>
            </a:r>
            <a:r>
              <a:rPr lang="en-US" sz="3400" kern="0" dirty="0">
                <a:solidFill>
                  <a:schemeClr val="tx1"/>
                </a:solidFill>
              </a:rPr>
              <a:t> </a:t>
            </a:r>
            <a:r>
              <a:rPr lang="en-US" sz="3400" kern="0" dirty="0" err="1">
                <a:solidFill>
                  <a:schemeClr val="tx1"/>
                </a:solidFill>
              </a:rPr>
              <a:t>mede</a:t>
            </a:r>
            <a:r>
              <a:rPr lang="en-US" sz="3400" kern="0" dirty="0">
                <a:solidFill>
                  <a:schemeClr val="tx1"/>
                </a:solidFill>
              </a:rPr>
              <a:t> a </a:t>
            </a:r>
            <a:r>
              <a:rPr lang="en-US" sz="3400" kern="0" dirty="0" err="1">
                <a:solidFill>
                  <a:schemeClr val="tx1"/>
                </a:solidFill>
              </a:rPr>
              <a:t>mudança</a:t>
            </a:r>
            <a:r>
              <a:rPr lang="en-US" sz="3400" kern="0" dirty="0">
                <a:solidFill>
                  <a:schemeClr val="tx1"/>
                </a:solidFill>
              </a:rPr>
              <a:t> percentual </a:t>
            </a:r>
            <a:r>
              <a:rPr lang="en-US" sz="3400" kern="0" dirty="0" err="1">
                <a:solidFill>
                  <a:schemeClr val="tx1"/>
                </a:solidFill>
              </a:rPr>
              <a:t>na</a:t>
            </a:r>
            <a:r>
              <a:rPr lang="en-US" sz="3400" kern="0" dirty="0">
                <a:solidFill>
                  <a:schemeClr val="tx1"/>
                </a:solidFill>
              </a:rPr>
              <a:t> </a:t>
            </a:r>
            <a:r>
              <a:rPr lang="en-US" sz="3400" kern="0" dirty="0" err="1">
                <a:solidFill>
                  <a:schemeClr val="tx1"/>
                </a:solidFill>
              </a:rPr>
              <a:t>quantidade</a:t>
            </a:r>
            <a:r>
              <a:rPr lang="en-US" sz="3400" kern="0" dirty="0">
                <a:solidFill>
                  <a:schemeClr val="tx1"/>
                </a:solidFill>
              </a:rPr>
              <a:t> </a:t>
            </a:r>
            <a:r>
              <a:rPr lang="en-US" sz="3400" kern="0" dirty="0" err="1">
                <a:solidFill>
                  <a:schemeClr val="tx1"/>
                </a:solidFill>
              </a:rPr>
              <a:t>demandada</a:t>
            </a:r>
            <a:r>
              <a:rPr lang="en-US" sz="3400" kern="0" dirty="0">
                <a:solidFill>
                  <a:schemeClr val="tx1"/>
                </a:solidFill>
              </a:rPr>
              <a:t> </a:t>
            </a:r>
            <a:r>
              <a:rPr lang="en-US" sz="3400" kern="0" dirty="0" err="1">
                <a:solidFill>
                  <a:schemeClr val="tx1"/>
                </a:solidFill>
              </a:rPr>
              <a:t>resultante</a:t>
            </a:r>
            <a:r>
              <a:rPr lang="en-US" sz="3400" kern="0" dirty="0">
                <a:solidFill>
                  <a:schemeClr val="tx1"/>
                </a:solidFill>
              </a:rPr>
              <a:t> de </a:t>
            </a:r>
            <a:r>
              <a:rPr lang="en-US" sz="3400" kern="0" dirty="0" err="1">
                <a:solidFill>
                  <a:schemeClr val="tx1"/>
                </a:solidFill>
              </a:rPr>
              <a:t>uma</a:t>
            </a:r>
            <a:r>
              <a:rPr lang="en-US" sz="3400" kern="0" dirty="0">
                <a:solidFill>
                  <a:schemeClr val="tx1"/>
                </a:solidFill>
              </a:rPr>
              <a:t> </a:t>
            </a:r>
            <a:r>
              <a:rPr lang="en-US" sz="3400" kern="0" dirty="0" err="1">
                <a:solidFill>
                  <a:schemeClr val="tx1"/>
                </a:solidFill>
              </a:rPr>
              <a:t>mudança</a:t>
            </a:r>
            <a:r>
              <a:rPr lang="en-US" sz="3400" kern="0" dirty="0">
                <a:solidFill>
                  <a:schemeClr val="tx1"/>
                </a:solidFill>
              </a:rPr>
              <a:t> percentual </a:t>
            </a:r>
            <a:r>
              <a:rPr lang="en-US" sz="3400" kern="0" dirty="0" err="1">
                <a:solidFill>
                  <a:schemeClr val="tx1"/>
                </a:solidFill>
              </a:rPr>
              <a:t>na</a:t>
            </a:r>
            <a:r>
              <a:rPr lang="en-US" sz="3400" kern="0" dirty="0">
                <a:solidFill>
                  <a:schemeClr val="tx1"/>
                </a:solidFill>
              </a:rPr>
              <a:t> </a:t>
            </a:r>
            <a:r>
              <a:rPr lang="en-US" sz="3400" kern="0" dirty="0" err="1">
                <a:solidFill>
                  <a:schemeClr val="tx1"/>
                </a:solidFill>
              </a:rPr>
              <a:t>renda</a:t>
            </a:r>
            <a:r>
              <a:rPr lang="en-US" sz="3400" kern="0" dirty="0">
                <a:solidFill>
                  <a:schemeClr val="tx1"/>
                </a:solidFill>
              </a:rPr>
              <a:t>.</a:t>
            </a:r>
          </a:p>
        </p:txBody>
      </p:sp>
      <p:sp>
        <p:nvSpPr>
          <p:cNvPr id="5" name="Text Box 6">
            <a:extLst>
              <a:ext uri="{FF2B5EF4-FFF2-40B4-BE49-F238E27FC236}">
                <a16:creationId xmlns:a16="http://schemas.microsoft.com/office/drawing/2014/main" id="{E2F17191-BBA7-4F4C-846C-2C3F976F6137}"/>
              </a:ext>
            </a:extLst>
          </p:cNvPr>
          <p:cNvSpPr txBox="1">
            <a:spLocks noChangeArrowheads="1"/>
          </p:cNvSpPr>
          <p:nvPr/>
        </p:nvSpPr>
        <p:spPr bwMode="auto">
          <a:xfrm>
            <a:off x="551960" y="324241"/>
            <a:ext cx="5599113" cy="469900"/>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a:spAutoFit/>
          </a:bodyPr>
          <a:lstStyle/>
          <a:p>
            <a:pPr algn="ctr">
              <a:defRPr/>
            </a:pPr>
            <a:r>
              <a:rPr lang="en-US" b="1">
                <a:latin typeface="Arial" charset="0"/>
              </a:rPr>
              <a:t>Outras Elasticidades da Demanda</a:t>
            </a:r>
          </a:p>
        </p:txBody>
      </p:sp>
      <p:graphicFrame>
        <p:nvGraphicFramePr>
          <p:cNvPr id="6" name="Object 6">
            <a:hlinkClick r:id="" action="ppaction://ole?verb=0"/>
            <a:extLst>
              <a:ext uri="{FF2B5EF4-FFF2-40B4-BE49-F238E27FC236}">
                <a16:creationId xmlns:a16="http://schemas.microsoft.com/office/drawing/2014/main" id="{CE712A4B-5082-448B-9DDB-5040F6E52872}"/>
              </a:ext>
            </a:extLst>
          </p:cNvPr>
          <p:cNvGraphicFramePr>
            <a:graphicFrameLocks/>
          </p:cNvGraphicFramePr>
          <p:nvPr>
            <p:extLst>
              <p:ext uri="{D42A27DB-BD31-4B8C-83A1-F6EECF244321}">
                <p14:modId xmlns:p14="http://schemas.microsoft.com/office/powerpoint/2010/main" val="1922149862"/>
              </p:ext>
            </p:extLst>
          </p:nvPr>
        </p:nvGraphicFramePr>
        <p:xfrm>
          <a:off x="953357" y="2646484"/>
          <a:ext cx="7994650" cy="2393950"/>
        </p:xfrm>
        <a:graphic>
          <a:graphicData uri="http://schemas.openxmlformats.org/presentationml/2006/ole">
            <mc:AlternateContent xmlns:mc="http://schemas.openxmlformats.org/markup-compatibility/2006">
              <mc:Choice xmlns:v="urn:schemas-microsoft-com:vml" Requires="v">
                <p:oleObj name="Equation" r:id="rId2" imgW="2387520" imgH="799920" progId="Equation.3">
                  <p:embed/>
                </p:oleObj>
              </mc:Choice>
              <mc:Fallback>
                <p:oleObj name="Equation" r:id="rId2" imgW="2387520" imgH="799920" progId="Equation.3">
                  <p:embed/>
                  <p:pic>
                    <p:nvPicPr>
                      <p:cNvPr id="15362" name="Object 6">
                        <a:hlinkClick r:id="" action="ppaction://ole?verb=0"/>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357" y="2646484"/>
                        <a:ext cx="7994650" cy="2393950"/>
                      </a:xfrm>
                      <a:prstGeom prst="rect">
                        <a:avLst/>
                      </a:prstGeom>
                      <a:noFill/>
                      <a:ln>
                        <a:solidFill>
                          <a:schemeClr val="tx1"/>
                        </a:solidFill>
                      </a:ln>
                      <a:effectLst/>
                    </p:spPr>
                  </p:pic>
                </p:oleObj>
              </mc:Fallback>
            </mc:AlternateContent>
          </a:graphicData>
        </a:graphic>
      </p:graphicFrame>
    </p:spTree>
    <p:extLst>
      <p:ext uri="{BB962C8B-B14F-4D97-AF65-F5344CB8AC3E}">
        <p14:creationId xmlns:p14="http://schemas.microsoft.com/office/powerpoint/2010/main" val="2400958694"/>
      </p:ext>
    </p:extLst>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BE603A39-8C2A-4A8E-8513-7EC2BEE2A263}"/>
              </a:ext>
            </a:extLst>
          </p:cNvPr>
          <p:cNvSpPr>
            <a:spLocks noChangeArrowheads="1"/>
          </p:cNvSpPr>
          <p:nvPr/>
        </p:nvSpPr>
        <p:spPr bwMode="auto">
          <a:xfrm>
            <a:off x="225083" y="365760"/>
            <a:ext cx="11746523" cy="5363528"/>
          </a:xfrm>
          <a:prstGeom prst="rect">
            <a:avLst/>
          </a:prstGeom>
          <a:noFill/>
          <a:ln w="9525">
            <a:noFill/>
            <a:miter lim="800000"/>
            <a:headEnd/>
            <a:tailEnd/>
          </a:ln>
        </p:spPr>
        <p:txBody>
          <a:bodyPr/>
          <a:lstStyle/>
          <a:p>
            <a:pPr marL="342900" indent="-342900" algn="just">
              <a:spcBef>
                <a:spcPct val="50000"/>
              </a:spcBef>
              <a:buClr>
                <a:schemeClr val="tx1"/>
              </a:buClr>
              <a:buSzPct val="100000"/>
              <a:buFont typeface="Wingdings" panose="05000000000000000000" pitchFamily="2" charset="2"/>
              <a:buChar char="§"/>
            </a:pPr>
            <a:r>
              <a:rPr lang="pt-BR" sz="3200" b="1" dirty="0">
                <a:latin typeface="Arial" charset="0"/>
              </a:rPr>
              <a:t>Se  E</a:t>
            </a:r>
            <a:r>
              <a:rPr lang="pt-BR" sz="1800" b="1" dirty="0">
                <a:latin typeface="Arial" charset="0"/>
              </a:rPr>
              <a:t>I</a:t>
            </a:r>
            <a:r>
              <a:rPr lang="pt-BR" sz="3200" b="1" dirty="0">
                <a:latin typeface="Arial" charset="0"/>
              </a:rPr>
              <a:t> &lt; 0  : </a:t>
            </a:r>
            <a:r>
              <a:rPr lang="pt-BR" sz="3200" dirty="0">
                <a:latin typeface="Arial" charset="0"/>
              </a:rPr>
              <a:t>O  bem  em questão  é  dito  inferior, ou seja, seu  efeito-renda é  negativo. Dessa forma, renda e consumo variam em sentido contrário.</a:t>
            </a:r>
          </a:p>
          <a:p>
            <a:pPr marL="342900" indent="-342900" algn="just">
              <a:spcBef>
                <a:spcPct val="50000"/>
              </a:spcBef>
              <a:buClr>
                <a:schemeClr val="tx1"/>
              </a:buClr>
              <a:buSzPct val="100000"/>
              <a:buFont typeface="Wingdings" panose="05000000000000000000" pitchFamily="2" charset="2"/>
              <a:buChar char="§"/>
            </a:pPr>
            <a:r>
              <a:rPr lang="pt-BR" sz="3200" b="1" dirty="0">
                <a:latin typeface="Arial" charset="0"/>
              </a:rPr>
              <a:t>Se  </a:t>
            </a:r>
            <a:r>
              <a:rPr lang="pt-BR" sz="3200" b="1" dirty="0">
                <a:latin typeface="+mn-lt"/>
              </a:rPr>
              <a:t>0</a:t>
            </a:r>
            <a:r>
              <a:rPr lang="pt-BR" sz="3200" b="1" dirty="0">
                <a:latin typeface="Symbol" pitchFamily="18" charset="2"/>
              </a:rPr>
              <a:t> </a:t>
            </a:r>
            <a:r>
              <a:rPr lang="en-US" sz="3200" b="1" dirty="0">
                <a:latin typeface="+mn-lt"/>
                <a:cs typeface="Lucida Sans Unicode" panose="020B0602030504020204" pitchFamily="34" charset="0"/>
              </a:rPr>
              <a:t>≤</a:t>
            </a:r>
            <a:r>
              <a:rPr lang="pt-BR" sz="3200" b="1" dirty="0">
                <a:latin typeface="Arial" charset="0"/>
              </a:rPr>
              <a:t> E</a:t>
            </a:r>
            <a:r>
              <a:rPr lang="pt-BR" sz="1800" b="1" dirty="0">
                <a:latin typeface="Arial" charset="0"/>
              </a:rPr>
              <a:t>I</a:t>
            </a:r>
            <a:r>
              <a:rPr lang="pt-BR" sz="3200" b="1" dirty="0">
                <a:latin typeface="Arial" charset="0"/>
              </a:rPr>
              <a:t> </a:t>
            </a:r>
            <a:r>
              <a:rPr lang="en-US" sz="3200" b="1" dirty="0">
                <a:latin typeface="+mn-lt"/>
                <a:cs typeface="Arabic Typesetting" panose="03020402040406030203" pitchFamily="66" charset="-78"/>
              </a:rPr>
              <a:t>≤</a:t>
            </a:r>
            <a:r>
              <a:rPr lang="en-US" sz="3200" b="1" dirty="0">
                <a:cs typeface="Lucida Sans Unicode" panose="020B0602030504020204" pitchFamily="34" charset="0"/>
              </a:rPr>
              <a:t> </a:t>
            </a:r>
            <a:r>
              <a:rPr lang="pt-BR" sz="3200" b="1" dirty="0">
                <a:latin typeface="Arial" charset="0"/>
              </a:rPr>
              <a:t>1 : </a:t>
            </a:r>
            <a:r>
              <a:rPr lang="pt-BR" sz="3200" dirty="0">
                <a:latin typeface="Arial" charset="0"/>
              </a:rPr>
              <a:t>O  bem  em  questão  é   dito  normal ,  pois  o  efeito-renda  é  positivo, porém, a quantidade demandada varia menos que proporcionalmente às variações na renda.</a:t>
            </a:r>
          </a:p>
          <a:p>
            <a:pPr marL="342900" indent="-342900" algn="just">
              <a:spcBef>
                <a:spcPct val="50000"/>
              </a:spcBef>
              <a:buClr>
                <a:schemeClr val="tx1"/>
              </a:buClr>
              <a:buSzPct val="100000"/>
              <a:buFont typeface="Wingdings" panose="05000000000000000000" pitchFamily="2" charset="2"/>
              <a:buChar char="§"/>
            </a:pPr>
            <a:r>
              <a:rPr lang="pt-BR" sz="3200" b="1" dirty="0">
                <a:latin typeface="Arial" charset="0"/>
              </a:rPr>
              <a:t>Se  E</a:t>
            </a:r>
            <a:r>
              <a:rPr lang="pt-BR" sz="1800" b="1" dirty="0">
                <a:latin typeface="Arial" charset="0"/>
              </a:rPr>
              <a:t>I</a:t>
            </a:r>
            <a:r>
              <a:rPr lang="pt-BR" sz="3200" b="1" dirty="0">
                <a:latin typeface="Arial" charset="0"/>
              </a:rPr>
              <a:t> &gt; 1  : </a:t>
            </a:r>
            <a:r>
              <a:rPr lang="pt-BR" sz="3200" dirty="0">
                <a:latin typeface="Arial" charset="0"/>
              </a:rPr>
              <a:t>O bem em  questão é  dito supérfluo ou superior, pois o efeito-renda é positivo e  a  quantidade demandada varia mais que proporcionalmente às alterações na renda</a:t>
            </a:r>
            <a:r>
              <a:rPr lang="en-US" sz="3200" dirty="0">
                <a:latin typeface="Arial" charset="0"/>
              </a:rPr>
              <a:t>.</a:t>
            </a:r>
            <a:endParaRPr lang="pt-BR" sz="3200" dirty="0">
              <a:latin typeface="Arial" charset="0"/>
            </a:endParaRPr>
          </a:p>
        </p:txBody>
      </p:sp>
    </p:spTree>
    <p:extLst>
      <p:ext uri="{BB962C8B-B14F-4D97-AF65-F5344CB8AC3E}">
        <p14:creationId xmlns:p14="http://schemas.microsoft.com/office/powerpoint/2010/main" val="2373168942"/>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D2D1136-2C5C-47B8-B8CB-89A2D9E205DD}"/>
              </a:ext>
            </a:extLst>
          </p:cNvPr>
          <p:cNvSpPr>
            <a:spLocks noGrp="1"/>
          </p:cNvSpPr>
          <p:nvPr>
            <p:ph idx="1"/>
          </p:nvPr>
        </p:nvSpPr>
        <p:spPr>
          <a:xfrm>
            <a:off x="309489" y="161825"/>
            <a:ext cx="11830931" cy="4883150"/>
          </a:xfrm>
        </p:spPr>
        <p:txBody>
          <a:bodyPr/>
          <a:lstStyle/>
          <a:p>
            <a:pPr marL="0" indent="0" algn="just">
              <a:buNone/>
            </a:pPr>
            <a:r>
              <a:rPr lang="pt-BR" b="1" dirty="0">
                <a:solidFill>
                  <a:srgbClr val="333333"/>
                </a:solidFill>
                <a:latin typeface="Calibri" panose="020F0502020204030204" pitchFamily="34" charset="0"/>
                <a:cs typeface="Calibri" panose="020F0502020204030204" pitchFamily="34" charset="0"/>
              </a:rPr>
              <a:t>2) FGV - Analista Portuário (CODEBA)/Economista/2016</a:t>
            </a:r>
            <a:endParaRPr lang="pt-BR" b="1" i="0" dirty="0">
              <a:solidFill>
                <a:srgbClr val="333333"/>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João deve decidir se estuda para a prova do dia seguinte ou se sai com os amigos. João decide estudar.</a:t>
            </a: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Sobre o custo de oportunidade dessa decisão, analise as afirmativas a seguir.</a:t>
            </a:r>
          </a:p>
          <a:p>
            <a:pPr marL="0" indent="0" algn="just">
              <a:spcBef>
                <a:spcPts val="600"/>
              </a:spcBef>
              <a:buNone/>
            </a:pPr>
            <a:r>
              <a:rPr lang="pt-BR" b="1" i="0" dirty="0">
                <a:solidFill>
                  <a:schemeClr val="tx2"/>
                </a:solidFill>
                <a:effectLst/>
                <a:latin typeface="Calibri" panose="020F0502020204030204" pitchFamily="34" charset="0"/>
                <a:cs typeface="Calibri" panose="020F0502020204030204" pitchFamily="34" charset="0"/>
              </a:rPr>
              <a:t>I. </a:t>
            </a:r>
            <a:r>
              <a:rPr lang="pt-BR" b="0" i="0" dirty="0">
                <a:solidFill>
                  <a:schemeClr val="tx2"/>
                </a:solidFill>
                <a:effectLst/>
                <a:latin typeface="Calibri" panose="020F0502020204030204" pitchFamily="34" charset="0"/>
                <a:cs typeface="Calibri" panose="020F0502020204030204" pitchFamily="34" charset="0"/>
              </a:rPr>
              <a:t>Está relacionado ao valor monetário inferido pela satisfação que teria ao sair com os amigos.</a:t>
            </a:r>
          </a:p>
          <a:p>
            <a:pPr marL="0" indent="0" algn="just">
              <a:spcBef>
                <a:spcPts val="600"/>
              </a:spcBef>
              <a:buNone/>
            </a:pPr>
            <a:r>
              <a:rPr lang="pt-BR" b="1" i="0" dirty="0">
                <a:solidFill>
                  <a:schemeClr val="tx2"/>
                </a:solidFill>
                <a:effectLst/>
                <a:latin typeface="Calibri" panose="020F0502020204030204" pitchFamily="34" charset="0"/>
                <a:cs typeface="Calibri" panose="020F0502020204030204" pitchFamily="34" charset="0"/>
              </a:rPr>
              <a:t>II</a:t>
            </a:r>
            <a:r>
              <a:rPr lang="pt-BR" b="0" i="0" dirty="0">
                <a:solidFill>
                  <a:schemeClr val="tx2"/>
                </a:solidFill>
                <a:effectLst/>
                <a:latin typeface="Calibri" panose="020F0502020204030204" pitchFamily="34" charset="0"/>
                <a:cs typeface="Calibri" panose="020F0502020204030204" pitchFamily="34" charset="0"/>
              </a:rPr>
              <a:t>. Está relacionado ao valor monetário que deixou de gastar na saída com os amigos.</a:t>
            </a:r>
          </a:p>
          <a:p>
            <a:pPr marL="0" indent="0" algn="just">
              <a:spcBef>
                <a:spcPts val="600"/>
              </a:spcBef>
              <a:buNone/>
            </a:pPr>
            <a:r>
              <a:rPr lang="pt-BR" b="1" i="0" dirty="0">
                <a:solidFill>
                  <a:schemeClr val="tx2"/>
                </a:solidFill>
                <a:effectLst/>
                <a:latin typeface="Calibri" panose="020F0502020204030204" pitchFamily="34" charset="0"/>
                <a:cs typeface="Calibri" panose="020F0502020204030204" pitchFamily="34" charset="0"/>
              </a:rPr>
              <a:t>III</a:t>
            </a:r>
            <a:r>
              <a:rPr lang="pt-BR" b="0" i="0" dirty="0">
                <a:solidFill>
                  <a:schemeClr val="tx2"/>
                </a:solidFill>
                <a:effectLst/>
                <a:latin typeface="Calibri" panose="020F0502020204030204" pitchFamily="34" charset="0"/>
                <a:cs typeface="Calibri" panose="020F0502020204030204" pitchFamily="34" charset="0"/>
              </a:rPr>
              <a:t>. Está relacionado ao valor monetário correspondente ao tempo dedicado aos estudos. </a:t>
            </a: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Está correto o que se afirma em:</a:t>
            </a:r>
          </a:p>
          <a:p>
            <a:pPr algn="just"/>
            <a:endParaRPr lang="pt-BR" dirty="0">
              <a:latin typeface="Calibri" panose="020F0502020204030204" pitchFamily="34" charset="0"/>
              <a:cs typeface="Calibri" panose="020F0502020204030204" pitchFamily="34" charset="0"/>
            </a:endParaRPr>
          </a:p>
        </p:txBody>
      </p:sp>
      <p:sp>
        <p:nvSpPr>
          <p:cNvPr id="2" name="CaixaDeTexto 1">
            <a:extLst>
              <a:ext uri="{FF2B5EF4-FFF2-40B4-BE49-F238E27FC236}">
                <a16:creationId xmlns:a16="http://schemas.microsoft.com/office/drawing/2014/main" id="{9A44E22F-503C-4659-997E-27931EEDEE31}"/>
              </a:ext>
            </a:extLst>
          </p:cNvPr>
          <p:cNvSpPr txBox="1"/>
          <p:nvPr/>
        </p:nvSpPr>
        <p:spPr>
          <a:xfrm>
            <a:off x="-14072" y="2855744"/>
            <a:ext cx="534573" cy="553998"/>
          </a:xfrm>
          <a:prstGeom prst="rect">
            <a:avLst/>
          </a:prstGeom>
          <a:noFill/>
        </p:spPr>
        <p:txBody>
          <a:bodyPr wrap="square" rtlCol="0">
            <a:spAutoFit/>
          </a:bodyPr>
          <a:lstStyle/>
          <a:p>
            <a:r>
              <a:rPr lang="pt-BR" sz="3000" b="1" dirty="0">
                <a:solidFill>
                  <a:srgbClr val="C00000"/>
                </a:solidFill>
              </a:rPr>
              <a:t>V</a:t>
            </a:r>
          </a:p>
        </p:txBody>
      </p:sp>
      <p:sp>
        <p:nvSpPr>
          <p:cNvPr id="4" name="CaixaDeTexto 3">
            <a:extLst>
              <a:ext uri="{FF2B5EF4-FFF2-40B4-BE49-F238E27FC236}">
                <a16:creationId xmlns:a16="http://schemas.microsoft.com/office/drawing/2014/main" id="{2F4687B4-D0DD-416C-BC1E-CD43B86DF816}"/>
              </a:ext>
            </a:extLst>
          </p:cNvPr>
          <p:cNvSpPr txBox="1"/>
          <p:nvPr/>
        </p:nvSpPr>
        <p:spPr>
          <a:xfrm>
            <a:off x="39852" y="3894407"/>
            <a:ext cx="534573" cy="553998"/>
          </a:xfrm>
          <a:prstGeom prst="rect">
            <a:avLst/>
          </a:prstGeom>
          <a:noFill/>
        </p:spPr>
        <p:txBody>
          <a:bodyPr wrap="square" rtlCol="0">
            <a:spAutoFit/>
          </a:bodyPr>
          <a:lstStyle/>
          <a:p>
            <a:r>
              <a:rPr lang="pt-BR" sz="3000" b="1" dirty="0">
                <a:solidFill>
                  <a:srgbClr val="C00000"/>
                </a:solidFill>
              </a:rPr>
              <a:t>F</a:t>
            </a:r>
          </a:p>
        </p:txBody>
      </p:sp>
      <p:sp>
        <p:nvSpPr>
          <p:cNvPr id="5" name="CaixaDeTexto 4">
            <a:extLst>
              <a:ext uri="{FF2B5EF4-FFF2-40B4-BE49-F238E27FC236}">
                <a16:creationId xmlns:a16="http://schemas.microsoft.com/office/drawing/2014/main" id="{4DB2E866-E4F8-48D7-8B32-C8FD779DFC0F}"/>
              </a:ext>
            </a:extLst>
          </p:cNvPr>
          <p:cNvSpPr txBox="1"/>
          <p:nvPr/>
        </p:nvSpPr>
        <p:spPr>
          <a:xfrm>
            <a:off x="37504" y="4917643"/>
            <a:ext cx="534573" cy="553998"/>
          </a:xfrm>
          <a:prstGeom prst="rect">
            <a:avLst/>
          </a:prstGeom>
          <a:noFill/>
        </p:spPr>
        <p:txBody>
          <a:bodyPr wrap="square" rtlCol="0">
            <a:spAutoFit/>
          </a:bodyPr>
          <a:lstStyle/>
          <a:p>
            <a:r>
              <a:rPr lang="pt-BR" sz="3000" b="1" dirty="0">
                <a:solidFill>
                  <a:srgbClr val="C00000"/>
                </a:solidFill>
              </a:rPr>
              <a:t>F</a:t>
            </a:r>
          </a:p>
        </p:txBody>
      </p:sp>
      <p:sp>
        <p:nvSpPr>
          <p:cNvPr id="6" name="CaixaDeTexto 5">
            <a:extLst>
              <a:ext uri="{FF2B5EF4-FFF2-40B4-BE49-F238E27FC236}">
                <a16:creationId xmlns:a16="http://schemas.microsoft.com/office/drawing/2014/main" id="{542562FC-0375-4975-840D-343C85D7D434}"/>
              </a:ext>
            </a:extLst>
          </p:cNvPr>
          <p:cNvSpPr txBox="1"/>
          <p:nvPr/>
        </p:nvSpPr>
        <p:spPr>
          <a:xfrm>
            <a:off x="5108532" y="3347356"/>
            <a:ext cx="5510305" cy="553998"/>
          </a:xfrm>
          <a:prstGeom prst="rect">
            <a:avLst/>
          </a:prstGeom>
          <a:noFill/>
        </p:spPr>
        <p:txBody>
          <a:bodyPr wrap="square" rtlCol="0">
            <a:spAutoFit/>
          </a:bodyPr>
          <a:lstStyle/>
          <a:p>
            <a:r>
              <a:rPr lang="pt-BR" sz="3000" b="1" dirty="0">
                <a:solidFill>
                  <a:srgbClr val="C00000"/>
                </a:solidFill>
              </a:rPr>
              <a:t>Ele deixa de ter essa satisfação !</a:t>
            </a:r>
          </a:p>
        </p:txBody>
      </p:sp>
      <p:sp>
        <p:nvSpPr>
          <p:cNvPr id="7" name="CaixaDeTexto 6">
            <a:extLst>
              <a:ext uri="{FF2B5EF4-FFF2-40B4-BE49-F238E27FC236}">
                <a16:creationId xmlns:a16="http://schemas.microsoft.com/office/drawing/2014/main" id="{ADA9F5C6-7B17-4D47-B1D2-210DECD14128}"/>
              </a:ext>
            </a:extLst>
          </p:cNvPr>
          <p:cNvSpPr txBox="1"/>
          <p:nvPr/>
        </p:nvSpPr>
        <p:spPr>
          <a:xfrm>
            <a:off x="2934929" y="4400764"/>
            <a:ext cx="9190743" cy="553998"/>
          </a:xfrm>
          <a:prstGeom prst="rect">
            <a:avLst/>
          </a:prstGeom>
          <a:noFill/>
        </p:spPr>
        <p:txBody>
          <a:bodyPr wrap="square" rtlCol="0">
            <a:spAutoFit/>
          </a:bodyPr>
          <a:lstStyle/>
          <a:p>
            <a:r>
              <a:rPr lang="pt-BR" sz="3000" b="1" dirty="0">
                <a:solidFill>
                  <a:srgbClr val="C00000"/>
                </a:solidFill>
              </a:rPr>
              <a:t>O desembolso de recursos está ligado ao custo explícito.</a:t>
            </a:r>
          </a:p>
        </p:txBody>
      </p:sp>
      <p:sp>
        <p:nvSpPr>
          <p:cNvPr id="8" name="CaixaDeTexto 7">
            <a:extLst>
              <a:ext uri="{FF2B5EF4-FFF2-40B4-BE49-F238E27FC236}">
                <a16:creationId xmlns:a16="http://schemas.microsoft.com/office/drawing/2014/main" id="{3BD36764-FA22-4E05-AAE6-9025979476C9}"/>
              </a:ext>
            </a:extLst>
          </p:cNvPr>
          <p:cNvSpPr txBox="1"/>
          <p:nvPr/>
        </p:nvSpPr>
        <p:spPr>
          <a:xfrm>
            <a:off x="4083475" y="5453499"/>
            <a:ext cx="7951208" cy="553998"/>
          </a:xfrm>
          <a:prstGeom prst="rect">
            <a:avLst/>
          </a:prstGeom>
          <a:noFill/>
        </p:spPr>
        <p:txBody>
          <a:bodyPr wrap="square" rtlCol="0">
            <a:spAutoFit/>
          </a:bodyPr>
          <a:lstStyle/>
          <a:p>
            <a:r>
              <a:rPr lang="pt-BR" sz="3000" b="1" dirty="0">
                <a:solidFill>
                  <a:srgbClr val="C00000"/>
                </a:solidFill>
              </a:rPr>
              <a:t>O custo de deixar de se divertir com os amigos.</a:t>
            </a:r>
          </a:p>
        </p:txBody>
      </p:sp>
    </p:spTree>
    <p:extLst>
      <p:ext uri="{BB962C8B-B14F-4D97-AF65-F5344CB8AC3E}">
        <p14:creationId xmlns:p14="http://schemas.microsoft.com/office/powerpoint/2010/main" val="28254756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CE99A75A-CC9F-413B-B498-59A2B58AF921}"/>
              </a:ext>
            </a:extLst>
          </p:cNvPr>
          <p:cNvSpPr txBox="1">
            <a:spLocks noChangeArrowheads="1"/>
          </p:cNvSpPr>
          <p:nvPr/>
        </p:nvSpPr>
        <p:spPr bwMode="auto">
          <a:xfrm>
            <a:off x="407987" y="754846"/>
            <a:ext cx="11521415" cy="440531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
                <a:schemeClr val="tx1"/>
              </a:buClr>
              <a:buSzPct val="100000"/>
              <a:buFont typeface="Wingdings" panose="05000000000000000000" pitchFamily="2" charset="2"/>
              <a:buChar char="§"/>
            </a:pPr>
            <a:r>
              <a:rPr lang="en-US" kern="0" dirty="0" err="1">
                <a:solidFill>
                  <a:schemeClr val="tx1"/>
                </a:solidFill>
              </a:rPr>
              <a:t>Elasticidade</a:t>
            </a:r>
            <a:r>
              <a:rPr lang="en-US" kern="0" dirty="0">
                <a:solidFill>
                  <a:schemeClr val="tx1"/>
                </a:solidFill>
              </a:rPr>
              <a:t> </a:t>
            </a:r>
            <a:r>
              <a:rPr lang="en-US" kern="0" dirty="0" err="1">
                <a:solidFill>
                  <a:schemeClr val="tx1"/>
                </a:solidFill>
              </a:rPr>
              <a:t>Cruzada</a:t>
            </a:r>
            <a:r>
              <a:rPr lang="en-US" kern="0" dirty="0">
                <a:solidFill>
                  <a:schemeClr val="tx1"/>
                </a:solidFill>
              </a:rPr>
              <a:t> da </a:t>
            </a:r>
            <a:r>
              <a:rPr lang="en-US" kern="0" dirty="0" err="1">
                <a:solidFill>
                  <a:schemeClr val="tx1"/>
                </a:solidFill>
              </a:rPr>
              <a:t>Demanda</a:t>
            </a:r>
            <a:r>
              <a:rPr lang="en-US" kern="0" dirty="0">
                <a:solidFill>
                  <a:schemeClr val="tx1"/>
                </a:solidFill>
              </a:rPr>
              <a:t> </a:t>
            </a:r>
            <a:r>
              <a:rPr lang="en-US" kern="0" dirty="0" err="1">
                <a:solidFill>
                  <a:schemeClr val="tx1"/>
                </a:solidFill>
              </a:rPr>
              <a:t>mede</a:t>
            </a:r>
            <a:r>
              <a:rPr lang="en-US" kern="0" dirty="0">
                <a:solidFill>
                  <a:schemeClr val="tx1"/>
                </a:solidFill>
              </a:rPr>
              <a:t> a </a:t>
            </a:r>
            <a:r>
              <a:rPr lang="en-US" kern="0" dirty="0" err="1">
                <a:solidFill>
                  <a:schemeClr val="tx1"/>
                </a:solidFill>
              </a:rPr>
              <a:t>mudança</a:t>
            </a:r>
            <a:r>
              <a:rPr lang="en-US" kern="0" dirty="0">
                <a:solidFill>
                  <a:schemeClr val="tx1"/>
                </a:solidFill>
              </a:rPr>
              <a:t> percentual </a:t>
            </a:r>
            <a:r>
              <a:rPr lang="en-US" kern="0" dirty="0" err="1">
                <a:solidFill>
                  <a:schemeClr val="tx1"/>
                </a:solidFill>
              </a:rPr>
              <a:t>na</a:t>
            </a:r>
            <a:r>
              <a:rPr lang="en-US" kern="0" dirty="0">
                <a:solidFill>
                  <a:schemeClr val="tx1"/>
                </a:solidFill>
              </a:rPr>
              <a:t> </a:t>
            </a:r>
            <a:r>
              <a:rPr lang="en-US" kern="0" dirty="0" err="1">
                <a:solidFill>
                  <a:schemeClr val="tx1"/>
                </a:solidFill>
              </a:rPr>
              <a:t>quantidade</a:t>
            </a:r>
            <a:r>
              <a:rPr lang="en-US" kern="0" dirty="0">
                <a:solidFill>
                  <a:schemeClr val="tx1"/>
                </a:solidFill>
              </a:rPr>
              <a:t> </a:t>
            </a:r>
            <a:r>
              <a:rPr lang="en-US" kern="0" dirty="0" err="1">
                <a:solidFill>
                  <a:schemeClr val="tx1"/>
                </a:solidFill>
              </a:rPr>
              <a:t>demandada</a:t>
            </a:r>
            <a:r>
              <a:rPr lang="en-US" kern="0" dirty="0">
                <a:solidFill>
                  <a:schemeClr val="tx1"/>
                </a:solidFill>
              </a:rPr>
              <a:t> de um </a:t>
            </a:r>
            <a:r>
              <a:rPr lang="en-US" kern="0" dirty="0" err="1">
                <a:solidFill>
                  <a:schemeClr val="tx1"/>
                </a:solidFill>
              </a:rPr>
              <a:t>bem</a:t>
            </a:r>
            <a:r>
              <a:rPr lang="en-US" kern="0" dirty="0">
                <a:solidFill>
                  <a:schemeClr val="tx1"/>
                </a:solidFill>
              </a:rPr>
              <a:t> </a:t>
            </a:r>
            <a:r>
              <a:rPr lang="en-US" kern="0" dirty="0" err="1">
                <a:solidFill>
                  <a:schemeClr val="tx1"/>
                </a:solidFill>
              </a:rPr>
              <a:t>resultante</a:t>
            </a:r>
            <a:r>
              <a:rPr lang="en-US" kern="0" dirty="0">
                <a:solidFill>
                  <a:schemeClr val="tx1"/>
                </a:solidFill>
              </a:rPr>
              <a:t> de </a:t>
            </a:r>
            <a:r>
              <a:rPr lang="en-US" kern="0" dirty="0" err="1">
                <a:solidFill>
                  <a:schemeClr val="tx1"/>
                </a:solidFill>
              </a:rPr>
              <a:t>uma</a:t>
            </a:r>
            <a:r>
              <a:rPr lang="en-US" kern="0" dirty="0">
                <a:solidFill>
                  <a:schemeClr val="tx1"/>
                </a:solidFill>
              </a:rPr>
              <a:t> </a:t>
            </a:r>
            <a:r>
              <a:rPr lang="en-US" kern="0" dirty="0" err="1">
                <a:solidFill>
                  <a:schemeClr val="tx1"/>
                </a:solidFill>
              </a:rPr>
              <a:t>mudança</a:t>
            </a:r>
            <a:r>
              <a:rPr lang="en-US" kern="0" dirty="0">
                <a:solidFill>
                  <a:schemeClr val="tx1"/>
                </a:solidFill>
              </a:rPr>
              <a:t> percentual no </a:t>
            </a:r>
            <a:r>
              <a:rPr lang="en-US" kern="0" dirty="0" err="1">
                <a:solidFill>
                  <a:schemeClr val="tx1"/>
                </a:solidFill>
              </a:rPr>
              <a:t>preço</a:t>
            </a:r>
            <a:r>
              <a:rPr lang="en-US" kern="0" dirty="0">
                <a:solidFill>
                  <a:schemeClr val="tx1"/>
                </a:solidFill>
              </a:rPr>
              <a:t> de outro </a:t>
            </a:r>
            <a:r>
              <a:rPr lang="en-US" kern="0" dirty="0" err="1">
                <a:solidFill>
                  <a:schemeClr val="tx1"/>
                </a:solidFill>
              </a:rPr>
              <a:t>bem</a:t>
            </a:r>
            <a:r>
              <a:rPr lang="en-US" kern="0" dirty="0">
                <a:solidFill>
                  <a:schemeClr val="tx1"/>
                </a:solidFill>
              </a:rPr>
              <a:t>.</a:t>
            </a:r>
          </a:p>
        </p:txBody>
      </p:sp>
      <p:sp>
        <p:nvSpPr>
          <p:cNvPr id="5" name="Text Box 6">
            <a:extLst>
              <a:ext uri="{FF2B5EF4-FFF2-40B4-BE49-F238E27FC236}">
                <a16:creationId xmlns:a16="http://schemas.microsoft.com/office/drawing/2014/main" id="{526E0D16-F481-4019-B5C1-98CAC0445C82}"/>
              </a:ext>
            </a:extLst>
          </p:cNvPr>
          <p:cNvSpPr txBox="1">
            <a:spLocks noChangeArrowheads="1"/>
          </p:cNvSpPr>
          <p:nvPr/>
        </p:nvSpPr>
        <p:spPr bwMode="auto">
          <a:xfrm>
            <a:off x="523121" y="162214"/>
            <a:ext cx="5565947" cy="492443"/>
          </a:xfrm>
          <a:prstGeom prst="rect">
            <a:avLst/>
          </a:prstGeom>
          <a:solidFill>
            <a:srgbClr val="DDDDDD"/>
          </a:solidFill>
          <a:ln w="12700">
            <a:solidFill>
              <a:srgbClr val="376546"/>
            </a:solidFill>
            <a:miter lim="800000"/>
            <a:headEnd/>
            <a:tailEnd/>
          </a:ln>
          <a:effectLst>
            <a:outerShdw dist="107763" dir="2700000" algn="ctr" rotWithShape="0">
              <a:srgbClr val="B2B2B2"/>
            </a:outerShdw>
          </a:effectLst>
        </p:spPr>
        <p:txBody>
          <a:bodyPr wrap="none">
            <a:spAutoFit/>
          </a:bodyPr>
          <a:lstStyle/>
          <a:p>
            <a:pPr algn="ctr">
              <a:defRPr/>
            </a:pPr>
            <a:r>
              <a:rPr lang="en-US" sz="2600" b="1" dirty="0" err="1">
                <a:latin typeface="Arial" charset="0"/>
              </a:rPr>
              <a:t>Outras</a:t>
            </a:r>
            <a:r>
              <a:rPr lang="en-US" sz="2600" b="1" dirty="0">
                <a:latin typeface="Arial" charset="0"/>
              </a:rPr>
              <a:t> </a:t>
            </a:r>
            <a:r>
              <a:rPr lang="en-US" sz="2600" b="1" dirty="0" err="1">
                <a:latin typeface="Arial" charset="0"/>
              </a:rPr>
              <a:t>Elasticidades</a:t>
            </a:r>
            <a:r>
              <a:rPr lang="en-US" sz="2600" b="1" dirty="0">
                <a:latin typeface="Arial" charset="0"/>
              </a:rPr>
              <a:t> da </a:t>
            </a:r>
            <a:r>
              <a:rPr lang="en-US" sz="2600" b="1" dirty="0" err="1">
                <a:latin typeface="Arial" charset="0"/>
              </a:rPr>
              <a:t>Demanda</a:t>
            </a:r>
            <a:endParaRPr lang="en-US" sz="2600" b="1" dirty="0">
              <a:latin typeface="Arial" charset="0"/>
            </a:endParaRPr>
          </a:p>
        </p:txBody>
      </p:sp>
      <p:graphicFrame>
        <p:nvGraphicFramePr>
          <p:cNvPr id="6" name="Object 12">
            <a:extLst>
              <a:ext uri="{FF2B5EF4-FFF2-40B4-BE49-F238E27FC236}">
                <a16:creationId xmlns:a16="http://schemas.microsoft.com/office/drawing/2014/main" id="{D808D0DD-AAC9-4A5F-B29D-E67AA431B423}"/>
              </a:ext>
            </a:extLst>
          </p:cNvPr>
          <p:cNvGraphicFramePr>
            <a:graphicFrameLocks noChangeAspect="1"/>
          </p:cNvGraphicFramePr>
          <p:nvPr>
            <p:extLst>
              <p:ext uri="{D42A27DB-BD31-4B8C-83A1-F6EECF244321}">
                <p14:modId xmlns:p14="http://schemas.microsoft.com/office/powerpoint/2010/main" val="23581780"/>
              </p:ext>
            </p:extLst>
          </p:nvPr>
        </p:nvGraphicFramePr>
        <p:xfrm>
          <a:off x="854711" y="2310813"/>
          <a:ext cx="8083550" cy="2501900"/>
        </p:xfrm>
        <a:graphic>
          <a:graphicData uri="http://schemas.openxmlformats.org/presentationml/2006/ole">
            <mc:AlternateContent xmlns:mc="http://schemas.openxmlformats.org/markup-compatibility/2006">
              <mc:Choice xmlns:v="urn:schemas-microsoft-com:vml" Requires="v">
                <p:oleObj name="Equation" r:id="rId2" imgW="2831760" imgH="876240" progId="Equation.DSMT4">
                  <p:embed/>
                </p:oleObj>
              </mc:Choice>
              <mc:Fallback>
                <p:oleObj name="Equation" r:id="rId2" imgW="2831760" imgH="876240" progId="Equation.DSMT4">
                  <p:embed/>
                  <p:pic>
                    <p:nvPicPr>
                      <p:cNvPr id="16386" name="Object 12"/>
                      <p:cNvPicPr>
                        <a:picLocks noChangeAspect="1" noChangeArrowheads="1"/>
                      </p:cNvPicPr>
                      <p:nvPr/>
                    </p:nvPicPr>
                    <p:blipFill>
                      <a:blip r:embed="rId3"/>
                      <a:srcRect/>
                      <a:stretch>
                        <a:fillRect/>
                      </a:stretch>
                    </p:blipFill>
                    <p:spPr bwMode="auto">
                      <a:xfrm>
                        <a:off x="854711" y="2310813"/>
                        <a:ext cx="8083550" cy="2501900"/>
                      </a:xfrm>
                      <a:prstGeom prst="rect">
                        <a:avLst/>
                      </a:prstGeom>
                      <a:noFill/>
                      <a:ln>
                        <a:solidFill>
                          <a:schemeClr val="tx1"/>
                        </a:solidFill>
                      </a:ln>
                    </p:spPr>
                  </p:pic>
                </p:oleObj>
              </mc:Fallback>
            </mc:AlternateContent>
          </a:graphicData>
        </a:graphic>
      </p:graphicFrame>
      <p:graphicFrame>
        <p:nvGraphicFramePr>
          <p:cNvPr id="7" name="Object 10">
            <a:extLst>
              <a:ext uri="{FF2B5EF4-FFF2-40B4-BE49-F238E27FC236}">
                <a16:creationId xmlns:a16="http://schemas.microsoft.com/office/drawing/2014/main" id="{339FEF0D-DD3C-4F34-AB82-16818B712FFD}"/>
              </a:ext>
            </a:extLst>
          </p:cNvPr>
          <p:cNvGraphicFramePr>
            <a:graphicFrameLocks noChangeAspect="1"/>
          </p:cNvGraphicFramePr>
          <p:nvPr>
            <p:extLst>
              <p:ext uri="{D42A27DB-BD31-4B8C-83A1-F6EECF244321}">
                <p14:modId xmlns:p14="http://schemas.microsoft.com/office/powerpoint/2010/main" val="2266690483"/>
              </p:ext>
            </p:extLst>
          </p:nvPr>
        </p:nvGraphicFramePr>
        <p:xfrm>
          <a:off x="854711" y="4812713"/>
          <a:ext cx="7157850" cy="2045287"/>
        </p:xfrm>
        <a:graphic>
          <a:graphicData uri="http://schemas.openxmlformats.org/presentationml/2006/ole">
            <mc:AlternateContent xmlns:mc="http://schemas.openxmlformats.org/markup-compatibility/2006">
              <mc:Choice xmlns:v="urn:schemas-microsoft-com:vml" Requires="v">
                <p:oleObj name="Equation" r:id="rId4" imgW="2400120" imgH="787320" progId="Equation.DSMT4">
                  <p:embed/>
                </p:oleObj>
              </mc:Choice>
              <mc:Fallback>
                <p:oleObj name="Equation" r:id="rId4" imgW="2400120" imgH="787320" progId="Equation.DSMT4">
                  <p:embed/>
                  <p:pic>
                    <p:nvPicPr>
                      <p:cNvPr id="4" name="Object 10">
                        <a:extLst>
                          <a:ext uri="{FF2B5EF4-FFF2-40B4-BE49-F238E27FC236}">
                            <a16:creationId xmlns:a16="http://schemas.microsoft.com/office/drawing/2014/main" id="{D772D136-0CD8-4D8C-9D10-6E7053142962}"/>
                          </a:ext>
                        </a:extLst>
                      </p:cNvPr>
                      <p:cNvPicPr>
                        <a:picLocks noChangeAspect="1" noChangeArrowheads="1"/>
                      </p:cNvPicPr>
                      <p:nvPr/>
                    </p:nvPicPr>
                    <p:blipFill>
                      <a:blip r:embed="rId5"/>
                      <a:srcRect/>
                      <a:stretch>
                        <a:fillRect/>
                      </a:stretch>
                    </p:blipFill>
                    <p:spPr bwMode="auto">
                      <a:xfrm>
                        <a:off x="854711" y="4812713"/>
                        <a:ext cx="7157850" cy="2045287"/>
                      </a:xfrm>
                      <a:prstGeom prst="rect">
                        <a:avLst/>
                      </a:prstGeom>
                      <a:noFill/>
                    </p:spPr>
                  </p:pic>
                </p:oleObj>
              </mc:Fallback>
            </mc:AlternateContent>
          </a:graphicData>
        </a:graphic>
      </p:graphicFrame>
    </p:spTree>
    <p:extLst>
      <p:ext uri="{BB962C8B-B14F-4D97-AF65-F5344CB8AC3E}">
        <p14:creationId xmlns:p14="http://schemas.microsoft.com/office/powerpoint/2010/main" val="2349550214"/>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EDB91BCB-FCFA-48AC-A43C-79D5F8FF0FBC}"/>
              </a:ext>
            </a:extLst>
          </p:cNvPr>
          <p:cNvSpPr/>
          <p:nvPr/>
        </p:nvSpPr>
        <p:spPr bwMode="auto">
          <a:xfrm>
            <a:off x="14068" y="3924885"/>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27BFC01E-B004-4032-BCFC-852976B37C5E}"/>
              </a:ext>
            </a:extLst>
          </p:cNvPr>
          <p:cNvSpPr>
            <a:spLocks noGrp="1"/>
          </p:cNvSpPr>
          <p:nvPr>
            <p:ph idx="1"/>
          </p:nvPr>
        </p:nvSpPr>
        <p:spPr>
          <a:xfrm>
            <a:off x="93812" y="189963"/>
            <a:ext cx="12041915" cy="4883150"/>
          </a:xfrm>
        </p:spPr>
        <p:txBody>
          <a:bodyPr/>
          <a:lstStyle/>
          <a:p>
            <a:pPr marL="0" indent="0" algn="just">
              <a:buNone/>
            </a:pPr>
            <a:r>
              <a:rPr lang="pt-BR" b="1" dirty="0">
                <a:solidFill>
                  <a:schemeClr val="tx2"/>
                </a:solidFill>
                <a:latin typeface="Calibri" panose="020F0502020204030204" pitchFamily="34" charset="0"/>
                <a:cs typeface="Calibri" panose="020F0502020204030204" pitchFamily="34" charset="0"/>
              </a:rPr>
              <a:t>17) FGV - Analista Censitário (IBGE)/Análise Socioeconômica/ 2017</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Carolina é estudante do curso de arquitetura da Universidade </a:t>
            </a:r>
            <a:r>
              <a:rPr lang="pt-BR" b="0" i="0" dirty="0" err="1">
                <a:solidFill>
                  <a:schemeClr val="tx2"/>
                </a:solidFill>
                <a:effectLst/>
                <a:latin typeface="Calibri" panose="020F0502020204030204" pitchFamily="34" charset="0"/>
                <a:cs typeface="Calibri" panose="020F0502020204030204" pitchFamily="34" charset="0"/>
              </a:rPr>
              <a:t>Madgab</a:t>
            </a:r>
            <a:r>
              <a:rPr lang="pt-BR" b="0" i="0" dirty="0">
                <a:solidFill>
                  <a:schemeClr val="tx2"/>
                </a:solidFill>
                <a:effectLst/>
                <a:latin typeface="Calibri" panose="020F0502020204030204" pitchFamily="34" charset="0"/>
                <a:cs typeface="Calibri" panose="020F0502020204030204" pitchFamily="34" charset="0"/>
              </a:rPr>
              <a:t>. Como hoje é sua formatura, sabe-se que amanhã ela perderá o direito de pagar metade do valor da entrada das sessões de cinema.</a:t>
            </a: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Se sua elasticidade-preço da demanda por cinema é igual a -0,15, a demanda de Carolina por cinema a partir de amanhã:</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terá uma queda de 30%;</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terá uma queda de 15%;</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não sofrerá alteração;</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terá um aumento de 15%;</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terá um aumento de 30%.</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28318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1AD7321-CC01-4427-9CEF-D489882A102E}"/>
              </a:ext>
            </a:extLst>
          </p:cNvPr>
          <p:cNvSpPr>
            <a:spLocks noGrp="1"/>
          </p:cNvSpPr>
          <p:nvPr>
            <p:ph idx="1"/>
          </p:nvPr>
        </p:nvSpPr>
        <p:spPr>
          <a:xfrm>
            <a:off x="225083" y="147762"/>
            <a:ext cx="11802794" cy="4883150"/>
          </a:xfrm>
        </p:spPr>
        <p:txBody>
          <a:bodyPr/>
          <a:lstStyle/>
          <a:p>
            <a:pPr>
              <a:buClr>
                <a:schemeClr val="tx1"/>
              </a:buClr>
              <a:buSzPct val="100000"/>
              <a:buFont typeface="Wingdings" panose="05000000000000000000" pitchFamily="2" charset="2"/>
              <a:buChar char="§"/>
            </a:pPr>
            <a:r>
              <a:rPr lang="pt-BR" sz="3100" dirty="0">
                <a:solidFill>
                  <a:schemeClr val="tx1"/>
                </a:solidFill>
              </a:rPr>
              <a:t>Note que o preço vai dobrar ! Qual o efeito sobre a quantidade, quando a elasticidade-preço da demanda é igual a -0,1 ? </a:t>
            </a:r>
          </a:p>
        </p:txBody>
      </p:sp>
      <p:graphicFrame>
        <p:nvGraphicFramePr>
          <p:cNvPr id="4" name="Object 6">
            <a:extLst>
              <a:ext uri="{FF2B5EF4-FFF2-40B4-BE49-F238E27FC236}">
                <a16:creationId xmlns:a16="http://schemas.microsoft.com/office/drawing/2014/main" id="{ED05A050-1500-418C-B024-C6B7D7546DC4}"/>
              </a:ext>
            </a:extLst>
          </p:cNvPr>
          <p:cNvGraphicFramePr>
            <a:graphicFrameLocks noChangeAspect="1"/>
          </p:cNvGraphicFramePr>
          <p:nvPr>
            <p:extLst>
              <p:ext uri="{D42A27DB-BD31-4B8C-83A1-F6EECF244321}">
                <p14:modId xmlns:p14="http://schemas.microsoft.com/office/powerpoint/2010/main" val="3692455602"/>
              </p:ext>
            </p:extLst>
          </p:nvPr>
        </p:nvGraphicFramePr>
        <p:xfrm>
          <a:off x="693882" y="1313912"/>
          <a:ext cx="9392651" cy="1021324"/>
        </p:xfrm>
        <a:graphic>
          <a:graphicData uri="http://schemas.openxmlformats.org/presentationml/2006/ole">
            <mc:AlternateContent xmlns:mc="http://schemas.openxmlformats.org/markup-compatibility/2006">
              <mc:Choice xmlns:v="urn:schemas-microsoft-com:vml" Requires="v">
                <p:oleObj name="Equation" r:id="rId2" imgW="3517560" imgH="393480" progId="Equation.DSMT4">
                  <p:embed/>
                </p:oleObj>
              </mc:Choice>
              <mc:Fallback>
                <p:oleObj name="Equation" r:id="rId2" imgW="3517560" imgH="393480" progId="Equation.DSMT4">
                  <p:embed/>
                  <p:pic>
                    <p:nvPicPr>
                      <p:cNvPr id="6" name="Object 6">
                        <a:extLst>
                          <a:ext uri="{FF2B5EF4-FFF2-40B4-BE49-F238E27FC236}">
                            <a16:creationId xmlns:a16="http://schemas.microsoft.com/office/drawing/2014/main" id="{242F15B3-0C19-4F1B-8A8C-1CF332A4EDA3}"/>
                          </a:ext>
                        </a:extLst>
                      </p:cNvPr>
                      <p:cNvPicPr>
                        <a:picLocks noChangeAspect="1" noChangeArrowheads="1"/>
                      </p:cNvPicPr>
                      <p:nvPr/>
                    </p:nvPicPr>
                    <p:blipFill>
                      <a:blip r:embed="rId3"/>
                      <a:srcRect/>
                      <a:stretch>
                        <a:fillRect/>
                      </a:stretch>
                    </p:blipFill>
                    <p:spPr bwMode="auto">
                      <a:xfrm>
                        <a:off x="693882" y="1313912"/>
                        <a:ext cx="9392651" cy="1021324"/>
                      </a:xfrm>
                      <a:prstGeom prst="rect">
                        <a:avLst/>
                      </a:prstGeom>
                      <a:noFill/>
                    </p:spPr>
                  </p:pic>
                </p:oleObj>
              </mc:Fallback>
            </mc:AlternateContent>
          </a:graphicData>
        </a:graphic>
      </p:graphicFrame>
    </p:spTree>
    <p:extLst>
      <p:ext uri="{BB962C8B-B14F-4D97-AF65-F5344CB8AC3E}">
        <p14:creationId xmlns:p14="http://schemas.microsoft.com/office/powerpoint/2010/main" val="33987956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35F47F78-9E66-4764-B347-0FDDCE54BD57}"/>
              </a:ext>
            </a:extLst>
          </p:cNvPr>
          <p:cNvSpPr/>
          <p:nvPr/>
        </p:nvSpPr>
        <p:spPr bwMode="auto">
          <a:xfrm>
            <a:off x="98476" y="4431324"/>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3A40CA4E-13DC-4935-80E2-7DFEE00E3CDC}"/>
              </a:ext>
            </a:extLst>
          </p:cNvPr>
          <p:cNvSpPr>
            <a:spLocks noGrp="1"/>
          </p:cNvSpPr>
          <p:nvPr>
            <p:ph idx="1"/>
          </p:nvPr>
        </p:nvSpPr>
        <p:spPr>
          <a:xfrm>
            <a:off x="182879" y="189964"/>
            <a:ext cx="11859065" cy="4883150"/>
          </a:xfrm>
        </p:spPr>
        <p:txBody>
          <a:bodyPr/>
          <a:lstStyle/>
          <a:p>
            <a:pPr marL="0" indent="0" algn="just">
              <a:spcBef>
                <a:spcPts val="600"/>
              </a:spcBef>
              <a:buNone/>
            </a:pPr>
            <a:r>
              <a:rPr lang="pt-BR" b="1" dirty="0">
                <a:solidFill>
                  <a:schemeClr val="tx2"/>
                </a:solidFill>
                <a:latin typeface="Calibri" panose="020F0502020204030204" pitchFamily="34" charset="0"/>
                <a:cs typeface="Calibri" panose="020F0502020204030204" pitchFamily="34" charset="0"/>
              </a:rPr>
              <a:t>18) FGV - Analista Censitário (IBGE)/Logística/2017</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Um determinado produto apresenta curva de oferta em relação ao preço p dada por q</a:t>
            </a:r>
            <a:r>
              <a:rPr lang="pt-BR" sz="1800" b="0" i="0" dirty="0">
                <a:solidFill>
                  <a:schemeClr val="tx2"/>
                </a:solidFill>
                <a:effectLst/>
                <a:latin typeface="Calibri" panose="020F0502020204030204" pitchFamily="34" charset="0"/>
                <a:cs typeface="Calibri" panose="020F0502020204030204" pitchFamily="34" charset="0"/>
              </a:rPr>
              <a:t>1</a:t>
            </a:r>
            <a:r>
              <a:rPr lang="pt-BR" b="0" i="0" dirty="0">
                <a:solidFill>
                  <a:schemeClr val="tx2"/>
                </a:solidFill>
                <a:effectLst/>
                <a:latin typeface="Calibri" panose="020F0502020204030204" pitchFamily="34" charset="0"/>
                <a:cs typeface="Calibri" panose="020F0502020204030204" pitchFamily="34" charset="0"/>
              </a:rPr>
              <a:t>(p) = 2p - 1 e curva de demanda, também em relação ao preço p, dada por q</a:t>
            </a:r>
            <a:r>
              <a:rPr lang="pt-BR" sz="1800" b="0" i="0" dirty="0">
                <a:solidFill>
                  <a:schemeClr val="tx2"/>
                </a:solidFill>
                <a:effectLst/>
                <a:latin typeface="Calibri" panose="020F0502020204030204" pitchFamily="34" charset="0"/>
                <a:cs typeface="Calibri" panose="020F0502020204030204" pitchFamily="34" charset="0"/>
              </a:rPr>
              <a:t>2</a:t>
            </a:r>
            <a:r>
              <a:rPr lang="pt-BR" b="0" i="0" dirty="0">
                <a:solidFill>
                  <a:schemeClr val="tx2"/>
                </a:solidFill>
                <a:effectLst/>
                <a:latin typeface="Calibri" panose="020F0502020204030204" pitchFamily="34" charset="0"/>
                <a:cs typeface="Calibri" panose="020F0502020204030204" pitchFamily="34" charset="0"/>
              </a:rPr>
              <a:t>(p) = 6/p.</a:t>
            </a: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A elasticidade de demanda em relação ao preço p, no ponto de equilíbrio entre oferta e demanda desse produto, com 2 casas decimais, é igual a:</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-0,33;</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-1,00;</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-1,33;</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-2,00;</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-3,00.</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50712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07A90E-9F59-4AF7-9F7F-55078D5867AD}"/>
              </a:ext>
            </a:extLst>
          </p:cNvPr>
          <p:cNvSpPr>
            <a:spLocks noGrp="1"/>
          </p:cNvSpPr>
          <p:nvPr>
            <p:ph idx="1"/>
          </p:nvPr>
        </p:nvSpPr>
        <p:spPr>
          <a:xfrm>
            <a:off x="248562" y="147758"/>
            <a:ext cx="11343216" cy="4883150"/>
          </a:xfrm>
        </p:spPr>
        <p:txBody>
          <a:bodyPr/>
          <a:lstStyle/>
          <a:p>
            <a:pPr>
              <a:buClr>
                <a:schemeClr val="tx1"/>
              </a:buClr>
              <a:buSzPct val="100000"/>
              <a:buFont typeface="Wingdings" panose="05000000000000000000" pitchFamily="2" charset="2"/>
              <a:buChar char="§"/>
            </a:pPr>
            <a:r>
              <a:rPr lang="pt-BR" dirty="0">
                <a:solidFill>
                  <a:schemeClr val="tx1"/>
                </a:solidFill>
              </a:rPr>
              <a:t>Vamos resolver de duas formas.</a:t>
            </a:r>
          </a:p>
          <a:p>
            <a:pPr>
              <a:buClr>
                <a:schemeClr val="tx1"/>
              </a:buClr>
              <a:buSzPct val="100000"/>
              <a:buFont typeface="Wingdings" panose="05000000000000000000" pitchFamily="2" charset="2"/>
              <a:buChar char="§"/>
            </a:pPr>
            <a:r>
              <a:rPr lang="pt-BR" dirty="0">
                <a:solidFill>
                  <a:schemeClr val="tx1"/>
                </a:solidFill>
              </a:rPr>
              <a:t>Podemos calcular o equilíbrio fazendo </a:t>
            </a:r>
            <a:r>
              <a:rPr lang="pt-BR" dirty="0" err="1">
                <a:solidFill>
                  <a:schemeClr val="tx1"/>
                </a:solidFill>
              </a:rPr>
              <a:t>Q</a:t>
            </a:r>
            <a:r>
              <a:rPr lang="pt-BR" sz="1600" dirty="0" err="1">
                <a:solidFill>
                  <a:schemeClr val="tx1"/>
                </a:solidFill>
              </a:rPr>
              <a:t>d</a:t>
            </a:r>
            <a:r>
              <a:rPr lang="pt-BR" dirty="0">
                <a:solidFill>
                  <a:schemeClr val="tx1"/>
                </a:solidFill>
              </a:rPr>
              <a:t> = Q</a:t>
            </a:r>
            <a:r>
              <a:rPr lang="pt-BR" sz="1600" dirty="0">
                <a:solidFill>
                  <a:schemeClr val="tx1"/>
                </a:solidFill>
              </a:rPr>
              <a:t>S</a:t>
            </a:r>
            <a:r>
              <a:rPr lang="pt-BR" dirty="0">
                <a:solidFill>
                  <a:schemeClr val="tx1"/>
                </a:solidFill>
              </a:rPr>
              <a:t>.</a:t>
            </a:r>
          </a:p>
          <a:p>
            <a:pPr>
              <a:buClr>
                <a:schemeClr val="tx1"/>
              </a:buClr>
              <a:buSzPct val="100000"/>
              <a:buFont typeface="Wingdings" panose="05000000000000000000" pitchFamily="2" charset="2"/>
              <a:buChar char="§"/>
            </a:pPr>
            <a:endParaRPr lang="pt-BR" dirty="0">
              <a:solidFill>
                <a:schemeClr val="tx1"/>
              </a:solidFill>
            </a:endParaRPr>
          </a:p>
        </p:txBody>
      </p:sp>
      <p:graphicFrame>
        <p:nvGraphicFramePr>
          <p:cNvPr id="4" name="Object 24">
            <a:extLst>
              <a:ext uri="{FF2B5EF4-FFF2-40B4-BE49-F238E27FC236}">
                <a16:creationId xmlns:a16="http://schemas.microsoft.com/office/drawing/2014/main" id="{A218FD07-6C96-4CBF-B6E1-0842CBA9C9C3}"/>
              </a:ext>
            </a:extLst>
          </p:cNvPr>
          <p:cNvGraphicFramePr>
            <a:graphicFrameLocks noChangeAspect="1"/>
          </p:cNvGraphicFramePr>
          <p:nvPr>
            <p:extLst>
              <p:ext uri="{D42A27DB-BD31-4B8C-83A1-F6EECF244321}">
                <p14:modId xmlns:p14="http://schemas.microsoft.com/office/powerpoint/2010/main" val="1106736351"/>
              </p:ext>
            </p:extLst>
          </p:nvPr>
        </p:nvGraphicFramePr>
        <p:xfrm>
          <a:off x="713912" y="1566544"/>
          <a:ext cx="7373937" cy="1050925"/>
        </p:xfrm>
        <a:graphic>
          <a:graphicData uri="http://schemas.openxmlformats.org/presentationml/2006/ole">
            <mc:AlternateContent xmlns:mc="http://schemas.openxmlformats.org/markup-compatibility/2006">
              <mc:Choice xmlns:v="urn:schemas-microsoft-com:vml" Requires="v">
                <p:oleObj name="Equation" r:id="rId2" imgW="2857320" imgH="393480" progId="Equation.DSMT4">
                  <p:embed/>
                </p:oleObj>
              </mc:Choice>
              <mc:Fallback>
                <p:oleObj name="Equation" r:id="rId2" imgW="2857320" imgH="393480" progId="Equation.DSMT4">
                  <p:embed/>
                  <p:pic>
                    <p:nvPicPr>
                      <p:cNvPr id="22" name="Object 24">
                        <a:extLst>
                          <a:ext uri="{FF2B5EF4-FFF2-40B4-BE49-F238E27FC236}">
                            <a16:creationId xmlns:a16="http://schemas.microsoft.com/office/drawing/2014/main" id="{E2B5DA7A-3BE8-4C65-98D7-E4177C7D266D}"/>
                          </a:ext>
                        </a:extLst>
                      </p:cNvPr>
                      <p:cNvPicPr>
                        <a:picLocks noChangeAspect="1" noChangeArrowheads="1"/>
                      </p:cNvPicPr>
                      <p:nvPr/>
                    </p:nvPicPr>
                    <p:blipFill>
                      <a:blip r:embed="rId3"/>
                      <a:srcRect/>
                      <a:stretch>
                        <a:fillRect/>
                      </a:stretch>
                    </p:blipFill>
                    <p:spPr bwMode="auto">
                      <a:xfrm>
                        <a:off x="713912" y="1566544"/>
                        <a:ext cx="7373937" cy="1050925"/>
                      </a:xfrm>
                      <a:prstGeom prst="rect">
                        <a:avLst/>
                      </a:prstGeom>
                      <a:noFill/>
                      <a:ln>
                        <a:noFill/>
                      </a:ln>
                      <a:effectLst/>
                    </p:spPr>
                  </p:pic>
                </p:oleObj>
              </mc:Fallback>
            </mc:AlternateContent>
          </a:graphicData>
        </a:graphic>
      </p:graphicFrame>
      <p:graphicFrame>
        <p:nvGraphicFramePr>
          <p:cNvPr id="5" name="Object 24">
            <a:extLst>
              <a:ext uri="{FF2B5EF4-FFF2-40B4-BE49-F238E27FC236}">
                <a16:creationId xmlns:a16="http://schemas.microsoft.com/office/drawing/2014/main" id="{FDAC74C2-E2E9-47A9-B047-16E495684C6E}"/>
              </a:ext>
            </a:extLst>
          </p:cNvPr>
          <p:cNvGraphicFramePr>
            <a:graphicFrameLocks noChangeAspect="1"/>
          </p:cNvGraphicFramePr>
          <p:nvPr>
            <p:extLst>
              <p:ext uri="{D42A27DB-BD31-4B8C-83A1-F6EECF244321}">
                <p14:modId xmlns:p14="http://schemas.microsoft.com/office/powerpoint/2010/main" val="1597130526"/>
              </p:ext>
            </p:extLst>
          </p:nvPr>
        </p:nvGraphicFramePr>
        <p:xfrm>
          <a:off x="713912" y="2730406"/>
          <a:ext cx="11109325" cy="1187450"/>
        </p:xfrm>
        <a:graphic>
          <a:graphicData uri="http://schemas.openxmlformats.org/presentationml/2006/ole">
            <mc:AlternateContent xmlns:mc="http://schemas.openxmlformats.org/markup-compatibility/2006">
              <mc:Choice xmlns:v="urn:schemas-microsoft-com:vml" Requires="v">
                <p:oleObj name="Equation" r:id="rId4" imgW="4305240" imgH="444240" progId="Equation.DSMT4">
                  <p:embed/>
                </p:oleObj>
              </mc:Choice>
              <mc:Fallback>
                <p:oleObj name="Equation" r:id="rId4" imgW="4305240" imgH="444240" progId="Equation.DSMT4">
                  <p:embed/>
                  <p:pic>
                    <p:nvPicPr>
                      <p:cNvPr id="4" name="Object 24">
                        <a:extLst>
                          <a:ext uri="{FF2B5EF4-FFF2-40B4-BE49-F238E27FC236}">
                            <a16:creationId xmlns:a16="http://schemas.microsoft.com/office/drawing/2014/main" id="{A218FD07-6C96-4CBF-B6E1-0842CBA9C9C3}"/>
                          </a:ext>
                        </a:extLst>
                      </p:cNvPr>
                      <p:cNvPicPr>
                        <a:picLocks noChangeAspect="1" noChangeArrowheads="1"/>
                      </p:cNvPicPr>
                      <p:nvPr/>
                    </p:nvPicPr>
                    <p:blipFill>
                      <a:blip r:embed="rId5"/>
                      <a:srcRect/>
                      <a:stretch>
                        <a:fillRect/>
                      </a:stretch>
                    </p:blipFill>
                    <p:spPr bwMode="auto">
                      <a:xfrm>
                        <a:off x="713912" y="2730406"/>
                        <a:ext cx="11109325" cy="1187450"/>
                      </a:xfrm>
                      <a:prstGeom prst="rect">
                        <a:avLst/>
                      </a:prstGeom>
                      <a:noFill/>
                      <a:ln>
                        <a:noFill/>
                      </a:ln>
                      <a:effectLst/>
                    </p:spPr>
                  </p:pic>
                </p:oleObj>
              </mc:Fallback>
            </mc:AlternateContent>
          </a:graphicData>
        </a:graphic>
      </p:graphicFrame>
      <p:graphicFrame>
        <p:nvGraphicFramePr>
          <p:cNvPr id="6" name="Object 24">
            <a:extLst>
              <a:ext uri="{FF2B5EF4-FFF2-40B4-BE49-F238E27FC236}">
                <a16:creationId xmlns:a16="http://schemas.microsoft.com/office/drawing/2014/main" id="{5EFC528F-465F-4621-A922-C3A4E04DDC02}"/>
              </a:ext>
            </a:extLst>
          </p:cNvPr>
          <p:cNvGraphicFramePr>
            <a:graphicFrameLocks noChangeAspect="1"/>
          </p:cNvGraphicFramePr>
          <p:nvPr>
            <p:extLst>
              <p:ext uri="{D42A27DB-BD31-4B8C-83A1-F6EECF244321}">
                <p14:modId xmlns:p14="http://schemas.microsoft.com/office/powerpoint/2010/main" val="676757734"/>
              </p:ext>
            </p:extLst>
          </p:nvPr>
        </p:nvGraphicFramePr>
        <p:xfrm>
          <a:off x="713912" y="4183650"/>
          <a:ext cx="4260850" cy="609600"/>
        </p:xfrm>
        <a:graphic>
          <a:graphicData uri="http://schemas.openxmlformats.org/presentationml/2006/ole">
            <mc:AlternateContent xmlns:mc="http://schemas.openxmlformats.org/markup-compatibility/2006">
              <mc:Choice xmlns:v="urn:schemas-microsoft-com:vml" Requires="v">
                <p:oleObj name="Equation" r:id="rId6" imgW="1650960" imgH="228600" progId="Equation.DSMT4">
                  <p:embed/>
                </p:oleObj>
              </mc:Choice>
              <mc:Fallback>
                <p:oleObj name="Equation" r:id="rId6" imgW="1650960" imgH="228600" progId="Equation.DSMT4">
                  <p:embed/>
                  <p:pic>
                    <p:nvPicPr>
                      <p:cNvPr id="4" name="Object 24">
                        <a:extLst>
                          <a:ext uri="{FF2B5EF4-FFF2-40B4-BE49-F238E27FC236}">
                            <a16:creationId xmlns:a16="http://schemas.microsoft.com/office/drawing/2014/main" id="{A218FD07-6C96-4CBF-B6E1-0842CBA9C9C3}"/>
                          </a:ext>
                        </a:extLst>
                      </p:cNvPr>
                      <p:cNvPicPr>
                        <a:picLocks noChangeAspect="1" noChangeArrowheads="1"/>
                      </p:cNvPicPr>
                      <p:nvPr/>
                    </p:nvPicPr>
                    <p:blipFill>
                      <a:blip r:embed="rId7"/>
                      <a:srcRect/>
                      <a:stretch>
                        <a:fillRect/>
                      </a:stretch>
                    </p:blipFill>
                    <p:spPr bwMode="auto">
                      <a:xfrm>
                        <a:off x="713912" y="4183650"/>
                        <a:ext cx="4260850" cy="609600"/>
                      </a:xfrm>
                      <a:prstGeom prst="rect">
                        <a:avLst/>
                      </a:prstGeom>
                      <a:noFill/>
                      <a:ln>
                        <a:noFill/>
                      </a:ln>
                      <a:effectLst/>
                    </p:spPr>
                  </p:pic>
                </p:oleObj>
              </mc:Fallback>
            </mc:AlternateContent>
          </a:graphicData>
        </a:graphic>
      </p:graphicFrame>
      <p:graphicFrame>
        <p:nvGraphicFramePr>
          <p:cNvPr id="7" name="Object 24">
            <a:extLst>
              <a:ext uri="{FF2B5EF4-FFF2-40B4-BE49-F238E27FC236}">
                <a16:creationId xmlns:a16="http://schemas.microsoft.com/office/drawing/2014/main" id="{CB7636D3-2421-43C6-BB84-E7BAFB0EDB20}"/>
              </a:ext>
            </a:extLst>
          </p:cNvPr>
          <p:cNvGraphicFramePr>
            <a:graphicFrameLocks noChangeAspect="1"/>
          </p:cNvGraphicFramePr>
          <p:nvPr>
            <p:extLst>
              <p:ext uri="{D42A27DB-BD31-4B8C-83A1-F6EECF244321}">
                <p14:modId xmlns:p14="http://schemas.microsoft.com/office/powerpoint/2010/main" val="1630921752"/>
              </p:ext>
            </p:extLst>
          </p:nvPr>
        </p:nvGraphicFramePr>
        <p:xfrm>
          <a:off x="713912" y="5087180"/>
          <a:ext cx="9571038" cy="1117600"/>
        </p:xfrm>
        <a:graphic>
          <a:graphicData uri="http://schemas.openxmlformats.org/presentationml/2006/ole">
            <mc:AlternateContent xmlns:mc="http://schemas.openxmlformats.org/markup-compatibility/2006">
              <mc:Choice xmlns:v="urn:schemas-microsoft-com:vml" Requires="v">
                <p:oleObj name="Equation" r:id="rId8" imgW="3708360" imgH="419040" progId="Equation.DSMT4">
                  <p:embed/>
                </p:oleObj>
              </mc:Choice>
              <mc:Fallback>
                <p:oleObj name="Equation" r:id="rId8" imgW="3708360" imgH="419040" progId="Equation.DSMT4">
                  <p:embed/>
                  <p:pic>
                    <p:nvPicPr>
                      <p:cNvPr id="6" name="Object 24">
                        <a:extLst>
                          <a:ext uri="{FF2B5EF4-FFF2-40B4-BE49-F238E27FC236}">
                            <a16:creationId xmlns:a16="http://schemas.microsoft.com/office/drawing/2014/main" id="{5EFC528F-465F-4621-A922-C3A4E04DDC02}"/>
                          </a:ext>
                        </a:extLst>
                      </p:cNvPr>
                      <p:cNvPicPr>
                        <a:picLocks noChangeAspect="1" noChangeArrowheads="1"/>
                      </p:cNvPicPr>
                      <p:nvPr/>
                    </p:nvPicPr>
                    <p:blipFill>
                      <a:blip r:embed="rId9"/>
                      <a:srcRect/>
                      <a:stretch>
                        <a:fillRect/>
                      </a:stretch>
                    </p:blipFill>
                    <p:spPr bwMode="auto">
                      <a:xfrm>
                        <a:off x="713912" y="5087180"/>
                        <a:ext cx="9571038" cy="11176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2050009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23">
            <a:extLst>
              <a:ext uri="{FF2B5EF4-FFF2-40B4-BE49-F238E27FC236}">
                <a16:creationId xmlns:a16="http://schemas.microsoft.com/office/drawing/2014/main" id="{AD2779B8-A1DF-40D2-88CD-A4CCCA640910}"/>
              </a:ext>
            </a:extLst>
          </p:cNvPr>
          <p:cNvSpPr>
            <a:spLocks noChangeArrowheads="1"/>
          </p:cNvSpPr>
          <p:nvPr/>
        </p:nvSpPr>
        <p:spPr bwMode="auto">
          <a:xfrm>
            <a:off x="2284559" y="3440113"/>
            <a:ext cx="2278062" cy="725487"/>
          </a:xfrm>
          <a:prstGeom prst="rect">
            <a:avLst/>
          </a:prstGeom>
          <a:solidFill>
            <a:srgbClr val="F8F8F8"/>
          </a:solidFill>
          <a:ln w="12700" algn="ctr">
            <a:solidFill>
              <a:srgbClr val="000000"/>
            </a:solidFill>
            <a:round/>
            <a:headEnd/>
            <a:tailEnd/>
          </a:ln>
        </p:spPr>
        <p:txBody>
          <a:bodyPr wrap="none">
            <a:spAutoFit/>
          </a:bodyPr>
          <a:lstStyle/>
          <a:p>
            <a:endParaRPr lang="pt-BR"/>
          </a:p>
        </p:txBody>
      </p:sp>
      <p:sp>
        <p:nvSpPr>
          <p:cNvPr id="5" name="Espaço Reservado para Conteúdo 2">
            <a:extLst>
              <a:ext uri="{FF2B5EF4-FFF2-40B4-BE49-F238E27FC236}">
                <a16:creationId xmlns:a16="http://schemas.microsoft.com/office/drawing/2014/main" id="{F8C172DC-16C6-47DB-BCE9-D4AA12D5F840}"/>
              </a:ext>
            </a:extLst>
          </p:cNvPr>
          <p:cNvSpPr>
            <a:spLocks noGrp="1"/>
          </p:cNvSpPr>
          <p:nvPr>
            <p:ph idx="1"/>
          </p:nvPr>
        </p:nvSpPr>
        <p:spPr>
          <a:xfrm>
            <a:off x="309511" y="169862"/>
            <a:ext cx="11704298" cy="1876425"/>
          </a:xfrm>
        </p:spPr>
        <p:txBody>
          <a:bodyPr/>
          <a:lstStyle/>
          <a:p>
            <a:pPr algn="just">
              <a:buClr>
                <a:schemeClr val="tx1"/>
              </a:buClr>
              <a:buSzPct val="101000"/>
              <a:buFont typeface="Wingdings" panose="05000000000000000000" pitchFamily="2" charset="2"/>
              <a:buChar char="§"/>
            </a:pPr>
            <a:r>
              <a:rPr lang="pt-BR" dirty="0">
                <a:solidFill>
                  <a:schemeClr val="tx1"/>
                </a:solidFill>
              </a:rPr>
              <a:t>Resolvendo de outra forma.</a:t>
            </a:r>
          </a:p>
          <a:p>
            <a:pPr algn="just">
              <a:buClr>
                <a:schemeClr val="tx1"/>
              </a:buClr>
              <a:buSzPct val="101000"/>
              <a:buFont typeface="Wingdings" panose="05000000000000000000" pitchFamily="2" charset="2"/>
              <a:buChar char="§"/>
            </a:pPr>
            <a:r>
              <a:rPr lang="pt-BR" dirty="0">
                <a:solidFill>
                  <a:schemeClr val="tx1"/>
                </a:solidFill>
              </a:rPr>
              <a:t>Existe um caso particular onde a demanda possui a mesma elasticidade para qualquer preço. Isto ocorre quando a curva de demanda é representada por uma hipérbole equilátera.</a:t>
            </a:r>
          </a:p>
        </p:txBody>
      </p:sp>
      <p:cxnSp>
        <p:nvCxnSpPr>
          <p:cNvPr id="6" name="Conector de seta reta 8">
            <a:extLst>
              <a:ext uri="{FF2B5EF4-FFF2-40B4-BE49-F238E27FC236}">
                <a16:creationId xmlns:a16="http://schemas.microsoft.com/office/drawing/2014/main" id="{43260397-FA8C-4E48-9B9F-9B7569392D61}"/>
              </a:ext>
            </a:extLst>
          </p:cNvPr>
          <p:cNvCxnSpPr>
            <a:cxnSpLocks noChangeShapeType="1"/>
          </p:cNvCxnSpPr>
          <p:nvPr/>
        </p:nvCxnSpPr>
        <p:spPr bwMode="auto">
          <a:xfrm rot="5400000" flipH="1" flipV="1">
            <a:off x="-334168" y="4325144"/>
            <a:ext cx="2889250" cy="14287"/>
          </a:xfrm>
          <a:prstGeom prst="straightConnector1">
            <a:avLst/>
          </a:prstGeom>
          <a:noFill/>
          <a:ln w="38100" algn="ctr">
            <a:solidFill>
              <a:srgbClr val="000000"/>
            </a:solidFill>
            <a:round/>
            <a:headEnd/>
            <a:tailEnd type="arrow" w="med" len="med"/>
          </a:ln>
        </p:spPr>
      </p:cxnSp>
      <p:cxnSp>
        <p:nvCxnSpPr>
          <p:cNvPr id="7" name="Conector de seta reta 10">
            <a:extLst>
              <a:ext uri="{FF2B5EF4-FFF2-40B4-BE49-F238E27FC236}">
                <a16:creationId xmlns:a16="http://schemas.microsoft.com/office/drawing/2014/main" id="{36F74CA0-F951-4A02-A245-13AA106AD653}"/>
              </a:ext>
            </a:extLst>
          </p:cNvPr>
          <p:cNvCxnSpPr>
            <a:cxnSpLocks noChangeShapeType="1"/>
          </p:cNvCxnSpPr>
          <p:nvPr/>
        </p:nvCxnSpPr>
        <p:spPr bwMode="auto">
          <a:xfrm>
            <a:off x="1103313" y="5791200"/>
            <a:ext cx="3730625" cy="1588"/>
          </a:xfrm>
          <a:prstGeom prst="straightConnector1">
            <a:avLst/>
          </a:prstGeom>
          <a:noFill/>
          <a:ln w="38100" algn="ctr">
            <a:solidFill>
              <a:srgbClr val="000000"/>
            </a:solidFill>
            <a:round/>
            <a:headEnd/>
            <a:tailEnd type="arrow" w="med" len="med"/>
          </a:ln>
        </p:spPr>
      </p:cxnSp>
      <p:sp>
        <p:nvSpPr>
          <p:cNvPr id="8" name="CaixaDeTexto 11">
            <a:extLst>
              <a:ext uri="{FF2B5EF4-FFF2-40B4-BE49-F238E27FC236}">
                <a16:creationId xmlns:a16="http://schemas.microsoft.com/office/drawing/2014/main" id="{08B17339-F481-444B-A87A-BAF802EFB7C6}"/>
              </a:ext>
            </a:extLst>
          </p:cNvPr>
          <p:cNvSpPr txBox="1">
            <a:spLocks noChangeArrowheads="1"/>
          </p:cNvSpPr>
          <p:nvPr/>
        </p:nvSpPr>
        <p:spPr bwMode="auto">
          <a:xfrm>
            <a:off x="609600" y="2771775"/>
            <a:ext cx="1131888" cy="646113"/>
          </a:xfrm>
          <a:prstGeom prst="rect">
            <a:avLst/>
          </a:prstGeom>
          <a:noFill/>
          <a:ln w="9525">
            <a:noFill/>
            <a:miter lim="800000"/>
            <a:headEnd/>
            <a:tailEnd/>
          </a:ln>
        </p:spPr>
        <p:txBody>
          <a:bodyPr>
            <a:spAutoFit/>
          </a:bodyPr>
          <a:lstStyle/>
          <a:p>
            <a:r>
              <a:rPr lang="pt-BR" sz="3600"/>
              <a:t>P</a:t>
            </a:r>
          </a:p>
        </p:txBody>
      </p:sp>
      <p:sp>
        <p:nvSpPr>
          <p:cNvPr id="9" name="CaixaDeTexto 12">
            <a:extLst>
              <a:ext uri="{FF2B5EF4-FFF2-40B4-BE49-F238E27FC236}">
                <a16:creationId xmlns:a16="http://schemas.microsoft.com/office/drawing/2014/main" id="{94C09B9B-D51C-4849-9240-CE47BCAA338C}"/>
              </a:ext>
            </a:extLst>
          </p:cNvPr>
          <p:cNvSpPr txBox="1">
            <a:spLocks noChangeArrowheads="1"/>
          </p:cNvSpPr>
          <p:nvPr/>
        </p:nvSpPr>
        <p:spPr bwMode="auto">
          <a:xfrm>
            <a:off x="4665663" y="5697538"/>
            <a:ext cx="1133475" cy="646112"/>
          </a:xfrm>
          <a:prstGeom prst="rect">
            <a:avLst/>
          </a:prstGeom>
          <a:noFill/>
          <a:ln w="9525">
            <a:noFill/>
            <a:miter lim="800000"/>
            <a:headEnd/>
            <a:tailEnd/>
          </a:ln>
        </p:spPr>
        <p:txBody>
          <a:bodyPr>
            <a:spAutoFit/>
          </a:bodyPr>
          <a:lstStyle/>
          <a:p>
            <a:r>
              <a:rPr lang="pt-BR" sz="3600"/>
              <a:t>Q</a:t>
            </a:r>
          </a:p>
        </p:txBody>
      </p:sp>
      <p:graphicFrame>
        <p:nvGraphicFramePr>
          <p:cNvPr id="10" name="Object 2">
            <a:extLst>
              <a:ext uri="{FF2B5EF4-FFF2-40B4-BE49-F238E27FC236}">
                <a16:creationId xmlns:a16="http://schemas.microsoft.com/office/drawing/2014/main" id="{47D35307-4994-46AF-8B27-C4968640BE99}"/>
              </a:ext>
            </a:extLst>
          </p:cNvPr>
          <p:cNvGraphicFramePr>
            <a:graphicFrameLocks noChangeAspect="1"/>
          </p:cNvGraphicFramePr>
          <p:nvPr>
            <p:extLst>
              <p:ext uri="{D42A27DB-BD31-4B8C-83A1-F6EECF244321}">
                <p14:modId xmlns:p14="http://schemas.microsoft.com/office/powerpoint/2010/main" val="3272602415"/>
              </p:ext>
            </p:extLst>
          </p:nvPr>
        </p:nvGraphicFramePr>
        <p:xfrm>
          <a:off x="2326763" y="3400425"/>
          <a:ext cx="2278062" cy="799720"/>
        </p:xfrm>
        <a:graphic>
          <a:graphicData uri="http://schemas.openxmlformats.org/presentationml/2006/ole">
            <mc:AlternateContent xmlns:mc="http://schemas.openxmlformats.org/markup-compatibility/2006">
              <mc:Choice xmlns:v="urn:schemas-microsoft-com:vml" Requires="v">
                <p:oleObj name="Equation" r:id="rId2" imgW="609480" imgH="228600" progId="Equation.DSMT4">
                  <p:embed/>
                </p:oleObj>
              </mc:Choice>
              <mc:Fallback>
                <p:oleObj name="Equation" r:id="rId2" imgW="609480" imgH="228600" progId="Equation.DSMT4">
                  <p:embed/>
                  <p:pic>
                    <p:nvPicPr>
                      <p:cNvPr id="13314"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6763" y="3400425"/>
                        <a:ext cx="2278062" cy="799720"/>
                      </a:xfrm>
                      <a:prstGeom prst="rect">
                        <a:avLst/>
                      </a:prstGeom>
                      <a:noFill/>
                    </p:spPr>
                  </p:pic>
                </p:oleObj>
              </mc:Fallback>
            </mc:AlternateContent>
          </a:graphicData>
        </a:graphic>
      </p:graphicFrame>
      <p:sp>
        <p:nvSpPr>
          <p:cNvPr id="11" name="Forma livre 16">
            <a:extLst>
              <a:ext uri="{FF2B5EF4-FFF2-40B4-BE49-F238E27FC236}">
                <a16:creationId xmlns:a16="http://schemas.microsoft.com/office/drawing/2014/main" id="{1AF68F66-4720-423B-B9E9-F428419AB4CF}"/>
              </a:ext>
            </a:extLst>
          </p:cNvPr>
          <p:cNvSpPr>
            <a:spLocks/>
          </p:cNvSpPr>
          <p:nvPr/>
        </p:nvSpPr>
        <p:spPr bwMode="auto">
          <a:xfrm>
            <a:off x="1193800" y="3136900"/>
            <a:ext cx="2743200" cy="2593975"/>
          </a:xfrm>
          <a:custGeom>
            <a:avLst/>
            <a:gdLst>
              <a:gd name="T0" fmla="*/ 0 w 2743200"/>
              <a:gd name="T1" fmla="*/ 0 h 2593880"/>
              <a:gd name="T2" fmla="*/ 12700 w 2743200"/>
              <a:gd name="T3" fmla="*/ 203200 h 2593880"/>
              <a:gd name="T4" fmla="*/ 38100 w 2743200"/>
              <a:gd name="T5" fmla="*/ 330200 h 2593880"/>
              <a:gd name="T6" fmla="*/ 50800 w 2743200"/>
              <a:gd name="T7" fmla="*/ 406400 h 2593880"/>
              <a:gd name="T8" fmla="*/ 76200 w 2743200"/>
              <a:gd name="T9" fmla="*/ 508000 h 2593880"/>
              <a:gd name="T10" fmla="*/ 88900 w 2743200"/>
              <a:gd name="T11" fmla="*/ 558800 h 2593880"/>
              <a:gd name="T12" fmla="*/ 101600 w 2743200"/>
              <a:gd name="T13" fmla="*/ 609600 h 2593880"/>
              <a:gd name="T14" fmla="*/ 114300 w 2743200"/>
              <a:gd name="T15" fmla="*/ 647700 h 2593880"/>
              <a:gd name="T16" fmla="*/ 165100 w 2743200"/>
              <a:gd name="T17" fmla="*/ 787400 h 2593880"/>
              <a:gd name="T18" fmla="*/ 177800 w 2743200"/>
              <a:gd name="T19" fmla="*/ 850900 h 2593880"/>
              <a:gd name="T20" fmla="*/ 203200 w 2743200"/>
              <a:gd name="T21" fmla="*/ 901700 h 2593880"/>
              <a:gd name="T22" fmla="*/ 215900 w 2743200"/>
              <a:gd name="T23" fmla="*/ 952500 h 2593880"/>
              <a:gd name="T24" fmla="*/ 241300 w 2743200"/>
              <a:gd name="T25" fmla="*/ 1028700 h 2593880"/>
              <a:gd name="T26" fmla="*/ 254000 w 2743200"/>
              <a:gd name="T27" fmla="*/ 1079500 h 2593880"/>
              <a:gd name="T28" fmla="*/ 266700 w 2743200"/>
              <a:gd name="T29" fmla="*/ 1117600 h 2593880"/>
              <a:gd name="T30" fmla="*/ 292100 w 2743200"/>
              <a:gd name="T31" fmla="*/ 1206500 h 2593880"/>
              <a:gd name="T32" fmla="*/ 304800 w 2743200"/>
              <a:gd name="T33" fmla="*/ 1257300 h 2593880"/>
              <a:gd name="T34" fmla="*/ 330200 w 2743200"/>
              <a:gd name="T35" fmla="*/ 1308100 h 2593880"/>
              <a:gd name="T36" fmla="*/ 381000 w 2743200"/>
              <a:gd name="T37" fmla="*/ 1422400 h 2593880"/>
              <a:gd name="T38" fmla="*/ 419100 w 2743200"/>
              <a:gd name="T39" fmla="*/ 1511300 h 2593880"/>
              <a:gd name="T40" fmla="*/ 457200 w 2743200"/>
              <a:gd name="T41" fmla="*/ 1638300 h 2593880"/>
              <a:gd name="T42" fmla="*/ 482600 w 2743200"/>
              <a:gd name="T43" fmla="*/ 1676400 h 2593880"/>
              <a:gd name="T44" fmla="*/ 495300 w 2743200"/>
              <a:gd name="T45" fmla="*/ 1714500 h 2593880"/>
              <a:gd name="T46" fmla="*/ 584200 w 2743200"/>
              <a:gd name="T47" fmla="*/ 1828800 h 2593880"/>
              <a:gd name="T48" fmla="*/ 660400 w 2743200"/>
              <a:gd name="T49" fmla="*/ 1943100 h 2593880"/>
              <a:gd name="T50" fmla="*/ 685800 w 2743200"/>
              <a:gd name="T51" fmla="*/ 1981200 h 2593880"/>
              <a:gd name="T52" fmla="*/ 723900 w 2743200"/>
              <a:gd name="T53" fmla="*/ 2019300 h 2593880"/>
              <a:gd name="T54" fmla="*/ 774700 w 2743200"/>
              <a:gd name="T55" fmla="*/ 2082800 h 2593880"/>
              <a:gd name="T56" fmla="*/ 800100 w 2743200"/>
              <a:gd name="T57" fmla="*/ 2120900 h 2593880"/>
              <a:gd name="T58" fmla="*/ 838200 w 2743200"/>
              <a:gd name="T59" fmla="*/ 2171700 h 2593880"/>
              <a:gd name="T60" fmla="*/ 927100 w 2743200"/>
              <a:gd name="T61" fmla="*/ 2209800 h 2593880"/>
              <a:gd name="T62" fmla="*/ 1003300 w 2743200"/>
              <a:gd name="T63" fmla="*/ 2273300 h 2593880"/>
              <a:gd name="T64" fmla="*/ 1041400 w 2743200"/>
              <a:gd name="T65" fmla="*/ 2311400 h 2593880"/>
              <a:gd name="T66" fmla="*/ 1079500 w 2743200"/>
              <a:gd name="T67" fmla="*/ 2324100 h 2593880"/>
              <a:gd name="T68" fmla="*/ 1117600 w 2743200"/>
              <a:gd name="T69" fmla="*/ 2349500 h 2593880"/>
              <a:gd name="T70" fmla="*/ 1206500 w 2743200"/>
              <a:gd name="T71" fmla="*/ 2374900 h 2593880"/>
              <a:gd name="T72" fmla="*/ 1371600 w 2743200"/>
              <a:gd name="T73" fmla="*/ 2413000 h 2593880"/>
              <a:gd name="T74" fmla="*/ 1460500 w 2743200"/>
              <a:gd name="T75" fmla="*/ 2438400 h 2593880"/>
              <a:gd name="T76" fmla="*/ 1498600 w 2743200"/>
              <a:gd name="T77" fmla="*/ 2451100 h 2593880"/>
              <a:gd name="T78" fmla="*/ 1562100 w 2743200"/>
              <a:gd name="T79" fmla="*/ 2463800 h 2593880"/>
              <a:gd name="T80" fmla="*/ 1612900 w 2743200"/>
              <a:gd name="T81" fmla="*/ 2476500 h 2593880"/>
              <a:gd name="T82" fmla="*/ 1651000 w 2743200"/>
              <a:gd name="T83" fmla="*/ 2489200 h 2593880"/>
              <a:gd name="T84" fmla="*/ 1828800 w 2743200"/>
              <a:gd name="T85" fmla="*/ 2514600 h 2593880"/>
              <a:gd name="T86" fmla="*/ 1981200 w 2743200"/>
              <a:gd name="T87" fmla="*/ 2540000 h 2593880"/>
              <a:gd name="T88" fmla="*/ 2032000 w 2743200"/>
              <a:gd name="T89" fmla="*/ 2552700 h 2593880"/>
              <a:gd name="T90" fmla="*/ 2654300 w 2743200"/>
              <a:gd name="T91" fmla="*/ 2578100 h 2593880"/>
              <a:gd name="T92" fmla="*/ 2743200 w 2743200"/>
              <a:gd name="T93" fmla="*/ 2590800 h 259388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743200" h="2593880">
                <a:moveTo>
                  <a:pt x="0" y="0"/>
                </a:moveTo>
                <a:cubicBezTo>
                  <a:pt x="4233" y="67733"/>
                  <a:pt x="6556" y="135613"/>
                  <a:pt x="12700" y="203200"/>
                </a:cubicBezTo>
                <a:cubicBezTo>
                  <a:pt x="19953" y="282986"/>
                  <a:pt x="24792" y="263658"/>
                  <a:pt x="38100" y="330200"/>
                </a:cubicBezTo>
                <a:cubicBezTo>
                  <a:pt x="43150" y="355450"/>
                  <a:pt x="45405" y="381221"/>
                  <a:pt x="50800" y="406400"/>
                </a:cubicBezTo>
                <a:cubicBezTo>
                  <a:pt x="58114" y="440534"/>
                  <a:pt x="67733" y="474133"/>
                  <a:pt x="76200" y="508000"/>
                </a:cubicBezTo>
                <a:lnTo>
                  <a:pt x="88900" y="558800"/>
                </a:lnTo>
                <a:cubicBezTo>
                  <a:pt x="93133" y="575733"/>
                  <a:pt x="96080" y="593041"/>
                  <a:pt x="101600" y="609600"/>
                </a:cubicBezTo>
                <a:cubicBezTo>
                  <a:pt x="105833" y="622300"/>
                  <a:pt x="110778" y="634785"/>
                  <a:pt x="114300" y="647700"/>
                </a:cubicBezTo>
                <a:cubicBezTo>
                  <a:pt x="147879" y="770824"/>
                  <a:pt x="118378" y="717318"/>
                  <a:pt x="165100" y="787400"/>
                </a:cubicBezTo>
                <a:cubicBezTo>
                  <a:pt x="169333" y="808567"/>
                  <a:pt x="170974" y="830422"/>
                  <a:pt x="177800" y="850900"/>
                </a:cubicBezTo>
                <a:cubicBezTo>
                  <a:pt x="183787" y="868861"/>
                  <a:pt x="196553" y="883973"/>
                  <a:pt x="203200" y="901700"/>
                </a:cubicBezTo>
                <a:cubicBezTo>
                  <a:pt x="209329" y="918043"/>
                  <a:pt x="210884" y="935782"/>
                  <a:pt x="215900" y="952500"/>
                </a:cubicBezTo>
                <a:cubicBezTo>
                  <a:pt x="223593" y="978145"/>
                  <a:pt x="234806" y="1002725"/>
                  <a:pt x="241300" y="1028700"/>
                </a:cubicBezTo>
                <a:cubicBezTo>
                  <a:pt x="245533" y="1045633"/>
                  <a:pt x="249205" y="1062717"/>
                  <a:pt x="254000" y="1079500"/>
                </a:cubicBezTo>
                <a:cubicBezTo>
                  <a:pt x="257678" y="1092372"/>
                  <a:pt x="262853" y="1104778"/>
                  <a:pt x="266700" y="1117600"/>
                </a:cubicBezTo>
                <a:cubicBezTo>
                  <a:pt x="275556" y="1147119"/>
                  <a:pt x="283991" y="1176767"/>
                  <a:pt x="292100" y="1206500"/>
                </a:cubicBezTo>
                <a:cubicBezTo>
                  <a:pt x="296693" y="1223339"/>
                  <a:pt x="298671" y="1240957"/>
                  <a:pt x="304800" y="1257300"/>
                </a:cubicBezTo>
                <a:cubicBezTo>
                  <a:pt x="311447" y="1275027"/>
                  <a:pt x="323169" y="1290522"/>
                  <a:pt x="330200" y="1308100"/>
                </a:cubicBezTo>
                <a:cubicBezTo>
                  <a:pt x="375540" y="1421450"/>
                  <a:pt x="332133" y="1349099"/>
                  <a:pt x="381000" y="1422400"/>
                </a:cubicBezTo>
                <a:cubicBezTo>
                  <a:pt x="417461" y="1568243"/>
                  <a:pt x="366477" y="1388513"/>
                  <a:pt x="419100" y="1511300"/>
                </a:cubicBezTo>
                <a:cubicBezTo>
                  <a:pt x="440398" y="1560996"/>
                  <a:pt x="423052" y="1587078"/>
                  <a:pt x="457200" y="1638300"/>
                </a:cubicBezTo>
                <a:cubicBezTo>
                  <a:pt x="465667" y="1651000"/>
                  <a:pt x="475774" y="1662748"/>
                  <a:pt x="482600" y="1676400"/>
                </a:cubicBezTo>
                <a:cubicBezTo>
                  <a:pt x="488587" y="1688374"/>
                  <a:pt x="488799" y="1702798"/>
                  <a:pt x="495300" y="1714500"/>
                </a:cubicBezTo>
                <a:cubicBezTo>
                  <a:pt x="576977" y="1861518"/>
                  <a:pt x="512209" y="1736241"/>
                  <a:pt x="584200" y="1828800"/>
                </a:cubicBezTo>
                <a:lnTo>
                  <a:pt x="660400" y="1943100"/>
                </a:lnTo>
                <a:cubicBezTo>
                  <a:pt x="668867" y="1955800"/>
                  <a:pt x="675007" y="1970407"/>
                  <a:pt x="685800" y="1981200"/>
                </a:cubicBezTo>
                <a:lnTo>
                  <a:pt x="723900" y="2019300"/>
                </a:lnTo>
                <a:cubicBezTo>
                  <a:pt x="748624" y="2093473"/>
                  <a:pt x="717255" y="2025355"/>
                  <a:pt x="774700" y="2082800"/>
                </a:cubicBezTo>
                <a:cubicBezTo>
                  <a:pt x="785493" y="2093593"/>
                  <a:pt x="791228" y="2108480"/>
                  <a:pt x="800100" y="2120900"/>
                </a:cubicBezTo>
                <a:cubicBezTo>
                  <a:pt x="812403" y="2138124"/>
                  <a:pt x="823233" y="2156733"/>
                  <a:pt x="838200" y="2171700"/>
                </a:cubicBezTo>
                <a:cubicBezTo>
                  <a:pt x="867435" y="2200935"/>
                  <a:pt x="888237" y="2200084"/>
                  <a:pt x="927100" y="2209800"/>
                </a:cubicBezTo>
                <a:cubicBezTo>
                  <a:pt x="952500" y="2230967"/>
                  <a:pt x="978588" y="2251334"/>
                  <a:pt x="1003300" y="2273300"/>
                </a:cubicBezTo>
                <a:cubicBezTo>
                  <a:pt x="1016724" y="2285232"/>
                  <a:pt x="1026456" y="2301437"/>
                  <a:pt x="1041400" y="2311400"/>
                </a:cubicBezTo>
                <a:cubicBezTo>
                  <a:pt x="1052539" y="2318826"/>
                  <a:pt x="1067526" y="2318113"/>
                  <a:pt x="1079500" y="2324100"/>
                </a:cubicBezTo>
                <a:cubicBezTo>
                  <a:pt x="1093152" y="2330926"/>
                  <a:pt x="1103948" y="2342674"/>
                  <a:pt x="1117600" y="2349500"/>
                </a:cubicBezTo>
                <a:cubicBezTo>
                  <a:pt x="1134571" y="2357986"/>
                  <a:pt x="1191851" y="2371645"/>
                  <a:pt x="1206500" y="2374900"/>
                </a:cubicBezTo>
                <a:cubicBezTo>
                  <a:pt x="1295815" y="2394748"/>
                  <a:pt x="1262670" y="2381877"/>
                  <a:pt x="1371600" y="2413000"/>
                </a:cubicBezTo>
                <a:lnTo>
                  <a:pt x="1460500" y="2438400"/>
                </a:lnTo>
                <a:cubicBezTo>
                  <a:pt x="1473322" y="2442247"/>
                  <a:pt x="1485613" y="2447853"/>
                  <a:pt x="1498600" y="2451100"/>
                </a:cubicBezTo>
                <a:cubicBezTo>
                  <a:pt x="1519541" y="2456335"/>
                  <a:pt x="1541028" y="2459117"/>
                  <a:pt x="1562100" y="2463800"/>
                </a:cubicBezTo>
                <a:cubicBezTo>
                  <a:pt x="1579139" y="2467586"/>
                  <a:pt x="1596117" y="2471705"/>
                  <a:pt x="1612900" y="2476500"/>
                </a:cubicBezTo>
                <a:cubicBezTo>
                  <a:pt x="1625772" y="2480178"/>
                  <a:pt x="1637817" y="2486874"/>
                  <a:pt x="1651000" y="2489200"/>
                </a:cubicBezTo>
                <a:cubicBezTo>
                  <a:pt x="1709957" y="2499604"/>
                  <a:pt x="1770719" y="2500080"/>
                  <a:pt x="1828800" y="2514600"/>
                </a:cubicBezTo>
                <a:cubicBezTo>
                  <a:pt x="1943119" y="2543180"/>
                  <a:pt x="1802820" y="2510270"/>
                  <a:pt x="1981200" y="2540000"/>
                </a:cubicBezTo>
                <a:cubicBezTo>
                  <a:pt x="1998417" y="2542869"/>
                  <a:pt x="2014699" y="2550393"/>
                  <a:pt x="2032000" y="2552700"/>
                </a:cubicBezTo>
                <a:cubicBezTo>
                  <a:pt x="2213050" y="2576840"/>
                  <a:pt x="2534198" y="2574939"/>
                  <a:pt x="2654300" y="2578100"/>
                </a:cubicBezTo>
                <a:cubicBezTo>
                  <a:pt x="2717421" y="2593880"/>
                  <a:pt x="2687646" y="2590800"/>
                  <a:pt x="2743200" y="2590800"/>
                </a:cubicBezTo>
              </a:path>
            </a:pathLst>
          </a:custGeom>
          <a:noFill/>
          <a:ln w="38100" cap="flat" cmpd="sng" algn="ctr">
            <a:solidFill>
              <a:srgbClr val="000000"/>
            </a:solidFill>
            <a:prstDash val="solid"/>
            <a:round/>
            <a:headEnd type="none" w="med" len="med"/>
            <a:tailEnd type="none" w="med" len="med"/>
          </a:ln>
        </p:spPr>
        <p:txBody>
          <a:bodyPr wrap="none">
            <a:spAutoFit/>
          </a:bodyPr>
          <a:lstStyle/>
          <a:p>
            <a:endParaRPr lang="pt-BR"/>
          </a:p>
        </p:txBody>
      </p:sp>
    </p:spTree>
    <p:extLst>
      <p:ext uri="{BB962C8B-B14F-4D97-AF65-F5344CB8AC3E}">
        <p14:creationId xmlns:p14="http://schemas.microsoft.com/office/powerpoint/2010/main" val="2905756294"/>
      </p:ext>
    </p:extLst>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CE370174-0B57-468E-BB70-95E7BE2C6534}"/>
              </a:ext>
            </a:extLst>
          </p:cNvPr>
          <p:cNvSpPr/>
          <p:nvPr/>
        </p:nvSpPr>
        <p:spPr bwMode="auto">
          <a:xfrm>
            <a:off x="5184048" y="2555908"/>
            <a:ext cx="1455975" cy="736980"/>
          </a:xfrm>
          <a:prstGeom prst="rect">
            <a:avLst/>
          </a:prstGeom>
          <a:solidFill>
            <a:srgbClr val="F8F8F8"/>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 name="Espaço Reservado para Conteúdo 2">
            <a:extLst>
              <a:ext uri="{FF2B5EF4-FFF2-40B4-BE49-F238E27FC236}">
                <a16:creationId xmlns:a16="http://schemas.microsoft.com/office/drawing/2014/main" id="{F75F1431-AC80-4503-A34E-5F86D320CA0F}"/>
              </a:ext>
            </a:extLst>
          </p:cNvPr>
          <p:cNvSpPr>
            <a:spLocks noGrp="1"/>
          </p:cNvSpPr>
          <p:nvPr>
            <p:ph idx="1"/>
          </p:nvPr>
        </p:nvSpPr>
        <p:spPr>
          <a:xfrm>
            <a:off x="337648" y="126734"/>
            <a:ext cx="8507412" cy="4883150"/>
          </a:xfrm>
        </p:spPr>
        <p:txBody>
          <a:bodyPr/>
          <a:lstStyle/>
          <a:p>
            <a:pPr>
              <a:buClr>
                <a:schemeClr val="tx1"/>
              </a:buClr>
              <a:buSzPct val="100000"/>
              <a:buFont typeface="Wingdings" panose="05000000000000000000" pitchFamily="2" charset="2"/>
              <a:buChar char="§"/>
            </a:pPr>
            <a:r>
              <a:rPr lang="pt-BR" dirty="0">
                <a:solidFill>
                  <a:schemeClr val="tx1"/>
                </a:solidFill>
              </a:rPr>
              <a:t>Prova</a:t>
            </a:r>
          </a:p>
          <a:p>
            <a:endParaRPr lang="pt-BR" dirty="0">
              <a:solidFill>
                <a:schemeClr val="tx1"/>
              </a:solidFill>
            </a:endParaRPr>
          </a:p>
          <a:p>
            <a:endParaRPr lang="pt-BR" dirty="0">
              <a:solidFill>
                <a:schemeClr val="tx1"/>
              </a:solidFill>
            </a:endParaRPr>
          </a:p>
          <a:p>
            <a:endParaRPr lang="pt-BR" dirty="0">
              <a:solidFill>
                <a:schemeClr val="tx1"/>
              </a:solidFill>
            </a:endParaRPr>
          </a:p>
          <a:p>
            <a:endParaRPr lang="pt-BR" dirty="0">
              <a:solidFill>
                <a:schemeClr val="tx1"/>
              </a:solidFill>
            </a:endParaRPr>
          </a:p>
          <a:p>
            <a:endParaRPr lang="pt-BR" sz="1200" b="1" dirty="0">
              <a:solidFill>
                <a:schemeClr val="tx1"/>
              </a:solidFill>
            </a:endParaRPr>
          </a:p>
          <a:p>
            <a:pPr>
              <a:buClr>
                <a:schemeClr val="tx1"/>
              </a:buClr>
              <a:buSzPct val="100000"/>
              <a:buFont typeface="Wingdings" panose="05000000000000000000" pitchFamily="2" charset="2"/>
              <a:buChar char="§"/>
            </a:pPr>
            <a:r>
              <a:rPr lang="pt-BR" dirty="0">
                <a:solidFill>
                  <a:schemeClr val="tx1"/>
                </a:solidFill>
              </a:rPr>
              <a:t>Logo:</a:t>
            </a:r>
          </a:p>
          <a:p>
            <a:endParaRPr lang="pt-BR" dirty="0">
              <a:solidFill>
                <a:schemeClr val="tx1"/>
              </a:solidFill>
            </a:endParaRPr>
          </a:p>
        </p:txBody>
      </p:sp>
      <p:graphicFrame>
        <p:nvGraphicFramePr>
          <p:cNvPr id="6" name="Object 6">
            <a:extLst>
              <a:ext uri="{FF2B5EF4-FFF2-40B4-BE49-F238E27FC236}">
                <a16:creationId xmlns:a16="http://schemas.microsoft.com/office/drawing/2014/main" id="{242F15B3-0C19-4F1B-8A8C-1CF332A4EDA3}"/>
              </a:ext>
            </a:extLst>
          </p:cNvPr>
          <p:cNvGraphicFramePr>
            <a:graphicFrameLocks noChangeAspect="1"/>
          </p:cNvGraphicFramePr>
          <p:nvPr>
            <p:extLst>
              <p:ext uri="{D42A27DB-BD31-4B8C-83A1-F6EECF244321}">
                <p14:modId xmlns:p14="http://schemas.microsoft.com/office/powerpoint/2010/main" val="330868746"/>
              </p:ext>
            </p:extLst>
          </p:nvPr>
        </p:nvGraphicFramePr>
        <p:xfrm>
          <a:off x="523385" y="468313"/>
          <a:ext cx="6116638" cy="2960687"/>
        </p:xfrm>
        <a:graphic>
          <a:graphicData uri="http://schemas.openxmlformats.org/presentationml/2006/ole">
            <mc:AlternateContent xmlns:mc="http://schemas.openxmlformats.org/markup-compatibility/2006">
              <mc:Choice xmlns:v="urn:schemas-microsoft-com:vml" Requires="v">
                <p:oleObj name="Equation" r:id="rId2" imgW="2679480" imgH="1295280" progId="Equation.DSMT4">
                  <p:embed/>
                </p:oleObj>
              </mc:Choice>
              <mc:Fallback>
                <p:oleObj name="Equation" r:id="rId2" imgW="2679480" imgH="1295280" progId="Equation.DSMT4">
                  <p:embed/>
                  <p:pic>
                    <p:nvPicPr>
                      <p:cNvPr id="14338" name="Object 6"/>
                      <p:cNvPicPr>
                        <a:picLocks noChangeAspect="1" noChangeArrowheads="1"/>
                      </p:cNvPicPr>
                      <p:nvPr/>
                    </p:nvPicPr>
                    <p:blipFill>
                      <a:blip r:embed="rId3"/>
                      <a:srcRect/>
                      <a:stretch>
                        <a:fillRect/>
                      </a:stretch>
                    </p:blipFill>
                    <p:spPr bwMode="auto">
                      <a:xfrm>
                        <a:off x="523385" y="468313"/>
                        <a:ext cx="6116638" cy="296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7">
            <a:extLst>
              <a:ext uri="{FF2B5EF4-FFF2-40B4-BE49-F238E27FC236}">
                <a16:creationId xmlns:a16="http://schemas.microsoft.com/office/drawing/2014/main" id="{E7BCFD2F-D624-4A06-924D-F2F05B51712E}"/>
              </a:ext>
            </a:extLst>
          </p:cNvPr>
          <p:cNvGraphicFramePr>
            <a:graphicFrameLocks noChangeAspect="1"/>
          </p:cNvGraphicFramePr>
          <p:nvPr>
            <p:extLst>
              <p:ext uri="{D42A27DB-BD31-4B8C-83A1-F6EECF244321}">
                <p14:modId xmlns:p14="http://schemas.microsoft.com/office/powerpoint/2010/main" val="2523462833"/>
              </p:ext>
            </p:extLst>
          </p:nvPr>
        </p:nvGraphicFramePr>
        <p:xfrm>
          <a:off x="2271091" y="3595637"/>
          <a:ext cx="6775450" cy="1651000"/>
        </p:xfrm>
        <a:graphic>
          <a:graphicData uri="http://schemas.openxmlformats.org/presentationml/2006/ole">
            <mc:AlternateContent xmlns:mc="http://schemas.openxmlformats.org/markup-compatibility/2006">
              <mc:Choice xmlns:v="urn:schemas-microsoft-com:vml" Requires="v">
                <p:oleObj name="Equation" r:id="rId4" imgW="3136680" imgH="736560" progId="Equation.DSMT4">
                  <p:embed/>
                </p:oleObj>
              </mc:Choice>
              <mc:Fallback>
                <p:oleObj name="Equation" r:id="rId4" imgW="3136680" imgH="736560" progId="Equation.DSMT4">
                  <p:embed/>
                  <p:pic>
                    <p:nvPicPr>
                      <p:cNvPr id="14339"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1091" y="3595637"/>
                        <a:ext cx="6775450" cy="165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4">
            <a:extLst>
              <a:ext uri="{FF2B5EF4-FFF2-40B4-BE49-F238E27FC236}">
                <a16:creationId xmlns:a16="http://schemas.microsoft.com/office/drawing/2014/main" id="{86A44684-C2F4-4B66-B532-007CBF1EBCCD}"/>
              </a:ext>
            </a:extLst>
          </p:cNvPr>
          <p:cNvGraphicFramePr>
            <a:graphicFrameLocks noChangeAspect="1"/>
          </p:cNvGraphicFramePr>
          <p:nvPr>
            <p:extLst>
              <p:ext uri="{D42A27DB-BD31-4B8C-83A1-F6EECF244321}">
                <p14:modId xmlns:p14="http://schemas.microsoft.com/office/powerpoint/2010/main" val="3551651178"/>
              </p:ext>
            </p:extLst>
          </p:nvPr>
        </p:nvGraphicFramePr>
        <p:xfrm>
          <a:off x="436124" y="5483389"/>
          <a:ext cx="5932487" cy="1050925"/>
        </p:xfrm>
        <a:graphic>
          <a:graphicData uri="http://schemas.openxmlformats.org/presentationml/2006/ole">
            <mc:AlternateContent xmlns:mc="http://schemas.openxmlformats.org/markup-compatibility/2006">
              <mc:Choice xmlns:v="urn:schemas-microsoft-com:vml" Requires="v">
                <p:oleObj name="Equation" r:id="rId6" imgW="2298600" imgH="393480" progId="Equation.DSMT4">
                  <p:embed/>
                </p:oleObj>
              </mc:Choice>
              <mc:Fallback>
                <p:oleObj name="Equation" r:id="rId6" imgW="2298600" imgH="393480" progId="Equation.DSMT4">
                  <p:embed/>
                  <p:pic>
                    <p:nvPicPr>
                      <p:cNvPr id="4" name="Object 24">
                        <a:extLst>
                          <a:ext uri="{FF2B5EF4-FFF2-40B4-BE49-F238E27FC236}">
                            <a16:creationId xmlns:a16="http://schemas.microsoft.com/office/drawing/2014/main" id="{A218FD07-6C96-4CBF-B6E1-0842CBA9C9C3}"/>
                          </a:ext>
                        </a:extLst>
                      </p:cNvPr>
                      <p:cNvPicPr>
                        <a:picLocks noChangeAspect="1" noChangeArrowheads="1"/>
                      </p:cNvPicPr>
                      <p:nvPr/>
                    </p:nvPicPr>
                    <p:blipFill>
                      <a:blip r:embed="rId7"/>
                      <a:srcRect/>
                      <a:stretch>
                        <a:fillRect/>
                      </a:stretch>
                    </p:blipFill>
                    <p:spPr bwMode="auto">
                      <a:xfrm>
                        <a:off x="436124" y="5483389"/>
                        <a:ext cx="5932487" cy="1050925"/>
                      </a:xfrm>
                      <a:prstGeom prst="rect">
                        <a:avLst/>
                      </a:prstGeom>
                      <a:solidFill>
                        <a:schemeClr val="accent1">
                          <a:lumMod val="20000"/>
                          <a:lumOff val="80000"/>
                        </a:schemeClr>
                      </a:solidFill>
                      <a:ln>
                        <a:solidFill>
                          <a:srgbClr val="FF0000"/>
                        </a:solidFill>
                      </a:ln>
                      <a:effectLst/>
                    </p:spPr>
                  </p:pic>
                </p:oleObj>
              </mc:Fallback>
            </mc:AlternateContent>
          </a:graphicData>
        </a:graphic>
      </p:graphicFrame>
      <p:sp>
        <p:nvSpPr>
          <p:cNvPr id="9" name="Chave Esquerda 8">
            <a:extLst>
              <a:ext uri="{FF2B5EF4-FFF2-40B4-BE49-F238E27FC236}">
                <a16:creationId xmlns:a16="http://schemas.microsoft.com/office/drawing/2014/main" id="{F8013B2B-AD8E-43B0-9AA9-250FAE00DBC7}"/>
              </a:ext>
            </a:extLst>
          </p:cNvPr>
          <p:cNvSpPr/>
          <p:nvPr/>
        </p:nvSpPr>
        <p:spPr bwMode="auto">
          <a:xfrm>
            <a:off x="1856935" y="3699798"/>
            <a:ext cx="534573" cy="1434295"/>
          </a:xfrm>
          <a:prstGeom prst="leftBrace">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100129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 calcmode="lin" valueType="num">
                                      <p:cBhvr additive="base">
                                        <p:cTn id="1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1A39772-C40F-4491-A71F-35810E343033}"/>
              </a:ext>
            </a:extLst>
          </p:cNvPr>
          <p:cNvSpPr>
            <a:spLocks noGrp="1"/>
          </p:cNvSpPr>
          <p:nvPr>
            <p:ph idx="1"/>
          </p:nvPr>
        </p:nvSpPr>
        <p:spPr>
          <a:xfrm>
            <a:off x="192290" y="218098"/>
            <a:ext cx="11807451" cy="4883150"/>
          </a:xfrm>
        </p:spPr>
        <p:txBody>
          <a:bodyPr/>
          <a:lstStyle/>
          <a:p>
            <a:pPr marL="0" indent="0" algn="just">
              <a:buNone/>
            </a:pPr>
            <a:r>
              <a:rPr lang="pt-BR" b="1" dirty="0">
                <a:solidFill>
                  <a:schemeClr val="tx2"/>
                </a:solidFill>
                <a:latin typeface="Calibri" panose="020F0502020204030204" pitchFamily="34" charset="0"/>
                <a:cs typeface="Calibri" panose="020F0502020204030204" pitchFamily="34" charset="0"/>
              </a:rPr>
              <a:t>19) FGV - Técnico de Nível Superior (</a:t>
            </a:r>
            <a:r>
              <a:rPr lang="pt-BR" b="1" dirty="0" err="1">
                <a:solidFill>
                  <a:schemeClr val="tx2"/>
                </a:solidFill>
                <a:latin typeface="Calibri" panose="020F0502020204030204" pitchFamily="34" charset="0"/>
                <a:cs typeface="Calibri" panose="020F0502020204030204" pitchFamily="34" charset="0"/>
              </a:rPr>
              <a:t>Pref</a:t>
            </a:r>
            <a:r>
              <a:rPr lang="pt-BR" b="1" dirty="0">
                <a:solidFill>
                  <a:schemeClr val="tx2"/>
                </a:solidFill>
                <a:latin typeface="Calibri" panose="020F0502020204030204" pitchFamily="34" charset="0"/>
                <a:cs typeface="Calibri" panose="020F0502020204030204" pitchFamily="34" charset="0"/>
              </a:rPr>
              <a:t> Salvador)/Suporte Administrativo/Economia ou Gestão Financeira/2017</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No século XIX, na Irlanda, uma crise alimentar elevou o preço da batata provocando um aumento de sua demanda. Isso decorreu do fato desse bem ser a base da alimentação da população e, em consequência, o aumento de preço obrigou as pessoas a reduzirem seu orçamento com os demais bens.</a:t>
            </a: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Assim a batata é um exemplo de bem:</a:t>
            </a:r>
          </a:p>
        </p:txBody>
      </p:sp>
    </p:spTree>
    <p:extLst>
      <p:ext uri="{BB962C8B-B14F-4D97-AF65-F5344CB8AC3E}">
        <p14:creationId xmlns:p14="http://schemas.microsoft.com/office/powerpoint/2010/main" val="690109505"/>
      </p:ext>
    </p:extLst>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F6884FC3-E2AB-40AC-B5AC-F780D7E656ED}"/>
              </a:ext>
            </a:extLst>
          </p:cNvPr>
          <p:cNvSpPr/>
          <p:nvPr/>
        </p:nvSpPr>
        <p:spPr bwMode="auto">
          <a:xfrm>
            <a:off x="98476" y="1842868"/>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17A353A8-02FC-4211-AD8C-B27C00452B88}"/>
              </a:ext>
            </a:extLst>
          </p:cNvPr>
          <p:cNvSpPr>
            <a:spLocks noGrp="1"/>
          </p:cNvSpPr>
          <p:nvPr>
            <p:ph idx="1"/>
          </p:nvPr>
        </p:nvSpPr>
        <p:spPr>
          <a:xfrm>
            <a:off x="192290" y="218098"/>
            <a:ext cx="11807451" cy="4883150"/>
          </a:xfrm>
        </p:spPr>
        <p:txBody>
          <a:bodyPr/>
          <a:lstStyle/>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normal, pois a demanda varia positivamente com a renda.</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comum, pois a elasticidade preço da demanda é maior do que a unidade em termos absolutos.</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muito inferior, pois a elasticidade preço da demanda é positiva.</a:t>
            </a: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inferior, mas não de </a:t>
            </a:r>
            <a:r>
              <a:rPr lang="pt-BR" b="0" i="0" dirty="0" err="1">
                <a:solidFill>
                  <a:schemeClr val="tx2"/>
                </a:solidFill>
                <a:effectLst/>
                <a:latin typeface="Calibri" panose="020F0502020204030204" pitchFamily="34" charset="0"/>
                <a:cs typeface="Calibri" panose="020F0502020204030204" pitchFamily="34" charset="0"/>
              </a:rPr>
              <a:t>Giffen</a:t>
            </a:r>
            <a:r>
              <a:rPr lang="pt-BR" b="0" i="0" dirty="0">
                <a:solidFill>
                  <a:schemeClr val="tx2"/>
                </a:solidFill>
                <a:effectLst/>
                <a:latin typeface="Calibri" panose="020F0502020204030204" pitchFamily="34" charset="0"/>
                <a:cs typeface="Calibri" panose="020F0502020204030204" pitchFamily="34" charset="0"/>
              </a:rPr>
              <a:t>.</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substituto, por ser um bem necessário.</a:t>
            </a:r>
            <a:endParaRPr lang="pt-BR" dirty="0">
              <a:solidFill>
                <a:schemeClr val="tx2"/>
              </a:solidFill>
              <a:latin typeface="Calibri" panose="020F0502020204030204" pitchFamily="34" charset="0"/>
              <a:cs typeface="Calibri" panose="020F0502020204030204" pitchFamily="34" charset="0"/>
            </a:endParaRPr>
          </a:p>
        </p:txBody>
      </p:sp>
      <p:sp>
        <p:nvSpPr>
          <p:cNvPr id="8" name="CaixaDeTexto 7">
            <a:extLst>
              <a:ext uri="{FF2B5EF4-FFF2-40B4-BE49-F238E27FC236}">
                <a16:creationId xmlns:a16="http://schemas.microsoft.com/office/drawing/2014/main" id="{30F2171A-BA89-40B1-A512-157620751F36}"/>
              </a:ext>
            </a:extLst>
          </p:cNvPr>
          <p:cNvSpPr txBox="1"/>
          <p:nvPr/>
        </p:nvSpPr>
        <p:spPr>
          <a:xfrm>
            <a:off x="239149" y="3784208"/>
            <a:ext cx="11807451" cy="3046988"/>
          </a:xfrm>
          <a:prstGeom prst="rect">
            <a:avLst/>
          </a:prstGeom>
          <a:noFill/>
        </p:spPr>
        <p:txBody>
          <a:bodyPr wrap="square" rtlCol="0">
            <a:spAutoFit/>
          </a:bodyPr>
          <a:lstStyle/>
          <a:p>
            <a:pPr marL="457200" indent="-457200" algn="just">
              <a:buFont typeface="Wingdings" panose="05000000000000000000" pitchFamily="2" charset="2"/>
              <a:buChar char="§"/>
            </a:pPr>
            <a:r>
              <a:rPr lang="pt-BR" sz="3200" dirty="0">
                <a:solidFill>
                  <a:srgbClr val="C00000"/>
                </a:solidFill>
                <a:latin typeface="Calibri" panose="020F0502020204030204" pitchFamily="34" charset="0"/>
                <a:cs typeface="Calibri" panose="020F0502020204030204" pitchFamily="34" charset="0"/>
              </a:rPr>
              <a:t>Vejam as explicações da questão 10.</a:t>
            </a:r>
          </a:p>
          <a:p>
            <a:pPr marL="457200" indent="-457200" algn="just">
              <a:buFont typeface="Wingdings" panose="05000000000000000000" pitchFamily="2" charset="2"/>
              <a:buChar char="§"/>
            </a:pPr>
            <a:r>
              <a:rPr lang="pt-BR" sz="3200" dirty="0">
                <a:solidFill>
                  <a:srgbClr val="C00000"/>
                </a:solidFill>
                <a:latin typeface="Calibri" panose="020F0502020204030204" pitchFamily="34" charset="0"/>
                <a:cs typeface="Calibri" panose="020F0502020204030204" pitchFamily="34" charset="0"/>
              </a:rPr>
              <a:t>Se a curva de demanda é positivamente inclinada, temos um bem de </a:t>
            </a:r>
            <a:r>
              <a:rPr lang="pt-BR" sz="3200" dirty="0" err="1">
                <a:solidFill>
                  <a:srgbClr val="C00000"/>
                </a:solidFill>
                <a:latin typeface="Calibri" panose="020F0502020204030204" pitchFamily="34" charset="0"/>
                <a:cs typeface="Calibri" panose="020F0502020204030204" pitchFamily="34" charset="0"/>
              </a:rPr>
              <a:t>Giffen</a:t>
            </a:r>
            <a:r>
              <a:rPr lang="pt-BR" sz="3200" dirty="0">
                <a:solidFill>
                  <a:srgbClr val="C00000"/>
                </a:solidFill>
                <a:latin typeface="Calibri" panose="020F0502020204030204" pitchFamily="34" charset="0"/>
                <a:cs typeface="Calibri" panose="020F0502020204030204" pitchFamily="34" charset="0"/>
              </a:rPr>
              <a:t>.</a:t>
            </a:r>
          </a:p>
          <a:p>
            <a:pPr marL="914400" lvl="1" indent="-457200" algn="just">
              <a:buFont typeface="Wingdings" panose="05000000000000000000" pitchFamily="2" charset="2"/>
              <a:buChar char="§"/>
            </a:pPr>
            <a:r>
              <a:rPr lang="pt-BR" sz="3200" dirty="0">
                <a:solidFill>
                  <a:srgbClr val="C00000"/>
                </a:solidFill>
                <a:latin typeface="Calibri" panose="020F0502020204030204" pitchFamily="34" charset="0"/>
                <a:cs typeface="Calibri" panose="020F0502020204030204" pitchFamily="34" charset="0"/>
              </a:rPr>
              <a:t>Trata-se de um bem inferior, mas tão inferior, que o efeito-renda negativo domina o efeito-substituição.</a:t>
            </a:r>
          </a:p>
          <a:p>
            <a:pPr marL="457200" indent="-457200" algn="just">
              <a:buFont typeface="Wingdings" panose="05000000000000000000" pitchFamily="2" charset="2"/>
              <a:buChar char="§"/>
            </a:pPr>
            <a:endParaRPr lang="pt-BR" sz="32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37293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FFBCC03-3158-4B3D-98D7-4532A61B5435}"/>
              </a:ext>
            </a:extLst>
          </p:cNvPr>
          <p:cNvSpPr>
            <a:spLocks noGrp="1"/>
          </p:cNvSpPr>
          <p:nvPr>
            <p:ph idx="1"/>
          </p:nvPr>
        </p:nvSpPr>
        <p:spPr>
          <a:xfrm>
            <a:off x="150086" y="105554"/>
            <a:ext cx="11807451" cy="4883150"/>
          </a:xfrm>
        </p:spPr>
        <p:txBody>
          <a:bodyPr/>
          <a:lstStyle/>
          <a:p>
            <a:pPr marL="0" indent="0" algn="just">
              <a:buNone/>
            </a:pPr>
            <a:r>
              <a:rPr lang="pt-BR" b="1" dirty="0">
                <a:solidFill>
                  <a:schemeClr val="tx2"/>
                </a:solidFill>
                <a:latin typeface="Calibri" panose="020F0502020204030204" pitchFamily="34" charset="0"/>
                <a:cs typeface="Calibri" panose="020F0502020204030204" pitchFamily="34" charset="0"/>
              </a:rPr>
              <a:t>20) FGV - Analista Portuário (CODEBA)/Economista/2016</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spcBef>
                <a:spcPts val="1200"/>
              </a:spcBef>
              <a:buNone/>
            </a:pPr>
            <a:r>
              <a:rPr lang="pt-BR" b="0" i="0" dirty="0">
                <a:solidFill>
                  <a:schemeClr val="tx2"/>
                </a:solidFill>
                <a:effectLst/>
                <a:latin typeface="Calibri" panose="020F0502020204030204" pitchFamily="34" charset="0"/>
                <a:cs typeface="Calibri" panose="020F0502020204030204" pitchFamily="34" charset="0"/>
              </a:rPr>
              <a:t>O aumento da inflação e do desemprego tem gerado um choque negativo sobre os rendimentos das famílias. Nesse sentido, para cada redução de 1% na renda, as famílias reduzem em 2% o gasto com lazer, 0,5% o gasto com educação dos filhos e aumentam em 1% o gasto com ônibus.</a:t>
            </a:r>
          </a:p>
          <a:p>
            <a:pPr marL="0" indent="0" algn="just">
              <a:spcBef>
                <a:spcPts val="1200"/>
              </a:spcBef>
              <a:buNone/>
            </a:pPr>
            <a:r>
              <a:rPr lang="pt-BR" b="0" i="0" dirty="0">
                <a:solidFill>
                  <a:schemeClr val="tx2"/>
                </a:solidFill>
                <a:effectLst/>
                <a:latin typeface="Calibri" panose="020F0502020204030204" pitchFamily="34" charset="0"/>
                <a:cs typeface="Calibri" panose="020F0502020204030204" pitchFamily="34" charset="0"/>
              </a:rPr>
              <a:t>A partir dessa descrição é possível dizer que lazer, educação dos filhos e ônibus são, respectivamente, bens ou serviços</a:t>
            </a:r>
          </a:p>
        </p:txBody>
      </p:sp>
      <p:graphicFrame>
        <p:nvGraphicFramePr>
          <p:cNvPr id="4" name="Object 6">
            <a:hlinkClick r:id="" action="ppaction://ole?verb=0"/>
            <a:extLst>
              <a:ext uri="{FF2B5EF4-FFF2-40B4-BE49-F238E27FC236}">
                <a16:creationId xmlns:a16="http://schemas.microsoft.com/office/drawing/2014/main" id="{89DB4C5B-9A24-4315-ADDE-64AA98F8837E}"/>
              </a:ext>
            </a:extLst>
          </p:cNvPr>
          <p:cNvGraphicFramePr>
            <a:graphicFrameLocks/>
          </p:cNvGraphicFramePr>
          <p:nvPr>
            <p:extLst>
              <p:ext uri="{D42A27DB-BD31-4B8C-83A1-F6EECF244321}">
                <p14:modId xmlns:p14="http://schemas.microsoft.com/office/powerpoint/2010/main" val="2894781355"/>
              </p:ext>
            </p:extLst>
          </p:nvPr>
        </p:nvGraphicFramePr>
        <p:xfrm>
          <a:off x="255420" y="4475163"/>
          <a:ext cx="11049000" cy="2079625"/>
        </p:xfrm>
        <a:graphic>
          <a:graphicData uri="http://schemas.openxmlformats.org/presentationml/2006/ole">
            <mc:AlternateContent xmlns:mc="http://schemas.openxmlformats.org/markup-compatibility/2006">
              <mc:Choice xmlns:v="urn:schemas-microsoft-com:vml" Requires="v">
                <p:oleObj name="Equation" r:id="rId2" imgW="3695400" imgH="761760" progId="Equation.DSMT4">
                  <p:embed/>
                </p:oleObj>
              </mc:Choice>
              <mc:Fallback>
                <p:oleObj name="Equation" r:id="rId2" imgW="3695400" imgH="761760" progId="Equation.DSMT4">
                  <p:embed/>
                  <p:pic>
                    <p:nvPicPr>
                      <p:cNvPr id="4" name="Object 6">
                        <a:hlinkClick r:id="" action="ppaction://ole?verb=0"/>
                        <a:extLst>
                          <a:ext uri="{FF2B5EF4-FFF2-40B4-BE49-F238E27FC236}">
                            <a16:creationId xmlns:a16="http://schemas.microsoft.com/office/drawing/2014/main" id="{A8F6AF26-026D-4E0C-B828-D47BB759125C}"/>
                          </a:ext>
                        </a:extLst>
                      </p:cNvPr>
                      <p:cNvPicPr>
                        <a:picLocks noChangeArrowheads="1"/>
                      </p:cNvPicPr>
                      <p:nvPr/>
                    </p:nvPicPr>
                    <p:blipFill>
                      <a:blip r:embed="rId3"/>
                      <a:srcRect/>
                      <a:stretch>
                        <a:fillRect/>
                      </a:stretch>
                    </p:blipFill>
                    <p:spPr bwMode="auto">
                      <a:xfrm>
                        <a:off x="255420" y="4475163"/>
                        <a:ext cx="11049000" cy="2079625"/>
                      </a:xfrm>
                      <a:prstGeom prst="rect">
                        <a:avLst/>
                      </a:prstGeom>
                      <a:noFill/>
                      <a:ln>
                        <a:solidFill>
                          <a:schemeClr val="accent6">
                            <a:lumMod val="50000"/>
                          </a:schemeClr>
                        </a:solidFill>
                      </a:ln>
                      <a:effectLst/>
                    </p:spPr>
                  </p:pic>
                </p:oleObj>
              </mc:Fallback>
            </mc:AlternateContent>
          </a:graphicData>
        </a:graphic>
      </p:graphicFrame>
    </p:spTree>
    <p:extLst>
      <p:ext uri="{BB962C8B-B14F-4D97-AF65-F5344CB8AC3E}">
        <p14:creationId xmlns:p14="http://schemas.microsoft.com/office/powerpoint/2010/main" val="9881229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26E5D5C1-7FA7-49D2-9453-93A723A738D2}"/>
              </a:ext>
            </a:extLst>
          </p:cNvPr>
          <p:cNvSpPr/>
          <p:nvPr/>
        </p:nvSpPr>
        <p:spPr bwMode="auto">
          <a:xfrm>
            <a:off x="196950" y="492367"/>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04818C75-2ADA-436F-9146-E31CA7B82F18}"/>
              </a:ext>
            </a:extLst>
          </p:cNvPr>
          <p:cNvSpPr>
            <a:spLocks noGrp="1"/>
          </p:cNvSpPr>
          <p:nvPr>
            <p:ph idx="1"/>
          </p:nvPr>
        </p:nvSpPr>
        <p:spPr>
          <a:xfrm>
            <a:off x="290765" y="457250"/>
            <a:ext cx="11343216" cy="4883150"/>
          </a:xfrm>
        </p:spPr>
        <p:txBody>
          <a:bodyPr/>
          <a:lstStyle/>
          <a:p>
            <a:pPr marL="514350" indent="-514350">
              <a:buClr>
                <a:schemeClr val="tx1"/>
              </a:buClr>
              <a:buSzPct val="100000"/>
              <a:buFont typeface="+mj-lt"/>
              <a:buAutoNum type="alphaLcParenR"/>
            </a:pPr>
            <a:r>
              <a:rPr lang="pt-BR" b="1" i="0" dirty="0">
                <a:solidFill>
                  <a:schemeClr val="tx2"/>
                </a:solidFill>
                <a:effectLst/>
                <a:latin typeface="Calibri" panose="020F0502020204030204" pitchFamily="34" charset="0"/>
                <a:cs typeface="Calibri" panose="020F0502020204030204" pitchFamily="34" charset="0"/>
              </a:rPr>
              <a:t>I</a:t>
            </a:r>
            <a:r>
              <a:rPr lang="pt-BR" b="0" i="0" dirty="0">
                <a:solidFill>
                  <a:schemeClr val="tx2"/>
                </a:solidFill>
                <a:effectLst/>
                <a:latin typeface="Calibri" panose="020F0502020204030204" pitchFamily="34" charset="0"/>
                <a:cs typeface="Calibri" panose="020F0502020204030204" pitchFamily="34" charset="0"/>
              </a:rPr>
              <a:t>, apenas.</a:t>
            </a:r>
          </a:p>
          <a:p>
            <a:pPr marL="514350" indent="-514350">
              <a:buClr>
                <a:schemeClr val="tx1"/>
              </a:buClr>
              <a:buSzPct val="100000"/>
              <a:buFont typeface="+mj-lt"/>
              <a:buAutoNum type="alphaLcParenR"/>
            </a:pPr>
            <a:r>
              <a:rPr lang="pt-BR" b="1" i="0" dirty="0">
                <a:solidFill>
                  <a:schemeClr val="tx2"/>
                </a:solidFill>
                <a:effectLst/>
                <a:latin typeface="Calibri" panose="020F0502020204030204" pitchFamily="34" charset="0"/>
                <a:cs typeface="Calibri" panose="020F0502020204030204" pitchFamily="34" charset="0"/>
              </a:rPr>
              <a:t>II</a:t>
            </a:r>
            <a:r>
              <a:rPr lang="pt-BR" b="0" i="0" dirty="0">
                <a:solidFill>
                  <a:schemeClr val="tx2"/>
                </a:solidFill>
                <a:effectLst/>
                <a:latin typeface="Calibri" panose="020F0502020204030204" pitchFamily="34" charset="0"/>
                <a:cs typeface="Calibri" panose="020F0502020204030204" pitchFamily="34" charset="0"/>
              </a:rPr>
              <a:t>, apenas.</a:t>
            </a:r>
            <a:endParaRPr lang="pt-BR" dirty="0">
              <a:solidFill>
                <a:schemeClr val="tx2"/>
              </a:solidFill>
              <a:latin typeface="Calibri" panose="020F0502020204030204" pitchFamily="34" charset="0"/>
              <a:cs typeface="Calibri" panose="020F0502020204030204" pitchFamily="34" charset="0"/>
            </a:endParaRPr>
          </a:p>
          <a:p>
            <a:pPr marL="514350" indent="-514350">
              <a:buClr>
                <a:schemeClr val="tx1"/>
              </a:buClr>
              <a:buSzPct val="100000"/>
              <a:buFont typeface="+mj-lt"/>
              <a:buAutoNum type="alphaLcParenR"/>
            </a:pPr>
            <a:r>
              <a:rPr lang="pt-BR" b="1" i="0" dirty="0">
                <a:solidFill>
                  <a:schemeClr val="tx2"/>
                </a:solidFill>
                <a:effectLst/>
                <a:latin typeface="Calibri" panose="020F0502020204030204" pitchFamily="34" charset="0"/>
                <a:cs typeface="Calibri" panose="020F0502020204030204" pitchFamily="34" charset="0"/>
              </a:rPr>
              <a:t>III</a:t>
            </a:r>
            <a:r>
              <a:rPr lang="pt-BR" b="0" i="0" dirty="0">
                <a:solidFill>
                  <a:schemeClr val="tx2"/>
                </a:solidFill>
                <a:effectLst/>
                <a:latin typeface="Calibri" panose="020F0502020204030204" pitchFamily="34" charset="0"/>
                <a:cs typeface="Calibri" panose="020F0502020204030204" pitchFamily="34" charset="0"/>
              </a:rPr>
              <a:t>, apenas.</a:t>
            </a:r>
          </a:p>
          <a:p>
            <a:pPr marL="514350" indent="-514350">
              <a:buClr>
                <a:schemeClr val="tx1"/>
              </a:buClr>
              <a:buSzPct val="100000"/>
              <a:buFont typeface="+mj-lt"/>
              <a:buAutoNum type="alphaLcParenR"/>
            </a:pPr>
            <a:r>
              <a:rPr lang="pt-BR" b="1" i="0" dirty="0">
                <a:solidFill>
                  <a:schemeClr val="tx2"/>
                </a:solidFill>
                <a:effectLst/>
                <a:latin typeface="Calibri" panose="020F0502020204030204" pitchFamily="34" charset="0"/>
                <a:cs typeface="Calibri" panose="020F0502020204030204" pitchFamily="34" charset="0"/>
              </a:rPr>
              <a:t>I </a:t>
            </a:r>
            <a:r>
              <a:rPr lang="pt-BR" b="0" i="0" dirty="0">
                <a:solidFill>
                  <a:schemeClr val="tx2"/>
                </a:solidFill>
                <a:effectLst/>
                <a:latin typeface="Calibri" panose="020F0502020204030204" pitchFamily="34" charset="0"/>
                <a:cs typeface="Calibri" panose="020F0502020204030204" pitchFamily="34" charset="0"/>
              </a:rPr>
              <a:t>e </a:t>
            </a:r>
            <a:r>
              <a:rPr lang="pt-BR" b="1" i="0" dirty="0">
                <a:solidFill>
                  <a:schemeClr val="tx2"/>
                </a:solidFill>
                <a:effectLst/>
                <a:latin typeface="Calibri" panose="020F0502020204030204" pitchFamily="34" charset="0"/>
                <a:cs typeface="Calibri" panose="020F0502020204030204" pitchFamily="34" charset="0"/>
              </a:rPr>
              <a:t>III</a:t>
            </a:r>
            <a:r>
              <a:rPr lang="pt-BR" b="0" i="0" dirty="0">
                <a:solidFill>
                  <a:schemeClr val="tx2"/>
                </a:solidFill>
                <a:effectLst/>
                <a:latin typeface="Calibri" panose="020F0502020204030204" pitchFamily="34" charset="0"/>
                <a:cs typeface="Calibri" panose="020F0502020204030204" pitchFamily="34" charset="0"/>
              </a:rPr>
              <a:t>, apenas.</a:t>
            </a:r>
            <a:endParaRPr lang="pt-BR" dirty="0">
              <a:solidFill>
                <a:schemeClr val="tx2"/>
              </a:solidFill>
              <a:latin typeface="Calibri" panose="020F0502020204030204" pitchFamily="34" charset="0"/>
              <a:cs typeface="Calibri" panose="020F0502020204030204" pitchFamily="34" charset="0"/>
            </a:endParaRPr>
          </a:p>
          <a:p>
            <a:pPr marL="514350" indent="-514350">
              <a:buClr>
                <a:schemeClr val="tx1"/>
              </a:buClr>
              <a:buSzPct val="100000"/>
              <a:buFont typeface="+mj-lt"/>
              <a:buAutoNum type="alphaLcParenR"/>
            </a:pPr>
            <a:r>
              <a:rPr lang="pt-BR" b="1" i="0" dirty="0">
                <a:solidFill>
                  <a:schemeClr val="tx2"/>
                </a:solidFill>
                <a:effectLst/>
                <a:latin typeface="Calibri" panose="020F0502020204030204" pitchFamily="34" charset="0"/>
                <a:cs typeface="Calibri" panose="020F0502020204030204" pitchFamily="34" charset="0"/>
              </a:rPr>
              <a:t>II </a:t>
            </a:r>
            <a:r>
              <a:rPr lang="pt-BR" b="0" i="0" dirty="0">
                <a:solidFill>
                  <a:schemeClr val="tx2"/>
                </a:solidFill>
                <a:effectLst/>
                <a:latin typeface="Calibri" panose="020F0502020204030204" pitchFamily="34" charset="0"/>
                <a:cs typeface="Calibri" panose="020F0502020204030204" pitchFamily="34" charset="0"/>
              </a:rPr>
              <a:t>e </a:t>
            </a:r>
            <a:r>
              <a:rPr lang="pt-BR" b="1" i="0" dirty="0">
                <a:solidFill>
                  <a:schemeClr val="tx2"/>
                </a:solidFill>
                <a:effectLst/>
                <a:latin typeface="Calibri" panose="020F0502020204030204" pitchFamily="34" charset="0"/>
                <a:cs typeface="Calibri" panose="020F0502020204030204" pitchFamily="34" charset="0"/>
              </a:rPr>
              <a:t>III</a:t>
            </a:r>
            <a:r>
              <a:rPr lang="pt-BR" b="0" i="0" dirty="0">
                <a:solidFill>
                  <a:schemeClr val="tx2"/>
                </a:solidFill>
                <a:effectLst/>
                <a:latin typeface="Calibri" panose="020F0502020204030204" pitchFamily="34" charset="0"/>
                <a:cs typeface="Calibri" panose="020F0502020204030204" pitchFamily="34" charset="0"/>
              </a:rPr>
              <a:t>, apenas.</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53656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5C65B067-4D4D-4DD3-A16D-63EA63162559}"/>
              </a:ext>
            </a:extLst>
          </p:cNvPr>
          <p:cNvSpPr/>
          <p:nvPr/>
        </p:nvSpPr>
        <p:spPr bwMode="auto">
          <a:xfrm>
            <a:off x="70340" y="1659988"/>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F1C7BC33-8A5F-44E1-942E-8C78FC5C3A5E}"/>
              </a:ext>
            </a:extLst>
          </p:cNvPr>
          <p:cNvSpPr>
            <a:spLocks noGrp="1"/>
          </p:cNvSpPr>
          <p:nvPr>
            <p:ph idx="1"/>
          </p:nvPr>
        </p:nvSpPr>
        <p:spPr>
          <a:xfrm>
            <a:off x="150086" y="189962"/>
            <a:ext cx="11807451" cy="4883150"/>
          </a:xfrm>
        </p:spPr>
        <p:txBody>
          <a:bodyPr/>
          <a:lstStyle/>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de </a:t>
            </a:r>
            <a:r>
              <a:rPr lang="pt-BR" b="0" i="0" dirty="0" err="1">
                <a:solidFill>
                  <a:schemeClr val="tx2"/>
                </a:solidFill>
                <a:effectLst/>
                <a:latin typeface="Calibri" panose="020F0502020204030204" pitchFamily="34" charset="0"/>
                <a:cs typeface="Calibri" panose="020F0502020204030204" pitchFamily="34" charset="0"/>
              </a:rPr>
              <a:t>Giffen</a:t>
            </a:r>
            <a:r>
              <a:rPr lang="pt-BR" b="0" i="0" dirty="0">
                <a:solidFill>
                  <a:schemeClr val="tx2"/>
                </a:solidFill>
                <a:effectLst/>
                <a:latin typeface="Calibri" panose="020F0502020204030204" pitchFamily="34" charset="0"/>
                <a:cs typeface="Calibri" panose="020F0502020204030204" pitchFamily="34" charset="0"/>
              </a:rPr>
              <a:t>, inferior e complementar.</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superior, normal e substituto.</a:t>
            </a:r>
            <a:endParaRPr lang="pt-BR" dirty="0">
              <a:solidFill>
                <a:schemeClr val="tx2"/>
              </a:solidFill>
              <a:latin typeface="Calibri" panose="020F0502020204030204" pitchFamily="34" charset="0"/>
              <a:cs typeface="Calibri" panose="020F0502020204030204" pitchFamily="34" charset="0"/>
            </a:endParaRP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de luxo, necessário e inferior.</a:t>
            </a: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normal, necessário e comum.</a:t>
            </a:r>
            <a:endParaRPr lang="pt-BR" dirty="0">
              <a:solidFill>
                <a:schemeClr val="tx2"/>
              </a:solidFill>
              <a:latin typeface="Calibri" panose="020F0502020204030204" pitchFamily="34" charset="0"/>
              <a:cs typeface="Calibri" panose="020F0502020204030204" pitchFamily="34" charset="0"/>
            </a:endParaRPr>
          </a:p>
          <a:p>
            <a:pPr marL="514350" indent="-514350" algn="just">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supérfluo, de </a:t>
            </a:r>
            <a:r>
              <a:rPr lang="pt-BR" b="0" i="0" dirty="0" err="1">
                <a:solidFill>
                  <a:schemeClr val="tx2"/>
                </a:solidFill>
                <a:effectLst/>
                <a:latin typeface="Calibri" panose="020F0502020204030204" pitchFamily="34" charset="0"/>
                <a:cs typeface="Calibri" panose="020F0502020204030204" pitchFamily="34" charset="0"/>
              </a:rPr>
              <a:t>Giffen</a:t>
            </a:r>
            <a:r>
              <a:rPr lang="pt-BR" b="0" i="0" dirty="0">
                <a:solidFill>
                  <a:schemeClr val="tx2"/>
                </a:solidFill>
                <a:effectLst/>
                <a:latin typeface="Calibri" panose="020F0502020204030204" pitchFamily="34" charset="0"/>
                <a:cs typeface="Calibri" panose="020F0502020204030204" pitchFamily="34" charset="0"/>
              </a:rPr>
              <a:t> e inferior.</a:t>
            </a:r>
            <a:endParaRPr lang="pt-BR"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29095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C5B45A-1C89-4FBA-B609-220786E0DAFF}"/>
              </a:ext>
            </a:extLst>
          </p:cNvPr>
          <p:cNvSpPr>
            <a:spLocks noGrp="1"/>
          </p:cNvSpPr>
          <p:nvPr>
            <p:ph idx="1"/>
          </p:nvPr>
        </p:nvSpPr>
        <p:spPr>
          <a:xfrm>
            <a:off x="295423" y="161823"/>
            <a:ext cx="11760591" cy="4883150"/>
          </a:xfrm>
        </p:spPr>
        <p:txBody>
          <a:bodyPr/>
          <a:lstStyle/>
          <a:p>
            <a:pPr marL="0" indent="0" algn="just">
              <a:buNone/>
            </a:pPr>
            <a:r>
              <a:rPr lang="pt-BR" b="1" dirty="0">
                <a:solidFill>
                  <a:srgbClr val="333333"/>
                </a:solidFill>
                <a:latin typeface="Calibri" panose="020F0502020204030204" pitchFamily="34" charset="0"/>
                <a:cs typeface="Calibri" panose="020F0502020204030204" pitchFamily="34" charset="0"/>
              </a:rPr>
              <a:t>21) FGV - Técnico Superior Especializado (DPE RJ)/Economia /2019</a:t>
            </a:r>
            <a:endParaRPr lang="pt-BR" b="1" dirty="0">
              <a:solidFill>
                <a:srgbClr val="333333"/>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2"/>
                </a:solidFill>
                <a:effectLst/>
                <a:latin typeface="Calibri" panose="020F0502020204030204" pitchFamily="34" charset="0"/>
                <a:cs typeface="Calibri" panose="020F0502020204030204" pitchFamily="34" charset="0"/>
              </a:rPr>
              <a:t>Com relação à teoria do consumidor, analise as afirmativas a seguir.</a:t>
            </a:r>
          </a:p>
          <a:p>
            <a:pPr marL="0" indent="0" algn="just">
              <a:spcBef>
                <a:spcPts val="600"/>
              </a:spcBef>
              <a:buNone/>
            </a:pPr>
            <a:r>
              <a:rPr lang="pt-BR" b="1" i="0" dirty="0">
                <a:solidFill>
                  <a:schemeClr val="tx2"/>
                </a:solidFill>
                <a:effectLst/>
                <a:latin typeface="Calibri" panose="020F0502020204030204" pitchFamily="34" charset="0"/>
                <a:cs typeface="Calibri" panose="020F0502020204030204" pitchFamily="34" charset="0"/>
              </a:rPr>
              <a:t>I</a:t>
            </a:r>
            <a:r>
              <a:rPr lang="pt-BR" b="0" i="0" dirty="0">
                <a:solidFill>
                  <a:schemeClr val="tx2"/>
                </a:solidFill>
                <a:effectLst/>
                <a:latin typeface="Calibri" panose="020F0502020204030204" pitchFamily="34" charset="0"/>
                <a:cs typeface="Calibri" panose="020F0502020204030204" pitchFamily="34" charset="0"/>
              </a:rPr>
              <a:t>. Rafael é um consumidor que tem preferência pelos bens x e y dada por                                 . Já  Antônio  é  um  outro  consumidor  com preferência  representada  por                                         . Se  a  renda  de Rafael e Antônio são iguais, sabe-se que suas cestas de consumo também serão.</a:t>
            </a:r>
          </a:p>
          <a:p>
            <a:pPr marL="0" indent="0" algn="just">
              <a:spcBef>
                <a:spcPts val="600"/>
              </a:spcBef>
              <a:buNone/>
            </a:pPr>
            <a:r>
              <a:rPr lang="pt-BR" b="1" i="0" dirty="0">
                <a:solidFill>
                  <a:schemeClr val="tx2"/>
                </a:solidFill>
                <a:effectLst/>
                <a:latin typeface="Calibri" panose="020F0502020204030204" pitchFamily="34" charset="0"/>
                <a:cs typeface="Calibri" panose="020F0502020204030204" pitchFamily="34" charset="0"/>
              </a:rPr>
              <a:t>II</a:t>
            </a:r>
            <a:r>
              <a:rPr lang="pt-BR" b="0" i="0" dirty="0">
                <a:solidFill>
                  <a:schemeClr val="tx2"/>
                </a:solidFill>
                <a:effectLst/>
                <a:latin typeface="Calibri" panose="020F0502020204030204" pitchFamily="34" charset="0"/>
                <a:cs typeface="Calibri" panose="020F0502020204030204" pitchFamily="34" charset="0"/>
              </a:rPr>
              <a:t>. </a:t>
            </a:r>
            <a:r>
              <a:rPr lang="pt-BR" sz="3100" b="0" i="0" dirty="0">
                <a:solidFill>
                  <a:schemeClr val="tx2"/>
                </a:solidFill>
                <a:effectLst/>
                <a:latin typeface="Calibri" panose="020F0502020204030204" pitchFamily="34" charset="0"/>
                <a:cs typeface="Calibri" panose="020F0502020204030204" pitchFamily="34" charset="0"/>
              </a:rPr>
              <a:t>Mariana adora ir ao cinema. No cinema, Mariana gosta de consumir um pacote de pipoca com dois copos de refrigerante, sempre nessa mesma proporção fixa. No ano, Mariana tem R$ 150 para gastar em pipoca e refrigerante no cinema. Se o preço de um pacote de pipoca é R$ 20 e o preço de um copo de refrigerante é R$ 5, então a demanda anual de Mariana por pipoca no cinema é de 5 pacotes.</a:t>
            </a:r>
            <a:endParaRPr lang="pt-BR" sz="3100" dirty="0">
              <a:solidFill>
                <a:schemeClr val="tx2"/>
              </a:solidFill>
              <a:latin typeface="Calibri" panose="020F0502020204030204" pitchFamily="34" charset="0"/>
              <a:cs typeface="Calibri" panose="020F0502020204030204" pitchFamily="34" charset="0"/>
            </a:endParaRPr>
          </a:p>
        </p:txBody>
      </p:sp>
      <p:graphicFrame>
        <p:nvGraphicFramePr>
          <p:cNvPr id="4" name="Object 24">
            <a:extLst>
              <a:ext uri="{FF2B5EF4-FFF2-40B4-BE49-F238E27FC236}">
                <a16:creationId xmlns:a16="http://schemas.microsoft.com/office/drawing/2014/main" id="{E1340766-ACA5-4464-B58D-C6C9A733DAB0}"/>
              </a:ext>
            </a:extLst>
          </p:cNvPr>
          <p:cNvGraphicFramePr>
            <a:graphicFrameLocks noChangeAspect="1"/>
          </p:cNvGraphicFramePr>
          <p:nvPr>
            <p:extLst>
              <p:ext uri="{D42A27DB-BD31-4B8C-83A1-F6EECF244321}">
                <p14:modId xmlns:p14="http://schemas.microsoft.com/office/powerpoint/2010/main" val="1796742708"/>
              </p:ext>
            </p:extLst>
          </p:nvPr>
        </p:nvGraphicFramePr>
        <p:xfrm>
          <a:off x="1218762" y="1771406"/>
          <a:ext cx="2903074" cy="593994"/>
        </p:xfrm>
        <a:graphic>
          <a:graphicData uri="http://schemas.openxmlformats.org/presentationml/2006/ole">
            <mc:AlternateContent xmlns:mc="http://schemas.openxmlformats.org/markup-compatibility/2006">
              <mc:Choice xmlns:v="urn:schemas-microsoft-com:vml" Requires="v">
                <p:oleObj name="Equation" r:id="rId2" imgW="1002960" imgH="266400" progId="Equation.DSMT4">
                  <p:embed/>
                </p:oleObj>
              </mc:Choice>
              <mc:Fallback>
                <p:oleObj name="Equation" r:id="rId2" imgW="1002960" imgH="266400" progId="Equation.DSMT4">
                  <p:embed/>
                  <p:pic>
                    <p:nvPicPr>
                      <p:cNvPr id="9" name="Object 24"/>
                      <p:cNvPicPr>
                        <a:picLocks noChangeAspect="1" noChangeArrowheads="1"/>
                      </p:cNvPicPr>
                      <p:nvPr/>
                    </p:nvPicPr>
                    <p:blipFill>
                      <a:blip r:embed="rId3"/>
                      <a:srcRect/>
                      <a:stretch>
                        <a:fillRect/>
                      </a:stretch>
                    </p:blipFill>
                    <p:spPr bwMode="auto">
                      <a:xfrm>
                        <a:off x="1218762" y="1771406"/>
                        <a:ext cx="2903074" cy="593994"/>
                      </a:xfrm>
                      <a:prstGeom prst="rect">
                        <a:avLst/>
                      </a:prstGeom>
                      <a:noFill/>
                      <a:ln>
                        <a:noFill/>
                      </a:ln>
                      <a:effectLst/>
                    </p:spPr>
                  </p:pic>
                </p:oleObj>
              </mc:Fallback>
            </mc:AlternateContent>
          </a:graphicData>
        </a:graphic>
      </p:graphicFrame>
      <p:graphicFrame>
        <p:nvGraphicFramePr>
          <p:cNvPr id="5" name="Object 24">
            <a:extLst>
              <a:ext uri="{FF2B5EF4-FFF2-40B4-BE49-F238E27FC236}">
                <a16:creationId xmlns:a16="http://schemas.microsoft.com/office/drawing/2014/main" id="{C2319062-642B-4030-8C4C-4F5C61B4C18C}"/>
              </a:ext>
            </a:extLst>
          </p:cNvPr>
          <p:cNvGraphicFramePr>
            <a:graphicFrameLocks noChangeAspect="1"/>
          </p:cNvGraphicFramePr>
          <p:nvPr>
            <p:extLst>
              <p:ext uri="{D42A27DB-BD31-4B8C-83A1-F6EECF244321}">
                <p14:modId xmlns:p14="http://schemas.microsoft.com/office/powerpoint/2010/main" val="3572260330"/>
              </p:ext>
            </p:extLst>
          </p:nvPr>
        </p:nvGraphicFramePr>
        <p:xfrm>
          <a:off x="5631500" y="2321168"/>
          <a:ext cx="3343691" cy="609382"/>
        </p:xfrm>
        <a:graphic>
          <a:graphicData uri="http://schemas.openxmlformats.org/presentationml/2006/ole">
            <mc:AlternateContent xmlns:mc="http://schemas.openxmlformats.org/markup-compatibility/2006">
              <mc:Choice xmlns:v="urn:schemas-microsoft-com:vml" Requires="v">
                <p:oleObj name="Equation" r:id="rId4" imgW="1295280" imgH="253800" progId="Equation.DSMT4">
                  <p:embed/>
                </p:oleObj>
              </mc:Choice>
              <mc:Fallback>
                <p:oleObj name="Equation" r:id="rId4" imgW="1295280" imgH="253800" progId="Equation.DSMT4">
                  <p:embed/>
                  <p:pic>
                    <p:nvPicPr>
                      <p:cNvPr id="4" name="Object 24">
                        <a:extLst>
                          <a:ext uri="{FF2B5EF4-FFF2-40B4-BE49-F238E27FC236}">
                            <a16:creationId xmlns:a16="http://schemas.microsoft.com/office/drawing/2014/main" id="{E1340766-ACA5-4464-B58D-C6C9A733DAB0}"/>
                          </a:ext>
                        </a:extLst>
                      </p:cNvPr>
                      <p:cNvPicPr>
                        <a:picLocks noChangeAspect="1" noChangeArrowheads="1"/>
                      </p:cNvPicPr>
                      <p:nvPr/>
                    </p:nvPicPr>
                    <p:blipFill>
                      <a:blip r:embed="rId5"/>
                      <a:srcRect/>
                      <a:stretch>
                        <a:fillRect/>
                      </a:stretch>
                    </p:blipFill>
                    <p:spPr bwMode="auto">
                      <a:xfrm>
                        <a:off x="5631500" y="2321168"/>
                        <a:ext cx="3343691" cy="609382"/>
                      </a:xfrm>
                      <a:prstGeom prst="rect">
                        <a:avLst/>
                      </a:prstGeom>
                      <a:noFill/>
                      <a:ln>
                        <a:noFill/>
                      </a:ln>
                      <a:effectLst/>
                    </p:spPr>
                  </p:pic>
                </p:oleObj>
              </mc:Fallback>
            </mc:AlternateContent>
          </a:graphicData>
        </a:graphic>
      </p:graphicFrame>
      <p:sp>
        <p:nvSpPr>
          <p:cNvPr id="2" name="CaixaDeTexto 1">
            <a:extLst>
              <a:ext uri="{FF2B5EF4-FFF2-40B4-BE49-F238E27FC236}">
                <a16:creationId xmlns:a16="http://schemas.microsoft.com/office/drawing/2014/main" id="{03F9AFD2-2BB2-490A-B4D7-9DFD575F7909}"/>
              </a:ext>
            </a:extLst>
          </p:cNvPr>
          <p:cNvSpPr txBox="1"/>
          <p:nvPr/>
        </p:nvSpPr>
        <p:spPr>
          <a:xfrm>
            <a:off x="-23722" y="1308293"/>
            <a:ext cx="867776" cy="553998"/>
          </a:xfrm>
          <a:prstGeom prst="rect">
            <a:avLst/>
          </a:prstGeom>
          <a:noFill/>
        </p:spPr>
        <p:txBody>
          <a:bodyPr wrap="square" rtlCol="0">
            <a:spAutoFit/>
          </a:bodyPr>
          <a:lstStyle/>
          <a:p>
            <a:r>
              <a:rPr lang="pt-BR" sz="3000" b="1" dirty="0">
                <a:solidFill>
                  <a:srgbClr val="C00000"/>
                </a:solidFill>
              </a:rPr>
              <a:t>V</a:t>
            </a:r>
          </a:p>
        </p:txBody>
      </p:sp>
      <p:sp>
        <p:nvSpPr>
          <p:cNvPr id="6" name="CaixaDeTexto 5">
            <a:extLst>
              <a:ext uri="{FF2B5EF4-FFF2-40B4-BE49-F238E27FC236}">
                <a16:creationId xmlns:a16="http://schemas.microsoft.com/office/drawing/2014/main" id="{401D5E7F-688B-49D7-AA01-7F66A965B618}"/>
              </a:ext>
            </a:extLst>
          </p:cNvPr>
          <p:cNvSpPr txBox="1"/>
          <p:nvPr/>
        </p:nvSpPr>
        <p:spPr>
          <a:xfrm>
            <a:off x="-12001" y="3824065"/>
            <a:ext cx="867776" cy="553998"/>
          </a:xfrm>
          <a:prstGeom prst="rect">
            <a:avLst/>
          </a:prstGeom>
          <a:noFill/>
        </p:spPr>
        <p:txBody>
          <a:bodyPr wrap="square" rtlCol="0">
            <a:spAutoFit/>
          </a:bodyPr>
          <a:lstStyle/>
          <a:p>
            <a:r>
              <a:rPr lang="pt-BR" sz="3000" b="1" dirty="0">
                <a:solidFill>
                  <a:srgbClr val="C00000"/>
                </a:solidFill>
              </a:rPr>
              <a:t>V</a:t>
            </a:r>
          </a:p>
        </p:txBody>
      </p:sp>
    </p:spTree>
    <p:extLst>
      <p:ext uri="{BB962C8B-B14F-4D97-AF65-F5344CB8AC3E}">
        <p14:creationId xmlns:p14="http://schemas.microsoft.com/office/powerpoint/2010/main" val="39445172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2ADCB5A-1E94-4964-B28D-AB3F2D1C4975}"/>
              </a:ext>
            </a:extLst>
          </p:cNvPr>
          <p:cNvSpPr>
            <a:spLocks noGrp="1"/>
          </p:cNvSpPr>
          <p:nvPr>
            <p:ph idx="1"/>
          </p:nvPr>
        </p:nvSpPr>
        <p:spPr>
          <a:xfrm>
            <a:off x="84403" y="232166"/>
            <a:ext cx="12009121" cy="3196834"/>
          </a:xfrm>
        </p:spPr>
        <p:txBody>
          <a:bodyPr/>
          <a:lstStyle/>
          <a:p>
            <a:pPr algn="just">
              <a:spcBef>
                <a:spcPts val="600"/>
              </a:spcBef>
              <a:buClr>
                <a:schemeClr val="tx1"/>
              </a:buClr>
              <a:buSzPct val="100000"/>
              <a:buFont typeface="Wingdings" panose="05000000000000000000" pitchFamily="2" charset="2"/>
              <a:buChar char="§"/>
            </a:pPr>
            <a:r>
              <a:rPr lang="pt-BR" dirty="0">
                <a:solidFill>
                  <a:schemeClr val="tx1"/>
                </a:solidFill>
              </a:rPr>
              <a:t>Quanto </a:t>
            </a:r>
            <a:r>
              <a:rPr lang="pt-BR" b="1" dirty="0">
                <a:solidFill>
                  <a:schemeClr val="tx1"/>
                </a:solidFill>
              </a:rPr>
              <a:t>ao item I</a:t>
            </a:r>
            <a:r>
              <a:rPr lang="pt-BR" dirty="0">
                <a:solidFill>
                  <a:schemeClr val="tx1"/>
                </a:solidFill>
              </a:rPr>
              <a:t>, observe que a função utilidade de Antônio é uma transformação monotônica da função utilidade de Rafael.</a:t>
            </a:r>
          </a:p>
          <a:p>
            <a:pPr lvl="1" algn="just">
              <a:spcBef>
                <a:spcPts val="600"/>
              </a:spcBef>
              <a:buClr>
                <a:schemeClr val="tx1"/>
              </a:buClr>
              <a:buSzPct val="100000"/>
              <a:buFont typeface="Wingdings" panose="05000000000000000000" pitchFamily="2" charset="2"/>
              <a:buChar char="§"/>
            </a:pPr>
            <a:r>
              <a:rPr lang="pt-BR" dirty="0">
                <a:solidFill>
                  <a:schemeClr val="tx1"/>
                </a:solidFill>
              </a:rPr>
              <a:t>Nas duas funções Cobb-Douglas x e y estão elevados a números iguais; vão gastar a mesma parcela de renda com cada um dos bens.</a:t>
            </a:r>
          </a:p>
          <a:p>
            <a:pPr algn="just">
              <a:spcBef>
                <a:spcPts val="600"/>
              </a:spcBef>
              <a:buClr>
                <a:schemeClr val="tx1"/>
              </a:buClr>
              <a:buSzPct val="100000"/>
              <a:buFont typeface="Wingdings" panose="05000000000000000000" pitchFamily="2" charset="2"/>
              <a:buChar char="§"/>
            </a:pPr>
            <a:r>
              <a:rPr lang="pt-BR" dirty="0">
                <a:solidFill>
                  <a:schemeClr val="tx1"/>
                </a:solidFill>
              </a:rPr>
              <a:t>Logo, dada a renda e os preços, Antônio e Rafael escolherão a mesma cesta de consumo</a:t>
            </a:r>
          </a:p>
        </p:txBody>
      </p:sp>
      <p:sp>
        <p:nvSpPr>
          <p:cNvPr id="4" name="Espaço Reservado para Conteúdo 2">
            <a:extLst>
              <a:ext uri="{FF2B5EF4-FFF2-40B4-BE49-F238E27FC236}">
                <a16:creationId xmlns:a16="http://schemas.microsoft.com/office/drawing/2014/main" id="{2D3616CC-06CA-4A8E-926E-3CE914A47B20}"/>
              </a:ext>
            </a:extLst>
          </p:cNvPr>
          <p:cNvSpPr txBox="1">
            <a:spLocks/>
          </p:cNvSpPr>
          <p:nvPr/>
        </p:nvSpPr>
        <p:spPr bwMode="auto">
          <a:xfrm>
            <a:off x="82057" y="3521667"/>
            <a:ext cx="12009121" cy="3196834"/>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600"/>
              </a:spcBef>
              <a:buClr>
                <a:schemeClr val="tx1"/>
              </a:buClr>
              <a:buSzPct val="100000"/>
              <a:buFont typeface="Wingdings" panose="05000000000000000000" pitchFamily="2" charset="2"/>
              <a:buChar char="§"/>
            </a:pPr>
            <a:r>
              <a:rPr lang="pt-BR" kern="0" dirty="0">
                <a:solidFill>
                  <a:schemeClr val="tx1"/>
                </a:solidFill>
              </a:rPr>
              <a:t>Quanto </a:t>
            </a:r>
            <a:r>
              <a:rPr lang="pt-BR" b="1" kern="0" dirty="0">
                <a:solidFill>
                  <a:schemeClr val="tx1"/>
                </a:solidFill>
              </a:rPr>
              <a:t>ao item II</a:t>
            </a:r>
            <a:r>
              <a:rPr lang="pt-BR" kern="0" dirty="0">
                <a:solidFill>
                  <a:schemeClr val="tx1"/>
                </a:solidFill>
              </a:rPr>
              <a:t>, observe que trata-se de um problema com dois bens que são complementares perfeitos.</a:t>
            </a:r>
          </a:p>
          <a:p>
            <a:pPr algn="just">
              <a:spcBef>
                <a:spcPts val="600"/>
              </a:spcBef>
              <a:buClr>
                <a:schemeClr val="tx1"/>
              </a:buClr>
              <a:buSzPct val="100000"/>
              <a:buFont typeface="Wingdings" panose="05000000000000000000" pitchFamily="2" charset="2"/>
              <a:buChar char="§"/>
            </a:pPr>
            <a:r>
              <a:rPr lang="pt-BR" kern="0" dirty="0">
                <a:solidFill>
                  <a:schemeClr val="tx1"/>
                </a:solidFill>
              </a:rPr>
              <a:t>Logo, nesse caso, teremos uma função utilidade representada por:</a:t>
            </a:r>
          </a:p>
          <a:p>
            <a:pPr lvl="1" algn="just">
              <a:spcBef>
                <a:spcPts val="600"/>
              </a:spcBef>
              <a:buClr>
                <a:schemeClr val="tx1"/>
              </a:buClr>
              <a:buSzPct val="100000"/>
              <a:buFont typeface="Wingdings" panose="05000000000000000000" pitchFamily="2" charset="2"/>
              <a:buChar char="§"/>
            </a:pPr>
            <a:r>
              <a:rPr lang="pt-BR" sz="2900" kern="0" dirty="0">
                <a:solidFill>
                  <a:schemeClr val="tx1"/>
                </a:solidFill>
              </a:rPr>
              <a:t>Dois pacotes de pipoca “equivalem” (em termos de utilidade) a um refrigerante.</a:t>
            </a:r>
          </a:p>
        </p:txBody>
      </p:sp>
      <p:graphicFrame>
        <p:nvGraphicFramePr>
          <p:cNvPr id="5" name="Object 24">
            <a:extLst>
              <a:ext uri="{FF2B5EF4-FFF2-40B4-BE49-F238E27FC236}">
                <a16:creationId xmlns:a16="http://schemas.microsoft.com/office/drawing/2014/main" id="{739F30CF-A222-4FA3-A28B-03789A116FE5}"/>
              </a:ext>
            </a:extLst>
          </p:cNvPr>
          <p:cNvGraphicFramePr>
            <a:graphicFrameLocks noChangeAspect="1"/>
          </p:cNvGraphicFramePr>
          <p:nvPr>
            <p:extLst>
              <p:ext uri="{D42A27DB-BD31-4B8C-83A1-F6EECF244321}">
                <p14:modId xmlns:p14="http://schemas.microsoft.com/office/powerpoint/2010/main" val="78750009"/>
              </p:ext>
            </p:extLst>
          </p:nvPr>
        </p:nvGraphicFramePr>
        <p:xfrm>
          <a:off x="1284168" y="5064370"/>
          <a:ext cx="3625457" cy="678986"/>
        </p:xfrm>
        <a:graphic>
          <a:graphicData uri="http://schemas.openxmlformats.org/presentationml/2006/ole">
            <mc:AlternateContent xmlns:mc="http://schemas.openxmlformats.org/markup-compatibility/2006">
              <mc:Choice xmlns:v="urn:schemas-microsoft-com:vml" Requires="v">
                <p:oleObj name="Equation" r:id="rId2" imgW="1523880" imgH="253800" progId="Equation.DSMT4">
                  <p:embed/>
                </p:oleObj>
              </mc:Choice>
              <mc:Fallback>
                <p:oleObj name="Equation" r:id="rId2" imgW="1523880" imgH="253800" progId="Equation.DSMT4">
                  <p:embed/>
                  <p:pic>
                    <p:nvPicPr>
                      <p:cNvPr id="5" name="Object 24">
                        <a:extLst>
                          <a:ext uri="{FF2B5EF4-FFF2-40B4-BE49-F238E27FC236}">
                            <a16:creationId xmlns:a16="http://schemas.microsoft.com/office/drawing/2014/main" id="{C2319062-642B-4030-8C4C-4F5C61B4C18C}"/>
                          </a:ext>
                        </a:extLst>
                      </p:cNvPr>
                      <p:cNvPicPr>
                        <a:picLocks noChangeAspect="1" noChangeArrowheads="1"/>
                      </p:cNvPicPr>
                      <p:nvPr/>
                    </p:nvPicPr>
                    <p:blipFill>
                      <a:blip r:embed="rId3"/>
                      <a:srcRect/>
                      <a:stretch>
                        <a:fillRect/>
                      </a:stretch>
                    </p:blipFill>
                    <p:spPr bwMode="auto">
                      <a:xfrm>
                        <a:off x="1284168" y="5064370"/>
                        <a:ext cx="3625457" cy="67898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0009876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4">
            <a:extLst>
              <a:ext uri="{FF2B5EF4-FFF2-40B4-BE49-F238E27FC236}">
                <a16:creationId xmlns:a16="http://schemas.microsoft.com/office/drawing/2014/main" id="{12775E84-AD17-4763-8F6B-E594B3EE9EAE}"/>
              </a:ext>
            </a:extLst>
          </p:cNvPr>
          <p:cNvGraphicFramePr>
            <a:graphicFrameLocks noChangeAspect="1"/>
          </p:cNvGraphicFramePr>
          <p:nvPr>
            <p:extLst>
              <p:ext uri="{D42A27DB-BD31-4B8C-83A1-F6EECF244321}">
                <p14:modId xmlns:p14="http://schemas.microsoft.com/office/powerpoint/2010/main" val="2016571520"/>
              </p:ext>
            </p:extLst>
          </p:nvPr>
        </p:nvGraphicFramePr>
        <p:xfrm>
          <a:off x="243034" y="241521"/>
          <a:ext cx="6776745" cy="712234"/>
        </p:xfrm>
        <a:graphic>
          <a:graphicData uri="http://schemas.openxmlformats.org/presentationml/2006/ole">
            <mc:AlternateContent xmlns:mc="http://schemas.openxmlformats.org/markup-compatibility/2006">
              <mc:Choice xmlns:v="urn:schemas-microsoft-com:vml" Requires="v">
                <p:oleObj name="Equation" r:id="rId2" imgW="2577960" imgH="241200" progId="Equation.DSMT4">
                  <p:embed/>
                </p:oleObj>
              </mc:Choice>
              <mc:Fallback>
                <p:oleObj name="Equation" r:id="rId2" imgW="2577960" imgH="241200" progId="Equation.DSMT4">
                  <p:embed/>
                  <p:pic>
                    <p:nvPicPr>
                      <p:cNvPr id="5" name="Object 24">
                        <a:extLst>
                          <a:ext uri="{FF2B5EF4-FFF2-40B4-BE49-F238E27FC236}">
                            <a16:creationId xmlns:a16="http://schemas.microsoft.com/office/drawing/2014/main" id="{739F30CF-A222-4FA3-A28B-03789A116FE5}"/>
                          </a:ext>
                        </a:extLst>
                      </p:cNvPr>
                      <p:cNvPicPr>
                        <a:picLocks noChangeAspect="1" noChangeArrowheads="1"/>
                      </p:cNvPicPr>
                      <p:nvPr/>
                    </p:nvPicPr>
                    <p:blipFill>
                      <a:blip r:embed="rId3"/>
                      <a:srcRect/>
                      <a:stretch>
                        <a:fillRect/>
                      </a:stretch>
                    </p:blipFill>
                    <p:spPr bwMode="auto">
                      <a:xfrm>
                        <a:off x="243034" y="241521"/>
                        <a:ext cx="6776745" cy="712234"/>
                      </a:xfrm>
                      <a:prstGeom prst="rect">
                        <a:avLst/>
                      </a:prstGeom>
                      <a:noFill/>
                      <a:ln>
                        <a:noFill/>
                      </a:ln>
                      <a:effectLst/>
                    </p:spPr>
                  </p:pic>
                </p:oleObj>
              </mc:Fallback>
            </mc:AlternateContent>
          </a:graphicData>
        </a:graphic>
      </p:graphicFrame>
      <p:graphicFrame>
        <p:nvGraphicFramePr>
          <p:cNvPr id="5" name="Object 24">
            <a:extLst>
              <a:ext uri="{FF2B5EF4-FFF2-40B4-BE49-F238E27FC236}">
                <a16:creationId xmlns:a16="http://schemas.microsoft.com/office/drawing/2014/main" id="{1007CBF6-80C6-40BA-BAD7-950340EA481B}"/>
              </a:ext>
            </a:extLst>
          </p:cNvPr>
          <p:cNvGraphicFramePr>
            <a:graphicFrameLocks noChangeAspect="1"/>
          </p:cNvGraphicFramePr>
          <p:nvPr>
            <p:extLst>
              <p:ext uri="{D42A27DB-BD31-4B8C-83A1-F6EECF244321}">
                <p14:modId xmlns:p14="http://schemas.microsoft.com/office/powerpoint/2010/main" val="1184727353"/>
              </p:ext>
            </p:extLst>
          </p:nvPr>
        </p:nvGraphicFramePr>
        <p:xfrm>
          <a:off x="243034" y="1607162"/>
          <a:ext cx="7297249" cy="1267764"/>
        </p:xfrm>
        <a:graphic>
          <a:graphicData uri="http://schemas.openxmlformats.org/presentationml/2006/ole">
            <mc:AlternateContent xmlns:mc="http://schemas.openxmlformats.org/markup-compatibility/2006">
              <mc:Choice xmlns:v="urn:schemas-microsoft-com:vml" Requires="v">
                <p:oleObj name="Equation" r:id="rId4" imgW="2514600" imgH="431640" progId="Equation.DSMT4">
                  <p:embed/>
                </p:oleObj>
              </mc:Choice>
              <mc:Fallback>
                <p:oleObj name="Equation" r:id="rId4" imgW="2514600" imgH="431640" progId="Equation.DSMT4">
                  <p:embed/>
                  <p:pic>
                    <p:nvPicPr>
                      <p:cNvPr id="4" name="Object 24">
                        <a:extLst>
                          <a:ext uri="{FF2B5EF4-FFF2-40B4-BE49-F238E27FC236}">
                            <a16:creationId xmlns:a16="http://schemas.microsoft.com/office/drawing/2014/main" id="{12775E84-AD17-4763-8F6B-E594B3EE9EAE}"/>
                          </a:ext>
                        </a:extLst>
                      </p:cNvPr>
                      <p:cNvPicPr>
                        <a:picLocks noChangeAspect="1" noChangeArrowheads="1"/>
                      </p:cNvPicPr>
                      <p:nvPr/>
                    </p:nvPicPr>
                    <p:blipFill>
                      <a:blip r:embed="rId5"/>
                      <a:srcRect/>
                      <a:stretch>
                        <a:fillRect/>
                      </a:stretch>
                    </p:blipFill>
                    <p:spPr bwMode="auto">
                      <a:xfrm>
                        <a:off x="243034" y="1607162"/>
                        <a:ext cx="7297249" cy="1267764"/>
                      </a:xfrm>
                      <a:prstGeom prst="rect">
                        <a:avLst/>
                      </a:prstGeom>
                      <a:noFill/>
                      <a:ln>
                        <a:noFill/>
                      </a:ln>
                      <a:effectLst/>
                    </p:spPr>
                  </p:pic>
                </p:oleObj>
              </mc:Fallback>
            </mc:AlternateContent>
          </a:graphicData>
        </a:graphic>
      </p:graphicFrame>
      <p:graphicFrame>
        <p:nvGraphicFramePr>
          <p:cNvPr id="6" name="Object 24">
            <a:extLst>
              <a:ext uri="{FF2B5EF4-FFF2-40B4-BE49-F238E27FC236}">
                <a16:creationId xmlns:a16="http://schemas.microsoft.com/office/drawing/2014/main" id="{5914C976-ED31-4293-B92A-0CF699D04F98}"/>
              </a:ext>
            </a:extLst>
          </p:cNvPr>
          <p:cNvGraphicFramePr>
            <a:graphicFrameLocks noChangeAspect="1"/>
          </p:cNvGraphicFramePr>
          <p:nvPr>
            <p:extLst>
              <p:ext uri="{D42A27DB-BD31-4B8C-83A1-F6EECF244321}">
                <p14:modId xmlns:p14="http://schemas.microsoft.com/office/powerpoint/2010/main" val="2084755430"/>
              </p:ext>
            </p:extLst>
          </p:nvPr>
        </p:nvGraphicFramePr>
        <p:xfrm>
          <a:off x="243032" y="2836568"/>
          <a:ext cx="8761303" cy="1116455"/>
        </p:xfrm>
        <a:graphic>
          <a:graphicData uri="http://schemas.openxmlformats.org/presentationml/2006/ole">
            <mc:AlternateContent xmlns:mc="http://schemas.openxmlformats.org/markup-compatibility/2006">
              <mc:Choice xmlns:v="urn:schemas-microsoft-com:vml" Requires="v">
                <p:oleObj name="Equation" r:id="rId6" imgW="3466800" imgH="393480" progId="Equation.DSMT4">
                  <p:embed/>
                </p:oleObj>
              </mc:Choice>
              <mc:Fallback>
                <p:oleObj name="Equation" r:id="rId6" imgW="3466800" imgH="393480" progId="Equation.DSMT4">
                  <p:embed/>
                  <p:pic>
                    <p:nvPicPr>
                      <p:cNvPr id="5" name="Object 24">
                        <a:extLst>
                          <a:ext uri="{FF2B5EF4-FFF2-40B4-BE49-F238E27FC236}">
                            <a16:creationId xmlns:a16="http://schemas.microsoft.com/office/drawing/2014/main" id="{1007CBF6-80C6-40BA-BAD7-950340EA481B}"/>
                          </a:ext>
                        </a:extLst>
                      </p:cNvPr>
                      <p:cNvPicPr>
                        <a:picLocks noChangeAspect="1" noChangeArrowheads="1"/>
                      </p:cNvPicPr>
                      <p:nvPr/>
                    </p:nvPicPr>
                    <p:blipFill>
                      <a:blip r:embed="rId7"/>
                      <a:srcRect/>
                      <a:stretch>
                        <a:fillRect/>
                      </a:stretch>
                    </p:blipFill>
                    <p:spPr bwMode="auto">
                      <a:xfrm>
                        <a:off x="243032" y="2836568"/>
                        <a:ext cx="8761303" cy="1116455"/>
                      </a:xfrm>
                      <a:prstGeom prst="rect">
                        <a:avLst/>
                      </a:prstGeom>
                      <a:noFill/>
                      <a:ln>
                        <a:noFill/>
                      </a:ln>
                      <a:effectLst/>
                    </p:spPr>
                  </p:pic>
                </p:oleObj>
              </mc:Fallback>
            </mc:AlternateContent>
          </a:graphicData>
        </a:graphic>
      </p:graphicFrame>
      <p:graphicFrame>
        <p:nvGraphicFramePr>
          <p:cNvPr id="7" name="Object 24">
            <a:extLst>
              <a:ext uri="{FF2B5EF4-FFF2-40B4-BE49-F238E27FC236}">
                <a16:creationId xmlns:a16="http://schemas.microsoft.com/office/drawing/2014/main" id="{0FE123C9-A6FB-4830-A9C5-CB24353B6A3A}"/>
              </a:ext>
            </a:extLst>
          </p:cNvPr>
          <p:cNvGraphicFramePr>
            <a:graphicFrameLocks noChangeAspect="1"/>
          </p:cNvGraphicFramePr>
          <p:nvPr>
            <p:extLst>
              <p:ext uri="{D42A27DB-BD31-4B8C-83A1-F6EECF244321}">
                <p14:modId xmlns:p14="http://schemas.microsoft.com/office/powerpoint/2010/main" val="365630994"/>
              </p:ext>
            </p:extLst>
          </p:nvPr>
        </p:nvGraphicFramePr>
        <p:xfrm>
          <a:off x="218316" y="3975100"/>
          <a:ext cx="9010089" cy="737577"/>
        </p:xfrm>
        <a:graphic>
          <a:graphicData uri="http://schemas.openxmlformats.org/presentationml/2006/ole">
            <mc:AlternateContent xmlns:mc="http://schemas.openxmlformats.org/markup-compatibility/2006">
              <mc:Choice xmlns:v="urn:schemas-microsoft-com:vml" Requires="v">
                <p:oleObj name="Equation" r:id="rId8" imgW="3301920" imgH="253800" progId="Equation.DSMT4">
                  <p:embed/>
                </p:oleObj>
              </mc:Choice>
              <mc:Fallback>
                <p:oleObj name="Equation" r:id="rId8" imgW="3301920" imgH="253800" progId="Equation.DSMT4">
                  <p:embed/>
                  <p:pic>
                    <p:nvPicPr>
                      <p:cNvPr id="6" name="Object 24">
                        <a:extLst>
                          <a:ext uri="{FF2B5EF4-FFF2-40B4-BE49-F238E27FC236}">
                            <a16:creationId xmlns:a16="http://schemas.microsoft.com/office/drawing/2014/main" id="{5914C976-ED31-4293-B92A-0CF699D04F98}"/>
                          </a:ext>
                        </a:extLst>
                      </p:cNvPr>
                      <p:cNvPicPr>
                        <a:picLocks noChangeAspect="1" noChangeArrowheads="1"/>
                      </p:cNvPicPr>
                      <p:nvPr/>
                    </p:nvPicPr>
                    <p:blipFill>
                      <a:blip r:embed="rId9"/>
                      <a:srcRect/>
                      <a:stretch>
                        <a:fillRect/>
                      </a:stretch>
                    </p:blipFill>
                    <p:spPr bwMode="auto">
                      <a:xfrm>
                        <a:off x="218316" y="3975100"/>
                        <a:ext cx="9010089" cy="737577"/>
                      </a:xfrm>
                      <a:prstGeom prst="rect">
                        <a:avLst/>
                      </a:prstGeom>
                      <a:noFill/>
                      <a:ln>
                        <a:noFill/>
                      </a:ln>
                      <a:effectLst/>
                    </p:spPr>
                  </p:pic>
                </p:oleObj>
              </mc:Fallback>
            </mc:AlternateContent>
          </a:graphicData>
        </a:graphic>
      </p:graphicFrame>
      <p:sp>
        <p:nvSpPr>
          <p:cNvPr id="8" name="Espaço Reservado para Conteúdo 2">
            <a:extLst>
              <a:ext uri="{FF2B5EF4-FFF2-40B4-BE49-F238E27FC236}">
                <a16:creationId xmlns:a16="http://schemas.microsoft.com/office/drawing/2014/main" id="{4919C5D9-78A4-48F1-953A-E257973224A2}"/>
              </a:ext>
            </a:extLst>
          </p:cNvPr>
          <p:cNvSpPr>
            <a:spLocks noGrp="1"/>
          </p:cNvSpPr>
          <p:nvPr>
            <p:ph idx="1"/>
          </p:nvPr>
        </p:nvSpPr>
        <p:spPr>
          <a:xfrm>
            <a:off x="196947" y="1118431"/>
            <a:ext cx="12009121" cy="1050925"/>
          </a:xfrm>
        </p:spPr>
        <p:txBody>
          <a:bodyPr/>
          <a:lstStyle/>
          <a:p>
            <a:pPr algn="just">
              <a:spcBef>
                <a:spcPts val="600"/>
              </a:spcBef>
              <a:buClr>
                <a:schemeClr val="tx1"/>
              </a:buClr>
              <a:buSzPct val="140000"/>
              <a:buFont typeface="Arial" panose="020B0604020202020204" pitchFamily="34" charset="0"/>
              <a:buChar char="•"/>
            </a:pPr>
            <a:r>
              <a:rPr lang="pt-BR" sz="3000" dirty="0">
                <a:solidFill>
                  <a:schemeClr val="tx1"/>
                </a:solidFill>
              </a:rPr>
              <a:t>Em equilíbrio, devemos ter: 2P = R. Substituindo na RO:</a:t>
            </a:r>
          </a:p>
        </p:txBody>
      </p:sp>
      <p:graphicFrame>
        <p:nvGraphicFramePr>
          <p:cNvPr id="9" name="Object 24">
            <a:extLst>
              <a:ext uri="{FF2B5EF4-FFF2-40B4-BE49-F238E27FC236}">
                <a16:creationId xmlns:a16="http://schemas.microsoft.com/office/drawing/2014/main" id="{5CED0838-2424-4A15-A663-DDE3790ECB19}"/>
              </a:ext>
            </a:extLst>
          </p:cNvPr>
          <p:cNvGraphicFramePr>
            <a:graphicFrameLocks noChangeAspect="1"/>
          </p:cNvGraphicFramePr>
          <p:nvPr>
            <p:extLst>
              <p:ext uri="{D42A27DB-BD31-4B8C-83A1-F6EECF244321}">
                <p14:modId xmlns:p14="http://schemas.microsoft.com/office/powerpoint/2010/main" val="2371759253"/>
              </p:ext>
            </p:extLst>
          </p:nvPr>
        </p:nvGraphicFramePr>
        <p:xfrm>
          <a:off x="239000" y="4872877"/>
          <a:ext cx="9140826" cy="671513"/>
        </p:xfrm>
        <a:graphic>
          <a:graphicData uri="http://schemas.openxmlformats.org/presentationml/2006/ole">
            <mc:AlternateContent xmlns:mc="http://schemas.openxmlformats.org/markup-compatibility/2006">
              <mc:Choice xmlns:v="urn:schemas-microsoft-com:vml" Requires="v">
                <p:oleObj name="Equation" r:id="rId10" imgW="3149280" imgH="228600" progId="Equation.DSMT4">
                  <p:embed/>
                </p:oleObj>
              </mc:Choice>
              <mc:Fallback>
                <p:oleObj name="Equation" r:id="rId10" imgW="3149280" imgH="228600" progId="Equation.DSMT4">
                  <p:embed/>
                  <p:pic>
                    <p:nvPicPr>
                      <p:cNvPr id="5" name="Object 24">
                        <a:extLst>
                          <a:ext uri="{FF2B5EF4-FFF2-40B4-BE49-F238E27FC236}">
                            <a16:creationId xmlns:a16="http://schemas.microsoft.com/office/drawing/2014/main" id="{1007CBF6-80C6-40BA-BAD7-950340EA481B}"/>
                          </a:ext>
                        </a:extLst>
                      </p:cNvPr>
                      <p:cNvPicPr>
                        <a:picLocks noChangeAspect="1" noChangeArrowheads="1"/>
                      </p:cNvPicPr>
                      <p:nvPr/>
                    </p:nvPicPr>
                    <p:blipFill>
                      <a:blip r:embed="rId11"/>
                      <a:srcRect/>
                      <a:stretch>
                        <a:fillRect/>
                      </a:stretch>
                    </p:blipFill>
                    <p:spPr bwMode="auto">
                      <a:xfrm>
                        <a:off x="239000" y="4872877"/>
                        <a:ext cx="9140826" cy="67151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349288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tângulo 39">
            <a:extLst>
              <a:ext uri="{FF2B5EF4-FFF2-40B4-BE49-F238E27FC236}">
                <a16:creationId xmlns:a16="http://schemas.microsoft.com/office/drawing/2014/main" id="{A1744F08-67E3-4D4F-916D-E3D16B756B40}"/>
              </a:ext>
            </a:extLst>
          </p:cNvPr>
          <p:cNvSpPr/>
          <p:nvPr/>
        </p:nvSpPr>
        <p:spPr bwMode="auto">
          <a:xfrm>
            <a:off x="1716258" y="407963"/>
            <a:ext cx="8609428" cy="5451230"/>
          </a:xfrm>
          <a:prstGeom prst="rect">
            <a:avLst/>
          </a:prstGeom>
          <a:solidFill>
            <a:srgbClr val="F8F8F8"/>
          </a:solid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cxnSp>
        <p:nvCxnSpPr>
          <p:cNvPr id="4" name="Conector de seta reta 6">
            <a:extLst>
              <a:ext uri="{FF2B5EF4-FFF2-40B4-BE49-F238E27FC236}">
                <a16:creationId xmlns:a16="http://schemas.microsoft.com/office/drawing/2014/main" id="{2C9ACC60-1172-493F-9CF9-F5692FF22BF9}"/>
              </a:ext>
            </a:extLst>
          </p:cNvPr>
          <p:cNvCxnSpPr>
            <a:cxnSpLocks/>
          </p:cNvCxnSpPr>
          <p:nvPr/>
        </p:nvCxnSpPr>
        <p:spPr>
          <a:xfrm flipV="1">
            <a:off x="3128910" y="998807"/>
            <a:ext cx="0" cy="376635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Conector de seta reta 7">
            <a:extLst>
              <a:ext uri="{FF2B5EF4-FFF2-40B4-BE49-F238E27FC236}">
                <a16:creationId xmlns:a16="http://schemas.microsoft.com/office/drawing/2014/main" id="{E6CA818F-E51A-4B46-9899-1D6715AFC0E4}"/>
              </a:ext>
            </a:extLst>
          </p:cNvPr>
          <p:cNvCxnSpPr>
            <a:cxnSpLocks/>
          </p:cNvCxnSpPr>
          <p:nvPr/>
        </p:nvCxnSpPr>
        <p:spPr>
          <a:xfrm>
            <a:off x="3143424" y="4763577"/>
            <a:ext cx="5339397"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CaixaDeTexto 5">
            <a:extLst>
              <a:ext uri="{FF2B5EF4-FFF2-40B4-BE49-F238E27FC236}">
                <a16:creationId xmlns:a16="http://schemas.microsoft.com/office/drawing/2014/main" id="{27FD19D3-6CDD-4C3B-B800-0671BEAC3810}"/>
              </a:ext>
            </a:extLst>
          </p:cNvPr>
          <p:cNvSpPr txBox="1"/>
          <p:nvPr/>
        </p:nvSpPr>
        <p:spPr>
          <a:xfrm>
            <a:off x="2722512" y="567756"/>
            <a:ext cx="381000" cy="584775"/>
          </a:xfrm>
          <a:prstGeom prst="rect">
            <a:avLst/>
          </a:prstGeom>
          <a:noFill/>
        </p:spPr>
        <p:txBody>
          <a:bodyPr wrap="square" rtlCol="0">
            <a:spAutoFit/>
          </a:bodyPr>
          <a:lstStyle/>
          <a:p>
            <a:r>
              <a:rPr lang="pt-BR" sz="3200" dirty="0"/>
              <a:t>R</a:t>
            </a:r>
          </a:p>
        </p:txBody>
      </p:sp>
      <p:sp>
        <p:nvSpPr>
          <p:cNvPr id="7" name="CaixaDeTexto 6">
            <a:extLst>
              <a:ext uri="{FF2B5EF4-FFF2-40B4-BE49-F238E27FC236}">
                <a16:creationId xmlns:a16="http://schemas.microsoft.com/office/drawing/2014/main" id="{1B241410-DB7C-47B5-8F58-E5F0591BD14E}"/>
              </a:ext>
            </a:extLst>
          </p:cNvPr>
          <p:cNvSpPr txBox="1"/>
          <p:nvPr/>
        </p:nvSpPr>
        <p:spPr>
          <a:xfrm>
            <a:off x="8428561" y="4511951"/>
            <a:ext cx="381000" cy="677108"/>
          </a:xfrm>
          <a:prstGeom prst="rect">
            <a:avLst/>
          </a:prstGeom>
          <a:noFill/>
        </p:spPr>
        <p:txBody>
          <a:bodyPr wrap="square" rtlCol="0">
            <a:spAutoFit/>
          </a:bodyPr>
          <a:lstStyle/>
          <a:p>
            <a:r>
              <a:rPr lang="pt-BR" sz="3800" dirty="0"/>
              <a:t>x</a:t>
            </a:r>
          </a:p>
        </p:txBody>
      </p:sp>
      <p:cxnSp>
        <p:nvCxnSpPr>
          <p:cNvPr id="8" name="Conector reto 7">
            <a:extLst>
              <a:ext uri="{FF2B5EF4-FFF2-40B4-BE49-F238E27FC236}">
                <a16:creationId xmlns:a16="http://schemas.microsoft.com/office/drawing/2014/main" id="{2E9E5CB0-D0A3-4C0C-A9AC-0BC75911A7F8}"/>
              </a:ext>
            </a:extLst>
          </p:cNvPr>
          <p:cNvCxnSpPr>
            <a:cxnSpLocks/>
          </p:cNvCxnSpPr>
          <p:nvPr/>
        </p:nvCxnSpPr>
        <p:spPr>
          <a:xfrm>
            <a:off x="3143424" y="1520216"/>
            <a:ext cx="3679409" cy="32433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E423BEB0-9D4A-4425-B8CA-8481EBD27C82}"/>
              </a:ext>
            </a:extLst>
          </p:cNvPr>
          <p:cNvCxnSpPr>
            <a:cxnSpLocks/>
          </p:cNvCxnSpPr>
          <p:nvPr/>
        </p:nvCxnSpPr>
        <p:spPr>
          <a:xfrm>
            <a:off x="3128476" y="3565739"/>
            <a:ext cx="2402143" cy="0"/>
          </a:xfrm>
          <a:prstGeom prst="line">
            <a:avLst/>
          </a:prstGeom>
          <a:ln w="12700">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CaixaDeTexto 10">
            <a:extLst>
              <a:ext uri="{FF2B5EF4-FFF2-40B4-BE49-F238E27FC236}">
                <a16:creationId xmlns:a16="http://schemas.microsoft.com/office/drawing/2014/main" id="{1131AD54-3EF0-46FE-9FEC-39CBEA258340}"/>
              </a:ext>
            </a:extLst>
          </p:cNvPr>
          <p:cNvSpPr txBox="1"/>
          <p:nvPr/>
        </p:nvSpPr>
        <p:spPr>
          <a:xfrm>
            <a:off x="2662163" y="3333163"/>
            <a:ext cx="566057" cy="461665"/>
          </a:xfrm>
          <a:prstGeom prst="rect">
            <a:avLst/>
          </a:prstGeom>
          <a:noFill/>
        </p:spPr>
        <p:txBody>
          <a:bodyPr wrap="square" rtlCol="0">
            <a:spAutoFit/>
          </a:bodyPr>
          <a:lstStyle/>
          <a:p>
            <a:r>
              <a:rPr lang="pt-BR" dirty="0">
                <a:solidFill>
                  <a:schemeClr val="accent6">
                    <a:lumMod val="50000"/>
                  </a:schemeClr>
                </a:solidFill>
              </a:rPr>
              <a:t>10</a:t>
            </a:r>
          </a:p>
        </p:txBody>
      </p:sp>
      <p:sp>
        <p:nvSpPr>
          <p:cNvPr id="12" name="CaixaDeTexto 11">
            <a:extLst>
              <a:ext uri="{FF2B5EF4-FFF2-40B4-BE49-F238E27FC236}">
                <a16:creationId xmlns:a16="http://schemas.microsoft.com/office/drawing/2014/main" id="{F5DACE93-5331-47F6-AEBC-4DC04A805FD0}"/>
              </a:ext>
            </a:extLst>
          </p:cNvPr>
          <p:cNvSpPr txBox="1"/>
          <p:nvPr/>
        </p:nvSpPr>
        <p:spPr>
          <a:xfrm>
            <a:off x="5302372" y="4744175"/>
            <a:ext cx="584200" cy="461665"/>
          </a:xfrm>
          <a:prstGeom prst="rect">
            <a:avLst/>
          </a:prstGeom>
          <a:noFill/>
        </p:spPr>
        <p:txBody>
          <a:bodyPr wrap="square" rtlCol="0">
            <a:spAutoFit/>
          </a:bodyPr>
          <a:lstStyle/>
          <a:p>
            <a:r>
              <a:rPr lang="pt-BR" dirty="0">
                <a:solidFill>
                  <a:schemeClr val="accent6">
                    <a:lumMod val="50000"/>
                  </a:schemeClr>
                </a:solidFill>
              </a:rPr>
              <a:t>5</a:t>
            </a:r>
          </a:p>
        </p:txBody>
      </p:sp>
      <p:sp>
        <p:nvSpPr>
          <p:cNvPr id="19" name="CaixaDeTexto 18">
            <a:extLst>
              <a:ext uri="{FF2B5EF4-FFF2-40B4-BE49-F238E27FC236}">
                <a16:creationId xmlns:a16="http://schemas.microsoft.com/office/drawing/2014/main" id="{1E594D31-E27B-41C6-9505-E0EB6449D90F}"/>
              </a:ext>
            </a:extLst>
          </p:cNvPr>
          <p:cNvSpPr txBox="1"/>
          <p:nvPr/>
        </p:nvSpPr>
        <p:spPr>
          <a:xfrm>
            <a:off x="2659817" y="1276938"/>
            <a:ext cx="566057" cy="461665"/>
          </a:xfrm>
          <a:prstGeom prst="rect">
            <a:avLst/>
          </a:prstGeom>
          <a:noFill/>
        </p:spPr>
        <p:txBody>
          <a:bodyPr wrap="square" rtlCol="0">
            <a:spAutoFit/>
          </a:bodyPr>
          <a:lstStyle/>
          <a:p>
            <a:r>
              <a:rPr lang="pt-BR" dirty="0"/>
              <a:t>30</a:t>
            </a:r>
          </a:p>
        </p:txBody>
      </p:sp>
      <p:sp>
        <p:nvSpPr>
          <p:cNvPr id="20" name="CaixaDeTexto 19">
            <a:extLst>
              <a:ext uri="{FF2B5EF4-FFF2-40B4-BE49-F238E27FC236}">
                <a16:creationId xmlns:a16="http://schemas.microsoft.com/office/drawing/2014/main" id="{387FEF9A-8021-47EB-8B4C-DFC4990C795D}"/>
              </a:ext>
            </a:extLst>
          </p:cNvPr>
          <p:cNvSpPr txBox="1"/>
          <p:nvPr/>
        </p:nvSpPr>
        <p:spPr>
          <a:xfrm>
            <a:off x="6540156" y="4721180"/>
            <a:ext cx="566057" cy="461665"/>
          </a:xfrm>
          <a:prstGeom prst="rect">
            <a:avLst/>
          </a:prstGeom>
          <a:noFill/>
        </p:spPr>
        <p:txBody>
          <a:bodyPr wrap="square" rtlCol="0">
            <a:spAutoFit/>
          </a:bodyPr>
          <a:lstStyle/>
          <a:p>
            <a:r>
              <a:rPr lang="pt-BR" dirty="0"/>
              <a:t>7,5</a:t>
            </a:r>
          </a:p>
        </p:txBody>
      </p:sp>
      <p:cxnSp>
        <p:nvCxnSpPr>
          <p:cNvPr id="21" name="Conector reto 20">
            <a:extLst>
              <a:ext uri="{FF2B5EF4-FFF2-40B4-BE49-F238E27FC236}">
                <a16:creationId xmlns:a16="http://schemas.microsoft.com/office/drawing/2014/main" id="{2E8C76F2-41BB-482E-BCF3-C9085A54C390}"/>
              </a:ext>
            </a:extLst>
          </p:cNvPr>
          <p:cNvCxnSpPr>
            <a:cxnSpLocks/>
          </p:cNvCxnSpPr>
          <p:nvPr/>
        </p:nvCxnSpPr>
        <p:spPr>
          <a:xfrm>
            <a:off x="5461371" y="1441900"/>
            <a:ext cx="12977" cy="2116581"/>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a:extLst>
              <a:ext uri="{FF2B5EF4-FFF2-40B4-BE49-F238E27FC236}">
                <a16:creationId xmlns:a16="http://schemas.microsoft.com/office/drawing/2014/main" id="{4600E1B3-277F-4138-858C-F55CDB82C93C}"/>
              </a:ext>
            </a:extLst>
          </p:cNvPr>
          <p:cNvCxnSpPr>
            <a:cxnSpLocks/>
          </p:cNvCxnSpPr>
          <p:nvPr/>
        </p:nvCxnSpPr>
        <p:spPr>
          <a:xfrm flipV="1">
            <a:off x="5475141" y="3550413"/>
            <a:ext cx="2557514" cy="7273"/>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0">
            <a:extLst>
              <a:ext uri="{FF2B5EF4-FFF2-40B4-BE49-F238E27FC236}">
                <a16:creationId xmlns:a16="http://schemas.microsoft.com/office/drawing/2014/main" id="{16757A67-73D2-45DC-837F-02D57E2C9E0D}"/>
              </a:ext>
            </a:extLst>
          </p:cNvPr>
          <p:cNvCxnSpPr>
            <a:cxnSpLocks/>
          </p:cNvCxnSpPr>
          <p:nvPr/>
        </p:nvCxnSpPr>
        <p:spPr>
          <a:xfrm>
            <a:off x="5461371" y="3565739"/>
            <a:ext cx="0" cy="1197838"/>
          </a:xfrm>
          <a:prstGeom prst="line">
            <a:avLst/>
          </a:prstGeom>
          <a:ln w="12700">
            <a:solidFill>
              <a:schemeClr val="accent6">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Elipse 35">
            <a:extLst>
              <a:ext uri="{FF2B5EF4-FFF2-40B4-BE49-F238E27FC236}">
                <a16:creationId xmlns:a16="http://schemas.microsoft.com/office/drawing/2014/main" id="{969483DA-54EA-4481-900B-4E7D208317CA}"/>
              </a:ext>
            </a:extLst>
          </p:cNvPr>
          <p:cNvSpPr/>
          <p:nvPr/>
        </p:nvSpPr>
        <p:spPr bwMode="auto">
          <a:xfrm>
            <a:off x="5359793" y="3447493"/>
            <a:ext cx="195624" cy="196565"/>
          </a:xfrm>
          <a:prstGeom prst="ellipse">
            <a:avLst/>
          </a:prstGeom>
          <a:solidFill>
            <a:schemeClr val="accent6">
              <a:lumMod val="50000"/>
            </a:schemeClr>
          </a:solidFill>
          <a:ln w="12700" cap="flat" cmpd="sng" algn="ctr">
            <a:solidFill>
              <a:schemeClr val="accent6">
                <a:lumMod val="75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graphicFrame>
        <p:nvGraphicFramePr>
          <p:cNvPr id="37" name="Object 24">
            <a:extLst>
              <a:ext uri="{FF2B5EF4-FFF2-40B4-BE49-F238E27FC236}">
                <a16:creationId xmlns:a16="http://schemas.microsoft.com/office/drawing/2014/main" id="{F1A6826B-A1B8-4EF4-A862-83035EAA76BA}"/>
              </a:ext>
            </a:extLst>
          </p:cNvPr>
          <p:cNvGraphicFramePr>
            <a:graphicFrameLocks noChangeAspect="1"/>
          </p:cNvGraphicFramePr>
          <p:nvPr>
            <p:extLst>
              <p:ext uri="{D42A27DB-BD31-4B8C-83A1-F6EECF244321}">
                <p14:modId xmlns:p14="http://schemas.microsoft.com/office/powerpoint/2010/main" val="1425697401"/>
              </p:ext>
            </p:extLst>
          </p:nvPr>
        </p:nvGraphicFramePr>
        <p:xfrm>
          <a:off x="8108595" y="3248034"/>
          <a:ext cx="1225861" cy="588519"/>
        </p:xfrm>
        <a:graphic>
          <a:graphicData uri="http://schemas.openxmlformats.org/presentationml/2006/ole">
            <mc:AlternateContent xmlns:mc="http://schemas.openxmlformats.org/markup-compatibility/2006">
              <mc:Choice xmlns:v="urn:schemas-microsoft-com:vml" Requires="v">
                <p:oleObj name="Equation" r:id="rId2" imgW="507960" imgH="241200" progId="Equation.DSMT4">
                  <p:embed/>
                </p:oleObj>
              </mc:Choice>
              <mc:Fallback>
                <p:oleObj name="Equation" r:id="rId2" imgW="507960" imgH="241200" progId="Equation.DSMT4">
                  <p:embed/>
                  <p:pic>
                    <p:nvPicPr>
                      <p:cNvPr id="9" name="Object 24">
                        <a:extLst>
                          <a:ext uri="{FF2B5EF4-FFF2-40B4-BE49-F238E27FC236}">
                            <a16:creationId xmlns:a16="http://schemas.microsoft.com/office/drawing/2014/main" id="{5CED0838-2424-4A15-A663-DDE3790ECB19}"/>
                          </a:ext>
                        </a:extLst>
                      </p:cNvPr>
                      <p:cNvPicPr>
                        <a:picLocks noChangeAspect="1" noChangeArrowheads="1"/>
                      </p:cNvPicPr>
                      <p:nvPr/>
                    </p:nvPicPr>
                    <p:blipFill>
                      <a:blip r:embed="rId3"/>
                      <a:srcRect/>
                      <a:stretch>
                        <a:fillRect/>
                      </a:stretch>
                    </p:blipFill>
                    <p:spPr bwMode="auto">
                      <a:xfrm>
                        <a:off x="8108595" y="3248034"/>
                        <a:ext cx="1225861" cy="58851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2065860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ppt_x"/>
                                          </p:val>
                                        </p:tav>
                                        <p:tav tm="100000">
                                          <p:val>
                                            <p:strVal val="#ppt_x"/>
                                          </p:val>
                                        </p:tav>
                                      </p:tavLst>
                                    </p:anim>
                                    <p:anim calcmode="lin" valueType="num">
                                      <p:cBhvr additive="base">
                                        <p:cTn id="24" dur="500" fill="hold"/>
                                        <p:tgtEl>
                                          <p:spTgt spid="3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anim calcmode="lin" valueType="num">
                                      <p:cBhvr additive="base">
                                        <p:cTn id="35" dur="500" fill="hold"/>
                                        <p:tgtEl>
                                          <p:spTgt spid="37"/>
                                        </p:tgtEl>
                                        <p:attrNameLst>
                                          <p:attrName>ppt_x</p:attrName>
                                        </p:attrNameLst>
                                      </p:cBhvr>
                                      <p:tavLst>
                                        <p:tav tm="0">
                                          <p:val>
                                            <p:strVal val="#ppt_x"/>
                                          </p:val>
                                        </p:tav>
                                        <p:tav tm="100000">
                                          <p:val>
                                            <p:strVal val="#ppt_x"/>
                                          </p:val>
                                        </p:tav>
                                      </p:tavLst>
                                    </p:anim>
                                    <p:anim calcmode="lin" valueType="num">
                                      <p:cBhvr additive="base">
                                        <p:cTn id="3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36"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9A95FFE4-9100-4718-B2BC-65680ADF1748}"/>
              </a:ext>
            </a:extLst>
          </p:cNvPr>
          <p:cNvSpPr>
            <a:spLocks noGrp="1"/>
          </p:cNvSpPr>
          <p:nvPr>
            <p:ph idx="1"/>
          </p:nvPr>
        </p:nvSpPr>
        <p:spPr>
          <a:xfrm>
            <a:off x="309492" y="260297"/>
            <a:ext cx="11760591" cy="4883150"/>
          </a:xfrm>
        </p:spPr>
        <p:txBody>
          <a:bodyPr/>
          <a:lstStyle/>
          <a:p>
            <a:pPr marL="0" indent="0" algn="just">
              <a:spcBef>
                <a:spcPts val="600"/>
              </a:spcBef>
              <a:buNone/>
            </a:pPr>
            <a:r>
              <a:rPr lang="pt-BR" b="1" i="0" dirty="0">
                <a:solidFill>
                  <a:schemeClr val="tx2"/>
                </a:solidFill>
                <a:effectLst/>
                <a:latin typeface="Calibri" panose="020F0502020204030204" pitchFamily="34" charset="0"/>
                <a:cs typeface="Calibri" panose="020F0502020204030204" pitchFamily="34" charset="0"/>
              </a:rPr>
              <a:t>III</a:t>
            </a:r>
            <a:r>
              <a:rPr lang="pt-BR" b="0" i="0" dirty="0">
                <a:solidFill>
                  <a:schemeClr val="tx2"/>
                </a:solidFill>
                <a:effectLst/>
                <a:latin typeface="Calibri" panose="020F0502020204030204" pitchFamily="34" charset="0"/>
                <a:cs typeface="Calibri" panose="020F0502020204030204" pitchFamily="34" charset="0"/>
              </a:rPr>
              <a:t>. Se a função utilidade for representada por                               , então esse consumidor aloca 40% da sua renda no bem y.</a:t>
            </a:r>
            <a:endParaRPr lang="pt-BR" dirty="0">
              <a:solidFill>
                <a:schemeClr val="tx2"/>
              </a:solidFill>
              <a:latin typeface="Calibri" panose="020F0502020204030204" pitchFamily="34" charset="0"/>
              <a:cs typeface="Calibri" panose="020F0502020204030204" pitchFamily="34" charset="0"/>
            </a:endParaRPr>
          </a:p>
        </p:txBody>
      </p:sp>
      <p:graphicFrame>
        <p:nvGraphicFramePr>
          <p:cNvPr id="5" name="Object 24">
            <a:extLst>
              <a:ext uri="{FF2B5EF4-FFF2-40B4-BE49-F238E27FC236}">
                <a16:creationId xmlns:a16="http://schemas.microsoft.com/office/drawing/2014/main" id="{3C82878D-D180-4F36-9F1B-0E39EBDC6A7E}"/>
              </a:ext>
            </a:extLst>
          </p:cNvPr>
          <p:cNvGraphicFramePr>
            <a:graphicFrameLocks noChangeAspect="1"/>
          </p:cNvGraphicFramePr>
          <p:nvPr>
            <p:extLst>
              <p:ext uri="{D42A27DB-BD31-4B8C-83A1-F6EECF244321}">
                <p14:modId xmlns:p14="http://schemas.microsoft.com/office/powerpoint/2010/main" val="903621175"/>
              </p:ext>
            </p:extLst>
          </p:nvPr>
        </p:nvGraphicFramePr>
        <p:xfrm>
          <a:off x="8110809" y="260297"/>
          <a:ext cx="2551204" cy="625966"/>
        </p:xfrm>
        <a:graphic>
          <a:graphicData uri="http://schemas.openxmlformats.org/presentationml/2006/ole">
            <mc:AlternateContent xmlns:mc="http://schemas.openxmlformats.org/markup-compatibility/2006">
              <mc:Choice xmlns:v="urn:schemas-microsoft-com:vml" Requires="v">
                <p:oleObj name="Equation" r:id="rId2" imgW="939600" imgH="253800" progId="Equation.DSMT4">
                  <p:embed/>
                </p:oleObj>
              </mc:Choice>
              <mc:Fallback>
                <p:oleObj name="Equation" r:id="rId2" imgW="939600" imgH="253800" progId="Equation.DSMT4">
                  <p:embed/>
                  <p:pic>
                    <p:nvPicPr>
                      <p:cNvPr id="6" name="Object 24">
                        <a:extLst>
                          <a:ext uri="{FF2B5EF4-FFF2-40B4-BE49-F238E27FC236}">
                            <a16:creationId xmlns:a16="http://schemas.microsoft.com/office/drawing/2014/main" id="{A0BB09E2-39D4-4F40-B74C-ED106C71C76F}"/>
                          </a:ext>
                        </a:extLst>
                      </p:cNvPr>
                      <p:cNvPicPr>
                        <a:picLocks noChangeAspect="1" noChangeArrowheads="1"/>
                      </p:cNvPicPr>
                      <p:nvPr/>
                    </p:nvPicPr>
                    <p:blipFill>
                      <a:blip r:embed="rId3"/>
                      <a:srcRect/>
                      <a:stretch>
                        <a:fillRect/>
                      </a:stretch>
                    </p:blipFill>
                    <p:spPr bwMode="auto">
                      <a:xfrm>
                        <a:off x="8110809" y="260297"/>
                        <a:ext cx="2551204" cy="625966"/>
                      </a:xfrm>
                      <a:prstGeom prst="rect">
                        <a:avLst/>
                      </a:prstGeom>
                      <a:noFill/>
                      <a:ln>
                        <a:noFill/>
                      </a:ln>
                      <a:effectLst/>
                    </p:spPr>
                  </p:pic>
                </p:oleObj>
              </mc:Fallback>
            </mc:AlternateContent>
          </a:graphicData>
        </a:graphic>
      </p:graphicFrame>
      <p:sp>
        <p:nvSpPr>
          <p:cNvPr id="6" name="Espaço Reservado para Conteúdo 2">
            <a:extLst>
              <a:ext uri="{FF2B5EF4-FFF2-40B4-BE49-F238E27FC236}">
                <a16:creationId xmlns:a16="http://schemas.microsoft.com/office/drawing/2014/main" id="{6774C0B9-3527-416C-941D-25A6DA03728F}"/>
              </a:ext>
            </a:extLst>
          </p:cNvPr>
          <p:cNvSpPr txBox="1">
            <a:spLocks/>
          </p:cNvSpPr>
          <p:nvPr/>
        </p:nvSpPr>
        <p:spPr bwMode="auto">
          <a:xfrm>
            <a:off x="309492" y="1667074"/>
            <a:ext cx="11760592"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
                <a:srgbClr val="C00000"/>
              </a:buClr>
              <a:buSzPct val="100000"/>
              <a:buFont typeface="Wingdings" panose="05000000000000000000" pitchFamily="2" charset="2"/>
              <a:buChar char="§"/>
            </a:pPr>
            <a:r>
              <a:rPr lang="pt-BR" sz="3400" kern="0" dirty="0">
                <a:solidFill>
                  <a:srgbClr val="C00000"/>
                </a:solidFill>
                <a:latin typeface="Arial" panose="020B0604020202020204" pitchFamily="34" charset="0"/>
                <a:cs typeface="Arial" panose="020B0604020202020204" pitchFamily="34" charset="0"/>
              </a:rPr>
              <a:t>Conforme vimos, por se tratar de uma função utilidade Cobb-Douglas, a parcela da renda gasta com cada um dos bens é dada por:</a:t>
            </a:r>
          </a:p>
          <a:p>
            <a:pPr lvl="1" algn="just">
              <a:buClr>
                <a:srgbClr val="C00000"/>
              </a:buClr>
              <a:buSzPct val="100000"/>
              <a:buFont typeface="Wingdings" panose="05000000000000000000" pitchFamily="2" charset="2"/>
              <a:buChar char="§"/>
            </a:pPr>
            <a:r>
              <a:rPr lang="pt-BR" sz="3200" kern="0" dirty="0">
                <a:solidFill>
                  <a:srgbClr val="C00000"/>
                </a:solidFill>
                <a:latin typeface="Arial" panose="020B0604020202020204" pitchFamily="34" charset="0"/>
                <a:cs typeface="Arial" panose="020B0604020202020204" pitchFamily="34" charset="0"/>
              </a:rPr>
              <a:t>Gasto com x = (2/5) = 40%</a:t>
            </a:r>
          </a:p>
          <a:p>
            <a:pPr lvl="1" algn="just">
              <a:buClr>
                <a:srgbClr val="C00000"/>
              </a:buClr>
              <a:buSzPct val="100000"/>
              <a:buFont typeface="Wingdings" panose="05000000000000000000" pitchFamily="2" charset="2"/>
              <a:buChar char="§"/>
            </a:pPr>
            <a:r>
              <a:rPr lang="pt-BR" sz="3200" kern="0" dirty="0">
                <a:solidFill>
                  <a:srgbClr val="C00000"/>
                </a:solidFill>
                <a:latin typeface="Arial" panose="020B0604020202020204" pitchFamily="34" charset="0"/>
                <a:cs typeface="Arial" panose="020B0604020202020204" pitchFamily="34" charset="0"/>
              </a:rPr>
              <a:t>Gasto com y = (3/5) = 60%</a:t>
            </a:r>
          </a:p>
          <a:p>
            <a:pPr algn="just">
              <a:buClr>
                <a:srgbClr val="C00000"/>
              </a:buClr>
              <a:buSzPct val="100000"/>
              <a:buFont typeface="Wingdings" panose="05000000000000000000" pitchFamily="2" charset="2"/>
              <a:buChar char="§"/>
            </a:pPr>
            <a:endParaRPr lang="pt-BR" kern="0" dirty="0">
              <a:solidFill>
                <a:srgbClr val="C00000"/>
              </a:solidFill>
              <a:latin typeface="Source Sans Pro" panose="020B0503030403020204" pitchFamily="34" charset="0"/>
            </a:endParaRPr>
          </a:p>
        </p:txBody>
      </p:sp>
      <p:sp>
        <p:nvSpPr>
          <p:cNvPr id="8" name="CaixaDeTexto 7">
            <a:extLst>
              <a:ext uri="{FF2B5EF4-FFF2-40B4-BE49-F238E27FC236}">
                <a16:creationId xmlns:a16="http://schemas.microsoft.com/office/drawing/2014/main" id="{F4F94E74-0D7D-4133-8585-D9832BCBB652}"/>
              </a:ext>
            </a:extLst>
          </p:cNvPr>
          <p:cNvSpPr txBox="1"/>
          <p:nvPr/>
        </p:nvSpPr>
        <p:spPr>
          <a:xfrm>
            <a:off x="2067" y="279005"/>
            <a:ext cx="867776" cy="553998"/>
          </a:xfrm>
          <a:prstGeom prst="rect">
            <a:avLst/>
          </a:prstGeom>
          <a:noFill/>
        </p:spPr>
        <p:txBody>
          <a:bodyPr wrap="square" rtlCol="0">
            <a:spAutoFit/>
          </a:bodyPr>
          <a:lstStyle/>
          <a:p>
            <a:r>
              <a:rPr lang="pt-BR" sz="3000" b="1" dirty="0">
                <a:solidFill>
                  <a:srgbClr val="C00000"/>
                </a:solidFill>
              </a:rPr>
              <a:t>F</a:t>
            </a:r>
          </a:p>
        </p:txBody>
      </p:sp>
    </p:spTree>
    <p:extLst>
      <p:ext uri="{BB962C8B-B14F-4D97-AF65-F5344CB8AC3E}">
        <p14:creationId xmlns:p14="http://schemas.microsoft.com/office/powerpoint/2010/main" val="214692366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FEE3F777-ECF2-465E-980E-F6ABD43C2749}"/>
              </a:ext>
            </a:extLst>
          </p:cNvPr>
          <p:cNvSpPr/>
          <p:nvPr/>
        </p:nvSpPr>
        <p:spPr bwMode="auto">
          <a:xfrm>
            <a:off x="295425" y="2686926"/>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a:ln>
                <a:noFill/>
              </a:ln>
              <a:solidFill>
                <a:schemeClr val="tx1"/>
              </a:solidFill>
              <a:effectLst/>
              <a:latin typeface="Times New Roman" pitchFamily="18" charset="0"/>
            </a:endParaRPr>
          </a:p>
        </p:txBody>
      </p:sp>
      <p:sp>
        <p:nvSpPr>
          <p:cNvPr id="5" name="Espaço Reservado para Conteúdo 2">
            <a:extLst>
              <a:ext uri="{FF2B5EF4-FFF2-40B4-BE49-F238E27FC236}">
                <a16:creationId xmlns:a16="http://schemas.microsoft.com/office/drawing/2014/main" id="{E3A88670-2412-4079-A04E-D389FDF00A4E}"/>
              </a:ext>
            </a:extLst>
          </p:cNvPr>
          <p:cNvSpPr txBox="1">
            <a:spLocks/>
          </p:cNvSpPr>
          <p:nvPr/>
        </p:nvSpPr>
        <p:spPr bwMode="auto">
          <a:xfrm>
            <a:off x="351696" y="485387"/>
            <a:ext cx="11718388"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indent="0">
              <a:buNone/>
            </a:pPr>
            <a:r>
              <a:rPr lang="pt-BR" kern="0" dirty="0">
                <a:solidFill>
                  <a:schemeClr val="tx1"/>
                </a:solidFill>
                <a:latin typeface="Source Sans Pro" panose="020B0503030403020204" pitchFamily="34" charset="0"/>
              </a:rPr>
              <a:t>Está correto o que se afirma em:</a:t>
            </a:r>
          </a:p>
          <a:p>
            <a:pPr marL="514350" indent="-514350">
              <a:buClr>
                <a:schemeClr val="tx1"/>
              </a:buClr>
              <a:buSzPct val="100000"/>
              <a:buFont typeface="+mj-lt"/>
              <a:buAutoNum type="alphaLcParenR"/>
            </a:pPr>
            <a:r>
              <a:rPr lang="pt-BR" kern="0" dirty="0">
                <a:solidFill>
                  <a:schemeClr val="tx1"/>
                </a:solidFill>
                <a:latin typeface="Source Sans Pro" panose="020B0503030403020204" pitchFamily="34" charset="0"/>
              </a:rPr>
              <a:t>somente </a:t>
            </a:r>
            <a:r>
              <a:rPr lang="pt-BR" b="1" kern="0" dirty="0">
                <a:solidFill>
                  <a:schemeClr val="tx1"/>
                </a:solidFill>
                <a:latin typeface="Source Sans Pro" panose="020B0503030403020204" pitchFamily="34" charset="0"/>
              </a:rPr>
              <a:t>I</a:t>
            </a:r>
            <a:r>
              <a:rPr lang="pt-BR" kern="0" dirty="0">
                <a:solidFill>
                  <a:schemeClr val="tx1"/>
                </a:solidFill>
                <a:latin typeface="Source Sans Pro" panose="020B0503030403020204" pitchFamily="34" charset="0"/>
              </a:rPr>
              <a:t>;</a:t>
            </a:r>
          </a:p>
          <a:p>
            <a:pPr marL="514350" indent="-514350">
              <a:buClr>
                <a:schemeClr val="tx1"/>
              </a:buClr>
              <a:buSzPct val="100000"/>
              <a:buFont typeface="+mj-lt"/>
              <a:buAutoNum type="alphaLcParenR"/>
            </a:pPr>
            <a:r>
              <a:rPr lang="pt-BR" kern="0" dirty="0">
                <a:solidFill>
                  <a:schemeClr val="tx1"/>
                </a:solidFill>
                <a:latin typeface="Source Sans Pro" panose="020B0503030403020204" pitchFamily="34" charset="0"/>
              </a:rPr>
              <a:t>somente </a:t>
            </a:r>
            <a:r>
              <a:rPr lang="pt-BR" b="1" kern="0" dirty="0">
                <a:solidFill>
                  <a:schemeClr val="tx1"/>
                </a:solidFill>
                <a:latin typeface="Source Sans Pro" panose="020B0503030403020204" pitchFamily="34" charset="0"/>
              </a:rPr>
              <a:t>III</a:t>
            </a:r>
            <a:r>
              <a:rPr lang="pt-BR" kern="0" dirty="0">
                <a:solidFill>
                  <a:schemeClr val="tx1"/>
                </a:solidFill>
                <a:latin typeface="Source Sans Pro" panose="020B0503030403020204" pitchFamily="34" charset="0"/>
              </a:rPr>
              <a:t>;</a:t>
            </a:r>
          </a:p>
          <a:p>
            <a:pPr marL="514350" indent="-514350">
              <a:buClr>
                <a:schemeClr val="tx1"/>
              </a:buClr>
              <a:buSzPct val="100000"/>
              <a:buFont typeface="+mj-lt"/>
              <a:buAutoNum type="alphaLcParenR"/>
            </a:pPr>
            <a:r>
              <a:rPr lang="pt-BR" kern="0" dirty="0">
                <a:solidFill>
                  <a:schemeClr val="tx1"/>
                </a:solidFill>
                <a:latin typeface="Source Sans Pro" panose="020B0503030403020204" pitchFamily="34" charset="0"/>
              </a:rPr>
              <a:t>somente </a:t>
            </a:r>
            <a:r>
              <a:rPr lang="pt-BR" b="1" kern="0" dirty="0">
                <a:solidFill>
                  <a:schemeClr val="tx1"/>
                </a:solidFill>
                <a:latin typeface="Source Sans Pro" panose="020B0503030403020204" pitchFamily="34" charset="0"/>
              </a:rPr>
              <a:t>I </a:t>
            </a:r>
            <a:r>
              <a:rPr lang="pt-BR" kern="0" dirty="0">
                <a:solidFill>
                  <a:schemeClr val="tx1"/>
                </a:solidFill>
                <a:latin typeface="Source Sans Pro" panose="020B0503030403020204" pitchFamily="34" charset="0"/>
              </a:rPr>
              <a:t>e </a:t>
            </a:r>
            <a:r>
              <a:rPr lang="pt-BR" b="1" kern="0" dirty="0">
                <a:solidFill>
                  <a:schemeClr val="tx1"/>
                </a:solidFill>
                <a:latin typeface="Source Sans Pro" panose="020B0503030403020204" pitchFamily="34" charset="0"/>
              </a:rPr>
              <a:t>II</a:t>
            </a:r>
            <a:r>
              <a:rPr lang="pt-BR" kern="0" dirty="0">
                <a:solidFill>
                  <a:schemeClr val="tx1"/>
                </a:solidFill>
                <a:latin typeface="Source Sans Pro" panose="020B0503030403020204" pitchFamily="34" charset="0"/>
              </a:rPr>
              <a:t>;</a:t>
            </a:r>
          </a:p>
          <a:p>
            <a:pPr marL="514350" indent="-514350">
              <a:buClr>
                <a:schemeClr val="tx1"/>
              </a:buClr>
              <a:buSzPct val="100000"/>
              <a:buFont typeface="+mj-lt"/>
              <a:buAutoNum type="alphaLcParenR"/>
            </a:pPr>
            <a:r>
              <a:rPr lang="pt-BR" kern="0" dirty="0">
                <a:solidFill>
                  <a:schemeClr val="tx1"/>
                </a:solidFill>
                <a:latin typeface="Source Sans Pro" panose="020B0503030403020204" pitchFamily="34" charset="0"/>
              </a:rPr>
              <a:t>somente </a:t>
            </a:r>
            <a:r>
              <a:rPr lang="pt-BR" b="1" kern="0" dirty="0">
                <a:solidFill>
                  <a:schemeClr val="tx1"/>
                </a:solidFill>
                <a:latin typeface="Source Sans Pro" panose="020B0503030403020204" pitchFamily="34" charset="0"/>
              </a:rPr>
              <a:t>II </a:t>
            </a:r>
            <a:r>
              <a:rPr lang="pt-BR" kern="0" dirty="0">
                <a:solidFill>
                  <a:schemeClr val="tx1"/>
                </a:solidFill>
                <a:latin typeface="Source Sans Pro" panose="020B0503030403020204" pitchFamily="34" charset="0"/>
              </a:rPr>
              <a:t>e </a:t>
            </a:r>
            <a:r>
              <a:rPr lang="pt-BR" b="1" kern="0" dirty="0">
                <a:solidFill>
                  <a:schemeClr val="tx1"/>
                </a:solidFill>
                <a:latin typeface="Source Sans Pro" panose="020B0503030403020204" pitchFamily="34" charset="0"/>
              </a:rPr>
              <a:t>III</a:t>
            </a:r>
            <a:r>
              <a:rPr lang="pt-BR" kern="0" dirty="0">
                <a:solidFill>
                  <a:schemeClr val="tx1"/>
                </a:solidFill>
                <a:latin typeface="Source Sans Pro" panose="020B0503030403020204" pitchFamily="34" charset="0"/>
              </a:rPr>
              <a:t>;</a:t>
            </a:r>
          </a:p>
          <a:p>
            <a:pPr marL="514350" indent="-514350">
              <a:buClr>
                <a:schemeClr val="tx1"/>
              </a:buClr>
              <a:buSzPct val="100000"/>
              <a:buFont typeface="+mj-lt"/>
              <a:buAutoNum type="alphaLcParenR"/>
            </a:pPr>
            <a:r>
              <a:rPr lang="pt-BR" kern="0" dirty="0">
                <a:solidFill>
                  <a:schemeClr val="tx1"/>
                </a:solidFill>
                <a:latin typeface="Source Sans Pro" panose="020B0503030403020204" pitchFamily="34" charset="0"/>
              </a:rPr>
              <a:t>somente </a:t>
            </a:r>
            <a:r>
              <a:rPr lang="pt-BR" b="1" kern="0" dirty="0">
                <a:solidFill>
                  <a:schemeClr val="tx1"/>
                </a:solidFill>
                <a:latin typeface="Source Sans Pro" panose="020B0503030403020204" pitchFamily="34" charset="0"/>
              </a:rPr>
              <a:t>II </a:t>
            </a:r>
            <a:r>
              <a:rPr lang="pt-BR" kern="0" dirty="0">
                <a:solidFill>
                  <a:schemeClr val="tx1"/>
                </a:solidFill>
                <a:latin typeface="Source Sans Pro" panose="020B0503030403020204" pitchFamily="34" charset="0"/>
              </a:rPr>
              <a:t>e </a:t>
            </a:r>
            <a:r>
              <a:rPr lang="pt-BR" b="1" kern="0" dirty="0">
                <a:solidFill>
                  <a:schemeClr val="tx1"/>
                </a:solidFill>
                <a:latin typeface="Source Sans Pro" panose="020B0503030403020204" pitchFamily="34" charset="0"/>
              </a:rPr>
              <a:t>III</a:t>
            </a:r>
            <a:r>
              <a:rPr lang="pt-BR" kern="0" dirty="0">
                <a:solidFill>
                  <a:schemeClr val="tx1"/>
                </a:solidFill>
                <a:latin typeface="Source Sans Pro" panose="020B0503030403020204" pitchFamily="34" charset="0"/>
              </a:rPr>
              <a:t>;</a:t>
            </a:r>
            <a:endParaRPr lang="pt-BR" kern="0" dirty="0">
              <a:solidFill>
                <a:schemeClr val="tx1"/>
              </a:solidFill>
            </a:endParaRPr>
          </a:p>
        </p:txBody>
      </p:sp>
    </p:spTree>
    <p:extLst>
      <p:ext uri="{BB962C8B-B14F-4D97-AF65-F5344CB8AC3E}">
        <p14:creationId xmlns:p14="http://schemas.microsoft.com/office/powerpoint/2010/main" val="253378320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3A453B0E-F60B-43E9-8FD6-BE6226BD2D65}"/>
              </a:ext>
            </a:extLst>
          </p:cNvPr>
          <p:cNvSpPr/>
          <p:nvPr/>
        </p:nvSpPr>
        <p:spPr bwMode="auto">
          <a:xfrm>
            <a:off x="5978772" y="4881487"/>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6CB33026-7289-4170-9C62-5CEAE241619C}"/>
              </a:ext>
            </a:extLst>
          </p:cNvPr>
          <p:cNvSpPr>
            <a:spLocks noGrp="1"/>
          </p:cNvSpPr>
          <p:nvPr>
            <p:ph idx="1"/>
          </p:nvPr>
        </p:nvSpPr>
        <p:spPr>
          <a:xfrm>
            <a:off x="154745" y="218096"/>
            <a:ext cx="11887200" cy="4883150"/>
          </a:xfrm>
        </p:spPr>
        <p:txBody>
          <a:bodyPr/>
          <a:lstStyle/>
          <a:p>
            <a:pPr marL="0" indent="0" algn="just">
              <a:buNone/>
            </a:pPr>
            <a:r>
              <a:rPr lang="pt-BR" b="1" dirty="0">
                <a:solidFill>
                  <a:schemeClr val="tx1"/>
                </a:solidFill>
                <a:latin typeface="Calibri" panose="020F0502020204030204" pitchFamily="34" charset="0"/>
                <a:cs typeface="Calibri" panose="020F0502020204030204" pitchFamily="34" charset="0"/>
              </a:rPr>
              <a:t>22) FGV - Técnico Superior Especializado (DPERJ)/Economia/2019</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buNone/>
            </a:pPr>
            <a:r>
              <a:rPr lang="pt-BR" b="0" i="0" dirty="0">
                <a:solidFill>
                  <a:schemeClr val="tx1"/>
                </a:solidFill>
                <a:effectLst/>
                <a:latin typeface="Calibri" panose="020F0502020204030204" pitchFamily="34" charset="0"/>
                <a:cs typeface="Calibri" panose="020F0502020204030204" pitchFamily="34" charset="0"/>
              </a:rPr>
              <a:t>Karoline tem preferência pelos bens x e y descrita pela seguinte função utilidade:                                .</a:t>
            </a:r>
          </a:p>
          <a:p>
            <a:pPr marL="0" indent="0" algn="just">
              <a:buNone/>
            </a:pPr>
            <a:r>
              <a:rPr lang="pt-BR" b="0" i="0" dirty="0">
                <a:solidFill>
                  <a:schemeClr val="tx1"/>
                </a:solidFill>
                <a:effectLst/>
                <a:latin typeface="Calibri" panose="020F0502020204030204" pitchFamily="34" charset="0"/>
                <a:cs typeface="Calibri" panose="020F0502020204030204" pitchFamily="34" charset="0"/>
              </a:rPr>
              <a:t>Inicialmente, Karoline demanda 25 unidades do bem</a:t>
            </a:r>
            <a:r>
              <a:rPr lang="pt-BR" dirty="0">
                <a:solidFill>
                  <a:schemeClr val="tx1"/>
                </a:solidFill>
                <a:latin typeface="Calibri" panose="020F0502020204030204" pitchFamily="34" charset="0"/>
                <a:cs typeface="Calibri" panose="020F0502020204030204" pitchFamily="34" charset="0"/>
              </a:rPr>
              <a:t> x </a:t>
            </a:r>
            <a:r>
              <a:rPr lang="pt-BR" b="0" i="0" dirty="0">
                <a:solidFill>
                  <a:schemeClr val="tx1"/>
                </a:solidFill>
                <a:effectLst/>
                <a:latin typeface="Calibri" panose="020F0502020204030204" pitchFamily="34" charset="0"/>
                <a:cs typeface="Calibri" panose="020F0502020204030204" pitchFamily="34" charset="0"/>
              </a:rPr>
              <a:t>e 16 unidades do</a:t>
            </a:r>
            <a:r>
              <a:rPr lang="pt-BR" dirty="0">
                <a:solidFill>
                  <a:schemeClr val="tx1"/>
                </a:solidFill>
                <a:latin typeface="Calibri" panose="020F0502020204030204" pitchFamily="34" charset="0"/>
                <a:cs typeface="Calibri" panose="020F0502020204030204" pitchFamily="34" charset="0"/>
              </a:rPr>
              <a:t> bem y. </a:t>
            </a:r>
            <a:r>
              <a:rPr lang="pt-BR" b="0" i="0" dirty="0">
                <a:solidFill>
                  <a:schemeClr val="tx1"/>
                </a:solidFill>
                <a:effectLst/>
                <a:latin typeface="Calibri" panose="020F0502020204030204" pitchFamily="34" charset="0"/>
                <a:cs typeface="Calibri" panose="020F0502020204030204" pitchFamily="34" charset="0"/>
              </a:rPr>
              <a:t>Caso Karoline passe a consumir 4 unidades do bem</a:t>
            </a:r>
            <a:r>
              <a:rPr lang="pt-BR" dirty="0">
                <a:solidFill>
                  <a:schemeClr val="tx1"/>
                </a:solidFill>
                <a:latin typeface="Calibri" panose="020F0502020204030204" pitchFamily="34" charset="0"/>
                <a:cs typeface="Calibri" panose="020F0502020204030204" pitchFamily="34" charset="0"/>
              </a:rPr>
              <a:t> x, </a:t>
            </a:r>
            <a:r>
              <a:rPr lang="pt-BR" b="0" i="0" dirty="0">
                <a:solidFill>
                  <a:schemeClr val="tx1"/>
                </a:solidFill>
                <a:effectLst/>
                <a:latin typeface="Calibri" panose="020F0502020204030204" pitchFamily="34" charset="0"/>
                <a:cs typeface="Calibri" panose="020F0502020204030204" pitchFamily="34" charset="0"/>
              </a:rPr>
              <a:t>mas tenha um choque de renda de modo a continuar sobre a mesma curva de indiferença inicial, a taxa marginal de substituição nesse novo ponto de consumo será:</a:t>
            </a:r>
          </a:p>
          <a:p>
            <a:pPr marL="0" indent="0" algn="just">
              <a:buNone/>
            </a:pPr>
            <a:r>
              <a:rPr lang="pt-BR" dirty="0">
                <a:solidFill>
                  <a:schemeClr val="tx1"/>
                </a:solidFill>
                <a:latin typeface="Calibri" panose="020F0502020204030204" pitchFamily="34" charset="0"/>
                <a:cs typeface="Calibri" panose="020F0502020204030204" pitchFamily="34" charset="0"/>
              </a:rPr>
              <a:t>a) 100       b) 72       c) 50      d) 36      e) 25</a:t>
            </a:r>
          </a:p>
        </p:txBody>
      </p:sp>
      <p:graphicFrame>
        <p:nvGraphicFramePr>
          <p:cNvPr id="4" name="Object 24">
            <a:extLst>
              <a:ext uri="{FF2B5EF4-FFF2-40B4-BE49-F238E27FC236}">
                <a16:creationId xmlns:a16="http://schemas.microsoft.com/office/drawing/2014/main" id="{C34D8D3A-0888-4736-9BD4-C961BC5FF517}"/>
              </a:ext>
            </a:extLst>
          </p:cNvPr>
          <p:cNvGraphicFramePr>
            <a:graphicFrameLocks noChangeAspect="1"/>
          </p:cNvGraphicFramePr>
          <p:nvPr>
            <p:extLst>
              <p:ext uri="{D42A27DB-BD31-4B8C-83A1-F6EECF244321}">
                <p14:modId xmlns:p14="http://schemas.microsoft.com/office/powerpoint/2010/main" val="561820932"/>
              </p:ext>
            </p:extLst>
          </p:nvPr>
        </p:nvGraphicFramePr>
        <p:xfrm>
          <a:off x="3242040" y="1386914"/>
          <a:ext cx="2624186" cy="681037"/>
        </p:xfrm>
        <a:graphic>
          <a:graphicData uri="http://schemas.openxmlformats.org/presentationml/2006/ole">
            <mc:AlternateContent xmlns:mc="http://schemas.openxmlformats.org/markup-compatibility/2006">
              <mc:Choice xmlns:v="urn:schemas-microsoft-com:vml" Requires="v">
                <p:oleObj name="Equation" r:id="rId2" imgW="1066680" imgH="304560" progId="Equation.DSMT4">
                  <p:embed/>
                </p:oleObj>
              </mc:Choice>
              <mc:Fallback>
                <p:oleObj name="Equation" r:id="rId2" imgW="1066680" imgH="304560" progId="Equation.DSMT4">
                  <p:embed/>
                  <p:pic>
                    <p:nvPicPr>
                      <p:cNvPr id="6" name="Object 24">
                        <a:extLst>
                          <a:ext uri="{FF2B5EF4-FFF2-40B4-BE49-F238E27FC236}">
                            <a16:creationId xmlns:a16="http://schemas.microsoft.com/office/drawing/2014/main" id="{A0BB09E2-39D4-4F40-B74C-ED106C71C76F}"/>
                          </a:ext>
                        </a:extLst>
                      </p:cNvPr>
                      <p:cNvPicPr>
                        <a:picLocks noChangeAspect="1" noChangeArrowheads="1"/>
                      </p:cNvPicPr>
                      <p:nvPr/>
                    </p:nvPicPr>
                    <p:blipFill>
                      <a:blip r:embed="rId3"/>
                      <a:srcRect/>
                      <a:stretch>
                        <a:fillRect/>
                      </a:stretch>
                    </p:blipFill>
                    <p:spPr bwMode="auto">
                      <a:xfrm>
                        <a:off x="3242040" y="1386914"/>
                        <a:ext cx="2624186" cy="68103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7317287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2512CC6-FBF0-4721-96FB-C0246ED11E46}"/>
              </a:ext>
            </a:extLst>
          </p:cNvPr>
          <p:cNvSpPr>
            <a:spLocks noGrp="1"/>
          </p:cNvSpPr>
          <p:nvPr>
            <p:ph idx="1"/>
          </p:nvPr>
        </p:nvSpPr>
        <p:spPr>
          <a:xfrm>
            <a:off x="136018" y="175892"/>
            <a:ext cx="11835587" cy="4883150"/>
          </a:xfrm>
        </p:spPr>
        <p:txBody>
          <a:bodyPr/>
          <a:lstStyle/>
          <a:p>
            <a:pPr algn="just">
              <a:spcBef>
                <a:spcPts val="600"/>
              </a:spcBef>
              <a:buClr>
                <a:schemeClr val="tx1"/>
              </a:buClr>
              <a:buSzPct val="100000"/>
              <a:buFont typeface="Wingdings" panose="05000000000000000000" pitchFamily="2" charset="2"/>
              <a:buChar char="§"/>
            </a:pPr>
            <a:r>
              <a:rPr lang="pt-BR" dirty="0">
                <a:solidFill>
                  <a:schemeClr val="tx1"/>
                </a:solidFill>
              </a:rPr>
              <a:t>O equilíbrio do consumidor ocorre no ponto de tangência da RO com a curva de indiferença (</a:t>
            </a:r>
            <a:r>
              <a:rPr lang="pt-BR" dirty="0" err="1">
                <a:solidFill>
                  <a:schemeClr val="tx1"/>
                </a:solidFill>
              </a:rPr>
              <a:t>TMgS</a:t>
            </a:r>
            <a:r>
              <a:rPr lang="pt-BR" sz="2200" dirty="0">
                <a:solidFill>
                  <a:schemeClr val="tx1"/>
                </a:solidFill>
              </a:rPr>
              <a:t>(</a:t>
            </a:r>
            <a:r>
              <a:rPr lang="pt-BR" sz="2200" dirty="0" err="1">
                <a:solidFill>
                  <a:schemeClr val="tx1"/>
                </a:solidFill>
              </a:rPr>
              <a:t>y,x</a:t>
            </a:r>
            <a:r>
              <a:rPr lang="pt-BR" sz="2200" dirty="0">
                <a:solidFill>
                  <a:schemeClr val="tx1"/>
                </a:solidFill>
              </a:rPr>
              <a:t>)</a:t>
            </a:r>
            <a:r>
              <a:rPr lang="pt-BR" dirty="0">
                <a:solidFill>
                  <a:schemeClr val="tx1"/>
                </a:solidFill>
              </a:rPr>
              <a:t>).</a:t>
            </a:r>
          </a:p>
          <a:p>
            <a:pPr lvl="1" algn="just">
              <a:spcBef>
                <a:spcPts val="600"/>
              </a:spcBef>
              <a:buClr>
                <a:schemeClr val="tx1"/>
              </a:buClr>
              <a:buSzPct val="100000"/>
              <a:buFont typeface="Wingdings" panose="05000000000000000000" pitchFamily="2" charset="2"/>
              <a:buChar char="§"/>
            </a:pPr>
            <a:r>
              <a:rPr lang="pt-BR" dirty="0">
                <a:solidFill>
                  <a:schemeClr val="tx1"/>
                </a:solidFill>
              </a:rPr>
              <a:t>Curva de indiferença mais distante da origem que toque na RO.</a:t>
            </a:r>
          </a:p>
        </p:txBody>
      </p:sp>
      <p:graphicFrame>
        <p:nvGraphicFramePr>
          <p:cNvPr id="4" name="Object 8">
            <a:extLst>
              <a:ext uri="{FF2B5EF4-FFF2-40B4-BE49-F238E27FC236}">
                <a16:creationId xmlns:a16="http://schemas.microsoft.com/office/drawing/2014/main" id="{2740B3D4-0BDE-4BBE-8DE2-2DF7B8EF2725}"/>
              </a:ext>
            </a:extLst>
          </p:cNvPr>
          <p:cNvGraphicFramePr>
            <a:graphicFrameLocks noChangeAspect="1"/>
          </p:cNvGraphicFramePr>
          <p:nvPr>
            <p:extLst>
              <p:ext uri="{D42A27DB-BD31-4B8C-83A1-F6EECF244321}">
                <p14:modId xmlns:p14="http://schemas.microsoft.com/office/powerpoint/2010/main" val="3482223299"/>
              </p:ext>
            </p:extLst>
          </p:nvPr>
        </p:nvGraphicFramePr>
        <p:xfrm>
          <a:off x="741292" y="1871567"/>
          <a:ext cx="6348825" cy="843688"/>
        </p:xfrm>
        <a:graphic>
          <a:graphicData uri="http://schemas.openxmlformats.org/presentationml/2006/ole">
            <mc:AlternateContent xmlns:mc="http://schemas.openxmlformats.org/markup-compatibility/2006">
              <mc:Choice xmlns:v="urn:schemas-microsoft-com:vml" Requires="v">
                <p:oleObj name="Equation" r:id="rId2" imgW="2006280" imgH="266400" progId="Equation.DSMT4">
                  <p:embed/>
                </p:oleObj>
              </mc:Choice>
              <mc:Fallback>
                <p:oleObj name="Equation" r:id="rId2" imgW="2006280" imgH="266400" progId="Equation.DSMT4">
                  <p:embed/>
                  <p:pic>
                    <p:nvPicPr>
                      <p:cNvPr id="22531" name="Object 8"/>
                      <p:cNvPicPr>
                        <a:picLocks noChangeAspect="1" noChangeArrowheads="1"/>
                      </p:cNvPicPr>
                      <p:nvPr/>
                    </p:nvPicPr>
                    <p:blipFill>
                      <a:blip r:embed="rId3"/>
                      <a:srcRect/>
                      <a:stretch>
                        <a:fillRect/>
                      </a:stretch>
                    </p:blipFill>
                    <p:spPr bwMode="auto">
                      <a:xfrm>
                        <a:off x="741292" y="1871567"/>
                        <a:ext cx="6348825" cy="843688"/>
                      </a:xfrm>
                      <a:prstGeom prst="rect">
                        <a:avLst/>
                      </a:prstGeom>
                      <a:solidFill>
                        <a:srgbClr val="F8F8F8"/>
                      </a:solidFill>
                      <a:ln>
                        <a:solidFill>
                          <a:schemeClr val="tx1"/>
                        </a:solidFill>
                      </a:ln>
                    </p:spPr>
                  </p:pic>
                </p:oleObj>
              </mc:Fallback>
            </mc:AlternateContent>
          </a:graphicData>
        </a:graphic>
      </p:graphicFrame>
      <p:graphicFrame>
        <p:nvGraphicFramePr>
          <p:cNvPr id="5" name="Objeto 4">
            <a:extLst>
              <a:ext uri="{FF2B5EF4-FFF2-40B4-BE49-F238E27FC236}">
                <a16:creationId xmlns:a16="http://schemas.microsoft.com/office/drawing/2014/main" id="{24E174F1-09B8-4ECA-AB5A-C6451C824C69}"/>
              </a:ext>
            </a:extLst>
          </p:cNvPr>
          <p:cNvGraphicFramePr>
            <a:graphicFrameLocks noChangeAspect="1"/>
          </p:cNvGraphicFramePr>
          <p:nvPr>
            <p:extLst>
              <p:ext uri="{D42A27DB-BD31-4B8C-83A1-F6EECF244321}">
                <p14:modId xmlns:p14="http://schemas.microsoft.com/office/powerpoint/2010/main" val="1813171822"/>
              </p:ext>
            </p:extLst>
          </p:nvPr>
        </p:nvGraphicFramePr>
        <p:xfrm>
          <a:off x="741292" y="2891992"/>
          <a:ext cx="6032341" cy="1990312"/>
        </p:xfrm>
        <a:graphic>
          <a:graphicData uri="http://schemas.openxmlformats.org/presentationml/2006/ole">
            <mc:AlternateContent xmlns:mc="http://schemas.openxmlformats.org/markup-compatibility/2006">
              <mc:Choice xmlns:v="urn:schemas-microsoft-com:vml" Requires="v">
                <p:oleObj name="Equation" r:id="rId4" imgW="2108160" imgH="787320" progId="Equation.DSMT4">
                  <p:embed/>
                </p:oleObj>
              </mc:Choice>
              <mc:Fallback>
                <p:oleObj name="Equation" r:id="rId4" imgW="2108160" imgH="787320" progId="Equation.DSMT4">
                  <p:embed/>
                  <p:pic>
                    <p:nvPicPr>
                      <p:cNvPr id="15" name="Objeto 14"/>
                      <p:cNvPicPr>
                        <a:picLocks noChangeAspect="1" noChangeArrowheads="1"/>
                      </p:cNvPicPr>
                      <p:nvPr/>
                    </p:nvPicPr>
                    <p:blipFill>
                      <a:blip r:embed="rId5"/>
                      <a:srcRect/>
                      <a:stretch>
                        <a:fillRect/>
                      </a:stretch>
                    </p:blipFill>
                    <p:spPr bwMode="auto">
                      <a:xfrm>
                        <a:off x="741292" y="2891992"/>
                        <a:ext cx="6032341" cy="1990312"/>
                      </a:xfrm>
                      <a:prstGeom prst="rect">
                        <a:avLst/>
                      </a:prstGeom>
                      <a:solidFill>
                        <a:srgbClr val="F8F8F8"/>
                      </a:solidFill>
                      <a:ln>
                        <a:solidFill>
                          <a:schemeClr val="tx1"/>
                        </a:solidFill>
                      </a:ln>
                    </p:spPr>
                  </p:pic>
                </p:oleObj>
              </mc:Fallback>
            </mc:AlternateContent>
          </a:graphicData>
        </a:graphic>
      </p:graphicFrame>
      <p:graphicFrame>
        <p:nvGraphicFramePr>
          <p:cNvPr id="6" name="Objeto 5">
            <a:extLst>
              <a:ext uri="{FF2B5EF4-FFF2-40B4-BE49-F238E27FC236}">
                <a16:creationId xmlns:a16="http://schemas.microsoft.com/office/drawing/2014/main" id="{F1C786CF-D0A0-44E7-9692-CD097DF77800}"/>
              </a:ext>
            </a:extLst>
          </p:cNvPr>
          <p:cNvGraphicFramePr>
            <a:graphicFrameLocks noChangeAspect="1"/>
          </p:cNvGraphicFramePr>
          <p:nvPr>
            <p:extLst>
              <p:ext uri="{D42A27DB-BD31-4B8C-83A1-F6EECF244321}">
                <p14:modId xmlns:p14="http://schemas.microsoft.com/office/powerpoint/2010/main" val="4041303945"/>
              </p:ext>
            </p:extLst>
          </p:nvPr>
        </p:nvGraphicFramePr>
        <p:xfrm>
          <a:off x="741292" y="5059041"/>
          <a:ext cx="6315649" cy="1337724"/>
        </p:xfrm>
        <a:graphic>
          <a:graphicData uri="http://schemas.openxmlformats.org/presentationml/2006/ole">
            <mc:AlternateContent xmlns:mc="http://schemas.openxmlformats.org/markup-compatibility/2006">
              <mc:Choice xmlns:v="urn:schemas-microsoft-com:vml" Requires="v">
                <p:oleObj name="Equation" r:id="rId6" imgW="1879560" imgH="444240" progId="Equation.DSMT4">
                  <p:embed/>
                </p:oleObj>
              </mc:Choice>
              <mc:Fallback>
                <p:oleObj name="Equation" r:id="rId6" imgW="1879560" imgH="444240" progId="Equation.DSMT4">
                  <p:embed/>
                  <p:pic>
                    <p:nvPicPr>
                      <p:cNvPr id="16" name="Objeto 15"/>
                      <p:cNvPicPr>
                        <a:picLocks noChangeAspect="1" noChangeArrowheads="1"/>
                      </p:cNvPicPr>
                      <p:nvPr/>
                    </p:nvPicPr>
                    <p:blipFill>
                      <a:blip r:embed="rId7"/>
                      <a:srcRect/>
                      <a:stretch>
                        <a:fillRect/>
                      </a:stretch>
                    </p:blipFill>
                    <p:spPr bwMode="auto">
                      <a:xfrm>
                        <a:off x="741292" y="5059041"/>
                        <a:ext cx="6315649" cy="1337724"/>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40419705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125AE054-BC7D-4ADC-AC13-33F94E09B1A2}"/>
              </a:ext>
            </a:extLst>
          </p:cNvPr>
          <p:cNvSpPr/>
          <p:nvPr/>
        </p:nvSpPr>
        <p:spPr>
          <a:xfrm>
            <a:off x="7290691" y="244471"/>
            <a:ext cx="2204149" cy="1063078"/>
          </a:xfrm>
          <a:prstGeom prst="rect">
            <a:avLst/>
          </a:prstGeom>
          <a:solidFill>
            <a:srgbClr val="F8F8F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720492C-FCDA-4708-BA2C-B174FAA9EBA8}"/>
              </a:ext>
            </a:extLst>
          </p:cNvPr>
          <p:cNvSpPr/>
          <p:nvPr/>
        </p:nvSpPr>
        <p:spPr>
          <a:xfrm>
            <a:off x="8332153" y="4527886"/>
            <a:ext cx="2615635" cy="1196805"/>
          </a:xfrm>
          <a:prstGeom prst="rect">
            <a:avLst/>
          </a:prstGeom>
          <a:solidFill>
            <a:srgbClr val="F8F8F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6973BE17-3E9F-44AE-847C-73F30BE312DB}"/>
              </a:ext>
            </a:extLst>
          </p:cNvPr>
          <p:cNvSpPr/>
          <p:nvPr/>
        </p:nvSpPr>
        <p:spPr>
          <a:xfrm>
            <a:off x="5182761" y="4527886"/>
            <a:ext cx="2643135" cy="1196805"/>
          </a:xfrm>
          <a:prstGeom prst="rect">
            <a:avLst/>
          </a:prstGeom>
          <a:solidFill>
            <a:srgbClr val="F8F8F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7" name="Object 1">
            <a:extLst>
              <a:ext uri="{FF2B5EF4-FFF2-40B4-BE49-F238E27FC236}">
                <a16:creationId xmlns:a16="http://schemas.microsoft.com/office/drawing/2014/main" id="{3638B0F8-FFAA-4576-9B6A-7288B59FBD31}"/>
              </a:ext>
            </a:extLst>
          </p:cNvPr>
          <p:cNvGraphicFramePr>
            <a:graphicFrameLocks noChangeAspect="1"/>
          </p:cNvGraphicFramePr>
          <p:nvPr>
            <p:extLst>
              <p:ext uri="{D42A27DB-BD31-4B8C-83A1-F6EECF244321}">
                <p14:modId xmlns:p14="http://schemas.microsoft.com/office/powerpoint/2010/main" val="4105930910"/>
              </p:ext>
            </p:extLst>
          </p:nvPr>
        </p:nvGraphicFramePr>
        <p:xfrm>
          <a:off x="338526" y="203491"/>
          <a:ext cx="9085262" cy="1131888"/>
        </p:xfrm>
        <a:graphic>
          <a:graphicData uri="http://schemas.openxmlformats.org/presentationml/2006/ole">
            <mc:AlternateContent xmlns:mc="http://schemas.openxmlformats.org/markup-compatibility/2006">
              <mc:Choice xmlns:v="urn:schemas-microsoft-com:vml" Requires="v">
                <p:oleObj name="Equation" r:id="rId2" imgW="3568680" imgH="444240" progId="Equation.DSMT4">
                  <p:embed/>
                </p:oleObj>
              </mc:Choice>
              <mc:Fallback>
                <p:oleObj name="Equation" r:id="rId2" imgW="3568680" imgH="444240" progId="Equation.DSMT4">
                  <p:embed/>
                  <p:pic>
                    <p:nvPicPr>
                      <p:cNvPr id="28" name="Object 1"/>
                      <p:cNvPicPr>
                        <a:picLocks noChangeAspect="1" noChangeArrowheads="1"/>
                      </p:cNvPicPr>
                      <p:nvPr/>
                    </p:nvPicPr>
                    <p:blipFill>
                      <a:blip r:embed="rId3"/>
                      <a:srcRect/>
                      <a:stretch>
                        <a:fillRect/>
                      </a:stretch>
                    </p:blipFill>
                    <p:spPr bwMode="auto">
                      <a:xfrm>
                        <a:off x="338526" y="203491"/>
                        <a:ext cx="9085262" cy="1131888"/>
                      </a:xfrm>
                      <a:prstGeom prst="rect">
                        <a:avLst/>
                      </a:prstGeom>
                      <a:noFill/>
                    </p:spPr>
                  </p:pic>
                </p:oleObj>
              </mc:Fallback>
            </mc:AlternateContent>
          </a:graphicData>
        </a:graphic>
      </p:graphicFrame>
      <p:graphicFrame>
        <p:nvGraphicFramePr>
          <p:cNvPr id="8" name="Object 1">
            <a:extLst>
              <a:ext uri="{FF2B5EF4-FFF2-40B4-BE49-F238E27FC236}">
                <a16:creationId xmlns:a16="http://schemas.microsoft.com/office/drawing/2014/main" id="{E0BF214E-2C65-4350-8F02-13BA12CDFE62}"/>
              </a:ext>
            </a:extLst>
          </p:cNvPr>
          <p:cNvGraphicFramePr>
            <a:graphicFrameLocks noChangeAspect="1"/>
          </p:cNvGraphicFramePr>
          <p:nvPr>
            <p:extLst>
              <p:ext uri="{D42A27DB-BD31-4B8C-83A1-F6EECF244321}">
                <p14:modId xmlns:p14="http://schemas.microsoft.com/office/powerpoint/2010/main" val="3192520904"/>
              </p:ext>
            </p:extLst>
          </p:nvPr>
        </p:nvGraphicFramePr>
        <p:xfrm>
          <a:off x="268923" y="1487777"/>
          <a:ext cx="10861806" cy="1134553"/>
        </p:xfrm>
        <a:graphic>
          <a:graphicData uri="http://schemas.openxmlformats.org/presentationml/2006/ole">
            <mc:AlternateContent xmlns:mc="http://schemas.openxmlformats.org/markup-compatibility/2006">
              <mc:Choice xmlns:v="urn:schemas-microsoft-com:vml" Requires="v">
                <p:oleObj name="Equation" r:id="rId4" imgW="4267080" imgH="444240" progId="Equation.DSMT4">
                  <p:embed/>
                </p:oleObj>
              </mc:Choice>
              <mc:Fallback>
                <p:oleObj name="Equation" r:id="rId4" imgW="4267080" imgH="444240" progId="Equation.DSMT4">
                  <p:embed/>
                  <p:pic>
                    <p:nvPicPr>
                      <p:cNvPr id="29" name="Object 1"/>
                      <p:cNvPicPr>
                        <a:picLocks noChangeAspect="1" noChangeArrowheads="1"/>
                      </p:cNvPicPr>
                      <p:nvPr/>
                    </p:nvPicPr>
                    <p:blipFill>
                      <a:blip r:embed="rId5"/>
                      <a:srcRect/>
                      <a:stretch>
                        <a:fillRect/>
                      </a:stretch>
                    </p:blipFill>
                    <p:spPr bwMode="auto">
                      <a:xfrm>
                        <a:off x="268923" y="1487777"/>
                        <a:ext cx="10861806" cy="1134553"/>
                      </a:xfrm>
                      <a:prstGeom prst="rect">
                        <a:avLst/>
                      </a:prstGeom>
                      <a:solidFill>
                        <a:srgbClr val="F8F8F8"/>
                      </a:solidFill>
                      <a:ln>
                        <a:solidFill>
                          <a:schemeClr val="tx1"/>
                        </a:solidFill>
                      </a:ln>
                    </p:spPr>
                  </p:pic>
                </p:oleObj>
              </mc:Fallback>
            </mc:AlternateContent>
          </a:graphicData>
        </a:graphic>
      </p:graphicFrame>
      <p:graphicFrame>
        <p:nvGraphicFramePr>
          <p:cNvPr id="9" name="Object 1">
            <a:extLst>
              <a:ext uri="{FF2B5EF4-FFF2-40B4-BE49-F238E27FC236}">
                <a16:creationId xmlns:a16="http://schemas.microsoft.com/office/drawing/2014/main" id="{3929BB71-FBF1-4DB6-8FCC-4DAB04BA0F0D}"/>
              </a:ext>
            </a:extLst>
          </p:cNvPr>
          <p:cNvGraphicFramePr>
            <a:graphicFrameLocks noChangeAspect="1"/>
          </p:cNvGraphicFramePr>
          <p:nvPr>
            <p:extLst>
              <p:ext uri="{D42A27DB-BD31-4B8C-83A1-F6EECF244321}">
                <p14:modId xmlns:p14="http://schemas.microsoft.com/office/powerpoint/2010/main" val="2053903770"/>
              </p:ext>
            </p:extLst>
          </p:nvPr>
        </p:nvGraphicFramePr>
        <p:xfrm>
          <a:off x="279788" y="2762841"/>
          <a:ext cx="10668000" cy="3303587"/>
        </p:xfrm>
        <a:graphic>
          <a:graphicData uri="http://schemas.openxmlformats.org/presentationml/2006/ole">
            <mc:AlternateContent xmlns:mc="http://schemas.openxmlformats.org/markup-compatibility/2006">
              <mc:Choice xmlns:v="urn:schemas-microsoft-com:vml" Requires="v">
                <p:oleObj name="Equation" r:id="rId6" imgW="4190760" imgH="1295280" progId="Equation.DSMT4">
                  <p:embed/>
                </p:oleObj>
              </mc:Choice>
              <mc:Fallback>
                <p:oleObj name="Equation" r:id="rId6" imgW="4190760" imgH="1295280" progId="Equation.DSMT4">
                  <p:embed/>
                  <p:pic>
                    <p:nvPicPr>
                      <p:cNvPr id="30" name="Object 1"/>
                      <p:cNvPicPr>
                        <a:picLocks noChangeAspect="1" noChangeArrowheads="1"/>
                      </p:cNvPicPr>
                      <p:nvPr/>
                    </p:nvPicPr>
                    <p:blipFill>
                      <a:blip r:embed="rId7"/>
                      <a:srcRect/>
                      <a:stretch>
                        <a:fillRect/>
                      </a:stretch>
                    </p:blipFill>
                    <p:spPr bwMode="auto">
                      <a:xfrm>
                        <a:off x="279788" y="2762841"/>
                        <a:ext cx="10668000" cy="3303587"/>
                      </a:xfrm>
                      <a:prstGeom prst="rect">
                        <a:avLst/>
                      </a:prstGeom>
                      <a:noFill/>
                    </p:spPr>
                  </p:pic>
                </p:oleObj>
              </mc:Fallback>
            </mc:AlternateContent>
          </a:graphicData>
        </a:graphic>
      </p:graphicFrame>
      <p:sp>
        <p:nvSpPr>
          <p:cNvPr id="10" name="CaixaDeTexto 9">
            <a:extLst>
              <a:ext uri="{FF2B5EF4-FFF2-40B4-BE49-F238E27FC236}">
                <a16:creationId xmlns:a16="http://schemas.microsoft.com/office/drawing/2014/main" id="{C669DFEE-ABEF-4657-8DB8-BA9469C09410}"/>
              </a:ext>
            </a:extLst>
          </p:cNvPr>
          <p:cNvSpPr txBox="1"/>
          <p:nvPr/>
        </p:nvSpPr>
        <p:spPr>
          <a:xfrm>
            <a:off x="5613013" y="6080495"/>
            <a:ext cx="5106570" cy="584775"/>
          </a:xfrm>
          <a:prstGeom prst="rect">
            <a:avLst/>
          </a:prstGeom>
          <a:solidFill>
            <a:srgbClr val="F8F8F8"/>
          </a:solidFill>
          <a:ln>
            <a:solidFill>
              <a:schemeClr val="tx1"/>
            </a:solidFill>
          </a:ln>
        </p:spPr>
        <p:txBody>
          <a:bodyPr wrap="square" rtlCol="0">
            <a:spAutoFit/>
          </a:bodyPr>
          <a:lstStyle/>
          <a:p>
            <a:r>
              <a:rPr lang="pt-BR" sz="3200" dirty="0">
                <a:latin typeface="Calibri" panose="020F0502020204030204" pitchFamily="34" charset="0"/>
                <a:cs typeface="Calibri" panose="020F0502020204030204" pitchFamily="34" charset="0"/>
              </a:rPr>
              <a:t>Curvas de Demanda por </a:t>
            </a:r>
            <a:r>
              <a:rPr lang="pt-BR" sz="3200" i="1" dirty="0">
                <a:latin typeface="Calibri" panose="020F0502020204030204" pitchFamily="34" charset="0"/>
                <a:cs typeface="Calibri" panose="020F0502020204030204" pitchFamily="34" charset="0"/>
              </a:rPr>
              <a:t>x e y</a:t>
            </a:r>
          </a:p>
        </p:txBody>
      </p:sp>
      <p:sp>
        <p:nvSpPr>
          <p:cNvPr id="11" name="Chave Esquerda 10">
            <a:extLst>
              <a:ext uri="{FF2B5EF4-FFF2-40B4-BE49-F238E27FC236}">
                <a16:creationId xmlns:a16="http://schemas.microsoft.com/office/drawing/2014/main" id="{C0016636-0178-4294-B953-06728BD0623A}"/>
              </a:ext>
            </a:extLst>
          </p:cNvPr>
          <p:cNvSpPr/>
          <p:nvPr/>
        </p:nvSpPr>
        <p:spPr bwMode="auto">
          <a:xfrm rot="16200000">
            <a:off x="7898769" y="2947067"/>
            <a:ext cx="355300" cy="5883419"/>
          </a:xfrm>
          <a:prstGeom prst="leftBrace">
            <a:avLst/>
          </a:prstGeom>
          <a:no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066365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D89E076-CF15-442F-9D4B-C7072955A475}"/>
              </a:ext>
            </a:extLst>
          </p:cNvPr>
          <p:cNvSpPr>
            <a:spLocks noGrp="1"/>
          </p:cNvSpPr>
          <p:nvPr>
            <p:ph idx="1"/>
          </p:nvPr>
        </p:nvSpPr>
        <p:spPr>
          <a:xfrm>
            <a:off x="253218" y="133693"/>
            <a:ext cx="11788727" cy="4883150"/>
          </a:xfrm>
        </p:spPr>
        <p:txBody>
          <a:bodyPr/>
          <a:lstStyle/>
          <a:p>
            <a:pPr marL="0" indent="0" algn="just">
              <a:spcBef>
                <a:spcPts val="1200"/>
              </a:spcBef>
              <a:buNone/>
            </a:pPr>
            <a:r>
              <a:rPr lang="pt-BR" b="1" dirty="0">
                <a:solidFill>
                  <a:schemeClr val="tx2"/>
                </a:solidFill>
                <a:latin typeface="Calibri" panose="020F0502020204030204" pitchFamily="34" charset="0"/>
                <a:cs typeface="Calibri" panose="020F0502020204030204" pitchFamily="34" charset="0"/>
              </a:rPr>
              <a:t>3) FGV - Analista (DPE MT)/Economista/2015</a:t>
            </a:r>
            <a:endParaRPr lang="pt-BR" b="1" i="0" dirty="0">
              <a:solidFill>
                <a:schemeClr val="tx2"/>
              </a:solidFill>
              <a:effectLst/>
              <a:latin typeface="Calibri" panose="020F0502020204030204" pitchFamily="34" charset="0"/>
              <a:cs typeface="Calibri" panose="020F0502020204030204" pitchFamily="34" charset="0"/>
            </a:endParaRPr>
          </a:p>
          <a:p>
            <a:pPr marL="0" indent="0" algn="just">
              <a:spcBef>
                <a:spcPts val="1200"/>
              </a:spcBef>
              <a:buNone/>
            </a:pPr>
            <a:r>
              <a:rPr lang="pt-BR" b="0" i="0" dirty="0">
                <a:solidFill>
                  <a:schemeClr val="tx2"/>
                </a:solidFill>
                <a:effectLst/>
                <a:latin typeface="Calibri" panose="020F0502020204030204" pitchFamily="34" charset="0"/>
                <a:cs typeface="Calibri" panose="020F0502020204030204" pitchFamily="34" charset="0"/>
              </a:rPr>
              <a:t>Considere um país que produza apenas bens primários e industriais. Considerando o conceito de fronteira de possibilidade de produção (FPP), assinale a afirmativa </a:t>
            </a:r>
            <a:r>
              <a:rPr lang="pt-BR" b="1" i="0" u="sng" dirty="0">
                <a:solidFill>
                  <a:schemeClr val="tx2"/>
                </a:solidFill>
                <a:effectLst/>
                <a:latin typeface="Calibri" panose="020F0502020204030204" pitchFamily="34" charset="0"/>
                <a:cs typeface="Calibri" panose="020F0502020204030204" pitchFamily="34" charset="0"/>
              </a:rPr>
              <a:t>incorreta</a:t>
            </a:r>
            <a:r>
              <a:rPr lang="pt-BR" b="0" i="0" dirty="0">
                <a:solidFill>
                  <a:schemeClr val="tx2"/>
                </a:solidFill>
                <a:effectLst/>
                <a:latin typeface="Calibri" panose="020F0502020204030204" pitchFamily="34" charset="0"/>
                <a:cs typeface="Calibri" panose="020F0502020204030204" pitchFamily="34" charset="0"/>
              </a:rPr>
              <a:t>.</a:t>
            </a:r>
          </a:p>
          <a:p>
            <a:pPr marL="514350" indent="-514350" algn="just">
              <a:spcBef>
                <a:spcPts val="12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O país alcança o máximo de eficiência quando produz uma combinação dos dois bens exatamente sobre a FPP.</a:t>
            </a:r>
          </a:p>
          <a:p>
            <a:pPr marL="514350" indent="-514350" algn="just">
              <a:spcBef>
                <a:spcPts val="12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Se o país está abaixo da FPP, ele está usando uma dada combinação de insumos produtivos e tecnologia de forma ineficiente.</a:t>
            </a:r>
            <a:endParaRPr lang="pt-BR" dirty="0">
              <a:solidFill>
                <a:schemeClr val="tx2"/>
              </a:solidFill>
              <a:latin typeface="Calibri" panose="020F0502020204030204" pitchFamily="34" charset="0"/>
              <a:cs typeface="Calibri" panose="020F0502020204030204" pitchFamily="34" charset="0"/>
            </a:endParaRPr>
          </a:p>
          <a:p>
            <a:pPr marL="514350" indent="-514350" algn="just">
              <a:spcBef>
                <a:spcPts val="1200"/>
              </a:spcBef>
              <a:buClr>
                <a:schemeClr val="tx1"/>
              </a:buClr>
              <a:buSzPct val="100000"/>
              <a:buFont typeface="+mj-lt"/>
              <a:buAutoNum type="alphaLcParenR"/>
            </a:pPr>
            <a:r>
              <a:rPr lang="pt-BR" b="0" i="0" dirty="0">
                <a:solidFill>
                  <a:schemeClr val="tx2"/>
                </a:solidFill>
                <a:effectLst/>
                <a:latin typeface="Calibri" panose="020F0502020204030204" pitchFamily="34" charset="0"/>
                <a:cs typeface="Calibri" panose="020F0502020204030204" pitchFamily="34" charset="0"/>
              </a:rPr>
              <a:t>O país se depara com um trade off entre produzir mais bens primários e industriais.</a:t>
            </a:r>
          </a:p>
        </p:txBody>
      </p:sp>
    </p:spTree>
    <p:extLst>
      <p:ext uri="{BB962C8B-B14F-4D97-AF65-F5344CB8AC3E}">
        <p14:creationId xmlns:p14="http://schemas.microsoft.com/office/powerpoint/2010/main" val="3642815967"/>
      </p:ext>
    </p:extLst>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1FA38BCC-98A7-4EE1-B699-2BCA4404A945}"/>
              </a:ext>
            </a:extLst>
          </p:cNvPr>
          <p:cNvSpPr>
            <a:spLocks noChangeArrowheads="1"/>
          </p:cNvSpPr>
          <p:nvPr/>
        </p:nvSpPr>
        <p:spPr bwMode="auto">
          <a:xfrm>
            <a:off x="6207709" y="5346709"/>
            <a:ext cx="354265" cy="459100"/>
          </a:xfrm>
          <a:prstGeom prst="rect">
            <a:avLst/>
          </a:prstGeom>
          <a:noFill/>
          <a:ln w="12700">
            <a:noFill/>
            <a:miter lim="800000"/>
            <a:headEnd/>
            <a:tailEnd/>
          </a:ln>
        </p:spPr>
        <p:txBody>
          <a:bodyPr wrap="none" lIns="90488" tIns="44450" rIns="90488" bIns="44450">
            <a:spAutoFit/>
          </a:bodyPr>
          <a:lstStyle/>
          <a:p>
            <a:r>
              <a:rPr lang="en-US" b="1" dirty="0">
                <a:latin typeface="Arial" charset="0"/>
              </a:rPr>
              <a:t>x</a:t>
            </a:r>
          </a:p>
        </p:txBody>
      </p:sp>
      <p:sp>
        <p:nvSpPr>
          <p:cNvPr id="5" name="Line 5">
            <a:extLst>
              <a:ext uri="{FF2B5EF4-FFF2-40B4-BE49-F238E27FC236}">
                <a16:creationId xmlns:a16="http://schemas.microsoft.com/office/drawing/2014/main" id="{13C55F82-CF4D-4818-922D-56874DF7E628}"/>
              </a:ext>
            </a:extLst>
          </p:cNvPr>
          <p:cNvSpPr>
            <a:spLocks noChangeShapeType="1"/>
          </p:cNvSpPr>
          <p:nvPr/>
        </p:nvSpPr>
        <p:spPr bwMode="auto">
          <a:xfrm>
            <a:off x="1809611" y="2813059"/>
            <a:ext cx="3435350" cy="2725738"/>
          </a:xfrm>
          <a:prstGeom prst="line">
            <a:avLst/>
          </a:prstGeom>
          <a:noFill/>
          <a:ln w="50800">
            <a:solidFill>
              <a:schemeClr val="tx1"/>
            </a:solidFill>
            <a:round/>
            <a:headEnd/>
            <a:tailEnd/>
          </a:ln>
        </p:spPr>
        <p:txBody>
          <a:bodyPr wrap="none" anchor="ctr"/>
          <a:lstStyle/>
          <a:p>
            <a:endParaRPr lang="pt-BR"/>
          </a:p>
        </p:txBody>
      </p:sp>
      <p:sp>
        <p:nvSpPr>
          <p:cNvPr id="6" name="Line 7">
            <a:extLst>
              <a:ext uri="{FF2B5EF4-FFF2-40B4-BE49-F238E27FC236}">
                <a16:creationId xmlns:a16="http://schemas.microsoft.com/office/drawing/2014/main" id="{48952D9B-9CAD-4A3F-83AE-FF8FB5270896}"/>
              </a:ext>
            </a:extLst>
          </p:cNvPr>
          <p:cNvSpPr>
            <a:spLocks noChangeShapeType="1"/>
          </p:cNvSpPr>
          <p:nvPr/>
        </p:nvSpPr>
        <p:spPr bwMode="auto">
          <a:xfrm>
            <a:off x="1800808" y="2276485"/>
            <a:ext cx="0" cy="3286125"/>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7" name="Line 8">
            <a:extLst>
              <a:ext uri="{FF2B5EF4-FFF2-40B4-BE49-F238E27FC236}">
                <a16:creationId xmlns:a16="http://schemas.microsoft.com/office/drawing/2014/main" id="{44313DE0-7C90-4EF3-AE4C-D5BC98E2A44A}"/>
              </a:ext>
            </a:extLst>
          </p:cNvPr>
          <p:cNvSpPr>
            <a:spLocks noChangeShapeType="1"/>
          </p:cNvSpPr>
          <p:nvPr/>
        </p:nvSpPr>
        <p:spPr bwMode="auto">
          <a:xfrm>
            <a:off x="1794458" y="5549909"/>
            <a:ext cx="4459288"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8" name="Rectangle 9">
            <a:extLst>
              <a:ext uri="{FF2B5EF4-FFF2-40B4-BE49-F238E27FC236}">
                <a16:creationId xmlns:a16="http://schemas.microsoft.com/office/drawing/2014/main" id="{F1DCF28C-713A-4CAB-904D-E16B49009865}"/>
              </a:ext>
            </a:extLst>
          </p:cNvPr>
          <p:cNvSpPr>
            <a:spLocks noChangeArrowheads="1"/>
          </p:cNvSpPr>
          <p:nvPr/>
        </p:nvSpPr>
        <p:spPr bwMode="auto">
          <a:xfrm>
            <a:off x="1398919" y="1973272"/>
            <a:ext cx="354265" cy="459100"/>
          </a:xfrm>
          <a:prstGeom prst="rect">
            <a:avLst/>
          </a:prstGeom>
          <a:noFill/>
          <a:ln w="12700">
            <a:noFill/>
            <a:miter lim="800000"/>
            <a:headEnd/>
            <a:tailEnd/>
          </a:ln>
        </p:spPr>
        <p:txBody>
          <a:bodyPr wrap="none" lIns="90488" tIns="44450" rIns="90488" bIns="44450">
            <a:spAutoFit/>
          </a:bodyPr>
          <a:lstStyle/>
          <a:p>
            <a:pPr algn="r"/>
            <a:r>
              <a:rPr lang="en-US" b="1" dirty="0">
                <a:latin typeface="Arial" charset="0"/>
              </a:rPr>
              <a:t>y</a:t>
            </a:r>
          </a:p>
        </p:txBody>
      </p:sp>
      <p:sp>
        <p:nvSpPr>
          <p:cNvPr id="9" name="Rectangle 10">
            <a:extLst>
              <a:ext uri="{FF2B5EF4-FFF2-40B4-BE49-F238E27FC236}">
                <a16:creationId xmlns:a16="http://schemas.microsoft.com/office/drawing/2014/main" id="{1BEEB255-9DFE-4C3D-A0B5-4B6F73FB695B}"/>
              </a:ext>
            </a:extLst>
          </p:cNvPr>
          <p:cNvSpPr>
            <a:spLocks noChangeArrowheads="1"/>
          </p:cNvSpPr>
          <p:nvPr/>
        </p:nvSpPr>
        <p:spPr bwMode="auto">
          <a:xfrm>
            <a:off x="5147258" y="5527685"/>
            <a:ext cx="439224" cy="366767"/>
          </a:xfrm>
          <a:prstGeom prst="rect">
            <a:avLst/>
          </a:prstGeom>
          <a:noFill/>
          <a:ln w="12700">
            <a:noFill/>
            <a:miter lim="800000"/>
            <a:headEnd/>
            <a:tailEnd/>
          </a:ln>
        </p:spPr>
        <p:txBody>
          <a:bodyPr wrap="none" lIns="90488" tIns="44450" rIns="90488" bIns="44450">
            <a:spAutoFit/>
          </a:bodyPr>
          <a:lstStyle/>
          <a:p>
            <a:r>
              <a:rPr lang="en-US" sz="1800" b="1">
                <a:latin typeface="Arial" charset="0"/>
              </a:rPr>
              <a:t>80</a:t>
            </a:r>
          </a:p>
        </p:txBody>
      </p:sp>
      <p:sp>
        <p:nvSpPr>
          <p:cNvPr id="10" name="Rectangle 11">
            <a:extLst>
              <a:ext uri="{FF2B5EF4-FFF2-40B4-BE49-F238E27FC236}">
                <a16:creationId xmlns:a16="http://schemas.microsoft.com/office/drawing/2014/main" id="{2738E42C-4821-4DDF-B246-110CD8A7004F}"/>
              </a:ext>
            </a:extLst>
          </p:cNvPr>
          <p:cNvSpPr>
            <a:spLocks noChangeArrowheads="1"/>
          </p:cNvSpPr>
          <p:nvPr/>
        </p:nvSpPr>
        <p:spPr bwMode="auto">
          <a:xfrm>
            <a:off x="1396230" y="2525723"/>
            <a:ext cx="468079" cy="397545"/>
          </a:xfrm>
          <a:prstGeom prst="rect">
            <a:avLst/>
          </a:prstGeom>
          <a:noFill/>
          <a:ln w="12700">
            <a:noFill/>
            <a:miter lim="800000"/>
            <a:headEnd/>
            <a:tailEnd/>
          </a:ln>
        </p:spPr>
        <p:txBody>
          <a:bodyPr wrap="none" lIns="90488" tIns="44450" rIns="90488" bIns="44450">
            <a:spAutoFit/>
          </a:bodyPr>
          <a:lstStyle/>
          <a:p>
            <a:pPr algn="r"/>
            <a:r>
              <a:rPr lang="en-US" sz="2000" b="1">
                <a:latin typeface="Arial" charset="0"/>
              </a:rPr>
              <a:t>40</a:t>
            </a:r>
          </a:p>
        </p:txBody>
      </p:sp>
      <p:sp>
        <p:nvSpPr>
          <p:cNvPr id="11" name="Rectangle 12">
            <a:extLst>
              <a:ext uri="{FF2B5EF4-FFF2-40B4-BE49-F238E27FC236}">
                <a16:creationId xmlns:a16="http://schemas.microsoft.com/office/drawing/2014/main" id="{23B03E77-DDE0-45C6-ABC4-F93DE02563E1}"/>
              </a:ext>
            </a:extLst>
          </p:cNvPr>
          <p:cNvSpPr>
            <a:spLocks noChangeArrowheads="1"/>
          </p:cNvSpPr>
          <p:nvPr/>
        </p:nvSpPr>
        <p:spPr bwMode="auto">
          <a:xfrm>
            <a:off x="1496008" y="5527685"/>
            <a:ext cx="310984" cy="366767"/>
          </a:xfrm>
          <a:prstGeom prst="rect">
            <a:avLst/>
          </a:prstGeom>
          <a:noFill/>
          <a:ln w="12700">
            <a:noFill/>
            <a:miter lim="800000"/>
            <a:headEnd/>
            <a:tailEnd/>
          </a:ln>
        </p:spPr>
        <p:txBody>
          <a:bodyPr wrap="none" lIns="90488" tIns="44450" rIns="90488" bIns="44450">
            <a:spAutoFit/>
          </a:bodyPr>
          <a:lstStyle/>
          <a:p>
            <a:r>
              <a:rPr lang="en-US" sz="1800" b="1">
                <a:latin typeface="Arial" charset="0"/>
              </a:rPr>
              <a:t>0</a:t>
            </a:r>
          </a:p>
        </p:txBody>
      </p:sp>
      <p:sp>
        <p:nvSpPr>
          <p:cNvPr id="12" name="Text Box 13">
            <a:extLst>
              <a:ext uri="{FF2B5EF4-FFF2-40B4-BE49-F238E27FC236}">
                <a16:creationId xmlns:a16="http://schemas.microsoft.com/office/drawing/2014/main" id="{C33713E6-B41C-4EEB-823F-0BE025649AEF}"/>
              </a:ext>
            </a:extLst>
          </p:cNvPr>
          <p:cNvSpPr txBox="1">
            <a:spLocks noChangeArrowheads="1"/>
          </p:cNvSpPr>
          <p:nvPr/>
        </p:nvSpPr>
        <p:spPr bwMode="auto">
          <a:xfrm>
            <a:off x="346658" y="2474923"/>
            <a:ext cx="1492250" cy="461665"/>
          </a:xfrm>
          <a:prstGeom prst="rect">
            <a:avLst/>
          </a:prstGeom>
          <a:noFill/>
          <a:ln w="12700">
            <a:noFill/>
            <a:miter lim="800000"/>
            <a:headEnd/>
            <a:tailEnd/>
          </a:ln>
        </p:spPr>
        <p:txBody>
          <a:bodyPr>
            <a:spAutoFit/>
          </a:bodyPr>
          <a:lstStyle/>
          <a:p>
            <a:pPr>
              <a:spcBef>
                <a:spcPct val="50000"/>
              </a:spcBef>
            </a:pPr>
            <a:r>
              <a:rPr lang="pt-BR" b="1" dirty="0"/>
              <a:t>(I/</a:t>
            </a:r>
            <a:r>
              <a:rPr lang="pt-BR" b="1" dirty="0" err="1"/>
              <a:t>P</a:t>
            </a:r>
            <a:r>
              <a:rPr lang="pt-BR" sz="1400" b="1" dirty="0" err="1"/>
              <a:t>y</a:t>
            </a:r>
            <a:r>
              <a:rPr lang="pt-BR" b="1" dirty="0"/>
              <a:t>) =</a:t>
            </a:r>
          </a:p>
        </p:txBody>
      </p:sp>
      <p:sp>
        <p:nvSpPr>
          <p:cNvPr id="13" name="Text Box 14">
            <a:extLst>
              <a:ext uri="{FF2B5EF4-FFF2-40B4-BE49-F238E27FC236}">
                <a16:creationId xmlns:a16="http://schemas.microsoft.com/office/drawing/2014/main" id="{C785CA8E-8942-4BB5-B66F-F1D639726225}"/>
              </a:ext>
            </a:extLst>
          </p:cNvPr>
          <p:cNvSpPr txBox="1">
            <a:spLocks noChangeArrowheads="1"/>
          </p:cNvSpPr>
          <p:nvPr/>
        </p:nvSpPr>
        <p:spPr bwMode="auto">
          <a:xfrm>
            <a:off x="5710821" y="6029334"/>
            <a:ext cx="1492250" cy="457200"/>
          </a:xfrm>
          <a:prstGeom prst="rect">
            <a:avLst/>
          </a:prstGeom>
          <a:noFill/>
          <a:ln w="12700">
            <a:noFill/>
            <a:miter lim="800000"/>
            <a:headEnd/>
            <a:tailEnd/>
          </a:ln>
        </p:spPr>
        <p:txBody>
          <a:bodyPr>
            <a:spAutoFit/>
          </a:bodyPr>
          <a:lstStyle/>
          <a:p>
            <a:pPr>
              <a:spcBef>
                <a:spcPct val="50000"/>
              </a:spcBef>
            </a:pPr>
            <a:r>
              <a:rPr lang="pt-BR" b="1" dirty="0"/>
              <a:t>(I/</a:t>
            </a:r>
            <a:r>
              <a:rPr lang="pt-BR" b="1" dirty="0" err="1"/>
              <a:t>P</a:t>
            </a:r>
            <a:r>
              <a:rPr lang="pt-BR" sz="1400" b="1" dirty="0" err="1"/>
              <a:t>x</a:t>
            </a:r>
            <a:r>
              <a:rPr lang="pt-BR" b="1" dirty="0"/>
              <a:t>)</a:t>
            </a:r>
          </a:p>
        </p:txBody>
      </p:sp>
      <p:sp>
        <p:nvSpPr>
          <p:cNvPr id="14" name="Line 16">
            <a:extLst>
              <a:ext uri="{FF2B5EF4-FFF2-40B4-BE49-F238E27FC236}">
                <a16:creationId xmlns:a16="http://schemas.microsoft.com/office/drawing/2014/main" id="{3A182E98-6743-49F5-9151-5AF57E93F84B}"/>
              </a:ext>
            </a:extLst>
          </p:cNvPr>
          <p:cNvSpPr>
            <a:spLocks noChangeShapeType="1"/>
          </p:cNvSpPr>
          <p:nvPr/>
        </p:nvSpPr>
        <p:spPr bwMode="auto">
          <a:xfrm>
            <a:off x="1792872" y="4179897"/>
            <a:ext cx="1728787" cy="0"/>
          </a:xfrm>
          <a:prstGeom prst="line">
            <a:avLst/>
          </a:prstGeom>
          <a:noFill/>
          <a:ln w="12700">
            <a:solidFill>
              <a:srgbClr val="000000"/>
            </a:solidFill>
            <a:prstDash val="dash"/>
            <a:round/>
            <a:headEnd/>
            <a:tailEnd/>
          </a:ln>
        </p:spPr>
        <p:txBody>
          <a:bodyPr wrap="none">
            <a:spAutoFit/>
          </a:bodyPr>
          <a:lstStyle/>
          <a:p>
            <a:endParaRPr lang="pt-BR"/>
          </a:p>
        </p:txBody>
      </p:sp>
      <p:sp>
        <p:nvSpPr>
          <p:cNvPr id="15" name="Line 17">
            <a:extLst>
              <a:ext uri="{FF2B5EF4-FFF2-40B4-BE49-F238E27FC236}">
                <a16:creationId xmlns:a16="http://schemas.microsoft.com/office/drawing/2014/main" id="{650612D3-5BD9-4C79-834B-3DDC9B929DE1}"/>
              </a:ext>
            </a:extLst>
          </p:cNvPr>
          <p:cNvSpPr>
            <a:spLocks noChangeShapeType="1"/>
          </p:cNvSpPr>
          <p:nvPr/>
        </p:nvSpPr>
        <p:spPr bwMode="auto">
          <a:xfrm>
            <a:off x="3547058" y="4179897"/>
            <a:ext cx="0" cy="1377950"/>
          </a:xfrm>
          <a:prstGeom prst="line">
            <a:avLst/>
          </a:prstGeom>
          <a:noFill/>
          <a:ln w="12700">
            <a:solidFill>
              <a:srgbClr val="000000"/>
            </a:solidFill>
            <a:prstDash val="dash"/>
            <a:round/>
            <a:headEnd/>
            <a:tailEnd/>
          </a:ln>
        </p:spPr>
        <p:txBody>
          <a:bodyPr wrap="none">
            <a:spAutoFit/>
          </a:bodyPr>
          <a:lstStyle/>
          <a:p>
            <a:endParaRPr lang="pt-BR"/>
          </a:p>
        </p:txBody>
      </p:sp>
      <p:sp>
        <p:nvSpPr>
          <p:cNvPr id="16" name="Rectangle 18">
            <a:extLst>
              <a:ext uri="{FF2B5EF4-FFF2-40B4-BE49-F238E27FC236}">
                <a16:creationId xmlns:a16="http://schemas.microsoft.com/office/drawing/2014/main" id="{31442FB8-9833-4024-A38F-D078F766330B}"/>
              </a:ext>
            </a:extLst>
          </p:cNvPr>
          <p:cNvSpPr>
            <a:spLocks noChangeArrowheads="1"/>
          </p:cNvSpPr>
          <p:nvPr/>
        </p:nvSpPr>
        <p:spPr bwMode="auto">
          <a:xfrm>
            <a:off x="1380121" y="4027498"/>
            <a:ext cx="439224" cy="366767"/>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20</a:t>
            </a:r>
          </a:p>
        </p:txBody>
      </p:sp>
      <p:sp>
        <p:nvSpPr>
          <p:cNvPr id="17" name="Rectangle 19">
            <a:extLst>
              <a:ext uri="{FF2B5EF4-FFF2-40B4-BE49-F238E27FC236}">
                <a16:creationId xmlns:a16="http://schemas.microsoft.com/office/drawing/2014/main" id="{9D3A56DE-F9EE-4B29-B386-3488814AB487}"/>
              </a:ext>
            </a:extLst>
          </p:cNvPr>
          <p:cNvSpPr>
            <a:spLocks noChangeArrowheads="1"/>
          </p:cNvSpPr>
          <p:nvPr/>
        </p:nvSpPr>
        <p:spPr bwMode="auto">
          <a:xfrm>
            <a:off x="3343858" y="5553085"/>
            <a:ext cx="439224" cy="366767"/>
          </a:xfrm>
          <a:prstGeom prst="rect">
            <a:avLst/>
          </a:prstGeom>
          <a:noFill/>
          <a:ln w="12700">
            <a:noFill/>
            <a:miter lim="800000"/>
            <a:headEnd/>
            <a:tailEnd/>
          </a:ln>
        </p:spPr>
        <p:txBody>
          <a:bodyPr wrap="none" lIns="90488" tIns="44450" rIns="90488" bIns="44450">
            <a:spAutoFit/>
          </a:bodyPr>
          <a:lstStyle/>
          <a:p>
            <a:r>
              <a:rPr lang="en-US" sz="1800" b="1">
                <a:latin typeface="Arial" charset="0"/>
              </a:rPr>
              <a:t>40</a:t>
            </a:r>
          </a:p>
        </p:txBody>
      </p:sp>
      <p:sp>
        <p:nvSpPr>
          <p:cNvPr id="18" name="Arc 20">
            <a:extLst>
              <a:ext uri="{FF2B5EF4-FFF2-40B4-BE49-F238E27FC236}">
                <a16:creationId xmlns:a16="http://schemas.microsoft.com/office/drawing/2014/main" id="{609DECD7-1FB3-4696-9D9B-96D5F7C771F4}"/>
              </a:ext>
            </a:extLst>
          </p:cNvPr>
          <p:cNvSpPr>
            <a:spLocks/>
          </p:cNvSpPr>
          <p:nvPr/>
        </p:nvSpPr>
        <p:spPr bwMode="auto">
          <a:xfrm rot="11023884">
            <a:off x="2658389" y="2435998"/>
            <a:ext cx="3032732" cy="2400657"/>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p:spPr>
        <p:txBody>
          <a:bodyPr wrap="square" anchor="ctr">
            <a:spAutoFit/>
          </a:bodyPr>
          <a:lstStyle/>
          <a:p>
            <a:endParaRPr lang="pt-BR" sz="15000" dirty="0"/>
          </a:p>
        </p:txBody>
      </p:sp>
      <p:sp>
        <p:nvSpPr>
          <p:cNvPr id="19" name="Oval 21">
            <a:extLst>
              <a:ext uri="{FF2B5EF4-FFF2-40B4-BE49-F238E27FC236}">
                <a16:creationId xmlns:a16="http://schemas.microsoft.com/office/drawing/2014/main" id="{23A05D4A-0205-468D-8186-949F5EFEA7C1}"/>
              </a:ext>
            </a:extLst>
          </p:cNvPr>
          <p:cNvSpPr>
            <a:spLocks noChangeArrowheads="1"/>
          </p:cNvSpPr>
          <p:nvPr/>
        </p:nvSpPr>
        <p:spPr bwMode="auto">
          <a:xfrm>
            <a:off x="3490774" y="4118620"/>
            <a:ext cx="166829" cy="144414"/>
          </a:xfrm>
          <a:prstGeom prst="ellipse">
            <a:avLst/>
          </a:prstGeom>
          <a:solidFill>
            <a:schemeClr val="tx1"/>
          </a:solidFill>
          <a:ln w="12700">
            <a:solidFill>
              <a:schemeClr val="tx2"/>
            </a:solidFill>
            <a:round/>
            <a:headEnd/>
            <a:tailEnd/>
          </a:ln>
        </p:spPr>
        <p:txBody>
          <a:bodyPr wrap="square" anchor="ctr">
            <a:spAutoFit/>
          </a:bodyPr>
          <a:lstStyle/>
          <a:p>
            <a:endParaRPr lang="pt-BR"/>
          </a:p>
        </p:txBody>
      </p:sp>
      <p:sp>
        <p:nvSpPr>
          <p:cNvPr id="20" name="Line 22">
            <a:extLst>
              <a:ext uri="{FF2B5EF4-FFF2-40B4-BE49-F238E27FC236}">
                <a16:creationId xmlns:a16="http://schemas.microsoft.com/office/drawing/2014/main" id="{FE39A392-9D86-4257-9E34-AF5B018023A4}"/>
              </a:ext>
            </a:extLst>
          </p:cNvPr>
          <p:cNvSpPr>
            <a:spLocks noChangeShapeType="1"/>
          </p:cNvSpPr>
          <p:nvPr/>
        </p:nvSpPr>
        <p:spPr bwMode="auto">
          <a:xfrm flipH="1" flipV="1">
            <a:off x="5501272" y="5857884"/>
            <a:ext cx="312737" cy="312738"/>
          </a:xfrm>
          <a:prstGeom prst="line">
            <a:avLst/>
          </a:prstGeom>
          <a:noFill/>
          <a:ln w="12700">
            <a:solidFill>
              <a:srgbClr val="000000"/>
            </a:solidFill>
            <a:round/>
            <a:headEnd/>
            <a:tailEnd type="triangle" w="med" len="med"/>
          </a:ln>
        </p:spPr>
        <p:txBody>
          <a:bodyPr wrap="none">
            <a:spAutoFit/>
          </a:bodyPr>
          <a:lstStyle/>
          <a:p>
            <a:endParaRPr lang="pt-BR"/>
          </a:p>
        </p:txBody>
      </p:sp>
      <p:sp>
        <p:nvSpPr>
          <p:cNvPr id="21" name="Rectangle 24">
            <a:extLst>
              <a:ext uri="{FF2B5EF4-FFF2-40B4-BE49-F238E27FC236}">
                <a16:creationId xmlns:a16="http://schemas.microsoft.com/office/drawing/2014/main" id="{15185FF8-7282-4364-A23B-E85374731F96}"/>
              </a:ext>
            </a:extLst>
          </p:cNvPr>
          <p:cNvSpPr>
            <a:spLocks noGrp="1" noChangeArrowheads="1"/>
          </p:cNvSpPr>
          <p:nvPr>
            <p:ph type="title"/>
          </p:nvPr>
        </p:nvSpPr>
        <p:spPr>
          <a:xfrm>
            <a:off x="1904040" y="-49533"/>
            <a:ext cx="7999615" cy="785813"/>
          </a:xfrm>
          <a:noFill/>
        </p:spPr>
        <p:txBody>
          <a:bodyPr/>
          <a:lstStyle/>
          <a:p>
            <a:r>
              <a:rPr lang="pt-BR" dirty="0">
                <a:solidFill>
                  <a:schemeClr val="tx1"/>
                </a:solidFill>
              </a:rPr>
              <a:t>Um Exemplo: I = 80, </a:t>
            </a:r>
            <a:r>
              <a:rPr lang="pt-BR" dirty="0" err="1">
                <a:solidFill>
                  <a:schemeClr val="tx1"/>
                </a:solidFill>
              </a:rPr>
              <a:t>Px</a:t>
            </a:r>
            <a:r>
              <a:rPr lang="pt-BR" dirty="0">
                <a:solidFill>
                  <a:schemeClr val="tx1"/>
                </a:solidFill>
              </a:rPr>
              <a:t> = 1 e </a:t>
            </a:r>
            <a:r>
              <a:rPr lang="pt-BR" dirty="0" err="1">
                <a:solidFill>
                  <a:schemeClr val="tx1"/>
                </a:solidFill>
              </a:rPr>
              <a:t>Py</a:t>
            </a:r>
            <a:r>
              <a:rPr lang="pt-BR" dirty="0">
                <a:solidFill>
                  <a:schemeClr val="tx1"/>
                </a:solidFill>
              </a:rPr>
              <a:t> = 2</a:t>
            </a:r>
          </a:p>
        </p:txBody>
      </p:sp>
      <p:graphicFrame>
        <p:nvGraphicFramePr>
          <p:cNvPr id="22" name="Object 5">
            <a:extLst>
              <a:ext uri="{FF2B5EF4-FFF2-40B4-BE49-F238E27FC236}">
                <a16:creationId xmlns:a16="http://schemas.microsoft.com/office/drawing/2014/main" id="{629189A7-AC91-471C-B6FE-3D23F1EE2DEB}"/>
              </a:ext>
            </a:extLst>
          </p:cNvPr>
          <p:cNvGraphicFramePr>
            <a:graphicFrameLocks noChangeAspect="1"/>
          </p:cNvGraphicFramePr>
          <p:nvPr>
            <p:extLst>
              <p:ext uri="{D42A27DB-BD31-4B8C-83A1-F6EECF244321}">
                <p14:modId xmlns:p14="http://schemas.microsoft.com/office/powerpoint/2010/main" val="698107544"/>
              </p:ext>
            </p:extLst>
          </p:nvPr>
        </p:nvGraphicFramePr>
        <p:xfrm>
          <a:off x="5711685" y="4650802"/>
          <a:ext cx="4089400" cy="655638"/>
        </p:xfrm>
        <a:graphic>
          <a:graphicData uri="http://schemas.openxmlformats.org/presentationml/2006/ole">
            <mc:AlternateContent xmlns:mc="http://schemas.openxmlformats.org/markup-compatibility/2006">
              <mc:Choice xmlns:v="urn:schemas-microsoft-com:vml" Requires="v">
                <p:oleObj name="Equation" r:id="rId2" imgW="1663560" imgH="266400" progId="Equation.DSMT4">
                  <p:embed/>
                </p:oleObj>
              </mc:Choice>
              <mc:Fallback>
                <p:oleObj name="Equation" r:id="rId2" imgW="1663560" imgH="266400" progId="Equation.DSMT4">
                  <p:embed/>
                  <p:pic>
                    <p:nvPicPr>
                      <p:cNvPr id="23" name="Object 5"/>
                      <p:cNvPicPr>
                        <a:picLocks noChangeAspect="1" noChangeArrowheads="1"/>
                      </p:cNvPicPr>
                      <p:nvPr/>
                    </p:nvPicPr>
                    <p:blipFill>
                      <a:blip r:embed="rId3"/>
                      <a:srcRect/>
                      <a:stretch>
                        <a:fillRect/>
                      </a:stretch>
                    </p:blipFill>
                    <p:spPr bwMode="auto">
                      <a:xfrm>
                        <a:off x="5711685" y="4650802"/>
                        <a:ext cx="4089400" cy="655638"/>
                      </a:xfrm>
                      <a:prstGeom prst="rect">
                        <a:avLst/>
                      </a:prstGeom>
                      <a:noFill/>
                    </p:spPr>
                  </p:pic>
                </p:oleObj>
              </mc:Fallback>
            </mc:AlternateContent>
          </a:graphicData>
        </a:graphic>
      </p:graphicFrame>
      <p:sp>
        <p:nvSpPr>
          <p:cNvPr id="23" name="Text Box 8">
            <a:extLst>
              <a:ext uri="{FF2B5EF4-FFF2-40B4-BE49-F238E27FC236}">
                <a16:creationId xmlns:a16="http://schemas.microsoft.com/office/drawing/2014/main" id="{B7A11879-9C2E-4922-827E-3364EA74B7BD}"/>
              </a:ext>
            </a:extLst>
          </p:cNvPr>
          <p:cNvSpPr txBox="1">
            <a:spLocks noChangeArrowheads="1"/>
          </p:cNvSpPr>
          <p:nvPr/>
        </p:nvSpPr>
        <p:spPr bwMode="auto">
          <a:xfrm>
            <a:off x="5153898" y="3541615"/>
            <a:ext cx="6165269" cy="769441"/>
          </a:xfrm>
          <a:prstGeom prst="rect">
            <a:avLst/>
          </a:prstGeom>
          <a:noFill/>
          <a:ln w="12700">
            <a:solidFill>
              <a:schemeClr val="tx1"/>
            </a:solidFill>
            <a:miter lim="800000"/>
            <a:headEnd/>
            <a:tailEnd/>
          </a:ln>
        </p:spPr>
        <p:txBody>
          <a:bodyPr wrap="square">
            <a:spAutoFit/>
          </a:bodyPr>
          <a:lstStyle/>
          <a:p>
            <a:pPr algn="just">
              <a:spcBef>
                <a:spcPct val="50000"/>
              </a:spcBef>
            </a:pPr>
            <a:r>
              <a:rPr lang="pt-BR" sz="2200" dirty="0">
                <a:latin typeface="+mn-lt"/>
              </a:rPr>
              <a:t>Não existe qualquer outra cesta factível que dê ao consumidor uma utilidade maior que esta.</a:t>
            </a:r>
          </a:p>
        </p:txBody>
      </p:sp>
      <p:sp>
        <p:nvSpPr>
          <p:cNvPr id="24" name="CaixaDeTexto 23">
            <a:extLst>
              <a:ext uri="{FF2B5EF4-FFF2-40B4-BE49-F238E27FC236}">
                <a16:creationId xmlns:a16="http://schemas.microsoft.com/office/drawing/2014/main" id="{499DDAA9-2361-42D1-8AC8-C15518BDD587}"/>
              </a:ext>
            </a:extLst>
          </p:cNvPr>
          <p:cNvSpPr txBox="1"/>
          <p:nvPr/>
        </p:nvSpPr>
        <p:spPr>
          <a:xfrm>
            <a:off x="3713023" y="3726882"/>
            <a:ext cx="55419" cy="461665"/>
          </a:xfrm>
          <a:prstGeom prst="rect">
            <a:avLst/>
          </a:prstGeom>
          <a:noFill/>
        </p:spPr>
        <p:txBody>
          <a:bodyPr wrap="square" rtlCol="0">
            <a:spAutoFit/>
          </a:bodyPr>
          <a:lstStyle/>
          <a:p>
            <a:r>
              <a:rPr lang="pt-BR" dirty="0">
                <a:latin typeface="+mn-lt"/>
              </a:rPr>
              <a:t>A</a:t>
            </a:r>
          </a:p>
        </p:txBody>
      </p:sp>
      <p:cxnSp>
        <p:nvCxnSpPr>
          <p:cNvPr id="25" name="Conector de Seta Reta 24">
            <a:extLst>
              <a:ext uri="{FF2B5EF4-FFF2-40B4-BE49-F238E27FC236}">
                <a16:creationId xmlns:a16="http://schemas.microsoft.com/office/drawing/2014/main" id="{3BFD97EB-BF16-47D0-8878-2D3E6D63C50C}"/>
              </a:ext>
            </a:extLst>
          </p:cNvPr>
          <p:cNvCxnSpPr/>
          <p:nvPr/>
        </p:nvCxnSpPr>
        <p:spPr bwMode="auto">
          <a:xfrm flipH="1">
            <a:off x="4225640" y="3934697"/>
            <a:ext cx="921618" cy="0"/>
          </a:xfrm>
          <a:prstGeom prst="straightConnector1">
            <a:avLst/>
          </a:prstGeom>
          <a:solidFill>
            <a:srgbClr val="FFCC99"/>
          </a:solidFill>
          <a:ln w="12700" cap="flat" cmpd="sng" algn="ctr">
            <a:solidFill>
              <a:schemeClr val="tx1"/>
            </a:solidFill>
            <a:prstDash val="solid"/>
            <a:round/>
            <a:headEnd type="none" w="med" len="med"/>
            <a:tailEnd type="triangle"/>
          </a:ln>
          <a:effectLst/>
        </p:spPr>
      </p:cxnSp>
      <p:cxnSp>
        <p:nvCxnSpPr>
          <p:cNvPr id="26" name="Conector de Seta Reta 25">
            <a:extLst>
              <a:ext uri="{FF2B5EF4-FFF2-40B4-BE49-F238E27FC236}">
                <a16:creationId xmlns:a16="http://schemas.microsoft.com/office/drawing/2014/main" id="{1E181DA5-85EA-4616-AF75-5F01A65BCC33}"/>
              </a:ext>
            </a:extLst>
          </p:cNvPr>
          <p:cNvCxnSpPr/>
          <p:nvPr/>
        </p:nvCxnSpPr>
        <p:spPr bwMode="auto">
          <a:xfrm>
            <a:off x="9240986" y="4311056"/>
            <a:ext cx="0" cy="339746"/>
          </a:xfrm>
          <a:prstGeom prst="straightConnector1">
            <a:avLst/>
          </a:prstGeom>
          <a:solidFill>
            <a:srgbClr val="FFCC99"/>
          </a:solidFill>
          <a:ln w="12700" cap="flat" cmpd="sng" algn="ctr">
            <a:solidFill>
              <a:srgbClr val="000000"/>
            </a:solidFill>
            <a:prstDash val="solid"/>
            <a:round/>
            <a:headEnd type="none" w="med" len="med"/>
            <a:tailEnd type="triangle"/>
          </a:ln>
          <a:effectLst/>
        </p:spPr>
      </p:cxnSp>
      <p:graphicFrame>
        <p:nvGraphicFramePr>
          <p:cNvPr id="27" name="Object 1">
            <a:extLst>
              <a:ext uri="{FF2B5EF4-FFF2-40B4-BE49-F238E27FC236}">
                <a16:creationId xmlns:a16="http://schemas.microsoft.com/office/drawing/2014/main" id="{09D19C9F-96E1-43D2-8BF2-57ED5D32F293}"/>
              </a:ext>
            </a:extLst>
          </p:cNvPr>
          <p:cNvGraphicFramePr>
            <a:graphicFrameLocks noChangeAspect="1"/>
          </p:cNvGraphicFramePr>
          <p:nvPr>
            <p:extLst>
              <p:ext uri="{D42A27DB-BD31-4B8C-83A1-F6EECF244321}">
                <p14:modId xmlns:p14="http://schemas.microsoft.com/office/powerpoint/2010/main" val="3277285234"/>
              </p:ext>
            </p:extLst>
          </p:nvPr>
        </p:nvGraphicFramePr>
        <p:xfrm>
          <a:off x="5147298" y="912597"/>
          <a:ext cx="6171869" cy="2332038"/>
        </p:xfrm>
        <a:graphic>
          <a:graphicData uri="http://schemas.openxmlformats.org/presentationml/2006/ole">
            <mc:AlternateContent xmlns:mc="http://schemas.openxmlformats.org/markup-compatibility/2006">
              <mc:Choice xmlns:v="urn:schemas-microsoft-com:vml" Requires="v">
                <p:oleObj name="Equation" r:id="rId4" imgW="2400120" imgH="914400" progId="Equation.DSMT4">
                  <p:embed/>
                </p:oleObj>
              </mc:Choice>
              <mc:Fallback>
                <p:oleObj name="Equation" r:id="rId4" imgW="2400120" imgH="914400" progId="Equation.DSMT4">
                  <p:embed/>
                  <p:pic>
                    <p:nvPicPr>
                      <p:cNvPr id="35" name="Object 1"/>
                      <p:cNvPicPr>
                        <a:picLocks noChangeAspect="1" noChangeArrowheads="1"/>
                      </p:cNvPicPr>
                      <p:nvPr/>
                    </p:nvPicPr>
                    <p:blipFill>
                      <a:blip r:embed="rId5"/>
                      <a:srcRect/>
                      <a:stretch>
                        <a:fillRect/>
                      </a:stretch>
                    </p:blipFill>
                    <p:spPr bwMode="auto">
                      <a:xfrm>
                        <a:off x="5147298" y="912597"/>
                        <a:ext cx="6171869" cy="2332038"/>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41500147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p:bldP spid="17" grpId="0"/>
      <p:bldP spid="18" grpId="0" animBg="1"/>
      <p:bldP spid="19" grpId="0" animBg="1"/>
      <p:bldP spid="23" grpId="0" animBg="1"/>
      <p:bldP spid="2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6A385BA-043B-460B-B576-1D2F9F05405D}"/>
              </a:ext>
            </a:extLst>
          </p:cNvPr>
          <p:cNvSpPr>
            <a:spLocks noGrp="1"/>
          </p:cNvSpPr>
          <p:nvPr>
            <p:ph idx="1"/>
          </p:nvPr>
        </p:nvSpPr>
        <p:spPr>
          <a:xfrm>
            <a:off x="220427" y="260300"/>
            <a:ext cx="11343216" cy="2707983"/>
          </a:xfrm>
        </p:spPr>
        <p:txBody>
          <a:bodyPr/>
          <a:lstStyle/>
          <a:p>
            <a:pPr>
              <a:buClr>
                <a:schemeClr val="tx1"/>
              </a:buClr>
              <a:buSzPct val="100000"/>
              <a:buFont typeface="Wingdings" panose="05000000000000000000" pitchFamily="2" charset="2"/>
              <a:buChar char="§"/>
            </a:pPr>
            <a:r>
              <a:rPr lang="pt-BR" dirty="0">
                <a:solidFill>
                  <a:schemeClr val="tx1"/>
                </a:solidFill>
              </a:rPr>
              <a:t>No nosso caso temos:</a:t>
            </a:r>
          </a:p>
          <a:p>
            <a:pPr>
              <a:buClr>
                <a:schemeClr val="tx1"/>
              </a:buClr>
              <a:buSzPct val="100000"/>
              <a:buFont typeface="Wingdings" panose="05000000000000000000" pitchFamily="2" charset="2"/>
              <a:buChar char="§"/>
            </a:pPr>
            <a:endParaRPr lang="pt-BR" dirty="0">
              <a:solidFill>
                <a:schemeClr val="tx1"/>
              </a:solidFill>
            </a:endParaRPr>
          </a:p>
          <a:p>
            <a:pPr>
              <a:buClr>
                <a:schemeClr val="tx1"/>
              </a:buClr>
              <a:buSzPct val="100000"/>
              <a:buFont typeface="Wingdings" panose="05000000000000000000" pitchFamily="2" charset="2"/>
              <a:buChar char="§"/>
            </a:pPr>
            <a:r>
              <a:rPr lang="pt-BR" dirty="0">
                <a:solidFill>
                  <a:schemeClr val="tx1"/>
                </a:solidFill>
              </a:rPr>
              <a:t>Caso x</a:t>
            </a:r>
            <a:r>
              <a:rPr lang="pt-BR" sz="2200" dirty="0">
                <a:solidFill>
                  <a:schemeClr val="tx1"/>
                </a:solidFill>
              </a:rPr>
              <a:t>1</a:t>
            </a:r>
            <a:r>
              <a:rPr lang="pt-BR" dirty="0">
                <a:solidFill>
                  <a:schemeClr val="tx1"/>
                </a:solidFill>
              </a:rPr>
              <a:t> = 4, mantida a mesma utilidade (mesma curva de indiferença, teremos:</a:t>
            </a:r>
          </a:p>
          <a:p>
            <a:pPr>
              <a:buClr>
                <a:schemeClr val="tx1"/>
              </a:buClr>
              <a:buSzPct val="100000"/>
              <a:buFont typeface="Wingdings" panose="05000000000000000000" pitchFamily="2" charset="2"/>
              <a:buChar char="§"/>
            </a:pPr>
            <a:endParaRPr lang="pt-BR" dirty="0">
              <a:solidFill>
                <a:schemeClr val="tx1"/>
              </a:solidFill>
            </a:endParaRPr>
          </a:p>
        </p:txBody>
      </p:sp>
      <p:graphicFrame>
        <p:nvGraphicFramePr>
          <p:cNvPr id="4" name="Object 24">
            <a:extLst>
              <a:ext uri="{FF2B5EF4-FFF2-40B4-BE49-F238E27FC236}">
                <a16:creationId xmlns:a16="http://schemas.microsoft.com/office/drawing/2014/main" id="{668851E3-AED9-4446-BCF9-A451FD004BEE}"/>
              </a:ext>
            </a:extLst>
          </p:cNvPr>
          <p:cNvGraphicFramePr>
            <a:graphicFrameLocks noChangeAspect="1"/>
          </p:cNvGraphicFramePr>
          <p:nvPr>
            <p:extLst>
              <p:ext uri="{D42A27DB-BD31-4B8C-83A1-F6EECF244321}">
                <p14:modId xmlns:p14="http://schemas.microsoft.com/office/powerpoint/2010/main" val="3927857402"/>
              </p:ext>
            </p:extLst>
          </p:nvPr>
        </p:nvGraphicFramePr>
        <p:xfrm>
          <a:off x="628357" y="851337"/>
          <a:ext cx="11314702" cy="780513"/>
        </p:xfrm>
        <a:graphic>
          <a:graphicData uri="http://schemas.openxmlformats.org/presentationml/2006/ole">
            <mc:AlternateContent xmlns:mc="http://schemas.openxmlformats.org/markup-compatibility/2006">
              <mc:Choice xmlns:v="urn:schemas-microsoft-com:vml" Requires="v">
                <p:oleObj name="Equation" r:id="rId2" imgW="4012920" imgH="304560" progId="Equation.DSMT4">
                  <p:embed/>
                </p:oleObj>
              </mc:Choice>
              <mc:Fallback>
                <p:oleObj name="Equation" r:id="rId2" imgW="4012920" imgH="304560" progId="Equation.DSMT4">
                  <p:embed/>
                  <p:pic>
                    <p:nvPicPr>
                      <p:cNvPr id="4" name="Object 24">
                        <a:extLst>
                          <a:ext uri="{FF2B5EF4-FFF2-40B4-BE49-F238E27FC236}">
                            <a16:creationId xmlns:a16="http://schemas.microsoft.com/office/drawing/2014/main" id="{C34D8D3A-0888-4736-9BD4-C961BC5FF517}"/>
                          </a:ext>
                        </a:extLst>
                      </p:cNvPr>
                      <p:cNvPicPr>
                        <a:picLocks noChangeAspect="1" noChangeArrowheads="1"/>
                      </p:cNvPicPr>
                      <p:nvPr/>
                    </p:nvPicPr>
                    <p:blipFill>
                      <a:blip r:embed="rId3"/>
                      <a:srcRect/>
                      <a:stretch>
                        <a:fillRect/>
                      </a:stretch>
                    </p:blipFill>
                    <p:spPr bwMode="auto">
                      <a:xfrm>
                        <a:off x="628357" y="851337"/>
                        <a:ext cx="11314702" cy="780513"/>
                      </a:xfrm>
                      <a:prstGeom prst="rect">
                        <a:avLst/>
                      </a:prstGeom>
                      <a:noFill/>
                      <a:ln>
                        <a:noFill/>
                      </a:ln>
                      <a:effectLst/>
                    </p:spPr>
                  </p:pic>
                </p:oleObj>
              </mc:Fallback>
            </mc:AlternateContent>
          </a:graphicData>
        </a:graphic>
      </p:graphicFrame>
      <p:graphicFrame>
        <p:nvGraphicFramePr>
          <p:cNvPr id="5" name="Object 24">
            <a:extLst>
              <a:ext uri="{FF2B5EF4-FFF2-40B4-BE49-F238E27FC236}">
                <a16:creationId xmlns:a16="http://schemas.microsoft.com/office/drawing/2014/main" id="{F76767C6-FAC4-4530-889B-5F9A45F4993B}"/>
              </a:ext>
            </a:extLst>
          </p:cNvPr>
          <p:cNvGraphicFramePr>
            <a:graphicFrameLocks noChangeAspect="1"/>
          </p:cNvGraphicFramePr>
          <p:nvPr>
            <p:extLst>
              <p:ext uri="{D42A27DB-BD31-4B8C-83A1-F6EECF244321}">
                <p14:modId xmlns:p14="http://schemas.microsoft.com/office/powerpoint/2010/main" val="1442936768"/>
              </p:ext>
            </p:extLst>
          </p:nvPr>
        </p:nvGraphicFramePr>
        <p:xfrm>
          <a:off x="628357" y="2686929"/>
          <a:ext cx="7840408" cy="1088096"/>
        </p:xfrm>
        <a:graphic>
          <a:graphicData uri="http://schemas.openxmlformats.org/presentationml/2006/ole">
            <mc:AlternateContent xmlns:mc="http://schemas.openxmlformats.org/markup-compatibility/2006">
              <mc:Choice xmlns:v="urn:schemas-microsoft-com:vml" Requires="v">
                <p:oleObj name="Equation" r:id="rId4" imgW="2743200" imgH="419040" progId="Equation.DSMT4">
                  <p:embed/>
                </p:oleObj>
              </mc:Choice>
              <mc:Fallback>
                <p:oleObj name="Equation" r:id="rId4" imgW="2743200" imgH="419040" progId="Equation.DSMT4">
                  <p:embed/>
                  <p:pic>
                    <p:nvPicPr>
                      <p:cNvPr id="4" name="Object 24">
                        <a:extLst>
                          <a:ext uri="{FF2B5EF4-FFF2-40B4-BE49-F238E27FC236}">
                            <a16:creationId xmlns:a16="http://schemas.microsoft.com/office/drawing/2014/main" id="{668851E3-AED9-4446-BCF9-A451FD004BEE}"/>
                          </a:ext>
                        </a:extLst>
                      </p:cNvPr>
                      <p:cNvPicPr>
                        <a:picLocks noChangeAspect="1" noChangeArrowheads="1"/>
                      </p:cNvPicPr>
                      <p:nvPr/>
                    </p:nvPicPr>
                    <p:blipFill>
                      <a:blip r:embed="rId5"/>
                      <a:srcRect/>
                      <a:stretch>
                        <a:fillRect/>
                      </a:stretch>
                    </p:blipFill>
                    <p:spPr bwMode="auto">
                      <a:xfrm>
                        <a:off x="628357" y="2686929"/>
                        <a:ext cx="7840408" cy="1088096"/>
                      </a:xfrm>
                      <a:prstGeom prst="rect">
                        <a:avLst/>
                      </a:prstGeom>
                      <a:noFill/>
                      <a:ln>
                        <a:noFill/>
                      </a:ln>
                      <a:effectLst/>
                    </p:spPr>
                  </p:pic>
                </p:oleObj>
              </mc:Fallback>
            </mc:AlternateContent>
          </a:graphicData>
        </a:graphic>
      </p:graphicFrame>
      <p:sp>
        <p:nvSpPr>
          <p:cNvPr id="6" name="Espaço Reservado para Conteúdo 2">
            <a:extLst>
              <a:ext uri="{FF2B5EF4-FFF2-40B4-BE49-F238E27FC236}">
                <a16:creationId xmlns:a16="http://schemas.microsoft.com/office/drawing/2014/main" id="{85595832-CC46-47B9-824D-92B7E6548961}"/>
              </a:ext>
            </a:extLst>
          </p:cNvPr>
          <p:cNvSpPr txBox="1">
            <a:spLocks/>
          </p:cNvSpPr>
          <p:nvPr/>
        </p:nvSpPr>
        <p:spPr bwMode="auto">
          <a:xfrm>
            <a:off x="626046" y="3732677"/>
            <a:ext cx="11343216" cy="642376"/>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buClr>
                <a:schemeClr val="tx1"/>
              </a:buClr>
              <a:buSzPct val="100000"/>
              <a:buFont typeface="Wingdings" pitchFamily="2" charset="2"/>
              <a:buChar char="§"/>
            </a:pPr>
            <a:r>
              <a:rPr lang="pt-BR" kern="0" dirty="0">
                <a:solidFill>
                  <a:schemeClr val="tx1"/>
                </a:solidFill>
              </a:rPr>
              <a:t>Qual a </a:t>
            </a:r>
            <a:r>
              <a:rPr lang="pt-BR" kern="0" dirty="0" err="1">
                <a:solidFill>
                  <a:schemeClr val="tx1"/>
                </a:solidFill>
              </a:rPr>
              <a:t>TMgS</a:t>
            </a:r>
            <a:r>
              <a:rPr lang="pt-BR" kern="0" dirty="0">
                <a:solidFill>
                  <a:schemeClr val="tx1"/>
                </a:solidFill>
              </a:rPr>
              <a:t> quando x = 4 e y = 100 ?</a:t>
            </a:r>
          </a:p>
        </p:txBody>
      </p:sp>
      <p:graphicFrame>
        <p:nvGraphicFramePr>
          <p:cNvPr id="8" name="Objeto 7">
            <a:extLst>
              <a:ext uri="{FF2B5EF4-FFF2-40B4-BE49-F238E27FC236}">
                <a16:creationId xmlns:a16="http://schemas.microsoft.com/office/drawing/2014/main" id="{39981E02-CCF4-4D5E-A628-70368215C2BD}"/>
              </a:ext>
            </a:extLst>
          </p:cNvPr>
          <p:cNvGraphicFramePr>
            <a:graphicFrameLocks noChangeAspect="1"/>
          </p:cNvGraphicFramePr>
          <p:nvPr>
            <p:extLst>
              <p:ext uri="{D42A27DB-BD31-4B8C-83A1-F6EECF244321}">
                <p14:modId xmlns:p14="http://schemas.microsoft.com/office/powerpoint/2010/main" val="793491428"/>
              </p:ext>
            </p:extLst>
          </p:nvPr>
        </p:nvGraphicFramePr>
        <p:xfrm>
          <a:off x="1065358" y="4395875"/>
          <a:ext cx="8050507" cy="1155680"/>
        </p:xfrm>
        <a:graphic>
          <a:graphicData uri="http://schemas.openxmlformats.org/presentationml/2006/ole">
            <mc:AlternateContent xmlns:mc="http://schemas.openxmlformats.org/markup-compatibility/2006">
              <mc:Choice xmlns:v="urn:schemas-microsoft-com:vml" Requires="v">
                <p:oleObj name="Equation" r:id="rId6" imgW="2616120" imgH="419040" progId="Equation.DSMT4">
                  <p:embed/>
                </p:oleObj>
              </mc:Choice>
              <mc:Fallback>
                <p:oleObj name="Equation" r:id="rId6" imgW="2616120" imgH="419040" progId="Equation.DSMT4">
                  <p:embed/>
                  <p:pic>
                    <p:nvPicPr>
                      <p:cNvPr id="6" name="Objeto 5">
                        <a:extLst>
                          <a:ext uri="{FF2B5EF4-FFF2-40B4-BE49-F238E27FC236}">
                            <a16:creationId xmlns:a16="http://schemas.microsoft.com/office/drawing/2014/main" id="{F1C786CF-D0A0-44E7-9692-CD097DF77800}"/>
                          </a:ext>
                        </a:extLst>
                      </p:cNvPr>
                      <p:cNvPicPr>
                        <a:picLocks noChangeAspect="1" noChangeArrowheads="1"/>
                      </p:cNvPicPr>
                      <p:nvPr/>
                    </p:nvPicPr>
                    <p:blipFill>
                      <a:blip r:embed="rId7"/>
                      <a:srcRect/>
                      <a:stretch>
                        <a:fillRect/>
                      </a:stretch>
                    </p:blipFill>
                    <p:spPr bwMode="auto">
                      <a:xfrm>
                        <a:off x="1065358" y="4395875"/>
                        <a:ext cx="8050507" cy="115568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845009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tângulo 50">
            <a:extLst>
              <a:ext uri="{FF2B5EF4-FFF2-40B4-BE49-F238E27FC236}">
                <a16:creationId xmlns:a16="http://schemas.microsoft.com/office/drawing/2014/main" id="{7F45DA4A-9469-4FC7-A7A0-395DD72F212C}"/>
              </a:ext>
            </a:extLst>
          </p:cNvPr>
          <p:cNvSpPr/>
          <p:nvPr/>
        </p:nvSpPr>
        <p:spPr bwMode="auto">
          <a:xfrm>
            <a:off x="647113" y="647117"/>
            <a:ext cx="10916529" cy="5373858"/>
          </a:xfrm>
          <a:prstGeom prst="rect">
            <a:avLst/>
          </a:prstGeom>
          <a:solidFill>
            <a:srgbClr val="F8F8F8"/>
          </a:solidFill>
          <a:ln w="2857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4">
            <a:extLst>
              <a:ext uri="{FF2B5EF4-FFF2-40B4-BE49-F238E27FC236}">
                <a16:creationId xmlns:a16="http://schemas.microsoft.com/office/drawing/2014/main" id="{0A306D1C-1EFF-48DA-A457-1B6A437EA913}"/>
              </a:ext>
            </a:extLst>
          </p:cNvPr>
          <p:cNvSpPr>
            <a:spLocks noChangeArrowheads="1"/>
          </p:cNvSpPr>
          <p:nvPr/>
        </p:nvSpPr>
        <p:spPr bwMode="auto">
          <a:xfrm>
            <a:off x="7290918" y="4798071"/>
            <a:ext cx="354265" cy="459100"/>
          </a:xfrm>
          <a:prstGeom prst="rect">
            <a:avLst/>
          </a:prstGeom>
          <a:noFill/>
          <a:ln w="12700">
            <a:noFill/>
            <a:miter lim="800000"/>
            <a:headEnd/>
            <a:tailEnd/>
          </a:ln>
        </p:spPr>
        <p:txBody>
          <a:bodyPr wrap="none" lIns="90488" tIns="44450" rIns="90488" bIns="44450">
            <a:spAutoFit/>
          </a:bodyPr>
          <a:lstStyle/>
          <a:p>
            <a:r>
              <a:rPr lang="en-US" b="1" dirty="0">
                <a:latin typeface="Arial" charset="0"/>
              </a:rPr>
              <a:t>x</a:t>
            </a:r>
          </a:p>
        </p:txBody>
      </p:sp>
      <p:sp>
        <p:nvSpPr>
          <p:cNvPr id="6" name="Line 7">
            <a:extLst>
              <a:ext uri="{FF2B5EF4-FFF2-40B4-BE49-F238E27FC236}">
                <a16:creationId xmlns:a16="http://schemas.microsoft.com/office/drawing/2014/main" id="{4E782B24-BF07-4B99-A79D-8DBF87E4A117}"/>
              </a:ext>
            </a:extLst>
          </p:cNvPr>
          <p:cNvSpPr>
            <a:spLocks noChangeShapeType="1"/>
          </p:cNvSpPr>
          <p:nvPr/>
        </p:nvSpPr>
        <p:spPr bwMode="auto">
          <a:xfrm>
            <a:off x="2385298" y="1223911"/>
            <a:ext cx="6350" cy="3888538"/>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7" name="Line 8">
            <a:extLst>
              <a:ext uri="{FF2B5EF4-FFF2-40B4-BE49-F238E27FC236}">
                <a16:creationId xmlns:a16="http://schemas.microsoft.com/office/drawing/2014/main" id="{6251F996-5942-4CFF-8ED0-E0418CE59F95}"/>
              </a:ext>
            </a:extLst>
          </p:cNvPr>
          <p:cNvSpPr>
            <a:spLocks noChangeShapeType="1"/>
          </p:cNvSpPr>
          <p:nvPr/>
        </p:nvSpPr>
        <p:spPr bwMode="auto">
          <a:xfrm>
            <a:off x="2432963" y="5083220"/>
            <a:ext cx="4825905"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8" name="Rectangle 9">
            <a:extLst>
              <a:ext uri="{FF2B5EF4-FFF2-40B4-BE49-F238E27FC236}">
                <a16:creationId xmlns:a16="http://schemas.microsoft.com/office/drawing/2014/main" id="{4E022988-CC08-46EB-856B-5EC7ABE66E99}"/>
              </a:ext>
            </a:extLst>
          </p:cNvPr>
          <p:cNvSpPr>
            <a:spLocks noChangeArrowheads="1"/>
          </p:cNvSpPr>
          <p:nvPr/>
        </p:nvSpPr>
        <p:spPr bwMode="auto">
          <a:xfrm>
            <a:off x="1989759" y="974468"/>
            <a:ext cx="354265" cy="459100"/>
          </a:xfrm>
          <a:prstGeom prst="rect">
            <a:avLst/>
          </a:prstGeom>
          <a:noFill/>
          <a:ln w="12700">
            <a:noFill/>
            <a:miter lim="800000"/>
            <a:headEnd/>
            <a:tailEnd/>
          </a:ln>
        </p:spPr>
        <p:txBody>
          <a:bodyPr wrap="none" lIns="90488" tIns="44450" rIns="90488" bIns="44450">
            <a:spAutoFit/>
          </a:bodyPr>
          <a:lstStyle/>
          <a:p>
            <a:pPr algn="r"/>
            <a:r>
              <a:rPr lang="en-US" b="1" dirty="0">
                <a:latin typeface="Arial" charset="0"/>
              </a:rPr>
              <a:t>y</a:t>
            </a:r>
          </a:p>
        </p:txBody>
      </p:sp>
      <p:sp>
        <p:nvSpPr>
          <p:cNvPr id="17" name="Arc 20">
            <a:extLst>
              <a:ext uri="{FF2B5EF4-FFF2-40B4-BE49-F238E27FC236}">
                <a16:creationId xmlns:a16="http://schemas.microsoft.com/office/drawing/2014/main" id="{EC2609BC-242A-48F7-BE16-3F8BBBABCC3A}"/>
              </a:ext>
            </a:extLst>
          </p:cNvPr>
          <p:cNvSpPr>
            <a:spLocks/>
          </p:cNvSpPr>
          <p:nvPr/>
        </p:nvSpPr>
        <p:spPr bwMode="auto">
          <a:xfrm rot="11023884">
            <a:off x="2928848" y="1751082"/>
            <a:ext cx="3843819" cy="2656457"/>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p:spPr>
        <p:txBody>
          <a:bodyPr wrap="square" anchor="ctr">
            <a:spAutoFit/>
          </a:bodyPr>
          <a:lstStyle/>
          <a:p>
            <a:endParaRPr lang="pt-BR" sz="15000" dirty="0"/>
          </a:p>
        </p:txBody>
      </p:sp>
      <p:sp>
        <p:nvSpPr>
          <p:cNvPr id="18" name="Oval 21">
            <a:extLst>
              <a:ext uri="{FF2B5EF4-FFF2-40B4-BE49-F238E27FC236}">
                <a16:creationId xmlns:a16="http://schemas.microsoft.com/office/drawing/2014/main" id="{3145FE08-E6EE-4C76-8082-3EBC8BD4A653}"/>
              </a:ext>
            </a:extLst>
          </p:cNvPr>
          <p:cNvSpPr>
            <a:spLocks noChangeArrowheads="1"/>
          </p:cNvSpPr>
          <p:nvPr/>
        </p:nvSpPr>
        <p:spPr bwMode="auto">
          <a:xfrm>
            <a:off x="4123818" y="3668458"/>
            <a:ext cx="166829" cy="144414"/>
          </a:xfrm>
          <a:prstGeom prst="ellipse">
            <a:avLst/>
          </a:prstGeom>
          <a:solidFill>
            <a:schemeClr val="tx1"/>
          </a:solidFill>
          <a:ln w="12700">
            <a:solidFill>
              <a:schemeClr val="tx2"/>
            </a:solidFill>
            <a:round/>
            <a:headEnd/>
            <a:tailEnd/>
          </a:ln>
        </p:spPr>
        <p:txBody>
          <a:bodyPr wrap="square" anchor="ctr">
            <a:spAutoFit/>
          </a:bodyPr>
          <a:lstStyle/>
          <a:p>
            <a:endParaRPr lang="pt-BR"/>
          </a:p>
        </p:txBody>
      </p:sp>
      <p:cxnSp>
        <p:nvCxnSpPr>
          <p:cNvPr id="23" name="Conector reto 22">
            <a:extLst>
              <a:ext uri="{FF2B5EF4-FFF2-40B4-BE49-F238E27FC236}">
                <a16:creationId xmlns:a16="http://schemas.microsoft.com/office/drawing/2014/main" id="{275ABAFF-C3FA-4AF0-9526-FEAE35F35719}"/>
              </a:ext>
            </a:extLst>
          </p:cNvPr>
          <p:cNvCxnSpPr>
            <a:cxnSpLocks/>
          </p:cNvCxnSpPr>
          <p:nvPr/>
        </p:nvCxnSpPr>
        <p:spPr bwMode="auto">
          <a:xfrm>
            <a:off x="4220307" y="3812872"/>
            <a:ext cx="0" cy="1264651"/>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5" name="Conector reto 24">
            <a:extLst>
              <a:ext uri="{FF2B5EF4-FFF2-40B4-BE49-F238E27FC236}">
                <a16:creationId xmlns:a16="http://schemas.microsoft.com/office/drawing/2014/main" id="{556029A3-1F81-4798-A322-9F2BBAE6A695}"/>
              </a:ext>
            </a:extLst>
          </p:cNvPr>
          <p:cNvCxnSpPr>
            <a:cxnSpLocks/>
          </p:cNvCxnSpPr>
          <p:nvPr/>
        </p:nvCxnSpPr>
        <p:spPr bwMode="auto">
          <a:xfrm flipH="1">
            <a:off x="2356673" y="3740185"/>
            <a:ext cx="1917558" cy="0"/>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28" name="CaixaDeTexto 27">
            <a:extLst>
              <a:ext uri="{FF2B5EF4-FFF2-40B4-BE49-F238E27FC236}">
                <a16:creationId xmlns:a16="http://schemas.microsoft.com/office/drawing/2014/main" id="{2BB36534-4A29-42E9-A2C6-08345F195930}"/>
              </a:ext>
            </a:extLst>
          </p:cNvPr>
          <p:cNvSpPr txBox="1"/>
          <p:nvPr/>
        </p:nvSpPr>
        <p:spPr>
          <a:xfrm>
            <a:off x="6682153" y="4276580"/>
            <a:ext cx="895000" cy="461665"/>
          </a:xfrm>
          <a:prstGeom prst="rect">
            <a:avLst/>
          </a:prstGeom>
          <a:noFill/>
        </p:spPr>
        <p:txBody>
          <a:bodyPr wrap="square" rtlCol="0">
            <a:spAutoFit/>
          </a:bodyPr>
          <a:lstStyle/>
          <a:p>
            <a:r>
              <a:rPr lang="pt-BR" b="1" dirty="0"/>
              <a:t>U</a:t>
            </a:r>
            <a:r>
              <a:rPr lang="pt-BR" sz="1600" b="1" dirty="0"/>
              <a:t>0</a:t>
            </a:r>
          </a:p>
        </p:txBody>
      </p:sp>
      <p:sp>
        <p:nvSpPr>
          <p:cNvPr id="29" name="CaixaDeTexto 28">
            <a:extLst>
              <a:ext uri="{FF2B5EF4-FFF2-40B4-BE49-F238E27FC236}">
                <a16:creationId xmlns:a16="http://schemas.microsoft.com/office/drawing/2014/main" id="{3B8574BD-98FB-4A0E-AA1A-433A9365937D}"/>
              </a:ext>
            </a:extLst>
          </p:cNvPr>
          <p:cNvSpPr txBox="1"/>
          <p:nvPr/>
        </p:nvSpPr>
        <p:spPr>
          <a:xfrm>
            <a:off x="4006945" y="5019825"/>
            <a:ext cx="895000" cy="461665"/>
          </a:xfrm>
          <a:prstGeom prst="rect">
            <a:avLst/>
          </a:prstGeom>
          <a:noFill/>
        </p:spPr>
        <p:txBody>
          <a:bodyPr wrap="square" rtlCol="0">
            <a:spAutoFit/>
          </a:bodyPr>
          <a:lstStyle/>
          <a:p>
            <a:r>
              <a:rPr lang="pt-BR" b="1" dirty="0"/>
              <a:t>25</a:t>
            </a:r>
          </a:p>
        </p:txBody>
      </p:sp>
      <p:sp>
        <p:nvSpPr>
          <p:cNvPr id="30" name="CaixaDeTexto 29">
            <a:extLst>
              <a:ext uri="{FF2B5EF4-FFF2-40B4-BE49-F238E27FC236}">
                <a16:creationId xmlns:a16="http://schemas.microsoft.com/office/drawing/2014/main" id="{0B2EFF4F-D848-437F-ADBE-A60D1A239F6D}"/>
              </a:ext>
            </a:extLst>
          </p:cNvPr>
          <p:cNvSpPr txBox="1"/>
          <p:nvPr/>
        </p:nvSpPr>
        <p:spPr>
          <a:xfrm>
            <a:off x="1908513" y="3512237"/>
            <a:ext cx="895000" cy="461665"/>
          </a:xfrm>
          <a:prstGeom prst="rect">
            <a:avLst/>
          </a:prstGeom>
          <a:noFill/>
        </p:spPr>
        <p:txBody>
          <a:bodyPr wrap="square" rtlCol="0">
            <a:spAutoFit/>
          </a:bodyPr>
          <a:lstStyle/>
          <a:p>
            <a:r>
              <a:rPr lang="pt-BR" b="1" dirty="0"/>
              <a:t>16</a:t>
            </a:r>
          </a:p>
        </p:txBody>
      </p:sp>
      <p:cxnSp>
        <p:nvCxnSpPr>
          <p:cNvPr id="32" name="Conector reto 31">
            <a:extLst>
              <a:ext uri="{FF2B5EF4-FFF2-40B4-BE49-F238E27FC236}">
                <a16:creationId xmlns:a16="http://schemas.microsoft.com/office/drawing/2014/main" id="{398C16BF-B481-44A6-8123-0BE0A65153AC}"/>
              </a:ext>
            </a:extLst>
          </p:cNvPr>
          <p:cNvCxnSpPr/>
          <p:nvPr/>
        </p:nvCxnSpPr>
        <p:spPr bwMode="auto">
          <a:xfrm>
            <a:off x="3516925" y="3305912"/>
            <a:ext cx="1511632" cy="1012872"/>
          </a:xfrm>
          <a:prstGeom prst="line">
            <a:avLst/>
          </a:prstGeom>
          <a:solidFill>
            <a:srgbClr val="FFCC99"/>
          </a:solidFill>
          <a:ln w="12700" cap="flat" cmpd="sng" algn="ctr">
            <a:solidFill>
              <a:srgbClr val="000000"/>
            </a:solidFill>
            <a:prstDash val="lgDash"/>
            <a:round/>
            <a:headEnd type="none" w="med" len="med"/>
            <a:tailEnd type="none" w="med" len="med"/>
          </a:ln>
          <a:effectLst/>
        </p:spPr>
      </p:cxnSp>
      <p:sp>
        <p:nvSpPr>
          <p:cNvPr id="33" name="Oval 21">
            <a:extLst>
              <a:ext uri="{FF2B5EF4-FFF2-40B4-BE49-F238E27FC236}">
                <a16:creationId xmlns:a16="http://schemas.microsoft.com/office/drawing/2014/main" id="{43158522-9F70-45E8-A181-8D0B9B19A65B}"/>
              </a:ext>
            </a:extLst>
          </p:cNvPr>
          <p:cNvSpPr>
            <a:spLocks noChangeArrowheads="1"/>
          </p:cNvSpPr>
          <p:nvPr/>
        </p:nvSpPr>
        <p:spPr bwMode="auto">
          <a:xfrm>
            <a:off x="3010126" y="2217140"/>
            <a:ext cx="166829" cy="144414"/>
          </a:xfrm>
          <a:prstGeom prst="ellipse">
            <a:avLst/>
          </a:prstGeom>
          <a:solidFill>
            <a:schemeClr val="accent6">
              <a:lumMod val="75000"/>
            </a:schemeClr>
          </a:solidFill>
          <a:ln w="12700">
            <a:solidFill>
              <a:schemeClr val="accent6">
                <a:lumMod val="50000"/>
              </a:schemeClr>
            </a:solidFill>
            <a:round/>
            <a:headEnd/>
            <a:tailEnd/>
          </a:ln>
        </p:spPr>
        <p:txBody>
          <a:bodyPr wrap="square" anchor="ctr">
            <a:spAutoFit/>
          </a:bodyPr>
          <a:lstStyle/>
          <a:p>
            <a:endParaRPr lang="pt-BR"/>
          </a:p>
        </p:txBody>
      </p:sp>
      <p:cxnSp>
        <p:nvCxnSpPr>
          <p:cNvPr id="34" name="Conector reto 33">
            <a:extLst>
              <a:ext uri="{FF2B5EF4-FFF2-40B4-BE49-F238E27FC236}">
                <a16:creationId xmlns:a16="http://schemas.microsoft.com/office/drawing/2014/main" id="{064AF0B5-60BD-4ECA-9322-B73A38B813F7}"/>
              </a:ext>
            </a:extLst>
          </p:cNvPr>
          <p:cNvCxnSpPr>
            <a:cxnSpLocks/>
          </p:cNvCxnSpPr>
          <p:nvPr/>
        </p:nvCxnSpPr>
        <p:spPr bwMode="auto">
          <a:xfrm>
            <a:off x="2817581" y="1614753"/>
            <a:ext cx="516461" cy="1536413"/>
          </a:xfrm>
          <a:prstGeom prst="line">
            <a:avLst/>
          </a:prstGeom>
          <a:solidFill>
            <a:srgbClr val="FFCC99"/>
          </a:solidFill>
          <a:ln w="12700" cap="flat" cmpd="sng" algn="ctr">
            <a:solidFill>
              <a:schemeClr val="accent6">
                <a:lumMod val="50000"/>
              </a:schemeClr>
            </a:solidFill>
            <a:prstDash val="lgDash"/>
            <a:round/>
            <a:headEnd type="none" w="med" len="med"/>
            <a:tailEnd type="none" w="med" len="med"/>
          </a:ln>
          <a:effectLst/>
        </p:spPr>
      </p:cxnSp>
      <p:cxnSp>
        <p:nvCxnSpPr>
          <p:cNvPr id="40" name="Conector reto 39">
            <a:extLst>
              <a:ext uri="{FF2B5EF4-FFF2-40B4-BE49-F238E27FC236}">
                <a16:creationId xmlns:a16="http://schemas.microsoft.com/office/drawing/2014/main" id="{735338FA-F195-4F59-AE41-29E75DE7B15B}"/>
              </a:ext>
            </a:extLst>
          </p:cNvPr>
          <p:cNvCxnSpPr>
            <a:cxnSpLocks/>
          </p:cNvCxnSpPr>
          <p:nvPr/>
        </p:nvCxnSpPr>
        <p:spPr bwMode="auto">
          <a:xfrm>
            <a:off x="3106614" y="2333415"/>
            <a:ext cx="0" cy="2744108"/>
          </a:xfrm>
          <a:prstGeom prst="line">
            <a:avLst/>
          </a:prstGeom>
          <a:solidFill>
            <a:srgbClr val="FFCC99"/>
          </a:solidFill>
          <a:ln w="12700" cap="flat" cmpd="sng" algn="ctr">
            <a:solidFill>
              <a:schemeClr val="accent6">
                <a:lumMod val="50000"/>
              </a:schemeClr>
            </a:solidFill>
            <a:prstDash val="dash"/>
            <a:round/>
            <a:headEnd type="none" w="med" len="med"/>
            <a:tailEnd type="none" w="med" len="med"/>
          </a:ln>
          <a:effectLst/>
        </p:spPr>
      </p:cxnSp>
      <p:cxnSp>
        <p:nvCxnSpPr>
          <p:cNvPr id="42" name="Conector reto 41">
            <a:extLst>
              <a:ext uri="{FF2B5EF4-FFF2-40B4-BE49-F238E27FC236}">
                <a16:creationId xmlns:a16="http://schemas.microsoft.com/office/drawing/2014/main" id="{A74ED3D4-A8F2-45B3-AE68-EB1A98485D28}"/>
              </a:ext>
            </a:extLst>
          </p:cNvPr>
          <p:cNvCxnSpPr>
            <a:cxnSpLocks/>
          </p:cNvCxnSpPr>
          <p:nvPr/>
        </p:nvCxnSpPr>
        <p:spPr bwMode="auto">
          <a:xfrm flipH="1">
            <a:off x="2410597" y="2288866"/>
            <a:ext cx="696017" cy="0"/>
          </a:xfrm>
          <a:prstGeom prst="line">
            <a:avLst/>
          </a:prstGeom>
          <a:solidFill>
            <a:srgbClr val="FFCC99"/>
          </a:solidFill>
          <a:ln w="12700" cap="flat" cmpd="sng" algn="ctr">
            <a:solidFill>
              <a:schemeClr val="accent6">
                <a:lumMod val="50000"/>
              </a:schemeClr>
            </a:solidFill>
            <a:prstDash val="dash"/>
            <a:round/>
            <a:headEnd type="none" w="med" len="med"/>
            <a:tailEnd type="none" w="med" len="med"/>
          </a:ln>
          <a:effectLst/>
        </p:spPr>
      </p:cxnSp>
      <p:sp>
        <p:nvSpPr>
          <p:cNvPr id="44" name="CaixaDeTexto 43">
            <a:extLst>
              <a:ext uri="{FF2B5EF4-FFF2-40B4-BE49-F238E27FC236}">
                <a16:creationId xmlns:a16="http://schemas.microsoft.com/office/drawing/2014/main" id="{2F957C7A-4B79-409E-BC82-8A8D2A8F8CD6}"/>
              </a:ext>
            </a:extLst>
          </p:cNvPr>
          <p:cNvSpPr txBox="1"/>
          <p:nvPr/>
        </p:nvSpPr>
        <p:spPr>
          <a:xfrm>
            <a:off x="2935456" y="5017479"/>
            <a:ext cx="895000" cy="461665"/>
          </a:xfrm>
          <a:prstGeom prst="rect">
            <a:avLst/>
          </a:prstGeom>
          <a:noFill/>
        </p:spPr>
        <p:txBody>
          <a:bodyPr wrap="square" rtlCol="0">
            <a:spAutoFit/>
          </a:bodyPr>
          <a:lstStyle/>
          <a:p>
            <a:r>
              <a:rPr lang="pt-BR" b="1" dirty="0">
                <a:solidFill>
                  <a:schemeClr val="accent6">
                    <a:lumMod val="50000"/>
                  </a:schemeClr>
                </a:solidFill>
              </a:rPr>
              <a:t>4</a:t>
            </a:r>
          </a:p>
        </p:txBody>
      </p:sp>
      <p:sp>
        <p:nvSpPr>
          <p:cNvPr id="45" name="CaixaDeTexto 44">
            <a:extLst>
              <a:ext uri="{FF2B5EF4-FFF2-40B4-BE49-F238E27FC236}">
                <a16:creationId xmlns:a16="http://schemas.microsoft.com/office/drawing/2014/main" id="{98E49C99-B5A6-4B16-9D64-40B1432BB719}"/>
              </a:ext>
            </a:extLst>
          </p:cNvPr>
          <p:cNvSpPr txBox="1"/>
          <p:nvPr/>
        </p:nvSpPr>
        <p:spPr>
          <a:xfrm>
            <a:off x="1765491" y="2046849"/>
            <a:ext cx="895000" cy="461665"/>
          </a:xfrm>
          <a:prstGeom prst="rect">
            <a:avLst/>
          </a:prstGeom>
          <a:noFill/>
        </p:spPr>
        <p:txBody>
          <a:bodyPr wrap="square" rtlCol="0">
            <a:spAutoFit/>
          </a:bodyPr>
          <a:lstStyle/>
          <a:p>
            <a:r>
              <a:rPr lang="pt-BR" b="1" dirty="0">
                <a:solidFill>
                  <a:schemeClr val="accent6">
                    <a:lumMod val="50000"/>
                  </a:schemeClr>
                </a:solidFill>
              </a:rPr>
              <a:t>100</a:t>
            </a:r>
          </a:p>
        </p:txBody>
      </p:sp>
      <p:cxnSp>
        <p:nvCxnSpPr>
          <p:cNvPr id="47" name="Conector de Seta Reta 46">
            <a:extLst>
              <a:ext uri="{FF2B5EF4-FFF2-40B4-BE49-F238E27FC236}">
                <a16:creationId xmlns:a16="http://schemas.microsoft.com/office/drawing/2014/main" id="{A8DA20EE-AB4B-4D19-84FE-84B210B80209}"/>
              </a:ext>
            </a:extLst>
          </p:cNvPr>
          <p:cNvCxnSpPr/>
          <p:nvPr/>
        </p:nvCxnSpPr>
        <p:spPr bwMode="auto">
          <a:xfrm>
            <a:off x="3334042" y="2288866"/>
            <a:ext cx="940189" cy="0"/>
          </a:xfrm>
          <a:prstGeom prst="straightConnector1">
            <a:avLst/>
          </a:prstGeom>
          <a:solidFill>
            <a:srgbClr val="FFCC99"/>
          </a:solidFill>
          <a:ln w="12700" cap="flat" cmpd="sng" algn="ctr">
            <a:solidFill>
              <a:schemeClr val="accent6">
                <a:lumMod val="50000"/>
              </a:schemeClr>
            </a:solidFill>
            <a:prstDash val="solid"/>
            <a:round/>
            <a:headEnd type="none" w="med" len="med"/>
            <a:tailEnd type="triangle"/>
          </a:ln>
          <a:effectLst/>
        </p:spPr>
      </p:cxnSp>
      <p:cxnSp>
        <p:nvCxnSpPr>
          <p:cNvPr id="48" name="Conector de Seta Reta 47">
            <a:extLst>
              <a:ext uri="{FF2B5EF4-FFF2-40B4-BE49-F238E27FC236}">
                <a16:creationId xmlns:a16="http://schemas.microsoft.com/office/drawing/2014/main" id="{001230F7-47D7-48C5-B305-7DF867004850}"/>
              </a:ext>
            </a:extLst>
          </p:cNvPr>
          <p:cNvCxnSpPr/>
          <p:nvPr/>
        </p:nvCxnSpPr>
        <p:spPr bwMode="auto">
          <a:xfrm>
            <a:off x="4414907" y="3679220"/>
            <a:ext cx="940189" cy="0"/>
          </a:xfrm>
          <a:prstGeom prst="straightConnector1">
            <a:avLst/>
          </a:prstGeom>
          <a:solidFill>
            <a:srgbClr val="FFCC99"/>
          </a:solidFill>
          <a:ln w="12700" cap="flat" cmpd="sng" algn="ctr">
            <a:solidFill>
              <a:schemeClr val="tx1"/>
            </a:solidFill>
            <a:prstDash val="solid"/>
            <a:round/>
            <a:headEnd type="none" w="med" len="med"/>
            <a:tailEnd type="triangle"/>
          </a:ln>
          <a:effectLst/>
        </p:spPr>
      </p:cxnSp>
      <p:graphicFrame>
        <p:nvGraphicFramePr>
          <p:cNvPr id="49" name="Objeto 48">
            <a:extLst>
              <a:ext uri="{FF2B5EF4-FFF2-40B4-BE49-F238E27FC236}">
                <a16:creationId xmlns:a16="http://schemas.microsoft.com/office/drawing/2014/main" id="{4B2C19F2-A0EA-47DA-8626-E53E320A813A}"/>
              </a:ext>
            </a:extLst>
          </p:cNvPr>
          <p:cNvGraphicFramePr>
            <a:graphicFrameLocks noChangeAspect="1"/>
          </p:cNvGraphicFramePr>
          <p:nvPr>
            <p:extLst>
              <p:ext uri="{D42A27DB-BD31-4B8C-83A1-F6EECF244321}">
                <p14:modId xmlns:p14="http://schemas.microsoft.com/office/powerpoint/2010/main" val="1704151386"/>
              </p:ext>
            </p:extLst>
          </p:nvPr>
        </p:nvGraphicFramePr>
        <p:xfrm>
          <a:off x="5372592" y="3034003"/>
          <a:ext cx="4805363" cy="1085850"/>
        </p:xfrm>
        <a:graphic>
          <a:graphicData uri="http://schemas.openxmlformats.org/presentationml/2006/ole">
            <mc:AlternateContent xmlns:mc="http://schemas.openxmlformats.org/markup-compatibility/2006">
              <mc:Choice xmlns:v="urn:schemas-microsoft-com:vml" Requires="v">
                <p:oleObj name="Equation" r:id="rId2" imgW="1562040" imgH="393480" progId="Equation.DSMT4">
                  <p:embed/>
                </p:oleObj>
              </mc:Choice>
              <mc:Fallback>
                <p:oleObj name="Equation" r:id="rId2" imgW="1562040" imgH="393480" progId="Equation.DSMT4">
                  <p:embed/>
                  <p:pic>
                    <p:nvPicPr>
                      <p:cNvPr id="8" name="Objeto 7">
                        <a:extLst>
                          <a:ext uri="{FF2B5EF4-FFF2-40B4-BE49-F238E27FC236}">
                            <a16:creationId xmlns:a16="http://schemas.microsoft.com/office/drawing/2014/main" id="{39981E02-CCF4-4D5E-A628-70368215C2BD}"/>
                          </a:ext>
                        </a:extLst>
                      </p:cNvPr>
                      <p:cNvPicPr>
                        <a:picLocks noChangeAspect="1" noChangeArrowheads="1"/>
                      </p:cNvPicPr>
                      <p:nvPr/>
                    </p:nvPicPr>
                    <p:blipFill>
                      <a:blip r:embed="rId3"/>
                      <a:srcRect/>
                      <a:stretch>
                        <a:fillRect/>
                      </a:stretch>
                    </p:blipFill>
                    <p:spPr bwMode="auto">
                      <a:xfrm>
                        <a:off x="5372592" y="3034003"/>
                        <a:ext cx="4805363" cy="1085850"/>
                      </a:xfrm>
                      <a:prstGeom prst="rect">
                        <a:avLst/>
                      </a:prstGeom>
                      <a:noFill/>
                      <a:ln>
                        <a:solidFill>
                          <a:schemeClr val="tx1"/>
                        </a:solidFill>
                      </a:ln>
                    </p:spPr>
                  </p:pic>
                </p:oleObj>
              </mc:Fallback>
            </mc:AlternateContent>
          </a:graphicData>
        </a:graphic>
      </p:graphicFrame>
      <p:graphicFrame>
        <p:nvGraphicFramePr>
          <p:cNvPr id="50" name="Objeto 49">
            <a:extLst>
              <a:ext uri="{FF2B5EF4-FFF2-40B4-BE49-F238E27FC236}">
                <a16:creationId xmlns:a16="http://schemas.microsoft.com/office/drawing/2014/main" id="{CC27FB9A-FDA4-4147-8C26-74085FA328D7}"/>
              </a:ext>
            </a:extLst>
          </p:cNvPr>
          <p:cNvGraphicFramePr>
            <a:graphicFrameLocks noChangeAspect="1"/>
          </p:cNvGraphicFramePr>
          <p:nvPr>
            <p:extLst>
              <p:ext uri="{D42A27DB-BD31-4B8C-83A1-F6EECF244321}">
                <p14:modId xmlns:p14="http://schemas.microsoft.com/office/powerpoint/2010/main" val="3969425794"/>
              </p:ext>
            </p:extLst>
          </p:nvPr>
        </p:nvGraphicFramePr>
        <p:xfrm>
          <a:off x="4296310" y="1724395"/>
          <a:ext cx="4610100" cy="1085850"/>
        </p:xfrm>
        <a:graphic>
          <a:graphicData uri="http://schemas.openxmlformats.org/presentationml/2006/ole">
            <mc:AlternateContent xmlns:mc="http://schemas.openxmlformats.org/markup-compatibility/2006">
              <mc:Choice xmlns:v="urn:schemas-microsoft-com:vml" Requires="v">
                <p:oleObj name="Equation" r:id="rId4" imgW="1498320" imgH="393480" progId="Equation.DSMT4">
                  <p:embed/>
                </p:oleObj>
              </mc:Choice>
              <mc:Fallback>
                <p:oleObj name="Equation" r:id="rId4" imgW="1498320" imgH="393480" progId="Equation.DSMT4">
                  <p:embed/>
                  <p:pic>
                    <p:nvPicPr>
                      <p:cNvPr id="49" name="Objeto 48">
                        <a:extLst>
                          <a:ext uri="{FF2B5EF4-FFF2-40B4-BE49-F238E27FC236}">
                            <a16:creationId xmlns:a16="http://schemas.microsoft.com/office/drawing/2014/main" id="{4B2C19F2-A0EA-47DA-8626-E53E320A813A}"/>
                          </a:ext>
                        </a:extLst>
                      </p:cNvPr>
                      <p:cNvPicPr>
                        <a:picLocks noChangeAspect="1" noChangeArrowheads="1"/>
                      </p:cNvPicPr>
                      <p:nvPr/>
                    </p:nvPicPr>
                    <p:blipFill>
                      <a:blip r:embed="rId5"/>
                      <a:srcRect/>
                      <a:stretch>
                        <a:fillRect/>
                      </a:stretch>
                    </p:blipFill>
                    <p:spPr bwMode="auto">
                      <a:xfrm>
                        <a:off x="4296310" y="1724395"/>
                        <a:ext cx="4610100" cy="1085850"/>
                      </a:xfrm>
                      <a:prstGeom prst="rect">
                        <a:avLst/>
                      </a:prstGeom>
                      <a:noFill/>
                      <a:ln>
                        <a:solidFill>
                          <a:schemeClr val="accent6">
                            <a:lumMod val="50000"/>
                          </a:schemeClr>
                        </a:solidFill>
                      </a:ln>
                    </p:spPr>
                  </p:pic>
                </p:oleObj>
              </mc:Fallback>
            </mc:AlternateContent>
          </a:graphicData>
        </a:graphic>
      </p:graphicFrame>
    </p:spTree>
    <p:extLst>
      <p:ext uri="{BB962C8B-B14F-4D97-AF65-F5344CB8AC3E}">
        <p14:creationId xmlns:p14="http://schemas.microsoft.com/office/powerpoint/2010/main" val="15348497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500" fill="hold"/>
                                        <p:tgtEl>
                                          <p:spTgt spid="42"/>
                                        </p:tgtEl>
                                        <p:attrNameLst>
                                          <p:attrName>ppt_x</p:attrName>
                                        </p:attrNameLst>
                                      </p:cBhvr>
                                      <p:tavLst>
                                        <p:tav tm="0">
                                          <p:val>
                                            <p:strVal val="#ppt_x"/>
                                          </p:val>
                                        </p:tav>
                                        <p:tav tm="100000">
                                          <p:val>
                                            <p:strVal val="#ppt_x"/>
                                          </p:val>
                                        </p:tav>
                                      </p:tavLst>
                                    </p:anim>
                                    <p:anim calcmode="lin" valueType="num">
                                      <p:cBhvr additive="base">
                                        <p:cTn id="12" dur="500" fill="hold"/>
                                        <p:tgtEl>
                                          <p:spTgt spid="4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anim calcmode="lin" valueType="num">
                                      <p:cBhvr additive="base">
                                        <p:cTn id="15" dur="500" fill="hold"/>
                                        <p:tgtEl>
                                          <p:spTgt spid="45"/>
                                        </p:tgtEl>
                                        <p:attrNameLst>
                                          <p:attrName>ppt_x</p:attrName>
                                        </p:attrNameLst>
                                      </p:cBhvr>
                                      <p:tavLst>
                                        <p:tav tm="0">
                                          <p:val>
                                            <p:strVal val="#ppt_x"/>
                                          </p:val>
                                        </p:tav>
                                        <p:tav tm="100000">
                                          <p:val>
                                            <p:strVal val="#ppt_x"/>
                                          </p:val>
                                        </p:tav>
                                      </p:tavLst>
                                    </p:anim>
                                    <p:anim calcmode="lin" valueType="num">
                                      <p:cBhvr additive="base">
                                        <p:cTn id="16" dur="500" fill="hold"/>
                                        <p:tgtEl>
                                          <p:spTgt spid="4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ppt_x"/>
                                          </p:val>
                                        </p:tav>
                                        <p:tav tm="100000">
                                          <p:val>
                                            <p:strVal val="#ppt_x"/>
                                          </p:val>
                                        </p:tav>
                                      </p:tavLst>
                                    </p:anim>
                                    <p:anim calcmode="lin" valueType="num">
                                      <p:cBhvr additive="base">
                                        <p:cTn id="24" dur="500" fill="hold"/>
                                        <p:tgtEl>
                                          <p:spTgt spid="4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ppt_x"/>
                                          </p:val>
                                        </p:tav>
                                        <p:tav tm="100000">
                                          <p:val>
                                            <p:strVal val="#ppt_x"/>
                                          </p:val>
                                        </p:tav>
                                      </p:tavLst>
                                    </p:anim>
                                    <p:anim calcmode="lin" valueType="num">
                                      <p:cBhvr additive="base">
                                        <p:cTn id="28" dur="500" fill="hold"/>
                                        <p:tgtEl>
                                          <p:spTgt spid="4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ppt_x"/>
                                          </p:val>
                                        </p:tav>
                                        <p:tav tm="100000">
                                          <p:val>
                                            <p:strVal val="#ppt_x"/>
                                          </p:val>
                                        </p:tav>
                                      </p:tavLst>
                                    </p:anim>
                                    <p:anim calcmode="lin" valueType="num">
                                      <p:cBhvr additive="base">
                                        <p:cTn id="32" dur="500" fill="hold"/>
                                        <p:tgtEl>
                                          <p:spTgt spid="4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cBhvr additive="base">
                                        <p:cTn id="35" dur="500" fill="hold"/>
                                        <p:tgtEl>
                                          <p:spTgt spid="50"/>
                                        </p:tgtEl>
                                        <p:attrNameLst>
                                          <p:attrName>ppt_x</p:attrName>
                                        </p:attrNameLst>
                                      </p:cBhvr>
                                      <p:tavLst>
                                        <p:tav tm="0">
                                          <p:val>
                                            <p:strVal val="#ppt_x"/>
                                          </p:val>
                                        </p:tav>
                                        <p:tav tm="100000">
                                          <p:val>
                                            <p:strVal val="#ppt_x"/>
                                          </p:val>
                                        </p:tav>
                                      </p:tavLst>
                                    </p:anim>
                                    <p:anim calcmode="lin" valueType="num">
                                      <p:cBhvr additive="base">
                                        <p:cTn id="3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4" grpId="0"/>
      <p:bldP spid="45"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D8B099B7-0843-408E-AE79-EBFD01F85177}"/>
              </a:ext>
            </a:extLst>
          </p:cNvPr>
          <p:cNvSpPr/>
          <p:nvPr/>
        </p:nvSpPr>
        <p:spPr bwMode="auto">
          <a:xfrm>
            <a:off x="84406" y="5781820"/>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CBF1B7C4-54D6-4599-87A5-B593CCE5DB25}"/>
              </a:ext>
            </a:extLst>
          </p:cNvPr>
          <p:cNvSpPr>
            <a:spLocks noGrp="1"/>
          </p:cNvSpPr>
          <p:nvPr>
            <p:ph idx="1"/>
          </p:nvPr>
        </p:nvSpPr>
        <p:spPr>
          <a:xfrm>
            <a:off x="140675" y="105554"/>
            <a:ext cx="11873134" cy="4883150"/>
          </a:xfrm>
        </p:spPr>
        <p:txBody>
          <a:bodyPr/>
          <a:lstStyle/>
          <a:p>
            <a:pPr marL="0" indent="0" algn="just">
              <a:spcBef>
                <a:spcPts val="600"/>
              </a:spcBef>
              <a:buNone/>
            </a:pPr>
            <a:r>
              <a:rPr lang="it-IT" sz="3100" b="1" dirty="0">
                <a:solidFill>
                  <a:schemeClr val="tx2"/>
                </a:solidFill>
                <a:latin typeface="Calibri" panose="020F0502020204030204" pitchFamily="34" charset="0"/>
                <a:cs typeface="Calibri" panose="020F0502020204030204" pitchFamily="34" charset="0"/>
              </a:rPr>
              <a:t>23) FGV - Analista Legislativo (ALERO)/Economia/2018</a:t>
            </a:r>
            <a:endParaRPr lang="it-IT" sz="3100" b="1" i="0" dirty="0">
              <a:solidFill>
                <a:schemeClr val="tx2"/>
              </a:solidFill>
              <a:effectLst/>
              <a:latin typeface="Calibri" panose="020F0502020204030204" pitchFamily="34" charset="0"/>
              <a:cs typeface="Calibri" panose="020F0502020204030204" pitchFamily="34" charset="0"/>
            </a:endParaRPr>
          </a:p>
          <a:p>
            <a:pPr marL="0" indent="0" algn="just">
              <a:spcBef>
                <a:spcPts val="600"/>
              </a:spcBef>
              <a:buNone/>
            </a:pPr>
            <a:r>
              <a:rPr lang="pt-BR" sz="3100" b="0" i="0" dirty="0">
                <a:solidFill>
                  <a:schemeClr val="tx2"/>
                </a:solidFill>
                <a:effectLst/>
                <a:latin typeface="Calibri" panose="020F0502020204030204" pitchFamily="34" charset="0"/>
                <a:cs typeface="Calibri" panose="020F0502020204030204" pitchFamily="34" charset="0"/>
              </a:rPr>
              <a:t>Suponha que um indivíduo tenha preferências estritamente convexas e monotônicas. Se este individuo é indiferente entre as cestas x = (3,5) e   y = (5,3), logo ele irá preferir, estritamente,</a:t>
            </a:r>
          </a:p>
          <a:p>
            <a:pPr marL="514350" indent="-514350" algn="just">
              <a:spcBef>
                <a:spcPts val="600"/>
              </a:spcBef>
              <a:buClr>
                <a:schemeClr val="tx1"/>
              </a:buClr>
              <a:buSzPct val="100000"/>
              <a:buFont typeface="+mj-lt"/>
              <a:buAutoNum type="alphaLcParenR"/>
            </a:pPr>
            <a:r>
              <a:rPr lang="pt-BR" sz="3100" b="0" i="0" dirty="0">
                <a:solidFill>
                  <a:schemeClr val="tx2"/>
                </a:solidFill>
                <a:effectLst/>
                <a:latin typeface="Calibri" panose="020F0502020204030204" pitchFamily="34" charset="0"/>
                <a:cs typeface="Calibri" panose="020F0502020204030204" pitchFamily="34" charset="0"/>
              </a:rPr>
              <a:t>a cesta z = (4,0) em relação a cesta x apenas.</a:t>
            </a:r>
            <a:endParaRPr lang="pt-BR" sz="3100"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sz="3100" b="0" i="0" dirty="0">
                <a:solidFill>
                  <a:schemeClr val="tx2"/>
                </a:solidFill>
                <a:effectLst/>
                <a:latin typeface="Calibri" panose="020F0502020204030204" pitchFamily="34" charset="0"/>
                <a:cs typeface="Calibri" panose="020F0502020204030204" pitchFamily="34" charset="0"/>
              </a:rPr>
              <a:t>a cesta x em relação a qualquer combinação convexa de y com a cesta w = (4,5).</a:t>
            </a:r>
          </a:p>
          <a:p>
            <a:pPr marL="514350" indent="-514350" algn="just">
              <a:spcBef>
                <a:spcPts val="600"/>
              </a:spcBef>
              <a:buClr>
                <a:schemeClr val="tx1"/>
              </a:buClr>
              <a:buSzPct val="100000"/>
              <a:buFont typeface="+mj-lt"/>
              <a:buAutoNum type="alphaLcParenR"/>
            </a:pPr>
            <a:r>
              <a:rPr lang="pt-BR" sz="3100" b="0" i="0" dirty="0">
                <a:solidFill>
                  <a:schemeClr val="tx2"/>
                </a:solidFill>
                <a:effectLst/>
                <a:latin typeface="Calibri" panose="020F0502020204030204" pitchFamily="34" charset="0"/>
                <a:cs typeface="Calibri" panose="020F0502020204030204" pitchFamily="34" charset="0"/>
              </a:rPr>
              <a:t>a cesta y em relação à cesta obtida pela média geométrica entre a cesta x e a própria cesta y.</a:t>
            </a:r>
            <a:endParaRPr lang="pt-BR" sz="3100" dirty="0">
              <a:solidFill>
                <a:schemeClr val="tx2"/>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sz="3100" b="0" i="0" dirty="0">
                <a:solidFill>
                  <a:schemeClr val="tx2"/>
                </a:solidFill>
                <a:effectLst/>
                <a:latin typeface="Calibri" panose="020F0502020204030204" pitchFamily="34" charset="0"/>
                <a:cs typeface="Calibri" panose="020F0502020204030204" pitchFamily="34" charset="0"/>
              </a:rPr>
              <a:t>qualquer cesta obtida pela combinação convexa (t3 + (1-t) 5, t5 + (1-t) 3), t ≥ 0, em relação as cestas x e y.</a:t>
            </a:r>
          </a:p>
          <a:p>
            <a:pPr marL="514350" indent="-514350" algn="just">
              <a:spcBef>
                <a:spcPts val="600"/>
              </a:spcBef>
              <a:buClr>
                <a:schemeClr val="tx1"/>
              </a:buClr>
              <a:buSzPct val="100000"/>
              <a:buFont typeface="+mj-lt"/>
              <a:buAutoNum type="alphaLcParenR"/>
            </a:pPr>
            <a:r>
              <a:rPr lang="pt-BR" sz="3100" b="0" i="0" dirty="0">
                <a:solidFill>
                  <a:schemeClr val="tx2"/>
                </a:solidFill>
                <a:effectLst/>
                <a:latin typeface="Calibri" panose="020F0502020204030204" pitchFamily="34" charset="0"/>
                <a:cs typeface="Calibri" panose="020F0502020204030204" pitchFamily="34" charset="0"/>
              </a:rPr>
              <a:t>a cesta obtida pela média aritmética entre as cestas x e y em relação às próprias cestas x e y.</a:t>
            </a:r>
            <a:endParaRPr lang="pt-BR" sz="31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62243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FA4F8071-14A0-45A7-9CCC-84EEC59207DD}"/>
              </a:ext>
            </a:extLst>
          </p:cNvPr>
          <p:cNvSpPr txBox="1">
            <a:spLocks noChangeArrowheads="1"/>
          </p:cNvSpPr>
          <p:nvPr/>
        </p:nvSpPr>
        <p:spPr bwMode="auto">
          <a:xfrm>
            <a:off x="70341" y="281354"/>
            <a:ext cx="12070080" cy="5874971"/>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ct val="70000"/>
              </a:spcBef>
              <a:buClr>
                <a:schemeClr val="tx1"/>
              </a:buClr>
              <a:buSzPct val="101000"/>
              <a:buFont typeface="Wingdings" panose="05000000000000000000" pitchFamily="2" charset="2"/>
              <a:buChar char="§"/>
            </a:pPr>
            <a:r>
              <a:rPr lang="en-US" sz="3500" b="1" kern="0" dirty="0" err="1">
                <a:solidFill>
                  <a:schemeClr val="tx1"/>
                </a:solidFill>
              </a:rPr>
              <a:t>Curvas</a:t>
            </a:r>
            <a:r>
              <a:rPr lang="en-US" sz="3500" b="1" kern="0" dirty="0">
                <a:solidFill>
                  <a:schemeClr val="tx1"/>
                </a:solidFill>
              </a:rPr>
              <a:t> de </a:t>
            </a:r>
            <a:r>
              <a:rPr lang="en-US" sz="3500" b="1" kern="0" dirty="0" err="1">
                <a:solidFill>
                  <a:schemeClr val="tx1"/>
                </a:solidFill>
              </a:rPr>
              <a:t>Indiferença</a:t>
            </a:r>
            <a:endParaRPr lang="en-US" sz="3500" b="1" kern="0" dirty="0">
              <a:solidFill>
                <a:schemeClr val="tx1"/>
              </a:solidFill>
            </a:endParaRPr>
          </a:p>
          <a:p>
            <a:pPr algn="just">
              <a:spcBef>
                <a:spcPct val="70000"/>
              </a:spcBef>
              <a:buClr>
                <a:schemeClr val="tx1"/>
              </a:buClr>
              <a:buSzPct val="101000"/>
              <a:buFont typeface="Wingdings" panose="05000000000000000000" pitchFamily="2" charset="2"/>
              <a:buChar char="§"/>
            </a:pPr>
            <a:r>
              <a:rPr lang="en-US" sz="3000" b="1" kern="0" dirty="0" err="1">
                <a:solidFill>
                  <a:schemeClr val="tx1"/>
                </a:solidFill>
              </a:rPr>
              <a:t>Mostram</a:t>
            </a:r>
            <a:r>
              <a:rPr lang="en-US" sz="3000" b="1" kern="0" dirty="0">
                <a:solidFill>
                  <a:schemeClr val="tx1"/>
                </a:solidFill>
              </a:rPr>
              <a:t> </a:t>
            </a:r>
            <a:r>
              <a:rPr lang="en-US" sz="3000" b="1" kern="0" dirty="0" err="1">
                <a:solidFill>
                  <a:schemeClr val="tx1"/>
                </a:solidFill>
              </a:rPr>
              <a:t>todas</a:t>
            </a:r>
            <a:r>
              <a:rPr lang="en-US" sz="3000" b="1" kern="0" dirty="0">
                <a:solidFill>
                  <a:schemeClr val="tx1"/>
                </a:solidFill>
              </a:rPr>
              <a:t> as </a:t>
            </a:r>
            <a:r>
              <a:rPr lang="en-US" sz="3000" b="1" kern="0" dirty="0" err="1">
                <a:solidFill>
                  <a:schemeClr val="tx1"/>
                </a:solidFill>
              </a:rPr>
              <a:t>combibações</a:t>
            </a:r>
            <a:r>
              <a:rPr lang="en-US" sz="3000" b="1" kern="0" dirty="0">
                <a:solidFill>
                  <a:schemeClr val="tx1"/>
                </a:solidFill>
              </a:rPr>
              <a:t> de x e y que </a:t>
            </a:r>
            <a:r>
              <a:rPr lang="en-US" sz="3000" b="1" kern="0" dirty="0" err="1">
                <a:solidFill>
                  <a:schemeClr val="tx1"/>
                </a:solidFill>
              </a:rPr>
              <a:t>permitem</a:t>
            </a:r>
            <a:r>
              <a:rPr lang="en-US" sz="3000" b="1" kern="0" dirty="0">
                <a:solidFill>
                  <a:schemeClr val="tx1"/>
                </a:solidFill>
              </a:rPr>
              <a:t> ao </a:t>
            </a:r>
            <a:r>
              <a:rPr lang="en-US" sz="3000" b="1" kern="0" dirty="0" err="1">
                <a:solidFill>
                  <a:schemeClr val="tx1"/>
                </a:solidFill>
              </a:rPr>
              <a:t>consumidor</a:t>
            </a:r>
            <a:r>
              <a:rPr lang="en-US" sz="3000" b="1" kern="0" dirty="0">
                <a:solidFill>
                  <a:schemeClr val="tx1"/>
                </a:solidFill>
              </a:rPr>
              <a:t> o </a:t>
            </a:r>
            <a:r>
              <a:rPr lang="en-US" sz="3000" b="1" kern="0" dirty="0" err="1">
                <a:solidFill>
                  <a:schemeClr val="tx1"/>
                </a:solidFill>
              </a:rPr>
              <a:t>mesmo</a:t>
            </a:r>
            <a:r>
              <a:rPr lang="en-US" sz="3000" b="1" kern="0" dirty="0">
                <a:solidFill>
                  <a:schemeClr val="tx1"/>
                </a:solidFill>
              </a:rPr>
              <a:t> </a:t>
            </a:r>
            <a:r>
              <a:rPr lang="en-US" sz="3000" b="1" kern="0" dirty="0" err="1">
                <a:solidFill>
                  <a:schemeClr val="tx1"/>
                </a:solidFill>
              </a:rPr>
              <a:t>nível</a:t>
            </a:r>
            <a:r>
              <a:rPr lang="en-US" sz="3000" b="1" kern="0" dirty="0">
                <a:solidFill>
                  <a:schemeClr val="tx1"/>
                </a:solidFill>
              </a:rPr>
              <a:t> de </a:t>
            </a:r>
            <a:r>
              <a:rPr lang="en-US" sz="3000" b="1" kern="0" dirty="0" err="1">
                <a:solidFill>
                  <a:schemeClr val="tx1"/>
                </a:solidFill>
              </a:rPr>
              <a:t>utilidade</a:t>
            </a:r>
            <a:r>
              <a:rPr lang="en-US" sz="3000" b="1" kern="0" dirty="0">
                <a:solidFill>
                  <a:schemeClr val="tx1"/>
                </a:solidFill>
              </a:rPr>
              <a:t>.</a:t>
            </a:r>
          </a:p>
          <a:p>
            <a:pPr algn="just">
              <a:buClr>
                <a:schemeClr val="tx1"/>
              </a:buClr>
              <a:buSzPct val="101000"/>
              <a:buFont typeface="Wingdings" panose="05000000000000000000" pitchFamily="2" charset="2"/>
              <a:buChar char="§"/>
            </a:pPr>
            <a:r>
              <a:rPr lang="en-US" sz="3000" b="1" kern="0" dirty="0" err="1">
                <a:solidFill>
                  <a:schemeClr val="tx1"/>
                </a:solidFill>
              </a:rPr>
              <a:t>Curvas</a:t>
            </a:r>
            <a:r>
              <a:rPr lang="en-US" sz="3000" b="1" kern="0" dirty="0">
                <a:solidFill>
                  <a:schemeClr val="tx1"/>
                </a:solidFill>
              </a:rPr>
              <a:t> de </a:t>
            </a:r>
            <a:r>
              <a:rPr lang="en-US" sz="3000" b="1" kern="0" dirty="0" err="1">
                <a:solidFill>
                  <a:schemeClr val="tx1"/>
                </a:solidFill>
              </a:rPr>
              <a:t>Indiferença</a:t>
            </a:r>
            <a:r>
              <a:rPr lang="en-US" sz="3000" b="1" kern="0" dirty="0">
                <a:solidFill>
                  <a:schemeClr val="tx1"/>
                </a:solidFill>
              </a:rPr>
              <a:t> </a:t>
            </a:r>
            <a:r>
              <a:rPr lang="en-US" sz="3000" b="1" kern="0" dirty="0" err="1">
                <a:solidFill>
                  <a:schemeClr val="tx1"/>
                </a:solidFill>
              </a:rPr>
              <a:t>são</a:t>
            </a:r>
            <a:r>
              <a:rPr lang="en-US" sz="3000" b="1" kern="0" dirty="0">
                <a:solidFill>
                  <a:schemeClr val="tx1"/>
                </a:solidFill>
              </a:rPr>
              <a:t>, </a:t>
            </a:r>
            <a:r>
              <a:rPr lang="en-US" sz="3000" b="1" kern="0" dirty="0" err="1">
                <a:solidFill>
                  <a:schemeClr val="tx1"/>
                </a:solidFill>
              </a:rPr>
              <a:t>em</a:t>
            </a:r>
            <a:r>
              <a:rPr lang="en-US" sz="3000" b="1" kern="0" dirty="0">
                <a:solidFill>
                  <a:schemeClr val="tx1"/>
                </a:solidFill>
              </a:rPr>
              <a:t> </a:t>
            </a:r>
            <a:r>
              <a:rPr lang="en-US" sz="3000" b="1" kern="0" dirty="0" err="1">
                <a:solidFill>
                  <a:schemeClr val="tx1"/>
                </a:solidFill>
              </a:rPr>
              <a:t>geral</a:t>
            </a:r>
            <a:r>
              <a:rPr lang="en-US" sz="3000" b="1" kern="0" dirty="0">
                <a:solidFill>
                  <a:schemeClr val="tx1"/>
                </a:solidFill>
              </a:rPr>
              <a:t>, </a:t>
            </a:r>
            <a:r>
              <a:rPr lang="en-US" sz="3000" b="1" kern="0" dirty="0" err="1">
                <a:solidFill>
                  <a:schemeClr val="tx1"/>
                </a:solidFill>
              </a:rPr>
              <a:t>negativamente</a:t>
            </a:r>
            <a:r>
              <a:rPr lang="en-US" sz="3000" b="1" kern="0" dirty="0">
                <a:solidFill>
                  <a:schemeClr val="tx1"/>
                </a:solidFill>
              </a:rPr>
              <a:t> </a:t>
            </a:r>
            <a:r>
              <a:rPr lang="en-US" sz="3000" b="1" kern="0" dirty="0" err="1">
                <a:solidFill>
                  <a:schemeClr val="tx1"/>
                </a:solidFill>
              </a:rPr>
              <a:t>inclinadas</a:t>
            </a:r>
            <a:r>
              <a:rPr lang="en-US" sz="3000" b="1" kern="0" dirty="0">
                <a:solidFill>
                  <a:schemeClr val="tx1"/>
                </a:solidFill>
              </a:rPr>
              <a:t>.</a:t>
            </a:r>
          </a:p>
          <a:p>
            <a:pPr lvl="1" algn="just">
              <a:buClr>
                <a:schemeClr val="tx1"/>
              </a:buClr>
              <a:buSzPct val="101000"/>
              <a:buFont typeface="Wingdings" panose="05000000000000000000" pitchFamily="2" charset="2"/>
              <a:buChar char="§"/>
            </a:pPr>
            <a:r>
              <a:rPr lang="en-US" sz="3000" kern="0" dirty="0">
                <a:solidFill>
                  <a:schemeClr val="tx1"/>
                </a:solidFill>
              </a:rPr>
              <a:t>Se a </a:t>
            </a:r>
            <a:r>
              <a:rPr lang="en-US" sz="3000" kern="0" dirty="0" err="1">
                <a:solidFill>
                  <a:schemeClr val="tx1"/>
                </a:solidFill>
              </a:rPr>
              <a:t>curva</a:t>
            </a:r>
            <a:r>
              <a:rPr lang="en-US" sz="3000" kern="0" dirty="0">
                <a:solidFill>
                  <a:schemeClr val="tx1"/>
                </a:solidFill>
              </a:rPr>
              <a:t> de </a:t>
            </a:r>
            <a:r>
              <a:rPr lang="en-US" sz="3000" kern="0" dirty="0" err="1">
                <a:solidFill>
                  <a:schemeClr val="tx1"/>
                </a:solidFill>
              </a:rPr>
              <a:t>indiferença</a:t>
            </a:r>
            <a:r>
              <a:rPr lang="en-US" sz="3000" kern="0" dirty="0">
                <a:solidFill>
                  <a:schemeClr val="tx1"/>
                </a:solidFill>
              </a:rPr>
              <a:t> se </a:t>
            </a:r>
            <a:r>
              <a:rPr lang="en-US" sz="3000" kern="0" dirty="0" err="1">
                <a:solidFill>
                  <a:schemeClr val="tx1"/>
                </a:solidFill>
              </a:rPr>
              <a:t>inclinasse</a:t>
            </a:r>
            <a:r>
              <a:rPr lang="en-US" sz="3000" kern="0" dirty="0">
                <a:solidFill>
                  <a:schemeClr val="tx1"/>
                </a:solidFill>
              </a:rPr>
              <a:t> para </a:t>
            </a:r>
            <a:r>
              <a:rPr lang="en-US" sz="3000" kern="0" dirty="0" err="1">
                <a:solidFill>
                  <a:schemeClr val="tx1"/>
                </a:solidFill>
              </a:rPr>
              <a:t>cima</a:t>
            </a:r>
            <a:r>
              <a:rPr lang="en-US" sz="3000" kern="0" dirty="0">
                <a:solidFill>
                  <a:schemeClr val="tx1"/>
                </a:solidFill>
              </a:rPr>
              <a:t> </a:t>
            </a:r>
            <a:r>
              <a:rPr lang="en-US" sz="3000" kern="0" dirty="0" err="1">
                <a:solidFill>
                  <a:schemeClr val="tx1"/>
                </a:solidFill>
              </a:rPr>
              <a:t>isso</a:t>
            </a:r>
            <a:r>
              <a:rPr lang="en-US" sz="3000" kern="0" dirty="0">
                <a:solidFill>
                  <a:schemeClr val="tx1"/>
                </a:solidFill>
              </a:rPr>
              <a:t> </a:t>
            </a:r>
            <a:r>
              <a:rPr lang="en-US" sz="3000" kern="0" dirty="0" err="1">
                <a:solidFill>
                  <a:schemeClr val="tx1"/>
                </a:solidFill>
              </a:rPr>
              <a:t>iria</a:t>
            </a:r>
            <a:r>
              <a:rPr lang="en-US" sz="3000" kern="0" dirty="0">
                <a:solidFill>
                  <a:schemeClr val="tx1"/>
                </a:solidFill>
              </a:rPr>
              <a:t> contra a </a:t>
            </a:r>
            <a:r>
              <a:rPr lang="en-US" sz="3000" kern="0" dirty="0" err="1">
                <a:solidFill>
                  <a:schemeClr val="tx1"/>
                </a:solidFill>
              </a:rPr>
              <a:t>premissa</a:t>
            </a:r>
            <a:r>
              <a:rPr lang="en-US" sz="3000" kern="0" dirty="0">
                <a:solidFill>
                  <a:schemeClr val="tx1"/>
                </a:solidFill>
              </a:rPr>
              <a:t> de que </a:t>
            </a:r>
            <a:r>
              <a:rPr lang="en-US" sz="3000" kern="0" dirty="0" err="1">
                <a:solidFill>
                  <a:schemeClr val="tx1"/>
                </a:solidFill>
              </a:rPr>
              <a:t>uma</a:t>
            </a:r>
            <a:r>
              <a:rPr lang="en-US" sz="3000" kern="0" dirty="0">
                <a:solidFill>
                  <a:schemeClr val="tx1"/>
                </a:solidFill>
              </a:rPr>
              <a:t> </a:t>
            </a:r>
            <a:r>
              <a:rPr lang="en-US" sz="3000" kern="0" dirty="0" err="1">
                <a:solidFill>
                  <a:schemeClr val="tx1"/>
                </a:solidFill>
              </a:rPr>
              <a:t>quantidade</a:t>
            </a:r>
            <a:r>
              <a:rPr lang="en-US" sz="3000" kern="0" dirty="0">
                <a:solidFill>
                  <a:schemeClr val="tx1"/>
                </a:solidFill>
              </a:rPr>
              <a:t> </a:t>
            </a:r>
            <a:r>
              <a:rPr lang="en-US" sz="3000" kern="0" dirty="0" err="1">
                <a:solidFill>
                  <a:schemeClr val="tx1"/>
                </a:solidFill>
              </a:rPr>
              <a:t>maior</a:t>
            </a:r>
            <a:r>
              <a:rPr lang="en-US" sz="3000" kern="0" dirty="0">
                <a:solidFill>
                  <a:schemeClr val="tx1"/>
                </a:solidFill>
              </a:rPr>
              <a:t> de </a:t>
            </a:r>
            <a:r>
              <a:rPr lang="en-US" sz="3000" kern="0" dirty="0" err="1">
                <a:solidFill>
                  <a:schemeClr val="tx1"/>
                </a:solidFill>
              </a:rPr>
              <a:t>qualquer</a:t>
            </a:r>
            <a:r>
              <a:rPr lang="en-US" sz="3000" kern="0" dirty="0">
                <a:solidFill>
                  <a:schemeClr val="tx1"/>
                </a:solidFill>
              </a:rPr>
              <a:t> </a:t>
            </a:r>
            <a:r>
              <a:rPr lang="en-US" sz="3000" kern="0" dirty="0" err="1">
                <a:solidFill>
                  <a:schemeClr val="tx1"/>
                </a:solidFill>
              </a:rPr>
              <a:t>mercadoria</a:t>
            </a:r>
            <a:r>
              <a:rPr lang="en-US" sz="3000" kern="0" dirty="0">
                <a:solidFill>
                  <a:schemeClr val="tx1"/>
                </a:solidFill>
              </a:rPr>
              <a:t> é </a:t>
            </a:r>
            <a:r>
              <a:rPr lang="en-US" sz="3000" kern="0" dirty="0" err="1">
                <a:solidFill>
                  <a:schemeClr val="tx1"/>
                </a:solidFill>
              </a:rPr>
              <a:t>melhor</a:t>
            </a:r>
            <a:r>
              <a:rPr lang="en-US" sz="3000" kern="0" dirty="0">
                <a:solidFill>
                  <a:schemeClr val="tx1"/>
                </a:solidFill>
              </a:rPr>
              <a:t> do que </a:t>
            </a:r>
            <a:r>
              <a:rPr lang="en-US" sz="3000" kern="0" dirty="0" err="1">
                <a:solidFill>
                  <a:schemeClr val="tx1"/>
                </a:solidFill>
              </a:rPr>
              <a:t>uma</a:t>
            </a:r>
            <a:r>
              <a:rPr lang="en-US" sz="3000" kern="0" dirty="0">
                <a:solidFill>
                  <a:schemeClr val="tx1"/>
                </a:solidFill>
              </a:rPr>
              <a:t> </a:t>
            </a:r>
            <a:r>
              <a:rPr lang="en-US" sz="3000" kern="0" dirty="0" err="1">
                <a:solidFill>
                  <a:schemeClr val="tx1"/>
                </a:solidFill>
              </a:rPr>
              <a:t>quantidade</a:t>
            </a:r>
            <a:r>
              <a:rPr lang="en-US" sz="3000" kern="0" dirty="0">
                <a:solidFill>
                  <a:schemeClr val="tx1"/>
                </a:solidFill>
              </a:rPr>
              <a:t> </a:t>
            </a:r>
            <a:r>
              <a:rPr lang="en-US" sz="3000" kern="0" dirty="0" err="1">
                <a:solidFill>
                  <a:schemeClr val="tx1"/>
                </a:solidFill>
              </a:rPr>
              <a:t>menor</a:t>
            </a:r>
            <a:r>
              <a:rPr lang="en-US" sz="3000" kern="0" dirty="0">
                <a:solidFill>
                  <a:schemeClr val="tx1"/>
                </a:solidFill>
              </a:rPr>
              <a:t>.</a:t>
            </a:r>
          </a:p>
          <a:p>
            <a:pPr lvl="1" algn="just">
              <a:buClr>
                <a:schemeClr val="tx1"/>
              </a:buClr>
              <a:buSzPct val="101000"/>
              <a:buFont typeface="Wingdings" panose="05000000000000000000" pitchFamily="2" charset="2"/>
              <a:buChar char="§"/>
            </a:pPr>
            <a:r>
              <a:rPr lang="en-US" sz="3000" kern="0" dirty="0">
                <a:solidFill>
                  <a:schemeClr val="tx1"/>
                </a:solidFill>
              </a:rPr>
              <a:t>A </a:t>
            </a:r>
            <a:r>
              <a:rPr lang="en-US" sz="3000" kern="0" dirty="0" err="1">
                <a:solidFill>
                  <a:schemeClr val="tx1"/>
                </a:solidFill>
              </a:rPr>
              <a:t>substitutibilidade</a:t>
            </a:r>
            <a:r>
              <a:rPr lang="en-US" sz="3000" kern="0" dirty="0">
                <a:solidFill>
                  <a:schemeClr val="tx1"/>
                </a:solidFill>
              </a:rPr>
              <a:t> entre </a:t>
            </a:r>
            <a:r>
              <a:rPr lang="en-US" sz="3000" kern="0" dirty="0" err="1">
                <a:solidFill>
                  <a:schemeClr val="tx1"/>
                </a:solidFill>
              </a:rPr>
              <a:t>os</a:t>
            </a:r>
            <a:r>
              <a:rPr lang="en-US" sz="3000" kern="0" dirty="0">
                <a:solidFill>
                  <a:schemeClr val="tx1"/>
                </a:solidFill>
              </a:rPr>
              <a:t> bens </a:t>
            </a:r>
            <a:r>
              <a:rPr lang="en-US" sz="3000" kern="0" dirty="0" err="1">
                <a:solidFill>
                  <a:schemeClr val="tx1"/>
                </a:solidFill>
              </a:rPr>
              <a:t>só</a:t>
            </a:r>
            <a:r>
              <a:rPr lang="en-US" sz="3000" kern="0" dirty="0">
                <a:solidFill>
                  <a:schemeClr val="tx1"/>
                </a:solidFill>
              </a:rPr>
              <a:t> é </a:t>
            </a:r>
            <a:r>
              <a:rPr lang="en-US" sz="3000" kern="0" dirty="0" err="1">
                <a:solidFill>
                  <a:schemeClr val="tx1"/>
                </a:solidFill>
              </a:rPr>
              <a:t>possível</a:t>
            </a:r>
            <a:r>
              <a:rPr lang="en-US" sz="3000" kern="0" dirty="0">
                <a:solidFill>
                  <a:schemeClr val="tx1"/>
                </a:solidFill>
              </a:rPr>
              <a:t> se a </a:t>
            </a:r>
            <a:r>
              <a:rPr lang="en-US" sz="3000" kern="0" dirty="0" err="1">
                <a:solidFill>
                  <a:schemeClr val="tx1"/>
                </a:solidFill>
              </a:rPr>
              <a:t>curva</a:t>
            </a:r>
            <a:r>
              <a:rPr lang="en-US" sz="3000" kern="0" dirty="0">
                <a:solidFill>
                  <a:schemeClr val="tx1"/>
                </a:solidFill>
              </a:rPr>
              <a:t> de </a:t>
            </a:r>
            <a:r>
              <a:rPr lang="en-US" sz="3000" kern="0" dirty="0" err="1">
                <a:solidFill>
                  <a:schemeClr val="tx1"/>
                </a:solidFill>
              </a:rPr>
              <a:t>indiferença</a:t>
            </a:r>
            <a:r>
              <a:rPr lang="en-US" sz="3000" kern="0" dirty="0">
                <a:solidFill>
                  <a:schemeClr val="tx1"/>
                </a:solidFill>
              </a:rPr>
              <a:t> for  </a:t>
            </a:r>
            <a:r>
              <a:rPr lang="en-US" sz="3000" kern="0" dirty="0" err="1">
                <a:solidFill>
                  <a:schemeClr val="tx1"/>
                </a:solidFill>
              </a:rPr>
              <a:t>negativamente</a:t>
            </a:r>
            <a:r>
              <a:rPr lang="en-US" sz="3000" kern="0" dirty="0">
                <a:solidFill>
                  <a:schemeClr val="tx1"/>
                </a:solidFill>
              </a:rPr>
              <a:t> </a:t>
            </a:r>
            <a:r>
              <a:rPr lang="en-US" sz="3000" kern="0" dirty="0" err="1">
                <a:solidFill>
                  <a:schemeClr val="tx1"/>
                </a:solidFill>
              </a:rPr>
              <a:t>inclinada</a:t>
            </a:r>
            <a:r>
              <a:rPr lang="en-US" sz="3000" kern="0" dirty="0">
                <a:solidFill>
                  <a:schemeClr val="tx1"/>
                </a:solidFill>
              </a:rPr>
              <a:t>.</a:t>
            </a:r>
          </a:p>
        </p:txBody>
      </p:sp>
    </p:spTree>
    <p:extLst>
      <p:ext uri="{BB962C8B-B14F-4D97-AF65-F5344CB8AC3E}">
        <p14:creationId xmlns:p14="http://schemas.microsoft.com/office/powerpoint/2010/main" val="6620876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215702-4EFD-4FD2-B456-FDFF8EFAA796}"/>
              </a:ext>
            </a:extLst>
          </p:cNvPr>
          <p:cNvSpPr txBox="1">
            <a:spLocks noChangeArrowheads="1"/>
          </p:cNvSpPr>
          <p:nvPr/>
        </p:nvSpPr>
        <p:spPr bwMode="auto">
          <a:xfrm>
            <a:off x="211015" y="260300"/>
            <a:ext cx="1173245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
                <a:schemeClr val="tx1"/>
              </a:buClr>
              <a:buSzPct val="101000"/>
              <a:buFont typeface="Wingdings" panose="05000000000000000000" pitchFamily="2" charset="2"/>
              <a:buChar char="§"/>
            </a:pPr>
            <a:r>
              <a:rPr lang="pt-BR" b="1" kern="0" dirty="0">
                <a:solidFill>
                  <a:schemeClr val="tx1"/>
                </a:solidFill>
              </a:rPr>
              <a:t>As curvas de indiferença são, de uma maneira geral, convexas.</a:t>
            </a:r>
          </a:p>
          <a:p>
            <a:pPr lvl="1" algn="just">
              <a:buClr>
                <a:schemeClr val="tx1"/>
              </a:buClr>
              <a:buSzPct val="101000"/>
              <a:buFont typeface="Wingdings" panose="05000000000000000000" pitchFamily="2" charset="2"/>
              <a:buChar char="§"/>
            </a:pPr>
            <a:r>
              <a:rPr lang="pt-BR" sz="3200" kern="0" dirty="0">
                <a:solidFill>
                  <a:schemeClr val="tx1"/>
                </a:solidFill>
              </a:rPr>
              <a:t>O consumidor  atribui  maior  valor  às  mercadorias  que  ele tem menos.  Logo, ele deve  abrir  mão  de  cada  vez  menos  unidades de  uma  mercadoria  em  troca  de  unidades  adicionais de  outra, pois de outra forma, ele acabaria  por  se  especializar no consumo de um  dos  bens.  Note como  uma  posição  média  (diversificação  de  consumo) tende a  proporcionar  um  maior  nível  de utilidade  ao consumidor.</a:t>
            </a:r>
          </a:p>
          <a:p>
            <a:pPr lvl="1" algn="just">
              <a:buClr>
                <a:schemeClr val="tx1"/>
              </a:buClr>
              <a:buSzPct val="101000"/>
              <a:buFont typeface="Wingdings" panose="05000000000000000000" pitchFamily="2" charset="2"/>
              <a:buChar char="§"/>
            </a:pPr>
            <a:endParaRPr lang="pt-BR" sz="2400" b="1" kern="0" dirty="0">
              <a:solidFill>
                <a:schemeClr val="tx1"/>
              </a:solidFill>
            </a:endParaRPr>
          </a:p>
        </p:txBody>
      </p:sp>
    </p:spTree>
    <p:extLst>
      <p:ext uri="{BB962C8B-B14F-4D97-AF65-F5344CB8AC3E}">
        <p14:creationId xmlns:p14="http://schemas.microsoft.com/office/powerpoint/2010/main" val="3700198356"/>
      </p:ext>
    </p:extLst>
  </p:cSld>
  <p:clrMapOvr>
    <a:masterClrMapping/>
  </p:clrMapOvr>
  <p:transition spd="med">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a:extLst>
              <a:ext uri="{FF2B5EF4-FFF2-40B4-BE49-F238E27FC236}">
                <a16:creationId xmlns:a16="http://schemas.microsoft.com/office/drawing/2014/main" id="{3C850CFC-86C6-424F-8C61-4067B04D9B3A}"/>
              </a:ext>
            </a:extLst>
          </p:cNvPr>
          <p:cNvSpPr>
            <a:spLocks noChangeArrowheads="1"/>
          </p:cNvSpPr>
          <p:nvPr/>
        </p:nvSpPr>
        <p:spPr bwMode="auto">
          <a:xfrm>
            <a:off x="4324350" y="1409701"/>
            <a:ext cx="1219200" cy="590550"/>
          </a:xfrm>
          <a:prstGeom prst="rect">
            <a:avLst/>
          </a:prstGeom>
          <a:solidFill>
            <a:srgbClr val="F8F8F8"/>
          </a:solidFill>
          <a:ln w="12700">
            <a:solidFill>
              <a:schemeClr val="tx1"/>
            </a:solidFill>
            <a:miter lim="800000"/>
            <a:headEnd/>
            <a:tailEnd/>
          </a:ln>
        </p:spPr>
        <p:txBody>
          <a:bodyPr wrap="none" anchor="ctr">
            <a:spAutoFit/>
          </a:bodyPr>
          <a:lstStyle/>
          <a:p>
            <a:endParaRPr lang="pt-BR"/>
          </a:p>
        </p:txBody>
      </p:sp>
      <p:sp>
        <p:nvSpPr>
          <p:cNvPr id="5" name="Rectangle 14">
            <a:extLst>
              <a:ext uri="{FF2B5EF4-FFF2-40B4-BE49-F238E27FC236}">
                <a16:creationId xmlns:a16="http://schemas.microsoft.com/office/drawing/2014/main" id="{7159779F-4E10-46D0-9C89-3C888C066E54}"/>
              </a:ext>
            </a:extLst>
          </p:cNvPr>
          <p:cNvSpPr>
            <a:spLocks noChangeArrowheads="1"/>
          </p:cNvSpPr>
          <p:nvPr/>
        </p:nvSpPr>
        <p:spPr bwMode="auto">
          <a:xfrm>
            <a:off x="781050" y="1066801"/>
            <a:ext cx="2228850" cy="1295400"/>
          </a:xfrm>
          <a:prstGeom prst="rect">
            <a:avLst/>
          </a:prstGeom>
          <a:solidFill>
            <a:srgbClr val="F8F8F8"/>
          </a:solidFill>
          <a:ln w="12700">
            <a:solidFill>
              <a:srgbClr val="000000"/>
            </a:solidFill>
            <a:miter lim="800000"/>
            <a:headEnd/>
            <a:tailEnd/>
          </a:ln>
        </p:spPr>
        <p:txBody>
          <a:bodyPr anchor="ctr">
            <a:spAutoFit/>
          </a:bodyPr>
          <a:lstStyle/>
          <a:p>
            <a:endParaRPr lang="pt-BR"/>
          </a:p>
        </p:txBody>
      </p:sp>
      <p:sp>
        <p:nvSpPr>
          <p:cNvPr id="6" name="Rectangle 3">
            <a:extLst>
              <a:ext uri="{FF2B5EF4-FFF2-40B4-BE49-F238E27FC236}">
                <a16:creationId xmlns:a16="http://schemas.microsoft.com/office/drawing/2014/main" id="{9844E459-E2A9-4274-A5C8-3DBB278B8108}"/>
              </a:ext>
            </a:extLst>
          </p:cNvPr>
          <p:cNvSpPr txBox="1">
            <a:spLocks noChangeArrowheads="1"/>
          </p:cNvSpPr>
          <p:nvPr/>
        </p:nvSpPr>
        <p:spPr bwMode="auto">
          <a:xfrm>
            <a:off x="339747" y="358776"/>
            <a:ext cx="5929312"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buClr>
                <a:schemeClr val="tx1"/>
              </a:buClr>
              <a:buSzPct val="100000"/>
              <a:buFont typeface="Wingdings" panose="05000000000000000000" pitchFamily="2" charset="2"/>
              <a:buChar char="§"/>
            </a:pPr>
            <a:r>
              <a:rPr lang="pt-BR" kern="0" dirty="0">
                <a:solidFill>
                  <a:schemeClr val="tx1"/>
                </a:solidFill>
              </a:rPr>
              <a:t>Dadas duas cestas, A e B:</a:t>
            </a:r>
          </a:p>
          <a:p>
            <a:pPr>
              <a:buClr>
                <a:schemeClr val="tx1"/>
              </a:buClr>
              <a:buSzPct val="100000"/>
              <a:buFont typeface="Wingdings" panose="05000000000000000000" pitchFamily="2" charset="2"/>
              <a:buChar char="§"/>
            </a:pPr>
            <a:endParaRPr lang="pt-BR" kern="0" dirty="0">
              <a:solidFill>
                <a:schemeClr val="tx1"/>
              </a:solidFill>
            </a:endParaRPr>
          </a:p>
          <a:p>
            <a:pPr>
              <a:buClr>
                <a:schemeClr val="tx1"/>
              </a:buClr>
              <a:buSzPct val="100000"/>
              <a:buFont typeface="Wingdings" panose="05000000000000000000" pitchFamily="2" charset="2"/>
              <a:buChar char="§"/>
            </a:pPr>
            <a:endParaRPr lang="pt-BR" kern="0" dirty="0">
              <a:solidFill>
                <a:schemeClr val="tx1"/>
              </a:solidFill>
            </a:endParaRPr>
          </a:p>
          <a:p>
            <a:pPr>
              <a:buClr>
                <a:schemeClr val="tx1"/>
              </a:buClr>
              <a:buSzPct val="100000"/>
              <a:buFont typeface="Wingdings" panose="05000000000000000000" pitchFamily="2" charset="2"/>
              <a:buChar char="§"/>
            </a:pPr>
            <a:r>
              <a:rPr lang="pt-BR" kern="0" dirty="0">
                <a:solidFill>
                  <a:schemeClr val="tx1"/>
                </a:solidFill>
              </a:rPr>
              <a:t>Existe uma cesta  </a:t>
            </a:r>
          </a:p>
        </p:txBody>
      </p:sp>
      <p:graphicFrame>
        <p:nvGraphicFramePr>
          <p:cNvPr id="7" name="Object 4">
            <a:extLst>
              <a:ext uri="{FF2B5EF4-FFF2-40B4-BE49-F238E27FC236}">
                <a16:creationId xmlns:a16="http://schemas.microsoft.com/office/drawing/2014/main" id="{8D452F5C-9205-4FC7-85B3-CBC4DC582051}"/>
              </a:ext>
            </a:extLst>
          </p:cNvPr>
          <p:cNvGraphicFramePr>
            <a:graphicFrameLocks noChangeAspect="1"/>
          </p:cNvGraphicFramePr>
          <p:nvPr>
            <p:extLst>
              <p:ext uri="{D42A27DB-BD31-4B8C-83A1-F6EECF244321}">
                <p14:modId xmlns:p14="http://schemas.microsoft.com/office/powerpoint/2010/main" val="3009714771"/>
              </p:ext>
            </p:extLst>
          </p:nvPr>
        </p:nvGraphicFramePr>
        <p:xfrm>
          <a:off x="901700" y="1150939"/>
          <a:ext cx="2019300" cy="1190625"/>
        </p:xfrm>
        <a:graphic>
          <a:graphicData uri="http://schemas.openxmlformats.org/presentationml/2006/ole">
            <mc:AlternateContent xmlns:mc="http://schemas.openxmlformats.org/markup-compatibility/2006">
              <mc:Choice xmlns:v="urn:schemas-microsoft-com:vml" Requires="v">
                <p:oleObj name="Equation" r:id="rId2" imgW="774360" imgH="457200" progId="Equation.3">
                  <p:embed/>
                </p:oleObj>
              </mc:Choice>
              <mc:Fallback>
                <p:oleObj name="Equation" r:id="rId2" imgW="774360" imgH="457200" progId="Equation.3">
                  <p:embed/>
                  <p:pic>
                    <p:nvPicPr>
                      <p:cNvPr id="5122"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700" y="1150939"/>
                        <a:ext cx="2019300"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a:extLst>
              <a:ext uri="{FF2B5EF4-FFF2-40B4-BE49-F238E27FC236}">
                <a16:creationId xmlns:a16="http://schemas.microsoft.com/office/drawing/2014/main" id="{0D94D24B-DA34-4D53-A4AB-5419596FDAD6}"/>
              </a:ext>
            </a:extLst>
          </p:cNvPr>
          <p:cNvGraphicFramePr>
            <a:graphicFrameLocks noChangeAspect="1"/>
          </p:cNvGraphicFramePr>
          <p:nvPr>
            <p:extLst>
              <p:ext uri="{D42A27DB-BD31-4B8C-83A1-F6EECF244321}">
                <p14:modId xmlns:p14="http://schemas.microsoft.com/office/powerpoint/2010/main" val="2763330050"/>
              </p:ext>
            </p:extLst>
          </p:nvPr>
        </p:nvGraphicFramePr>
        <p:xfrm>
          <a:off x="4043363" y="2584451"/>
          <a:ext cx="3467100" cy="585788"/>
        </p:xfrm>
        <a:graphic>
          <a:graphicData uri="http://schemas.openxmlformats.org/presentationml/2006/ole">
            <mc:AlternateContent xmlns:mc="http://schemas.openxmlformats.org/markup-compatibility/2006">
              <mc:Choice xmlns:v="urn:schemas-microsoft-com:vml" Requires="v">
                <p:oleObj name="Equation" r:id="rId4" imgW="1193760" imgH="215640" progId="Equation.3">
                  <p:embed/>
                </p:oleObj>
              </mc:Choice>
              <mc:Fallback>
                <p:oleObj name="Equation" r:id="rId4" imgW="1193760" imgH="215640" progId="Equation.3">
                  <p:embed/>
                  <p:pic>
                    <p:nvPicPr>
                      <p:cNvPr id="5123"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3363" y="2584451"/>
                        <a:ext cx="3467100"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0">
            <a:extLst>
              <a:ext uri="{FF2B5EF4-FFF2-40B4-BE49-F238E27FC236}">
                <a16:creationId xmlns:a16="http://schemas.microsoft.com/office/drawing/2014/main" id="{C5CFEDBB-7F28-45CC-9A07-9B456F30BC97}"/>
              </a:ext>
            </a:extLst>
          </p:cNvPr>
          <p:cNvGraphicFramePr>
            <a:graphicFrameLocks noChangeAspect="1"/>
          </p:cNvGraphicFramePr>
          <p:nvPr>
            <p:extLst>
              <p:ext uri="{D42A27DB-BD31-4B8C-83A1-F6EECF244321}">
                <p14:modId xmlns:p14="http://schemas.microsoft.com/office/powerpoint/2010/main" val="2067619479"/>
              </p:ext>
            </p:extLst>
          </p:nvPr>
        </p:nvGraphicFramePr>
        <p:xfrm>
          <a:off x="879475" y="3394076"/>
          <a:ext cx="5335588" cy="828675"/>
        </p:xfrm>
        <a:graphic>
          <a:graphicData uri="http://schemas.openxmlformats.org/presentationml/2006/ole">
            <mc:AlternateContent xmlns:mc="http://schemas.openxmlformats.org/markup-compatibility/2006">
              <mc:Choice xmlns:v="urn:schemas-microsoft-com:vml" Requires="v">
                <p:oleObj name="Equation" r:id="rId6" imgW="1790640" imgH="266400" progId="Equation.3">
                  <p:embed/>
                </p:oleObj>
              </mc:Choice>
              <mc:Fallback>
                <p:oleObj name="Equation" r:id="rId6" imgW="1790640" imgH="266400" progId="Equation.3">
                  <p:embed/>
                  <p:pic>
                    <p:nvPicPr>
                      <p:cNvPr id="5124"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9475" y="3394076"/>
                        <a:ext cx="5335588"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11">
            <a:extLst>
              <a:ext uri="{FF2B5EF4-FFF2-40B4-BE49-F238E27FC236}">
                <a16:creationId xmlns:a16="http://schemas.microsoft.com/office/drawing/2014/main" id="{94E361FB-6914-4489-A3D5-B96264AE2F01}"/>
              </a:ext>
            </a:extLst>
          </p:cNvPr>
          <p:cNvGraphicFramePr>
            <a:graphicFrameLocks noChangeAspect="1"/>
          </p:cNvGraphicFramePr>
          <p:nvPr>
            <p:extLst>
              <p:ext uri="{D42A27DB-BD31-4B8C-83A1-F6EECF244321}">
                <p14:modId xmlns:p14="http://schemas.microsoft.com/office/powerpoint/2010/main" val="3300391551"/>
              </p:ext>
            </p:extLst>
          </p:nvPr>
        </p:nvGraphicFramePr>
        <p:xfrm>
          <a:off x="4427538" y="1458914"/>
          <a:ext cx="1069975" cy="465137"/>
        </p:xfrm>
        <a:graphic>
          <a:graphicData uri="http://schemas.openxmlformats.org/presentationml/2006/ole">
            <mc:AlternateContent xmlns:mc="http://schemas.openxmlformats.org/markup-compatibility/2006">
              <mc:Choice xmlns:v="urn:schemas-microsoft-com:vml" Requires="v">
                <p:oleObj name="Equation" r:id="rId8" imgW="419040" imgH="164880" progId="Equation.3">
                  <p:embed/>
                </p:oleObj>
              </mc:Choice>
              <mc:Fallback>
                <p:oleObj name="Equation" r:id="rId8" imgW="419040" imgH="164880" progId="Equation.3">
                  <p:embed/>
                  <p:pic>
                    <p:nvPicPr>
                      <p:cNvPr id="5125"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7538" y="1458914"/>
                        <a:ext cx="1069975"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12">
            <a:extLst>
              <a:ext uri="{FF2B5EF4-FFF2-40B4-BE49-F238E27FC236}">
                <a16:creationId xmlns:a16="http://schemas.microsoft.com/office/drawing/2014/main" id="{B16A1A2D-D2F1-4C08-BDF0-5A365A21AFF1}"/>
              </a:ext>
            </a:extLst>
          </p:cNvPr>
          <p:cNvSpPr txBox="1">
            <a:spLocks noChangeArrowheads="1"/>
          </p:cNvSpPr>
          <p:nvPr/>
        </p:nvSpPr>
        <p:spPr bwMode="auto">
          <a:xfrm>
            <a:off x="3257550" y="1390651"/>
            <a:ext cx="1771650" cy="579438"/>
          </a:xfrm>
          <a:prstGeom prst="rect">
            <a:avLst/>
          </a:prstGeom>
          <a:noFill/>
          <a:ln w="12700">
            <a:noFill/>
            <a:miter lim="800000"/>
            <a:headEnd/>
            <a:tailEnd/>
          </a:ln>
        </p:spPr>
        <p:txBody>
          <a:bodyPr>
            <a:spAutoFit/>
          </a:bodyPr>
          <a:lstStyle/>
          <a:p>
            <a:pPr>
              <a:spcBef>
                <a:spcPct val="50000"/>
              </a:spcBef>
            </a:pPr>
            <a:r>
              <a:rPr lang="pt-BR" sz="3200"/>
              <a:t>com</a:t>
            </a:r>
          </a:p>
        </p:txBody>
      </p:sp>
      <p:sp>
        <p:nvSpPr>
          <p:cNvPr id="12" name="Text Box 13">
            <a:extLst>
              <a:ext uri="{FF2B5EF4-FFF2-40B4-BE49-F238E27FC236}">
                <a16:creationId xmlns:a16="http://schemas.microsoft.com/office/drawing/2014/main" id="{23A283A0-1C88-4B05-83D7-C1B6FD6E314F}"/>
              </a:ext>
            </a:extLst>
          </p:cNvPr>
          <p:cNvSpPr txBox="1">
            <a:spLocks noChangeArrowheads="1"/>
          </p:cNvSpPr>
          <p:nvPr/>
        </p:nvSpPr>
        <p:spPr bwMode="auto">
          <a:xfrm>
            <a:off x="7448550" y="2552701"/>
            <a:ext cx="1238250" cy="579438"/>
          </a:xfrm>
          <a:prstGeom prst="rect">
            <a:avLst/>
          </a:prstGeom>
          <a:noFill/>
          <a:ln w="12700">
            <a:noFill/>
            <a:miter lim="800000"/>
            <a:headEnd/>
            <a:tailEnd/>
          </a:ln>
        </p:spPr>
        <p:txBody>
          <a:bodyPr>
            <a:spAutoFit/>
          </a:bodyPr>
          <a:lstStyle/>
          <a:p>
            <a:pPr>
              <a:spcBef>
                <a:spcPct val="50000"/>
              </a:spcBef>
            </a:pPr>
            <a:r>
              <a:rPr lang="pt-BR" sz="3200"/>
              <a:t>, onde</a:t>
            </a:r>
          </a:p>
        </p:txBody>
      </p:sp>
    </p:spTree>
    <p:extLst>
      <p:ext uri="{BB962C8B-B14F-4D97-AF65-F5344CB8AC3E}">
        <p14:creationId xmlns:p14="http://schemas.microsoft.com/office/powerpoint/2010/main" val="3219301793"/>
      </p:ext>
    </p:extLst>
  </p:cSld>
  <p:clrMapOvr>
    <a:masterClrMapping/>
  </p:clrMapOvr>
  <p:transition spd="med">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9">
            <a:extLst>
              <a:ext uri="{FF2B5EF4-FFF2-40B4-BE49-F238E27FC236}">
                <a16:creationId xmlns:a16="http://schemas.microsoft.com/office/drawing/2014/main" id="{235A0C8E-305A-4AFB-BB67-0F721A6F0ACD}"/>
              </a:ext>
            </a:extLst>
          </p:cNvPr>
          <p:cNvSpPr>
            <a:spLocks noChangeShapeType="1"/>
          </p:cNvSpPr>
          <p:nvPr/>
        </p:nvSpPr>
        <p:spPr bwMode="auto">
          <a:xfrm>
            <a:off x="857837" y="2570583"/>
            <a:ext cx="3733800" cy="2857500"/>
          </a:xfrm>
          <a:prstGeom prst="line">
            <a:avLst/>
          </a:prstGeom>
          <a:noFill/>
          <a:ln w="38100">
            <a:solidFill>
              <a:srgbClr val="000099"/>
            </a:solidFill>
            <a:round/>
            <a:headEnd/>
            <a:tailEnd/>
          </a:ln>
        </p:spPr>
        <p:txBody>
          <a:bodyPr>
            <a:spAutoFit/>
          </a:bodyPr>
          <a:lstStyle/>
          <a:p>
            <a:endParaRPr lang="pt-BR"/>
          </a:p>
        </p:txBody>
      </p:sp>
      <p:sp>
        <p:nvSpPr>
          <p:cNvPr id="7" name="Arc 48">
            <a:extLst>
              <a:ext uri="{FF2B5EF4-FFF2-40B4-BE49-F238E27FC236}">
                <a16:creationId xmlns:a16="http://schemas.microsoft.com/office/drawing/2014/main" id="{466995AA-3AF1-41FF-B489-70A403255F2F}"/>
              </a:ext>
            </a:extLst>
          </p:cNvPr>
          <p:cNvSpPr>
            <a:spLocks/>
          </p:cNvSpPr>
          <p:nvPr/>
        </p:nvSpPr>
        <p:spPr bwMode="auto">
          <a:xfrm flipH="1" flipV="1">
            <a:off x="1354725" y="1941933"/>
            <a:ext cx="3733800" cy="3009900"/>
          </a:xfrm>
          <a:custGeom>
            <a:avLst/>
            <a:gdLst>
              <a:gd name="T0" fmla="*/ 0 w 22166"/>
              <a:gd name="T1" fmla="*/ 135864 h 21600"/>
              <a:gd name="T2" fmla="*/ 628947995 w 22166"/>
              <a:gd name="T3" fmla="*/ 419421192 h 21600"/>
              <a:gd name="T4" fmla="*/ 16059921 w 22166"/>
              <a:gd name="T5" fmla="*/ 419421192 h 21600"/>
              <a:gd name="T6" fmla="*/ 0 60000 65536"/>
              <a:gd name="T7" fmla="*/ 0 60000 65536"/>
              <a:gd name="T8" fmla="*/ 0 60000 65536"/>
              <a:gd name="T9" fmla="*/ 0 w 22166"/>
              <a:gd name="T10" fmla="*/ 0 h 21600"/>
              <a:gd name="T11" fmla="*/ 22166 w 22166"/>
              <a:gd name="T12" fmla="*/ 21600 h 21600"/>
            </a:gdLst>
            <a:ahLst/>
            <a:cxnLst>
              <a:cxn ang="T6">
                <a:pos x="T0" y="T1"/>
              </a:cxn>
              <a:cxn ang="T7">
                <a:pos x="T2" y="T3"/>
              </a:cxn>
              <a:cxn ang="T8">
                <a:pos x="T4" y="T5"/>
              </a:cxn>
            </a:cxnLst>
            <a:rect l="T9" t="T10" r="T11" b="T12"/>
            <a:pathLst>
              <a:path w="22166" h="21600" fill="none" extrusionOk="0">
                <a:moveTo>
                  <a:pt x="0" y="7"/>
                </a:moveTo>
                <a:cubicBezTo>
                  <a:pt x="188" y="2"/>
                  <a:pt x="377" y="-1"/>
                  <a:pt x="566" y="0"/>
                </a:cubicBezTo>
                <a:cubicBezTo>
                  <a:pt x="12495" y="0"/>
                  <a:pt x="22166" y="9670"/>
                  <a:pt x="22166" y="21600"/>
                </a:cubicBezTo>
              </a:path>
              <a:path w="22166" h="21600" stroke="0" extrusionOk="0">
                <a:moveTo>
                  <a:pt x="0" y="7"/>
                </a:moveTo>
                <a:cubicBezTo>
                  <a:pt x="188" y="2"/>
                  <a:pt x="377" y="-1"/>
                  <a:pt x="566" y="0"/>
                </a:cubicBezTo>
                <a:cubicBezTo>
                  <a:pt x="12495" y="0"/>
                  <a:pt x="22166" y="9670"/>
                  <a:pt x="22166" y="21600"/>
                </a:cubicBezTo>
                <a:lnTo>
                  <a:pt x="566" y="21600"/>
                </a:lnTo>
                <a:close/>
              </a:path>
            </a:pathLst>
          </a:custGeom>
          <a:noFill/>
          <a:ln w="38100">
            <a:solidFill>
              <a:srgbClr val="295200"/>
            </a:solidFill>
            <a:round/>
            <a:headEnd/>
            <a:tailEnd/>
          </a:ln>
        </p:spPr>
        <p:txBody>
          <a:bodyPr anchor="ctr">
            <a:spAutoFit/>
          </a:bodyPr>
          <a:lstStyle/>
          <a:p>
            <a:endParaRPr lang="pt-BR"/>
          </a:p>
        </p:txBody>
      </p:sp>
      <p:graphicFrame>
        <p:nvGraphicFramePr>
          <p:cNvPr id="8" name="Object 53">
            <a:extLst>
              <a:ext uri="{FF2B5EF4-FFF2-40B4-BE49-F238E27FC236}">
                <a16:creationId xmlns:a16="http://schemas.microsoft.com/office/drawing/2014/main" id="{400F22F9-4EE2-4B6C-8B91-310B65025C60}"/>
              </a:ext>
            </a:extLst>
          </p:cNvPr>
          <p:cNvGraphicFramePr>
            <a:graphicFrameLocks noGrp="1" noChangeAspect="1"/>
          </p:cNvGraphicFramePr>
          <p:nvPr>
            <p:ph sz="half" idx="1"/>
            <p:extLst>
              <p:ext uri="{D42A27DB-BD31-4B8C-83A1-F6EECF244321}">
                <p14:modId xmlns:p14="http://schemas.microsoft.com/office/powerpoint/2010/main" val="2957770342"/>
              </p:ext>
            </p:extLst>
          </p:nvPr>
        </p:nvGraphicFramePr>
        <p:xfrm>
          <a:off x="1696038" y="190111"/>
          <a:ext cx="1981200" cy="1258856"/>
        </p:xfrm>
        <a:graphic>
          <a:graphicData uri="http://schemas.openxmlformats.org/presentationml/2006/ole">
            <mc:AlternateContent xmlns:mc="http://schemas.openxmlformats.org/markup-compatibility/2006">
              <mc:Choice xmlns:v="urn:schemas-microsoft-com:vml" Requires="v">
                <p:oleObj name="Equation" r:id="rId2" imgW="622080" imgH="507960" progId="Equation.DSMT4">
                  <p:embed/>
                </p:oleObj>
              </mc:Choice>
              <mc:Fallback>
                <p:oleObj name="Equation" r:id="rId2" imgW="622080" imgH="507960" progId="Equation.DSMT4">
                  <p:embed/>
                  <p:pic>
                    <p:nvPicPr>
                      <p:cNvPr id="6146" name="Object 53"/>
                      <p:cNvPicPr>
                        <a:picLocks noChangeAspect="1" noChangeArrowheads="1"/>
                      </p:cNvPicPr>
                      <p:nvPr/>
                    </p:nvPicPr>
                    <p:blipFill>
                      <a:blip r:embed="rId3"/>
                      <a:srcRect/>
                      <a:stretch>
                        <a:fillRect/>
                      </a:stretch>
                    </p:blipFill>
                    <p:spPr bwMode="auto">
                      <a:xfrm>
                        <a:off x="1696038" y="190111"/>
                        <a:ext cx="1981200" cy="1258856"/>
                      </a:xfrm>
                      <a:prstGeom prst="rect">
                        <a:avLst/>
                      </a:prstGeom>
                      <a:noFill/>
                      <a:ln>
                        <a:solidFill>
                          <a:schemeClr val="tx1"/>
                        </a:solidFill>
                      </a:ln>
                    </p:spPr>
                  </p:pic>
                </p:oleObj>
              </mc:Fallback>
            </mc:AlternateContent>
          </a:graphicData>
        </a:graphic>
      </p:graphicFrame>
      <p:sp>
        <p:nvSpPr>
          <p:cNvPr id="9" name="Line 12">
            <a:extLst>
              <a:ext uri="{FF2B5EF4-FFF2-40B4-BE49-F238E27FC236}">
                <a16:creationId xmlns:a16="http://schemas.microsoft.com/office/drawing/2014/main" id="{AC489B80-0A39-412E-B44A-16374799492F}"/>
              </a:ext>
            </a:extLst>
          </p:cNvPr>
          <p:cNvSpPr>
            <a:spLocks noChangeShapeType="1"/>
          </p:cNvSpPr>
          <p:nvPr/>
        </p:nvSpPr>
        <p:spPr bwMode="auto">
          <a:xfrm>
            <a:off x="857837" y="1718096"/>
            <a:ext cx="19050" cy="3689350"/>
          </a:xfrm>
          <a:prstGeom prst="line">
            <a:avLst/>
          </a:prstGeom>
          <a:noFill/>
          <a:ln w="38100">
            <a:solidFill>
              <a:schemeClr val="tx1"/>
            </a:solidFill>
            <a:round/>
            <a:headEnd/>
            <a:tailEnd/>
          </a:ln>
        </p:spPr>
        <p:txBody>
          <a:bodyPr wrap="none" anchor="ctr"/>
          <a:lstStyle/>
          <a:p>
            <a:endParaRPr lang="pt-BR"/>
          </a:p>
        </p:txBody>
      </p:sp>
      <p:sp>
        <p:nvSpPr>
          <p:cNvPr id="10" name="Line 13">
            <a:extLst>
              <a:ext uri="{FF2B5EF4-FFF2-40B4-BE49-F238E27FC236}">
                <a16:creationId xmlns:a16="http://schemas.microsoft.com/office/drawing/2014/main" id="{C89038C2-1D78-4D58-8E6C-8429992F000E}"/>
              </a:ext>
            </a:extLst>
          </p:cNvPr>
          <p:cNvSpPr>
            <a:spLocks noChangeShapeType="1"/>
          </p:cNvSpPr>
          <p:nvPr/>
        </p:nvSpPr>
        <p:spPr bwMode="auto">
          <a:xfrm>
            <a:off x="891175" y="5415383"/>
            <a:ext cx="4462462" cy="0"/>
          </a:xfrm>
          <a:prstGeom prst="line">
            <a:avLst/>
          </a:prstGeom>
          <a:noFill/>
          <a:ln w="38100">
            <a:solidFill>
              <a:schemeClr val="tx1"/>
            </a:solidFill>
            <a:round/>
            <a:headEnd/>
            <a:tailEnd/>
          </a:ln>
        </p:spPr>
        <p:txBody>
          <a:bodyPr wrap="none" anchor="ctr"/>
          <a:lstStyle/>
          <a:p>
            <a:endParaRPr lang="pt-BR"/>
          </a:p>
        </p:txBody>
      </p:sp>
      <p:sp>
        <p:nvSpPr>
          <p:cNvPr id="11" name="Rectangle 14">
            <a:extLst>
              <a:ext uri="{FF2B5EF4-FFF2-40B4-BE49-F238E27FC236}">
                <a16:creationId xmlns:a16="http://schemas.microsoft.com/office/drawing/2014/main" id="{CB60447D-6812-4313-ABB7-A66BFC6A413E}"/>
              </a:ext>
            </a:extLst>
          </p:cNvPr>
          <p:cNvSpPr>
            <a:spLocks noChangeArrowheads="1"/>
          </p:cNvSpPr>
          <p:nvPr/>
        </p:nvSpPr>
        <p:spPr bwMode="auto">
          <a:xfrm>
            <a:off x="5309187" y="5364583"/>
            <a:ext cx="346075" cy="363538"/>
          </a:xfrm>
          <a:prstGeom prst="rect">
            <a:avLst/>
          </a:prstGeom>
          <a:noFill/>
          <a:ln w="12700">
            <a:noFill/>
            <a:miter lim="800000"/>
            <a:headEnd/>
            <a:tailEnd/>
          </a:ln>
        </p:spPr>
        <p:txBody>
          <a:bodyPr wrap="none" lIns="90488" tIns="44450" rIns="90488" bIns="44450">
            <a:spAutoFit/>
          </a:bodyPr>
          <a:lstStyle/>
          <a:p>
            <a:r>
              <a:rPr lang="en-US" sz="1800" b="1">
                <a:latin typeface="Arial" charset="0"/>
              </a:rPr>
              <a:t>A</a:t>
            </a:r>
            <a:endParaRPr lang="en-US" sz="1400" b="1">
              <a:latin typeface="Arial" charset="0"/>
            </a:endParaRPr>
          </a:p>
        </p:txBody>
      </p:sp>
      <p:sp>
        <p:nvSpPr>
          <p:cNvPr id="12" name="Rectangle 15">
            <a:extLst>
              <a:ext uri="{FF2B5EF4-FFF2-40B4-BE49-F238E27FC236}">
                <a16:creationId xmlns:a16="http://schemas.microsoft.com/office/drawing/2014/main" id="{44A70185-65B4-4B0F-AB13-AFF25CEDEE4F}"/>
              </a:ext>
            </a:extLst>
          </p:cNvPr>
          <p:cNvSpPr>
            <a:spLocks noChangeArrowheads="1"/>
          </p:cNvSpPr>
          <p:nvPr/>
        </p:nvSpPr>
        <p:spPr bwMode="auto">
          <a:xfrm>
            <a:off x="455541" y="4545433"/>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3</a:t>
            </a:r>
          </a:p>
        </p:txBody>
      </p:sp>
      <p:sp>
        <p:nvSpPr>
          <p:cNvPr id="13" name="Rectangle 17">
            <a:extLst>
              <a:ext uri="{FF2B5EF4-FFF2-40B4-BE49-F238E27FC236}">
                <a16:creationId xmlns:a16="http://schemas.microsoft.com/office/drawing/2014/main" id="{A41E1FD2-160E-49FF-A3CA-3C90B5B5D248}"/>
              </a:ext>
            </a:extLst>
          </p:cNvPr>
          <p:cNvSpPr>
            <a:spLocks noChangeArrowheads="1"/>
          </p:cNvSpPr>
          <p:nvPr/>
        </p:nvSpPr>
        <p:spPr bwMode="auto">
          <a:xfrm>
            <a:off x="469609" y="3035721"/>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5</a:t>
            </a:r>
          </a:p>
        </p:txBody>
      </p:sp>
      <p:sp>
        <p:nvSpPr>
          <p:cNvPr id="15" name="Rectangle 19">
            <a:extLst>
              <a:ext uri="{FF2B5EF4-FFF2-40B4-BE49-F238E27FC236}">
                <a16:creationId xmlns:a16="http://schemas.microsoft.com/office/drawing/2014/main" id="{527E5A96-45C3-487E-9D0A-C2179023C678}"/>
              </a:ext>
            </a:extLst>
          </p:cNvPr>
          <p:cNvSpPr>
            <a:spLocks noChangeArrowheads="1"/>
          </p:cNvSpPr>
          <p:nvPr/>
        </p:nvSpPr>
        <p:spPr bwMode="auto">
          <a:xfrm>
            <a:off x="1481725" y="5369346"/>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3</a:t>
            </a:r>
          </a:p>
        </p:txBody>
      </p:sp>
      <p:sp>
        <p:nvSpPr>
          <p:cNvPr id="16" name="Rectangle 21">
            <a:extLst>
              <a:ext uri="{FF2B5EF4-FFF2-40B4-BE49-F238E27FC236}">
                <a16:creationId xmlns:a16="http://schemas.microsoft.com/office/drawing/2014/main" id="{8C634B9B-F6B0-4101-B253-97BF64B19A80}"/>
              </a:ext>
            </a:extLst>
          </p:cNvPr>
          <p:cNvSpPr>
            <a:spLocks noChangeArrowheads="1"/>
          </p:cNvSpPr>
          <p:nvPr/>
        </p:nvSpPr>
        <p:spPr bwMode="auto">
          <a:xfrm>
            <a:off x="3491061" y="5369346"/>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5</a:t>
            </a:r>
          </a:p>
        </p:txBody>
      </p:sp>
      <p:sp>
        <p:nvSpPr>
          <p:cNvPr id="18" name="Rectangle 23">
            <a:extLst>
              <a:ext uri="{FF2B5EF4-FFF2-40B4-BE49-F238E27FC236}">
                <a16:creationId xmlns:a16="http://schemas.microsoft.com/office/drawing/2014/main" id="{8766B1C8-30B9-40D8-BFE8-D73370FDF2A1}"/>
              </a:ext>
            </a:extLst>
          </p:cNvPr>
          <p:cNvSpPr>
            <a:spLocks noChangeArrowheads="1"/>
          </p:cNvSpPr>
          <p:nvPr/>
        </p:nvSpPr>
        <p:spPr bwMode="auto">
          <a:xfrm>
            <a:off x="492712" y="1668883"/>
            <a:ext cx="333375" cy="363538"/>
          </a:xfrm>
          <a:prstGeom prst="rect">
            <a:avLst/>
          </a:prstGeom>
          <a:noFill/>
          <a:ln w="12700">
            <a:noFill/>
            <a:miter lim="800000"/>
            <a:headEnd/>
            <a:tailEnd/>
          </a:ln>
        </p:spPr>
        <p:txBody>
          <a:bodyPr wrap="none" lIns="90488" tIns="44450" rIns="90488" bIns="44450">
            <a:spAutoFit/>
          </a:bodyPr>
          <a:lstStyle/>
          <a:p>
            <a:pPr algn="r"/>
            <a:r>
              <a:rPr lang="en-US" sz="1800" b="1">
                <a:latin typeface="Arial" charset="0"/>
              </a:rPr>
              <a:t>V</a:t>
            </a:r>
            <a:endParaRPr lang="en-US" sz="1400" b="1">
              <a:latin typeface="Arial" charset="0"/>
            </a:endParaRPr>
          </a:p>
        </p:txBody>
      </p:sp>
      <p:sp>
        <p:nvSpPr>
          <p:cNvPr id="19" name="Rectangle 41">
            <a:extLst>
              <a:ext uri="{FF2B5EF4-FFF2-40B4-BE49-F238E27FC236}">
                <a16:creationId xmlns:a16="http://schemas.microsoft.com/office/drawing/2014/main" id="{A00C4F5F-C8C5-42A6-8914-98FD4003D83F}"/>
              </a:ext>
            </a:extLst>
          </p:cNvPr>
          <p:cNvSpPr>
            <a:spLocks noChangeArrowheads="1"/>
          </p:cNvSpPr>
          <p:nvPr/>
        </p:nvSpPr>
        <p:spPr bwMode="auto">
          <a:xfrm>
            <a:off x="5025025" y="4813721"/>
            <a:ext cx="457200" cy="393700"/>
          </a:xfrm>
          <a:prstGeom prst="rect">
            <a:avLst/>
          </a:prstGeom>
          <a:noFill/>
          <a:ln w="12700">
            <a:noFill/>
            <a:miter lim="800000"/>
            <a:headEnd/>
            <a:tailEnd/>
          </a:ln>
        </p:spPr>
        <p:txBody>
          <a:bodyPr wrap="none" lIns="90488" tIns="44450" rIns="90488" bIns="44450">
            <a:spAutoFit/>
          </a:bodyPr>
          <a:lstStyle/>
          <a:p>
            <a:r>
              <a:rPr lang="en-US" sz="2000" b="1" i="1">
                <a:solidFill>
                  <a:srgbClr val="295200"/>
                </a:solidFill>
                <a:latin typeface="Arial" charset="0"/>
              </a:rPr>
              <a:t>U</a:t>
            </a:r>
            <a:r>
              <a:rPr lang="en-US" sz="2000" b="1" i="1" baseline="-25000">
                <a:solidFill>
                  <a:srgbClr val="295200"/>
                </a:solidFill>
                <a:latin typeface="Arial" charset="0"/>
              </a:rPr>
              <a:t>0</a:t>
            </a:r>
          </a:p>
        </p:txBody>
      </p:sp>
      <p:sp>
        <p:nvSpPr>
          <p:cNvPr id="20" name="Line 42">
            <a:extLst>
              <a:ext uri="{FF2B5EF4-FFF2-40B4-BE49-F238E27FC236}">
                <a16:creationId xmlns:a16="http://schemas.microsoft.com/office/drawing/2014/main" id="{9F0E4CC0-91C0-4EEC-87E8-4ACFEAAA9D53}"/>
              </a:ext>
            </a:extLst>
          </p:cNvPr>
          <p:cNvSpPr>
            <a:spLocks noChangeShapeType="1"/>
          </p:cNvSpPr>
          <p:nvPr/>
        </p:nvSpPr>
        <p:spPr bwMode="auto">
          <a:xfrm>
            <a:off x="857837" y="3237333"/>
            <a:ext cx="895350" cy="0"/>
          </a:xfrm>
          <a:prstGeom prst="line">
            <a:avLst/>
          </a:prstGeom>
          <a:noFill/>
          <a:ln w="12700">
            <a:solidFill>
              <a:srgbClr val="000000"/>
            </a:solidFill>
            <a:prstDash val="dash"/>
            <a:round/>
            <a:headEnd/>
            <a:tailEnd/>
          </a:ln>
        </p:spPr>
        <p:txBody>
          <a:bodyPr>
            <a:spAutoFit/>
          </a:bodyPr>
          <a:lstStyle/>
          <a:p>
            <a:endParaRPr lang="pt-BR"/>
          </a:p>
        </p:txBody>
      </p:sp>
      <p:sp>
        <p:nvSpPr>
          <p:cNvPr id="21" name="Line 43">
            <a:extLst>
              <a:ext uri="{FF2B5EF4-FFF2-40B4-BE49-F238E27FC236}">
                <a16:creationId xmlns:a16="http://schemas.microsoft.com/office/drawing/2014/main" id="{28AA0B1D-9FA5-40A1-A6B3-14680EEB7951}"/>
              </a:ext>
            </a:extLst>
          </p:cNvPr>
          <p:cNvSpPr>
            <a:spLocks noChangeShapeType="1"/>
          </p:cNvSpPr>
          <p:nvPr/>
        </p:nvSpPr>
        <p:spPr bwMode="auto">
          <a:xfrm>
            <a:off x="1696037" y="3237333"/>
            <a:ext cx="0" cy="2171700"/>
          </a:xfrm>
          <a:prstGeom prst="line">
            <a:avLst/>
          </a:prstGeom>
          <a:noFill/>
          <a:ln w="12700">
            <a:solidFill>
              <a:srgbClr val="000000"/>
            </a:solidFill>
            <a:prstDash val="dash"/>
            <a:round/>
            <a:headEnd/>
            <a:tailEnd/>
          </a:ln>
        </p:spPr>
        <p:txBody>
          <a:bodyPr>
            <a:spAutoFit/>
          </a:bodyPr>
          <a:lstStyle/>
          <a:p>
            <a:endParaRPr lang="pt-BR"/>
          </a:p>
        </p:txBody>
      </p:sp>
      <p:sp>
        <p:nvSpPr>
          <p:cNvPr id="22" name="Line 44">
            <a:extLst>
              <a:ext uri="{FF2B5EF4-FFF2-40B4-BE49-F238E27FC236}">
                <a16:creationId xmlns:a16="http://schemas.microsoft.com/office/drawing/2014/main" id="{C886AF5E-1B83-4BE1-9378-F433F72AEF40}"/>
              </a:ext>
            </a:extLst>
          </p:cNvPr>
          <p:cNvSpPr>
            <a:spLocks noChangeShapeType="1"/>
          </p:cNvSpPr>
          <p:nvPr/>
        </p:nvSpPr>
        <p:spPr bwMode="auto">
          <a:xfrm>
            <a:off x="857837" y="4742283"/>
            <a:ext cx="2819400" cy="0"/>
          </a:xfrm>
          <a:prstGeom prst="line">
            <a:avLst/>
          </a:prstGeom>
          <a:noFill/>
          <a:ln w="12700">
            <a:solidFill>
              <a:srgbClr val="000000"/>
            </a:solidFill>
            <a:prstDash val="dash"/>
            <a:round/>
            <a:headEnd/>
            <a:tailEnd/>
          </a:ln>
        </p:spPr>
        <p:txBody>
          <a:bodyPr>
            <a:spAutoFit/>
          </a:bodyPr>
          <a:lstStyle/>
          <a:p>
            <a:endParaRPr lang="pt-BR"/>
          </a:p>
        </p:txBody>
      </p:sp>
      <p:sp>
        <p:nvSpPr>
          <p:cNvPr id="23" name="Line 45">
            <a:extLst>
              <a:ext uri="{FF2B5EF4-FFF2-40B4-BE49-F238E27FC236}">
                <a16:creationId xmlns:a16="http://schemas.microsoft.com/office/drawing/2014/main" id="{913383BB-E979-4389-A641-05556160FDAB}"/>
              </a:ext>
            </a:extLst>
          </p:cNvPr>
          <p:cNvSpPr>
            <a:spLocks noChangeShapeType="1"/>
          </p:cNvSpPr>
          <p:nvPr/>
        </p:nvSpPr>
        <p:spPr bwMode="auto">
          <a:xfrm>
            <a:off x="3677237" y="4761333"/>
            <a:ext cx="0" cy="628650"/>
          </a:xfrm>
          <a:prstGeom prst="line">
            <a:avLst/>
          </a:prstGeom>
          <a:noFill/>
          <a:ln w="12700">
            <a:solidFill>
              <a:srgbClr val="000000"/>
            </a:solidFill>
            <a:prstDash val="dash"/>
            <a:round/>
            <a:headEnd/>
            <a:tailEnd/>
          </a:ln>
        </p:spPr>
        <p:txBody>
          <a:bodyPr wrap="none">
            <a:spAutoFit/>
          </a:bodyPr>
          <a:lstStyle/>
          <a:p>
            <a:endParaRPr lang="pt-BR"/>
          </a:p>
        </p:txBody>
      </p:sp>
      <p:sp>
        <p:nvSpPr>
          <p:cNvPr id="24" name="Oval 46">
            <a:extLst>
              <a:ext uri="{FF2B5EF4-FFF2-40B4-BE49-F238E27FC236}">
                <a16:creationId xmlns:a16="http://schemas.microsoft.com/office/drawing/2014/main" id="{7873BAD7-2CD2-404D-8DFE-592947B759B1}"/>
              </a:ext>
            </a:extLst>
          </p:cNvPr>
          <p:cNvSpPr>
            <a:spLocks noChangeArrowheads="1"/>
          </p:cNvSpPr>
          <p:nvPr/>
        </p:nvSpPr>
        <p:spPr bwMode="auto">
          <a:xfrm>
            <a:off x="1638887" y="3161133"/>
            <a:ext cx="133350" cy="152400"/>
          </a:xfrm>
          <a:prstGeom prst="ellipse">
            <a:avLst/>
          </a:prstGeom>
          <a:solidFill>
            <a:schemeClr val="tx1"/>
          </a:solidFill>
          <a:ln w="12700">
            <a:solidFill>
              <a:srgbClr val="000000"/>
            </a:solidFill>
            <a:round/>
            <a:headEnd/>
            <a:tailEnd/>
          </a:ln>
        </p:spPr>
        <p:txBody>
          <a:bodyPr anchor="ctr">
            <a:spAutoFit/>
          </a:bodyPr>
          <a:lstStyle/>
          <a:p>
            <a:endParaRPr lang="pt-BR"/>
          </a:p>
        </p:txBody>
      </p:sp>
      <p:sp>
        <p:nvSpPr>
          <p:cNvPr id="25" name="Oval 47">
            <a:extLst>
              <a:ext uri="{FF2B5EF4-FFF2-40B4-BE49-F238E27FC236}">
                <a16:creationId xmlns:a16="http://schemas.microsoft.com/office/drawing/2014/main" id="{423E289C-D0E8-412C-A618-1235E801DE1A}"/>
              </a:ext>
            </a:extLst>
          </p:cNvPr>
          <p:cNvSpPr>
            <a:spLocks noChangeArrowheads="1"/>
          </p:cNvSpPr>
          <p:nvPr/>
        </p:nvSpPr>
        <p:spPr bwMode="auto">
          <a:xfrm>
            <a:off x="3620087" y="4685133"/>
            <a:ext cx="133350" cy="152400"/>
          </a:xfrm>
          <a:prstGeom prst="ellipse">
            <a:avLst/>
          </a:prstGeom>
          <a:solidFill>
            <a:schemeClr val="tx1"/>
          </a:solidFill>
          <a:ln w="12700">
            <a:solidFill>
              <a:srgbClr val="000000"/>
            </a:solidFill>
            <a:round/>
            <a:headEnd/>
            <a:tailEnd/>
          </a:ln>
        </p:spPr>
        <p:txBody>
          <a:bodyPr anchor="ctr">
            <a:spAutoFit/>
          </a:bodyPr>
          <a:lstStyle/>
          <a:p>
            <a:endParaRPr lang="pt-BR"/>
          </a:p>
        </p:txBody>
      </p:sp>
      <p:sp>
        <p:nvSpPr>
          <p:cNvPr id="26" name="Text Box 59">
            <a:extLst>
              <a:ext uri="{FF2B5EF4-FFF2-40B4-BE49-F238E27FC236}">
                <a16:creationId xmlns:a16="http://schemas.microsoft.com/office/drawing/2014/main" id="{9F378F3D-079D-429F-9932-F9960069DB16}"/>
              </a:ext>
            </a:extLst>
          </p:cNvPr>
          <p:cNvSpPr txBox="1">
            <a:spLocks noChangeArrowheads="1"/>
          </p:cNvSpPr>
          <p:nvPr/>
        </p:nvSpPr>
        <p:spPr bwMode="auto">
          <a:xfrm>
            <a:off x="1334087" y="3199233"/>
            <a:ext cx="514350" cy="457200"/>
          </a:xfrm>
          <a:prstGeom prst="rect">
            <a:avLst/>
          </a:prstGeom>
          <a:noFill/>
          <a:ln w="12700">
            <a:noFill/>
            <a:miter lim="800000"/>
            <a:headEnd/>
            <a:tailEnd/>
          </a:ln>
        </p:spPr>
        <p:txBody>
          <a:bodyPr>
            <a:spAutoFit/>
          </a:bodyPr>
          <a:lstStyle/>
          <a:p>
            <a:pPr>
              <a:spcBef>
                <a:spcPct val="50000"/>
              </a:spcBef>
            </a:pPr>
            <a:r>
              <a:rPr lang="pt-BR" b="1"/>
              <a:t>A</a:t>
            </a:r>
          </a:p>
        </p:txBody>
      </p:sp>
      <p:sp>
        <p:nvSpPr>
          <p:cNvPr id="27" name="Text Box 61">
            <a:extLst>
              <a:ext uri="{FF2B5EF4-FFF2-40B4-BE49-F238E27FC236}">
                <a16:creationId xmlns:a16="http://schemas.microsoft.com/office/drawing/2014/main" id="{E5711B43-E211-4419-B120-5D993FF0221E}"/>
              </a:ext>
            </a:extLst>
          </p:cNvPr>
          <p:cNvSpPr txBox="1">
            <a:spLocks noChangeArrowheads="1"/>
          </p:cNvSpPr>
          <p:nvPr/>
        </p:nvSpPr>
        <p:spPr bwMode="auto">
          <a:xfrm>
            <a:off x="3296237" y="4723233"/>
            <a:ext cx="514350" cy="457200"/>
          </a:xfrm>
          <a:prstGeom prst="rect">
            <a:avLst/>
          </a:prstGeom>
          <a:noFill/>
          <a:ln w="12700">
            <a:noFill/>
            <a:miter lim="800000"/>
            <a:headEnd/>
            <a:tailEnd/>
          </a:ln>
        </p:spPr>
        <p:txBody>
          <a:bodyPr>
            <a:spAutoFit/>
          </a:bodyPr>
          <a:lstStyle/>
          <a:p>
            <a:pPr>
              <a:spcBef>
                <a:spcPct val="50000"/>
              </a:spcBef>
            </a:pPr>
            <a:r>
              <a:rPr lang="pt-BR" b="1"/>
              <a:t>B</a:t>
            </a:r>
          </a:p>
        </p:txBody>
      </p:sp>
      <p:grpSp>
        <p:nvGrpSpPr>
          <p:cNvPr id="28" name="Group 74">
            <a:extLst>
              <a:ext uri="{FF2B5EF4-FFF2-40B4-BE49-F238E27FC236}">
                <a16:creationId xmlns:a16="http://schemas.microsoft.com/office/drawing/2014/main" id="{4F062C29-1995-44B5-A338-50ACB40CB0EB}"/>
              </a:ext>
            </a:extLst>
          </p:cNvPr>
          <p:cNvGrpSpPr>
            <a:grpSpLocks/>
          </p:cNvGrpSpPr>
          <p:nvPr/>
        </p:nvGrpSpPr>
        <p:grpSpPr bwMode="auto">
          <a:xfrm>
            <a:off x="1857962" y="1614909"/>
            <a:ext cx="7319962" cy="1789113"/>
            <a:chOff x="1002" y="1354"/>
            <a:chExt cx="4611" cy="1127"/>
          </a:xfrm>
        </p:grpSpPr>
        <p:sp>
          <p:nvSpPr>
            <p:cNvPr id="29" name="Rectangle 67">
              <a:extLst>
                <a:ext uri="{FF2B5EF4-FFF2-40B4-BE49-F238E27FC236}">
                  <a16:creationId xmlns:a16="http://schemas.microsoft.com/office/drawing/2014/main" id="{6FF7DF1C-62EF-49FA-B02F-1EAC65A25266}"/>
                </a:ext>
              </a:extLst>
            </p:cNvPr>
            <p:cNvSpPr>
              <a:spLocks noChangeArrowheads="1"/>
            </p:cNvSpPr>
            <p:nvPr/>
          </p:nvSpPr>
          <p:spPr bwMode="auto">
            <a:xfrm>
              <a:off x="1524" y="2064"/>
              <a:ext cx="2412" cy="396"/>
            </a:xfrm>
            <a:prstGeom prst="rect">
              <a:avLst/>
            </a:prstGeom>
            <a:solidFill>
              <a:srgbClr val="F8F8F8"/>
            </a:solidFill>
            <a:ln w="12700">
              <a:solidFill>
                <a:srgbClr val="000000"/>
              </a:solidFill>
              <a:miter lim="800000"/>
              <a:headEnd/>
              <a:tailEnd/>
            </a:ln>
          </p:spPr>
          <p:txBody>
            <a:bodyPr wrap="none" anchor="ctr">
              <a:spAutoFit/>
            </a:bodyPr>
            <a:lstStyle/>
            <a:p>
              <a:endParaRPr lang="pt-BR"/>
            </a:p>
          </p:txBody>
        </p:sp>
        <p:graphicFrame>
          <p:nvGraphicFramePr>
            <p:cNvPr id="30" name="Object 56">
              <a:extLst>
                <a:ext uri="{FF2B5EF4-FFF2-40B4-BE49-F238E27FC236}">
                  <a16:creationId xmlns:a16="http://schemas.microsoft.com/office/drawing/2014/main" id="{7CACC3B2-B18F-456F-A710-9D86965F6764}"/>
                </a:ext>
              </a:extLst>
            </p:cNvPr>
            <p:cNvGraphicFramePr>
              <a:graphicFrameLocks noChangeAspect="1"/>
            </p:cNvGraphicFramePr>
            <p:nvPr>
              <p:extLst>
                <p:ext uri="{D42A27DB-BD31-4B8C-83A1-F6EECF244321}">
                  <p14:modId xmlns:p14="http://schemas.microsoft.com/office/powerpoint/2010/main" val="1847236667"/>
                </p:ext>
              </p:extLst>
            </p:nvPr>
          </p:nvGraphicFramePr>
          <p:xfrm>
            <a:off x="1002" y="1354"/>
            <a:ext cx="4611" cy="471"/>
          </p:xfrm>
          <a:graphic>
            <a:graphicData uri="http://schemas.openxmlformats.org/presentationml/2006/ole">
              <mc:AlternateContent xmlns:mc="http://schemas.openxmlformats.org/markup-compatibility/2006">
                <mc:Choice xmlns:v="urn:schemas-microsoft-com:vml" Requires="v">
                  <p:oleObj name="Equation" r:id="rId4" imgW="2730240" imgH="279360" progId="Equation.DSMT4">
                    <p:embed/>
                  </p:oleObj>
                </mc:Choice>
                <mc:Fallback>
                  <p:oleObj name="Equation" r:id="rId4" imgW="2730240" imgH="279360" progId="Equation.DSMT4">
                    <p:embed/>
                    <p:pic>
                      <p:nvPicPr>
                        <p:cNvPr id="6147" name="Object 56"/>
                        <p:cNvPicPr>
                          <a:picLocks noChangeAspect="1" noChangeArrowheads="1"/>
                        </p:cNvPicPr>
                        <p:nvPr/>
                      </p:nvPicPr>
                      <p:blipFill>
                        <a:blip r:embed="rId5"/>
                        <a:srcRect/>
                        <a:stretch>
                          <a:fillRect/>
                        </a:stretch>
                      </p:blipFill>
                      <p:spPr bwMode="auto">
                        <a:xfrm>
                          <a:off x="1002" y="1354"/>
                          <a:ext cx="4611" cy="4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64">
              <a:extLst>
                <a:ext uri="{FF2B5EF4-FFF2-40B4-BE49-F238E27FC236}">
                  <a16:creationId xmlns:a16="http://schemas.microsoft.com/office/drawing/2014/main" id="{D95DE37D-906A-4801-9811-DCFBCCADDD1C}"/>
                </a:ext>
              </a:extLst>
            </p:cNvPr>
            <p:cNvGraphicFramePr>
              <a:graphicFrameLocks noChangeAspect="1"/>
            </p:cNvGraphicFramePr>
            <p:nvPr>
              <p:extLst>
                <p:ext uri="{D42A27DB-BD31-4B8C-83A1-F6EECF244321}">
                  <p14:modId xmlns:p14="http://schemas.microsoft.com/office/powerpoint/2010/main" val="1117425428"/>
                </p:ext>
              </p:extLst>
            </p:nvPr>
          </p:nvGraphicFramePr>
          <p:xfrm>
            <a:off x="1616" y="2068"/>
            <a:ext cx="2287" cy="413"/>
          </p:xfrm>
          <a:graphic>
            <a:graphicData uri="http://schemas.openxmlformats.org/presentationml/2006/ole">
              <mc:AlternateContent xmlns:mc="http://schemas.openxmlformats.org/markup-compatibility/2006">
                <mc:Choice xmlns:v="urn:schemas-microsoft-com:vml" Requires="v">
                  <p:oleObj name="Equation" r:id="rId6" imgW="1168200" imgH="228600" progId="Equation.DSMT4">
                    <p:embed/>
                  </p:oleObj>
                </mc:Choice>
                <mc:Fallback>
                  <p:oleObj name="Equation" r:id="rId6" imgW="1168200" imgH="228600" progId="Equation.DSMT4">
                    <p:embed/>
                    <p:pic>
                      <p:nvPicPr>
                        <p:cNvPr id="6148" name="Object 64"/>
                        <p:cNvPicPr>
                          <a:picLocks noChangeAspect="1" noChangeArrowheads="1"/>
                        </p:cNvPicPr>
                        <p:nvPr/>
                      </p:nvPicPr>
                      <p:blipFill>
                        <a:blip r:embed="rId7"/>
                        <a:srcRect/>
                        <a:stretch>
                          <a:fillRect/>
                        </a:stretch>
                      </p:blipFill>
                      <p:spPr bwMode="auto">
                        <a:xfrm>
                          <a:off x="1616" y="2068"/>
                          <a:ext cx="2287" cy="413"/>
                        </a:xfrm>
                        <a:prstGeom prst="rect">
                          <a:avLst/>
                        </a:prstGeom>
                        <a:noFill/>
                      </p:spPr>
                    </p:pic>
                  </p:oleObj>
                </mc:Fallback>
              </mc:AlternateContent>
            </a:graphicData>
          </a:graphic>
        </p:graphicFrame>
      </p:grpSp>
      <p:sp>
        <p:nvSpPr>
          <p:cNvPr id="32" name="Text Box 68">
            <a:extLst>
              <a:ext uri="{FF2B5EF4-FFF2-40B4-BE49-F238E27FC236}">
                <a16:creationId xmlns:a16="http://schemas.microsoft.com/office/drawing/2014/main" id="{8592D941-C588-4591-A353-42275BDA154B}"/>
              </a:ext>
            </a:extLst>
          </p:cNvPr>
          <p:cNvSpPr txBox="1">
            <a:spLocks noChangeArrowheads="1"/>
          </p:cNvSpPr>
          <p:nvPr/>
        </p:nvSpPr>
        <p:spPr bwMode="auto">
          <a:xfrm>
            <a:off x="3827291" y="545709"/>
            <a:ext cx="3867150" cy="519113"/>
          </a:xfrm>
          <a:prstGeom prst="rect">
            <a:avLst/>
          </a:prstGeom>
          <a:noFill/>
          <a:ln w="12700">
            <a:noFill/>
            <a:miter lim="800000"/>
            <a:headEnd/>
            <a:tailEnd/>
          </a:ln>
        </p:spPr>
        <p:txBody>
          <a:bodyPr>
            <a:spAutoFit/>
          </a:bodyPr>
          <a:lstStyle/>
          <a:p>
            <a:pPr>
              <a:spcBef>
                <a:spcPct val="50000"/>
              </a:spcBef>
            </a:pPr>
            <a:r>
              <a:rPr lang="pt-BR" sz="2800"/>
              <a:t>Com </a:t>
            </a:r>
            <a:r>
              <a:rPr lang="pt-BR" sz="2800">
                <a:latin typeface="Symbol" pitchFamily="18" charset="2"/>
              </a:rPr>
              <a:t>l </a:t>
            </a:r>
            <a:r>
              <a:rPr lang="pt-BR" sz="2800">
                <a:latin typeface="Arial" charset="0"/>
              </a:rPr>
              <a:t>= </a:t>
            </a:r>
            <a:r>
              <a:rPr lang="pt-BR" sz="2800"/>
              <a:t>0,5 , temos</a:t>
            </a:r>
          </a:p>
        </p:txBody>
      </p:sp>
      <p:grpSp>
        <p:nvGrpSpPr>
          <p:cNvPr id="33" name="Group 73">
            <a:extLst>
              <a:ext uri="{FF2B5EF4-FFF2-40B4-BE49-F238E27FC236}">
                <a16:creationId xmlns:a16="http://schemas.microsoft.com/office/drawing/2014/main" id="{9F96FB3C-B886-4DCE-B29F-D9C830D73102}"/>
              </a:ext>
            </a:extLst>
          </p:cNvPr>
          <p:cNvGrpSpPr>
            <a:grpSpLocks/>
          </p:cNvGrpSpPr>
          <p:nvPr/>
        </p:nvGrpSpPr>
        <p:grpSpPr bwMode="auto">
          <a:xfrm>
            <a:off x="470485" y="1730796"/>
            <a:ext cx="11585577" cy="4035425"/>
            <a:chOff x="128" y="1427"/>
            <a:chExt cx="7298" cy="2542"/>
          </a:xfrm>
        </p:grpSpPr>
        <p:sp>
          <p:nvSpPr>
            <p:cNvPr id="34" name="Rectangle 16">
              <a:extLst>
                <a:ext uri="{FF2B5EF4-FFF2-40B4-BE49-F238E27FC236}">
                  <a16:creationId xmlns:a16="http://schemas.microsoft.com/office/drawing/2014/main" id="{91B52F43-0FBF-4C0D-92AE-D6D4A95F27F2}"/>
                </a:ext>
              </a:extLst>
            </p:cNvPr>
            <p:cNvSpPr>
              <a:spLocks noChangeArrowheads="1"/>
            </p:cNvSpPr>
            <p:nvPr/>
          </p:nvSpPr>
          <p:spPr bwMode="auto">
            <a:xfrm>
              <a:off x="128" y="2724"/>
              <a:ext cx="205" cy="250"/>
            </a:xfrm>
            <a:prstGeom prst="rect">
              <a:avLst/>
            </a:prstGeom>
            <a:noFill/>
            <a:ln w="12700">
              <a:noFill/>
              <a:miter lim="800000"/>
              <a:headEnd/>
              <a:tailEnd/>
            </a:ln>
          </p:spPr>
          <p:txBody>
            <a:bodyPr wrap="none" lIns="90488" tIns="44450" rIns="90488" bIns="44450">
              <a:spAutoFit/>
            </a:bodyPr>
            <a:lstStyle/>
            <a:p>
              <a:r>
                <a:rPr lang="en-US" sz="2000" b="1" dirty="0">
                  <a:solidFill>
                    <a:srgbClr val="000099"/>
                  </a:solidFill>
                  <a:latin typeface="Arial" charset="0"/>
                </a:rPr>
                <a:t>4</a:t>
              </a:r>
            </a:p>
          </p:txBody>
        </p:sp>
        <p:sp>
          <p:nvSpPr>
            <p:cNvPr id="35" name="Rectangle 20">
              <a:extLst>
                <a:ext uri="{FF2B5EF4-FFF2-40B4-BE49-F238E27FC236}">
                  <a16:creationId xmlns:a16="http://schemas.microsoft.com/office/drawing/2014/main" id="{999278A8-E535-4CF3-A9FC-82590C3D5932}"/>
                </a:ext>
              </a:extLst>
            </p:cNvPr>
            <p:cNvSpPr>
              <a:spLocks noChangeArrowheads="1"/>
            </p:cNvSpPr>
            <p:nvPr/>
          </p:nvSpPr>
          <p:spPr bwMode="auto">
            <a:xfrm>
              <a:off x="1389" y="3719"/>
              <a:ext cx="205" cy="250"/>
            </a:xfrm>
            <a:prstGeom prst="rect">
              <a:avLst/>
            </a:prstGeom>
            <a:noFill/>
            <a:ln w="12700">
              <a:noFill/>
              <a:miter lim="800000"/>
              <a:headEnd/>
              <a:tailEnd/>
            </a:ln>
          </p:spPr>
          <p:txBody>
            <a:bodyPr wrap="none" lIns="90488" tIns="44450" rIns="90488" bIns="44450">
              <a:spAutoFit/>
            </a:bodyPr>
            <a:lstStyle/>
            <a:p>
              <a:r>
                <a:rPr lang="en-US" sz="2000" b="1" dirty="0">
                  <a:solidFill>
                    <a:srgbClr val="000099"/>
                  </a:solidFill>
                  <a:latin typeface="Arial" charset="0"/>
                </a:rPr>
                <a:t>4</a:t>
              </a:r>
            </a:p>
          </p:txBody>
        </p:sp>
        <p:sp>
          <p:nvSpPr>
            <p:cNvPr id="36" name="Arc 50">
              <a:extLst>
                <a:ext uri="{FF2B5EF4-FFF2-40B4-BE49-F238E27FC236}">
                  <a16:creationId xmlns:a16="http://schemas.microsoft.com/office/drawing/2014/main" id="{B9CA0A34-AC1B-4CF4-8459-6F6FFFAC4FD6}"/>
                </a:ext>
              </a:extLst>
            </p:cNvPr>
            <p:cNvSpPr>
              <a:spLocks/>
            </p:cNvSpPr>
            <p:nvPr/>
          </p:nvSpPr>
          <p:spPr bwMode="auto">
            <a:xfrm flipH="1" flipV="1">
              <a:off x="808" y="1427"/>
              <a:ext cx="2287" cy="1895"/>
            </a:xfrm>
            <a:custGeom>
              <a:avLst/>
              <a:gdLst>
                <a:gd name="T0" fmla="*/ 6 w 21557"/>
                <a:gd name="T1" fmla="*/ 0 h 21593"/>
                <a:gd name="T2" fmla="*/ 243 w 21557"/>
                <a:gd name="T3" fmla="*/ 156 h 21593"/>
                <a:gd name="T4" fmla="*/ 0 w 21557"/>
                <a:gd name="T5" fmla="*/ 166 h 21593"/>
                <a:gd name="T6" fmla="*/ 0 60000 65536"/>
                <a:gd name="T7" fmla="*/ 0 60000 65536"/>
                <a:gd name="T8" fmla="*/ 0 60000 65536"/>
                <a:gd name="T9" fmla="*/ 0 w 21557"/>
                <a:gd name="T10" fmla="*/ 0 h 21593"/>
                <a:gd name="T11" fmla="*/ 21557 w 21557"/>
                <a:gd name="T12" fmla="*/ 21593 h 21593"/>
              </a:gdLst>
              <a:ahLst/>
              <a:cxnLst>
                <a:cxn ang="T6">
                  <a:pos x="T0" y="T1"/>
                </a:cxn>
                <a:cxn ang="T7">
                  <a:pos x="T2" y="T3"/>
                </a:cxn>
                <a:cxn ang="T8">
                  <a:pos x="T4" y="T5"/>
                </a:cxn>
              </a:cxnLst>
              <a:rect l="T9" t="T10" r="T11" b="T12"/>
              <a:pathLst>
                <a:path w="21557" h="21593" fill="none" extrusionOk="0">
                  <a:moveTo>
                    <a:pt x="563" y="0"/>
                  </a:moveTo>
                  <a:cubicBezTo>
                    <a:pt x="11741" y="292"/>
                    <a:pt x="20848" y="9066"/>
                    <a:pt x="21556" y="20225"/>
                  </a:cubicBezTo>
                </a:path>
                <a:path w="21557" h="21593" stroke="0" extrusionOk="0">
                  <a:moveTo>
                    <a:pt x="563" y="0"/>
                  </a:moveTo>
                  <a:cubicBezTo>
                    <a:pt x="11741" y="292"/>
                    <a:pt x="20848" y="9066"/>
                    <a:pt x="21556" y="20225"/>
                  </a:cubicBezTo>
                  <a:lnTo>
                    <a:pt x="0" y="21593"/>
                  </a:lnTo>
                  <a:close/>
                </a:path>
              </a:pathLst>
            </a:custGeom>
            <a:noFill/>
            <a:ln w="38100">
              <a:solidFill>
                <a:srgbClr val="000099"/>
              </a:solidFill>
              <a:round/>
              <a:headEnd/>
              <a:tailEnd/>
            </a:ln>
          </p:spPr>
          <p:txBody>
            <a:bodyPr anchor="ctr">
              <a:spAutoFit/>
            </a:bodyPr>
            <a:lstStyle/>
            <a:p>
              <a:endParaRPr lang="pt-BR"/>
            </a:p>
          </p:txBody>
        </p:sp>
        <p:sp>
          <p:nvSpPr>
            <p:cNvPr id="37" name="Oval 51">
              <a:extLst>
                <a:ext uri="{FF2B5EF4-FFF2-40B4-BE49-F238E27FC236}">
                  <a16:creationId xmlns:a16="http://schemas.microsoft.com/office/drawing/2014/main" id="{92B21BF5-A268-4833-BAAB-6A10846AB45B}"/>
                </a:ext>
              </a:extLst>
            </p:cNvPr>
            <p:cNvSpPr>
              <a:spLocks noChangeArrowheads="1"/>
            </p:cNvSpPr>
            <p:nvPr/>
          </p:nvSpPr>
          <p:spPr bwMode="auto">
            <a:xfrm>
              <a:off x="1512" y="2796"/>
              <a:ext cx="84" cy="96"/>
            </a:xfrm>
            <a:prstGeom prst="ellipse">
              <a:avLst/>
            </a:prstGeom>
            <a:solidFill>
              <a:srgbClr val="000099"/>
            </a:solidFill>
            <a:ln w="12700">
              <a:solidFill>
                <a:srgbClr val="000000"/>
              </a:solidFill>
              <a:round/>
              <a:headEnd/>
              <a:tailEnd/>
            </a:ln>
          </p:spPr>
          <p:txBody>
            <a:bodyPr anchor="ctr">
              <a:spAutoFit/>
            </a:bodyPr>
            <a:lstStyle/>
            <a:p>
              <a:endParaRPr lang="pt-BR"/>
            </a:p>
          </p:txBody>
        </p:sp>
        <p:sp>
          <p:nvSpPr>
            <p:cNvPr id="38" name="Rectangle 52">
              <a:extLst>
                <a:ext uri="{FF2B5EF4-FFF2-40B4-BE49-F238E27FC236}">
                  <a16:creationId xmlns:a16="http://schemas.microsoft.com/office/drawing/2014/main" id="{F7790C8A-9E60-44E9-B6B4-F5F7B5BB3CD2}"/>
                </a:ext>
              </a:extLst>
            </p:cNvPr>
            <p:cNvSpPr>
              <a:spLocks noChangeArrowheads="1"/>
            </p:cNvSpPr>
            <p:nvPr/>
          </p:nvSpPr>
          <p:spPr bwMode="auto">
            <a:xfrm>
              <a:off x="3009" y="3165"/>
              <a:ext cx="288" cy="248"/>
            </a:xfrm>
            <a:prstGeom prst="rect">
              <a:avLst/>
            </a:prstGeom>
            <a:noFill/>
            <a:ln w="12700">
              <a:noFill/>
              <a:miter lim="800000"/>
              <a:headEnd/>
              <a:tailEnd/>
            </a:ln>
          </p:spPr>
          <p:txBody>
            <a:bodyPr wrap="none" lIns="90488" tIns="44450" rIns="90488" bIns="44450">
              <a:spAutoFit/>
            </a:bodyPr>
            <a:lstStyle/>
            <a:p>
              <a:r>
                <a:rPr lang="en-US" sz="2000" b="1" i="1">
                  <a:solidFill>
                    <a:srgbClr val="000099"/>
                  </a:solidFill>
                  <a:latin typeface="Arial" charset="0"/>
                </a:rPr>
                <a:t>U</a:t>
              </a:r>
              <a:r>
                <a:rPr lang="en-US" sz="2000" b="1" i="1" baseline="-25000">
                  <a:solidFill>
                    <a:srgbClr val="000099"/>
                  </a:solidFill>
                  <a:latin typeface="Arial" charset="0"/>
                </a:rPr>
                <a:t>1</a:t>
              </a:r>
            </a:p>
          </p:txBody>
        </p:sp>
        <p:sp>
          <p:nvSpPr>
            <p:cNvPr id="39" name="Text Box 60">
              <a:extLst>
                <a:ext uri="{FF2B5EF4-FFF2-40B4-BE49-F238E27FC236}">
                  <a16:creationId xmlns:a16="http://schemas.microsoft.com/office/drawing/2014/main" id="{9F818AE6-FCCB-4110-A59A-6878EDC1C4F4}"/>
                </a:ext>
              </a:extLst>
            </p:cNvPr>
            <p:cNvSpPr txBox="1">
              <a:spLocks noChangeArrowheads="1"/>
            </p:cNvSpPr>
            <p:nvPr/>
          </p:nvSpPr>
          <p:spPr bwMode="auto">
            <a:xfrm>
              <a:off x="1536" y="2556"/>
              <a:ext cx="324" cy="288"/>
            </a:xfrm>
            <a:prstGeom prst="rect">
              <a:avLst/>
            </a:prstGeom>
            <a:noFill/>
            <a:ln w="12700">
              <a:noFill/>
              <a:miter lim="800000"/>
              <a:headEnd/>
              <a:tailEnd/>
            </a:ln>
          </p:spPr>
          <p:txBody>
            <a:bodyPr>
              <a:spAutoFit/>
            </a:bodyPr>
            <a:lstStyle/>
            <a:p>
              <a:pPr>
                <a:spcBef>
                  <a:spcPct val="50000"/>
                </a:spcBef>
              </a:pPr>
              <a:r>
                <a:rPr lang="pt-BR" b="1">
                  <a:solidFill>
                    <a:srgbClr val="000099"/>
                  </a:solidFill>
                </a:rPr>
                <a:t>Z</a:t>
              </a:r>
            </a:p>
          </p:txBody>
        </p:sp>
        <p:sp>
          <p:nvSpPr>
            <p:cNvPr id="40" name="Line 62">
              <a:extLst>
                <a:ext uri="{FF2B5EF4-FFF2-40B4-BE49-F238E27FC236}">
                  <a16:creationId xmlns:a16="http://schemas.microsoft.com/office/drawing/2014/main" id="{662D112E-4B87-4486-99A8-C4E8A5295217}"/>
                </a:ext>
              </a:extLst>
            </p:cNvPr>
            <p:cNvSpPr>
              <a:spLocks noChangeShapeType="1"/>
            </p:cNvSpPr>
            <p:nvPr/>
          </p:nvSpPr>
          <p:spPr bwMode="auto">
            <a:xfrm>
              <a:off x="1536" y="2880"/>
              <a:ext cx="0" cy="840"/>
            </a:xfrm>
            <a:prstGeom prst="line">
              <a:avLst/>
            </a:prstGeom>
            <a:noFill/>
            <a:ln w="12700">
              <a:solidFill>
                <a:srgbClr val="000099"/>
              </a:solidFill>
              <a:prstDash val="dash"/>
              <a:round/>
              <a:headEnd/>
              <a:tailEnd/>
            </a:ln>
          </p:spPr>
          <p:txBody>
            <a:bodyPr wrap="none">
              <a:spAutoFit/>
            </a:bodyPr>
            <a:lstStyle/>
            <a:p>
              <a:endParaRPr lang="pt-BR"/>
            </a:p>
          </p:txBody>
        </p:sp>
        <p:sp>
          <p:nvSpPr>
            <p:cNvPr id="41" name="Line 63">
              <a:extLst>
                <a:ext uri="{FF2B5EF4-FFF2-40B4-BE49-F238E27FC236}">
                  <a16:creationId xmlns:a16="http://schemas.microsoft.com/office/drawing/2014/main" id="{9687B132-0D00-42E8-9F2F-BF0DA13A80D1}"/>
                </a:ext>
              </a:extLst>
            </p:cNvPr>
            <p:cNvSpPr>
              <a:spLocks noChangeShapeType="1"/>
            </p:cNvSpPr>
            <p:nvPr/>
          </p:nvSpPr>
          <p:spPr bwMode="auto">
            <a:xfrm flipH="1">
              <a:off x="384" y="2856"/>
              <a:ext cx="1152" cy="0"/>
            </a:xfrm>
            <a:prstGeom prst="line">
              <a:avLst/>
            </a:prstGeom>
            <a:noFill/>
            <a:ln w="12700">
              <a:solidFill>
                <a:srgbClr val="000099"/>
              </a:solidFill>
              <a:prstDash val="dash"/>
              <a:round/>
              <a:headEnd/>
              <a:tailEnd/>
            </a:ln>
          </p:spPr>
          <p:txBody>
            <a:bodyPr wrap="none">
              <a:spAutoFit/>
            </a:bodyPr>
            <a:lstStyle/>
            <a:p>
              <a:endParaRPr lang="pt-BR"/>
            </a:p>
          </p:txBody>
        </p:sp>
        <p:sp>
          <p:nvSpPr>
            <p:cNvPr id="42" name="Text Box 70">
              <a:extLst>
                <a:ext uri="{FF2B5EF4-FFF2-40B4-BE49-F238E27FC236}">
                  <a16:creationId xmlns:a16="http://schemas.microsoft.com/office/drawing/2014/main" id="{42E21FE2-AF6B-4223-9EDC-56F239F25751}"/>
                </a:ext>
              </a:extLst>
            </p:cNvPr>
            <p:cNvSpPr txBox="1">
              <a:spLocks noChangeArrowheads="1"/>
            </p:cNvSpPr>
            <p:nvPr/>
          </p:nvSpPr>
          <p:spPr bwMode="auto">
            <a:xfrm>
              <a:off x="3413" y="2655"/>
              <a:ext cx="4013" cy="872"/>
            </a:xfrm>
            <a:prstGeom prst="rect">
              <a:avLst/>
            </a:prstGeom>
            <a:noFill/>
            <a:ln w="12700">
              <a:solidFill>
                <a:schemeClr val="tx1"/>
              </a:solidFill>
              <a:miter lim="800000"/>
              <a:headEnd/>
              <a:tailEnd/>
            </a:ln>
          </p:spPr>
          <p:txBody>
            <a:bodyPr wrap="square">
              <a:spAutoFit/>
            </a:bodyPr>
            <a:lstStyle/>
            <a:p>
              <a:pPr algn="just">
                <a:spcBef>
                  <a:spcPct val="50000"/>
                </a:spcBef>
              </a:pPr>
              <a:r>
                <a:rPr lang="pt-BR" sz="2800" dirty="0"/>
                <a:t>Logo, preferências convexas indicam que os indivíduos preferem diversificação de consumo.</a:t>
              </a:r>
            </a:p>
          </p:txBody>
        </p:sp>
        <p:sp>
          <p:nvSpPr>
            <p:cNvPr id="43" name="Line 72">
              <a:extLst>
                <a:ext uri="{FF2B5EF4-FFF2-40B4-BE49-F238E27FC236}">
                  <a16:creationId xmlns:a16="http://schemas.microsoft.com/office/drawing/2014/main" id="{A6CDDB3B-B478-4DDF-88F9-01D27E93381A}"/>
                </a:ext>
              </a:extLst>
            </p:cNvPr>
            <p:cNvSpPr>
              <a:spLocks noChangeShapeType="1"/>
            </p:cNvSpPr>
            <p:nvPr/>
          </p:nvSpPr>
          <p:spPr bwMode="auto">
            <a:xfrm>
              <a:off x="2637" y="2470"/>
              <a:ext cx="784" cy="362"/>
            </a:xfrm>
            <a:prstGeom prst="line">
              <a:avLst/>
            </a:prstGeom>
            <a:noFill/>
            <a:ln w="12700">
              <a:solidFill>
                <a:srgbClr val="000000"/>
              </a:solidFill>
              <a:round/>
              <a:headEnd/>
              <a:tailEnd type="triangle" w="med" len="med"/>
            </a:ln>
          </p:spPr>
          <p:txBody>
            <a:bodyPr wrap="square">
              <a:spAutoFit/>
            </a:bodyPr>
            <a:lstStyle/>
            <a:p>
              <a:endParaRPr lang="pt-BR"/>
            </a:p>
          </p:txBody>
        </p:sp>
      </p:grpSp>
    </p:spTree>
    <p:extLst>
      <p:ext uri="{BB962C8B-B14F-4D97-AF65-F5344CB8AC3E}">
        <p14:creationId xmlns:p14="http://schemas.microsoft.com/office/powerpoint/2010/main" val="40361217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A3D9CBA8-A4C0-4C85-BE87-EA441D935429}"/>
              </a:ext>
            </a:extLst>
          </p:cNvPr>
          <p:cNvSpPr txBox="1">
            <a:spLocks/>
          </p:cNvSpPr>
          <p:nvPr/>
        </p:nvSpPr>
        <p:spPr>
          <a:xfrm>
            <a:off x="107885" y="253218"/>
            <a:ext cx="11821517" cy="5734293"/>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0"/>
              </a:spcBef>
              <a:buClrTx/>
              <a:buSzPct val="101000"/>
              <a:buFont typeface="Wingdings" panose="05000000000000000000" pitchFamily="2" charset="2"/>
              <a:buChar char="§"/>
            </a:pPr>
            <a:r>
              <a:rPr lang="pt-BR" b="1" kern="0" dirty="0">
                <a:solidFill>
                  <a:schemeClr val="tx1"/>
                </a:solidFill>
                <a:latin typeface="Arial" panose="020B0604020202020204" pitchFamily="34" charset="0"/>
                <a:cs typeface="Arial" panose="020B0604020202020204" pitchFamily="34" charset="0"/>
              </a:rPr>
              <a:t>As três primeiras hipóteses que vimos sobre preferências são relativas à racionalidade do consumidor:</a:t>
            </a:r>
          </a:p>
          <a:p>
            <a:pPr algn="just">
              <a:spcBef>
                <a:spcPts val="0"/>
              </a:spcBef>
              <a:buClrTx/>
              <a:buSzPct val="101000"/>
              <a:buFont typeface="Wingdings" panose="05000000000000000000" pitchFamily="2" charset="2"/>
              <a:buChar char="§"/>
            </a:pPr>
            <a:endParaRPr lang="pt-BR" sz="1800" kern="0" dirty="0">
              <a:solidFill>
                <a:schemeClr val="tx1"/>
              </a:solidFill>
              <a:latin typeface="Arial" panose="020B0604020202020204" pitchFamily="34" charset="0"/>
              <a:cs typeface="Arial" panose="020B0604020202020204" pitchFamily="34" charset="0"/>
            </a:endParaRPr>
          </a:p>
          <a:p>
            <a:pPr algn="just">
              <a:spcBef>
                <a:spcPts val="0"/>
              </a:spcBef>
              <a:buClrTx/>
              <a:buSzPct val="101000"/>
              <a:buFont typeface="Wingdings" panose="05000000000000000000" pitchFamily="2" charset="2"/>
              <a:buChar char="§"/>
            </a:pPr>
            <a:r>
              <a:rPr lang="pt-BR" sz="2800" b="1" kern="0" dirty="0">
                <a:solidFill>
                  <a:schemeClr val="tx1"/>
                </a:solidFill>
                <a:latin typeface="Arial" panose="020B0604020202020204" pitchFamily="34" charset="0"/>
                <a:cs typeface="Arial" panose="020B0604020202020204" pitchFamily="34" charset="0"/>
              </a:rPr>
              <a:t>Preferências Reflexivas  </a:t>
            </a:r>
          </a:p>
          <a:p>
            <a:pPr lvl="1" algn="just">
              <a:spcBef>
                <a:spcPts val="0"/>
              </a:spcBef>
              <a:buClrTx/>
              <a:buSzPct val="101000"/>
              <a:buFont typeface="Wingdings" panose="05000000000000000000" pitchFamily="2" charset="2"/>
              <a:buChar char="§"/>
            </a:pPr>
            <a:r>
              <a:rPr lang="pt-BR" kern="0" dirty="0">
                <a:solidFill>
                  <a:schemeClr val="accent6">
                    <a:lumMod val="75000"/>
                  </a:schemeClr>
                </a:solidFill>
                <a:latin typeface="Arial" panose="020B0604020202020204" pitchFamily="34" charset="0"/>
                <a:cs typeface="Arial" panose="020B0604020202020204" pitchFamily="34" charset="0"/>
              </a:rPr>
              <a:t>Toda cesta é tão boa quanto ela mesma</a:t>
            </a:r>
          </a:p>
          <a:p>
            <a:pPr lvl="1" algn="just">
              <a:spcBef>
                <a:spcPts val="0"/>
              </a:spcBef>
              <a:buClrTx/>
              <a:buSzPct val="101000"/>
              <a:buFont typeface="Wingdings" panose="05000000000000000000" pitchFamily="2" charset="2"/>
              <a:buChar char="§"/>
            </a:pPr>
            <a:endParaRPr lang="pt-BR" sz="400" kern="0" dirty="0">
              <a:solidFill>
                <a:schemeClr val="accent6">
                  <a:lumMod val="75000"/>
                </a:schemeClr>
              </a:solidFill>
              <a:latin typeface="Arial" panose="020B0604020202020204" pitchFamily="34" charset="0"/>
              <a:cs typeface="Arial" panose="020B0604020202020204" pitchFamily="34" charset="0"/>
            </a:endParaRPr>
          </a:p>
          <a:p>
            <a:pPr lvl="1" algn="just">
              <a:spcBef>
                <a:spcPts val="0"/>
              </a:spcBef>
              <a:buClrTx/>
              <a:buSzPct val="101000"/>
              <a:buFont typeface="Wingdings" panose="05000000000000000000" pitchFamily="2" charset="2"/>
              <a:buChar char="§"/>
            </a:pPr>
            <a:endParaRPr lang="pt-BR" sz="800" kern="0" dirty="0">
              <a:solidFill>
                <a:schemeClr val="tx1"/>
              </a:solidFill>
              <a:latin typeface="Arial" panose="020B0604020202020204" pitchFamily="34" charset="0"/>
              <a:cs typeface="Arial" panose="020B0604020202020204" pitchFamily="34" charset="0"/>
            </a:endParaRPr>
          </a:p>
          <a:p>
            <a:pPr algn="just">
              <a:spcBef>
                <a:spcPts val="0"/>
              </a:spcBef>
              <a:buClrTx/>
              <a:buSzPct val="101000"/>
              <a:buFont typeface="Wingdings" panose="05000000000000000000" pitchFamily="2" charset="2"/>
              <a:buChar char="§"/>
            </a:pPr>
            <a:r>
              <a:rPr lang="pt-BR" sz="2800" b="1" kern="0" dirty="0">
                <a:solidFill>
                  <a:schemeClr val="tx1"/>
                </a:solidFill>
                <a:latin typeface="Arial" panose="020B0604020202020204" pitchFamily="34" charset="0"/>
                <a:cs typeface="Arial" panose="020B0604020202020204" pitchFamily="34" charset="0"/>
              </a:rPr>
              <a:t>Preferências Completas  </a:t>
            </a:r>
          </a:p>
          <a:p>
            <a:pPr lvl="1" algn="just">
              <a:spcBef>
                <a:spcPts val="0"/>
              </a:spcBef>
              <a:buClrTx/>
              <a:buSzPct val="101000"/>
              <a:buFont typeface="Wingdings" panose="05000000000000000000" pitchFamily="2" charset="2"/>
              <a:buChar char="§"/>
            </a:pPr>
            <a:r>
              <a:rPr lang="pt-BR" kern="0" dirty="0">
                <a:solidFill>
                  <a:schemeClr val="accent6">
                    <a:lumMod val="75000"/>
                  </a:schemeClr>
                </a:solidFill>
                <a:latin typeface="Arial" panose="020B0604020202020204" pitchFamily="34" charset="0"/>
                <a:cs typeface="Arial" panose="020B0604020202020204" pitchFamily="34" charset="0"/>
              </a:rPr>
              <a:t>O indivíduo consegue ordenar as cestas</a:t>
            </a:r>
          </a:p>
          <a:p>
            <a:pPr lvl="1" algn="just">
              <a:spcBef>
                <a:spcPts val="0"/>
              </a:spcBef>
              <a:buClrTx/>
              <a:buSzPct val="101000"/>
              <a:buFont typeface="Wingdings" panose="05000000000000000000" pitchFamily="2" charset="2"/>
              <a:buChar char="§"/>
            </a:pPr>
            <a:endParaRPr lang="pt-BR" sz="400" kern="0" dirty="0">
              <a:solidFill>
                <a:schemeClr val="accent6">
                  <a:lumMod val="75000"/>
                </a:schemeClr>
              </a:solidFill>
              <a:latin typeface="Arial" panose="020B0604020202020204" pitchFamily="34" charset="0"/>
              <a:cs typeface="Arial" panose="020B0604020202020204" pitchFamily="34" charset="0"/>
            </a:endParaRPr>
          </a:p>
          <a:p>
            <a:pPr lvl="1" algn="just">
              <a:spcBef>
                <a:spcPts val="0"/>
              </a:spcBef>
              <a:buClrTx/>
              <a:buSzPct val="101000"/>
              <a:buFont typeface="Wingdings" panose="05000000000000000000" pitchFamily="2" charset="2"/>
              <a:buChar char="§"/>
            </a:pPr>
            <a:endParaRPr lang="pt-BR" sz="800" kern="0" dirty="0">
              <a:solidFill>
                <a:schemeClr val="tx1"/>
              </a:solidFill>
              <a:latin typeface="Arial" panose="020B0604020202020204" pitchFamily="34" charset="0"/>
              <a:cs typeface="Arial" panose="020B0604020202020204" pitchFamily="34" charset="0"/>
            </a:endParaRPr>
          </a:p>
          <a:p>
            <a:pPr algn="just">
              <a:spcBef>
                <a:spcPts val="0"/>
              </a:spcBef>
              <a:buClrTx/>
              <a:buSzPct val="101000"/>
              <a:buFont typeface="Wingdings" panose="05000000000000000000" pitchFamily="2" charset="2"/>
              <a:buChar char="§"/>
            </a:pPr>
            <a:r>
              <a:rPr lang="pt-BR" sz="2800" b="1" kern="0" dirty="0">
                <a:solidFill>
                  <a:schemeClr val="tx1"/>
                </a:solidFill>
                <a:latin typeface="Arial" panose="020B0604020202020204" pitchFamily="34" charset="0"/>
                <a:cs typeface="Arial" panose="020B0604020202020204" pitchFamily="34" charset="0"/>
              </a:rPr>
              <a:t>Preferências Transitivas</a:t>
            </a:r>
            <a:r>
              <a:rPr lang="pt-BR" sz="2800" kern="0" dirty="0">
                <a:solidFill>
                  <a:schemeClr val="tx1"/>
                </a:solidFill>
                <a:latin typeface="Arial" panose="020B0604020202020204" pitchFamily="34" charset="0"/>
                <a:cs typeface="Arial" panose="020B0604020202020204" pitchFamily="34" charset="0"/>
              </a:rPr>
              <a:t>  </a:t>
            </a:r>
          </a:p>
          <a:p>
            <a:pPr lvl="1" algn="just">
              <a:spcBef>
                <a:spcPts val="0"/>
              </a:spcBef>
              <a:buClrTx/>
              <a:buSzPct val="101000"/>
              <a:buFont typeface="Wingdings" panose="05000000000000000000" pitchFamily="2" charset="2"/>
              <a:buChar char="§"/>
            </a:pPr>
            <a:r>
              <a:rPr lang="pt-BR" kern="0" dirty="0">
                <a:solidFill>
                  <a:schemeClr val="accent6">
                    <a:lumMod val="75000"/>
                  </a:schemeClr>
                </a:solidFill>
                <a:latin typeface="Arial" panose="020B0604020202020204" pitchFamily="34" charset="0"/>
                <a:cs typeface="Arial" panose="020B0604020202020204" pitchFamily="34" charset="0"/>
              </a:rPr>
              <a:t>Se x ≻ y  e  y ≻ z </a:t>
            </a:r>
            <a:r>
              <a:rPr lang="pt-BR" kern="0" dirty="0">
                <a:solidFill>
                  <a:schemeClr val="accent6">
                    <a:lumMod val="75000"/>
                  </a:schemeClr>
                </a:solidFill>
                <a:latin typeface="Lucida Sans Unicode" panose="020B0602030504020204" pitchFamily="34" charset="0"/>
                <a:cs typeface="Lucida Sans Unicode" panose="020B0602030504020204" pitchFamily="34" charset="0"/>
              </a:rPr>
              <a:t>⇒ </a:t>
            </a:r>
            <a:r>
              <a:rPr lang="pt-BR" kern="0" dirty="0">
                <a:solidFill>
                  <a:schemeClr val="accent6">
                    <a:lumMod val="75000"/>
                  </a:schemeClr>
                </a:solidFill>
                <a:latin typeface="Arial" panose="020B0604020202020204" pitchFamily="34" charset="0"/>
                <a:cs typeface="Arial" panose="020B0604020202020204" pitchFamily="34" charset="0"/>
              </a:rPr>
              <a:t>x ≻ z </a:t>
            </a:r>
          </a:p>
          <a:p>
            <a:pPr lvl="1" algn="just">
              <a:spcBef>
                <a:spcPts val="0"/>
              </a:spcBef>
              <a:buClrTx/>
              <a:buFont typeface="Arial" panose="020B0604020202020204" pitchFamily="34" charset="0"/>
              <a:buChar char="•"/>
            </a:pPr>
            <a:endParaRPr lang="pt-BR" sz="2600" kern="0" dirty="0">
              <a:solidFill>
                <a:schemeClr val="tx1"/>
              </a:solidFill>
              <a:latin typeface="Arial" panose="020B0604020202020204" pitchFamily="34" charset="0"/>
              <a:cs typeface="Arial" panose="020B0604020202020204" pitchFamily="34" charset="0"/>
            </a:endParaRPr>
          </a:p>
          <a:p>
            <a:pPr algn="just">
              <a:spcBef>
                <a:spcPts val="0"/>
              </a:spcBef>
              <a:buClrTx/>
            </a:pPr>
            <a:endParaRPr lang="pt-BR" sz="2600" kern="0" dirty="0">
              <a:solidFill>
                <a:schemeClr val="tx1"/>
              </a:solidFill>
            </a:endParaRPr>
          </a:p>
        </p:txBody>
      </p:sp>
    </p:spTree>
    <p:extLst>
      <p:ext uri="{BB962C8B-B14F-4D97-AF65-F5344CB8AC3E}">
        <p14:creationId xmlns:p14="http://schemas.microsoft.com/office/powerpoint/2010/main" val="9789434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E6CB3B08-B036-404B-B8CD-A7D779FC8B3F}"/>
              </a:ext>
            </a:extLst>
          </p:cNvPr>
          <p:cNvSpPr txBox="1">
            <a:spLocks/>
          </p:cNvSpPr>
          <p:nvPr/>
        </p:nvSpPr>
        <p:spPr>
          <a:xfrm>
            <a:off x="107885" y="77419"/>
            <a:ext cx="11779315" cy="4883150"/>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457200" lvl="1" indent="0" algn="just">
              <a:spcBef>
                <a:spcPts val="0"/>
              </a:spcBef>
              <a:buClrTx/>
              <a:buNone/>
            </a:pPr>
            <a:endParaRPr lang="pt-BR" sz="2600" kern="0" dirty="0">
              <a:solidFill>
                <a:schemeClr val="tx1"/>
              </a:solidFill>
              <a:latin typeface="Arial" panose="020B0604020202020204" pitchFamily="34" charset="0"/>
              <a:cs typeface="Arial" panose="020B0604020202020204" pitchFamily="34" charset="0"/>
            </a:endParaRPr>
          </a:p>
          <a:p>
            <a:pPr algn="just">
              <a:spcBef>
                <a:spcPts val="0"/>
              </a:spcBef>
              <a:buClrTx/>
              <a:buSzPct val="102000"/>
              <a:buFont typeface="Wingdings" panose="05000000000000000000" pitchFamily="2" charset="2"/>
              <a:buChar char="§"/>
            </a:pPr>
            <a:r>
              <a:rPr lang="pt-BR" sz="3400" b="1" kern="0" dirty="0">
                <a:solidFill>
                  <a:schemeClr val="tx1"/>
                </a:solidFill>
                <a:latin typeface="Arial" panose="020B0604020202020204" pitchFamily="34" charset="0"/>
                <a:cs typeface="Arial" panose="020B0604020202020204" pitchFamily="34" charset="0"/>
              </a:rPr>
              <a:t>Adicionalmente:</a:t>
            </a:r>
          </a:p>
          <a:p>
            <a:pPr algn="just">
              <a:spcBef>
                <a:spcPts val="0"/>
              </a:spcBef>
              <a:buClrTx/>
              <a:buSzPct val="102000"/>
              <a:buFont typeface="Wingdings" panose="05000000000000000000" pitchFamily="2" charset="2"/>
              <a:buChar char="§"/>
            </a:pPr>
            <a:endParaRPr lang="pt-BR" sz="1200" kern="0" dirty="0">
              <a:solidFill>
                <a:schemeClr val="tx1"/>
              </a:solidFill>
              <a:latin typeface="Arial" panose="020B0604020202020204" pitchFamily="34" charset="0"/>
              <a:cs typeface="Arial" panose="020B0604020202020204" pitchFamily="34" charset="0"/>
            </a:endParaRPr>
          </a:p>
          <a:p>
            <a:pPr algn="just">
              <a:spcBef>
                <a:spcPts val="0"/>
              </a:spcBef>
              <a:buClrTx/>
              <a:buSzPct val="102000"/>
              <a:buFont typeface="Wingdings" panose="05000000000000000000" pitchFamily="2" charset="2"/>
              <a:buChar char="§"/>
            </a:pPr>
            <a:r>
              <a:rPr lang="pt-BR" sz="2800" b="1" kern="0" dirty="0">
                <a:solidFill>
                  <a:schemeClr val="tx1"/>
                </a:solidFill>
                <a:latin typeface="Arial" panose="020B0604020202020204" pitchFamily="34" charset="0"/>
                <a:cs typeface="Arial" panose="020B0604020202020204" pitchFamily="34" charset="0"/>
              </a:rPr>
              <a:t>Preferências Monótonas (Não Saciedade)  </a:t>
            </a:r>
          </a:p>
          <a:p>
            <a:pPr lvl="1" algn="just">
              <a:spcBef>
                <a:spcPts val="0"/>
              </a:spcBef>
              <a:buClrTx/>
              <a:buSzPct val="102000"/>
              <a:buFont typeface="Wingdings" panose="05000000000000000000" pitchFamily="2" charset="2"/>
              <a:buChar char="§"/>
            </a:pPr>
            <a:r>
              <a:rPr lang="pt-BR" kern="0" dirty="0">
                <a:solidFill>
                  <a:schemeClr val="accent6">
                    <a:lumMod val="75000"/>
                  </a:schemeClr>
                </a:solidFill>
                <a:latin typeface="Arial" panose="020B0604020202020204" pitchFamily="34" charset="0"/>
                <a:cs typeface="Arial" panose="020B0604020202020204" pitchFamily="34" charset="0"/>
              </a:rPr>
              <a:t>Quanto mais melhor</a:t>
            </a:r>
          </a:p>
          <a:p>
            <a:pPr lvl="1" algn="just">
              <a:spcBef>
                <a:spcPts val="0"/>
              </a:spcBef>
              <a:buClrTx/>
              <a:buSzPct val="102000"/>
              <a:buFont typeface="Wingdings" panose="05000000000000000000" pitchFamily="2" charset="2"/>
              <a:buChar char="§"/>
            </a:pPr>
            <a:endParaRPr lang="pt-BR" sz="800" kern="0" dirty="0">
              <a:solidFill>
                <a:schemeClr val="tx1"/>
              </a:solidFill>
              <a:latin typeface="Arial" panose="020B0604020202020204" pitchFamily="34" charset="0"/>
              <a:cs typeface="Arial" panose="020B0604020202020204" pitchFamily="34" charset="0"/>
            </a:endParaRPr>
          </a:p>
          <a:p>
            <a:pPr algn="just">
              <a:spcBef>
                <a:spcPts val="0"/>
              </a:spcBef>
              <a:buClrTx/>
              <a:buSzPct val="102000"/>
              <a:buFont typeface="Wingdings" panose="05000000000000000000" pitchFamily="2" charset="2"/>
              <a:buChar char="§"/>
            </a:pPr>
            <a:r>
              <a:rPr lang="pt-BR" sz="2800" b="1" kern="0" dirty="0">
                <a:solidFill>
                  <a:schemeClr val="tx1"/>
                </a:solidFill>
                <a:latin typeface="Arial" panose="020B0604020202020204" pitchFamily="34" charset="0"/>
                <a:cs typeface="Arial" panose="020B0604020202020204" pitchFamily="34" charset="0"/>
              </a:rPr>
              <a:t>Preferências Contínuas  </a:t>
            </a:r>
          </a:p>
          <a:p>
            <a:pPr lvl="1" algn="just">
              <a:spcBef>
                <a:spcPts val="0"/>
              </a:spcBef>
              <a:buClrTx/>
              <a:buSzPct val="102000"/>
              <a:buFont typeface="Wingdings" panose="05000000000000000000" pitchFamily="2" charset="2"/>
              <a:buChar char="§"/>
            </a:pPr>
            <a:r>
              <a:rPr lang="pt-BR" kern="0" dirty="0">
                <a:solidFill>
                  <a:schemeClr val="accent6">
                    <a:lumMod val="75000"/>
                  </a:schemeClr>
                </a:solidFill>
                <a:latin typeface="Arial" panose="020B0604020202020204" pitchFamily="34" charset="0"/>
                <a:cs typeface="Arial" panose="020B0604020202020204" pitchFamily="34" charset="0"/>
              </a:rPr>
              <a:t>Os bens são divisíveis (as preferências não são lexicográficas)</a:t>
            </a:r>
          </a:p>
          <a:p>
            <a:pPr lvl="1" algn="just">
              <a:spcBef>
                <a:spcPts val="0"/>
              </a:spcBef>
              <a:buClrTx/>
              <a:buSzPct val="102000"/>
              <a:buFont typeface="Wingdings" panose="05000000000000000000" pitchFamily="2" charset="2"/>
              <a:buChar char="§"/>
            </a:pPr>
            <a:endParaRPr lang="pt-BR" sz="800" kern="0" dirty="0">
              <a:solidFill>
                <a:schemeClr val="tx1"/>
              </a:solidFill>
              <a:latin typeface="Arial" panose="020B0604020202020204" pitchFamily="34" charset="0"/>
              <a:cs typeface="Arial" panose="020B0604020202020204" pitchFamily="34" charset="0"/>
            </a:endParaRPr>
          </a:p>
          <a:p>
            <a:pPr algn="just">
              <a:spcBef>
                <a:spcPts val="0"/>
              </a:spcBef>
              <a:buClrTx/>
              <a:buSzPct val="102000"/>
              <a:buFont typeface="Wingdings" panose="05000000000000000000" pitchFamily="2" charset="2"/>
              <a:buChar char="§"/>
            </a:pPr>
            <a:r>
              <a:rPr lang="pt-BR" sz="2800" b="1" kern="0" dirty="0">
                <a:solidFill>
                  <a:schemeClr val="tx1"/>
                </a:solidFill>
                <a:latin typeface="Arial" panose="020B0604020202020204" pitchFamily="34" charset="0"/>
                <a:cs typeface="Arial" panose="020B0604020202020204" pitchFamily="34" charset="0"/>
              </a:rPr>
              <a:t>Preferências Convexas  </a:t>
            </a:r>
          </a:p>
          <a:p>
            <a:pPr lvl="1" algn="just">
              <a:spcBef>
                <a:spcPts val="0"/>
              </a:spcBef>
              <a:buClrTx/>
              <a:buSzPct val="102000"/>
              <a:buFont typeface="Wingdings" panose="05000000000000000000" pitchFamily="2" charset="2"/>
              <a:buChar char="§"/>
            </a:pPr>
            <a:r>
              <a:rPr lang="pt-BR" kern="0" dirty="0">
                <a:solidFill>
                  <a:schemeClr val="accent6">
                    <a:lumMod val="75000"/>
                  </a:schemeClr>
                </a:solidFill>
                <a:latin typeface="Arial" panose="020B0604020202020204" pitchFamily="34" charset="0"/>
                <a:cs typeface="Arial" panose="020B0604020202020204" pitchFamily="34" charset="0"/>
              </a:rPr>
              <a:t>Diversificação aumenta a utilidade</a:t>
            </a:r>
          </a:p>
          <a:p>
            <a:pPr algn="just">
              <a:spcBef>
                <a:spcPts val="0"/>
              </a:spcBef>
              <a:buClrTx/>
            </a:pPr>
            <a:endParaRPr lang="pt-BR" sz="2600" kern="0" dirty="0">
              <a:solidFill>
                <a:schemeClr val="tx1"/>
              </a:solidFill>
            </a:endParaRPr>
          </a:p>
        </p:txBody>
      </p:sp>
    </p:spTree>
    <p:extLst>
      <p:ext uri="{BB962C8B-B14F-4D97-AF65-F5344CB8AC3E}">
        <p14:creationId xmlns:p14="http://schemas.microsoft.com/office/powerpoint/2010/main" val="9089832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FA2D74F3-227A-46D6-B6EB-A1A8F1FF213B}"/>
              </a:ext>
            </a:extLst>
          </p:cNvPr>
          <p:cNvSpPr/>
          <p:nvPr/>
        </p:nvSpPr>
        <p:spPr bwMode="auto">
          <a:xfrm>
            <a:off x="196950" y="492367"/>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4451D426-98D8-4BC5-8BB2-9B31E130881E}"/>
              </a:ext>
            </a:extLst>
          </p:cNvPr>
          <p:cNvSpPr>
            <a:spLocks noGrp="1"/>
          </p:cNvSpPr>
          <p:nvPr>
            <p:ph idx="1"/>
          </p:nvPr>
        </p:nvSpPr>
        <p:spPr>
          <a:xfrm>
            <a:off x="253218" y="457250"/>
            <a:ext cx="11788727" cy="4883150"/>
          </a:xfrm>
        </p:spPr>
        <p:txBody>
          <a:bodyPr/>
          <a:lstStyle/>
          <a:p>
            <a:pPr marL="514350" indent="-514350" algn="just">
              <a:spcBef>
                <a:spcPts val="600"/>
              </a:spcBef>
              <a:buClr>
                <a:schemeClr val="tx1"/>
              </a:buClr>
              <a:buSzPct val="100000"/>
              <a:buFont typeface="+mj-lt"/>
              <a:buAutoNum type="alphaLcParenR" startAt="4"/>
            </a:pPr>
            <a:r>
              <a:rPr lang="pt-BR" b="0" i="0" dirty="0">
                <a:solidFill>
                  <a:schemeClr val="tx2"/>
                </a:solidFill>
                <a:effectLst/>
                <a:latin typeface="Source Sans Pro" panose="020B0503030403020204" pitchFamily="34" charset="0"/>
              </a:rPr>
              <a:t>O país consegue produzir além da FPP, expandindo o uso de todos os fatores produtivos.</a:t>
            </a:r>
            <a:endParaRPr lang="pt-BR" dirty="0">
              <a:solidFill>
                <a:schemeClr val="tx2"/>
              </a:solidFill>
              <a:latin typeface="Source Sans Pro" panose="020B0503030403020204" pitchFamily="34" charset="0"/>
            </a:endParaRPr>
          </a:p>
          <a:p>
            <a:pPr marL="514350" indent="-514350" algn="just">
              <a:spcBef>
                <a:spcPts val="600"/>
              </a:spcBef>
              <a:buClr>
                <a:schemeClr val="tx1"/>
              </a:buClr>
              <a:buSzPct val="100000"/>
              <a:buFont typeface="+mj-lt"/>
              <a:buAutoNum type="alphaLcParenR" startAt="4"/>
            </a:pPr>
            <a:r>
              <a:rPr lang="pt-BR" b="0" i="0" dirty="0">
                <a:solidFill>
                  <a:schemeClr val="tx2"/>
                </a:solidFill>
                <a:effectLst/>
                <a:latin typeface="Source Sans Pro" panose="020B0503030403020204" pitchFamily="34" charset="0"/>
              </a:rPr>
              <a:t>O custo de oportunidade de se produzir mais bens primários é o de produzir menos bens industriais.</a:t>
            </a:r>
            <a:endParaRPr lang="pt-BR" dirty="0">
              <a:solidFill>
                <a:schemeClr val="tx2"/>
              </a:solidFill>
            </a:endParaRPr>
          </a:p>
        </p:txBody>
      </p:sp>
    </p:spTree>
    <p:extLst>
      <p:ext uri="{BB962C8B-B14F-4D97-AF65-F5344CB8AC3E}">
        <p14:creationId xmlns:p14="http://schemas.microsoft.com/office/powerpoint/2010/main" val="27754188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E873816-919A-4585-8562-98382FE6A176}"/>
              </a:ext>
            </a:extLst>
          </p:cNvPr>
          <p:cNvSpPr>
            <a:spLocks noChangeArrowheads="1"/>
          </p:cNvSpPr>
          <p:nvPr/>
        </p:nvSpPr>
        <p:spPr bwMode="auto">
          <a:xfrm>
            <a:off x="5082926" y="3538799"/>
            <a:ext cx="354265" cy="459100"/>
          </a:xfrm>
          <a:prstGeom prst="rect">
            <a:avLst/>
          </a:prstGeom>
          <a:noFill/>
          <a:ln w="12700">
            <a:noFill/>
            <a:miter lim="800000"/>
            <a:headEnd/>
            <a:tailEnd/>
          </a:ln>
        </p:spPr>
        <p:txBody>
          <a:bodyPr wrap="none" lIns="90488" tIns="44450" rIns="90488" bIns="44450">
            <a:spAutoFit/>
          </a:bodyPr>
          <a:lstStyle/>
          <a:p>
            <a:r>
              <a:rPr lang="en-US" b="1" dirty="0">
                <a:latin typeface="Arial" charset="0"/>
              </a:rPr>
              <a:t>x</a:t>
            </a:r>
          </a:p>
        </p:txBody>
      </p:sp>
      <p:sp>
        <p:nvSpPr>
          <p:cNvPr id="5" name="Line 7">
            <a:extLst>
              <a:ext uri="{FF2B5EF4-FFF2-40B4-BE49-F238E27FC236}">
                <a16:creationId xmlns:a16="http://schemas.microsoft.com/office/drawing/2014/main" id="{1B9BF28E-10AA-4FAA-8D68-2BE32577A094}"/>
              </a:ext>
            </a:extLst>
          </p:cNvPr>
          <p:cNvSpPr>
            <a:spLocks noChangeShapeType="1"/>
          </p:cNvSpPr>
          <p:nvPr/>
        </p:nvSpPr>
        <p:spPr bwMode="auto">
          <a:xfrm>
            <a:off x="676025" y="468575"/>
            <a:ext cx="0" cy="3286125"/>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6" name="Line 8">
            <a:extLst>
              <a:ext uri="{FF2B5EF4-FFF2-40B4-BE49-F238E27FC236}">
                <a16:creationId xmlns:a16="http://schemas.microsoft.com/office/drawing/2014/main" id="{24B098D8-6012-4F5A-977C-B3789AE29C08}"/>
              </a:ext>
            </a:extLst>
          </p:cNvPr>
          <p:cNvSpPr>
            <a:spLocks noChangeShapeType="1"/>
          </p:cNvSpPr>
          <p:nvPr/>
        </p:nvSpPr>
        <p:spPr bwMode="auto">
          <a:xfrm>
            <a:off x="669675" y="3741999"/>
            <a:ext cx="4459288"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7" name="Rectangle 9">
            <a:extLst>
              <a:ext uri="{FF2B5EF4-FFF2-40B4-BE49-F238E27FC236}">
                <a16:creationId xmlns:a16="http://schemas.microsoft.com/office/drawing/2014/main" id="{7924CBE8-D3EB-4136-9C67-2DAF20F44570}"/>
              </a:ext>
            </a:extLst>
          </p:cNvPr>
          <p:cNvSpPr>
            <a:spLocks noChangeArrowheads="1"/>
          </p:cNvSpPr>
          <p:nvPr/>
        </p:nvSpPr>
        <p:spPr bwMode="auto">
          <a:xfrm>
            <a:off x="274136" y="165362"/>
            <a:ext cx="354265" cy="459100"/>
          </a:xfrm>
          <a:prstGeom prst="rect">
            <a:avLst/>
          </a:prstGeom>
          <a:noFill/>
          <a:ln w="12700">
            <a:noFill/>
            <a:miter lim="800000"/>
            <a:headEnd/>
            <a:tailEnd/>
          </a:ln>
        </p:spPr>
        <p:txBody>
          <a:bodyPr wrap="none" lIns="90488" tIns="44450" rIns="90488" bIns="44450">
            <a:spAutoFit/>
          </a:bodyPr>
          <a:lstStyle/>
          <a:p>
            <a:pPr algn="r"/>
            <a:r>
              <a:rPr lang="en-US" b="1" dirty="0">
                <a:latin typeface="Arial" charset="0"/>
              </a:rPr>
              <a:t>y</a:t>
            </a:r>
          </a:p>
        </p:txBody>
      </p:sp>
      <p:sp>
        <p:nvSpPr>
          <p:cNvPr id="8" name="Arc 20">
            <a:extLst>
              <a:ext uri="{FF2B5EF4-FFF2-40B4-BE49-F238E27FC236}">
                <a16:creationId xmlns:a16="http://schemas.microsoft.com/office/drawing/2014/main" id="{BF6DA8B6-B5F1-459E-940D-EE7D813A0B2E}"/>
              </a:ext>
            </a:extLst>
          </p:cNvPr>
          <p:cNvSpPr>
            <a:spLocks/>
          </p:cNvSpPr>
          <p:nvPr/>
        </p:nvSpPr>
        <p:spPr bwMode="auto">
          <a:xfrm rot="11023884">
            <a:off x="968488" y="914573"/>
            <a:ext cx="3273798" cy="2410088"/>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5000" dirty="0"/>
          </a:p>
        </p:txBody>
      </p:sp>
      <p:sp>
        <p:nvSpPr>
          <p:cNvPr id="9" name="Arc 20">
            <a:extLst>
              <a:ext uri="{FF2B5EF4-FFF2-40B4-BE49-F238E27FC236}">
                <a16:creationId xmlns:a16="http://schemas.microsoft.com/office/drawing/2014/main" id="{0975B8B4-51B4-4777-8FD7-DF8B507F2EDF}"/>
              </a:ext>
            </a:extLst>
          </p:cNvPr>
          <p:cNvSpPr>
            <a:spLocks/>
          </p:cNvSpPr>
          <p:nvPr/>
        </p:nvSpPr>
        <p:spPr bwMode="auto">
          <a:xfrm rot="11023884">
            <a:off x="1420925" y="819901"/>
            <a:ext cx="2874961" cy="2143855"/>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5000" dirty="0"/>
          </a:p>
        </p:txBody>
      </p:sp>
      <p:sp>
        <p:nvSpPr>
          <p:cNvPr id="10" name="Arc 20">
            <a:extLst>
              <a:ext uri="{FF2B5EF4-FFF2-40B4-BE49-F238E27FC236}">
                <a16:creationId xmlns:a16="http://schemas.microsoft.com/office/drawing/2014/main" id="{A821C87E-8DFC-4CD4-8D87-3BA44419DA42}"/>
              </a:ext>
            </a:extLst>
          </p:cNvPr>
          <p:cNvSpPr>
            <a:spLocks/>
          </p:cNvSpPr>
          <p:nvPr/>
        </p:nvSpPr>
        <p:spPr bwMode="auto">
          <a:xfrm rot="11023884">
            <a:off x="1815969" y="705936"/>
            <a:ext cx="2566960" cy="1935113"/>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5000" dirty="0"/>
          </a:p>
        </p:txBody>
      </p:sp>
      <p:sp>
        <p:nvSpPr>
          <p:cNvPr id="11" name="CaixaDeTexto 10">
            <a:extLst>
              <a:ext uri="{FF2B5EF4-FFF2-40B4-BE49-F238E27FC236}">
                <a16:creationId xmlns:a16="http://schemas.microsoft.com/office/drawing/2014/main" id="{44DC2A9C-43F5-4F3D-AC9C-FE046CBC56A4}"/>
              </a:ext>
            </a:extLst>
          </p:cNvPr>
          <p:cNvSpPr txBox="1"/>
          <p:nvPr/>
        </p:nvSpPr>
        <p:spPr>
          <a:xfrm>
            <a:off x="4139951" y="3179727"/>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0</a:t>
            </a:r>
          </a:p>
        </p:txBody>
      </p:sp>
      <p:sp>
        <p:nvSpPr>
          <p:cNvPr id="12" name="CaixaDeTexto 11">
            <a:extLst>
              <a:ext uri="{FF2B5EF4-FFF2-40B4-BE49-F238E27FC236}">
                <a16:creationId xmlns:a16="http://schemas.microsoft.com/office/drawing/2014/main" id="{C894C0F6-6B6C-4FD5-BF6A-85A114787101}"/>
              </a:ext>
            </a:extLst>
          </p:cNvPr>
          <p:cNvSpPr txBox="1"/>
          <p:nvPr/>
        </p:nvSpPr>
        <p:spPr>
          <a:xfrm>
            <a:off x="4195366" y="2847214"/>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1</a:t>
            </a:r>
          </a:p>
        </p:txBody>
      </p:sp>
      <p:sp>
        <p:nvSpPr>
          <p:cNvPr id="13" name="CaixaDeTexto 12">
            <a:extLst>
              <a:ext uri="{FF2B5EF4-FFF2-40B4-BE49-F238E27FC236}">
                <a16:creationId xmlns:a16="http://schemas.microsoft.com/office/drawing/2014/main" id="{6BA76B11-7E87-49B5-922E-FC0BF6A654FB}"/>
              </a:ext>
            </a:extLst>
          </p:cNvPr>
          <p:cNvSpPr txBox="1"/>
          <p:nvPr/>
        </p:nvSpPr>
        <p:spPr>
          <a:xfrm>
            <a:off x="4264636" y="2486995"/>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2</a:t>
            </a:r>
          </a:p>
        </p:txBody>
      </p:sp>
      <p:sp>
        <p:nvSpPr>
          <p:cNvPr id="14" name="CaixaDeTexto 13">
            <a:extLst>
              <a:ext uri="{FF2B5EF4-FFF2-40B4-BE49-F238E27FC236}">
                <a16:creationId xmlns:a16="http://schemas.microsoft.com/office/drawing/2014/main" id="{2CEF4939-16AE-419E-908D-FE0BC2CC89B1}"/>
              </a:ext>
            </a:extLst>
          </p:cNvPr>
          <p:cNvSpPr txBox="1"/>
          <p:nvPr/>
        </p:nvSpPr>
        <p:spPr>
          <a:xfrm>
            <a:off x="5642753" y="581683"/>
            <a:ext cx="6005298" cy="2739211"/>
          </a:xfrm>
          <a:prstGeom prst="rect">
            <a:avLst/>
          </a:prstGeom>
          <a:solidFill>
            <a:srgbClr val="F8F8F8"/>
          </a:solidFill>
          <a:ln>
            <a:solidFill>
              <a:schemeClr val="tx1"/>
            </a:solidFill>
          </a:ln>
        </p:spPr>
        <p:txBody>
          <a:bodyPr wrap="square" rtlCol="0">
            <a:spAutoFit/>
          </a:bodyPr>
          <a:lstStyle/>
          <a:p>
            <a:pPr marL="342900" indent="-342900">
              <a:buFont typeface="Arial" panose="020B0604020202020204" pitchFamily="34" charset="0"/>
              <a:buChar char="•"/>
            </a:pPr>
            <a:r>
              <a:rPr lang="pt-BR" sz="2600" b="1" dirty="0">
                <a:latin typeface="Arial" panose="020B0604020202020204" pitchFamily="34" charset="0"/>
                <a:cs typeface="Arial" panose="020B0604020202020204" pitchFamily="34" charset="0"/>
              </a:rPr>
              <a:t>Características:</a:t>
            </a:r>
          </a:p>
          <a:p>
            <a:pPr marL="342900" indent="-342900">
              <a:buFont typeface="Arial" panose="020B0604020202020204" pitchFamily="34" charset="0"/>
              <a:buChar char="•"/>
            </a:pPr>
            <a:endParaRPr lang="pt-BR"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pt-BR" sz="2600" dirty="0" err="1">
                <a:latin typeface="Arial" panose="020B0604020202020204" pitchFamily="34" charset="0"/>
                <a:cs typeface="Arial" panose="020B0604020202020204" pitchFamily="34" charset="0"/>
              </a:rPr>
              <a:t>Monotônicas</a:t>
            </a:r>
            <a:r>
              <a:rPr lang="pt-BR" sz="26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pt-BR" sz="2600" dirty="0">
                <a:latin typeface="Arial" panose="020B0604020202020204" pitchFamily="34" charset="0"/>
                <a:cs typeface="Arial" panose="020B0604020202020204" pitchFamily="34" charset="0"/>
              </a:rPr>
              <a:t>Diferenciáveis (contínuas)</a:t>
            </a:r>
          </a:p>
          <a:p>
            <a:pPr marL="342900" indent="-342900">
              <a:buFont typeface="Arial" panose="020B0604020202020204" pitchFamily="34" charset="0"/>
              <a:buChar char="•"/>
            </a:pPr>
            <a:endParaRPr lang="pt-BR" sz="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pt-BR" sz="2600" dirty="0">
                <a:latin typeface="Arial" panose="020B0604020202020204" pitchFamily="34" charset="0"/>
                <a:cs typeface="Arial" panose="020B0604020202020204" pitchFamily="34" charset="0"/>
              </a:rPr>
              <a:t>Convexas.</a:t>
            </a:r>
          </a:p>
          <a:p>
            <a:pPr marL="800100" lvl="1" indent="-342900">
              <a:buFont typeface="Arial" panose="020B0604020202020204" pitchFamily="34" charset="0"/>
              <a:buChar char="•"/>
            </a:pPr>
            <a:r>
              <a:rPr lang="pt-BR" sz="2600" dirty="0" err="1">
                <a:latin typeface="Arial" panose="020B0604020202020204" pitchFamily="34" charset="0"/>
                <a:cs typeface="Arial" panose="020B0604020202020204" pitchFamily="34" charset="0"/>
              </a:rPr>
              <a:t>TMgS</a:t>
            </a:r>
            <a:r>
              <a:rPr lang="pt-BR" sz="2600" dirty="0">
                <a:latin typeface="Arial" panose="020B0604020202020204" pitchFamily="34" charset="0"/>
                <a:cs typeface="Arial" panose="020B0604020202020204" pitchFamily="34" charset="0"/>
              </a:rPr>
              <a:t> decrescente (em módulo).</a:t>
            </a:r>
          </a:p>
          <a:p>
            <a:pPr marL="1257300" lvl="2" indent="-342900">
              <a:buFont typeface="Arial" panose="020B0604020202020204" pitchFamily="34" charset="0"/>
              <a:buChar char="•"/>
            </a:pPr>
            <a:r>
              <a:rPr lang="pt-BR" sz="2600" dirty="0">
                <a:latin typeface="Arial" panose="020B0604020202020204" pitchFamily="34" charset="0"/>
                <a:cs typeface="Arial" panose="020B0604020202020204" pitchFamily="34" charset="0"/>
              </a:rPr>
              <a:t>Aversão à especialização.</a:t>
            </a:r>
          </a:p>
        </p:txBody>
      </p:sp>
      <p:sp>
        <p:nvSpPr>
          <p:cNvPr id="15" name="CaixaDeTexto 14">
            <a:extLst>
              <a:ext uri="{FF2B5EF4-FFF2-40B4-BE49-F238E27FC236}">
                <a16:creationId xmlns:a16="http://schemas.microsoft.com/office/drawing/2014/main" id="{8233CDE3-56C2-496F-A8BB-2365C67A1852}"/>
              </a:ext>
            </a:extLst>
          </p:cNvPr>
          <p:cNvSpPr txBox="1"/>
          <p:nvPr/>
        </p:nvSpPr>
        <p:spPr>
          <a:xfrm>
            <a:off x="665230" y="3955369"/>
            <a:ext cx="6396748" cy="492443"/>
          </a:xfrm>
          <a:prstGeom prst="rect">
            <a:avLst/>
          </a:prstGeom>
          <a:solidFill>
            <a:srgbClr val="F8F8F8"/>
          </a:solidFill>
          <a:ln>
            <a:solidFill>
              <a:schemeClr val="tx1"/>
            </a:solidFill>
          </a:ln>
        </p:spPr>
        <p:txBody>
          <a:bodyPr wrap="square" rtlCol="0">
            <a:spAutoFit/>
          </a:bodyPr>
          <a:lstStyle/>
          <a:p>
            <a:r>
              <a:rPr lang="pt-BR" sz="2600" dirty="0">
                <a:latin typeface="Arial" panose="020B0604020202020204" pitchFamily="34" charset="0"/>
                <a:cs typeface="Arial" panose="020B0604020202020204" pitchFamily="34" charset="0"/>
              </a:rPr>
              <a:t>Exemplo: Função Utilidade </a:t>
            </a:r>
            <a:r>
              <a:rPr lang="pt-BR" sz="2600" dirty="0" err="1">
                <a:latin typeface="Arial" panose="020B0604020202020204" pitchFamily="34" charset="0"/>
                <a:cs typeface="Arial" panose="020B0604020202020204" pitchFamily="34" charset="0"/>
              </a:rPr>
              <a:t>Cobb</a:t>
            </a:r>
            <a:r>
              <a:rPr lang="pt-BR" sz="2600" dirty="0">
                <a:latin typeface="Arial" panose="020B0604020202020204" pitchFamily="34" charset="0"/>
                <a:cs typeface="Arial" panose="020B0604020202020204" pitchFamily="34" charset="0"/>
              </a:rPr>
              <a:t>-Douglas</a:t>
            </a:r>
          </a:p>
        </p:txBody>
      </p:sp>
    </p:spTree>
    <p:extLst>
      <p:ext uri="{BB962C8B-B14F-4D97-AF65-F5344CB8AC3E}">
        <p14:creationId xmlns:p14="http://schemas.microsoft.com/office/powerpoint/2010/main" val="264367818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93A71DBD-AE97-43C7-8DFA-DA707453BE9B}"/>
              </a:ext>
            </a:extLst>
          </p:cNvPr>
          <p:cNvSpPr/>
          <p:nvPr/>
        </p:nvSpPr>
        <p:spPr bwMode="auto">
          <a:xfrm>
            <a:off x="126610" y="4515725"/>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F3D1690A-B4F1-42B6-82B1-9A9C1174A5D3}"/>
              </a:ext>
            </a:extLst>
          </p:cNvPr>
          <p:cNvSpPr>
            <a:spLocks noGrp="1"/>
          </p:cNvSpPr>
          <p:nvPr>
            <p:ph idx="1"/>
          </p:nvPr>
        </p:nvSpPr>
        <p:spPr>
          <a:xfrm>
            <a:off x="211015" y="232166"/>
            <a:ext cx="11802794" cy="4883150"/>
          </a:xfrm>
        </p:spPr>
        <p:txBody>
          <a:bodyPr/>
          <a:lstStyle/>
          <a:p>
            <a:pPr marL="0" indent="0">
              <a:buNone/>
            </a:pPr>
            <a:r>
              <a:rPr lang="pt-BR" b="1" dirty="0">
                <a:solidFill>
                  <a:schemeClr val="tx1"/>
                </a:solidFill>
                <a:latin typeface="Calibri" panose="020F0502020204030204" pitchFamily="34" charset="0"/>
                <a:cs typeface="Calibri" panose="020F0502020204030204" pitchFamily="34" charset="0"/>
              </a:rPr>
              <a:t>24) FGV - Analista Censitário (IBGE)/Análise Socioeconômica /2017</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Rafael tem função utilidade </a:t>
            </a:r>
            <a:r>
              <a:rPr lang="pt-BR" b="1" i="0" dirty="0">
                <a:solidFill>
                  <a:schemeClr val="tx1"/>
                </a:solidFill>
                <a:effectLst/>
                <a:latin typeface="Calibri" panose="020F0502020204030204" pitchFamily="34" charset="0"/>
                <a:cs typeface="Calibri" panose="020F0502020204030204" pitchFamily="34" charset="0"/>
              </a:rPr>
              <a:t>u(</a:t>
            </a:r>
            <a:r>
              <a:rPr lang="pt-BR" b="1" i="0" dirty="0" err="1">
                <a:solidFill>
                  <a:schemeClr val="tx1"/>
                </a:solidFill>
                <a:effectLst/>
                <a:latin typeface="Calibri" panose="020F0502020204030204" pitchFamily="34" charset="0"/>
                <a:cs typeface="Calibri" panose="020F0502020204030204" pitchFamily="34" charset="0"/>
              </a:rPr>
              <a:t>c,p</a:t>
            </a:r>
            <a:r>
              <a:rPr lang="pt-BR" b="1" i="0" dirty="0">
                <a:solidFill>
                  <a:schemeClr val="tx1"/>
                </a:solidFill>
                <a:effectLst/>
                <a:latin typeface="Calibri" panose="020F0502020204030204" pitchFamily="34" charset="0"/>
                <a:cs typeface="Calibri" panose="020F0502020204030204" pitchFamily="34" charset="0"/>
              </a:rPr>
              <a:t>)=min{½c;p)</a:t>
            </a:r>
            <a:r>
              <a:rPr lang="pt-BR" b="0" i="0" dirty="0">
                <a:solidFill>
                  <a:schemeClr val="tx1"/>
                </a:solidFill>
                <a:effectLst/>
                <a:latin typeface="Calibri" panose="020F0502020204030204" pitchFamily="34" charset="0"/>
                <a:cs typeface="Calibri" panose="020F0502020204030204" pitchFamily="34" charset="0"/>
              </a:rPr>
              <a:t>, onde P representa pipoca e C representa Coca-Cola.</a:t>
            </a: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Se o preço de um pacote de pipoca é R$10 e o preço de um copo de Coca-Cola é R$5, a demanda de Rafael por Coca-Cola, se sua renda for de R$30, é de:</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1 unidade; </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2 unidades;</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3 unidades;</a:t>
            </a: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4 unidades;</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5 unidades.</a:t>
            </a: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30384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49E73323-F36F-40CC-8817-D42E49D98261}"/>
              </a:ext>
            </a:extLst>
          </p:cNvPr>
          <p:cNvSpPr/>
          <p:nvPr/>
        </p:nvSpPr>
        <p:spPr bwMode="auto">
          <a:xfrm>
            <a:off x="168814" y="3910812"/>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5A9BFF83-807B-4A76-9E7E-CB7BBFA5D866}"/>
              </a:ext>
            </a:extLst>
          </p:cNvPr>
          <p:cNvSpPr>
            <a:spLocks noGrp="1"/>
          </p:cNvSpPr>
          <p:nvPr>
            <p:ph idx="1"/>
          </p:nvPr>
        </p:nvSpPr>
        <p:spPr>
          <a:xfrm>
            <a:off x="239151" y="161828"/>
            <a:ext cx="11774658" cy="4883150"/>
          </a:xfrm>
        </p:spPr>
        <p:txBody>
          <a:bodyPr/>
          <a:lstStyle/>
          <a:p>
            <a:pPr marL="0" indent="0" algn="just">
              <a:spcBef>
                <a:spcPts val="600"/>
              </a:spcBef>
              <a:buNone/>
            </a:pPr>
            <a:r>
              <a:rPr lang="pt-BR" b="1" i="0" dirty="0">
                <a:solidFill>
                  <a:schemeClr val="tx1"/>
                </a:solidFill>
                <a:effectLst/>
                <a:latin typeface="Calibri" panose="020F0502020204030204" pitchFamily="34" charset="0"/>
                <a:cs typeface="Calibri" panose="020F0502020204030204" pitchFamily="34" charset="0"/>
              </a:rPr>
              <a:t>25) </a:t>
            </a:r>
            <a:r>
              <a:rPr lang="pt-BR" b="1" dirty="0">
                <a:solidFill>
                  <a:schemeClr val="tx1"/>
                </a:solidFill>
                <a:latin typeface="Calibri" panose="020F0502020204030204" pitchFamily="34" charset="0"/>
                <a:cs typeface="Calibri" panose="020F0502020204030204" pitchFamily="34" charset="0"/>
              </a:rPr>
              <a:t>FGV - Técnico de Nível Superior (</a:t>
            </a:r>
            <a:r>
              <a:rPr lang="pt-BR" b="1" dirty="0" err="1">
                <a:solidFill>
                  <a:schemeClr val="tx1"/>
                </a:solidFill>
                <a:latin typeface="Calibri" panose="020F0502020204030204" pitchFamily="34" charset="0"/>
                <a:cs typeface="Calibri" panose="020F0502020204030204" pitchFamily="34" charset="0"/>
              </a:rPr>
              <a:t>Pref</a:t>
            </a:r>
            <a:r>
              <a:rPr lang="pt-BR" b="1" dirty="0">
                <a:solidFill>
                  <a:schemeClr val="tx1"/>
                </a:solidFill>
                <a:latin typeface="Calibri" panose="020F0502020204030204" pitchFamily="34" charset="0"/>
                <a:cs typeface="Calibri" panose="020F0502020204030204" pitchFamily="34" charset="0"/>
              </a:rPr>
              <a:t> Salvador)/Suporte Administrativo/Economia ou Gestão Financeira/2017</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Suponha que um indivíduo decida por uma cesta de dois bens (x e y) e que ele sempre decida consumir apenas um dos bens dependendo da razão de preços entre eles.</a:t>
            </a:r>
          </a:p>
          <a:p>
            <a:pPr marL="0" indent="0" algn="just">
              <a:spcBef>
                <a:spcPts val="600"/>
              </a:spcBef>
              <a:buNone/>
            </a:pPr>
            <a:r>
              <a:rPr lang="pt-BR" b="0" i="0" dirty="0">
                <a:solidFill>
                  <a:schemeClr val="tx1"/>
                </a:solidFill>
                <a:effectLst/>
                <a:latin typeface="Calibri" panose="020F0502020204030204" pitchFamily="34" charset="0"/>
                <a:cs typeface="Calibri" panose="020F0502020204030204" pitchFamily="34" charset="0"/>
              </a:rPr>
              <a:t>Logo, suas preferências são</a:t>
            </a:r>
          </a:p>
          <a:p>
            <a:pPr marL="514350" indent="-514350" algn="just">
              <a:spcBef>
                <a:spcPts val="600"/>
              </a:spcBef>
              <a:buClr>
                <a:schemeClr val="tx1"/>
              </a:buClr>
              <a:buSzPct val="101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convexas.</a:t>
            </a:r>
          </a:p>
          <a:p>
            <a:pPr marL="514350" indent="-514350" algn="just">
              <a:spcBef>
                <a:spcPts val="600"/>
              </a:spcBef>
              <a:buClr>
                <a:schemeClr val="tx1"/>
              </a:buClr>
              <a:buSzPct val="101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côncavas.</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1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de Leontief.</a:t>
            </a:r>
          </a:p>
          <a:p>
            <a:pPr marL="514350" indent="-514350" algn="just">
              <a:spcBef>
                <a:spcPts val="600"/>
              </a:spcBef>
              <a:buClr>
                <a:schemeClr val="tx1"/>
              </a:buClr>
              <a:buSzPct val="101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lexicográficas.</a:t>
            </a:r>
            <a:endParaRPr lang="pt-BR"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1000"/>
              <a:buFont typeface="+mj-lt"/>
              <a:buAutoNum type="alphaLcParenR"/>
            </a:pPr>
            <a:r>
              <a:rPr lang="pt-BR" b="0" i="0" dirty="0">
                <a:solidFill>
                  <a:schemeClr val="tx1"/>
                </a:solidFill>
                <a:effectLst/>
                <a:latin typeface="Calibri" panose="020F0502020204030204" pitchFamily="34" charset="0"/>
                <a:cs typeface="Calibri" panose="020F0502020204030204" pitchFamily="34" charset="0"/>
              </a:rPr>
              <a:t>de bens complementares perfeitos.</a:t>
            </a:r>
            <a:endParaRPr lang="pt-BR"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51861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5740B1FB-7086-4B6D-8EA5-1F96C6B08037}"/>
              </a:ext>
            </a:extLst>
          </p:cNvPr>
          <p:cNvSpPr>
            <a:spLocks noChangeArrowheads="1"/>
          </p:cNvSpPr>
          <p:nvPr/>
        </p:nvSpPr>
        <p:spPr bwMode="auto">
          <a:xfrm>
            <a:off x="5195469" y="4668759"/>
            <a:ext cx="354265" cy="459100"/>
          </a:xfrm>
          <a:prstGeom prst="rect">
            <a:avLst/>
          </a:prstGeom>
          <a:noFill/>
          <a:ln w="12700">
            <a:noFill/>
            <a:miter lim="800000"/>
            <a:headEnd/>
            <a:tailEnd/>
          </a:ln>
        </p:spPr>
        <p:txBody>
          <a:bodyPr wrap="none" lIns="90488" tIns="44450" rIns="90488" bIns="44450">
            <a:spAutoFit/>
          </a:bodyPr>
          <a:lstStyle/>
          <a:p>
            <a:r>
              <a:rPr lang="en-US" b="1" dirty="0">
                <a:latin typeface="Arial" charset="0"/>
              </a:rPr>
              <a:t>x</a:t>
            </a:r>
          </a:p>
        </p:txBody>
      </p:sp>
      <p:sp>
        <p:nvSpPr>
          <p:cNvPr id="5" name="Line 7">
            <a:extLst>
              <a:ext uri="{FF2B5EF4-FFF2-40B4-BE49-F238E27FC236}">
                <a16:creationId xmlns:a16="http://schemas.microsoft.com/office/drawing/2014/main" id="{34196E02-83C5-4E3F-AD65-24AB24CF2CFD}"/>
              </a:ext>
            </a:extLst>
          </p:cNvPr>
          <p:cNvSpPr>
            <a:spLocks noChangeShapeType="1"/>
          </p:cNvSpPr>
          <p:nvPr/>
        </p:nvSpPr>
        <p:spPr bwMode="auto">
          <a:xfrm>
            <a:off x="788568" y="1598535"/>
            <a:ext cx="0" cy="3286125"/>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6" name="Line 8">
            <a:extLst>
              <a:ext uri="{FF2B5EF4-FFF2-40B4-BE49-F238E27FC236}">
                <a16:creationId xmlns:a16="http://schemas.microsoft.com/office/drawing/2014/main" id="{DFAFC521-ECAE-4FEA-9470-5012A24DAE86}"/>
              </a:ext>
            </a:extLst>
          </p:cNvPr>
          <p:cNvSpPr>
            <a:spLocks noChangeShapeType="1"/>
          </p:cNvSpPr>
          <p:nvPr/>
        </p:nvSpPr>
        <p:spPr bwMode="auto">
          <a:xfrm>
            <a:off x="782218" y="4871959"/>
            <a:ext cx="4459288"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7" name="Rectangle 9">
            <a:extLst>
              <a:ext uri="{FF2B5EF4-FFF2-40B4-BE49-F238E27FC236}">
                <a16:creationId xmlns:a16="http://schemas.microsoft.com/office/drawing/2014/main" id="{7A0078EC-8A64-4F75-9D9A-07E3FD5D718F}"/>
              </a:ext>
            </a:extLst>
          </p:cNvPr>
          <p:cNvSpPr>
            <a:spLocks noChangeArrowheads="1"/>
          </p:cNvSpPr>
          <p:nvPr/>
        </p:nvSpPr>
        <p:spPr bwMode="auto">
          <a:xfrm>
            <a:off x="386679" y="1295322"/>
            <a:ext cx="354265" cy="459100"/>
          </a:xfrm>
          <a:prstGeom prst="rect">
            <a:avLst/>
          </a:prstGeom>
          <a:noFill/>
          <a:ln w="12700">
            <a:noFill/>
            <a:miter lim="800000"/>
            <a:headEnd/>
            <a:tailEnd/>
          </a:ln>
        </p:spPr>
        <p:txBody>
          <a:bodyPr wrap="none" lIns="90488" tIns="44450" rIns="90488" bIns="44450">
            <a:spAutoFit/>
          </a:bodyPr>
          <a:lstStyle/>
          <a:p>
            <a:pPr algn="r"/>
            <a:r>
              <a:rPr lang="en-US" b="1" dirty="0">
                <a:latin typeface="Arial" charset="0"/>
              </a:rPr>
              <a:t>y</a:t>
            </a:r>
          </a:p>
        </p:txBody>
      </p:sp>
      <p:sp>
        <p:nvSpPr>
          <p:cNvPr id="8" name="Arc 20">
            <a:extLst>
              <a:ext uri="{FF2B5EF4-FFF2-40B4-BE49-F238E27FC236}">
                <a16:creationId xmlns:a16="http://schemas.microsoft.com/office/drawing/2014/main" id="{6E04C546-D78B-42F1-97F8-65FA5BC990E4}"/>
              </a:ext>
            </a:extLst>
          </p:cNvPr>
          <p:cNvSpPr>
            <a:spLocks/>
          </p:cNvSpPr>
          <p:nvPr/>
        </p:nvSpPr>
        <p:spPr bwMode="auto">
          <a:xfrm rot="11023884">
            <a:off x="1081031" y="2044533"/>
            <a:ext cx="3273798" cy="2410088"/>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5000" dirty="0"/>
          </a:p>
        </p:txBody>
      </p:sp>
      <p:sp>
        <p:nvSpPr>
          <p:cNvPr id="9" name="Arc 20">
            <a:extLst>
              <a:ext uri="{FF2B5EF4-FFF2-40B4-BE49-F238E27FC236}">
                <a16:creationId xmlns:a16="http://schemas.microsoft.com/office/drawing/2014/main" id="{BE333BDB-3412-4C3E-9C4F-CB3E6332D51A}"/>
              </a:ext>
            </a:extLst>
          </p:cNvPr>
          <p:cNvSpPr>
            <a:spLocks/>
          </p:cNvSpPr>
          <p:nvPr/>
        </p:nvSpPr>
        <p:spPr bwMode="auto">
          <a:xfrm rot="11023884">
            <a:off x="1533468" y="1949861"/>
            <a:ext cx="2874961" cy="2143855"/>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5000" dirty="0"/>
          </a:p>
        </p:txBody>
      </p:sp>
      <p:sp>
        <p:nvSpPr>
          <p:cNvPr id="10" name="Arc 20">
            <a:extLst>
              <a:ext uri="{FF2B5EF4-FFF2-40B4-BE49-F238E27FC236}">
                <a16:creationId xmlns:a16="http://schemas.microsoft.com/office/drawing/2014/main" id="{2028E79E-B192-4568-9F49-1ADD9324CEFE}"/>
              </a:ext>
            </a:extLst>
          </p:cNvPr>
          <p:cNvSpPr>
            <a:spLocks/>
          </p:cNvSpPr>
          <p:nvPr/>
        </p:nvSpPr>
        <p:spPr bwMode="auto">
          <a:xfrm rot="11023884">
            <a:off x="1928512" y="1835896"/>
            <a:ext cx="2566960" cy="1935113"/>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5000" dirty="0"/>
          </a:p>
        </p:txBody>
      </p:sp>
      <p:sp>
        <p:nvSpPr>
          <p:cNvPr id="11" name="CaixaDeTexto 10">
            <a:extLst>
              <a:ext uri="{FF2B5EF4-FFF2-40B4-BE49-F238E27FC236}">
                <a16:creationId xmlns:a16="http://schemas.microsoft.com/office/drawing/2014/main" id="{AAD7EA4F-C0F9-4779-A452-CC68036B143E}"/>
              </a:ext>
            </a:extLst>
          </p:cNvPr>
          <p:cNvSpPr txBox="1"/>
          <p:nvPr/>
        </p:nvSpPr>
        <p:spPr>
          <a:xfrm>
            <a:off x="633647" y="555100"/>
            <a:ext cx="4962745" cy="830997"/>
          </a:xfrm>
          <a:prstGeom prst="rect">
            <a:avLst/>
          </a:prstGeom>
          <a:solidFill>
            <a:srgbClr val="F8F8F8"/>
          </a:solidFill>
          <a:ln>
            <a:solidFill>
              <a:schemeClr val="tx1"/>
            </a:solidFill>
          </a:ln>
        </p:spPr>
        <p:txBody>
          <a:bodyPr wrap="square" rtlCol="0">
            <a:spAutoFit/>
          </a:bodyPr>
          <a:lstStyle/>
          <a:p>
            <a:pPr algn="ctr"/>
            <a:r>
              <a:rPr lang="pt-BR" b="1" dirty="0">
                <a:latin typeface="Arial" panose="020B0604020202020204" pitchFamily="34" charset="0"/>
                <a:cs typeface="Arial" panose="020B0604020202020204" pitchFamily="34" charset="0"/>
              </a:rPr>
              <a:t>Preferências Bem Comportadas</a:t>
            </a:r>
          </a:p>
          <a:p>
            <a:pPr algn="ctr"/>
            <a:r>
              <a:rPr lang="pt-BR" b="1" dirty="0">
                <a:latin typeface="Arial" panose="020B0604020202020204" pitchFamily="34" charset="0"/>
                <a:cs typeface="Arial" panose="020B0604020202020204" pitchFamily="34" charset="0"/>
              </a:rPr>
              <a:t>Cobb-Douglas</a:t>
            </a:r>
          </a:p>
        </p:txBody>
      </p:sp>
      <p:sp>
        <p:nvSpPr>
          <p:cNvPr id="12" name="CaixaDeTexto 11">
            <a:extLst>
              <a:ext uri="{FF2B5EF4-FFF2-40B4-BE49-F238E27FC236}">
                <a16:creationId xmlns:a16="http://schemas.microsoft.com/office/drawing/2014/main" id="{A7C09C18-4145-4A36-8E46-94CD64C62FF2}"/>
              </a:ext>
            </a:extLst>
          </p:cNvPr>
          <p:cNvSpPr txBox="1"/>
          <p:nvPr/>
        </p:nvSpPr>
        <p:spPr>
          <a:xfrm>
            <a:off x="4252494" y="4309687"/>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0</a:t>
            </a:r>
          </a:p>
        </p:txBody>
      </p:sp>
      <p:sp>
        <p:nvSpPr>
          <p:cNvPr id="13" name="CaixaDeTexto 12">
            <a:extLst>
              <a:ext uri="{FF2B5EF4-FFF2-40B4-BE49-F238E27FC236}">
                <a16:creationId xmlns:a16="http://schemas.microsoft.com/office/drawing/2014/main" id="{28481480-8F25-4391-A9F8-565F8645D05F}"/>
              </a:ext>
            </a:extLst>
          </p:cNvPr>
          <p:cNvSpPr txBox="1"/>
          <p:nvPr/>
        </p:nvSpPr>
        <p:spPr>
          <a:xfrm>
            <a:off x="4307909" y="3977174"/>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1</a:t>
            </a:r>
          </a:p>
        </p:txBody>
      </p:sp>
      <p:sp>
        <p:nvSpPr>
          <p:cNvPr id="14" name="CaixaDeTexto 13">
            <a:extLst>
              <a:ext uri="{FF2B5EF4-FFF2-40B4-BE49-F238E27FC236}">
                <a16:creationId xmlns:a16="http://schemas.microsoft.com/office/drawing/2014/main" id="{BF1556C4-E2E0-4AAC-B37D-CD576F59BE7F}"/>
              </a:ext>
            </a:extLst>
          </p:cNvPr>
          <p:cNvSpPr txBox="1"/>
          <p:nvPr/>
        </p:nvSpPr>
        <p:spPr>
          <a:xfrm>
            <a:off x="4377179" y="3616955"/>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2</a:t>
            </a:r>
          </a:p>
        </p:txBody>
      </p:sp>
      <p:sp>
        <p:nvSpPr>
          <p:cNvPr id="15" name="Rectangle 4">
            <a:extLst>
              <a:ext uri="{FF2B5EF4-FFF2-40B4-BE49-F238E27FC236}">
                <a16:creationId xmlns:a16="http://schemas.microsoft.com/office/drawing/2014/main" id="{8C14D95B-F549-4B36-BB7E-384BD80CC40A}"/>
              </a:ext>
            </a:extLst>
          </p:cNvPr>
          <p:cNvSpPr>
            <a:spLocks noChangeArrowheads="1"/>
          </p:cNvSpPr>
          <p:nvPr/>
        </p:nvSpPr>
        <p:spPr bwMode="auto">
          <a:xfrm>
            <a:off x="10840922" y="4683507"/>
            <a:ext cx="354265" cy="459100"/>
          </a:xfrm>
          <a:prstGeom prst="rect">
            <a:avLst/>
          </a:prstGeom>
          <a:noFill/>
          <a:ln w="12700">
            <a:noFill/>
            <a:miter lim="800000"/>
            <a:headEnd/>
            <a:tailEnd/>
          </a:ln>
        </p:spPr>
        <p:txBody>
          <a:bodyPr wrap="none" lIns="90488" tIns="44450" rIns="90488" bIns="44450">
            <a:spAutoFit/>
          </a:bodyPr>
          <a:lstStyle/>
          <a:p>
            <a:r>
              <a:rPr lang="en-US" b="1" dirty="0">
                <a:latin typeface="Arial" charset="0"/>
              </a:rPr>
              <a:t>x</a:t>
            </a:r>
          </a:p>
        </p:txBody>
      </p:sp>
      <p:sp>
        <p:nvSpPr>
          <p:cNvPr id="16" name="Line 7">
            <a:extLst>
              <a:ext uri="{FF2B5EF4-FFF2-40B4-BE49-F238E27FC236}">
                <a16:creationId xmlns:a16="http://schemas.microsoft.com/office/drawing/2014/main" id="{E4B977A6-4719-4848-971A-C9266861FEE7}"/>
              </a:ext>
            </a:extLst>
          </p:cNvPr>
          <p:cNvSpPr>
            <a:spLocks noChangeShapeType="1"/>
          </p:cNvSpPr>
          <p:nvPr/>
        </p:nvSpPr>
        <p:spPr bwMode="auto">
          <a:xfrm>
            <a:off x="6434021" y="1613283"/>
            <a:ext cx="0" cy="3286125"/>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7" name="Line 8">
            <a:extLst>
              <a:ext uri="{FF2B5EF4-FFF2-40B4-BE49-F238E27FC236}">
                <a16:creationId xmlns:a16="http://schemas.microsoft.com/office/drawing/2014/main" id="{5C360735-D889-441A-A886-B7BAD58D89B7}"/>
              </a:ext>
            </a:extLst>
          </p:cNvPr>
          <p:cNvSpPr>
            <a:spLocks noChangeShapeType="1"/>
          </p:cNvSpPr>
          <p:nvPr/>
        </p:nvSpPr>
        <p:spPr bwMode="auto">
          <a:xfrm>
            <a:off x="6427671" y="4886707"/>
            <a:ext cx="4459288"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8" name="Rectangle 9">
            <a:extLst>
              <a:ext uri="{FF2B5EF4-FFF2-40B4-BE49-F238E27FC236}">
                <a16:creationId xmlns:a16="http://schemas.microsoft.com/office/drawing/2014/main" id="{4CF6C80B-3CDF-417A-9789-8245AAA7A363}"/>
              </a:ext>
            </a:extLst>
          </p:cNvPr>
          <p:cNvSpPr>
            <a:spLocks noChangeArrowheads="1"/>
          </p:cNvSpPr>
          <p:nvPr/>
        </p:nvSpPr>
        <p:spPr bwMode="auto">
          <a:xfrm>
            <a:off x="6032132" y="1310070"/>
            <a:ext cx="354265" cy="459100"/>
          </a:xfrm>
          <a:prstGeom prst="rect">
            <a:avLst/>
          </a:prstGeom>
          <a:noFill/>
          <a:ln w="12700">
            <a:noFill/>
            <a:miter lim="800000"/>
            <a:headEnd/>
            <a:tailEnd/>
          </a:ln>
        </p:spPr>
        <p:txBody>
          <a:bodyPr wrap="none" lIns="90488" tIns="44450" rIns="90488" bIns="44450">
            <a:spAutoFit/>
          </a:bodyPr>
          <a:lstStyle/>
          <a:p>
            <a:pPr algn="r"/>
            <a:r>
              <a:rPr lang="en-US" b="1" dirty="0">
                <a:latin typeface="Arial" charset="0"/>
              </a:rPr>
              <a:t>y</a:t>
            </a:r>
          </a:p>
        </p:txBody>
      </p:sp>
      <p:sp>
        <p:nvSpPr>
          <p:cNvPr id="19" name="Arc 20">
            <a:extLst>
              <a:ext uri="{FF2B5EF4-FFF2-40B4-BE49-F238E27FC236}">
                <a16:creationId xmlns:a16="http://schemas.microsoft.com/office/drawing/2014/main" id="{C99DD43D-288E-4B6F-A6B7-8A09F6C884FB}"/>
              </a:ext>
            </a:extLst>
          </p:cNvPr>
          <p:cNvSpPr>
            <a:spLocks/>
          </p:cNvSpPr>
          <p:nvPr/>
        </p:nvSpPr>
        <p:spPr bwMode="auto">
          <a:xfrm rot="15976116" flipV="1">
            <a:off x="6531951" y="2586079"/>
            <a:ext cx="2385870" cy="2410088"/>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5000" dirty="0"/>
          </a:p>
        </p:txBody>
      </p:sp>
      <p:sp>
        <p:nvSpPr>
          <p:cNvPr id="20" name="CaixaDeTexto 19">
            <a:extLst>
              <a:ext uri="{FF2B5EF4-FFF2-40B4-BE49-F238E27FC236}">
                <a16:creationId xmlns:a16="http://schemas.microsoft.com/office/drawing/2014/main" id="{267C341B-E03B-4521-805E-51F93F25AF20}"/>
              </a:ext>
            </a:extLst>
          </p:cNvPr>
          <p:cNvSpPr txBox="1"/>
          <p:nvPr/>
        </p:nvSpPr>
        <p:spPr>
          <a:xfrm>
            <a:off x="6334520" y="569848"/>
            <a:ext cx="4962745" cy="461665"/>
          </a:xfrm>
          <a:prstGeom prst="rect">
            <a:avLst/>
          </a:prstGeom>
          <a:solidFill>
            <a:srgbClr val="F8F8F8"/>
          </a:solidFill>
          <a:ln>
            <a:solidFill>
              <a:schemeClr val="tx1"/>
            </a:solidFill>
          </a:ln>
        </p:spPr>
        <p:txBody>
          <a:bodyPr wrap="square" rtlCol="0">
            <a:spAutoFit/>
          </a:bodyPr>
          <a:lstStyle/>
          <a:p>
            <a:pPr algn="ctr"/>
            <a:r>
              <a:rPr lang="pt-BR" b="1" dirty="0">
                <a:latin typeface="Arial" panose="020B0604020202020204" pitchFamily="34" charset="0"/>
                <a:cs typeface="Arial" panose="020B0604020202020204" pitchFamily="34" charset="0"/>
              </a:rPr>
              <a:t>Preferências Côncavas</a:t>
            </a:r>
          </a:p>
        </p:txBody>
      </p:sp>
      <p:sp>
        <p:nvSpPr>
          <p:cNvPr id="21" name="CaixaDeTexto 20">
            <a:extLst>
              <a:ext uri="{FF2B5EF4-FFF2-40B4-BE49-F238E27FC236}">
                <a16:creationId xmlns:a16="http://schemas.microsoft.com/office/drawing/2014/main" id="{AC677F5E-3E7D-45A9-A049-2414726B9960}"/>
              </a:ext>
            </a:extLst>
          </p:cNvPr>
          <p:cNvSpPr txBox="1"/>
          <p:nvPr/>
        </p:nvSpPr>
        <p:spPr>
          <a:xfrm>
            <a:off x="8429365" y="4407565"/>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0</a:t>
            </a:r>
          </a:p>
        </p:txBody>
      </p:sp>
      <p:sp>
        <p:nvSpPr>
          <p:cNvPr id="22" name="CaixaDeTexto 21">
            <a:extLst>
              <a:ext uri="{FF2B5EF4-FFF2-40B4-BE49-F238E27FC236}">
                <a16:creationId xmlns:a16="http://schemas.microsoft.com/office/drawing/2014/main" id="{95E0686F-1267-4FBA-8ADD-7F00F785EF8C}"/>
              </a:ext>
            </a:extLst>
          </p:cNvPr>
          <p:cNvSpPr txBox="1"/>
          <p:nvPr/>
        </p:nvSpPr>
        <p:spPr>
          <a:xfrm>
            <a:off x="8831140" y="3991922"/>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1</a:t>
            </a:r>
          </a:p>
        </p:txBody>
      </p:sp>
      <p:sp>
        <p:nvSpPr>
          <p:cNvPr id="23" name="CaixaDeTexto 22">
            <a:extLst>
              <a:ext uri="{FF2B5EF4-FFF2-40B4-BE49-F238E27FC236}">
                <a16:creationId xmlns:a16="http://schemas.microsoft.com/office/drawing/2014/main" id="{E8161170-33DD-46A9-B661-2A6B178908A3}"/>
              </a:ext>
            </a:extLst>
          </p:cNvPr>
          <p:cNvSpPr txBox="1"/>
          <p:nvPr/>
        </p:nvSpPr>
        <p:spPr>
          <a:xfrm>
            <a:off x="9205205" y="3631703"/>
            <a:ext cx="1163782"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2</a:t>
            </a:r>
          </a:p>
        </p:txBody>
      </p:sp>
      <p:sp>
        <p:nvSpPr>
          <p:cNvPr id="24" name="CaixaDeTexto 23">
            <a:extLst>
              <a:ext uri="{FF2B5EF4-FFF2-40B4-BE49-F238E27FC236}">
                <a16:creationId xmlns:a16="http://schemas.microsoft.com/office/drawing/2014/main" id="{66FA0656-0DC7-4D1A-9E1C-FE7AEAC21BC5}"/>
              </a:ext>
            </a:extLst>
          </p:cNvPr>
          <p:cNvSpPr txBox="1"/>
          <p:nvPr/>
        </p:nvSpPr>
        <p:spPr>
          <a:xfrm>
            <a:off x="6361336" y="5203980"/>
            <a:ext cx="5422625" cy="1415772"/>
          </a:xfrm>
          <a:prstGeom prst="rect">
            <a:avLst/>
          </a:prstGeom>
          <a:solidFill>
            <a:srgbClr val="F8F8F8"/>
          </a:solidFill>
          <a:ln>
            <a:solidFill>
              <a:schemeClr val="tx1"/>
            </a:solidFill>
          </a:ln>
        </p:spPr>
        <p:txBody>
          <a:bodyPr wrap="square" rtlCol="0">
            <a:spAutoFit/>
          </a:bodyPr>
          <a:lstStyle/>
          <a:p>
            <a:pPr marL="342900" indent="-342900">
              <a:buFont typeface="Arial" panose="020B0604020202020204" pitchFamily="34" charset="0"/>
              <a:buChar char="•"/>
            </a:pPr>
            <a:r>
              <a:rPr lang="pt-BR" sz="2600" b="1" dirty="0">
                <a:latin typeface="Arial" panose="020B0604020202020204" pitchFamily="34" charset="0"/>
                <a:cs typeface="Arial" panose="020B0604020202020204" pitchFamily="34" charset="0"/>
              </a:rPr>
              <a:t>Características:</a:t>
            </a:r>
          </a:p>
          <a:p>
            <a:pPr marL="342900" indent="-342900">
              <a:buFont typeface="Arial" panose="020B0604020202020204" pitchFamily="34" charset="0"/>
              <a:buChar char="•"/>
            </a:pPr>
            <a:endParaRPr lang="pt-BR" sz="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pt-BR" sz="2600" dirty="0" err="1">
                <a:latin typeface="Arial" panose="020B0604020202020204" pitchFamily="34" charset="0"/>
                <a:cs typeface="Arial" panose="020B0604020202020204" pitchFamily="34" charset="0"/>
              </a:rPr>
              <a:t>TMgS</a:t>
            </a:r>
            <a:r>
              <a:rPr lang="pt-BR" sz="2600" dirty="0">
                <a:latin typeface="Arial" panose="020B0604020202020204" pitchFamily="34" charset="0"/>
                <a:cs typeface="Arial" panose="020B0604020202020204" pitchFamily="34" charset="0"/>
              </a:rPr>
              <a:t> crescente (em módulo).</a:t>
            </a:r>
          </a:p>
          <a:p>
            <a:pPr marL="800100" lvl="1" indent="-342900">
              <a:buFont typeface="Arial" panose="020B0604020202020204" pitchFamily="34" charset="0"/>
              <a:buChar char="•"/>
            </a:pPr>
            <a:r>
              <a:rPr lang="pt-BR" sz="2600" dirty="0">
                <a:latin typeface="Arial" panose="020B0604020202020204" pitchFamily="34" charset="0"/>
                <a:cs typeface="Arial" panose="020B0604020202020204" pitchFamily="34" charset="0"/>
              </a:rPr>
              <a:t>Propensão à especialização.</a:t>
            </a:r>
          </a:p>
        </p:txBody>
      </p:sp>
      <p:sp>
        <p:nvSpPr>
          <p:cNvPr id="25" name="Arc 20">
            <a:extLst>
              <a:ext uri="{FF2B5EF4-FFF2-40B4-BE49-F238E27FC236}">
                <a16:creationId xmlns:a16="http://schemas.microsoft.com/office/drawing/2014/main" id="{FDC32821-9951-49FF-9AF8-2039BCFCAEAB}"/>
              </a:ext>
            </a:extLst>
          </p:cNvPr>
          <p:cNvSpPr>
            <a:spLocks/>
          </p:cNvSpPr>
          <p:nvPr/>
        </p:nvSpPr>
        <p:spPr bwMode="auto">
          <a:xfrm rot="15976116" flipV="1">
            <a:off x="6485305" y="2974442"/>
            <a:ext cx="1983406" cy="1973780"/>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5000" dirty="0"/>
          </a:p>
        </p:txBody>
      </p:sp>
      <p:sp>
        <p:nvSpPr>
          <p:cNvPr id="26" name="Arc 20">
            <a:extLst>
              <a:ext uri="{FF2B5EF4-FFF2-40B4-BE49-F238E27FC236}">
                <a16:creationId xmlns:a16="http://schemas.microsoft.com/office/drawing/2014/main" id="{F4397B67-362E-49C0-BE9F-B30F2E8E4804}"/>
              </a:ext>
            </a:extLst>
          </p:cNvPr>
          <p:cNvSpPr>
            <a:spLocks/>
          </p:cNvSpPr>
          <p:nvPr/>
        </p:nvSpPr>
        <p:spPr bwMode="auto">
          <a:xfrm rot="15976116" flipV="1">
            <a:off x="6533017" y="2119330"/>
            <a:ext cx="2848383" cy="2906996"/>
          </a:xfrm>
          <a:custGeom>
            <a:avLst/>
            <a:gdLst>
              <a:gd name="T0" fmla="*/ 0 w 21600"/>
              <a:gd name="T1" fmla="*/ 0 h 21600"/>
              <a:gd name="T2" fmla="*/ 253838563 w 21600"/>
              <a:gd name="T3" fmla="*/ 173657415 h 21600"/>
              <a:gd name="T4" fmla="*/ 0 w 21600"/>
              <a:gd name="T5" fmla="*/ 1736574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square" anchor="ctr">
            <a:spAutoFit/>
          </a:bodyPr>
          <a:lstStyle/>
          <a:p>
            <a:endParaRPr lang="pt-BR" sz="19000" dirty="0"/>
          </a:p>
        </p:txBody>
      </p:sp>
    </p:spTree>
    <p:extLst>
      <p:ext uri="{BB962C8B-B14F-4D97-AF65-F5344CB8AC3E}">
        <p14:creationId xmlns:p14="http://schemas.microsoft.com/office/powerpoint/2010/main" val="171923455"/>
      </p:ext>
    </p:extLst>
  </p:cSld>
  <p:clrMapOvr>
    <a:masterClrMapping/>
  </p:clrMapOvr>
  <p:transition spd="med">
    <p:wipe dir="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5">
            <a:extLst>
              <a:ext uri="{FF2B5EF4-FFF2-40B4-BE49-F238E27FC236}">
                <a16:creationId xmlns:a16="http://schemas.microsoft.com/office/drawing/2014/main" id="{7322C454-450D-4C90-B890-77974C0783C6}"/>
              </a:ext>
            </a:extLst>
          </p:cNvPr>
          <p:cNvGrpSpPr>
            <a:grpSpLocks/>
          </p:cNvGrpSpPr>
          <p:nvPr/>
        </p:nvGrpSpPr>
        <p:grpSpPr bwMode="auto">
          <a:xfrm>
            <a:off x="1515900" y="2341998"/>
            <a:ext cx="3524250" cy="3524250"/>
            <a:chOff x="1460" y="1460"/>
            <a:chExt cx="2220" cy="2220"/>
          </a:xfrm>
        </p:grpSpPr>
        <p:sp>
          <p:nvSpPr>
            <p:cNvPr id="5" name="Line 4">
              <a:extLst>
                <a:ext uri="{FF2B5EF4-FFF2-40B4-BE49-F238E27FC236}">
                  <a16:creationId xmlns:a16="http://schemas.microsoft.com/office/drawing/2014/main" id="{AEFCADD3-6D03-4B25-BB36-AC85E21367A7}"/>
                </a:ext>
              </a:extLst>
            </p:cNvPr>
            <p:cNvSpPr>
              <a:spLocks noChangeShapeType="1"/>
            </p:cNvSpPr>
            <p:nvPr/>
          </p:nvSpPr>
          <p:spPr bwMode="auto">
            <a:xfrm>
              <a:off x="1460" y="3380"/>
              <a:ext cx="300" cy="300"/>
            </a:xfrm>
            <a:prstGeom prst="line">
              <a:avLst/>
            </a:prstGeom>
            <a:noFill/>
            <a:ln w="38100">
              <a:solidFill>
                <a:schemeClr val="tx1"/>
              </a:solidFill>
              <a:round/>
              <a:headEnd/>
              <a:tailEnd/>
            </a:ln>
          </p:spPr>
          <p:txBody>
            <a:bodyPr wrap="none" anchor="ctr"/>
            <a:lstStyle/>
            <a:p>
              <a:endParaRPr lang="pt-BR"/>
            </a:p>
          </p:txBody>
        </p:sp>
        <p:sp>
          <p:nvSpPr>
            <p:cNvPr id="6" name="Line 5">
              <a:extLst>
                <a:ext uri="{FF2B5EF4-FFF2-40B4-BE49-F238E27FC236}">
                  <a16:creationId xmlns:a16="http://schemas.microsoft.com/office/drawing/2014/main" id="{5313E9A9-C7D2-4997-864F-1E8F4AA9CD43}"/>
                </a:ext>
              </a:extLst>
            </p:cNvPr>
            <p:cNvSpPr>
              <a:spLocks noChangeShapeType="1"/>
            </p:cNvSpPr>
            <p:nvPr/>
          </p:nvSpPr>
          <p:spPr bwMode="auto">
            <a:xfrm>
              <a:off x="1460" y="2708"/>
              <a:ext cx="972" cy="972"/>
            </a:xfrm>
            <a:prstGeom prst="line">
              <a:avLst/>
            </a:prstGeom>
            <a:noFill/>
            <a:ln w="38100">
              <a:solidFill>
                <a:schemeClr val="tx1"/>
              </a:solidFill>
              <a:round/>
              <a:headEnd/>
              <a:tailEnd/>
            </a:ln>
          </p:spPr>
          <p:txBody>
            <a:bodyPr wrap="none" anchor="ctr"/>
            <a:lstStyle/>
            <a:p>
              <a:endParaRPr lang="pt-BR"/>
            </a:p>
          </p:txBody>
        </p:sp>
        <p:sp>
          <p:nvSpPr>
            <p:cNvPr id="7" name="Line 6">
              <a:extLst>
                <a:ext uri="{FF2B5EF4-FFF2-40B4-BE49-F238E27FC236}">
                  <a16:creationId xmlns:a16="http://schemas.microsoft.com/office/drawing/2014/main" id="{D17D7316-FB33-40E6-A73E-21119FB07C74}"/>
                </a:ext>
              </a:extLst>
            </p:cNvPr>
            <p:cNvSpPr>
              <a:spLocks noChangeShapeType="1"/>
            </p:cNvSpPr>
            <p:nvPr/>
          </p:nvSpPr>
          <p:spPr bwMode="auto">
            <a:xfrm>
              <a:off x="1460" y="2084"/>
              <a:ext cx="1596" cy="1596"/>
            </a:xfrm>
            <a:prstGeom prst="line">
              <a:avLst/>
            </a:prstGeom>
            <a:noFill/>
            <a:ln w="38100">
              <a:solidFill>
                <a:schemeClr val="tx1"/>
              </a:solidFill>
              <a:round/>
              <a:headEnd/>
              <a:tailEnd/>
            </a:ln>
          </p:spPr>
          <p:txBody>
            <a:bodyPr wrap="none" anchor="ctr"/>
            <a:lstStyle/>
            <a:p>
              <a:endParaRPr lang="pt-BR"/>
            </a:p>
          </p:txBody>
        </p:sp>
        <p:sp>
          <p:nvSpPr>
            <p:cNvPr id="8" name="Line 7">
              <a:extLst>
                <a:ext uri="{FF2B5EF4-FFF2-40B4-BE49-F238E27FC236}">
                  <a16:creationId xmlns:a16="http://schemas.microsoft.com/office/drawing/2014/main" id="{75A82191-8AB3-4E99-9178-E20CF64FF485}"/>
                </a:ext>
              </a:extLst>
            </p:cNvPr>
            <p:cNvSpPr>
              <a:spLocks noChangeShapeType="1"/>
            </p:cNvSpPr>
            <p:nvPr/>
          </p:nvSpPr>
          <p:spPr bwMode="auto">
            <a:xfrm>
              <a:off x="1460" y="1460"/>
              <a:ext cx="2220" cy="2220"/>
            </a:xfrm>
            <a:prstGeom prst="line">
              <a:avLst/>
            </a:prstGeom>
            <a:noFill/>
            <a:ln w="38100">
              <a:solidFill>
                <a:schemeClr val="tx1"/>
              </a:solidFill>
              <a:round/>
              <a:headEnd/>
              <a:tailEnd/>
            </a:ln>
          </p:spPr>
          <p:txBody>
            <a:bodyPr wrap="none" anchor="ctr"/>
            <a:lstStyle/>
            <a:p>
              <a:endParaRPr lang="pt-BR"/>
            </a:p>
          </p:txBody>
        </p:sp>
      </p:grpSp>
      <p:sp>
        <p:nvSpPr>
          <p:cNvPr id="9" name="Line 9">
            <a:extLst>
              <a:ext uri="{FF2B5EF4-FFF2-40B4-BE49-F238E27FC236}">
                <a16:creationId xmlns:a16="http://schemas.microsoft.com/office/drawing/2014/main" id="{5FF83816-D1C9-409E-BF67-B40577DD7461}"/>
              </a:ext>
            </a:extLst>
          </p:cNvPr>
          <p:cNvSpPr>
            <a:spLocks noChangeShapeType="1"/>
          </p:cNvSpPr>
          <p:nvPr/>
        </p:nvSpPr>
        <p:spPr bwMode="auto">
          <a:xfrm>
            <a:off x="1503200" y="1715658"/>
            <a:ext cx="0" cy="4184650"/>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0" name="Line 10">
            <a:extLst>
              <a:ext uri="{FF2B5EF4-FFF2-40B4-BE49-F238E27FC236}">
                <a16:creationId xmlns:a16="http://schemas.microsoft.com/office/drawing/2014/main" id="{91CE71F7-5AF5-47AF-855E-9C5C8D632839}"/>
              </a:ext>
            </a:extLst>
          </p:cNvPr>
          <p:cNvSpPr>
            <a:spLocks noChangeShapeType="1"/>
          </p:cNvSpPr>
          <p:nvPr/>
        </p:nvSpPr>
        <p:spPr bwMode="auto">
          <a:xfrm>
            <a:off x="1498438" y="5878948"/>
            <a:ext cx="4195762"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1" name="Rectangle 11">
            <a:extLst>
              <a:ext uri="{FF2B5EF4-FFF2-40B4-BE49-F238E27FC236}">
                <a16:creationId xmlns:a16="http://schemas.microsoft.com/office/drawing/2014/main" id="{B689B622-35BE-4896-BF1F-FC3C8582F69E}"/>
              </a:ext>
            </a:extLst>
          </p:cNvPr>
          <p:cNvSpPr>
            <a:spLocks noChangeArrowheads="1"/>
          </p:cNvSpPr>
          <p:nvPr/>
        </p:nvSpPr>
        <p:spPr bwMode="auto">
          <a:xfrm>
            <a:off x="5422383" y="5918071"/>
            <a:ext cx="607540" cy="428322"/>
          </a:xfrm>
          <a:prstGeom prst="rect">
            <a:avLst/>
          </a:prstGeom>
          <a:noFill/>
          <a:ln w="12700">
            <a:noFill/>
            <a:miter lim="800000"/>
            <a:headEnd/>
            <a:tailEnd/>
          </a:ln>
        </p:spPr>
        <p:txBody>
          <a:bodyPr wrap="none" lIns="90488" tIns="44450" rIns="90488" bIns="44450">
            <a:spAutoFit/>
          </a:bodyPr>
          <a:lstStyle/>
          <a:p>
            <a:r>
              <a:rPr lang="en-US" sz="2200" b="1" dirty="0">
                <a:latin typeface="Arial" charset="0"/>
              </a:rPr>
              <a:t> (x)</a:t>
            </a:r>
          </a:p>
        </p:txBody>
      </p:sp>
      <p:sp>
        <p:nvSpPr>
          <p:cNvPr id="12" name="Rectangle 12">
            <a:extLst>
              <a:ext uri="{FF2B5EF4-FFF2-40B4-BE49-F238E27FC236}">
                <a16:creationId xmlns:a16="http://schemas.microsoft.com/office/drawing/2014/main" id="{9B9D9BED-8C09-497F-8247-FE747188EC56}"/>
              </a:ext>
            </a:extLst>
          </p:cNvPr>
          <p:cNvSpPr>
            <a:spLocks noChangeArrowheads="1"/>
          </p:cNvSpPr>
          <p:nvPr/>
        </p:nvSpPr>
        <p:spPr bwMode="auto">
          <a:xfrm>
            <a:off x="900428" y="1370449"/>
            <a:ext cx="607540" cy="428322"/>
          </a:xfrm>
          <a:prstGeom prst="rect">
            <a:avLst/>
          </a:prstGeom>
          <a:noFill/>
          <a:ln w="12700">
            <a:noFill/>
            <a:miter lim="800000"/>
            <a:headEnd/>
            <a:tailEnd/>
          </a:ln>
        </p:spPr>
        <p:txBody>
          <a:bodyPr wrap="none" lIns="90488" tIns="44450" rIns="90488" bIns="44450">
            <a:spAutoFit/>
          </a:bodyPr>
          <a:lstStyle/>
          <a:p>
            <a:pPr algn="ctr"/>
            <a:r>
              <a:rPr lang="en-US" sz="2200" b="1" dirty="0">
                <a:latin typeface="Arial" charset="0"/>
              </a:rPr>
              <a:t> (y)</a:t>
            </a:r>
          </a:p>
        </p:txBody>
      </p:sp>
      <p:sp>
        <p:nvSpPr>
          <p:cNvPr id="13" name="Rectangle 13">
            <a:extLst>
              <a:ext uri="{FF2B5EF4-FFF2-40B4-BE49-F238E27FC236}">
                <a16:creationId xmlns:a16="http://schemas.microsoft.com/office/drawing/2014/main" id="{ED23621C-5BFF-4B79-95DD-FCF6DB80C33E}"/>
              </a:ext>
            </a:extLst>
          </p:cNvPr>
          <p:cNvSpPr>
            <a:spLocks noChangeArrowheads="1"/>
          </p:cNvSpPr>
          <p:nvPr/>
        </p:nvSpPr>
        <p:spPr bwMode="auto">
          <a:xfrm>
            <a:off x="2953164" y="5876207"/>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2</a:t>
            </a:r>
          </a:p>
        </p:txBody>
      </p:sp>
      <p:sp>
        <p:nvSpPr>
          <p:cNvPr id="14" name="Rectangle 14">
            <a:extLst>
              <a:ext uri="{FF2B5EF4-FFF2-40B4-BE49-F238E27FC236}">
                <a16:creationId xmlns:a16="http://schemas.microsoft.com/office/drawing/2014/main" id="{54EF9383-7BD7-4E3C-BCF9-95549A45620E}"/>
              </a:ext>
            </a:extLst>
          </p:cNvPr>
          <p:cNvSpPr>
            <a:spLocks noChangeArrowheads="1"/>
          </p:cNvSpPr>
          <p:nvPr/>
        </p:nvSpPr>
        <p:spPr bwMode="auto">
          <a:xfrm>
            <a:off x="3933374" y="5876207"/>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3</a:t>
            </a:r>
          </a:p>
        </p:txBody>
      </p:sp>
      <p:sp>
        <p:nvSpPr>
          <p:cNvPr id="15" name="Rectangle 15">
            <a:extLst>
              <a:ext uri="{FF2B5EF4-FFF2-40B4-BE49-F238E27FC236}">
                <a16:creationId xmlns:a16="http://schemas.microsoft.com/office/drawing/2014/main" id="{F01563B8-7372-411A-84A0-318424BD19F9}"/>
              </a:ext>
            </a:extLst>
          </p:cNvPr>
          <p:cNvSpPr>
            <a:spLocks noChangeArrowheads="1"/>
          </p:cNvSpPr>
          <p:nvPr/>
        </p:nvSpPr>
        <p:spPr bwMode="auto">
          <a:xfrm>
            <a:off x="4899729" y="5876207"/>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4</a:t>
            </a:r>
          </a:p>
        </p:txBody>
      </p:sp>
      <p:sp>
        <p:nvSpPr>
          <p:cNvPr id="16" name="Rectangle 16">
            <a:extLst>
              <a:ext uri="{FF2B5EF4-FFF2-40B4-BE49-F238E27FC236}">
                <a16:creationId xmlns:a16="http://schemas.microsoft.com/office/drawing/2014/main" id="{696857ED-34E2-49C4-ABFF-B0E6A02EB856}"/>
              </a:ext>
            </a:extLst>
          </p:cNvPr>
          <p:cNvSpPr>
            <a:spLocks noChangeArrowheads="1"/>
          </p:cNvSpPr>
          <p:nvPr/>
        </p:nvSpPr>
        <p:spPr bwMode="auto">
          <a:xfrm>
            <a:off x="1891559" y="5876207"/>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1</a:t>
            </a:r>
          </a:p>
        </p:txBody>
      </p:sp>
      <p:sp>
        <p:nvSpPr>
          <p:cNvPr id="17" name="Rectangle 17">
            <a:extLst>
              <a:ext uri="{FF2B5EF4-FFF2-40B4-BE49-F238E27FC236}">
                <a16:creationId xmlns:a16="http://schemas.microsoft.com/office/drawing/2014/main" id="{20E4FEEA-C7E6-43FE-89D1-1551A214D050}"/>
              </a:ext>
            </a:extLst>
          </p:cNvPr>
          <p:cNvSpPr>
            <a:spLocks noChangeArrowheads="1"/>
          </p:cNvSpPr>
          <p:nvPr/>
        </p:nvSpPr>
        <p:spPr bwMode="auto">
          <a:xfrm>
            <a:off x="1126099" y="5071924"/>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1</a:t>
            </a:r>
          </a:p>
        </p:txBody>
      </p:sp>
      <p:sp>
        <p:nvSpPr>
          <p:cNvPr id="18" name="Rectangle 18">
            <a:extLst>
              <a:ext uri="{FF2B5EF4-FFF2-40B4-BE49-F238E27FC236}">
                <a16:creationId xmlns:a16="http://schemas.microsoft.com/office/drawing/2014/main" id="{19926692-5797-4F2B-92E6-E887AE545AA2}"/>
              </a:ext>
            </a:extLst>
          </p:cNvPr>
          <p:cNvSpPr>
            <a:spLocks noChangeArrowheads="1"/>
          </p:cNvSpPr>
          <p:nvPr/>
        </p:nvSpPr>
        <p:spPr bwMode="auto">
          <a:xfrm>
            <a:off x="1126099" y="4030234"/>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2</a:t>
            </a:r>
          </a:p>
        </p:txBody>
      </p:sp>
      <p:sp>
        <p:nvSpPr>
          <p:cNvPr id="19" name="Rectangle 19">
            <a:extLst>
              <a:ext uri="{FF2B5EF4-FFF2-40B4-BE49-F238E27FC236}">
                <a16:creationId xmlns:a16="http://schemas.microsoft.com/office/drawing/2014/main" id="{A3019941-5BE4-45DA-9111-E064FE8B1E2A}"/>
              </a:ext>
            </a:extLst>
          </p:cNvPr>
          <p:cNvSpPr>
            <a:spLocks noChangeArrowheads="1"/>
          </p:cNvSpPr>
          <p:nvPr/>
        </p:nvSpPr>
        <p:spPr bwMode="auto">
          <a:xfrm>
            <a:off x="1126099" y="3042377"/>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3</a:t>
            </a:r>
          </a:p>
        </p:txBody>
      </p:sp>
      <p:sp>
        <p:nvSpPr>
          <p:cNvPr id="20" name="Rectangle 20">
            <a:extLst>
              <a:ext uri="{FF2B5EF4-FFF2-40B4-BE49-F238E27FC236}">
                <a16:creationId xmlns:a16="http://schemas.microsoft.com/office/drawing/2014/main" id="{58B568CB-3CFF-4B66-91D8-88A1604162F6}"/>
              </a:ext>
            </a:extLst>
          </p:cNvPr>
          <p:cNvSpPr>
            <a:spLocks noChangeArrowheads="1"/>
          </p:cNvSpPr>
          <p:nvPr/>
        </p:nvSpPr>
        <p:spPr bwMode="auto">
          <a:xfrm>
            <a:off x="1126099" y="2069962"/>
            <a:ext cx="325411"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4</a:t>
            </a:r>
          </a:p>
        </p:txBody>
      </p:sp>
      <p:sp>
        <p:nvSpPr>
          <p:cNvPr id="21" name="CaixaDeTexto 20">
            <a:extLst>
              <a:ext uri="{FF2B5EF4-FFF2-40B4-BE49-F238E27FC236}">
                <a16:creationId xmlns:a16="http://schemas.microsoft.com/office/drawing/2014/main" id="{2A9AF9F8-A25C-43B3-B03F-B9CDE05DB889}"/>
              </a:ext>
            </a:extLst>
          </p:cNvPr>
          <p:cNvSpPr txBox="1"/>
          <p:nvPr/>
        </p:nvSpPr>
        <p:spPr>
          <a:xfrm>
            <a:off x="2216970" y="1363596"/>
            <a:ext cx="2940503" cy="492443"/>
          </a:xfrm>
          <a:prstGeom prst="rect">
            <a:avLst/>
          </a:prstGeom>
          <a:solidFill>
            <a:srgbClr val="F8F8F8"/>
          </a:solidFill>
          <a:ln>
            <a:solidFill>
              <a:schemeClr val="tx1"/>
            </a:solidFill>
          </a:ln>
        </p:spPr>
        <p:txBody>
          <a:bodyPr wrap="square">
            <a:spAutoFit/>
          </a:bodyPr>
          <a:lstStyle/>
          <a:p>
            <a:pPr>
              <a:defRPr/>
            </a:pPr>
            <a:r>
              <a:rPr lang="pt-BR" sz="2600" b="1" dirty="0" err="1">
                <a:latin typeface="+mn-lt"/>
              </a:rPr>
              <a:t>TMgS</a:t>
            </a:r>
            <a:r>
              <a:rPr lang="pt-BR" sz="2600" b="1" dirty="0">
                <a:latin typeface="+mn-lt"/>
              </a:rPr>
              <a:t> Constante</a:t>
            </a:r>
            <a:endParaRPr lang="pt-BR" sz="2600" dirty="0">
              <a:latin typeface="+mn-lt"/>
            </a:endParaRPr>
          </a:p>
        </p:txBody>
      </p:sp>
      <p:sp>
        <p:nvSpPr>
          <p:cNvPr id="22" name="CaixaDeTexto 21">
            <a:extLst>
              <a:ext uri="{FF2B5EF4-FFF2-40B4-BE49-F238E27FC236}">
                <a16:creationId xmlns:a16="http://schemas.microsoft.com/office/drawing/2014/main" id="{B8A9B2D1-791C-4459-85D8-14BB1883048F}"/>
              </a:ext>
            </a:extLst>
          </p:cNvPr>
          <p:cNvSpPr txBox="1"/>
          <p:nvPr/>
        </p:nvSpPr>
        <p:spPr>
          <a:xfrm>
            <a:off x="180883" y="729367"/>
            <a:ext cx="4962745" cy="553998"/>
          </a:xfrm>
          <a:prstGeom prst="rect">
            <a:avLst/>
          </a:prstGeom>
          <a:solidFill>
            <a:srgbClr val="F8F8F8"/>
          </a:solidFill>
          <a:ln>
            <a:solidFill>
              <a:schemeClr val="tx1"/>
            </a:solidFill>
          </a:ln>
        </p:spPr>
        <p:txBody>
          <a:bodyPr wrap="square" rtlCol="0">
            <a:spAutoFit/>
          </a:bodyPr>
          <a:lstStyle/>
          <a:p>
            <a:pPr algn="ctr"/>
            <a:r>
              <a:rPr lang="pt-BR" sz="3000" b="1" dirty="0">
                <a:latin typeface="Arial" panose="020B0604020202020204" pitchFamily="34" charset="0"/>
                <a:cs typeface="Arial" panose="020B0604020202020204" pitchFamily="34" charset="0"/>
              </a:rPr>
              <a:t>Substitutos Perfeitos</a:t>
            </a:r>
          </a:p>
        </p:txBody>
      </p:sp>
      <p:sp>
        <p:nvSpPr>
          <p:cNvPr id="23" name="CaixaDeTexto 22">
            <a:extLst>
              <a:ext uri="{FF2B5EF4-FFF2-40B4-BE49-F238E27FC236}">
                <a16:creationId xmlns:a16="http://schemas.microsoft.com/office/drawing/2014/main" id="{DDEF9E2D-5456-48DC-99C1-50BC8BEDC212}"/>
              </a:ext>
            </a:extLst>
          </p:cNvPr>
          <p:cNvSpPr txBox="1"/>
          <p:nvPr/>
        </p:nvSpPr>
        <p:spPr>
          <a:xfrm>
            <a:off x="1879439" y="5467637"/>
            <a:ext cx="604106"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0</a:t>
            </a:r>
          </a:p>
        </p:txBody>
      </p:sp>
      <p:sp>
        <p:nvSpPr>
          <p:cNvPr id="24" name="CaixaDeTexto 23">
            <a:extLst>
              <a:ext uri="{FF2B5EF4-FFF2-40B4-BE49-F238E27FC236}">
                <a16:creationId xmlns:a16="http://schemas.microsoft.com/office/drawing/2014/main" id="{97C6EA03-537D-47C2-A824-06CCECB0CF05}"/>
              </a:ext>
            </a:extLst>
          </p:cNvPr>
          <p:cNvSpPr txBox="1"/>
          <p:nvPr/>
        </p:nvSpPr>
        <p:spPr>
          <a:xfrm>
            <a:off x="2793848" y="5273674"/>
            <a:ext cx="604106"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1</a:t>
            </a:r>
          </a:p>
        </p:txBody>
      </p:sp>
      <p:sp>
        <p:nvSpPr>
          <p:cNvPr id="25" name="CaixaDeTexto 24">
            <a:extLst>
              <a:ext uri="{FF2B5EF4-FFF2-40B4-BE49-F238E27FC236}">
                <a16:creationId xmlns:a16="http://schemas.microsoft.com/office/drawing/2014/main" id="{6FAF501C-E1DD-4332-B71D-350FF3F16A28}"/>
              </a:ext>
            </a:extLst>
          </p:cNvPr>
          <p:cNvSpPr txBox="1"/>
          <p:nvPr/>
        </p:nvSpPr>
        <p:spPr>
          <a:xfrm>
            <a:off x="3583562" y="5093562"/>
            <a:ext cx="604106"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2</a:t>
            </a:r>
          </a:p>
        </p:txBody>
      </p:sp>
      <p:sp>
        <p:nvSpPr>
          <p:cNvPr id="26" name="CaixaDeTexto 25">
            <a:extLst>
              <a:ext uri="{FF2B5EF4-FFF2-40B4-BE49-F238E27FC236}">
                <a16:creationId xmlns:a16="http://schemas.microsoft.com/office/drawing/2014/main" id="{D718E717-D666-44E6-9558-3839D880D87F}"/>
              </a:ext>
            </a:extLst>
          </p:cNvPr>
          <p:cNvSpPr txBox="1"/>
          <p:nvPr/>
        </p:nvSpPr>
        <p:spPr>
          <a:xfrm>
            <a:off x="4331711" y="4871889"/>
            <a:ext cx="604106" cy="461665"/>
          </a:xfrm>
          <a:prstGeom prst="rect">
            <a:avLst/>
          </a:prstGeom>
          <a:noFill/>
        </p:spPr>
        <p:txBody>
          <a:bodyPr wrap="square" rtlCol="0">
            <a:spAutoFit/>
          </a:bodyPr>
          <a:lstStyle/>
          <a:p>
            <a:r>
              <a:rPr lang="pt-BR" dirty="0">
                <a:latin typeface="Arial" panose="020B0604020202020204" pitchFamily="34" charset="0"/>
                <a:cs typeface="Arial" panose="020B0604020202020204" pitchFamily="34" charset="0"/>
              </a:rPr>
              <a:t>U</a:t>
            </a:r>
            <a:r>
              <a:rPr lang="pt-BR" sz="1600" dirty="0">
                <a:latin typeface="Arial" panose="020B0604020202020204" pitchFamily="34" charset="0"/>
                <a:cs typeface="Arial" panose="020B0604020202020204" pitchFamily="34" charset="0"/>
              </a:rPr>
              <a:t>3</a:t>
            </a:r>
          </a:p>
        </p:txBody>
      </p:sp>
      <p:sp>
        <p:nvSpPr>
          <p:cNvPr id="27" name="Rectangle 2">
            <a:extLst>
              <a:ext uri="{FF2B5EF4-FFF2-40B4-BE49-F238E27FC236}">
                <a16:creationId xmlns:a16="http://schemas.microsoft.com/office/drawing/2014/main" id="{08AB9D34-EB80-4379-B097-185A1EEFF7CC}"/>
              </a:ext>
            </a:extLst>
          </p:cNvPr>
          <p:cNvSpPr>
            <a:spLocks noChangeArrowheads="1"/>
          </p:cNvSpPr>
          <p:nvPr/>
        </p:nvSpPr>
        <p:spPr bwMode="auto">
          <a:xfrm>
            <a:off x="6605945" y="6273888"/>
            <a:ext cx="1905000" cy="457200"/>
          </a:xfrm>
          <a:prstGeom prst="rect">
            <a:avLst/>
          </a:prstGeom>
          <a:noFill/>
          <a:ln w="12700">
            <a:noFill/>
            <a:miter lim="800000"/>
            <a:headEnd/>
            <a:tailEnd/>
          </a:ln>
        </p:spPr>
        <p:txBody>
          <a:bodyPr wrap="none" anchor="ctr"/>
          <a:lstStyle/>
          <a:p>
            <a:endParaRPr lang="pt-BR"/>
          </a:p>
        </p:txBody>
      </p:sp>
      <p:sp>
        <p:nvSpPr>
          <p:cNvPr id="28" name="Rectangle 3">
            <a:extLst>
              <a:ext uri="{FF2B5EF4-FFF2-40B4-BE49-F238E27FC236}">
                <a16:creationId xmlns:a16="http://schemas.microsoft.com/office/drawing/2014/main" id="{3475A6C9-5DDC-40B0-A6F0-EB54098041AA}"/>
              </a:ext>
            </a:extLst>
          </p:cNvPr>
          <p:cNvSpPr>
            <a:spLocks noChangeArrowheads="1"/>
          </p:cNvSpPr>
          <p:nvPr/>
        </p:nvSpPr>
        <p:spPr bwMode="auto">
          <a:xfrm>
            <a:off x="9120545" y="6273888"/>
            <a:ext cx="2895600" cy="457200"/>
          </a:xfrm>
          <a:prstGeom prst="rect">
            <a:avLst/>
          </a:prstGeom>
          <a:noFill/>
          <a:ln w="12700">
            <a:noFill/>
            <a:miter lim="800000"/>
            <a:headEnd/>
            <a:tailEnd/>
          </a:ln>
        </p:spPr>
        <p:txBody>
          <a:bodyPr wrap="none" anchor="ctr"/>
          <a:lstStyle/>
          <a:p>
            <a:endParaRPr lang="pt-BR"/>
          </a:p>
        </p:txBody>
      </p:sp>
      <p:grpSp>
        <p:nvGrpSpPr>
          <p:cNvPr id="29" name="Group 41">
            <a:extLst>
              <a:ext uri="{FF2B5EF4-FFF2-40B4-BE49-F238E27FC236}">
                <a16:creationId xmlns:a16="http://schemas.microsoft.com/office/drawing/2014/main" id="{017F2915-E1D1-400B-99EB-43993989EC52}"/>
              </a:ext>
            </a:extLst>
          </p:cNvPr>
          <p:cNvGrpSpPr>
            <a:grpSpLocks/>
          </p:cNvGrpSpPr>
          <p:nvPr/>
        </p:nvGrpSpPr>
        <p:grpSpPr bwMode="auto">
          <a:xfrm>
            <a:off x="7274283" y="1871751"/>
            <a:ext cx="3232150" cy="3371850"/>
            <a:chOff x="1920" y="1196"/>
            <a:chExt cx="2036" cy="2124"/>
          </a:xfrm>
        </p:grpSpPr>
        <p:sp>
          <p:nvSpPr>
            <p:cNvPr id="30" name="Line 18">
              <a:extLst>
                <a:ext uri="{FF2B5EF4-FFF2-40B4-BE49-F238E27FC236}">
                  <a16:creationId xmlns:a16="http://schemas.microsoft.com/office/drawing/2014/main" id="{6299AD87-6F96-4165-A946-313F63CAEDA2}"/>
                </a:ext>
              </a:extLst>
            </p:cNvPr>
            <p:cNvSpPr>
              <a:spLocks noChangeShapeType="1"/>
            </p:cNvSpPr>
            <p:nvPr/>
          </p:nvSpPr>
          <p:spPr bwMode="auto">
            <a:xfrm>
              <a:off x="1920" y="1196"/>
              <a:ext cx="0" cy="2124"/>
            </a:xfrm>
            <a:prstGeom prst="line">
              <a:avLst/>
            </a:prstGeom>
            <a:noFill/>
            <a:ln w="38100">
              <a:solidFill>
                <a:schemeClr val="tx1"/>
              </a:solidFill>
              <a:round/>
              <a:headEnd/>
              <a:tailEnd/>
            </a:ln>
          </p:spPr>
          <p:txBody>
            <a:bodyPr wrap="none" anchor="ctr"/>
            <a:lstStyle/>
            <a:p>
              <a:endParaRPr lang="pt-BR"/>
            </a:p>
          </p:txBody>
        </p:sp>
        <p:sp>
          <p:nvSpPr>
            <p:cNvPr id="31" name="Line 19">
              <a:extLst>
                <a:ext uri="{FF2B5EF4-FFF2-40B4-BE49-F238E27FC236}">
                  <a16:creationId xmlns:a16="http://schemas.microsoft.com/office/drawing/2014/main" id="{8407AEB4-3AF2-41A0-80FA-22B9950D93C6}"/>
                </a:ext>
              </a:extLst>
            </p:cNvPr>
            <p:cNvSpPr>
              <a:spLocks noChangeShapeType="1"/>
            </p:cNvSpPr>
            <p:nvPr/>
          </p:nvSpPr>
          <p:spPr bwMode="auto">
            <a:xfrm>
              <a:off x="2544" y="1196"/>
              <a:ext cx="0" cy="1452"/>
            </a:xfrm>
            <a:prstGeom prst="line">
              <a:avLst/>
            </a:prstGeom>
            <a:noFill/>
            <a:ln w="38100">
              <a:solidFill>
                <a:schemeClr val="tx1"/>
              </a:solidFill>
              <a:round/>
              <a:headEnd/>
              <a:tailEnd/>
            </a:ln>
          </p:spPr>
          <p:txBody>
            <a:bodyPr wrap="none" anchor="ctr"/>
            <a:lstStyle/>
            <a:p>
              <a:endParaRPr lang="pt-BR"/>
            </a:p>
          </p:txBody>
        </p:sp>
        <p:sp>
          <p:nvSpPr>
            <p:cNvPr id="32" name="Line 20">
              <a:extLst>
                <a:ext uri="{FF2B5EF4-FFF2-40B4-BE49-F238E27FC236}">
                  <a16:creationId xmlns:a16="http://schemas.microsoft.com/office/drawing/2014/main" id="{94F6C79A-0BF0-4AE3-A10F-A2F881240D27}"/>
                </a:ext>
              </a:extLst>
            </p:cNvPr>
            <p:cNvSpPr>
              <a:spLocks noChangeShapeType="1"/>
            </p:cNvSpPr>
            <p:nvPr/>
          </p:nvSpPr>
          <p:spPr bwMode="auto">
            <a:xfrm>
              <a:off x="3168" y="1196"/>
              <a:ext cx="0" cy="828"/>
            </a:xfrm>
            <a:prstGeom prst="line">
              <a:avLst/>
            </a:prstGeom>
            <a:noFill/>
            <a:ln w="38100">
              <a:solidFill>
                <a:schemeClr val="tx1"/>
              </a:solidFill>
              <a:round/>
              <a:headEnd/>
              <a:tailEnd/>
            </a:ln>
          </p:spPr>
          <p:txBody>
            <a:bodyPr wrap="none" anchor="ctr"/>
            <a:lstStyle/>
            <a:p>
              <a:endParaRPr lang="pt-BR"/>
            </a:p>
          </p:txBody>
        </p:sp>
        <p:sp>
          <p:nvSpPr>
            <p:cNvPr id="33" name="Line 22">
              <a:extLst>
                <a:ext uri="{FF2B5EF4-FFF2-40B4-BE49-F238E27FC236}">
                  <a16:creationId xmlns:a16="http://schemas.microsoft.com/office/drawing/2014/main" id="{4B3AAE91-5702-4E44-9412-68214A83AAA4}"/>
                </a:ext>
              </a:extLst>
            </p:cNvPr>
            <p:cNvSpPr>
              <a:spLocks noChangeShapeType="1"/>
            </p:cNvSpPr>
            <p:nvPr/>
          </p:nvSpPr>
          <p:spPr bwMode="auto">
            <a:xfrm>
              <a:off x="1928" y="3312"/>
              <a:ext cx="2028" cy="0"/>
            </a:xfrm>
            <a:prstGeom prst="line">
              <a:avLst/>
            </a:prstGeom>
            <a:noFill/>
            <a:ln w="38100">
              <a:solidFill>
                <a:schemeClr val="tx1"/>
              </a:solidFill>
              <a:round/>
              <a:headEnd/>
              <a:tailEnd/>
            </a:ln>
          </p:spPr>
          <p:txBody>
            <a:bodyPr wrap="none" anchor="ctr"/>
            <a:lstStyle/>
            <a:p>
              <a:endParaRPr lang="pt-BR"/>
            </a:p>
          </p:txBody>
        </p:sp>
        <p:sp>
          <p:nvSpPr>
            <p:cNvPr id="34" name="Line 23">
              <a:extLst>
                <a:ext uri="{FF2B5EF4-FFF2-40B4-BE49-F238E27FC236}">
                  <a16:creationId xmlns:a16="http://schemas.microsoft.com/office/drawing/2014/main" id="{447442B1-099D-4741-94C4-1C3A8D9C2817}"/>
                </a:ext>
              </a:extLst>
            </p:cNvPr>
            <p:cNvSpPr>
              <a:spLocks noChangeShapeType="1"/>
            </p:cNvSpPr>
            <p:nvPr/>
          </p:nvSpPr>
          <p:spPr bwMode="auto">
            <a:xfrm>
              <a:off x="2552" y="2640"/>
              <a:ext cx="1404" cy="0"/>
            </a:xfrm>
            <a:prstGeom prst="line">
              <a:avLst/>
            </a:prstGeom>
            <a:noFill/>
            <a:ln w="38100">
              <a:solidFill>
                <a:schemeClr val="tx1"/>
              </a:solidFill>
              <a:round/>
              <a:headEnd/>
              <a:tailEnd/>
            </a:ln>
          </p:spPr>
          <p:txBody>
            <a:bodyPr wrap="none" anchor="ctr"/>
            <a:lstStyle/>
            <a:p>
              <a:endParaRPr lang="pt-BR"/>
            </a:p>
          </p:txBody>
        </p:sp>
        <p:sp>
          <p:nvSpPr>
            <p:cNvPr id="35" name="Line 24">
              <a:extLst>
                <a:ext uri="{FF2B5EF4-FFF2-40B4-BE49-F238E27FC236}">
                  <a16:creationId xmlns:a16="http://schemas.microsoft.com/office/drawing/2014/main" id="{2E2E408E-4981-4B4C-ABB3-DAE4BBBEC122}"/>
                </a:ext>
              </a:extLst>
            </p:cNvPr>
            <p:cNvSpPr>
              <a:spLocks noChangeShapeType="1"/>
            </p:cNvSpPr>
            <p:nvPr/>
          </p:nvSpPr>
          <p:spPr bwMode="auto">
            <a:xfrm>
              <a:off x="3176" y="2016"/>
              <a:ext cx="780" cy="0"/>
            </a:xfrm>
            <a:prstGeom prst="line">
              <a:avLst/>
            </a:prstGeom>
            <a:noFill/>
            <a:ln w="38100">
              <a:solidFill>
                <a:schemeClr val="tx1"/>
              </a:solidFill>
              <a:round/>
              <a:headEnd/>
              <a:tailEnd/>
            </a:ln>
          </p:spPr>
          <p:txBody>
            <a:bodyPr wrap="none" anchor="ctr"/>
            <a:lstStyle/>
            <a:p>
              <a:endParaRPr lang="pt-BR"/>
            </a:p>
          </p:txBody>
        </p:sp>
      </p:grpSp>
      <p:sp>
        <p:nvSpPr>
          <p:cNvPr id="36" name="Line 27">
            <a:extLst>
              <a:ext uri="{FF2B5EF4-FFF2-40B4-BE49-F238E27FC236}">
                <a16:creationId xmlns:a16="http://schemas.microsoft.com/office/drawing/2014/main" id="{0FDBFABC-4FBC-4EA2-8F19-A1A92468163B}"/>
              </a:ext>
            </a:extLst>
          </p:cNvPr>
          <p:cNvSpPr>
            <a:spLocks noChangeShapeType="1"/>
          </p:cNvSpPr>
          <p:nvPr/>
        </p:nvSpPr>
        <p:spPr bwMode="auto">
          <a:xfrm>
            <a:off x="6653570" y="1703936"/>
            <a:ext cx="0" cy="4184650"/>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37" name="Line 28">
            <a:extLst>
              <a:ext uri="{FF2B5EF4-FFF2-40B4-BE49-F238E27FC236}">
                <a16:creationId xmlns:a16="http://schemas.microsoft.com/office/drawing/2014/main" id="{398EA415-B556-4908-BEE8-76BBDF146176}"/>
              </a:ext>
            </a:extLst>
          </p:cNvPr>
          <p:cNvSpPr>
            <a:spLocks noChangeShapeType="1"/>
          </p:cNvSpPr>
          <p:nvPr/>
        </p:nvSpPr>
        <p:spPr bwMode="auto">
          <a:xfrm>
            <a:off x="6648808" y="5880188"/>
            <a:ext cx="4195762"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38" name="Rectangle 29">
            <a:extLst>
              <a:ext uri="{FF2B5EF4-FFF2-40B4-BE49-F238E27FC236}">
                <a16:creationId xmlns:a16="http://schemas.microsoft.com/office/drawing/2014/main" id="{921498B6-96D4-445D-BEDC-F99FE36E4CA8}"/>
              </a:ext>
            </a:extLst>
          </p:cNvPr>
          <p:cNvSpPr>
            <a:spLocks noChangeArrowheads="1"/>
          </p:cNvSpPr>
          <p:nvPr/>
        </p:nvSpPr>
        <p:spPr bwMode="auto">
          <a:xfrm>
            <a:off x="10553597" y="5907187"/>
            <a:ext cx="495329" cy="397545"/>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(x)</a:t>
            </a:r>
          </a:p>
        </p:txBody>
      </p:sp>
      <p:sp>
        <p:nvSpPr>
          <p:cNvPr id="39" name="Rectangle 30">
            <a:extLst>
              <a:ext uri="{FF2B5EF4-FFF2-40B4-BE49-F238E27FC236}">
                <a16:creationId xmlns:a16="http://schemas.microsoft.com/office/drawing/2014/main" id="{4FD23FC5-8C12-4B73-B954-CE57BB69A0E9}"/>
              </a:ext>
            </a:extLst>
          </p:cNvPr>
          <p:cNvSpPr>
            <a:spLocks noChangeArrowheads="1"/>
          </p:cNvSpPr>
          <p:nvPr/>
        </p:nvSpPr>
        <p:spPr bwMode="auto">
          <a:xfrm>
            <a:off x="5964403" y="1467381"/>
            <a:ext cx="565861" cy="397545"/>
          </a:xfrm>
          <a:prstGeom prst="rect">
            <a:avLst/>
          </a:prstGeom>
          <a:noFill/>
          <a:ln w="12700">
            <a:noFill/>
            <a:miter lim="800000"/>
            <a:headEnd/>
            <a:tailEnd/>
          </a:ln>
        </p:spPr>
        <p:txBody>
          <a:bodyPr wrap="none" lIns="90488" tIns="44450" rIns="90488" bIns="44450">
            <a:spAutoFit/>
          </a:bodyPr>
          <a:lstStyle/>
          <a:p>
            <a:pPr algn="ctr"/>
            <a:r>
              <a:rPr lang="en-US" sz="2000" b="1" dirty="0">
                <a:latin typeface="Arial" charset="0"/>
              </a:rPr>
              <a:t> (y)</a:t>
            </a:r>
          </a:p>
        </p:txBody>
      </p:sp>
      <p:sp>
        <p:nvSpPr>
          <p:cNvPr id="40" name="Rectangle 31">
            <a:extLst>
              <a:ext uri="{FF2B5EF4-FFF2-40B4-BE49-F238E27FC236}">
                <a16:creationId xmlns:a16="http://schemas.microsoft.com/office/drawing/2014/main" id="{2B3105D6-CB26-4795-835C-782E45A5C441}"/>
              </a:ext>
            </a:extLst>
          </p:cNvPr>
          <p:cNvSpPr>
            <a:spLocks noChangeArrowheads="1"/>
          </p:cNvSpPr>
          <p:nvPr/>
        </p:nvSpPr>
        <p:spPr bwMode="auto">
          <a:xfrm>
            <a:off x="8172809" y="5891302"/>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2</a:t>
            </a:r>
          </a:p>
        </p:txBody>
      </p:sp>
      <p:sp>
        <p:nvSpPr>
          <p:cNvPr id="41" name="Rectangle 32">
            <a:extLst>
              <a:ext uri="{FF2B5EF4-FFF2-40B4-BE49-F238E27FC236}">
                <a16:creationId xmlns:a16="http://schemas.microsoft.com/office/drawing/2014/main" id="{4E876DB9-19B5-4B3F-B7D7-EF337A6C7DD9}"/>
              </a:ext>
            </a:extLst>
          </p:cNvPr>
          <p:cNvSpPr>
            <a:spLocks noChangeArrowheads="1"/>
          </p:cNvSpPr>
          <p:nvPr/>
        </p:nvSpPr>
        <p:spPr bwMode="auto">
          <a:xfrm>
            <a:off x="9125309" y="5891302"/>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3</a:t>
            </a:r>
          </a:p>
        </p:txBody>
      </p:sp>
      <p:sp>
        <p:nvSpPr>
          <p:cNvPr id="42" name="Rectangle 34">
            <a:extLst>
              <a:ext uri="{FF2B5EF4-FFF2-40B4-BE49-F238E27FC236}">
                <a16:creationId xmlns:a16="http://schemas.microsoft.com/office/drawing/2014/main" id="{69000D9C-3AE5-4C5C-8189-B33F4A455D39}"/>
              </a:ext>
            </a:extLst>
          </p:cNvPr>
          <p:cNvSpPr>
            <a:spLocks noChangeArrowheads="1"/>
          </p:cNvSpPr>
          <p:nvPr/>
        </p:nvSpPr>
        <p:spPr bwMode="auto">
          <a:xfrm>
            <a:off x="7125059" y="5891302"/>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1</a:t>
            </a:r>
          </a:p>
        </p:txBody>
      </p:sp>
      <p:sp>
        <p:nvSpPr>
          <p:cNvPr id="43" name="Rectangle 35">
            <a:extLst>
              <a:ext uri="{FF2B5EF4-FFF2-40B4-BE49-F238E27FC236}">
                <a16:creationId xmlns:a16="http://schemas.microsoft.com/office/drawing/2014/main" id="{7E85F283-024C-45CB-8852-556DFD32DD1E}"/>
              </a:ext>
            </a:extLst>
          </p:cNvPr>
          <p:cNvSpPr>
            <a:spLocks noChangeArrowheads="1"/>
          </p:cNvSpPr>
          <p:nvPr/>
        </p:nvSpPr>
        <p:spPr bwMode="auto">
          <a:xfrm>
            <a:off x="6248759" y="5003889"/>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1</a:t>
            </a:r>
          </a:p>
        </p:txBody>
      </p:sp>
      <p:sp>
        <p:nvSpPr>
          <p:cNvPr id="44" name="Rectangle 36">
            <a:extLst>
              <a:ext uri="{FF2B5EF4-FFF2-40B4-BE49-F238E27FC236}">
                <a16:creationId xmlns:a16="http://schemas.microsoft.com/office/drawing/2014/main" id="{28208B30-F9FE-4D9C-9C89-A5094D472A98}"/>
              </a:ext>
            </a:extLst>
          </p:cNvPr>
          <p:cNvSpPr>
            <a:spLocks noChangeArrowheads="1"/>
          </p:cNvSpPr>
          <p:nvPr/>
        </p:nvSpPr>
        <p:spPr bwMode="auto">
          <a:xfrm>
            <a:off x="6248759" y="4003764"/>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2</a:t>
            </a:r>
          </a:p>
        </p:txBody>
      </p:sp>
      <p:sp>
        <p:nvSpPr>
          <p:cNvPr id="45" name="Rectangle 37">
            <a:extLst>
              <a:ext uri="{FF2B5EF4-FFF2-40B4-BE49-F238E27FC236}">
                <a16:creationId xmlns:a16="http://schemas.microsoft.com/office/drawing/2014/main" id="{5056D789-6D20-4A26-9113-2D96D383FDB7}"/>
              </a:ext>
            </a:extLst>
          </p:cNvPr>
          <p:cNvSpPr>
            <a:spLocks noChangeArrowheads="1"/>
          </p:cNvSpPr>
          <p:nvPr/>
        </p:nvSpPr>
        <p:spPr bwMode="auto">
          <a:xfrm>
            <a:off x="6248759" y="3002052"/>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3</a:t>
            </a:r>
          </a:p>
        </p:txBody>
      </p:sp>
      <p:sp>
        <p:nvSpPr>
          <p:cNvPr id="47" name="CaixaDeTexto 46">
            <a:extLst>
              <a:ext uri="{FF2B5EF4-FFF2-40B4-BE49-F238E27FC236}">
                <a16:creationId xmlns:a16="http://schemas.microsoft.com/office/drawing/2014/main" id="{B8A4E277-6A3B-401E-88F8-AD9796977E36}"/>
              </a:ext>
            </a:extLst>
          </p:cNvPr>
          <p:cNvSpPr txBox="1"/>
          <p:nvPr/>
        </p:nvSpPr>
        <p:spPr>
          <a:xfrm>
            <a:off x="6721120" y="773617"/>
            <a:ext cx="4962745" cy="523220"/>
          </a:xfrm>
          <a:prstGeom prst="rect">
            <a:avLst/>
          </a:prstGeom>
          <a:solidFill>
            <a:srgbClr val="F8F8F8"/>
          </a:solidFill>
          <a:ln>
            <a:solidFill>
              <a:schemeClr val="tx1"/>
            </a:solidFill>
          </a:ln>
        </p:spPr>
        <p:txBody>
          <a:bodyPr wrap="square" rtlCol="0">
            <a:spAutoFit/>
          </a:bodyPr>
          <a:lstStyle/>
          <a:p>
            <a:pPr algn="ctr"/>
            <a:r>
              <a:rPr lang="pt-BR" sz="2800" b="1" dirty="0">
                <a:latin typeface="Arial" panose="020B0604020202020204" pitchFamily="34" charset="0"/>
                <a:cs typeface="Arial" panose="020B0604020202020204" pitchFamily="34" charset="0"/>
              </a:rPr>
              <a:t>Complementares Perfeitos</a:t>
            </a:r>
          </a:p>
        </p:txBody>
      </p:sp>
      <p:sp>
        <p:nvSpPr>
          <p:cNvPr id="48" name="CaixaDeTexto 47">
            <a:extLst>
              <a:ext uri="{FF2B5EF4-FFF2-40B4-BE49-F238E27FC236}">
                <a16:creationId xmlns:a16="http://schemas.microsoft.com/office/drawing/2014/main" id="{BCACADFC-79C6-4AA8-872F-238AFE1AC254}"/>
              </a:ext>
            </a:extLst>
          </p:cNvPr>
          <p:cNvSpPr txBox="1"/>
          <p:nvPr/>
        </p:nvSpPr>
        <p:spPr>
          <a:xfrm>
            <a:off x="10521561" y="5003667"/>
            <a:ext cx="700114" cy="461665"/>
          </a:xfrm>
          <a:prstGeom prst="rect">
            <a:avLst/>
          </a:prstGeom>
          <a:noFill/>
        </p:spPr>
        <p:txBody>
          <a:bodyPr wrap="square" rtlCol="0">
            <a:spAutoFit/>
          </a:bodyPr>
          <a:lstStyle/>
          <a:p>
            <a:r>
              <a:rPr lang="pt-BR" dirty="0">
                <a:latin typeface="+mn-lt"/>
              </a:rPr>
              <a:t>U</a:t>
            </a:r>
            <a:r>
              <a:rPr lang="pt-BR" sz="1600" dirty="0">
                <a:latin typeface="+mn-lt"/>
              </a:rPr>
              <a:t>0</a:t>
            </a:r>
          </a:p>
        </p:txBody>
      </p:sp>
      <p:sp>
        <p:nvSpPr>
          <p:cNvPr id="49" name="CaixaDeTexto 48">
            <a:extLst>
              <a:ext uri="{FF2B5EF4-FFF2-40B4-BE49-F238E27FC236}">
                <a16:creationId xmlns:a16="http://schemas.microsoft.com/office/drawing/2014/main" id="{2D156E69-0FB0-49FA-8BD3-B013587AC353}"/>
              </a:ext>
            </a:extLst>
          </p:cNvPr>
          <p:cNvSpPr txBox="1"/>
          <p:nvPr/>
        </p:nvSpPr>
        <p:spPr>
          <a:xfrm>
            <a:off x="10521559" y="3950721"/>
            <a:ext cx="700114" cy="461665"/>
          </a:xfrm>
          <a:prstGeom prst="rect">
            <a:avLst/>
          </a:prstGeom>
          <a:noFill/>
        </p:spPr>
        <p:txBody>
          <a:bodyPr wrap="square" rtlCol="0">
            <a:spAutoFit/>
          </a:bodyPr>
          <a:lstStyle/>
          <a:p>
            <a:r>
              <a:rPr lang="pt-BR" dirty="0">
                <a:latin typeface="+mn-lt"/>
              </a:rPr>
              <a:t>U</a:t>
            </a:r>
            <a:r>
              <a:rPr lang="pt-BR" sz="1600" dirty="0">
                <a:latin typeface="+mn-lt"/>
              </a:rPr>
              <a:t>1</a:t>
            </a:r>
          </a:p>
        </p:txBody>
      </p:sp>
      <p:sp>
        <p:nvSpPr>
          <p:cNvPr id="50" name="CaixaDeTexto 49">
            <a:extLst>
              <a:ext uri="{FF2B5EF4-FFF2-40B4-BE49-F238E27FC236}">
                <a16:creationId xmlns:a16="http://schemas.microsoft.com/office/drawing/2014/main" id="{701CA666-960A-464C-AC8A-E9FA350E371D}"/>
              </a:ext>
            </a:extLst>
          </p:cNvPr>
          <p:cNvSpPr txBox="1"/>
          <p:nvPr/>
        </p:nvSpPr>
        <p:spPr>
          <a:xfrm>
            <a:off x="10507700" y="2953189"/>
            <a:ext cx="700114" cy="461665"/>
          </a:xfrm>
          <a:prstGeom prst="rect">
            <a:avLst/>
          </a:prstGeom>
          <a:noFill/>
        </p:spPr>
        <p:txBody>
          <a:bodyPr wrap="square" rtlCol="0">
            <a:spAutoFit/>
          </a:bodyPr>
          <a:lstStyle/>
          <a:p>
            <a:r>
              <a:rPr lang="pt-BR" dirty="0">
                <a:latin typeface="+mn-lt"/>
              </a:rPr>
              <a:t>U</a:t>
            </a:r>
            <a:r>
              <a:rPr lang="pt-BR" sz="1600" dirty="0">
                <a:latin typeface="+mn-lt"/>
              </a:rPr>
              <a:t>0</a:t>
            </a:r>
          </a:p>
        </p:txBody>
      </p:sp>
    </p:spTree>
    <p:extLst>
      <p:ext uri="{BB962C8B-B14F-4D97-AF65-F5344CB8AC3E}">
        <p14:creationId xmlns:p14="http://schemas.microsoft.com/office/powerpoint/2010/main" val="1958754824"/>
      </p:ext>
    </p:extLst>
  </p:cSld>
  <p:clrMapOvr>
    <a:masterClrMapping/>
  </p:clrMapOvr>
  <p:transition spd="med">
    <p:wipe dir="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1F67ED39-F5A9-4312-A47D-2EFC0EA2E6F1}"/>
              </a:ext>
            </a:extLst>
          </p:cNvPr>
          <p:cNvSpPr/>
          <p:nvPr/>
        </p:nvSpPr>
        <p:spPr bwMode="auto">
          <a:xfrm>
            <a:off x="84406" y="2560312"/>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9FA76CF7-CFD4-4517-888D-C6D08F74506C}"/>
              </a:ext>
            </a:extLst>
          </p:cNvPr>
          <p:cNvSpPr>
            <a:spLocks noGrp="1"/>
          </p:cNvSpPr>
          <p:nvPr>
            <p:ph idx="1"/>
          </p:nvPr>
        </p:nvSpPr>
        <p:spPr>
          <a:xfrm>
            <a:off x="168811" y="161824"/>
            <a:ext cx="11859065" cy="4883150"/>
          </a:xfrm>
        </p:spPr>
        <p:txBody>
          <a:bodyPr/>
          <a:lstStyle/>
          <a:p>
            <a:pPr marL="0" indent="0" algn="just">
              <a:buNone/>
            </a:pPr>
            <a:r>
              <a:rPr lang="pt-BR" sz="3100" b="1" dirty="0">
                <a:solidFill>
                  <a:schemeClr val="tx1"/>
                </a:solidFill>
                <a:latin typeface="Calibri" panose="020F0502020204030204" pitchFamily="34" charset="0"/>
                <a:cs typeface="Calibri" panose="020F0502020204030204" pitchFamily="34" charset="0"/>
              </a:rPr>
              <a:t>26) FGV - Auditor Fiscal Tributário da Receita Municipal (Cuiabá)/ 2016</a:t>
            </a:r>
            <a:endParaRPr lang="pt-BR" sz="3100" b="1" i="0" dirty="0">
              <a:solidFill>
                <a:schemeClr val="tx1"/>
              </a:solidFill>
              <a:effectLst/>
              <a:latin typeface="Calibri" panose="020F0502020204030204" pitchFamily="34" charset="0"/>
              <a:cs typeface="Calibri" panose="020F0502020204030204" pitchFamily="34" charset="0"/>
            </a:endParaRPr>
          </a:p>
          <a:p>
            <a:pPr marL="0" indent="0" algn="just">
              <a:spcBef>
                <a:spcPts val="600"/>
              </a:spcBef>
              <a:buNone/>
            </a:pPr>
            <a:r>
              <a:rPr lang="pt-BR" sz="2800" b="0" i="0" dirty="0">
                <a:solidFill>
                  <a:schemeClr val="tx1"/>
                </a:solidFill>
                <a:effectLst/>
                <a:latin typeface="Calibri" panose="020F0502020204030204" pitchFamily="34" charset="0"/>
                <a:cs typeface="Calibri" panose="020F0502020204030204" pitchFamily="34" charset="0"/>
              </a:rPr>
              <a:t>A curva de indiferença é um ferramental importante na análise de preferências e escolhas do consumidor.</a:t>
            </a:r>
          </a:p>
          <a:p>
            <a:pPr marL="0" indent="0" algn="just">
              <a:spcBef>
                <a:spcPts val="600"/>
              </a:spcBef>
              <a:buNone/>
            </a:pPr>
            <a:r>
              <a:rPr lang="pt-BR" sz="2800" b="0" i="0" dirty="0">
                <a:solidFill>
                  <a:schemeClr val="tx1"/>
                </a:solidFill>
                <a:effectLst/>
                <a:latin typeface="Calibri" panose="020F0502020204030204" pitchFamily="34" charset="0"/>
                <a:cs typeface="Calibri" panose="020F0502020204030204" pitchFamily="34" charset="0"/>
              </a:rPr>
              <a:t>Assinale a opção que indica uma das características das curvas de indiferença, caso o consumidor tenha preferências racionais.</a:t>
            </a:r>
          </a:p>
          <a:p>
            <a:pPr marL="514350" indent="-514350" algn="just">
              <a:spcBef>
                <a:spcPts val="600"/>
              </a:spcBef>
              <a:buClr>
                <a:schemeClr val="tx1"/>
              </a:buClr>
              <a:buSzPct val="100000"/>
              <a:buFont typeface="+mj-lt"/>
              <a:buAutoNum type="alphaLcParenR"/>
            </a:pPr>
            <a:r>
              <a:rPr lang="pt-BR" sz="2800" b="0" i="0" dirty="0">
                <a:solidFill>
                  <a:schemeClr val="tx1"/>
                </a:solidFill>
                <a:effectLst/>
                <a:latin typeface="Calibri" panose="020F0502020204030204" pitchFamily="34" charset="0"/>
                <a:cs typeface="Calibri" panose="020F0502020204030204" pitchFamily="34" charset="0"/>
              </a:rPr>
              <a:t>Duas curvas nunca se cruzam, o que viola o pressuposto de transitividade das preferências.</a:t>
            </a:r>
          </a:p>
          <a:p>
            <a:pPr marL="514350" indent="-514350" algn="just">
              <a:spcBef>
                <a:spcPts val="600"/>
              </a:spcBef>
              <a:buClr>
                <a:schemeClr val="tx1"/>
              </a:buClr>
              <a:buSzPct val="100000"/>
              <a:buFont typeface="+mj-lt"/>
              <a:buAutoNum type="alphaLcParenR"/>
            </a:pPr>
            <a:r>
              <a:rPr lang="pt-BR" sz="2800" b="0" i="0" dirty="0">
                <a:solidFill>
                  <a:schemeClr val="tx1"/>
                </a:solidFill>
                <a:effectLst/>
                <a:latin typeface="Calibri" panose="020F0502020204030204" pitchFamily="34" charset="0"/>
                <a:cs typeface="Calibri" panose="020F0502020204030204" pitchFamily="34" charset="0"/>
              </a:rPr>
              <a:t>A utilidade do consumidor aumenta quando as curvas se deslocam em direção à origem dos eixos cartesianos.</a:t>
            </a:r>
            <a:endParaRPr lang="pt-BR" sz="2800"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sz="2800" b="0" i="0" dirty="0">
                <a:solidFill>
                  <a:schemeClr val="tx1"/>
                </a:solidFill>
                <a:effectLst/>
                <a:latin typeface="Calibri" panose="020F0502020204030204" pitchFamily="34" charset="0"/>
                <a:cs typeface="Calibri" panose="020F0502020204030204" pitchFamily="34" charset="0"/>
              </a:rPr>
              <a:t>As curvas de indiferença geram cestas indiferentes mesmo se uma das cestas contenha uma quantidade estritamente maior de todos os bens.</a:t>
            </a:r>
          </a:p>
          <a:p>
            <a:pPr marL="514350" indent="-514350" algn="just">
              <a:spcBef>
                <a:spcPts val="600"/>
              </a:spcBef>
              <a:buClr>
                <a:schemeClr val="tx1"/>
              </a:buClr>
              <a:buSzPct val="100000"/>
              <a:buFont typeface="+mj-lt"/>
              <a:buAutoNum type="alphaLcParenR"/>
            </a:pPr>
            <a:r>
              <a:rPr lang="pt-BR" sz="2800" b="0" i="0" dirty="0">
                <a:solidFill>
                  <a:schemeClr val="tx1"/>
                </a:solidFill>
                <a:effectLst/>
                <a:latin typeface="Calibri" panose="020F0502020204030204" pitchFamily="34" charset="0"/>
                <a:cs typeface="Calibri" panose="020F0502020204030204" pitchFamily="34" charset="0"/>
              </a:rPr>
              <a:t>As curvas não cruzam o conjunto orçamentário do consumidor.</a:t>
            </a:r>
            <a:endParaRPr lang="pt-BR" sz="2800"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sz="2800" b="0" i="0" dirty="0">
                <a:solidFill>
                  <a:schemeClr val="tx1"/>
                </a:solidFill>
                <a:effectLst/>
                <a:latin typeface="Calibri" panose="020F0502020204030204" pitchFamily="34" charset="0"/>
                <a:cs typeface="Calibri" panose="020F0502020204030204" pitchFamily="34" charset="0"/>
              </a:rPr>
              <a:t>As curvas são convexas para funções utilidade convexas e côncavas, para funções utilidade côncavas.</a:t>
            </a:r>
            <a:endParaRPr lang="pt-BR"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37173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a:extLst>
              <a:ext uri="{FF2B5EF4-FFF2-40B4-BE49-F238E27FC236}">
                <a16:creationId xmlns:a16="http://schemas.microsoft.com/office/drawing/2014/main" id="{8E25C04D-0A29-4648-9954-3326CF6852B7}"/>
              </a:ext>
            </a:extLst>
          </p:cNvPr>
          <p:cNvGrpSpPr>
            <a:grpSpLocks/>
          </p:cNvGrpSpPr>
          <p:nvPr/>
        </p:nvGrpSpPr>
        <p:grpSpPr bwMode="auto">
          <a:xfrm>
            <a:off x="3569711" y="1879459"/>
            <a:ext cx="3741737" cy="3563937"/>
            <a:chOff x="2013" y="1149"/>
            <a:chExt cx="2357" cy="2245"/>
          </a:xfrm>
        </p:grpSpPr>
        <p:sp>
          <p:nvSpPr>
            <p:cNvPr id="5" name="Freeform 4">
              <a:extLst>
                <a:ext uri="{FF2B5EF4-FFF2-40B4-BE49-F238E27FC236}">
                  <a16:creationId xmlns:a16="http://schemas.microsoft.com/office/drawing/2014/main" id="{4F9DCBA9-893C-4F47-BF9B-E0764C4D7BDB}"/>
                </a:ext>
              </a:extLst>
            </p:cNvPr>
            <p:cNvSpPr>
              <a:spLocks/>
            </p:cNvSpPr>
            <p:nvPr/>
          </p:nvSpPr>
          <p:spPr bwMode="auto">
            <a:xfrm>
              <a:off x="2195" y="1440"/>
              <a:ext cx="2175" cy="1954"/>
            </a:xfrm>
            <a:custGeom>
              <a:avLst/>
              <a:gdLst>
                <a:gd name="T0" fmla="*/ 7 w 2175"/>
                <a:gd name="T1" fmla="*/ 0 h 1954"/>
                <a:gd name="T2" fmla="*/ 0 w 2175"/>
                <a:gd name="T3" fmla="*/ 27 h 1954"/>
                <a:gd name="T4" fmla="*/ 0 w 2175"/>
                <a:gd name="T5" fmla="*/ 60 h 1954"/>
                <a:gd name="T6" fmla="*/ 0 w 2175"/>
                <a:gd name="T7" fmla="*/ 104 h 1954"/>
                <a:gd name="T8" fmla="*/ 7 w 2175"/>
                <a:gd name="T9" fmla="*/ 147 h 1954"/>
                <a:gd name="T10" fmla="*/ 28 w 2175"/>
                <a:gd name="T11" fmla="*/ 251 h 1954"/>
                <a:gd name="T12" fmla="*/ 56 w 2175"/>
                <a:gd name="T13" fmla="*/ 360 h 1954"/>
                <a:gd name="T14" fmla="*/ 70 w 2175"/>
                <a:gd name="T15" fmla="*/ 420 h 1954"/>
                <a:gd name="T16" fmla="*/ 91 w 2175"/>
                <a:gd name="T17" fmla="*/ 485 h 1954"/>
                <a:gd name="T18" fmla="*/ 133 w 2175"/>
                <a:gd name="T19" fmla="*/ 633 h 1954"/>
                <a:gd name="T20" fmla="*/ 182 w 2175"/>
                <a:gd name="T21" fmla="*/ 780 h 1954"/>
                <a:gd name="T22" fmla="*/ 210 w 2175"/>
                <a:gd name="T23" fmla="*/ 851 h 1954"/>
                <a:gd name="T24" fmla="*/ 245 w 2175"/>
                <a:gd name="T25" fmla="*/ 916 h 1954"/>
                <a:gd name="T26" fmla="*/ 322 w 2175"/>
                <a:gd name="T27" fmla="*/ 1042 h 1954"/>
                <a:gd name="T28" fmla="*/ 405 w 2175"/>
                <a:gd name="T29" fmla="*/ 1167 h 1954"/>
                <a:gd name="T30" fmla="*/ 503 w 2175"/>
                <a:gd name="T31" fmla="*/ 1282 h 1954"/>
                <a:gd name="T32" fmla="*/ 622 w 2175"/>
                <a:gd name="T33" fmla="*/ 1385 h 1954"/>
                <a:gd name="T34" fmla="*/ 685 w 2175"/>
                <a:gd name="T35" fmla="*/ 1429 h 1954"/>
                <a:gd name="T36" fmla="*/ 755 w 2175"/>
                <a:gd name="T37" fmla="*/ 1473 h 1954"/>
                <a:gd name="T38" fmla="*/ 909 w 2175"/>
                <a:gd name="T39" fmla="*/ 1554 h 1954"/>
                <a:gd name="T40" fmla="*/ 1070 w 2175"/>
                <a:gd name="T41" fmla="*/ 1631 h 1954"/>
                <a:gd name="T42" fmla="*/ 1223 w 2175"/>
                <a:gd name="T43" fmla="*/ 1696 h 1954"/>
                <a:gd name="T44" fmla="*/ 1384 w 2175"/>
                <a:gd name="T45" fmla="*/ 1756 h 1954"/>
                <a:gd name="T46" fmla="*/ 1552 w 2175"/>
                <a:gd name="T47" fmla="*/ 1811 h 1954"/>
                <a:gd name="T48" fmla="*/ 1713 w 2175"/>
                <a:gd name="T49" fmla="*/ 1860 h 1954"/>
                <a:gd name="T50" fmla="*/ 1783 w 2175"/>
                <a:gd name="T51" fmla="*/ 1876 h 1954"/>
                <a:gd name="T52" fmla="*/ 1845 w 2175"/>
                <a:gd name="T53" fmla="*/ 1893 h 1954"/>
                <a:gd name="T54" fmla="*/ 1957 w 2175"/>
                <a:gd name="T55" fmla="*/ 1925 h 1954"/>
                <a:gd name="T56" fmla="*/ 2055 w 2175"/>
                <a:gd name="T57" fmla="*/ 1947 h 1954"/>
                <a:gd name="T58" fmla="*/ 2097 w 2175"/>
                <a:gd name="T59" fmla="*/ 1953 h 1954"/>
                <a:gd name="T60" fmla="*/ 2132 w 2175"/>
                <a:gd name="T61" fmla="*/ 1953 h 1954"/>
                <a:gd name="T62" fmla="*/ 2153 w 2175"/>
                <a:gd name="T63" fmla="*/ 1953 h 1954"/>
                <a:gd name="T64" fmla="*/ 2174 w 2175"/>
                <a:gd name="T65" fmla="*/ 1947 h 19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75"/>
                <a:gd name="T100" fmla="*/ 0 h 1954"/>
                <a:gd name="T101" fmla="*/ 2175 w 2175"/>
                <a:gd name="T102" fmla="*/ 1954 h 19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75" h="1954">
                  <a:moveTo>
                    <a:pt x="7" y="0"/>
                  </a:moveTo>
                  <a:lnTo>
                    <a:pt x="0" y="27"/>
                  </a:lnTo>
                  <a:lnTo>
                    <a:pt x="0" y="60"/>
                  </a:lnTo>
                  <a:lnTo>
                    <a:pt x="0" y="104"/>
                  </a:lnTo>
                  <a:lnTo>
                    <a:pt x="7" y="147"/>
                  </a:lnTo>
                  <a:lnTo>
                    <a:pt x="28" y="251"/>
                  </a:lnTo>
                  <a:lnTo>
                    <a:pt x="56" y="360"/>
                  </a:lnTo>
                  <a:lnTo>
                    <a:pt x="70" y="420"/>
                  </a:lnTo>
                  <a:lnTo>
                    <a:pt x="91" y="485"/>
                  </a:lnTo>
                  <a:lnTo>
                    <a:pt x="133" y="633"/>
                  </a:lnTo>
                  <a:lnTo>
                    <a:pt x="182" y="780"/>
                  </a:lnTo>
                  <a:lnTo>
                    <a:pt x="210" y="851"/>
                  </a:lnTo>
                  <a:lnTo>
                    <a:pt x="245" y="916"/>
                  </a:lnTo>
                  <a:lnTo>
                    <a:pt x="322" y="1042"/>
                  </a:lnTo>
                  <a:lnTo>
                    <a:pt x="405" y="1167"/>
                  </a:lnTo>
                  <a:lnTo>
                    <a:pt x="503" y="1282"/>
                  </a:lnTo>
                  <a:lnTo>
                    <a:pt x="622" y="1385"/>
                  </a:lnTo>
                  <a:lnTo>
                    <a:pt x="685" y="1429"/>
                  </a:lnTo>
                  <a:lnTo>
                    <a:pt x="755" y="1473"/>
                  </a:lnTo>
                  <a:lnTo>
                    <a:pt x="909" y="1554"/>
                  </a:lnTo>
                  <a:lnTo>
                    <a:pt x="1070" y="1631"/>
                  </a:lnTo>
                  <a:lnTo>
                    <a:pt x="1223" y="1696"/>
                  </a:lnTo>
                  <a:lnTo>
                    <a:pt x="1384" y="1756"/>
                  </a:lnTo>
                  <a:lnTo>
                    <a:pt x="1552" y="1811"/>
                  </a:lnTo>
                  <a:lnTo>
                    <a:pt x="1713" y="1860"/>
                  </a:lnTo>
                  <a:lnTo>
                    <a:pt x="1783" y="1876"/>
                  </a:lnTo>
                  <a:lnTo>
                    <a:pt x="1845" y="1893"/>
                  </a:lnTo>
                  <a:lnTo>
                    <a:pt x="1957" y="1925"/>
                  </a:lnTo>
                  <a:lnTo>
                    <a:pt x="2055" y="1947"/>
                  </a:lnTo>
                  <a:lnTo>
                    <a:pt x="2097" y="1953"/>
                  </a:lnTo>
                  <a:lnTo>
                    <a:pt x="2132" y="1953"/>
                  </a:lnTo>
                  <a:lnTo>
                    <a:pt x="2153" y="1953"/>
                  </a:lnTo>
                  <a:lnTo>
                    <a:pt x="2174" y="1947"/>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6" name="Rectangle 13">
              <a:extLst>
                <a:ext uri="{FF2B5EF4-FFF2-40B4-BE49-F238E27FC236}">
                  <a16:creationId xmlns:a16="http://schemas.microsoft.com/office/drawing/2014/main" id="{584FA7D7-EE4C-4C14-BA70-E2ABE2210278}"/>
                </a:ext>
              </a:extLst>
            </p:cNvPr>
            <p:cNvSpPr>
              <a:spLocks noChangeArrowheads="1"/>
            </p:cNvSpPr>
            <p:nvPr/>
          </p:nvSpPr>
          <p:spPr bwMode="auto">
            <a:xfrm>
              <a:off x="2013" y="1149"/>
              <a:ext cx="292" cy="250"/>
            </a:xfrm>
            <a:prstGeom prst="rect">
              <a:avLst/>
            </a:prstGeom>
            <a:noFill/>
            <a:ln w="12700">
              <a:noFill/>
              <a:miter lim="800000"/>
              <a:headEnd/>
              <a:tailEnd/>
            </a:ln>
          </p:spPr>
          <p:txBody>
            <a:bodyPr wrap="none" lIns="90488" tIns="44450" rIns="90488" bIns="44450">
              <a:spAutoFit/>
            </a:bodyPr>
            <a:lstStyle/>
            <a:p>
              <a:r>
                <a:rPr lang="en-US" sz="2000" b="1" i="1">
                  <a:latin typeface="Arial" charset="0"/>
                </a:rPr>
                <a:t>U</a:t>
              </a:r>
              <a:r>
                <a:rPr lang="en-US" sz="2000" b="1" i="1" baseline="-25000">
                  <a:latin typeface="Arial" charset="0"/>
                </a:rPr>
                <a:t>1</a:t>
              </a:r>
            </a:p>
          </p:txBody>
        </p:sp>
      </p:grpSp>
      <p:grpSp>
        <p:nvGrpSpPr>
          <p:cNvPr id="7" name="Group 22">
            <a:extLst>
              <a:ext uri="{FF2B5EF4-FFF2-40B4-BE49-F238E27FC236}">
                <a16:creationId xmlns:a16="http://schemas.microsoft.com/office/drawing/2014/main" id="{6DD52076-5273-4019-B044-E6D9F9BBE12E}"/>
              </a:ext>
            </a:extLst>
          </p:cNvPr>
          <p:cNvGrpSpPr>
            <a:grpSpLocks/>
          </p:cNvGrpSpPr>
          <p:nvPr/>
        </p:nvGrpSpPr>
        <p:grpSpPr bwMode="auto">
          <a:xfrm>
            <a:off x="2960111" y="2108059"/>
            <a:ext cx="4427537" cy="2879725"/>
            <a:chOff x="1629" y="1293"/>
            <a:chExt cx="2789" cy="1814"/>
          </a:xfrm>
        </p:grpSpPr>
        <p:sp>
          <p:nvSpPr>
            <p:cNvPr id="8" name="Freeform 6">
              <a:extLst>
                <a:ext uri="{FF2B5EF4-FFF2-40B4-BE49-F238E27FC236}">
                  <a16:creationId xmlns:a16="http://schemas.microsoft.com/office/drawing/2014/main" id="{8FB6DBF6-2BFE-4A94-95B2-8DF9A2180A1A}"/>
                </a:ext>
              </a:extLst>
            </p:cNvPr>
            <p:cNvSpPr>
              <a:spLocks/>
            </p:cNvSpPr>
            <p:nvPr/>
          </p:nvSpPr>
          <p:spPr bwMode="auto">
            <a:xfrm>
              <a:off x="1774" y="1583"/>
              <a:ext cx="2644" cy="1524"/>
            </a:xfrm>
            <a:custGeom>
              <a:avLst/>
              <a:gdLst>
                <a:gd name="T0" fmla="*/ 0 w 2644"/>
                <a:gd name="T1" fmla="*/ 0 h 1524"/>
                <a:gd name="T2" fmla="*/ 7 w 2644"/>
                <a:gd name="T3" fmla="*/ 20 h 1524"/>
                <a:gd name="T4" fmla="*/ 21 w 2644"/>
                <a:gd name="T5" fmla="*/ 50 h 1524"/>
                <a:gd name="T6" fmla="*/ 49 w 2644"/>
                <a:gd name="T7" fmla="*/ 120 h 1524"/>
                <a:gd name="T8" fmla="*/ 85 w 2644"/>
                <a:gd name="T9" fmla="*/ 195 h 1524"/>
                <a:gd name="T10" fmla="*/ 134 w 2644"/>
                <a:gd name="T11" fmla="*/ 280 h 1524"/>
                <a:gd name="T12" fmla="*/ 184 w 2644"/>
                <a:gd name="T13" fmla="*/ 374 h 1524"/>
                <a:gd name="T14" fmla="*/ 240 w 2644"/>
                <a:gd name="T15" fmla="*/ 474 h 1524"/>
                <a:gd name="T16" fmla="*/ 311 w 2644"/>
                <a:gd name="T17" fmla="*/ 574 h 1524"/>
                <a:gd name="T18" fmla="*/ 389 w 2644"/>
                <a:gd name="T19" fmla="*/ 674 h 1524"/>
                <a:gd name="T20" fmla="*/ 488 w 2644"/>
                <a:gd name="T21" fmla="*/ 764 h 1524"/>
                <a:gd name="T22" fmla="*/ 594 w 2644"/>
                <a:gd name="T23" fmla="*/ 854 h 1524"/>
                <a:gd name="T24" fmla="*/ 707 w 2644"/>
                <a:gd name="T25" fmla="*/ 944 h 1524"/>
                <a:gd name="T26" fmla="*/ 841 w 2644"/>
                <a:gd name="T27" fmla="*/ 1029 h 1524"/>
                <a:gd name="T28" fmla="*/ 989 w 2644"/>
                <a:gd name="T29" fmla="*/ 1109 h 1524"/>
                <a:gd name="T30" fmla="*/ 1145 w 2644"/>
                <a:gd name="T31" fmla="*/ 1188 h 1524"/>
                <a:gd name="T32" fmla="*/ 1314 w 2644"/>
                <a:gd name="T33" fmla="*/ 1263 h 1524"/>
                <a:gd name="T34" fmla="*/ 1484 w 2644"/>
                <a:gd name="T35" fmla="*/ 1323 h 1524"/>
                <a:gd name="T36" fmla="*/ 1576 w 2644"/>
                <a:gd name="T37" fmla="*/ 1348 h 1524"/>
                <a:gd name="T38" fmla="*/ 1675 w 2644"/>
                <a:gd name="T39" fmla="*/ 1373 h 1524"/>
                <a:gd name="T40" fmla="*/ 1880 w 2644"/>
                <a:gd name="T41" fmla="*/ 1418 h 1524"/>
                <a:gd name="T42" fmla="*/ 1979 w 2644"/>
                <a:gd name="T43" fmla="*/ 1438 h 1524"/>
                <a:gd name="T44" fmla="*/ 2078 w 2644"/>
                <a:gd name="T45" fmla="*/ 1453 h 1524"/>
                <a:gd name="T46" fmla="*/ 2162 w 2644"/>
                <a:gd name="T47" fmla="*/ 1468 h 1524"/>
                <a:gd name="T48" fmla="*/ 2240 w 2644"/>
                <a:gd name="T49" fmla="*/ 1478 h 1524"/>
                <a:gd name="T50" fmla="*/ 2374 w 2644"/>
                <a:gd name="T51" fmla="*/ 1503 h 1524"/>
                <a:gd name="T52" fmla="*/ 2495 w 2644"/>
                <a:gd name="T53" fmla="*/ 1518 h 1524"/>
                <a:gd name="T54" fmla="*/ 2544 w 2644"/>
                <a:gd name="T55" fmla="*/ 1523 h 1524"/>
                <a:gd name="T56" fmla="*/ 2586 w 2644"/>
                <a:gd name="T57" fmla="*/ 1523 h 1524"/>
                <a:gd name="T58" fmla="*/ 2622 w 2644"/>
                <a:gd name="T59" fmla="*/ 1523 h 1524"/>
                <a:gd name="T60" fmla="*/ 2643 w 2644"/>
                <a:gd name="T61" fmla="*/ 1518 h 15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44"/>
                <a:gd name="T94" fmla="*/ 0 h 1524"/>
                <a:gd name="T95" fmla="*/ 2644 w 2644"/>
                <a:gd name="T96" fmla="*/ 1524 h 152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44" h="1524">
                  <a:moveTo>
                    <a:pt x="0" y="0"/>
                  </a:moveTo>
                  <a:lnTo>
                    <a:pt x="7" y="20"/>
                  </a:lnTo>
                  <a:lnTo>
                    <a:pt x="21" y="50"/>
                  </a:lnTo>
                  <a:lnTo>
                    <a:pt x="49" y="120"/>
                  </a:lnTo>
                  <a:lnTo>
                    <a:pt x="85" y="195"/>
                  </a:lnTo>
                  <a:lnTo>
                    <a:pt x="134" y="280"/>
                  </a:lnTo>
                  <a:lnTo>
                    <a:pt x="184" y="374"/>
                  </a:lnTo>
                  <a:lnTo>
                    <a:pt x="240" y="474"/>
                  </a:lnTo>
                  <a:lnTo>
                    <a:pt x="311" y="574"/>
                  </a:lnTo>
                  <a:lnTo>
                    <a:pt x="389" y="674"/>
                  </a:lnTo>
                  <a:lnTo>
                    <a:pt x="488" y="764"/>
                  </a:lnTo>
                  <a:lnTo>
                    <a:pt x="594" y="854"/>
                  </a:lnTo>
                  <a:lnTo>
                    <a:pt x="707" y="944"/>
                  </a:lnTo>
                  <a:lnTo>
                    <a:pt x="841" y="1029"/>
                  </a:lnTo>
                  <a:lnTo>
                    <a:pt x="989" y="1109"/>
                  </a:lnTo>
                  <a:lnTo>
                    <a:pt x="1145" y="1188"/>
                  </a:lnTo>
                  <a:lnTo>
                    <a:pt x="1314" y="1263"/>
                  </a:lnTo>
                  <a:lnTo>
                    <a:pt x="1484" y="1323"/>
                  </a:lnTo>
                  <a:lnTo>
                    <a:pt x="1576" y="1348"/>
                  </a:lnTo>
                  <a:lnTo>
                    <a:pt x="1675" y="1373"/>
                  </a:lnTo>
                  <a:lnTo>
                    <a:pt x="1880" y="1418"/>
                  </a:lnTo>
                  <a:lnTo>
                    <a:pt x="1979" y="1438"/>
                  </a:lnTo>
                  <a:lnTo>
                    <a:pt x="2078" y="1453"/>
                  </a:lnTo>
                  <a:lnTo>
                    <a:pt x="2162" y="1468"/>
                  </a:lnTo>
                  <a:lnTo>
                    <a:pt x="2240" y="1478"/>
                  </a:lnTo>
                  <a:lnTo>
                    <a:pt x="2374" y="1503"/>
                  </a:lnTo>
                  <a:lnTo>
                    <a:pt x="2495" y="1518"/>
                  </a:lnTo>
                  <a:lnTo>
                    <a:pt x="2544" y="1523"/>
                  </a:lnTo>
                  <a:lnTo>
                    <a:pt x="2586" y="1523"/>
                  </a:lnTo>
                  <a:lnTo>
                    <a:pt x="2622" y="1523"/>
                  </a:lnTo>
                  <a:lnTo>
                    <a:pt x="2643" y="1518"/>
                  </a:lnTo>
                </a:path>
              </a:pathLst>
            </a:custGeom>
            <a:noFill/>
            <a:ln w="50800" cap="rnd" cmpd="sng">
              <a:solidFill>
                <a:schemeClr val="accent6">
                  <a:lumMod val="75000"/>
                </a:schemeClr>
              </a:solidFill>
              <a:prstDash val="solid"/>
              <a:round/>
              <a:headEnd type="none" w="med" len="med"/>
              <a:tailEnd type="none" w="med" len="med"/>
            </a:ln>
          </p:spPr>
          <p:txBody>
            <a:bodyPr/>
            <a:lstStyle/>
            <a:p>
              <a:endParaRPr lang="pt-BR"/>
            </a:p>
          </p:txBody>
        </p:sp>
        <p:sp>
          <p:nvSpPr>
            <p:cNvPr id="9" name="Rectangle 14">
              <a:extLst>
                <a:ext uri="{FF2B5EF4-FFF2-40B4-BE49-F238E27FC236}">
                  <a16:creationId xmlns:a16="http://schemas.microsoft.com/office/drawing/2014/main" id="{1EC0560C-DFF7-4D7D-9BC6-29EC78A5A494}"/>
                </a:ext>
              </a:extLst>
            </p:cNvPr>
            <p:cNvSpPr>
              <a:spLocks noChangeArrowheads="1"/>
            </p:cNvSpPr>
            <p:nvPr/>
          </p:nvSpPr>
          <p:spPr bwMode="auto">
            <a:xfrm>
              <a:off x="1629" y="1293"/>
              <a:ext cx="292" cy="250"/>
            </a:xfrm>
            <a:prstGeom prst="rect">
              <a:avLst/>
            </a:prstGeom>
            <a:noFill/>
            <a:ln w="12700">
              <a:noFill/>
              <a:miter lim="800000"/>
              <a:headEnd/>
              <a:tailEnd/>
            </a:ln>
          </p:spPr>
          <p:txBody>
            <a:bodyPr wrap="none" lIns="90488" tIns="44450" rIns="90488" bIns="44450">
              <a:spAutoFit/>
            </a:bodyPr>
            <a:lstStyle/>
            <a:p>
              <a:r>
                <a:rPr lang="en-US" sz="2000" b="1" i="1" dirty="0">
                  <a:solidFill>
                    <a:schemeClr val="accent6">
                      <a:lumMod val="75000"/>
                    </a:schemeClr>
                  </a:solidFill>
                  <a:latin typeface="Arial" charset="0"/>
                </a:rPr>
                <a:t>U</a:t>
              </a:r>
              <a:r>
                <a:rPr lang="en-US" sz="2000" b="1" i="1" baseline="-25000" dirty="0">
                  <a:solidFill>
                    <a:schemeClr val="accent6">
                      <a:lumMod val="75000"/>
                    </a:schemeClr>
                  </a:solidFill>
                  <a:latin typeface="Arial" charset="0"/>
                </a:rPr>
                <a:t>2</a:t>
              </a:r>
            </a:p>
          </p:txBody>
        </p:sp>
      </p:grpSp>
      <p:sp>
        <p:nvSpPr>
          <p:cNvPr id="10" name="Line 7">
            <a:extLst>
              <a:ext uri="{FF2B5EF4-FFF2-40B4-BE49-F238E27FC236}">
                <a16:creationId xmlns:a16="http://schemas.microsoft.com/office/drawing/2014/main" id="{72267356-61D6-4988-A5BD-D435C00497A0}"/>
              </a:ext>
            </a:extLst>
          </p:cNvPr>
          <p:cNvSpPr>
            <a:spLocks noChangeShapeType="1"/>
          </p:cNvSpPr>
          <p:nvPr/>
        </p:nvSpPr>
        <p:spPr bwMode="auto">
          <a:xfrm>
            <a:off x="2583872" y="1842080"/>
            <a:ext cx="0" cy="4184650"/>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1" name="Line 8">
            <a:extLst>
              <a:ext uri="{FF2B5EF4-FFF2-40B4-BE49-F238E27FC236}">
                <a16:creationId xmlns:a16="http://schemas.microsoft.com/office/drawing/2014/main" id="{A77E06E9-6F17-4AA0-8A45-07E8C991AE79}"/>
              </a:ext>
            </a:extLst>
          </p:cNvPr>
          <p:cNvSpPr>
            <a:spLocks noChangeShapeType="1"/>
          </p:cNvSpPr>
          <p:nvPr/>
        </p:nvSpPr>
        <p:spPr bwMode="auto">
          <a:xfrm>
            <a:off x="2598160" y="6005370"/>
            <a:ext cx="4195762"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2" name="Rectangle 9">
            <a:extLst>
              <a:ext uri="{FF2B5EF4-FFF2-40B4-BE49-F238E27FC236}">
                <a16:creationId xmlns:a16="http://schemas.microsoft.com/office/drawing/2014/main" id="{CD23FD97-D850-4E75-98D9-D90157DBCCAF}"/>
              </a:ext>
            </a:extLst>
          </p:cNvPr>
          <p:cNvSpPr>
            <a:spLocks noChangeArrowheads="1"/>
          </p:cNvSpPr>
          <p:nvPr/>
        </p:nvSpPr>
        <p:spPr bwMode="auto">
          <a:xfrm>
            <a:off x="6817008" y="5764071"/>
            <a:ext cx="2366033" cy="428322"/>
          </a:xfrm>
          <a:prstGeom prst="rect">
            <a:avLst/>
          </a:prstGeom>
          <a:noFill/>
          <a:ln w="12700">
            <a:noFill/>
            <a:miter lim="800000"/>
            <a:headEnd/>
            <a:tailEnd/>
          </a:ln>
        </p:spPr>
        <p:txBody>
          <a:bodyPr wrap="none" lIns="90488" tIns="44450" rIns="90488" bIns="44450">
            <a:spAutoFit/>
          </a:bodyPr>
          <a:lstStyle/>
          <a:p>
            <a:r>
              <a:rPr lang="en-US" sz="2200" b="1" dirty="0" err="1">
                <a:latin typeface="Arial" charset="0"/>
              </a:rPr>
              <a:t>Alimentação</a:t>
            </a:r>
            <a:r>
              <a:rPr lang="en-US" sz="2200" b="1" dirty="0">
                <a:latin typeface="Arial" charset="0"/>
              </a:rPr>
              <a:t> (x) </a:t>
            </a:r>
          </a:p>
        </p:txBody>
      </p:sp>
      <p:sp>
        <p:nvSpPr>
          <p:cNvPr id="13" name="Rectangle 12">
            <a:extLst>
              <a:ext uri="{FF2B5EF4-FFF2-40B4-BE49-F238E27FC236}">
                <a16:creationId xmlns:a16="http://schemas.microsoft.com/office/drawing/2014/main" id="{B44AEFDF-CB83-4EA6-A1C9-0FD42DB347A7}"/>
              </a:ext>
            </a:extLst>
          </p:cNvPr>
          <p:cNvSpPr>
            <a:spLocks noChangeArrowheads="1"/>
          </p:cNvSpPr>
          <p:nvPr/>
        </p:nvSpPr>
        <p:spPr bwMode="auto">
          <a:xfrm>
            <a:off x="688474" y="1670056"/>
            <a:ext cx="1879233" cy="766877"/>
          </a:xfrm>
          <a:prstGeom prst="rect">
            <a:avLst/>
          </a:prstGeom>
          <a:noFill/>
          <a:ln w="12700">
            <a:noFill/>
            <a:miter lim="800000"/>
            <a:headEnd/>
            <a:tailEnd/>
          </a:ln>
        </p:spPr>
        <p:txBody>
          <a:bodyPr wrap="none" lIns="90488" tIns="44450" rIns="90488" bIns="44450">
            <a:spAutoFit/>
          </a:bodyPr>
          <a:lstStyle/>
          <a:p>
            <a:pPr algn="r"/>
            <a:r>
              <a:rPr lang="en-US" sz="2200" b="1" dirty="0" err="1">
                <a:latin typeface="Arial" charset="0"/>
              </a:rPr>
              <a:t>Vestuário</a:t>
            </a:r>
            <a:r>
              <a:rPr lang="en-US" sz="2200" b="1" dirty="0">
                <a:latin typeface="Arial" charset="0"/>
              </a:rPr>
              <a:t> (y)</a:t>
            </a:r>
          </a:p>
          <a:p>
            <a:pPr algn="r"/>
            <a:endParaRPr lang="en-US" sz="2200" b="1" dirty="0">
              <a:latin typeface="Arial" charset="0"/>
            </a:endParaRPr>
          </a:p>
        </p:txBody>
      </p:sp>
      <p:grpSp>
        <p:nvGrpSpPr>
          <p:cNvPr id="14" name="Group 24">
            <a:extLst>
              <a:ext uri="{FF2B5EF4-FFF2-40B4-BE49-F238E27FC236}">
                <a16:creationId xmlns:a16="http://schemas.microsoft.com/office/drawing/2014/main" id="{50AF5B32-881F-4BF4-B90E-24BB375E5B22}"/>
              </a:ext>
            </a:extLst>
          </p:cNvPr>
          <p:cNvGrpSpPr>
            <a:grpSpLocks/>
          </p:cNvGrpSpPr>
          <p:nvPr/>
        </p:nvGrpSpPr>
        <p:grpSpPr bwMode="auto">
          <a:xfrm>
            <a:off x="4431722" y="1886527"/>
            <a:ext cx="7442201" cy="3331409"/>
            <a:chOff x="2544" y="1144"/>
            <a:chExt cx="4688" cy="2131"/>
          </a:xfrm>
        </p:grpSpPr>
        <p:sp>
          <p:nvSpPr>
            <p:cNvPr id="15" name="Oval 10">
              <a:extLst>
                <a:ext uri="{FF2B5EF4-FFF2-40B4-BE49-F238E27FC236}">
                  <a16:creationId xmlns:a16="http://schemas.microsoft.com/office/drawing/2014/main" id="{028E6B34-0C1C-4629-B424-E6791E304FBC}"/>
                </a:ext>
              </a:extLst>
            </p:cNvPr>
            <p:cNvSpPr>
              <a:spLocks noChangeArrowheads="1"/>
            </p:cNvSpPr>
            <p:nvPr/>
          </p:nvSpPr>
          <p:spPr bwMode="auto">
            <a:xfrm>
              <a:off x="2544" y="2544"/>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16" name="Rectangle 11">
              <a:extLst>
                <a:ext uri="{FF2B5EF4-FFF2-40B4-BE49-F238E27FC236}">
                  <a16:creationId xmlns:a16="http://schemas.microsoft.com/office/drawing/2014/main" id="{FFA0440D-872E-47FD-8665-7EB001B2FFE5}"/>
                </a:ext>
              </a:extLst>
            </p:cNvPr>
            <p:cNvSpPr>
              <a:spLocks noChangeArrowheads="1"/>
            </p:cNvSpPr>
            <p:nvPr/>
          </p:nvSpPr>
          <p:spPr bwMode="auto">
            <a:xfrm>
              <a:off x="2589" y="2253"/>
              <a:ext cx="232" cy="254"/>
            </a:xfrm>
            <a:prstGeom prst="rect">
              <a:avLst/>
            </a:prstGeom>
            <a:noFill/>
            <a:ln w="12700">
              <a:noFill/>
              <a:miter lim="800000"/>
              <a:headEnd/>
              <a:tailEnd/>
            </a:ln>
          </p:spPr>
          <p:txBody>
            <a:bodyPr wrap="none" lIns="90488" tIns="44450" rIns="90488" bIns="44450">
              <a:spAutoFit/>
            </a:bodyPr>
            <a:lstStyle/>
            <a:p>
              <a:r>
                <a:rPr lang="en-US" sz="2000" b="1" i="1">
                  <a:latin typeface="Arial" charset="0"/>
                </a:rPr>
                <a:t>A</a:t>
              </a:r>
            </a:p>
          </p:txBody>
        </p:sp>
        <p:sp>
          <p:nvSpPr>
            <p:cNvPr id="17" name="Oval 15">
              <a:extLst>
                <a:ext uri="{FF2B5EF4-FFF2-40B4-BE49-F238E27FC236}">
                  <a16:creationId xmlns:a16="http://schemas.microsoft.com/office/drawing/2014/main" id="{711F24C5-D717-43D8-9AB1-729AFD79BD04}"/>
                </a:ext>
              </a:extLst>
            </p:cNvPr>
            <p:cNvSpPr>
              <a:spLocks noChangeArrowheads="1"/>
            </p:cNvSpPr>
            <p:nvPr/>
          </p:nvSpPr>
          <p:spPr bwMode="auto">
            <a:xfrm>
              <a:off x="3120" y="2976"/>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18" name="Rectangle 16">
              <a:extLst>
                <a:ext uri="{FF2B5EF4-FFF2-40B4-BE49-F238E27FC236}">
                  <a16:creationId xmlns:a16="http://schemas.microsoft.com/office/drawing/2014/main" id="{F9D0EF1D-9703-4B16-B762-47437091520F}"/>
                </a:ext>
              </a:extLst>
            </p:cNvPr>
            <p:cNvSpPr>
              <a:spLocks noChangeArrowheads="1"/>
            </p:cNvSpPr>
            <p:nvPr/>
          </p:nvSpPr>
          <p:spPr bwMode="auto">
            <a:xfrm>
              <a:off x="2925" y="3021"/>
              <a:ext cx="232" cy="254"/>
            </a:xfrm>
            <a:prstGeom prst="rect">
              <a:avLst/>
            </a:prstGeom>
            <a:noFill/>
            <a:ln w="12700">
              <a:noFill/>
              <a:miter lim="800000"/>
              <a:headEnd/>
              <a:tailEnd/>
            </a:ln>
          </p:spPr>
          <p:txBody>
            <a:bodyPr wrap="none" lIns="90488" tIns="44450" rIns="90488" bIns="44450">
              <a:spAutoFit/>
            </a:bodyPr>
            <a:lstStyle/>
            <a:p>
              <a:r>
                <a:rPr lang="en-US" sz="2000" b="1" i="1">
                  <a:latin typeface="Arial" charset="0"/>
                </a:rPr>
                <a:t>D</a:t>
              </a:r>
            </a:p>
          </p:txBody>
        </p:sp>
        <p:sp>
          <p:nvSpPr>
            <p:cNvPr id="19" name="Oval 17">
              <a:extLst>
                <a:ext uri="{FF2B5EF4-FFF2-40B4-BE49-F238E27FC236}">
                  <a16:creationId xmlns:a16="http://schemas.microsoft.com/office/drawing/2014/main" id="{16FAB297-7D74-42FC-90B7-5A792C98D24B}"/>
                </a:ext>
              </a:extLst>
            </p:cNvPr>
            <p:cNvSpPr>
              <a:spLocks noChangeArrowheads="1"/>
            </p:cNvSpPr>
            <p:nvPr/>
          </p:nvSpPr>
          <p:spPr bwMode="auto">
            <a:xfrm>
              <a:off x="3696" y="2976"/>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20" name="Rectangle 18">
              <a:extLst>
                <a:ext uri="{FF2B5EF4-FFF2-40B4-BE49-F238E27FC236}">
                  <a16:creationId xmlns:a16="http://schemas.microsoft.com/office/drawing/2014/main" id="{E738EB6D-7552-4FA9-95B2-2261859E3233}"/>
                </a:ext>
              </a:extLst>
            </p:cNvPr>
            <p:cNvSpPr>
              <a:spLocks noChangeArrowheads="1"/>
            </p:cNvSpPr>
            <p:nvPr/>
          </p:nvSpPr>
          <p:spPr bwMode="auto">
            <a:xfrm>
              <a:off x="3741" y="2733"/>
              <a:ext cx="232" cy="254"/>
            </a:xfrm>
            <a:prstGeom prst="rect">
              <a:avLst/>
            </a:prstGeom>
            <a:noFill/>
            <a:ln w="12700">
              <a:noFill/>
              <a:miter lim="800000"/>
              <a:headEnd/>
              <a:tailEnd/>
            </a:ln>
          </p:spPr>
          <p:txBody>
            <a:bodyPr wrap="none" lIns="90488" tIns="44450" rIns="90488" bIns="44450">
              <a:spAutoFit/>
            </a:bodyPr>
            <a:lstStyle/>
            <a:p>
              <a:r>
                <a:rPr lang="en-US" sz="2000" b="1" i="1">
                  <a:latin typeface="Arial" charset="0"/>
                </a:rPr>
                <a:t>B</a:t>
              </a:r>
            </a:p>
          </p:txBody>
        </p:sp>
        <p:sp>
          <p:nvSpPr>
            <p:cNvPr id="21" name="Rectangle 19">
              <a:extLst>
                <a:ext uri="{FF2B5EF4-FFF2-40B4-BE49-F238E27FC236}">
                  <a16:creationId xmlns:a16="http://schemas.microsoft.com/office/drawing/2014/main" id="{29767941-BC59-4608-9145-B1EA35A893C3}"/>
                </a:ext>
              </a:extLst>
            </p:cNvPr>
            <p:cNvSpPr>
              <a:spLocks noChangeArrowheads="1"/>
            </p:cNvSpPr>
            <p:nvPr/>
          </p:nvSpPr>
          <p:spPr bwMode="auto">
            <a:xfrm>
              <a:off x="2640" y="1144"/>
              <a:ext cx="4592" cy="766"/>
            </a:xfrm>
            <a:prstGeom prst="rect">
              <a:avLst/>
            </a:prstGeom>
            <a:noFill/>
            <a:ln w="12700">
              <a:solidFill>
                <a:schemeClr val="tx2"/>
              </a:solidFill>
              <a:miter lim="800000"/>
              <a:headEnd/>
              <a:tailEnd/>
            </a:ln>
          </p:spPr>
          <p:txBody>
            <a:bodyPr wrap="square" lIns="90488" tIns="44450" rIns="90488" bIns="44450">
              <a:spAutoFit/>
            </a:bodyPr>
            <a:lstStyle/>
            <a:p>
              <a:pPr algn="just"/>
              <a:r>
                <a:rPr lang="en-US" dirty="0">
                  <a:latin typeface="Arial" charset="0"/>
                </a:rPr>
                <a:t>O </a:t>
              </a:r>
              <a:r>
                <a:rPr lang="en-US" dirty="0" err="1">
                  <a:latin typeface="Arial" charset="0"/>
                </a:rPr>
                <a:t>consumidor</a:t>
              </a:r>
              <a:r>
                <a:rPr lang="en-US" dirty="0">
                  <a:latin typeface="Arial" charset="0"/>
                </a:rPr>
                <a:t> </a:t>
              </a:r>
              <a:r>
                <a:rPr lang="en-US" dirty="0" err="1">
                  <a:latin typeface="Arial" charset="0"/>
                </a:rPr>
                <a:t>seria</a:t>
              </a:r>
              <a:r>
                <a:rPr lang="en-US" dirty="0">
                  <a:latin typeface="Arial" charset="0"/>
                </a:rPr>
                <a:t>  </a:t>
              </a:r>
              <a:r>
                <a:rPr lang="en-US" dirty="0" err="1">
                  <a:latin typeface="Arial" charset="0"/>
                </a:rPr>
                <a:t>indiferente</a:t>
              </a:r>
              <a:r>
                <a:rPr lang="en-US" dirty="0">
                  <a:latin typeface="Arial" charset="0"/>
                </a:rPr>
                <a:t> entre </a:t>
              </a:r>
              <a:r>
                <a:rPr lang="en-US" i="1" dirty="0">
                  <a:latin typeface="Arial" charset="0"/>
                </a:rPr>
                <a:t>A</a:t>
              </a:r>
              <a:r>
                <a:rPr lang="en-US" dirty="0">
                  <a:latin typeface="Arial" charset="0"/>
                </a:rPr>
                <a:t>, </a:t>
              </a:r>
              <a:r>
                <a:rPr lang="en-US" i="1" dirty="0">
                  <a:latin typeface="Arial" charset="0"/>
                </a:rPr>
                <a:t>B</a:t>
              </a:r>
              <a:r>
                <a:rPr lang="en-US" dirty="0">
                  <a:latin typeface="Arial" charset="0"/>
                </a:rPr>
                <a:t>  e </a:t>
              </a:r>
              <a:r>
                <a:rPr lang="en-US" i="1" dirty="0">
                  <a:latin typeface="Arial" charset="0"/>
                </a:rPr>
                <a:t>D</a:t>
              </a:r>
              <a:r>
                <a:rPr lang="en-US" dirty="0">
                  <a:latin typeface="Arial" charset="0"/>
                </a:rPr>
                <a:t>.  </a:t>
              </a:r>
              <a:r>
                <a:rPr lang="en-US" dirty="0" err="1">
                  <a:latin typeface="Arial" charset="0"/>
                </a:rPr>
                <a:t>Entretanto</a:t>
              </a:r>
              <a:r>
                <a:rPr lang="en-US" dirty="0">
                  <a:latin typeface="Arial" charset="0"/>
                </a:rPr>
                <a:t>, </a:t>
              </a:r>
              <a:r>
                <a:rPr lang="en-US" i="1" dirty="0">
                  <a:latin typeface="Arial" charset="0"/>
                </a:rPr>
                <a:t>B</a:t>
              </a:r>
              <a:r>
                <a:rPr lang="en-US" dirty="0">
                  <a:latin typeface="Arial" charset="0"/>
                </a:rPr>
                <a:t> </a:t>
              </a:r>
              <a:r>
                <a:rPr lang="en-US" dirty="0" err="1">
                  <a:latin typeface="Arial" charset="0"/>
                </a:rPr>
                <a:t>contém</a:t>
              </a:r>
              <a:r>
                <a:rPr lang="en-US" dirty="0">
                  <a:latin typeface="Arial" charset="0"/>
                </a:rPr>
                <a:t> </a:t>
              </a:r>
              <a:r>
                <a:rPr lang="en-US" dirty="0" err="1">
                  <a:latin typeface="Arial" charset="0"/>
                </a:rPr>
                <a:t>mais</a:t>
              </a:r>
              <a:r>
                <a:rPr lang="en-US" dirty="0">
                  <a:latin typeface="Arial" charset="0"/>
                </a:rPr>
                <a:t> do </a:t>
              </a:r>
              <a:r>
                <a:rPr lang="en-US" dirty="0" err="1">
                  <a:latin typeface="Arial" charset="0"/>
                </a:rPr>
                <a:t>bem</a:t>
              </a:r>
              <a:r>
                <a:rPr lang="en-US" dirty="0">
                  <a:latin typeface="Arial" charset="0"/>
                </a:rPr>
                <a:t> x, com a </a:t>
              </a:r>
              <a:r>
                <a:rPr lang="en-US" dirty="0" err="1">
                  <a:latin typeface="Arial" charset="0"/>
                </a:rPr>
                <a:t>mesma</a:t>
              </a:r>
              <a:r>
                <a:rPr lang="en-US" dirty="0">
                  <a:latin typeface="Arial" charset="0"/>
                </a:rPr>
                <a:t> </a:t>
              </a:r>
              <a:r>
                <a:rPr lang="en-US" dirty="0" err="1">
                  <a:latin typeface="Arial" charset="0"/>
                </a:rPr>
                <a:t>quantidade</a:t>
              </a:r>
              <a:r>
                <a:rPr lang="en-US" dirty="0">
                  <a:latin typeface="Arial" charset="0"/>
                </a:rPr>
                <a:t> do </a:t>
              </a:r>
              <a:r>
                <a:rPr lang="en-US" dirty="0" err="1">
                  <a:latin typeface="Arial" charset="0"/>
                </a:rPr>
                <a:t>bem</a:t>
              </a:r>
              <a:r>
                <a:rPr lang="en-US" dirty="0">
                  <a:latin typeface="Arial" charset="0"/>
                </a:rPr>
                <a:t> y,  </a:t>
              </a:r>
              <a:r>
                <a:rPr lang="pt-BR" dirty="0">
                  <a:latin typeface="Arial" charset="0"/>
                </a:rPr>
                <a:t>relativamente a cesta D.</a:t>
              </a:r>
              <a:endParaRPr lang="en-US" dirty="0">
                <a:latin typeface="Arial" charset="0"/>
              </a:endParaRPr>
            </a:p>
          </p:txBody>
        </p:sp>
      </p:grpSp>
      <p:graphicFrame>
        <p:nvGraphicFramePr>
          <p:cNvPr id="22" name="Objeto 21">
            <a:extLst>
              <a:ext uri="{FF2B5EF4-FFF2-40B4-BE49-F238E27FC236}">
                <a16:creationId xmlns:a16="http://schemas.microsoft.com/office/drawing/2014/main" id="{A9BD31CA-AC8D-4A2B-8069-C4185C92A4D2}"/>
              </a:ext>
            </a:extLst>
          </p:cNvPr>
          <p:cNvGraphicFramePr>
            <a:graphicFrameLocks noChangeAspect="1"/>
          </p:cNvGraphicFramePr>
          <p:nvPr>
            <p:extLst>
              <p:ext uri="{D42A27DB-BD31-4B8C-83A1-F6EECF244321}">
                <p14:modId xmlns:p14="http://schemas.microsoft.com/office/powerpoint/2010/main" val="2888469620"/>
              </p:ext>
            </p:extLst>
          </p:nvPr>
        </p:nvGraphicFramePr>
        <p:xfrm>
          <a:off x="5168322" y="2427145"/>
          <a:ext cx="114300" cy="177800"/>
        </p:xfrm>
        <a:graphic>
          <a:graphicData uri="http://schemas.openxmlformats.org/presentationml/2006/ole">
            <mc:AlternateContent xmlns:mc="http://schemas.openxmlformats.org/markup-compatibility/2006">
              <mc:Choice xmlns:v="urn:schemas-microsoft-com:vml" Requires="v">
                <p:oleObj name="Equation" r:id="rId2" imgW="114120" imgH="177480" progId="Equation.DSMT4">
                  <p:embed/>
                </p:oleObj>
              </mc:Choice>
              <mc:Fallback>
                <p:oleObj name="Equation" r:id="rId2" imgW="114120" imgH="177480" progId="Equation.DSMT4">
                  <p:embed/>
                  <p:pic>
                    <p:nvPicPr>
                      <p:cNvPr id="27" name="Objeto 26"/>
                      <p:cNvPicPr/>
                      <p:nvPr/>
                    </p:nvPicPr>
                    <p:blipFill>
                      <a:blip r:embed="rId3"/>
                      <a:stretch>
                        <a:fillRect/>
                      </a:stretch>
                    </p:blipFill>
                    <p:spPr>
                      <a:xfrm>
                        <a:off x="5168322" y="2427145"/>
                        <a:ext cx="114300" cy="177800"/>
                      </a:xfrm>
                      <a:prstGeom prst="rect">
                        <a:avLst/>
                      </a:prstGeom>
                    </p:spPr>
                  </p:pic>
                </p:oleObj>
              </mc:Fallback>
            </mc:AlternateContent>
          </a:graphicData>
        </a:graphic>
      </p:graphicFrame>
      <p:grpSp>
        <p:nvGrpSpPr>
          <p:cNvPr id="23" name="Agrupar 22">
            <a:extLst>
              <a:ext uri="{FF2B5EF4-FFF2-40B4-BE49-F238E27FC236}">
                <a16:creationId xmlns:a16="http://schemas.microsoft.com/office/drawing/2014/main" id="{1B82CC06-B1AA-4746-9EEC-79B5169FDC7B}"/>
              </a:ext>
            </a:extLst>
          </p:cNvPr>
          <p:cNvGrpSpPr/>
          <p:nvPr/>
        </p:nvGrpSpPr>
        <p:grpSpPr>
          <a:xfrm>
            <a:off x="2784662" y="5269784"/>
            <a:ext cx="3103105" cy="646331"/>
            <a:chOff x="2784662" y="5269784"/>
            <a:chExt cx="3103105" cy="646331"/>
          </a:xfrm>
        </p:grpSpPr>
        <p:sp>
          <p:nvSpPr>
            <p:cNvPr id="24" name="Retângulo 23">
              <a:extLst>
                <a:ext uri="{FF2B5EF4-FFF2-40B4-BE49-F238E27FC236}">
                  <a16:creationId xmlns:a16="http://schemas.microsoft.com/office/drawing/2014/main" id="{23557AB6-FE8C-4A7E-9CAC-41E334CF424C}"/>
                </a:ext>
              </a:extLst>
            </p:cNvPr>
            <p:cNvSpPr/>
            <p:nvPr/>
          </p:nvSpPr>
          <p:spPr bwMode="auto">
            <a:xfrm>
              <a:off x="2784662" y="5269784"/>
              <a:ext cx="3103105" cy="646331"/>
            </a:xfrm>
            <a:prstGeom prst="rect">
              <a:avLst/>
            </a:prstGeom>
            <a:solidFill>
              <a:srgbClr val="F8F8F8"/>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endParaRPr lang="en-US" sz="3600" dirty="0"/>
            </a:p>
          </p:txBody>
        </p:sp>
        <p:graphicFrame>
          <p:nvGraphicFramePr>
            <p:cNvPr id="25" name="Object 11">
              <a:extLst>
                <a:ext uri="{FF2B5EF4-FFF2-40B4-BE49-F238E27FC236}">
                  <a16:creationId xmlns:a16="http://schemas.microsoft.com/office/drawing/2014/main" id="{B0CAB3C4-9F2E-4CDF-8D3A-B64A8D03757A}"/>
                </a:ext>
              </a:extLst>
            </p:cNvPr>
            <p:cNvGraphicFramePr>
              <a:graphicFrameLocks noChangeAspect="1"/>
            </p:cNvGraphicFramePr>
            <p:nvPr>
              <p:extLst>
                <p:ext uri="{D42A27DB-BD31-4B8C-83A1-F6EECF244321}">
                  <p14:modId xmlns:p14="http://schemas.microsoft.com/office/powerpoint/2010/main" val="3037821139"/>
                </p:ext>
              </p:extLst>
            </p:nvPr>
          </p:nvGraphicFramePr>
          <p:xfrm>
            <a:off x="2866550" y="5365319"/>
            <a:ext cx="2860991" cy="416818"/>
          </p:xfrm>
          <a:graphic>
            <a:graphicData uri="http://schemas.openxmlformats.org/presentationml/2006/ole">
              <mc:AlternateContent xmlns:mc="http://schemas.openxmlformats.org/markup-compatibility/2006">
                <mc:Choice xmlns:v="urn:schemas-microsoft-com:vml" Requires="v">
                  <p:oleObj name="Equation" r:id="rId4" imgW="1536480" imgH="203040" progId="Equation.DSMT4">
                    <p:embed/>
                  </p:oleObj>
                </mc:Choice>
                <mc:Fallback>
                  <p:oleObj name="Equation" r:id="rId4" imgW="1536480" imgH="203040" progId="Equation.DSMT4">
                    <p:embed/>
                    <p:pic>
                      <p:nvPicPr>
                        <p:cNvPr id="28" name="Object 11"/>
                        <p:cNvPicPr>
                          <a:picLocks noChangeAspect="1" noChangeArrowheads="1"/>
                        </p:cNvPicPr>
                        <p:nvPr/>
                      </p:nvPicPr>
                      <p:blipFill>
                        <a:blip r:embed="rId5"/>
                        <a:srcRect/>
                        <a:stretch>
                          <a:fillRect/>
                        </a:stretch>
                      </p:blipFill>
                      <p:spPr bwMode="auto">
                        <a:xfrm>
                          <a:off x="2866550" y="5365319"/>
                          <a:ext cx="2860991" cy="416818"/>
                        </a:xfrm>
                        <a:prstGeom prst="rect">
                          <a:avLst/>
                        </a:prstGeom>
                        <a:noFill/>
                      </p:spPr>
                    </p:pic>
                  </p:oleObj>
                </mc:Fallback>
              </mc:AlternateContent>
            </a:graphicData>
          </a:graphic>
        </p:graphicFrame>
        <p:cxnSp>
          <p:nvCxnSpPr>
            <p:cNvPr id="26" name="Conector reto 25">
              <a:extLst>
                <a:ext uri="{FF2B5EF4-FFF2-40B4-BE49-F238E27FC236}">
                  <a16:creationId xmlns:a16="http://schemas.microsoft.com/office/drawing/2014/main" id="{3B543DA8-A378-4A4D-8BE8-E7F5786082FB}"/>
                </a:ext>
              </a:extLst>
            </p:cNvPr>
            <p:cNvCxnSpPr/>
            <p:nvPr/>
          </p:nvCxnSpPr>
          <p:spPr bwMode="auto">
            <a:xfrm>
              <a:off x="5036561" y="5365319"/>
              <a:ext cx="564605" cy="406398"/>
            </a:xfrm>
            <a:prstGeom prst="line">
              <a:avLst/>
            </a:prstGeom>
            <a:solidFill>
              <a:srgbClr val="FFCC99"/>
            </a:solidFill>
            <a:ln w="12700" cap="flat" cmpd="sng" algn="ctr">
              <a:solidFill>
                <a:srgbClr val="FF0000"/>
              </a:solidFill>
              <a:prstDash val="solid"/>
              <a:round/>
              <a:headEnd type="none" w="med" len="med"/>
              <a:tailEnd type="none" w="med" len="med"/>
            </a:ln>
            <a:effectLst/>
          </p:spPr>
        </p:cxnSp>
        <p:cxnSp>
          <p:nvCxnSpPr>
            <p:cNvPr id="27" name="Conector reto 26">
              <a:extLst>
                <a:ext uri="{FF2B5EF4-FFF2-40B4-BE49-F238E27FC236}">
                  <a16:creationId xmlns:a16="http://schemas.microsoft.com/office/drawing/2014/main" id="{030C0A6C-AFEB-41CF-B1F7-6ED49A53A9D4}"/>
                </a:ext>
              </a:extLst>
            </p:cNvPr>
            <p:cNvCxnSpPr/>
            <p:nvPr/>
          </p:nvCxnSpPr>
          <p:spPr bwMode="auto">
            <a:xfrm flipV="1">
              <a:off x="5168322" y="5401830"/>
              <a:ext cx="330200" cy="380308"/>
            </a:xfrm>
            <a:prstGeom prst="line">
              <a:avLst/>
            </a:prstGeom>
            <a:solidFill>
              <a:srgbClr val="FFCC99"/>
            </a:solidFill>
            <a:ln w="12700" cap="flat" cmpd="sng" algn="ctr">
              <a:solidFill>
                <a:srgbClr val="FF0000"/>
              </a:solidFill>
              <a:prstDash val="solid"/>
              <a:round/>
              <a:headEnd type="none" w="med" len="med"/>
              <a:tailEnd type="none" w="med" len="med"/>
            </a:ln>
            <a:effectLst/>
          </p:spPr>
        </p:cxnSp>
      </p:grpSp>
      <p:sp>
        <p:nvSpPr>
          <p:cNvPr id="28" name="CaixaDeTexto 27">
            <a:extLst>
              <a:ext uri="{FF2B5EF4-FFF2-40B4-BE49-F238E27FC236}">
                <a16:creationId xmlns:a16="http://schemas.microsoft.com/office/drawing/2014/main" id="{0467E70A-E343-4E2D-9BF5-668FE073C52C}"/>
              </a:ext>
            </a:extLst>
          </p:cNvPr>
          <p:cNvSpPr txBox="1"/>
          <p:nvPr/>
        </p:nvSpPr>
        <p:spPr>
          <a:xfrm>
            <a:off x="1" y="263236"/>
            <a:ext cx="11693236" cy="1569660"/>
          </a:xfrm>
          <a:prstGeom prst="rect">
            <a:avLst/>
          </a:prstGeom>
          <a:noFill/>
        </p:spPr>
        <p:txBody>
          <a:bodyPr wrap="square" rtlCol="0">
            <a:spAutoFit/>
          </a:bodyPr>
          <a:lstStyle/>
          <a:p>
            <a:pPr marL="914400" lvl="1" indent="-457200">
              <a:buSzPct val="75000"/>
              <a:buFont typeface="Wingdings" panose="05000000000000000000" pitchFamily="2" charset="2"/>
              <a:buChar char="§"/>
            </a:pPr>
            <a:r>
              <a:rPr lang="en-US" sz="3200" b="1" dirty="0" err="1">
                <a:latin typeface="+mn-lt"/>
              </a:rPr>
              <a:t>Curvas</a:t>
            </a:r>
            <a:r>
              <a:rPr lang="en-US" sz="3200" b="1" dirty="0">
                <a:latin typeface="+mn-lt"/>
              </a:rPr>
              <a:t> de </a:t>
            </a:r>
            <a:r>
              <a:rPr lang="en-US" sz="3200" b="1" dirty="0" err="1">
                <a:latin typeface="+mn-lt"/>
              </a:rPr>
              <a:t>indiferença</a:t>
            </a:r>
            <a:r>
              <a:rPr lang="en-US" sz="3200" b="1" dirty="0">
                <a:latin typeface="+mn-lt"/>
              </a:rPr>
              <a:t> </a:t>
            </a:r>
            <a:r>
              <a:rPr lang="en-US" sz="3200" b="1" dirty="0" err="1">
                <a:latin typeface="+mn-lt"/>
              </a:rPr>
              <a:t>não</a:t>
            </a:r>
            <a:r>
              <a:rPr lang="en-US" sz="3200" b="1" dirty="0">
                <a:latin typeface="+mn-lt"/>
              </a:rPr>
              <a:t> </a:t>
            </a:r>
            <a:r>
              <a:rPr lang="en-US" sz="3200" b="1" dirty="0" err="1">
                <a:latin typeface="+mn-lt"/>
              </a:rPr>
              <a:t>podem</a:t>
            </a:r>
            <a:r>
              <a:rPr lang="en-US" sz="3200" b="1" dirty="0">
                <a:latin typeface="+mn-lt"/>
              </a:rPr>
              <a:t> se </a:t>
            </a:r>
            <a:r>
              <a:rPr lang="en-US" sz="3200" b="1" dirty="0" err="1">
                <a:latin typeface="+mn-lt"/>
              </a:rPr>
              <a:t>inteceptar</a:t>
            </a:r>
            <a:r>
              <a:rPr lang="en-US" sz="3200" b="1" dirty="0">
                <a:latin typeface="+mn-lt"/>
              </a:rPr>
              <a:t>. </a:t>
            </a:r>
          </a:p>
          <a:p>
            <a:pPr marL="1371600" lvl="2" indent="-457200">
              <a:buSzPct val="75000"/>
              <a:buFont typeface="Wingdings" panose="05000000000000000000" pitchFamily="2" charset="2"/>
              <a:buChar char="§"/>
            </a:pPr>
            <a:r>
              <a:rPr lang="en-US" sz="3200" dirty="0" err="1">
                <a:latin typeface="+mn-lt"/>
              </a:rPr>
              <a:t>Isso</a:t>
            </a:r>
            <a:r>
              <a:rPr lang="en-US" sz="3200" dirty="0">
                <a:latin typeface="+mn-lt"/>
              </a:rPr>
              <a:t> </a:t>
            </a:r>
            <a:r>
              <a:rPr lang="en-US" sz="3200" dirty="0" err="1">
                <a:latin typeface="+mn-lt"/>
              </a:rPr>
              <a:t>violaria</a:t>
            </a:r>
            <a:r>
              <a:rPr lang="en-US" sz="3200" dirty="0">
                <a:latin typeface="+mn-lt"/>
              </a:rPr>
              <a:t> o </a:t>
            </a:r>
            <a:r>
              <a:rPr lang="en-US" sz="3200" dirty="0" err="1">
                <a:latin typeface="+mn-lt"/>
              </a:rPr>
              <a:t>princípio</a:t>
            </a:r>
            <a:r>
              <a:rPr lang="en-US" sz="3200" dirty="0">
                <a:latin typeface="+mn-lt"/>
              </a:rPr>
              <a:t> da </a:t>
            </a:r>
            <a:r>
              <a:rPr lang="en-US" sz="3200" dirty="0" err="1">
                <a:latin typeface="+mn-lt"/>
              </a:rPr>
              <a:t>transitividade</a:t>
            </a:r>
            <a:r>
              <a:rPr lang="en-US" sz="3200" dirty="0">
                <a:latin typeface="+mn-lt"/>
              </a:rPr>
              <a:t>.</a:t>
            </a:r>
          </a:p>
          <a:p>
            <a:pPr marL="457200" indent="-457200">
              <a:buFont typeface="Wingdings" panose="05000000000000000000" pitchFamily="2" charset="2"/>
              <a:buChar char="§"/>
            </a:pPr>
            <a:endParaRPr lang="pt-BR" sz="3200" dirty="0"/>
          </a:p>
        </p:txBody>
      </p:sp>
    </p:spTree>
    <p:extLst>
      <p:ext uri="{BB962C8B-B14F-4D97-AF65-F5344CB8AC3E}">
        <p14:creationId xmlns:p14="http://schemas.microsoft.com/office/powerpoint/2010/main" val="46431420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85EBA443-CFD5-4FBE-A46E-B57F5ADF5F31}"/>
              </a:ext>
            </a:extLst>
          </p:cNvPr>
          <p:cNvSpPr/>
          <p:nvPr/>
        </p:nvSpPr>
        <p:spPr bwMode="auto">
          <a:xfrm>
            <a:off x="154746" y="6133509"/>
            <a:ext cx="590843" cy="604911"/>
          </a:xfrm>
          <a:prstGeom prst="ellipse">
            <a:avLst/>
          </a:prstGeom>
          <a:solidFill>
            <a:schemeClr val="accent2"/>
          </a:solidFill>
          <a:ln w="12700" cap="flat" cmpd="sng" algn="ctr">
            <a:solidFill>
              <a:schemeClr val="accent6">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3" name="Espaço Reservado para Conteúdo 2">
            <a:extLst>
              <a:ext uri="{FF2B5EF4-FFF2-40B4-BE49-F238E27FC236}">
                <a16:creationId xmlns:a16="http://schemas.microsoft.com/office/drawing/2014/main" id="{98F6C6FF-9203-4841-9A02-ADD25182DBF9}"/>
              </a:ext>
            </a:extLst>
          </p:cNvPr>
          <p:cNvSpPr>
            <a:spLocks noGrp="1"/>
          </p:cNvSpPr>
          <p:nvPr>
            <p:ph idx="1"/>
          </p:nvPr>
        </p:nvSpPr>
        <p:spPr>
          <a:xfrm>
            <a:off x="253217" y="105550"/>
            <a:ext cx="11732457" cy="4883150"/>
          </a:xfrm>
        </p:spPr>
        <p:txBody>
          <a:bodyPr/>
          <a:lstStyle/>
          <a:p>
            <a:pPr marL="0" indent="0">
              <a:buNone/>
            </a:pPr>
            <a:r>
              <a:rPr lang="pt-BR" b="1" i="0" dirty="0">
                <a:solidFill>
                  <a:schemeClr val="tx1"/>
                </a:solidFill>
                <a:effectLst/>
                <a:latin typeface="Calibri" panose="020F0502020204030204" pitchFamily="34" charset="0"/>
                <a:cs typeface="Calibri" panose="020F0502020204030204" pitchFamily="34" charset="0"/>
              </a:rPr>
              <a:t>27) </a:t>
            </a:r>
            <a:r>
              <a:rPr lang="pt-BR" b="1" dirty="0">
                <a:solidFill>
                  <a:schemeClr val="tx1"/>
                </a:solidFill>
                <a:latin typeface="Calibri" panose="020F0502020204030204" pitchFamily="34" charset="0"/>
                <a:cs typeface="Calibri" panose="020F0502020204030204" pitchFamily="34" charset="0"/>
              </a:rPr>
              <a:t>FGV - Analista (DPE MT)/Economista/2015</a:t>
            </a:r>
            <a:endParaRPr lang="pt-BR" b="1" i="0" dirty="0">
              <a:solidFill>
                <a:schemeClr val="tx1"/>
              </a:solidFill>
              <a:effectLst/>
              <a:latin typeface="Calibri" panose="020F0502020204030204" pitchFamily="34" charset="0"/>
              <a:cs typeface="Calibri" panose="020F0502020204030204" pitchFamily="34" charset="0"/>
            </a:endParaRPr>
          </a:p>
          <a:p>
            <a:pPr marL="0" indent="0" algn="just">
              <a:spcBef>
                <a:spcPts val="600"/>
              </a:spcBef>
              <a:buNone/>
            </a:pPr>
            <a:r>
              <a:rPr lang="pt-BR" sz="3000" b="0" i="0" dirty="0">
                <a:solidFill>
                  <a:schemeClr val="tx1"/>
                </a:solidFill>
                <a:effectLst/>
                <a:latin typeface="Calibri" panose="020F0502020204030204" pitchFamily="34" charset="0"/>
                <a:cs typeface="Calibri" panose="020F0502020204030204" pitchFamily="34" charset="0"/>
              </a:rPr>
              <a:t>Nos Jogos Olímpicos, a classificação dos países é feita por ordem decrescente do número de medalhas de ouro. No caso de empate entre países nesse tipo de medalha, a classificação passa a ser por ordem decrescente do número de medalhas de prata. E no caso de novo empate, a classificação passa a ser por ordem decrescente do número de medalhas de bronze.</a:t>
            </a:r>
          </a:p>
          <a:p>
            <a:pPr marL="0" indent="0" algn="just">
              <a:spcBef>
                <a:spcPts val="600"/>
              </a:spcBef>
              <a:buNone/>
            </a:pPr>
            <a:r>
              <a:rPr lang="pt-BR" sz="3000" b="0" i="0" dirty="0">
                <a:solidFill>
                  <a:schemeClr val="tx1"/>
                </a:solidFill>
                <a:effectLst/>
                <a:latin typeface="Calibri" panose="020F0502020204030204" pitchFamily="34" charset="0"/>
                <a:cs typeface="Calibri" panose="020F0502020204030204" pitchFamily="34" charset="0"/>
              </a:rPr>
              <a:t>Esse tipo de classificação é um exemplo de preferências</a:t>
            </a:r>
          </a:p>
          <a:p>
            <a:pPr marL="514350" indent="-514350" algn="just">
              <a:spcBef>
                <a:spcPts val="600"/>
              </a:spcBef>
              <a:buClr>
                <a:schemeClr val="tx1"/>
              </a:buClr>
              <a:buSzPct val="100000"/>
              <a:buFont typeface="+mj-lt"/>
              <a:buAutoNum type="alphaLcParenR"/>
            </a:pPr>
            <a:r>
              <a:rPr lang="pt-BR" sz="3000" b="0" i="0" dirty="0">
                <a:solidFill>
                  <a:schemeClr val="tx1"/>
                </a:solidFill>
                <a:effectLst/>
                <a:latin typeface="Calibri" panose="020F0502020204030204" pitchFamily="34" charset="0"/>
                <a:cs typeface="Calibri" panose="020F0502020204030204" pitchFamily="34" charset="0"/>
              </a:rPr>
              <a:t>localmente saciadas.</a:t>
            </a:r>
          </a:p>
          <a:p>
            <a:pPr marL="514350" indent="-514350" algn="just">
              <a:spcBef>
                <a:spcPts val="600"/>
              </a:spcBef>
              <a:buClr>
                <a:schemeClr val="tx1"/>
              </a:buClr>
              <a:buSzPct val="100000"/>
              <a:buFont typeface="+mj-lt"/>
              <a:buAutoNum type="alphaLcParenR"/>
            </a:pPr>
            <a:r>
              <a:rPr lang="pt-BR" sz="3000" b="0" i="0" dirty="0">
                <a:solidFill>
                  <a:schemeClr val="tx1"/>
                </a:solidFill>
                <a:effectLst/>
                <a:latin typeface="Calibri" panose="020F0502020204030204" pitchFamily="34" charset="0"/>
                <a:cs typeface="Calibri" panose="020F0502020204030204" pitchFamily="34" charset="0"/>
              </a:rPr>
              <a:t>estritamente côncavas.</a:t>
            </a:r>
            <a:endParaRPr lang="pt-BR" sz="3000"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sz="3000" b="0" i="0" dirty="0">
                <a:solidFill>
                  <a:schemeClr val="tx1"/>
                </a:solidFill>
                <a:effectLst/>
                <a:latin typeface="Calibri" panose="020F0502020204030204" pitchFamily="34" charset="0"/>
                <a:cs typeface="Calibri" panose="020F0502020204030204" pitchFamily="34" charset="0"/>
              </a:rPr>
              <a:t>intransitivas.</a:t>
            </a:r>
          </a:p>
          <a:p>
            <a:pPr marL="514350" indent="-514350" algn="just">
              <a:spcBef>
                <a:spcPts val="600"/>
              </a:spcBef>
              <a:buClr>
                <a:schemeClr val="tx1"/>
              </a:buClr>
              <a:buSzPct val="100000"/>
              <a:buFont typeface="+mj-lt"/>
              <a:buAutoNum type="alphaLcParenR"/>
            </a:pPr>
            <a:r>
              <a:rPr lang="pt-BR" sz="3000" b="0" i="0" dirty="0">
                <a:solidFill>
                  <a:schemeClr val="tx1"/>
                </a:solidFill>
                <a:effectLst/>
                <a:latin typeface="Calibri" panose="020F0502020204030204" pitchFamily="34" charset="0"/>
                <a:cs typeface="Calibri" panose="020F0502020204030204" pitchFamily="34" charset="0"/>
              </a:rPr>
              <a:t>quase lineares.</a:t>
            </a:r>
            <a:endParaRPr lang="pt-BR" sz="3000" dirty="0">
              <a:solidFill>
                <a:schemeClr val="tx1"/>
              </a:solidFill>
              <a:latin typeface="Calibri" panose="020F0502020204030204" pitchFamily="34" charset="0"/>
              <a:cs typeface="Calibri" panose="020F0502020204030204" pitchFamily="34" charset="0"/>
            </a:endParaRPr>
          </a:p>
          <a:p>
            <a:pPr marL="514350" indent="-514350" algn="just">
              <a:spcBef>
                <a:spcPts val="600"/>
              </a:spcBef>
              <a:buClr>
                <a:schemeClr val="tx1"/>
              </a:buClr>
              <a:buSzPct val="100000"/>
              <a:buFont typeface="+mj-lt"/>
              <a:buAutoNum type="alphaLcParenR"/>
            </a:pPr>
            <a:r>
              <a:rPr lang="pt-BR" sz="3000" b="0" i="0" dirty="0">
                <a:solidFill>
                  <a:schemeClr val="tx1"/>
                </a:solidFill>
                <a:effectLst/>
                <a:latin typeface="Calibri" panose="020F0502020204030204" pitchFamily="34" charset="0"/>
                <a:cs typeface="Calibri" panose="020F0502020204030204" pitchFamily="34" charset="0"/>
              </a:rPr>
              <a:t>lexicográficas.</a:t>
            </a:r>
            <a:endParaRPr lang="pt-BR"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794490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CE355BFA-714A-48A9-B646-96E042C51BB0}"/>
              </a:ext>
            </a:extLst>
          </p:cNvPr>
          <p:cNvSpPr txBox="1">
            <a:spLocks/>
          </p:cNvSpPr>
          <p:nvPr/>
        </p:nvSpPr>
        <p:spPr>
          <a:xfrm>
            <a:off x="53717" y="295424"/>
            <a:ext cx="11960092" cy="5883116"/>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0"/>
              </a:spcBef>
              <a:buClrTx/>
              <a:buSzPct val="101000"/>
              <a:buFont typeface="Wingdings" panose="05000000000000000000" pitchFamily="2" charset="2"/>
              <a:buChar char="§"/>
            </a:pPr>
            <a:r>
              <a:rPr lang="pt-BR" b="1" kern="0" dirty="0">
                <a:solidFill>
                  <a:schemeClr val="tx1"/>
                </a:solidFill>
                <a:latin typeface="Arial" panose="020B0604020202020204" pitchFamily="34" charset="0"/>
                <a:cs typeface="Arial" panose="020B0604020202020204" pitchFamily="34" charset="0"/>
              </a:rPr>
              <a:t>Preferências Lexicográficas </a:t>
            </a:r>
            <a:r>
              <a:rPr lang="pt-BR" kern="0" dirty="0">
                <a:solidFill>
                  <a:schemeClr val="tx1"/>
                </a:solidFill>
                <a:latin typeface="Arial" panose="020B0604020202020204" pitchFamily="34" charset="0"/>
                <a:cs typeface="Arial" panose="020B0604020202020204" pitchFamily="34" charset="0"/>
              </a:rPr>
              <a:t>representam casos onde as preferências são descontínuas, pois os bens são indivisíveis.</a:t>
            </a:r>
          </a:p>
          <a:p>
            <a:pPr algn="just">
              <a:spcBef>
                <a:spcPts val="0"/>
              </a:spcBef>
              <a:buClrTx/>
              <a:buSzPct val="101000"/>
              <a:buFont typeface="Wingdings" panose="05000000000000000000" pitchFamily="2" charset="2"/>
              <a:buChar char="§"/>
            </a:pPr>
            <a:r>
              <a:rPr lang="pt-BR" kern="0" dirty="0">
                <a:solidFill>
                  <a:schemeClr val="tx1"/>
                </a:solidFill>
                <a:latin typeface="Arial" panose="020B0604020202020204" pitchFamily="34" charset="0"/>
                <a:cs typeface="Arial" panose="020B0604020202020204" pitchFamily="34" charset="0"/>
              </a:rPr>
              <a:t>Logo, as curvas de indiferença, nesse caso, são representadas por pontos no espaço       .</a:t>
            </a:r>
          </a:p>
          <a:p>
            <a:pPr lvl="1" algn="just">
              <a:spcBef>
                <a:spcPts val="0"/>
              </a:spcBef>
              <a:buClrTx/>
              <a:buSzPct val="101000"/>
              <a:buFont typeface="Wingdings" panose="05000000000000000000" pitchFamily="2" charset="2"/>
              <a:buChar char="§"/>
            </a:pPr>
            <a:r>
              <a:rPr lang="pt-BR" sz="3200" kern="0" dirty="0">
                <a:solidFill>
                  <a:schemeClr val="tx1"/>
                </a:solidFill>
                <a:latin typeface="Arial" panose="020B0604020202020204" pitchFamily="34" charset="0"/>
                <a:cs typeface="Arial" panose="020B0604020202020204" pitchFamily="34" charset="0"/>
              </a:rPr>
              <a:t>Portanto, no caso de preferências lexicográficas, as curvas de indiferença serão pontos unitários, pois não haverá, para cada cesta de bens, qualquer cesta diferente dela mesma que lhe seja indiferente.</a:t>
            </a:r>
          </a:p>
          <a:p>
            <a:pPr algn="just">
              <a:spcBef>
                <a:spcPts val="0"/>
              </a:spcBef>
              <a:buClrTx/>
              <a:buSzPct val="101000"/>
              <a:buFont typeface="Wingdings" panose="05000000000000000000" pitchFamily="2" charset="2"/>
              <a:buChar char="§"/>
            </a:pPr>
            <a:endParaRPr lang="pt-BR" kern="0" dirty="0">
              <a:solidFill>
                <a:schemeClr val="tx1"/>
              </a:solidFill>
              <a:latin typeface="Arial" panose="020B0604020202020204" pitchFamily="34" charset="0"/>
              <a:cs typeface="Arial" panose="020B0604020202020204" pitchFamily="34" charset="0"/>
            </a:endParaRPr>
          </a:p>
          <a:p>
            <a:pPr>
              <a:spcBef>
                <a:spcPts val="0"/>
              </a:spcBef>
              <a:buClrTx/>
              <a:buSzPct val="101000"/>
              <a:buFont typeface="Wingdings" panose="05000000000000000000" pitchFamily="2" charset="2"/>
              <a:buChar char="§"/>
            </a:pPr>
            <a:endParaRPr lang="pt-BR" kern="0" dirty="0">
              <a:solidFill>
                <a:schemeClr val="tx1"/>
              </a:solidFill>
            </a:endParaRPr>
          </a:p>
        </p:txBody>
      </p:sp>
      <p:graphicFrame>
        <p:nvGraphicFramePr>
          <p:cNvPr id="5" name="Object 53">
            <a:hlinkClick r:id="" action="ppaction://ole?verb=0"/>
            <a:extLst>
              <a:ext uri="{FF2B5EF4-FFF2-40B4-BE49-F238E27FC236}">
                <a16:creationId xmlns:a16="http://schemas.microsoft.com/office/drawing/2014/main" id="{E9D18021-D5DA-4C68-BCC1-4F4AB59B0E2F}"/>
              </a:ext>
            </a:extLst>
          </p:cNvPr>
          <p:cNvGraphicFramePr>
            <a:graphicFrameLocks/>
          </p:cNvGraphicFramePr>
          <p:nvPr>
            <p:extLst>
              <p:ext uri="{D42A27DB-BD31-4B8C-83A1-F6EECF244321}">
                <p14:modId xmlns:p14="http://schemas.microsoft.com/office/powerpoint/2010/main" val="2757830700"/>
              </p:ext>
            </p:extLst>
          </p:nvPr>
        </p:nvGraphicFramePr>
        <p:xfrm>
          <a:off x="4548773" y="1725124"/>
          <a:ext cx="572078" cy="669637"/>
        </p:xfrm>
        <a:graphic>
          <a:graphicData uri="http://schemas.openxmlformats.org/presentationml/2006/ole">
            <mc:AlternateContent xmlns:mc="http://schemas.openxmlformats.org/markup-compatibility/2006">
              <mc:Choice xmlns:v="urn:schemas-microsoft-com:vml" Requires="v">
                <p:oleObj name="Equation" r:id="rId2" imgW="228600" imgH="241200" progId="Equation.DSMT4">
                  <p:embed/>
                </p:oleObj>
              </mc:Choice>
              <mc:Fallback>
                <p:oleObj name="Equation" r:id="rId2" imgW="228600" imgH="241200" progId="Equation.DSMT4">
                  <p:embed/>
                  <p:pic>
                    <p:nvPicPr>
                      <p:cNvPr id="31" name="Object 53">
                        <a:hlinkClick r:id="" action="ppaction://ole?verb=0"/>
                      </p:cNvPr>
                      <p:cNvPicPr>
                        <a:picLocks noChangeArrowheads="1"/>
                      </p:cNvPicPr>
                      <p:nvPr/>
                    </p:nvPicPr>
                    <p:blipFill>
                      <a:blip r:embed="rId3"/>
                      <a:srcRect/>
                      <a:stretch>
                        <a:fillRect/>
                      </a:stretch>
                    </p:blipFill>
                    <p:spPr bwMode="auto">
                      <a:xfrm>
                        <a:off x="4548773" y="1725124"/>
                        <a:ext cx="572078" cy="66963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647464614"/>
      </p:ext>
    </p:extLst>
  </p:cSld>
  <p:clrMapOvr>
    <a:masterClrMapping/>
  </p:clrMapOvr>
  <p:transition spd="med">
    <p:wipe dir="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7D66C778-0E53-4BFC-B2AA-1FE427EB25D7}"/>
              </a:ext>
            </a:extLst>
          </p:cNvPr>
          <p:cNvSpPr txBox="1">
            <a:spLocks/>
          </p:cNvSpPr>
          <p:nvPr/>
        </p:nvSpPr>
        <p:spPr>
          <a:xfrm>
            <a:off x="53717" y="253218"/>
            <a:ext cx="11946025" cy="5654569"/>
          </a:xfrm>
          <a:prstGeom prst="rect">
            <a:avLst/>
          </a:prstGeom>
        </p:spPr>
        <p:txBody>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spcBef>
                <a:spcPts val="0"/>
              </a:spcBef>
              <a:buClrTx/>
              <a:buSzPct val="101000"/>
              <a:buFont typeface="Wingdings" panose="05000000000000000000" pitchFamily="2" charset="2"/>
              <a:buChar char="§"/>
            </a:pPr>
            <a:endParaRPr lang="pt-BR" kern="0" dirty="0">
              <a:solidFill>
                <a:schemeClr val="tx1"/>
              </a:solidFill>
              <a:latin typeface="Arial" panose="020B0604020202020204" pitchFamily="34" charset="0"/>
              <a:cs typeface="Arial" panose="020B0604020202020204" pitchFamily="34" charset="0"/>
            </a:endParaRPr>
          </a:p>
          <a:p>
            <a:pPr algn="just">
              <a:spcBef>
                <a:spcPts val="0"/>
              </a:spcBef>
              <a:buClrTx/>
              <a:buSzPct val="101000"/>
              <a:buFont typeface="Wingdings" panose="05000000000000000000" pitchFamily="2" charset="2"/>
              <a:buChar char="§"/>
            </a:pPr>
            <a:r>
              <a:rPr lang="pt-BR" kern="0" dirty="0">
                <a:solidFill>
                  <a:schemeClr val="tx1"/>
                </a:solidFill>
                <a:latin typeface="Arial" panose="020B0604020202020204" pitchFamily="34" charset="0"/>
                <a:cs typeface="Arial" panose="020B0604020202020204" pitchFamily="34" charset="0"/>
              </a:rPr>
              <a:t>Relações de preferências lexicográficas são relações de preferências, mas, como destacado anteriormente, não são contínuas.</a:t>
            </a:r>
          </a:p>
          <a:p>
            <a:pPr algn="just">
              <a:spcBef>
                <a:spcPts val="0"/>
              </a:spcBef>
              <a:buClrTx/>
              <a:buSzPct val="101000"/>
              <a:buFont typeface="Wingdings" panose="05000000000000000000" pitchFamily="2" charset="2"/>
              <a:buChar char="§"/>
            </a:pPr>
            <a:r>
              <a:rPr lang="pt-BR" kern="0" dirty="0">
                <a:solidFill>
                  <a:schemeClr val="tx1"/>
                </a:solidFill>
                <a:latin typeface="Arial" panose="020B0604020202020204" pitchFamily="34" charset="0"/>
                <a:cs typeface="Arial" panose="020B0604020202020204" pitchFamily="34" charset="0"/>
              </a:rPr>
              <a:t>Vale destacar que, embora </a:t>
            </a:r>
            <a:r>
              <a:rPr lang="pt-BR" b="1" kern="0" dirty="0">
                <a:solidFill>
                  <a:schemeClr val="tx1"/>
                </a:solidFill>
                <a:latin typeface="Arial" panose="020B0604020202020204" pitchFamily="34" charset="0"/>
                <a:cs typeface="Arial" panose="020B0604020202020204" pitchFamily="34" charset="0"/>
              </a:rPr>
              <a:t>sejam racionais</a:t>
            </a:r>
            <a:r>
              <a:rPr lang="pt-BR" kern="0" dirty="0">
                <a:solidFill>
                  <a:schemeClr val="tx1"/>
                </a:solidFill>
                <a:latin typeface="Arial" panose="020B0604020202020204" pitchFamily="34" charset="0"/>
                <a:cs typeface="Arial" panose="020B0604020202020204" pitchFamily="34" charset="0"/>
              </a:rPr>
              <a:t>, pelo fato de </a:t>
            </a:r>
            <a:r>
              <a:rPr lang="pt-BR" b="1" kern="0" dirty="0">
                <a:solidFill>
                  <a:schemeClr val="tx1"/>
                </a:solidFill>
                <a:latin typeface="Arial" panose="020B0604020202020204" pitchFamily="34" charset="0"/>
                <a:cs typeface="Arial" panose="020B0604020202020204" pitchFamily="34" charset="0"/>
              </a:rPr>
              <a:t>não serem contínuas</a:t>
            </a:r>
            <a:r>
              <a:rPr lang="pt-BR" kern="0" dirty="0">
                <a:solidFill>
                  <a:schemeClr val="tx1"/>
                </a:solidFill>
                <a:latin typeface="Arial" panose="020B0604020202020204" pitchFamily="34" charset="0"/>
                <a:cs typeface="Arial" panose="020B0604020202020204" pitchFamily="34" charset="0"/>
              </a:rPr>
              <a:t>, as preferências lexicográficas </a:t>
            </a:r>
            <a:r>
              <a:rPr lang="pt-BR" b="1" kern="0" dirty="0">
                <a:solidFill>
                  <a:schemeClr val="tx1"/>
                </a:solidFill>
                <a:latin typeface="Arial" panose="020B0604020202020204" pitchFamily="34" charset="0"/>
                <a:cs typeface="Arial" panose="020B0604020202020204" pitchFamily="34" charset="0"/>
              </a:rPr>
              <a:t>não podem ser representadas através de funções de utilidade.</a:t>
            </a:r>
          </a:p>
          <a:p>
            <a:pPr lvl="1" algn="just">
              <a:spcBef>
                <a:spcPts val="0"/>
              </a:spcBef>
              <a:buClrTx/>
              <a:buSzPct val="101000"/>
              <a:buFont typeface="Wingdings" panose="05000000000000000000" pitchFamily="2" charset="2"/>
              <a:buChar char="§"/>
            </a:pPr>
            <a:r>
              <a:rPr lang="pt-BR" sz="3200" kern="0" dirty="0">
                <a:solidFill>
                  <a:schemeClr val="tx1"/>
                </a:solidFill>
                <a:latin typeface="Arial" panose="020B0604020202020204" pitchFamily="34" charset="0"/>
                <a:cs typeface="Arial" panose="020B0604020202020204" pitchFamily="34" charset="0"/>
              </a:rPr>
              <a:t>Logo, a racionalidade das preferências não é uma condição suficiente para a representação de preferências através de uma função de utilidade.</a:t>
            </a:r>
          </a:p>
          <a:p>
            <a:pPr>
              <a:spcBef>
                <a:spcPts val="0"/>
              </a:spcBef>
              <a:buClrTx/>
              <a:buSzPct val="101000"/>
              <a:buFont typeface="Wingdings" panose="05000000000000000000" pitchFamily="2" charset="2"/>
              <a:buChar char="§"/>
            </a:pPr>
            <a:endParaRPr lang="pt-BR" kern="0" dirty="0">
              <a:solidFill>
                <a:schemeClr val="tx1"/>
              </a:solidFill>
            </a:endParaRPr>
          </a:p>
        </p:txBody>
      </p:sp>
    </p:spTree>
    <p:extLst>
      <p:ext uri="{BB962C8B-B14F-4D97-AF65-F5344CB8AC3E}">
        <p14:creationId xmlns:p14="http://schemas.microsoft.com/office/powerpoint/2010/main" val="39835870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emplate>
  <TotalTime>5317</TotalTime>
  <Words>9201</Words>
  <Application>Microsoft Office PowerPoint</Application>
  <PresentationFormat>Widescreen</PresentationFormat>
  <Paragraphs>865</Paragraphs>
  <Slides>125</Slides>
  <Notes>2</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inseridos</vt:lpstr>
      </vt:variant>
      <vt:variant>
        <vt:i4>1</vt:i4>
      </vt:variant>
      <vt:variant>
        <vt:lpstr>Títulos de slides</vt:lpstr>
      </vt:variant>
      <vt:variant>
        <vt:i4>125</vt:i4>
      </vt:variant>
    </vt:vector>
  </HeadingPairs>
  <TitlesOfParts>
    <vt:vector size="134" baseType="lpstr">
      <vt:lpstr>Arial</vt:lpstr>
      <vt:lpstr>Calibri</vt:lpstr>
      <vt:lpstr>Lucida Sans Unicode</vt:lpstr>
      <vt:lpstr>Source Sans Pro</vt:lpstr>
      <vt:lpstr>Symbol</vt:lpstr>
      <vt:lpstr>Times New Roman</vt:lpstr>
      <vt:lpstr>Wingdings</vt:lpstr>
      <vt:lpstr>Multiple Bars</vt:lpstr>
      <vt:lpstr>Equation</vt:lpstr>
      <vt:lpstr>Apresentação do PowerPoint</vt:lpstr>
      <vt:lpstr>Microeconomia – Programação das aulas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Um Exemplo: I = 80, Px = 1 e Py = 2</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Observação Adicionada Após a Aula</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2</dc:title>
  <dc:creator>ACJA</dc:creator>
  <cp:lastModifiedBy>Antonio Carlos Assumpção</cp:lastModifiedBy>
  <cp:revision>326</cp:revision>
  <dcterms:created xsi:type="dcterms:W3CDTF">2000-03-16T15:04:42Z</dcterms:created>
  <dcterms:modified xsi:type="dcterms:W3CDTF">2021-03-23T19:30:41Z</dcterms:modified>
</cp:coreProperties>
</file>