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26"/>
  </p:notesMasterIdLst>
  <p:handoutMasterIdLst>
    <p:handoutMasterId r:id="rId127"/>
  </p:handoutMasterIdLst>
  <p:sldIdLst>
    <p:sldId id="256" r:id="rId2"/>
    <p:sldId id="263" r:id="rId3"/>
    <p:sldId id="265" r:id="rId4"/>
    <p:sldId id="466" r:id="rId5"/>
    <p:sldId id="467" r:id="rId6"/>
    <p:sldId id="468" r:id="rId7"/>
    <p:sldId id="469" r:id="rId8"/>
    <p:sldId id="470" r:id="rId9"/>
    <p:sldId id="521" r:id="rId10"/>
    <p:sldId id="519" r:id="rId11"/>
    <p:sldId id="520" r:id="rId12"/>
    <p:sldId id="516" r:id="rId13"/>
    <p:sldId id="266" r:id="rId14"/>
    <p:sldId id="268" r:id="rId15"/>
    <p:sldId id="412" r:id="rId16"/>
    <p:sldId id="416" r:id="rId17"/>
    <p:sldId id="417" r:id="rId18"/>
    <p:sldId id="273" r:id="rId19"/>
    <p:sldId id="423" r:id="rId20"/>
    <p:sldId id="278" r:id="rId21"/>
    <p:sldId id="472" r:id="rId22"/>
    <p:sldId id="283" r:id="rId23"/>
    <p:sldId id="473" r:id="rId24"/>
    <p:sldId id="286" r:id="rId25"/>
    <p:sldId id="295" r:id="rId26"/>
    <p:sldId id="305" r:id="rId27"/>
    <p:sldId id="311" r:id="rId28"/>
    <p:sldId id="312" r:id="rId29"/>
    <p:sldId id="315" r:id="rId30"/>
    <p:sldId id="316" r:id="rId31"/>
    <p:sldId id="319" r:id="rId32"/>
    <p:sldId id="426" r:id="rId33"/>
    <p:sldId id="320" r:id="rId34"/>
    <p:sldId id="324" r:id="rId35"/>
    <p:sldId id="325" r:id="rId36"/>
    <p:sldId id="449" r:id="rId37"/>
    <p:sldId id="450" r:id="rId38"/>
    <p:sldId id="451" r:id="rId39"/>
    <p:sldId id="452" r:id="rId40"/>
    <p:sldId id="453" r:id="rId41"/>
    <p:sldId id="454" r:id="rId42"/>
    <p:sldId id="455" r:id="rId43"/>
    <p:sldId id="457" r:id="rId44"/>
    <p:sldId id="330" r:id="rId45"/>
    <p:sldId id="331" r:id="rId46"/>
    <p:sldId id="332" r:id="rId47"/>
    <p:sldId id="334" r:id="rId48"/>
    <p:sldId id="336" r:id="rId49"/>
    <p:sldId id="337" r:id="rId50"/>
    <p:sldId id="474" r:id="rId51"/>
    <p:sldId id="338" r:id="rId52"/>
    <p:sldId id="462" r:id="rId53"/>
    <p:sldId id="464" r:id="rId54"/>
    <p:sldId id="465" r:id="rId55"/>
    <p:sldId id="540" r:id="rId56"/>
    <p:sldId id="340" r:id="rId57"/>
    <p:sldId id="459" r:id="rId58"/>
    <p:sldId id="541" r:id="rId59"/>
    <p:sldId id="542" r:id="rId60"/>
    <p:sldId id="543" r:id="rId61"/>
    <p:sldId id="544" r:id="rId62"/>
    <p:sldId id="342" r:id="rId63"/>
    <p:sldId id="461" r:id="rId64"/>
    <p:sldId id="345" r:id="rId65"/>
    <p:sldId id="428" r:id="rId66"/>
    <p:sldId id="429" r:id="rId67"/>
    <p:sldId id="430" r:id="rId68"/>
    <p:sldId id="431" r:id="rId69"/>
    <p:sldId id="432" r:id="rId70"/>
    <p:sldId id="475" r:id="rId71"/>
    <p:sldId id="476" r:id="rId72"/>
    <p:sldId id="477" r:id="rId73"/>
    <p:sldId id="478" r:id="rId74"/>
    <p:sldId id="479" r:id="rId75"/>
    <p:sldId id="350" r:id="rId76"/>
    <p:sldId id="480" r:id="rId77"/>
    <p:sldId id="361" r:id="rId78"/>
    <p:sldId id="438" r:id="rId79"/>
    <p:sldId id="529" r:id="rId80"/>
    <p:sldId id="530" r:id="rId81"/>
    <p:sldId id="531" r:id="rId82"/>
    <p:sldId id="532" r:id="rId83"/>
    <p:sldId id="534" r:id="rId84"/>
    <p:sldId id="535" r:id="rId85"/>
    <p:sldId id="522" r:id="rId86"/>
    <p:sldId id="523" r:id="rId87"/>
    <p:sldId id="524" r:id="rId88"/>
    <p:sldId id="525" r:id="rId89"/>
    <p:sldId id="526" r:id="rId90"/>
    <p:sldId id="527" r:id="rId91"/>
    <p:sldId id="528" r:id="rId92"/>
    <p:sldId id="536" r:id="rId93"/>
    <p:sldId id="538" r:id="rId94"/>
    <p:sldId id="537" r:id="rId95"/>
    <p:sldId id="539" r:id="rId96"/>
    <p:sldId id="481" r:id="rId97"/>
    <p:sldId id="482" r:id="rId98"/>
    <p:sldId id="483" r:id="rId99"/>
    <p:sldId id="484" r:id="rId100"/>
    <p:sldId id="485" r:id="rId101"/>
    <p:sldId id="486" r:id="rId102"/>
    <p:sldId id="501" r:id="rId103"/>
    <p:sldId id="502" r:id="rId104"/>
    <p:sldId id="503" r:id="rId105"/>
    <p:sldId id="504" r:id="rId106"/>
    <p:sldId id="505" r:id="rId107"/>
    <p:sldId id="506" r:id="rId108"/>
    <p:sldId id="507" r:id="rId109"/>
    <p:sldId id="508" r:id="rId110"/>
    <p:sldId id="509" r:id="rId111"/>
    <p:sldId id="510" r:id="rId112"/>
    <p:sldId id="487" r:id="rId113"/>
    <p:sldId id="488" r:id="rId114"/>
    <p:sldId id="489" r:id="rId115"/>
    <p:sldId id="490" r:id="rId116"/>
    <p:sldId id="491" r:id="rId117"/>
    <p:sldId id="492" r:id="rId118"/>
    <p:sldId id="493" r:id="rId119"/>
    <p:sldId id="494" r:id="rId120"/>
    <p:sldId id="495" r:id="rId121"/>
    <p:sldId id="496" r:id="rId122"/>
    <p:sldId id="497" r:id="rId123"/>
    <p:sldId id="511" r:id="rId124"/>
    <p:sldId id="512" r:id="rId125"/>
  </p:sldIdLst>
  <p:sldSz cx="9144000" cy="6858000" type="screen4x3"/>
  <p:notesSz cx="7104063" cy="10234613"/>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376546"/>
    <a:srgbClr val="663300"/>
    <a:srgbClr val="DDDDDD"/>
    <a:srgbClr val="DAEDD1"/>
    <a:srgbClr val="FFFFFF"/>
    <a:srgbClr val="FF9933"/>
    <a:srgbClr val="FF3300"/>
    <a:srgbClr val="C4E3B5"/>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13" autoAdjust="0"/>
    <p:restoredTop sz="96949" autoAdjust="0"/>
  </p:normalViewPr>
  <p:slideViewPr>
    <p:cSldViewPr snapToGrid="0">
      <p:cViewPr varScale="1">
        <p:scale>
          <a:sx n="68" d="100"/>
          <a:sy n="68" d="100"/>
        </p:scale>
        <p:origin x="1704" y="60"/>
      </p:cViewPr>
      <p:guideLst>
        <p:guide orient="horz" pos="2160"/>
        <p:guide pos="2880"/>
      </p:guideLst>
    </p:cSldViewPr>
  </p:slideViewPr>
  <p:outlineViewPr>
    <p:cViewPr>
      <p:scale>
        <a:sx n="33" d="100"/>
        <a:sy n="33" d="100"/>
      </p:scale>
      <p:origin x="0" y="179382"/>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37" d="100"/>
          <a:sy n="37" d="100"/>
        </p:scale>
        <p:origin x="-1470" y="-96"/>
      </p:cViewPr>
      <p:guideLst>
        <p:guide orient="horz" pos="3224"/>
        <p:guide pos="223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513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idx="2"/>
          </p:nvPr>
        </p:nvSpPr>
        <p:spPr bwMode="auto">
          <a:xfrm>
            <a:off x="1001713" y="774700"/>
            <a:ext cx="5100637" cy="3824288"/>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47763" y="4862096"/>
            <a:ext cx="5208540" cy="4605249"/>
          </a:xfrm>
          <a:prstGeom prst="rect">
            <a:avLst/>
          </a:prstGeom>
          <a:noFill/>
          <a:ln w="12700">
            <a:noFill/>
            <a:miter lim="800000"/>
            <a:headEnd/>
            <a:tailEnd/>
          </a:ln>
          <a:effectLst/>
        </p:spPr>
        <p:txBody>
          <a:bodyPr vert="horz" wrap="square" lIns="93800" tIns="46077" rIns="93800" bIns="4607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4779567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24931"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1</a:t>
            </a:r>
          </a:p>
        </p:txBody>
      </p:sp>
      <p:sp>
        <p:nvSpPr>
          <p:cNvPr id="124932"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24933"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24934" name="Rectangle 6"/>
          <p:cNvSpPr>
            <a:spLocks noGrp="1" noRot="1" noChangeAspect="1" noChangeArrowheads="1" noTextEdit="1"/>
          </p:cNvSpPr>
          <p:nvPr>
            <p:ph type="sldImg"/>
          </p:nvPr>
        </p:nvSpPr>
        <p:spPr>
          <a:ln cap="flat"/>
        </p:spPr>
      </p:sp>
      <p:sp>
        <p:nvSpPr>
          <p:cNvPr id="124935"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33876096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42339"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13</a:t>
            </a:r>
          </a:p>
        </p:txBody>
      </p:sp>
      <p:sp>
        <p:nvSpPr>
          <p:cNvPr id="142340"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42341"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42342" name="Rectangle 6"/>
          <p:cNvSpPr>
            <a:spLocks noGrp="1" noRot="1" noChangeAspect="1" noChangeArrowheads="1" noTextEdit="1"/>
          </p:cNvSpPr>
          <p:nvPr>
            <p:ph type="sldImg"/>
          </p:nvPr>
        </p:nvSpPr>
        <p:spPr>
          <a:ln cap="flat"/>
        </p:spPr>
      </p:sp>
      <p:sp>
        <p:nvSpPr>
          <p:cNvPr id="142343"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2593278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45411"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17</a:t>
            </a:r>
          </a:p>
        </p:txBody>
      </p:sp>
      <p:sp>
        <p:nvSpPr>
          <p:cNvPr id="145412"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45413"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45414" name="Rectangle 6"/>
          <p:cNvSpPr>
            <a:spLocks noGrp="1" noRot="1" noChangeAspect="1" noChangeArrowheads="1" noTextEdit="1"/>
          </p:cNvSpPr>
          <p:nvPr>
            <p:ph type="sldImg"/>
          </p:nvPr>
        </p:nvSpPr>
        <p:spPr>
          <a:ln cap="flat"/>
        </p:spPr>
      </p:sp>
      <p:sp>
        <p:nvSpPr>
          <p:cNvPr id="145415"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23122713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46435"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22</a:t>
            </a:r>
          </a:p>
        </p:txBody>
      </p:sp>
      <p:sp>
        <p:nvSpPr>
          <p:cNvPr id="146436"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46437"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46438" name="Rectangle 6"/>
          <p:cNvSpPr>
            <a:spLocks noGrp="1" noRot="1" noChangeAspect="1" noChangeArrowheads="1" noTextEdit="1"/>
          </p:cNvSpPr>
          <p:nvPr>
            <p:ph type="sldImg"/>
          </p:nvPr>
        </p:nvSpPr>
        <p:spPr>
          <a:ln cap="flat"/>
        </p:spPr>
      </p:sp>
      <p:sp>
        <p:nvSpPr>
          <p:cNvPr id="146439"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3691572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47459"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25</a:t>
            </a:r>
          </a:p>
        </p:txBody>
      </p:sp>
      <p:sp>
        <p:nvSpPr>
          <p:cNvPr id="147460"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47461"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47462" name="Rectangle 6"/>
          <p:cNvSpPr>
            <a:spLocks noGrp="1" noRot="1" noChangeAspect="1" noChangeArrowheads="1" noTextEdit="1"/>
          </p:cNvSpPr>
          <p:nvPr>
            <p:ph type="sldImg"/>
          </p:nvPr>
        </p:nvSpPr>
        <p:spPr>
          <a:ln cap="flat"/>
        </p:spPr>
      </p:sp>
      <p:sp>
        <p:nvSpPr>
          <p:cNvPr id="147463"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2508822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48483"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34</a:t>
            </a:r>
          </a:p>
        </p:txBody>
      </p:sp>
      <p:sp>
        <p:nvSpPr>
          <p:cNvPr id="148484"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48485"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48486" name="Rectangle 6"/>
          <p:cNvSpPr>
            <a:spLocks noGrp="1" noRot="1" noChangeAspect="1" noChangeArrowheads="1" noTextEdit="1"/>
          </p:cNvSpPr>
          <p:nvPr>
            <p:ph type="sldImg"/>
          </p:nvPr>
        </p:nvSpPr>
        <p:spPr>
          <a:ln cap="flat"/>
        </p:spPr>
      </p:sp>
      <p:sp>
        <p:nvSpPr>
          <p:cNvPr id="148487"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11589435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49507"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44</a:t>
            </a:r>
          </a:p>
        </p:txBody>
      </p:sp>
      <p:sp>
        <p:nvSpPr>
          <p:cNvPr id="149508"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49509"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49510" name="Rectangle 6"/>
          <p:cNvSpPr>
            <a:spLocks noGrp="1" noRot="1" noChangeAspect="1" noChangeArrowheads="1" noTextEdit="1"/>
          </p:cNvSpPr>
          <p:nvPr>
            <p:ph type="sldImg"/>
          </p:nvPr>
        </p:nvSpPr>
        <p:spPr>
          <a:ln cap="flat"/>
        </p:spPr>
      </p:sp>
      <p:sp>
        <p:nvSpPr>
          <p:cNvPr id="149511"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37752549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51555"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50</a:t>
            </a:r>
          </a:p>
        </p:txBody>
      </p:sp>
      <p:sp>
        <p:nvSpPr>
          <p:cNvPr id="151556"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51557"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51558" name="Rectangle 6"/>
          <p:cNvSpPr>
            <a:spLocks noGrp="1" noRot="1" noChangeAspect="1" noChangeArrowheads="1" noTextEdit="1"/>
          </p:cNvSpPr>
          <p:nvPr>
            <p:ph type="sldImg"/>
          </p:nvPr>
        </p:nvSpPr>
        <p:spPr>
          <a:ln cap="flat"/>
        </p:spPr>
      </p:sp>
      <p:sp>
        <p:nvSpPr>
          <p:cNvPr id="151559"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6149094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52579"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51</a:t>
            </a:r>
          </a:p>
        </p:txBody>
      </p:sp>
      <p:sp>
        <p:nvSpPr>
          <p:cNvPr id="152580"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52581"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52582" name="Rectangle 6"/>
          <p:cNvSpPr>
            <a:spLocks noGrp="1" noRot="1" noChangeAspect="1" noChangeArrowheads="1" noTextEdit="1"/>
          </p:cNvSpPr>
          <p:nvPr>
            <p:ph type="sldImg"/>
          </p:nvPr>
        </p:nvSpPr>
        <p:spPr>
          <a:ln cap="flat"/>
        </p:spPr>
      </p:sp>
      <p:sp>
        <p:nvSpPr>
          <p:cNvPr id="152583"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23308083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53603"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54</a:t>
            </a:r>
          </a:p>
        </p:txBody>
      </p:sp>
      <p:sp>
        <p:nvSpPr>
          <p:cNvPr id="153604"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53605"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53606" name="Rectangle 6"/>
          <p:cNvSpPr>
            <a:spLocks noGrp="1" noRot="1" noChangeAspect="1" noChangeArrowheads="1" noTextEdit="1"/>
          </p:cNvSpPr>
          <p:nvPr>
            <p:ph type="sldImg"/>
          </p:nvPr>
        </p:nvSpPr>
        <p:spPr>
          <a:ln cap="flat"/>
        </p:spPr>
      </p:sp>
      <p:sp>
        <p:nvSpPr>
          <p:cNvPr id="153607"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895292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54627"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55</a:t>
            </a:r>
          </a:p>
        </p:txBody>
      </p:sp>
      <p:sp>
        <p:nvSpPr>
          <p:cNvPr id="154628"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54629"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54630" name="Rectangle 6"/>
          <p:cNvSpPr>
            <a:spLocks noGrp="1" noRot="1" noChangeAspect="1" noChangeArrowheads="1" noTextEdit="1"/>
          </p:cNvSpPr>
          <p:nvPr>
            <p:ph type="sldImg"/>
          </p:nvPr>
        </p:nvSpPr>
        <p:spPr>
          <a:ln cap="flat"/>
        </p:spPr>
      </p:sp>
      <p:sp>
        <p:nvSpPr>
          <p:cNvPr id="154631"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2538201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25955"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2</a:t>
            </a:r>
          </a:p>
        </p:txBody>
      </p:sp>
      <p:sp>
        <p:nvSpPr>
          <p:cNvPr id="125956"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25957"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25958" name="Rectangle 6"/>
          <p:cNvSpPr>
            <a:spLocks noGrp="1" noRot="1" noChangeAspect="1" noChangeArrowheads="1" noTextEdit="1"/>
          </p:cNvSpPr>
          <p:nvPr>
            <p:ph type="sldImg"/>
          </p:nvPr>
        </p:nvSpPr>
        <p:spPr>
          <a:ln cap="flat"/>
        </p:spPr>
      </p:sp>
      <p:sp>
        <p:nvSpPr>
          <p:cNvPr id="125959"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30541034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55651"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58</a:t>
            </a:r>
          </a:p>
        </p:txBody>
      </p:sp>
      <p:sp>
        <p:nvSpPr>
          <p:cNvPr id="155652"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55653"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55654" name="Rectangle 6"/>
          <p:cNvSpPr>
            <a:spLocks noGrp="1" noRot="1" noChangeAspect="1" noChangeArrowheads="1" noTextEdit="1"/>
          </p:cNvSpPr>
          <p:nvPr>
            <p:ph type="sldImg"/>
          </p:nvPr>
        </p:nvSpPr>
        <p:spPr>
          <a:ln cap="flat"/>
        </p:spPr>
      </p:sp>
      <p:sp>
        <p:nvSpPr>
          <p:cNvPr id="155655"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29069282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56675"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59</a:t>
            </a:r>
          </a:p>
        </p:txBody>
      </p:sp>
      <p:sp>
        <p:nvSpPr>
          <p:cNvPr id="156676"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56677"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56678" name="Rectangle 6"/>
          <p:cNvSpPr>
            <a:spLocks noGrp="1" noRot="1" noChangeAspect="1" noChangeArrowheads="1" noTextEdit="1"/>
          </p:cNvSpPr>
          <p:nvPr>
            <p:ph type="sldImg"/>
          </p:nvPr>
        </p:nvSpPr>
        <p:spPr>
          <a:ln cap="flat"/>
        </p:spPr>
      </p:sp>
      <p:sp>
        <p:nvSpPr>
          <p:cNvPr id="156679"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11041600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57699"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63</a:t>
            </a:r>
          </a:p>
        </p:txBody>
      </p:sp>
      <p:sp>
        <p:nvSpPr>
          <p:cNvPr id="157700"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57701"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57702" name="Rectangle 6"/>
          <p:cNvSpPr>
            <a:spLocks noGrp="1" noRot="1" noChangeAspect="1" noChangeArrowheads="1" noTextEdit="1"/>
          </p:cNvSpPr>
          <p:nvPr>
            <p:ph type="sldImg"/>
          </p:nvPr>
        </p:nvSpPr>
        <p:spPr>
          <a:ln cap="flat"/>
        </p:spPr>
      </p:sp>
      <p:sp>
        <p:nvSpPr>
          <p:cNvPr id="157703"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40448371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58723"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64</a:t>
            </a:r>
          </a:p>
        </p:txBody>
      </p:sp>
      <p:sp>
        <p:nvSpPr>
          <p:cNvPr id="158724"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58725"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58726" name="Rectangle 6"/>
          <p:cNvSpPr>
            <a:spLocks noGrp="1" noRot="1" noChangeAspect="1" noChangeArrowheads="1" noTextEdit="1"/>
          </p:cNvSpPr>
          <p:nvPr>
            <p:ph type="sldImg"/>
          </p:nvPr>
        </p:nvSpPr>
        <p:spPr>
          <a:ln cap="flat"/>
        </p:spPr>
      </p:sp>
      <p:sp>
        <p:nvSpPr>
          <p:cNvPr id="158727"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5240484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60771"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69</a:t>
            </a:r>
          </a:p>
        </p:txBody>
      </p:sp>
      <p:sp>
        <p:nvSpPr>
          <p:cNvPr id="160772"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60773"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60774" name="Rectangle 6"/>
          <p:cNvSpPr>
            <a:spLocks noGrp="1" noRot="1" noChangeAspect="1" noChangeArrowheads="1" noTextEdit="1"/>
          </p:cNvSpPr>
          <p:nvPr>
            <p:ph type="sldImg"/>
          </p:nvPr>
        </p:nvSpPr>
        <p:spPr>
          <a:ln cap="flat"/>
        </p:spPr>
      </p:sp>
      <p:sp>
        <p:nvSpPr>
          <p:cNvPr id="160775"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2248299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61795"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70</a:t>
            </a:r>
          </a:p>
        </p:txBody>
      </p:sp>
      <p:sp>
        <p:nvSpPr>
          <p:cNvPr id="161796"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61797"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61798" name="Rectangle 6"/>
          <p:cNvSpPr>
            <a:spLocks noGrp="1" noRot="1" noChangeAspect="1" noChangeArrowheads="1" noTextEdit="1"/>
          </p:cNvSpPr>
          <p:nvPr>
            <p:ph type="sldImg"/>
          </p:nvPr>
        </p:nvSpPr>
        <p:spPr>
          <a:ln cap="flat"/>
        </p:spPr>
      </p:sp>
      <p:sp>
        <p:nvSpPr>
          <p:cNvPr id="161799"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13811056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62819"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71</a:t>
            </a:r>
          </a:p>
        </p:txBody>
      </p:sp>
      <p:sp>
        <p:nvSpPr>
          <p:cNvPr id="162820"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62821"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62822" name="Rectangle 6"/>
          <p:cNvSpPr>
            <a:spLocks noGrp="1" noRot="1" noChangeAspect="1" noChangeArrowheads="1" noTextEdit="1"/>
          </p:cNvSpPr>
          <p:nvPr>
            <p:ph type="sldImg"/>
          </p:nvPr>
        </p:nvSpPr>
        <p:spPr>
          <a:ln cap="flat"/>
        </p:spPr>
      </p:sp>
      <p:sp>
        <p:nvSpPr>
          <p:cNvPr id="162823"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27795411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63843"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73</a:t>
            </a:r>
          </a:p>
        </p:txBody>
      </p:sp>
      <p:sp>
        <p:nvSpPr>
          <p:cNvPr id="163844"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63845"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63846" name="Rectangle 6"/>
          <p:cNvSpPr>
            <a:spLocks noGrp="1" noRot="1" noChangeAspect="1" noChangeArrowheads="1" noTextEdit="1"/>
          </p:cNvSpPr>
          <p:nvPr>
            <p:ph type="sldImg"/>
          </p:nvPr>
        </p:nvSpPr>
        <p:spPr>
          <a:ln cap="flat"/>
        </p:spPr>
      </p:sp>
      <p:sp>
        <p:nvSpPr>
          <p:cNvPr id="163847"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36806547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64867"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75</a:t>
            </a:r>
          </a:p>
        </p:txBody>
      </p:sp>
      <p:sp>
        <p:nvSpPr>
          <p:cNvPr id="164868"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64869"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64870" name="Rectangle 6"/>
          <p:cNvSpPr>
            <a:spLocks noGrp="1" noRot="1" noChangeAspect="1" noChangeArrowheads="1" noTextEdit="1"/>
          </p:cNvSpPr>
          <p:nvPr>
            <p:ph type="sldImg"/>
          </p:nvPr>
        </p:nvSpPr>
        <p:spPr>
          <a:ln cap="flat"/>
        </p:spPr>
      </p:sp>
      <p:sp>
        <p:nvSpPr>
          <p:cNvPr id="164871"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7514652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65891"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76</a:t>
            </a:r>
          </a:p>
        </p:txBody>
      </p:sp>
      <p:sp>
        <p:nvSpPr>
          <p:cNvPr id="165892"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65893"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65894" name="Rectangle 6"/>
          <p:cNvSpPr>
            <a:spLocks noGrp="1" noRot="1" noChangeAspect="1" noChangeArrowheads="1" noTextEdit="1"/>
          </p:cNvSpPr>
          <p:nvPr>
            <p:ph type="sldImg"/>
          </p:nvPr>
        </p:nvSpPr>
        <p:spPr>
          <a:ln cap="flat"/>
        </p:spPr>
      </p:sp>
      <p:sp>
        <p:nvSpPr>
          <p:cNvPr id="165895"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2852480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26979"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4</a:t>
            </a:r>
          </a:p>
        </p:txBody>
      </p:sp>
      <p:sp>
        <p:nvSpPr>
          <p:cNvPr id="126980"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26981"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26982" name="Rectangle 6"/>
          <p:cNvSpPr>
            <a:spLocks noGrp="1" noRot="1" noChangeAspect="1" noChangeArrowheads="1" noTextEdit="1"/>
          </p:cNvSpPr>
          <p:nvPr>
            <p:ph type="sldImg"/>
          </p:nvPr>
        </p:nvSpPr>
        <p:spPr>
          <a:ln cap="flat"/>
        </p:spPr>
      </p:sp>
      <p:sp>
        <p:nvSpPr>
          <p:cNvPr id="126983"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30538915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66915"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77</a:t>
            </a:r>
          </a:p>
        </p:txBody>
      </p:sp>
      <p:sp>
        <p:nvSpPr>
          <p:cNvPr id="166916"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66917"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66918" name="Rectangle 6"/>
          <p:cNvSpPr>
            <a:spLocks noGrp="1" noRot="1" noChangeAspect="1" noChangeArrowheads="1" noTextEdit="1"/>
          </p:cNvSpPr>
          <p:nvPr>
            <p:ph type="sldImg"/>
          </p:nvPr>
        </p:nvSpPr>
        <p:spPr>
          <a:ln cap="flat"/>
        </p:spPr>
      </p:sp>
      <p:sp>
        <p:nvSpPr>
          <p:cNvPr id="166919"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9212008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68963"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79</a:t>
            </a:r>
          </a:p>
        </p:txBody>
      </p:sp>
      <p:sp>
        <p:nvSpPr>
          <p:cNvPr id="168964"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68965"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68966" name="Rectangle 6"/>
          <p:cNvSpPr>
            <a:spLocks noGrp="1" noRot="1" noChangeAspect="1" noChangeArrowheads="1" noTextEdit="1"/>
          </p:cNvSpPr>
          <p:nvPr>
            <p:ph type="sldImg"/>
          </p:nvPr>
        </p:nvSpPr>
        <p:spPr>
          <a:ln cap="flat"/>
        </p:spPr>
      </p:sp>
      <p:sp>
        <p:nvSpPr>
          <p:cNvPr id="168967"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12799291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71011"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81</a:t>
            </a:r>
          </a:p>
        </p:txBody>
      </p:sp>
      <p:sp>
        <p:nvSpPr>
          <p:cNvPr id="171012"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71013"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71014" name="Rectangle 6"/>
          <p:cNvSpPr>
            <a:spLocks noGrp="1" noRot="1" noChangeAspect="1" noChangeArrowheads="1" noTextEdit="1"/>
          </p:cNvSpPr>
          <p:nvPr>
            <p:ph type="sldImg"/>
          </p:nvPr>
        </p:nvSpPr>
        <p:spPr>
          <a:ln cap="flat"/>
        </p:spPr>
      </p:sp>
      <p:sp>
        <p:nvSpPr>
          <p:cNvPr id="171015"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5808747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73059"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84</a:t>
            </a:r>
          </a:p>
        </p:txBody>
      </p:sp>
      <p:sp>
        <p:nvSpPr>
          <p:cNvPr id="173060"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73061"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73062" name="Rectangle 6"/>
          <p:cNvSpPr>
            <a:spLocks noGrp="1" noRot="1" noChangeAspect="1" noChangeArrowheads="1" noTextEdit="1"/>
          </p:cNvSpPr>
          <p:nvPr>
            <p:ph type="sldImg"/>
          </p:nvPr>
        </p:nvSpPr>
        <p:spPr>
          <a:ln cap="flat"/>
        </p:spPr>
      </p:sp>
      <p:sp>
        <p:nvSpPr>
          <p:cNvPr id="173063"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19269410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74083"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84</a:t>
            </a:r>
          </a:p>
        </p:txBody>
      </p:sp>
      <p:sp>
        <p:nvSpPr>
          <p:cNvPr id="174084"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74085"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74086" name="Rectangle 6"/>
          <p:cNvSpPr>
            <a:spLocks noGrp="1" noRot="1" noChangeAspect="1" noChangeArrowheads="1" noTextEdit="1"/>
          </p:cNvSpPr>
          <p:nvPr>
            <p:ph type="sldImg"/>
          </p:nvPr>
        </p:nvSpPr>
        <p:spPr>
          <a:ln cap="flat"/>
        </p:spPr>
      </p:sp>
      <p:sp>
        <p:nvSpPr>
          <p:cNvPr id="174087"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10153512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80227"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89</a:t>
            </a:r>
          </a:p>
        </p:txBody>
      </p:sp>
      <p:sp>
        <p:nvSpPr>
          <p:cNvPr id="180228"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80229"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80230" name="Rectangle 6"/>
          <p:cNvSpPr>
            <a:spLocks noGrp="1" noRot="1" noChangeAspect="1" noChangeArrowheads="1" noTextEdit="1"/>
          </p:cNvSpPr>
          <p:nvPr>
            <p:ph type="sldImg"/>
          </p:nvPr>
        </p:nvSpPr>
        <p:spPr>
          <a:ln cap="flat"/>
        </p:spPr>
      </p:sp>
      <p:sp>
        <p:nvSpPr>
          <p:cNvPr id="180231"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21649906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87395"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100</a:t>
            </a:r>
          </a:p>
        </p:txBody>
      </p:sp>
      <p:sp>
        <p:nvSpPr>
          <p:cNvPr id="187396"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87397"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87398" name="Rectangle 6"/>
          <p:cNvSpPr>
            <a:spLocks noGrp="1" noRot="1" noChangeAspect="1" noChangeArrowheads="1" noTextEdit="1"/>
          </p:cNvSpPr>
          <p:nvPr>
            <p:ph type="sldImg"/>
          </p:nvPr>
        </p:nvSpPr>
        <p:spPr>
          <a:ln cap="flat"/>
        </p:spPr>
      </p:sp>
      <p:sp>
        <p:nvSpPr>
          <p:cNvPr id="187399"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2445415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28003"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5</a:t>
            </a:r>
          </a:p>
        </p:txBody>
      </p:sp>
      <p:sp>
        <p:nvSpPr>
          <p:cNvPr id="128004"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28005"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28006" name="Rectangle 6"/>
          <p:cNvSpPr>
            <a:spLocks noGrp="1" noRot="1" noChangeAspect="1" noChangeArrowheads="1" noTextEdit="1"/>
          </p:cNvSpPr>
          <p:nvPr>
            <p:ph type="sldImg"/>
          </p:nvPr>
        </p:nvSpPr>
        <p:spPr>
          <a:ln cap="flat"/>
        </p:spPr>
      </p:sp>
      <p:sp>
        <p:nvSpPr>
          <p:cNvPr id="128007"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2626869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31075"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7</a:t>
            </a:r>
          </a:p>
        </p:txBody>
      </p:sp>
      <p:sp>
        <p:nvSpPr>
          <p:cNvPr id="131076"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31077"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31078" name="Rectangle 6"/>
          <p:cNvSpPr>
            <a:spLocks noGrp="1" noRot="1" noChangeAspect="1" noChangeArrowheads="1" noTextEdit="1"/>
          </p:cNvSpPr>
          <p:nvPr>
            <p:ph type="sldImg"/>
          </p:nvPr>
        </p:nvSpPr>
        <p:spPr>
          <a:ln cap="flat"/>
        </p:spPr>
      </p:sp>
      <p:sp>
        <p:nvSpPr>
          <p:cNvPr id="131079"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70247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32099"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27</a:t>
            </a:r>
          </a:p>
        </p:txBody>
      </p:sp>
      <p:sp>
        <p:nvSpPr>
          <p:cNvPr id="132100"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32101"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32102" name="Rectangle 6"/>
          <p:cNvSpPr>
            <a:spLocks noGrp="1" noRot="1" noChangeAspect="1" noChangeArrowheads="1" noTextEdit="1"/>
          </p:cNvSpPr>
          <p:nvPr>
            <p:ph type="sldImg"/>
          </p:nvPr>
        </p:nvSpPr>
        <p:spPr>
          <a:ln cap="flat"/>
        </p:spPr>
      </p:sp>
      <p:sp>
        <p:nvSpPr>
          <p:cNvPr id="132103"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1755345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33123"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31</a:t>
            </a:r>
          </a:p>
        </p:txBody>
      </p:sp>
      <p:sp>
        <p:nvSpPr>
          <p:cNvPr id="133124"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33125"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33126" name="Rectangle 6"/>
          <p:cNvSpPr>
            <a:spLocks noGrp="1" noRot="1" noChangeAspect="1" noChangeArrowheads="1" noTextEdit="1"/>
          </p:cNvSpPr>
          <p:nvPr>
            <p:ph type="sldImg"/>
          </p:nvPr>
        </p:nvSpPr>
        <p:spPr>
          <a:ln cap="flat"/>
        </p:spPr>
      </p:sp>
      <p:sp>
        <p:nvSpPr>
          <p:cNvPr id="133127"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3858673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34147"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35</a:t>
            </a:r>
          </a:p>
        </p:txBody>
      </p:sp>
      <p:sp>
        <p:nvSpPr>
          <p:cNvPr id="134148"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34149"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34150" name="Rectangle 6"/>
          <p:cNvSpPr>
            <a:spLocks noGrp="1" noRot="1" noChangeAspect="1" noChangeArrowheads="1" noTextEdit="1"/>
          </p:cNvSpPr>
          <p:nvPr>
            <p:ph type="sldImg"/>
          </p:nvPr>
        </p:nvSpPr>
        <p:spPr>
          <a:ln cap="flat"/>
        </p:spPr>
      </p:sp>
      <p:sp>
        <p:nvSpPr>
          <p:cNvPr id="134151"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4108852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1026"/>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41315" name="Rectangle 1027"/>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12</a:t>
            </a:r>
          </a:p>
        </p:txBody>
      </p:sp>
      <p:sp>
        <p:nvSpPr>
          <p:cNvPr id="141316" name="Rectangle 1028"/>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41317" name="Rectangle 1029"/>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41318" name="Rectangle 1030"/>
          <p:cNvSpPr>
            <a:spLocks noGrp="1" noRot="1" noChangeAspect="1" noChangeArrowheads="1" noTextEdit="1"/>
          </p:cNvSpPr>
          <p:nvPr>
            <p:ph type="sldImg"/>
          </p:nvPr>
        </p:nvSpPr>
        <p:spPr>
          <a:ln cap="flat"/>
        </p:spPr>
      </p:sp>
      <p:sp>
        <p:nvSpPr>
          <p:cNvPr id="141319" name="Rectangle 1031"/>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2138724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
        <p:nvSpPr>
          <p:cNvPr id="4" name="Espaço Reservado para Rodapé 3"/>
          <p:cNvSpPr>
            <a:spLocks noGrp="1"/>
          </p:cNvSpPr>
          <p:nvPr>
            <p:ph type="ftr" sz="quarter" idx="10"/>
          </p:nvPr>
        </p:nvSpPr>
        <p:spPr/>
        <p:txBody>
          <a:bodyPr/>
          <a:lstStyle>
            <a:lvl1pPr>
              <a:defRPr/>
            </a:lvl1pPr>
          </a:lstStyle>
          <a:p>
            <a:pPr>
              <a:defRPr/>
            </a:pPr>
            <a:r>
              <a:rPr lang="en-US"/>
              <a:t>O Básico Sobre a Oferta e a Demanda </a:t>
            </a:r>
          </a:p>
        </p:txBody>
      </p:sp>
      <p:sp>
        <p:nvSpPr>
          <p:cNvPr id="5" name="Espaço Reservado para Número de Slide 4"/>
          <p:cNvSpPr>
            <a:spLocks noGrp="1"/>
          </p:cNvSpPr>
          <p:nvPr>
            <p:ph type="sldNum" sz="quarter" idx="11"/>
          </p:nvPr>
        </p:nvSpPr>
        <p:spPr/>
        <p:txBody>
          <a:bodyPr/>
          <a:lstStyle>
            <a:lvl1pPr>
              <a:defRPr/>
            </a:lvl1pPr>
          </a:lstStyle>
          <a:p>
            <a:pPr>
              <a:defRPr/>
            </a:pPr>
            <a:r>
              <a:rPr lang="en-US"/>
              <a:t>Slide </a:t>
            </a:r>
            <a:fld id="{940F003A-516E-4A7B-9643-0767EFF441FE}"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p:cNvSpPr>
            <a:spLocks noGrp="1"/>
          </p:cNvSpPr>
          <p:nvPr>
            <p:ph type="ftr" sz="quarter" idx="10"/>
          </p:nvPr>
        </p:nvSpPr>
        <p:spPr/>
        <p:txBody>
          <a:bodyPr/>
          <a:lstStyle>
            <a:lvl1pPr>
              <a:defRPr/>
            </a:lvl1pPr>
          </a:lstStyle>
          <a:p>
            <a:pPr>
              <a:defRPr/>
            </a:pPr>
            <a:r>
              <a:rPr lang="en-US"/>
              <a:t>O Básico Sobre a Oferta e a Demanda </a:t>
            </a:r>
          </a:p>
        </p:txBody>
      </p:sp>
      <p:sp>
        <p:nvSpPr>
          <p:cNvPr id="5" name="Espaço Reservado para Número de Slide 4"/>
          <p:cNvSpPr>
            <a:spLocks noGrp="1"/>
          </p:cNvSpPr>
          <p:nvPr>
            <p:ph type="sldNum" sz="quarter" idx="11"/>
          </p:nvPr>
        </p:nvSpPr>
        <p:spPr/>
        <p:txBody>
          <a:bodyPr/>
          <a:lstStyle>
            <a:lvl1pPr>
              <a:defRPr/>
            </a:lvl1pPr>
          </a:lstStyle>
          <a:p>
            <a:pPr>
              <a:defRPr/>
            </a:pPr>
            <a:r>
              <a:rPr lang="en-US"/>
              <a:t>Slide </a:t>
            </a:r>
            <a:fld id="{C6A53DDE-2D5F-481B-86F8-0EF4B2D3A64E}"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9738" y="133350"/>
            <a:ext cx="2125662" cy="602297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07988" y="133350"/>
            <a:ext cx="6229350" cy="602297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p:cNvSpPr>
            <a:spLocks noGrp="1"/>
          </p:cNvSpPr>
          <p:nvPr>
            <p:ph type="ftr" sz="quarter" idx="10"/>
          </p:nvPr>
        </p:nvSpPr>
        <p:spPr/>
        <p:txBody>
          <a:bodyPr/>
          <a:lstStyle>
            <a:lvl1pPr>
              <a:defRPr/>
            </a:lvl1pPr>
          </a:lstStyle>
          <a:p>
            <a:pPr>
              <a:defRPr/>
            </a:pPr>
            <a:r>
              <a:rPr lang="en-US"/>
              <a:t>O Básico Sobre a Oferta e a Demanda </a:t>
            </a:r>
          </a:p>
        </p:txBody>
      </p:sp>
      <p:sp>
        <p:nvSpPr>
          <p:cNvPr id="5" name="Espaço Reservado para Número de Slide 4"/>
          <p:cNvSpPr>
            <a:spLocks noGrp="1"/>
          </p:cNvSpPr>
          <p:nvPr>
            <p:ph type="sldNum" sz="quarter" idx="11"/>
          </p:nvPr>
        </p:nvSpPr>
        <p:spPr/>
        <p:txBody>
          <a:bodyPr/>
          <a:lstStyle>
            <a:lvl1pPr>
              <a:defRPr/>
            </a:lvl1pPr>
          </a:lstStyle>
          <a:p>
            <a:pPr>
              <a:defRPr/>
            </a:pPr>
            <a:r>
              <a:rPr lang="en-US"/>
              <a:t>Slide </a:t>
            </a:r>
            <a:fld id="{BFE3DE42-7474-4872-80AE-DC9D0FE66A9D}"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ítulo, texto e gráfico">
    <p:spTree>
      <p:nvGrpSpPr>
        <p:cNvPr id="1" name=""/>
        <p:cNvGrpSpPr/>
        <p:nvPr/>
      </p:nvGrpSpPr>
      <p:grpSpPr>
        <a:xfrm>
          <a:off x="0" y="0"/>
          <a:ext cx="0" cy="0"/>
          <a:chOff x="0" y="0"/>
          <a:chExt cx="0" cy="0"/>
        </a:xfrm>
      </p:grpSpPr>
      <p:sp>
        <p:nvSpPr>
          <p:cNvPr id="2" name="Título 1"/>
          <p:cNvSpPr>
            <a:spLocks noGrp="1"/>
          </p:cNvSpPr>
          <p:nvPr>
            <p:ph type="title"/>
          </p:nvPr>
        </p:nvSpPr>
        <p:spPr>
          <a:xfrm>
            <a:off x="1416050" y="133350"/>
            <a:ext cx="7118350" cy="785813"/>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407988" y="1273175"/>
            <a:ext cx="4176712"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Gráfico 3"/>
          <p:cNvSpPr>
            <a:spLocks noGrp="1"/>
          </p:cNvSpPr>
          <p:nvPr>
            <p:ph type="chart" sz="half" idx="2"/>
          </p:nvPr>
        </p:nvSpPr>
        <p:spPr>
          <a:xfrm>
            <a:off x="4737100" y="1273175"/>
            <a:ext cx="4178300" cy="4883150"/>
          </a:xfrm>
        </p:spPr>
        <p:txBody>
          <a:bodyPr/>
          <a:lstStyle/>
          <a:p>
            <a:pPr lvl="0"/>
            <a:endParaRPr lang="pt-BR" noProof="0"/>
          </a:p>
        </p:txBody>
      </p:sp>
      <p:sp>
        <p:nvSpPr>
          <p:cNvPr id="5" name="Espaço Reservado para Rodapé 4"/>
          <p:cNvSpPr>
            <a:spLocks noGrp="1"/>
          </p:cNvSpPr>
          <p:nvPr>
            <p:ph type="ftr" sz="quarter" idx="10"/>
          </p:nvPr>
        </p:nvSpPr>
        <p:spPr/>
        <p:txBody>
          <a:bodyPr/>
          <a:lstStyle>
            <a:lvl1pPr>
              <a:defRPr/>
            </a:lvl1pPr>
          </a:lstStyle>
          <a:p>
            <a:pPr>
              <a:defRPr/>
            </a:pPr>
            <a:r>
              <a:rPr lang="en-US"/>
              <a:t>O Básico Sobre a Oferta e a Demanda </a:t>
            </a:r>
          </a:p>
        </p:txBody>
      </p:sp>
      <p:sp>
        <p:nvSpPr>
          <p:cNvPr id="6" name="Espaço Reservado para Número de Slide 5"/>
          <p:cNvSpPr>
            <a:spLocks noGrp="1"/>
          </p:cNvSpPr>
          <p:nvPr>
            <p:ph type="sldNum" sz="quarter" idx="11"/>
          </p:nvPr>
        </p:nvSpPr>
        <p:spPr/>
        <p:txBody>
          <a:bodyPr/>
          <a:lstStyle>
            <a:lvl1pPr>
              <a:defRPr/>
            </a:lvl1pPr>
          </a:lstStyle>
          <a:p>
            <a:pPr>
              <a:defRPr/>
            </a:pPr>
            <a:r>
              <a:rPr lang="en-US"/>
              <a:t>Slide </a:t>
            </a:r>
            <a:fld id="{12F29131-AC18-4FCE-BF2C-0D7A292AD2D9}"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416050" y="133350"/>
            <a:ext cx="7118350" cy="785813"/>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407988" y="1273175"/>
            <a:ext cx="4176712"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737100" y="1273175"/>
            <a:ext cx="4178300"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Rodapé 4"/>
          <p:cNvSpPr>
            <a:spLocks noGrp="1"/>
          </p:cNvSpPr>
          <p:nvPr>
            <p:ph type="ftr" sz="quarter" idx="10"/>
          </p:nvPr>
        </p:nvSpPr>
        <p:spPr/>
        <p:txBody>
          <a:bodyPr/>
          <a:lstStyle>
            <a:lvl1pPr>
              <a:defRPr/>
            </a:lvl1pPr>
          </a:lstStyle>
          <a:p>
            <a:pPr>
              <a:defRPr/>
            </a:pPr>
            <a:r>
              <a:rPr lang="en-US"/>
              <a:t>O Básico Sobre a Oferta e a Demanda </a:t>
            </a:r>
          </a:p>
        </p:txBody>
      </p:sp>
      <p:sp>
        <p:nvSpPr>
          <p:cNvPr id="6" name="Espaço Reservado para Número de Slide 5"/>
          <p:cNvSpPr>
            <a:spLocks noGrp="1"/>
          </p:cNvSpPr>
          <p:nvPr>
            <p:ph type="sldNum" sz="quarter" idx="11"/>
          </p:nvPr>
        </p:nvSpPr>
        <p:spPr/>
        <p:txBody>
          <a:bodyPr/>
          <a:lstStyle>
            <a:lvl1pPr>
              <a:defRPr/>
            </a:lvl1pPr>
          </a:lstStyle>
          <a:p>
            <a:pPr>
              <a:defRPr/>
            </a:pPr>
            <a:r>
              <a:rPr lang="en-US"/>
              <a:t>Slide </a:t>
            </a:r>
            <a:fld id="{9B69E983-3C55-4C6A-B316-C64F13F259C9}"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ítulo e texto e 2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416050" y="133350"/>
            <a:ext cx="7118350" cy="785813"/>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407988" y="1273175"/>
            <a:ext cx="4176712"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quarter" idx="2"/>
          </p:nvPr>
        </p:nvSpPr>
        <p:spPr>
          <a:xfrm>
            <a:off x="4737100" y="1273175"/>
            <a:ext cx="4178300" cy="2365375"/>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Conteúdo 4"/>
          <p:cNvSpPr>
            <a:spLocks noGrp="1"/>
          </p:cNvSpPr>
          <p:nvPr>
            <p:ph sz="quarter" idx="3"/>
          </p:nvPr>
        </p:nvSpPr>
        <p:spPr>
          <a:xfrm>
            <a:off x="4737100" y="3790950"/>
            <a:ext cx="4178300" cy="2365375"/>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10"/>
          </p:nvPr>
        </p:nvSpPr>
        <p:spPr/>
        <p:txBody>
          <a:bodyPr/>
          <a:lstStyle>
            <a:lvl1pPr>
              <a:defRPr/>
            </a:lvl1pPr>
          </a:lstStyle>
          <a:p>
            <a:pPr>
              <a:defRPr/>
            </a:pPr>
            <a:r>
              <a:rPr lang="en-US"/>
              <a:t>O Básico Sobre a Oferta e a Demanda </a:t>
            </a:r>
          </a:p>
        </p:txBody>
      </p:sp>
      <p:sp>
        <p:nvSpPr>
          <p:cNvPr id="7" name="Espaço Reservado para Número de Slide 6"/>
          <p:cNvSpPr>
            <a:spLocks noGrp="1"/>
          </p:cNvSpPr>
          <p:nvPr>
            <p:ph type="sldNum" sz="quarter" idx="11"/>
          </p:nvPr>
        </p:nvSpPr>
        <p:spPr/>
        <p:txBody>
          <a:bodyPr/>
          <a:lstStyle>
            <a:lvl1pPr>
              <a:defRPr/>
            </a:lvl1pPr>
          </a:lstStyle>
          <a:p>
            <a:pPr>
              <a:defRPr/>
            </a:pPr>
            <a:r>
              <a:rPr lang="en-US"/>
              <a:t>Slide </a:t>
            </a:r>
            <a:fld id="{55945858-5340-48DA-9678-E790F9DEC97A}"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p:cNvSpPr>
            <a:spLocks noGrp="1"/>
          </p:cNvSpPr>
          <p:nvPr>
            <p:ph type="ftr" sz="quarter" idx="10"/>
          </p:nvPr>
        </p:nvSpPr>
        <p:spPr/>
        <p:txBody>
          <a:bodyPr/>
          <a:lstStyle>
            <a:lvl1pPr>
              <a:defRPr/>
            </a:lvl1pPr>
          </a:lstStyle>
          <a:p>
            <a:pPr>
              <a:defRPr/>
            </a:pPr>
            <a:r>
              <a:rPr lang="en-US"/>
              <a:t>O Básico Sobre a Oferta e a Demanda </a:t>
            </a:r>
          </a:p>
        </p:txBody>
      </p:sp>
      <p:sp>
        <p:nvSpPr>
          <p:cNvPr id="5" name="Espaço Reservado para Número de Slide 4"/>
          <p:cNvSpPr>
            <a:spLocks noGrp="1"/>
          </p:cNvSpPr>
          <p:nvPr>
            <p:ph type="sldNum" sz="quarter" idx="11"/>
          </p:nvPr>
        </p:nvSpPr>
        <p:spPr/>
        <p:txBody>
          <a:bodyPr/>
          <a:lstStyle>
            <a:lvl1pPr>
              <a:defRPr/>
            </a:lvl1pPr>
          </a:lstStyle>
          <a:p>
            <a:pPr>
              <a:defRPr/>
            </a:pPr>
            <a:r>
              <a:rPr lang="en-US"/>
              <a:t>Slide </a:t>
            </a:r>
            <a:fld id="{8CE55D3E-C94A-4391-B5FC-A6D11C6F85AA}"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
        <p:nvSpPr>
          <p:cNvPr id="4" name="Espaço Reservado para Rodapé 3"/>
          <p:cNvSpPr>
            <a:spLocks noGrp="1"/>
          </p:cNvSpPr>
          <p:nvPr>
            <p:ph type="ftr" sz="quarter" idx="10"/>
          </p:nvPr>
        </p:nvSpPr>
        <p:spPr/>
        <p:txBody>
          <a:bodyPr/>
          <a:lstStyle>
            <a:lvl1pPr>
              <a:defRPr/>
            </a:lvl1pPr>
          </a:lstStyle>
          <a:p>
            <a:pPr>
              <a:defRPr/>
            </a:pPr>
            <a:r>
              <a:rPr lang="en-US"/>
              <a:t>O Básico Sobre a Oferta e a Demanda </a:t>
            </a:r>
          </a:p>
        </p:txBody>
      </p:sp>
      <p:sp>
        <p:nvSpPr>
          <p:cNvPr id="5" name="Espaço Reservado para Número de Slide 4"/>
          <p:cNvSpPr>
            <a:spLocks noGrp="1"/>
          </p:cNvSpPr>
          <p:nvPr>
            <p:ph type="sldNum" sz="quarter" idx="11"/>
          </p:nvPr>
        </p:nvSpPr>
        <p:spPr/>
        <p:txBody>
          <a:bodyPr/>
          <a:lstStyle>
            <a:lvl1pPr>
              <a:defRPr/>
            </a:lvl1pPr>
          </a:lstStyle>
          <a:p>
            <a:pPr>
              <a:defRPr/>
            </a:pPr>
            <a:r>
              <a:rPr lang="en-US"/>
              <a:t>Slide </a:t>
            </a:r>
            <a:fld id="{045AE2DE-63B3-4AE5-8471-19B50C12764E}"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07988" y="1273175"/>
            <a:ext cx="4176712" cy="4883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737100" y="1273175"/>
            <a:ext cx="4178300" cy="4883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Rodapé 4"/>
          <p:cNvSpPr>
            <a:spLocks noGrp="1"/>
          </p:cNvSpPr>
          <p:nvPr>
            <p:ph type="ftr" sz="quarter" idx="10"/>
          </p:nvPr>
        </p:nvSpPr>
        <p:spPr/>
        <p:txBody>
          <a:bodyPr/>
          <a:lstStyle>
            <a:lvl1pPr>
              <a:defRPr/>
            </a:lvl1pPr>
          </a:lstStyle>
          <a:p>
            <a:pPr>
              <a:defRPr/>
            </a:pPr>
            <a:r>
              <a:rPr lang="en-US"/>
              <a:t>O Básico Sobre a Oferta e a Demanda </a:t>
            </a:r>
          </a:p>
        </p:txBody>
      </p:sp>
      <p:sp>
        <p:nvSpPr>
          <p:cNvPr id="6" name="Espaço Reservado para Número de Slide 5"/>
          <p:cNvSpPr>
            <a:spLocks noGrp="1"/>
          </p:cNvSpPr>
          <p:nvPr>
            <p:ph type="sldNum" sz="quarter" idx="11"/>
          </p:nvPr>
        </p:nvSpPr>
        <p:spPr/>
        <p:txBody>
          <a:bodyPr/>
          <a:lstStyle>
            <a:lvl1pPr>
              <a:defRPr/>
            </a:lvl1pPr>
          </a:lstStyle>
          <a:p>
            <a:pPr>
              <a:defRPr/>
            </a:pPr>
            <a:r>
              <a:rPr lang="en-US"/>
              <a:t>Slide </a:t>
            </a:r>
            <a:fld id="{FF25DEFE-4667-425C-9DC1-4DF51C900425}"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Rodapé 6"/>
          <p:cNvSpPr>
            <a:spLocks noGrp="1"/>
          </p:cNvSpPr>
          <p:nvPr>
            <p:ph type="ftr" sz="quarter" idx="10"/>
          </p:nvPr>
        </p:nvSpPr>
        <p:spPr/>
        <p:txBody>
          <a:bodyPr/>
          <a:lstStyle>
            <a:lvl1pPr>
              <a:defRPr/>
            </a:lvl1pPr>
          </a:lstStyle>
          <a:p>
            <a:pPr>
              <a:defRPr/>
            </a:pPr>
            <a:r>
              <a:rPr lang="en-US"/>
              <a:t>O Básico Sobre a Oferta e a Demanda </a:t>
            </a:r>
          </a:p>
        </p:txBody>
      </p:sp>
      <p:sp>
        <p:nvSpPr>
          <p:cNvPr id="8" name="Espaço Reservado para Número de Slide 7"/>
          <p:cNvSpPr>
            <a:spLocks noGrp="1"/>
          </p:cNvSpPr>
          <p:nvPr>
            <p:ph type="sldNum" sz="quarter" idx="11"/>
          </p:nvPr>
        </p:nvSpPr>
        <p:spPr/>
        <p:txBody>
          <a:bodyPr/>
          <a:lstStyle>
            <a:lvl1pPr>
              <a:defRPr/>
            </a:lvl1pPr>
          </a:lstStyle>
          <a:p>
            <a:pPr>
              <a:defRPr/>
            </a:pPr>
            <a:r>
              <a:rPr lang="en-US"/>
              <a:t>Slide </a:t>
            </a:r>
            <a:fld id="{E35869C2-01FE-4718-8A25-0BC0A7B532F4}"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Rodapé 2"/>
          <p:cNvSpPr>
            <a:spLocks noGrp="1"/>
          </p:cNvSpPr>
          <p:nvPr>
            <p:ph type="ftr" sz="quarter" idx="10"/>
          </p:nvPr>
        </p:nvSpPr>
        <p:spPr/>
        <p:txBody>
          <a:bodyPr/>
          <a:lstStyle>
            <a:lvl1pPr>
              <a:defRPr/>
            </a:lvl1pPr>
          </a:lstStyle>
          <a:p>
            <a:pPr>
              <a:defRPr/>
            </a:pPr>
            <a:r>
              <a:rPr lang="en-US"/>
              <a:t>O Básico Sobre a Oferta e a Demanda </a:t>
            </a:r>
          </a:p>
        </p:txBody>
      </p:sp>
      <p:sp>
        <p:nvSpPr>
          <p:cNvPr id="4" name="Espaço Reservado para Número de Slide 3"/>
          <p:cNvSpPr>
            <a:spLocks noGrp="1"/>
          </p:cNvSpPr>
          <p:nvPr>
            <p:ph type="sldNum" sz="quarter" idx="11"/>
          </p:nvPr>
        </p:nvSpPr>
        <p:spPr/>
        <p:txBody>
          <a:bodyPr/>
          <a:lstStyle>
            <a:lvl1pPr>
              <a:defRPr/>
            </a:lvl1pPr>
          </a:lstStyle>
          <a:p>
            <a:pPr>
              <a:defRPr/>
            </a:pPr>
            <a:r>
              <a:rPr lang="en-US"/>
              <a:t>Slide </a:t>
            </a:r>
            <a:fld id="{F666769A-2B4A-49D7-9779-F29EF44F0F5C}"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Rodapé 1"/>
          <p:cNvSpPr>
            <a:spLocks noGrp="1"/>
          </p:cNvSpPr>
          <p:nvPr>
            <p:ph type="ftr" sz="quarter" idx="10"/>
          </p:nvPr>
        </p:nvSpPr>
        <p:spPr/>
        <p:txBody>
          <a:bodyPr/>
          <a:lstStyle>
            <a:lvl1pPr>
              <a:defRPr/>
            </a:lvl1pPr>
          </a:lstStyle>
          <a:p>
            <a:pPr>
              <a:defRPr/>
            </a:pPr>
            <a:r>
              <a:rPr lang="en-US"/>
              <a:t>O Básico Sobre a Oferta e a Demanda </a:t>
            </a:r>
          </a:p>
        </p:txBody>
      </p:sp>
      <p:sp>
        <p:nvSpPr>
          <p:cNvPr id="3" name="Espaço Reservado para Número de Slide 2"/>
          <p:cNvSpPr>
            <a:spLocks noGrp="1"/>
          </p:cNvSpPr>
          <p:nvPr>
            <p:ph type="sldNum" sz="quarter" idx="11"/>
          </p:nvPr>
        </p:nvSpPr>
        <p:spPr/>
        <p:txBody>
          <a:bodyPr/>
          <a:lstStyle>
            <a:lvl1pPr>
              <a:defRPr/>
            </a:lvl1pPr>
          </a:lstStyle>
          <a:p>
            <a:pPr>
              <a:defRPr/>
            </a:pPr>
            <a:r>
              <a:rPr lang="en-US"/>
              <a:t>Slide </a:t>
            </a:r>
            <a:fld id="{25FE84A7-6DC2-457F-9A83-1E544286FF38}"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Rodapé 4"/>
          <p:cNvSpPr>
            <a:spLocks noGrp="1"/>
          </p:cNvSpPr>
          <p:nvPr>
            <p:ph type="ftr" sz="quarter" idx="10"/>
          </p:nvPr>
        </p:nvSpPr>
        <p:spPr/>
        <p:txBody>
          <a:bodyPr/>
          <a:lstStyle>
            <a:lvl1pPr>
              <a:defRPr/>
            </a:lvl1pPr>
          </a:lstStyle>
          <a:p>
            <a:pPr>
              <a:defRPr/>
            </a:pPr>
            <a:r>
              <a:rPr lang="en-US"/>
              <a:t>O Básico Sobre a Oferta e a Demanda </a:t>
            </a:r>
          </a:p>
        </p:txBody>
      </p:sp>
      <p:sp>
        <p:nvSpPr>
          <p:cNvPr id="6" name="Espaço Reservado para Número de Slide 5"/>
          <p:cNvSpPr>
            <a:spLocks noGrp="1"/>
          </p:cNvSpPr>
          <p:nvPr>
            <p:ph type="sldNum" sz="quarter" idx="11"/>
          </p:nvPr>
        </p:nvSpPr>
        <p:spPr/>
        <p:txBody>
          <a:bodyPr/>
          <a:lstStyle>
            <a:lvl1pPr>
              <a:defRPr/>
            </a:lvl1pPr>
          </a:lstStyle>
          <a:p>
            <a:pPr>
              <a:defRPr/>
            </a:pPr>
            <a:r>
              <a:rPr lang="en-US"/>
              <a:t>Slide </a:t>
            </a:r>
            <a:fld id="{642932EE-1AD3-4F67-8AB4-303286B23EC9}"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Rodapé 4"/>
          <p:cNvSpPr>
            <a:spLocks noGrp="1"/>
          </p:cNvSpPr>
          <p:nvPr>
            <p:ph type="ftr" sz="quarter" idx="10"/>
          </p:nvPr>
        </p:nvSpPr>
        <p:spPr/>
        <p:txBody>
          <a:bodyPr/>
          <a:lstStyle>
            <a:lvl1pPr>
              <a:defRPr/>
            </a:lvl1pPr>
          </a:lstStyle>
          <a:p>
            <a:pPr>
              <a:defRPr/>
            </a:pPr>
            <a:r>
              <a:rPr lang="en-US"/>
              <a:t>O Básico Sobre a Oferta e a Demanda </a:t>
            </a:r>
          </a:p>
        </p:txBody>
      </p:sp>
      <p:sp>
        <p:nvSpPr>
          <p:cNvPr id="6" name="Espaço Reservado para Número de Slide 5"/>
          <p:cNvSpPr>
            <a:spLocks noGrp="1"/>
          </p:cNvSpPr>
          <p:nvPr>
            <p:ph type="sldNum" sz="quarter" idx="11"/>
          </p:nvPr>
        </p:nvSpPr>
        <p:spPr/>
        <p:txBody>
          <a:bodyPr/>
          <a:lstStyle>
            <a:lvl1pPr>
              <a:defRPr/>
            </a:lvl1pPr>
          </a:lstStyle>
          <a:p>
            <a:pPr>
              <a:defRPr/>
            </a:pPr>
            <a:r>
              <a:rPr lang="en-US"/>
              <a:t>Slide </a:t>
            </a:r>
            <a:fld id="{0DC083B6-5BEB-452A-A627-9CE3B85F03D8}"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1416050" y="133350"/>
            <a:ext cx="7118350" cy="785813"/>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a:t>Clique para editar o estilo do título mestre</a:t>
            </a:r>
          </a:p>
        </p:txBody>
      </p:sp>
      <p:sp>
        <p:nvSpPr>
          <p:cNvPr id="28675" name="Rectangle 3"/>
          <p:cNvSpPr>
            <a:spLocks noGrp="1" noChangeArrowheads="1"/>
          </p:cNvSpPr>
          <p:nvPr>
            <p:ph type="body" idx="1"/>
          </p:nvPr>
        </p:nvSpPr>
        <p:spPr bwMode="auto">
          <a:xfrm>
            <a:off x="407988" y="1273175"/>
            <a:ext cx="8507412"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t>Clique para editar os estilos do texto mestre</a:t>
            </a:r>
          </a:p>
          <a:p>
            <a:pPr lvl="1"/>
            <a:r>
              <a:rPr lang="en-US"/>
              <a:t>Segundo nível</a:t>
            </a:r>
          </a:p>
          <a:p>
            <a:pPr lvl="2"/>
            <a:r>
              <a:rPr lang="en-US"/>
              <a:t>Terceiro nível</a:t>
            </a:r>
          </a:p>
          <a:p>
            <a:pPr lvl="3"/>
            <a:r>
              <a:rPr lang="en-US"/>
              <a:t>Quarto nível</a:t>
            </a:r>
          </a:p>
          <a:p>
            <a:pPr lvl="4"/>
            <a:r>
              <a:rPr lang="en-US"/>
              <a:t>Quinto nível</a:t>
            </a:r>
          </a:p>
        </p:txBody>
      </p:sp>
      <p:sp>
        <p:nvSpPr>
          <p:cNvPr id="451589" name="Rectangle 5"/>
          <p:cNvSpPr>
            <a:spLocks noGrp="1" noChangeArrowheads="1"/>
          </p:cNvSpPr>
          <p:nvPr>
            <p:ph type="ftr" sz="quarter" idx="3"/>
          </p:nvPr>
        </p:nvSpPr>
        <p:spPr bwMode="auto">
          <a:xfrm>
            <a:off x="820738" y="6440488"/>
            <a:ext cx="507523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b="1">
                <a:latin typeface="+mn-lt"/>
              </a:defRPr>
            </a:lvl1pPr>
          </a:lstStyle>
          <a:p>
            <a:pPr>
              <a:defRPr/>
            </a:pPr>
            <a:r>
              <a:rPr lang="en-US"/>
              <a:t>O Básico Sobre a Oferta e a Demanda </a:t>
            </a:r>
          </a:p>
        </p:txBody>
      </p:sp>
      <p:sp>
        <p:nvSpPr>
          <p:cNvPr id="451590" name="Rectangle 6"/>
          <p:cNvSpPr>
            <a:spLocks noGrp="1" noChangeArrowheads="1"/>
          </p:cNvSpPr>
          <p:nvPr>
            <p:ph type="sldNum" sz="quarter" idx="4"/>
          </p:nvPr>
        </p:nvSpPr>
        <p:spPr bwMode="auto">
          <a:xfrm>
            <a:off x="7259638" y="6440488"/>
            <a:ext cx="10937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b="1">
                <a:latin typeface="+mn-lt"/>
              </a:defRPr>
            </a:lvl1pPr>
          </a:lstStyle>
          <a:p>
            <a:pPr>
              <a:defRPr/>
            </a:pPr>
            <a:r>
              <a:rPr lang="en-US"/>
              <a:t>Slide </a:t>
            </a:r>
            <a:fld id="{FD83CCD9-4482-4CD8-BD52-C3AA7CDAE59E}" type="slidenum">
              <a:rPr lang="en-US"/>
              <a:pPr>
                <a:defRPr/>
              </a:pPr>
              <a:t>‹nº›</a:t>
            </a:fld>
            <a:endParaRPr lang="en-US"/>
          </a:p>
        </p:txBody>
      </p:sp>
      <p:sp>
        <p:nvSpPr>
          <p:cNvPr id="10" name="Retângulo 9">
            <a:extLst>
              <a:ext uri="{FF2B5EF4-FFF2-40B4-BE49-F238E27FC236}">
                <a16:creationId xmlns:a16="http://schemas.microsoft.com/office/drawing/2014/main" id="{E7DCCC23-1F18-4F4D-AB05-93420214264E}"/>
              </a:ext>
            </a:extLst>
          </p:cNvPr>
          <p:cNvSpPr/>
          <p:nvPr userDrawn="1"/>
        </p:nvSpPr>
        <p:spPr>
          <a:xfrm>
            <a:off x="0" y="6737602"/>
            <a:ext cx="9144000" cy="140815"/>
          </a:xfrm>
          <a:prstGeom prst="rect">
            <a:avLst/>
          </a:prstGeom>
          <a:solidFill>
            <a:srgbClr val="8080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sz="1350"/>
          </a:p>
        </p:txBody>
      </p:sp>
      <p:sp>
        <p:nvSpPr>
          <p:cNvPr id="11" name="Retângulo 5">
            <a:extLst>
              <a:ext uri="{FF2B5EF4-FFF2-40B4-BE49-F238E27FC236}">
                <a16:creationId xmlns:a16="http://schemas.microsoft.com/office/drawing/2014/main" id="{33E5D593-A6B1-42EB-A0FD-8DDDF26E4CBB}"/>
              </a:ext>
            </a:extLst>
          </p:cNvPr>
          <p:cNvSpPr/>
          <p:nvPr userDrawn="1"/>
        </p:nvSpPr>
        <p:spPr>
          <a:xfrm>
            <a:off x="-13062" y="-7208"/>
            <a:ext cx="9157062" cy="224335"/>
          </a:xfrm>
          <a:prstGeom prst="rect">
            <a:avLst/>
          </a:prstGeom>
          <a:solidFill>
            <a:srgbClr val="8080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sz="1350" dirty="0"/>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Lst>
  <p:transition spd="med">
    <p:wipe dir="r"/>
  </p:transition>
  <p:hf hdr="0" dt="0"/>
  <p:txStyles>
    <p:titleStyle>
      <a:lvl1pPr algn="l" rtl="0" eaLnBrk="0" fontAlgn="base" hangingPunct="0">
        <a:spcBef>
          <a:spcPct val="0"/>
        </a:spcBef>
        <a:spcAft>
          <a:spcPct val="0"/>
        </a:spcAft>
        <a:defRPr sz="3600" b="1">
          <a:solidFill>
            <a:srgbClr val="663300"/>
          </a:solidFill>
          <a:latin typeface="+mj-lt"/>
          <a:ea typeface="+mj-ea"/>
          <a:cs typeface="+mj-cs"/>
        </a:defRPr>
      </a:lvl1pPr>
      <a:lvl2pPr algn="l" rtl="0" eaLnBrk="0" fontAlgn="base" hangingPunct="0">
        <a:spcBef>
          <a:spcPct val="0"/>
        </a:spcBef>
        <a:spcAft>
          <a:spcPct val="0"/>
        </a:spcAft>
        <a:defRPr sz="3600" b="1">
          <a:solidFill>
            <a:srgbClr val="663300"/>
          </a:solidFill>
          <a:latin typeface="Arial" charset="0"/>
        </a:defRPr>
      </a:lvl2pPr>
      <a:lvl3pPr algn="l" rtl="0" eaLnBrk="0" fontAlgn="base" hangingPunct="0">
        <a:spcBef>
          <a:spcPct val="0"/>
        </a:spcBef>
        <a:spcAft>
          <a:spcPct val="0"/>
        </a:spcAft>
        <a:defRPr sz="3600" b="1">
          <a:solidFill>
            <a:srgbClr val="663300"/>
          </a:solidFill>
          <a:latin typeface="Arial" charset="0"/>
        </a:defRPr>
      </a:lvl3pPr>
      <a:lvl4pPr algn="l" rtl="0" eaLnBrk="0" fontAlgn="base" hangingPunct="0">
        <a:spcBef>
          <a:spcPct val="0"/>
        </a:spcBef>
        <a:spcAft>
          <a:spcPct val="0"/>
        </a:spcAft>
        <a:defRPr sz="3600" b="1">
          <a:solidFill>
            <a:srgbClr val="663300"/>
          </a:solidFill>
          <a:latin typeface="Arial" charset="0"/>
        </a:defRPr>
      </a:lvl4pPr>
      <a:lvl5pPr algn="l" rtl="0" eaLnBrk="0" fontAlgn="base" hangingPunct="0">
        <a:spcBef>
          <a:spcPct val="0"/>
        </a:spcBef>
        <a:spcAft>
          <a:spcPct val="0"/>
        </a:spcAft>
        <a:defRPr sz="3600" b="1">
          <a:solidFill>
            <a:srgbClr val="663300"/>
          </a:solidFill>
          <a:latin typeface="Arial" charset="0"/>
        </a:defRPr>
      </a:lvl5pPr>
      <a:lvl6pPr marL="457200" algn="l" rtl="0" eaLnBrk="0" fontAlgn="base" hangingPunct="0">
        <a:spcBef>
          <a:spcPct val="0"/>
        </a:spcBef>
        <a:spcAft>
          <a:spcPct val="0"/>
        </a:spcAft>
        <a:defRPr sz="3600" b="1">
          <a:solidFill>
            <a:srgbClr val="663300"/>
          </a:solidFill>
          <a:latin typeface="Arial" charset="0"/>
        </a:defRPr>
      </a:lvl6pPr>
      <a:lvl7pPr marL="914400" algn="l" rtl="0" eaLnBrk="0" fontAlgn="base" hangingPunct="0">
        <a:spcBef>
          <a:spcPct val="0"/>
        </a:spcBef>
        <a:spcAft>
          <a:spcPct val="0"/>
        </a:spcAft>
        <a:defRPr sz="3600" b="1">
          <a:solidFill>
            <a:srgbClr val="663300"/>
          </a:solidFill>
          <a:latin typeface="Arial" charset="0"/>
        </a:defRPr>
      </a:lvl7pPr>
      <a:lvl8pPr marL="1371600" algn="l" rtl="0" eaLnBrk="0" fontAlgn="base" hangingPunct="0">
        <a:spcBef>
          <a:spcPct val="0"/>
        </a:spcBef>
        <a:spcAft>
          <a:spcPct val="0"/>
        </a:spcAft>
        <a:defRPr sz="3600" b="1">
          <a:solidFill>
            <a:srgbClr val="663300"/>
          </a:solidFill>
          <a:latin typeface="Arial" charset="0"/>
        </a:defRPr>
      </a:lvl8pPr>
      <a:lvl9pPr marL="1828800" algn="l" rtl="0" eaLnBrk="0" fontAlgn="base" hangingPunct="0">
        <a:spcBef>
          <a:spcPct val="0"/>
        </a:spcBef>
        <a:spcAft>
          <a:spcPct val="0"/>
        </a:spcAft>
        <a:defRPr sz="3600" b="1">
          <a:solidFill>
            <a:srgbClr val="663300"/>
          </a:solidFill>
          <a:latin typeface="Arial" charset="0"/>
        </a:defRPr>
      </a:lvl9pPr>
    </p:titleStyle>
    <p:body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oleObject" Target="../embeddings/oleObject44.bin"/><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6.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7.bin"/><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oleObject" Target="../embeddings/oleObject8.bin"/><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oleObject" Target="../embeddings/oleObject9.bin"/></Relationships>
</file>

<file path=ppt/slides/_rels/slide3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10.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11.bin"/><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oleObject" Target="../embeddings/oleObject12.bin"/><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47.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notesSlide" Target="../notesSlides/notesSlide27.xml"/><Relationship Id="rId1" Type="http://schemas.openxmlformats.org/officeDocument/2006/relationships/slideLayout" Target="../slideLayouts/slideLayout14.xml"/><Relationship Id="rId6" Type="http://schemas.openxmlformats.org/officeDocument/2006/relationships/image" Target="../media/image16.wmf"/><Relationship Id="rId5" Type="http://schemas.openxmlformats.org/officeDocument/2006/relationships/oleObject" Target="../embeddings/oleObject15.bin"/><Relationship Id="rId4" Type="http://schemas.openxmlformats.org/officeDocument/2006/relationships/image" Target="../media/image15.wmf"/></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notesSlide" Target="../notesSlides/notesSlide29.xml"/><Relationship Id="rId1" Type="http://schemas.openxmlformats.org/officeDocument/2006/relationships/slideLayout" Target="../slideLayouts/slideLayout6.xml"/><Relationship Id="rId4" Type="http://schemas.openxmlformats.org/officeDocument/2006/relationships/image" Target="../media/image18.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oleObject" Target="../embeddings/oleObject18.bin"/><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notesSlide" Target="../notesSlides/notesSlide30.xml"/><Relationship Id="rId1" Type="http://schemas.openxmlformats.org/officeDocument/2006/relationships/slideLayout" Target="../slideLayouts/slideLayout6.xml"/><Relationship Id="rId4" Type="http://schemas.openxmlformats.org/officeDocument/2006/relationships/image" Target="../media/image20.w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20.bin"/><Relationship Id="rId1" Type="http://schemas.openxmlformats.org/officeDocument/2006/relationships/slideLayout" Target="../slideLayouts/slideLayout2.xml"/><Relationship Id="rId5" Type="http://schemas.openxmlformats.org/officeDocument/2006/relationships/image" Target="../media/image22.wmf"/><Relationship Id="rId4" Type="http://schemas.openxmlformats.org/officeDocument/2006/relationships/oleObject" Target="../embeddings/oleObject21.bin"/></Relationships>
</file>

<file path=ppt/slides/_rels/slide54.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oleObject" Target="../embeddings/oleObject22.bin"/><Relationship Id="rId1" Type="http://schemas.openxmlformats.org/officeDocument/2006/relationships/slideLayout" Target="../slideLayouts/slideLayout2.xml"/><Relationship Id="rId5" Type="http://schemas.openxmlformats.org/officeDocument/2006/relationships/image" Target="../media/image24.wmf"/><Relationship Id="rId4" Type="http://schemas.openxmlformats.org/officeDocument/2006/relationships/oleObject" Target="../embeddings/oleObject23.bin"/></Relationships>
</file>

<file path=ppt/slides/_rels/slide55.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24.bin"/><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6.wmf"/></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8.wmf"/></Relationships>
</file>

<file path=ppt/slides/_rels/slide63.xml.rels><?xml version="1.0" encoding="UTF-8" standalone="yes"?>
<Relationships xmlns="http://schemas.openxmlformats.org/package/2006/relationships"><Relationship Id="rId3" Type="http://schemas.openxmlformats.org/officeDocument/2006/relationships/image" Target="../media/image29.emf"/><Relationship Id="rId7" Type="http://schemas.openxmlformats.org/officeDocument/2006/relationships/image" Target="../media/image31.emf"/><Relationship Id="rId2" Type="http://schemas.openxmlformats.org/officeDocument/2006/relationships/oleObject" Target="../embeddings/oleObject27.bin"/><Relationship Id="rId1" Type="http://schemas.openxmlformats.org/officeDocument/2006/relationships/slideLayout" Target="../slideLayouts/slideLayout2.xml"/><Relationship Id="rId6" Type="http://schemas.openxmlformats.org/officeDocument/2006/relationships/oleObject" Target="../embeddings/oleObject29.bin"/><Relationship Id="rId5" Type="http://schemas.openxmlformats.org/officeDocument/2006/relationships/image" Target="../media/image30.wmf"/><Relationship Id="rId4" Type="http://schemas.openxmlformats.org/officeDocument/2006/relationships/oleObject" Target="../embeddings/oleObject28.bin"/></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image" Target="../media/image32.wmf"/><Relationship Id="rId7" Type="http://schemas.openxmlformats.org/officeDocument/2006/relationships/image" Target="../media/image34.wmf"/><Relationship Id="rId2" Type="http://schemas.openxmlformats.org/officeDocument/2006/relationships/oleObject" Target="../embeddings/oleObject30.bin"/><Relationship Id="rId1" Type="http://schemas.openxmlformats.org/officeDocument/2006/relationships/slideLayout" Target="../slideLayouts/slideLayout2.xml"/><Relationship Id="rId6" Type="http://schemas.openxmlformats.org/officeDocument/2006/relationships/oleObject" Target="../embeddings/oleObject32.bin"/><Relationship Id="rId5" Type="http://schemas.openxmlformats.org/officeDocument/2006/relationships/image" Target="../media/image33.wmf"/><Relationship Id="rId4" Type="http://schemas.openxmlformats.org/officeDocument/2006/relationships/oleObject" Target="../embeddings/oleObject31.bin"/><Relationship Id="rId9" Type="http://schemas.openxmlformats.org/officeDocument/2006/relationships/image" Target="../media/image35.wmf"/></Relationships>
</file>

<file path=ppt/slides/_rels/slide68.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oleObject" Target="../embeddings/oleObject34.bin"/><Relationship Id="rId1" Type="http://schemas.openxmlformats.org/officeDocument/2006/relationships/slideLayout" Target="../slideLayouts/slideLayout2.xml"/><Relationship Id="rId5" Type="http://schemas.openxmlformats.org/officeDocument/2006/relationships/image" Target="../media/image37.wmf"/><Relationship Id="rId4" Type="http://schemas.openxmlformats.org/officeDocument/2006/relationships/oleObject" Target="../embeddings/oleObject35.bin"/></Relationships>
</file>

<file path=ppt/slides/_rels/slide69.x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oleObject" Target="../embeddings/oleObject36.bin"/><Relationship Id="rId1" Type="http://schemas.openxmlformats.org/officeDocument/2006/relationships/slideLayout" Target="../slideLayouts/slideLayout2.xml"/><Relationship Id="rId5" Type="http://schemas.openxmlformats.org/officeDocument/2006/relationships/image" Target="../media/image39.wmf"/><Relationship Id="rId4" Type="http://schemas.openxmlformats.org/officeDocument/2006/relationships/oleObject" Target="../embeddings/oleObject37.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oleObject" Target="../embeddings/oleObject38.bin"/><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oleObject" Target="../embeddings/oleObject39.bin"/><Relationship Id="rId1" Type="http://schemas.openxmlformats.org/officeDocument/2006/relationships/slideLayout" Target="../slideLayouts/slideLayout2.xml"/><Relationship Id="rId5" Type="http://schemas.openxmlformats.org/officeDocument/2006/relationships/image" Target="../media/image45.wmf"/><Relationship Id="rId4" Type="http://schemas.openxmlformats.org/officeDocument/2006/relationships/oleObject" Target="../embeddings/oleObject40.bin"/></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46.wmf"/><Relationship Id="rId7" Type="http://schemas.openxmlformats.org/officeDocument/2006/relationships/image" Target="../media/image48.wmf"/><Relationship Id="rId2" Type="http://schemas.openxmlformats.org/officeDocument/2006/relationships/oleObject" Target="../embeddings/oleObject41.bin"/><Relationship Id="rId1" Type="http://schemas.openxmlformats.org/officeDocument/2006/relationships/slideLayout" Target="../slideLayouts/slideLayout2.xml"/><Relationship Id="rId6" Type="http://schemas.openxmlformats.org/officeDocument/2006/relationships/oleObject" Target="../embeddings/oleObject43.bin"/><Relationship Id="rId5" Type="http://schemas.openxmlformats.org/officeDocument/2006/relationships/image" Target="../media/image47.wmf"/><Relationship Id="rId4" Type="http://schemas.openxmlformats.org/officeDocument/2006/relationships/oleObject" Target="../embeddings/oleObject42.bin"/></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ângulo 10">
            <a:extLst>
              <a:ext uri="{FF2B5EF4-FFF2-40B4-BE49-F238E27FC236}">
                <a16:creationId xmlns:a16="http://schemas.microsoft.com/office/drawing/2014/main" id="{2D43D243-B656-40E2-892F-4524C3933067}"/>
              </a:ext>
            </a:extLst>
          </p:cNvPr>
          <p:cNvSpPr/>
          <p:nvPr/>
        </p:nvSpPr>
        <p:spPr>
          <a:xfrm>
            <a:off x="4587" y="193963"/>
            <a:ext cx="9134825" cy="1861931"/>
          </a:xfrm>
          <a:prstGeom prst="rect">
            <a:avLst/>
          </a:prstGeom>
          <a:solidFill>
            <a:srgbClr val="F8F8F8"/>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pt-BR"/>
          </a:p>
        </p:txBody>
      </p:sp>
      <p:sp>
        <p:nvSpPr>
          <p:cNvPr id="13" name="Retângulo 12">
            <a:extLst>
              <a:ext uri="{FF2B5EF4-FFF2-40B4-BE49-F238E27FC236}">
                <a16:creationId xmlns:a16="http://schemas.microsoft.com/office/drawing/2014/main" id="{61414F5C-BB7E-4D45-A068-8D6FF34C8027}"/>
              </a:ext>
            </a:extLst>
          </p:cNvPr>
          <p:cNvSpPr/>
          <p:nvPr/>
        </p:nvSpPr>
        <p:spPr>
          <a:xfrm>
            <a:off x="618265" y="2128658"/>
            <a:ext cx="7898296" cy="1039393"/>
          </a:xfrm>
          <a:prstGeom prst="rect">
            <a:avLst/>
          </a:prstGeom>
          <a:solidFill>
            <a:srgbClr val="F8F8F8"/>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pt-BR"/>
          </a:p>
        </p:txBody>
      </p:sp>
      <p:pic>
        <p:nvPicPr>
          <p:cNvPr id="14" name="Picture 2" descr="O que mais cai na UERJ - Vestibular UERJ - EducaBras">
            <a:extLst>
              <a:ext uri="{FF2B5EF4-FFF2-40B4-BE49-F238E27FC236}">
                <a16:creationId xmlns:a16="http://schemas.microsoft.com/office/drawing/2014/main" id="{B1BA9733-C01C-49C7-96D9-31F19C52C6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348" y="240333"/>
            <a:ext cx="1749287" cy="1749287"/>
          </a:xfrm>
          <a:prstGeom prst="rect">
            <a:avLst/>
          </a:prstGeom>
          <a:noFill/>
          <a:extLst>
            <a:ext uri="{909E8E84-426E-40DD-AFC4-6F175D3DCCD1}">
              <a14:hiddenFill xmlns:a14="http://schemas.microsoft.com/office/drawing/2010/main">
                <a:solidFill>
                  <a:srgbClr val="FFFFFF"/>
                </a:solidFill>
              </a14:hiddenFill>
            </a:ext>
          </a:extLst>
        </p:spPr>
      </p:pic>
      <p:pic>
        <p:nvPicPr>
          <p:cNvPr id="15" name="Imagem 14" descr="Uma imagem contendo brinquedo, lego&#10;&#10;Descrição gerada automaticamente">
            <a:extLst>
              <a:ext uri="{FF2B5EF4-FFF2-40B4-BE49-F238E27FC236}">
                <a16:creationId xmlns:a16="http://schemas.microsoft.com/office/drawing/2014/main" id="{2B6BC92B-6DD3-4251-BC45-5C58E7164D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789" y="2203886"/>
            <a:ext cx="971550" cy="923925"/>
          </a:xfrm>
          <a:prstGeom prst="rect">
            <a:avLst/>
          </a:prstGeom>
        </p:spPr>
      </p:pic>
      <p:sp>
        <p:nvSpPr>
          <p:cNvPr id="16" name="CaixaDeTexto 24">
            <a:extLst>
              <a:ext uri="{FF2B5EF4-FFF2-40B4-BE49-F238E27FC236}">
                <a16:creationId xmlns:a16="http://schemas.microsoft.com/office/drawing/2014/main" id="{43823476-E3AC-42B8-833D-C5CCB82067E1}"/>
              </a:ext>
            </a:extLst>
          </p:cNvPr>
          <p:cNvSpPr txBox="1"/>
          <p:nvPr/>
        </p:nvSpPr>
        <p:spPr>
          <a:xfrm>
            <a:off x="1722339" y="2351110"/>
            <a:ext cx="6794221" cy="615553"/>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pt-BR" sz="3400" b="1" dirty="0">
                <a:solidFill>
                  <a:srgbClr val="002060"/>
                </a:solidFill>
              </a:rPr>
              <a:t>Faculdade de Ciências Econômicas </a:t>
            </a:r>
          </a:p>
        </p:txBody>
      </p:sp>
      <p:sp>
        <p:nvSpPr>
          <p:cNvPr id="17" name="CaixaDeTexto 25">
            <a:extLst>
              <a:ext uri="{FF2B5EF4-FFF2-40B4-BE49-F238E27FC236}">
                <a16:creationId xmlns:a16="http://schemas.microsoft.com/office/drawing/2014/main" id="{3B9F00E9-7556-45C4-AFAA-A2355D0714E2}"/>
              </a:ext>
            </a:extLst>
          </p:cNvPr>
          <p:cNvSpPr txBox="1"/>
          <p:nvPr/>
        </p:nvSpPr>
        <p:spPr>
          <a:xfrm>
            <a:off x="1817647" y="724046"/>
            <a:ext cx="7321766" cy="584775"/>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pt-BR" sz="3200" b="1" dirty="0">
                <a:solidFill>
                  <a:srgbClr val="002060"/>
                </a:solidFill>
              </a:rPr>
              <a:t>Universidade Estadual do Rio de Janeiro </a:t>
            </a:r>
          </a:p>
        </p:txBody>
      </p:sp>
      <p:sp>
        <p:nvSpPr>
          <p:cNvPr id="28" name="Text Box 20">
            <a:extLst>
              <a:ext uri="{FF2B5EF4-FFF2-40B4-BE49-F238E27FC236}">
                <a16:creationId xmlns:a16="http://schemas.microsoft.com/office/drawing/2014/main" id="{6AD2667C-3F2B-4F2B-8E50-5FBA158D93F3}"/>
              </a:ext>
            </a:extLst>
          </p:cNvPr>
          <p:cNvSpPr txBox="1">
            <a:spLocks noChangeArrowheads="1"/>
          </p:cNvSpPr>
          <p:nvPr/>
        </p:nvSpPr>
        <p:spPr bwMode="auto">
          <a:xfrm>
            <a:off x="3010583" y="5463709"/>
            <a:ext cx="6055232" cy="1200329"/>
          </a:xfrm>
          <a:prstGeom prst="rect">
            <a:avLst/>
          </a:prstGeom>
          <a:noFill/>
          <a:ln w="9525">
            <a:noFill/>
            <a:miter lim="800000"/>
            <a:headEnd/>
            <a:tailEnd/>
          </a:ln>
          <a:effectLst/>
        </p:spPr>
        <p:txBody>
          <a:bodyPr wrap="square">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400" b="1" i="1" dirty="0">
                <a:solidFill>
                  <a:srgbClr val="002060"/>
                </a:solidFill>
              </a:rPr>
              <a:t>Prof.: Antonio Carlos Assumpção</a:t>
            </a:r>
          </a:p>
          <a:p>
            <a:pPr algn="ctr">
              <a:defRPr/>
            </a:pPr>
            <a:r>
              <a:rPr lang="en-US" sz="2400" b="1" i="1" dirty="0" err="1">
                <a:solidFill>
                  <a:srgbClr val="002060"/>
                </a:solidFill>
              </a:rPr>
              <a:t>Doutor</a:t>
            </a:r>
            <a:r>
              <a:rPr lang="en-US" sz="2400" b="1" i="1" dirty="0">
                <a:solidFill>
                  <a:srgbClr val="002060"/>
                </a:solidFill>
              </a:rPr>
              <a:t> </a:t>
            </a:r>
            <a:r>
              <a:rPr lang="en-US" sz="2400" b="1" i="1" dirty="0" err="1">
                <a:solidFill>
                  <a:srgbClr val="002060"/>
                </a:solidFill>
              </a:rPr>
              <a:t>em</a:t>
            </a:r>
            <a:r>
              <a:rPr lang="en-US" sz="2400" b="1" i="1" dirty="0">
                <a:solidFill>
                  <a:srgbClr val="002060"/>
                </a:solidFill>
              </a:rPr>
              <a:t> Economia – UFF</a:t>
            </a:r>
          </a:p>
          <a:p>
            <a:pPr algn="ctr">
              <a:defRPr/>
            </a:pPr>
            <a:r>
              <a:rPr lang="en-US" sz="2400" b="1" i="1" dirty="0">
                <a:solidFill>
                  <a:srgbClr val="002060"/>
                </a:solidFill>
              </a:rPr>
              <a:t>Site: acjassumpcao.com</a:t>
            </a:r>
            <a:endParaRPr lang="pt-BR" sz="2400" b="1" i="1" dirty="0">
              <a:solidFill>
                <a:srgbClr val="002060"/>
              </a:solidFill>
            </a:endParaRPr>
          </a:p>
        </p:txBody>
      </p:sp>
      <p:sp>
        <p:nvSpPr>
          <p:cNvPr id="18" name="Retângulo 17">
            <a:extLst>
              <a:ext uri="{FF2B5EF4-FFF2-40B4-BE49-F238E27FC236}">
                <a16:creationId xmlns:a16="http://schemas.microsoft.com/office/drawing/2014/main" id="{08D1B1F7-F761-42C0-9422-00F3FB3FD39C}"/>
              </a:ext>
            </a:extLst>
          </p:cNvPr>
          <p:cNvSpPr/>
          <p:nvPr/>
        </p:nvSpPr>
        <p:spPr>
          <a:xfrm>
            <a:off x="1301261" y="3264664"/>
            <a:ext cx="6541478" cy="1876119"/>
          </a:xfrm>
          <a:prstGeom prst="rect">
            <a:avLst/>
          </a:prstGeom>
          <a:solidFill>
            <a:srgbClr val="F8F8F8"/>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pt-BR" dirty="0"/>
          </a:p>
        </p:txBody>
      </p:sp>
      <p:sp>
        <p:nvSpPr>
          <p:cNvPr id="19" name="CaixaDeTexto 26">
            <a:extLst>
              <a:ext uri="{FF2B5EF4-FFF2-40B4-BE49-F238E27FC236}">
                <a16:creationId xmlns:a16="http://schemas.microsoft.com/office/drawing/2014/main" id="{69F1CAB7-26BA-4790-950C-BF2A39CCA29A}"/>
              </a:ext>
            </a:extLst>
          </p:cNvPr>
          <p:cNvSpPr txBox="1"/>
          <p:nvPr/>
        </p:nvSpPr>
        <p:spPr>
          <a:xfrm>
            <a:off x="1339997" y="3342933"/>
            <a:ext cx="6446469" cy="1769715"/>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r>
              <a:rPr lang="pt-BR" sz="3200" b="1" dirty="0">
                <a:solidFill>
                  <a:srgbClr val="002060"/>
                </a:solidFill>
              </a:rPr>
              <a:t>Disciplina: Análise Microeconômica</a:t>
            </a:r>
          </a:p>
          <a:p>
            <a:pPr algn="ctr"/>
            <a:endParaRPr lang="pt-BR" sz="900" b="1" dirty="0">
              <a:solidFill>
                <a:srgbClr val="002060"/>
              </a:solidFill>
            </a:endParaRPr>
          </a:p>
          <a:p>
            <a:pPr algn="ctr"/>
            <a:r>
              <a:rPr lang="pt-BR" sz="3000" b="1" dirty="0">
                <a:solidFill>
                  <a:srgbClr val="002060"/>
                </a:solidFill>
              </a:rPr>
              <a:t>Curso: Administração/Contabilidade</a:t>
            </a:r>
          </a:p>
          <a:p>
            <a:pPr algn="ctr"/>
            <a:endParaRPr lang="pt-BR" sz="600" b="1" dirty="0">
              <a:solidFill>
                <a:srgbClr val="002060"/>
              </a:solidFill>
            </a:endParaRPr>
          </a:p>
          <a:p>
            <a:pPr algn="ctr"/>
            <a:r>
              <a:rPr lang="pt-BR" sz="3200" b="1" dirty="0">
                <a:solidFill>
                  <a:srgbClr val="002060"/>
                </a:solidFill>
                <a:cs typeface="Times New Roman" panose="02020603050405020304" pitchFamily="18" charset="0"/>
              </a:rPr>
              <a:t>Parte 2</a:t>
            </a:r>
            <a:endParaRPr lang="pt-BR" sz="3200" b="1" dirty="0">
              <a:solidFill>
                <a:srgbClr val="002060"/>
              </a:solidFill>
            </a:endParaRP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a:extLst>
              <a:ext uri="{FF2B5EF4-FFF2-40B4-BE49-F238E27FC236}">
                <a16:creationId xmlns:a16="http://schemas.microsoft.com/office/drawing/2014/main" id="{C39E5F1A-61E1-4A0A-8B13-51D7040E8F40}"/>
              </a:ext>
            </a:extLst>
          </p:cNvPr>
          <p:cNvSpPr>
            <a:spLocks noGrp="1" noChangeArrowheads="1"/>
          </p:cNvSpPr>
          <p:nvPr>
            <p:ph type="title"/>
          </p:nvPr>
        </p:nvSpPr>
        <p:spPr>
          <a:xfrm>
            <a:off x="42204" y="-49534"/>
            <a:ext cx="9144000" cy="785813"/>
          </a:xfrm>
          <a:noFill/>
        </p:spPr>
        <p:txBody>
          <a:bodyPr/>
          <a:lstStyle/>
          <a:p>
            <a:pPr algn="ctr"/>
            <a:r>
              <a:rPr lang="en-US" sz="2900" dirty="0">
                <a:solidFill>
                  <a:schemeClr val="tx1"/>
                </a:solidFill>
              </a:rPr>
              <a:t>Por Que a </a:t>
            </a:r>
            <a:r>
              <a:rPr lang="en-US" sz="2900" dirty="0" err="1">
                <a:solidFill>
                  <a:schemeClr val="tx1"/>
                </a:solidFill>
              </a:rPr>
              <a:t>Demanda</a:t>
            </a:r>
            <a:r>
              <a:rPr lang="en-US" sz="2900" dirty="0">
                <a:solidFill>
                  <a:schemeClr val="tx1"/>
                </a:solidFill>
              </a:rPr>
              <a:t> é </a:t>
            </a:r>
            <a:r>
              <a:rPr lang="en-US" sz="2900" dirty="0" err="1">
                <a:solidFill>
                  <a:schemeClr val="tx1"/>
                </a:solidFill>
              </a:rPr>
              <a:t>Negativamente</a:t>
            </a:r>
            <a:r>
              <a:rPr lang="en-US" sz="2900" dirty="0">
                <a:solidFill>
                  <a:schemeClr val="tx1"/>
                </a:solidFill>
              </a:rPr>
              <a:t> </a:t>
            </a:r>
            <a:r>
              <a:rPr lang="en-US" sz="2900" dirty="0" err="1">
                <a:solidFill>
                  <a:schemeClr val="tx1"/>
                </a:solidFill>
              </a:rPr>
              <a:t>inclinada</a:t>
            </a:r>
            <a:r>
              <a:rPr lang="en-US" sz="2900" dirty="0">
                <a:solidFill>
                  <a:schemeClr val="tx1"/>
                </a:solidFill>
              </a:rPr>
              <a:t> ?</a:t>
            </a:r>
          </a:p>
        </p:txBody>
      </p:sp>
      <p:sp>
        <p:nvSpPr>
          <p:cNvPr id="8" name="Rectangle 3">
            <a:extLst>
              <a:ext uri="{FF2B5EF4-FFF2-40B4-BE49-F238E27FC236}">
                <a16:creationId xmlns:a16="http://schemas.microsoft.com/office/drawing/2014/main" id="{EE4932A1-8029-4423-A3A9-DC3015095FF3}"/>
              </a:ext>
            </a:extLst>
          </p:cNvPr>
          <p:cNvSpPr txBox="1">
            <a:spLocks noChangeArrowheads="1"/>
          </p:cNvSpPr>
          <p:nvPr/>
        </p:nvSpPr>
        <p:spPr bwMode="auto">
          <a:xfrm>
            <a:off x="112563" y="794867"/>
            <a:ext cx="8806353"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ct val="70000"/>
              </a:spcBef>
              <a:buClrTx/>
              <a:buSzPct val="94000"/>
              <a:buFont typeface="Wingdings" panose="05000000000000000000" pitchFamily="2" charset="2"/>
              <a:buChar char="§"/>
            </a:pPr>
            <a:r>
              <a:rPr lang="en-US" sz="2900" kern="0" dirty="0">
                <a:solidFill>
                  <a:schemeClr val="tx1"/>
                </a:solidFill>
              </a:rPr>
              <a:t>A </a:t>
            </a:r>
            <a:r>
              <a:rPr lang="en-US" sz="2900" kern="0" dirty="0" err="1">
                <a:solidFill>
                  <a:schemeClr val="tx1"/>
                </a:solidFill>
              </a:rPr>
              <a:t>queda</a:t>
            </a:r>
            <a:r>
              <a:rPr lang="en-US" sz="2900" kern="0" dirty="0">
                <a:solidFill>
                  <a:schemeClr val="tx1"/>
                </a:solidFill>
              </a:rPr>
              <a:t> no </a:t>
            </a:r>
            <a:r>
              <a:rPr lang="en-US" sz="2900" kern="0" dirty="0" err="1">
                <a:solidFill>
                  <a:schemeClr val="tx1"/>
                </a:solidFill>
              </a:rPr>
              <a:t>preço</a:t>
            </a:r>
            <a:r>
              <a:rPr lang="en-US" sz="2900" kern="0" dirty="0">
                <a:solidFill>
                  <a:schemeClr val="tx1"/>
                </a:solidFill>
              </a:rPr>
              <a:t> </a:t>
            </a:r>
            <a:r>
              <a:rPr lang="en-US" sz="2900" kern="0" dirty="0" err="1">
                <a:solidFill>
                  <a:schemeClr val="tx1"/>
                </a:solidFill>
              </a:rPr>
              <a:t>impacta</a:t>
            </a:r>
            <a:r>
              <a:rPr lang="en-US" sz="2900" kern="0" dirty="0">
                <a:solidFill>
                  <a:schemeClr val="tx1"/>
                </a:solidFill>
              </a:rPr>
              <a:t> a </a:t>
            </a:r>
            <a:r>
              <a:rPr lang="en-US" sz="2900" kern="0" dirty="0" err="1">
                <a:solidFill>
                  <a:schemeClr val="tx1"/>
                </a:solidFill>
              </a:rPr>
              <a:t>demanda</a:t>
            </a:r>
            <a:r>
              <a:rPr lang="en-US" sz="2900" kern="0" dirty="0">
                <a:solidFill>
                  <a:schemeClr val="tx1"/>
                </a:solidFill>
              </a:rPr>
              <a:t> por </a:t>
            </a:r>
            <a:r>
              <a:rPr lang="en-US" sz="2900" kern="0" dirty="0" err="1">
                <a:solidFill>
                  <a:schemeClr val="tx1"/>
                </a:solidFill>
              </a:rPr>
              <a:t>conta</a:t>
            </a:r>
            <a:r>
              <a:rPr lang="en-US" sz="2900" kern="0" dirty="0">
                <a:solidFill>
                  <a:schemeClr val="tx1"/>
                </a:solidFill>
              </a:rPr>
              <a:t>  de </a:t>
            </a:r>
            <a:r>
              <a:rPr lang="en-US" sz="2900" kern="0" dirty="0" err="1">
                <a:solidFill>
                  <a:schemeClr val="tx1"/>
                </a:solidFill>
              </a:rPr>
              <a:t>dois</a:t>
            </a:r>
            <a:r>
              <a:rPr lang="en-US" sz="2900" kern="0" dirty="0">
                <a:solidFill>
                  <a:schemeClr val="tx1"/>
                </a:solidFill>
              </a:rPr>
              <a:t> </a:t>
            </a:r>
            <a:r>
              <a:rPr lang="en-US" sz="2900" kern="0" dirty="0" err="1">
                <a:solidFill>
                  <a:schemeClr val="tx1"/>
                </a:solidFill>
              </a:rPr>
              <a:t>efeitos</a:t>
            </a:r>
            <a:r>
              <a:rPr lang="en-US" sz="2900" kern="0" dirty="0">
                <a:solidFill>
                  <a:schemeClr val="tx1"/>
                </a:solidFill>
              </a:rPr>
              <a:t>:</a:t>
            </a:r>
          </a:p>
          <a:p>
            <a:pPr algn="just">
              <a:spcBef>
                <a:spcPct val="70000"/>
              </a:spcBef>
              <a:buClrTx/>
              <a:buSzPct val="94000"/>
              <a:buFont typeface="Wingdings" panose="05000000000000000000" pitchFamily="2" charset="2"/>
              <a:buChar char="§"/>
            </a:pPr>
            <a:endParaRPr lang="en-US" sz="800" kern="0" dirty="0">
              <a:solidFill>
                <a:schemeClr val="tx1"/>
              </a:solidFill>
            </a:endParaRPr>
          </a:p>
          <a:p>
            <a:pPr algn="just">
              <a:spcBef>
                <a:spcPts val="0"/>
              </a:spcBef>
              <a:buClrTx/>
              <a:buSzPct val="94000"/>
              <a:buFont typeface="Wingdings" panose="05000000000000000000" pitchFamily="2" charset="2"/>
              <a:buChar char="§"/>
            </a:pPr>
            <a:r>
              <a:rPr lang="en-US" sz="2900" b="1" i="1" kern="0" dirty="0" err="1">
                <a:solidFill>
                  <a:schemeClr val="tx1"/>
                </a:solidFill>
              </a:rPr>
              <a:t>Efeito</a:t>
            </a:r>
            <a:r>
              <a:rPr lang="en-US" sz="2900" b="1" i="1" kern="0" dirty="0">
                <a:solidFill>
                  <a:schemeClr val="tx1"/>
                </a:solidFill>
              </a:rPr>
              <a:t> </a:t>
            </a:r>
            <a:r>
              <a:rPr lang="en-US" sz="2900" b="1" i="1" kern="0" dirty="0" err="1">
                <a:solidFill>
                  <a:schemeClr val="tx1"/>
                </a:solidFill>
              </a:rPr>
              <a:t>Substituição</a:t>
            </a:r>
            <a:endParaRPr lang="en-US" sz="2900" b="1" i="1" kern="0" dirty="0">
              <a:solidFill>
                <a:schemeClr val="tx1"/>
              </a:solidFill>
            </a:endParaRPr>
          </a:p>
          <a:p>
            <a:pPr lvl="1" algn="just">
              <a:spcBef>
                <a:spcPts val="0"/>
              </a:spcBef>
              <a:buClrTx/>
              <a:buSzPct val="94000"/>
              <a:buFont typeface="Wingdings" panose="05000000000000000000" pitchFamily="2" charset="2"/>
              <a:buChar char="§"/>
            </a:pPr>
            <a:r>
              <a:rPr lang="en-US" i="1" kern="0" dirty="0" err="1">
                <a:solidFill>
                  <a:schemeClr val="tx1"/>
                </a:solidFill>
              </a:rPr>
              <a:t>Substituição</a:t>
            </a:r>
            <a:r>
              <a:rPr lang="en-US" i="1" kern="0" dirty="0">
                <a:solidFill>
                  <a:schemeClr val="tx1"/>
                </a:solidFill>
              </a:rPr>
              <a:t> do </a:t>
            </a:r>
            <a:r>
              <a:rPr lang="en-US" i="1" kern="0" dirty="0" err="1">
                <a:solidFill>
                  <a:schemeClr val="tx1"/>
                </a:solidFill>
              </a:rPr>
              <a:t>bem</a:t>
            </a:r>
            <a:r>
              <a:rPr lang="en-US" i="1" kern="0" dirty="0">
                <a:solidFill>
                  <a:schemeClr val="tx1"/>
                </a:solidFill>
              </a:rPr>
              <a:t> </a:t>
            </a:r>
            <a:r>
              <a:rPr lang="en-US" i="1" kern="0" dirty="0" err="1">
                <a:solidFill>
                  <a:schemeClr val="tx1"/>
                </a:solidFill>
              </a:rPr>
              <a:t>mais</a:t>
            </a:r>
            <a:r>
              <a:rPr lang="en-US" i="1" kern="0" dirty="0">
                <a:solidFill>
                  <a:schemeClr val="tx1"/>
                </a:solidFill>
              </a:rPr>
              <a:t> </a:t>
            </a:r>
            <a:r>
              <a:rPr lang="en-US" i="1" kern="0" dirty="0" err="1">
                <a:solidFill>
                  <a:schemeClr val="tx1"/>
                </a:solidFill>
              </a:rPr>
              <a:t>caro</a:t>
            </a:r>
            <a:r>
              <a:rPr lang="en-US" i="1" kern="0" dirty="0">
                <a:solidFill>
                  <a:schemeClr val="tx1"/>
                </a:solidFill>
              </a:rPr>
              <a:t> </a:t>
            </a:r>
            <a:r>
              <a:rPr lang="en-US" i="1" kern="0" dirty="0" err="1">
                <a:solidFill>
                  <a:schemeClr val="tx1"/>
                </a:solidFill>
              </a:rPr>
              <a:t>pelo</a:t>
            </a:r>
            <a:r>
              <a:rPr lang="en-US" i="1" kern="0" dirty="0">
                <a:solidFill>
                  <a:schemeClr val="tx1"/>
                </a:solidFill>
              </a:rPr>
              <a:t> que </a:t>
            </a:r>
            <a:r>
              <a:rPr lang="en-US" i="1" kern="0" dirty="0" err="1">
                <a:solidFill>
                  <a:schemeClr val="tx1"/>
                </a:solidFill>
              </a:rPr>
              <a:t>ficou</a:t>
            </a:r>
            <a:r>
              <a:rPr lang="en-US" i="1" kern="0" dirty="0">
                <a:solidFill>
                  <a:schemeClr val="tx1"/>
                </a:solidFill>
              </a:rPr>
              <a:t> </a:t>
            </a:r>
            <a:r>
              <a:rPr lang="en-US" i="1" kern="0" dirty="0" err="1">
                <a:solidFill>
                  <a:schemeClr val="tx1"/>
                </a:solidFill>
              </a:rPr>
              <a:t>mais</a:t>
            </a:r>
            <a:r>
              <a:rPr lang="en-US" i="1" kern="0" dirty="0">
                <a:solidFill>
                  <a:schemeClr val="tx1"/>
                </a:solidFill>
              </a:rPr>
              <a:t> </a:t>
            </a:r>
            <a:r>
              <a:rPr lang="en-US" i="1" kern="0" dirty="0" err="1">
                <a:solidFill>
                  <a:schemeClr val="tx1"/>
                </a:solidFill>
              </a:rPr>
              <a:t>barato</a:t>
            </a:r>
            <a:r>
              <a:rPr lang="en-US" i="1" kern="0" dirty="0">
                <a:solidFill>
                  <a:schemeClr val="tx1"/>
                </a:solidFill>
              </a:rPr>
              <a:t> </a:t>
            </a:r>
            <a:r>
              <a:rPr lang="en-US" i="1" kern="0" dirty="0" err="1">
                <a:solidFill>
                  <a:schemeClr val="tx1"/>
                </a:solidFill>
              </a:rPr>
              <a:t>relativamente</a:t>
            </a:r>
            <a:r>
              <a:rPr lang="en-US" i="1" kern="0" dirty="0">
                <a:solidFill>
                  <a:schemeClr val="tx1"/>
                </a:solidFill>
              </a:rPr>
              <a:t> (</a:t>
            </a:r>
            <a:r>
              <a:rPr lang="en-US" i="1" kern="0" dirty="0" err="1">
                <a:solidFill>
                  <a:schemeClr val="tx1"/>
                </a:solidFill>
              </a:rPr>
              <a:t>mesmo</a:t>
            </a:r>
            <a:r>
              <a:rPr lang="en-US" i="1" kern="0" dirty="0">
                <a:solidFill>
                  <a:schemeClr val="tx1"/>
                </a:solidFill>
              </a:rPr>
              <a:t> que a </a:t>
            </a:r>
            <a:r>
              <a:rPr lang="en-US" i="1" kern="0" dirty="0" err="1">
                <a:solidFill>
                  <a:schemeClr val="tx1"/>
                </a:solidFill>
              </a:rPr>
              <a:t>renda</a:t>
            </a:r>
            <a:r>
              <a:rPr lang="en-US" i="1" kern="0" dirty="0">
                <a:solidFill>
                  <a:schemeClr val="tx1"/>
                </a:solidFill>
              </a:rPr>
              <a:t> real </a:t>
            </a:r>
            <a:r>
              <a:rPr lang="en-US" i="1" kern="0" dirty="0" err="1">
                <a:solidFill>
                  <a:schemeClr val="tx1"/>
                </a:solidFill>
              </a:rPr>
              <a:t>permaneça</a:t>
            </a:r>
            <a:r>
              <a:rPr lang="en-US" i="1" kern="0" dirty="0">
                <a:solidFill>
                  <a:schemeClr val="tx1"/>
                </a:solidFill>
              </a:rPr>
              <a:t> </a:t>
            </a:r>
            <a:r>
              <a:rPr lang="en-US" i="1" kern="0" dirty="0" err="1">
                <a:solidFill>
                  <a:schemeClr val="tx1"/>
                </a:solidFill>
              </a:rPr>
              <a:t>constante</a:t>
            </a:r>
            <a:r>
              <a:rPr lang="en-US" i="1" kern="0" dirty="0">
                <a:solidFill>
                  <a:schemeClr val="tx1"/>
                </a:solidFill>
              </a:rPr>
              <a:t>).</a:t>
            </a:r>
          </a:p>
          <a:p>
            <a:pPr algn="just">
              <a:spcBef>
                <a:spcPts val="0"/>
              </a:spcBef>
              <a:buClrTx/>
              <a:buSzPct val="94000"/>
              <a:buFont typeface="Wingdings" panose="05000000000000000000" pitchFamily="2" charset="2"/>
              <a:buChar char="§"/>
            </a:pPr>
            <a:endParaRPr lang="en-US" sz="800" i="1" kern="0" dirty="0">
              <a:solidFill>
                <a:schemeClr val="tx1"/>
              </a:solidFill>
            </a:endParaRPr>
          </a:p>
          <a:p>
            <a:pPr algn="just">
              <a:spcBef>
                <a:spcPts val="0"/>
              </a:spcBef>
              <a:buClrTx/>
              <a:buSzPct val="94000"/>
              <a:buFont typeface="Wingdings" panose="05000000000000000000" pitchFamily="2" charset="2"/>
              <a:buChar char="§"/>
            </a:pPr>
            <a:r>
              <a:rPr lang="en-US" sz="2900" b="1" i="1" kern="0" dirty="0" err="1">
                <a:solidFill>
                  <a:schemeClr val="tx1"/>
                </a:solidFill>
              </a:rPr>
              <a:t>Efeito</a:t>
            </a:r>
            <a:r>
              <a:rPr lang="en-US" sz="2900" b="1" i="1" kern="0" dirty="0">
                <a:solidFill>
                  <a:schemeClr val="tx1"/>
                </a:solidFill>
              </a:rPr>
              <a:t> Renda</a:t>
            </a:r>
          </a:p>
          <a:p>
            <a:pPr lvl="1" algn="just">
              <a:spcBef>
                <a:spcPts val="0"/>
              </a:spcBef>
              <a:buClrTx/>
              <a:buSzPct val="94000"/>
              <a:buFont typeface="Wingdings" panose="05000000000000000000" pitchFamily="2" charset="2"/>
              <a:buChar char="§"/>
            </a:pPr>
            <a:r>
              <a:rPr lang="en-US" i="1" kern="0" dirty="0" err="1">
                <a:solidFill>
                  <a:schemeClr val="tx1"/>
                </a:solidFill>
              </a:rPr>
              <a:t>Aumento</a:t>
            </a:r>
            <a:r>
              <a:rPr lang="en-US" i="1" kern="0" dirty="0">
                <a:solidFill>
                  <a:schemeClr val="tx1"/>
                </a:solidFill>
              </a:rPr>
              <a:t> da </a:t>
            </a:r>
            <a:r>
              <a:rPr lang="en-US" i="1" kern="0" dirty="0" err="1">
                <a:solidFill>
                  <a:schemeClr val="tx1"/>
                </a:solidFill>
              </a:rPr>
              <a:t>demanda</a:t>
            </a:r>
            <a:r>
              <a:rPr lang="en-US" i="1" kern="0" dirty="0">
                <a:solidFill>
                  <a:schemeClr val="tx1"/>
                </a:solidFill>
              </a:rPr>
              <a:t> por </a:t>
            </a:r>
            <a:r>
              <a:rPr lang="en-US" i="1" kern="0" dirty="0" err="1">
                <a:solidFill>
                  <a:schemeClr val="tx1"/>
                </a:solidFill>
              </a:rPr>
              <a:t>conta</a:t>
            </a:r>
            <a:r>
              <a:rPr lang="en-US" i="1" kern="0" dirty="0">
                <a:solidFill>
                  <a:schemeClr val="tx1"/>
                </a:solidFill>
              </a:rPr>
              <a:t> do </a:t>
            </a:r>
            <a:r>
              <a:rPr lang="en-US" i="1" kern="0" dirty="0" err="1">
                <a:solidFill>
                  <a:schemeClr val="tx1"/>
                </a:solidFill>
              </a:rPr>
              <a:t>aumento</a:t>
            </a:r>
            <a:r>
              <a:rPr lang="en-US" i="1" kern="0" dirty="0">
                <a:solidFill>
                  <a:schemeClr val="tx1"/>
                </a:solidFill>
              </a:rPr>
              <a:t> da </a:t>
            </a:r>
            <a:r>
              <a:rPr lang="en-US" i="1" kern="0" dirty="0" err="1">
                <a:solidFill>
                  <a:schemeClr val="tx1"/>
                </a:solidFill>
              </a:rPr>
              <a:t>renda</a:t>
            </a:r>
            <a:r>
              <a:rPr lang="en-US" i="1" kern="0" dirty="0">
                <a:solidFill>
                  <a:schemeClr val="tx1"/>
                </a:solidFill>
              </a:rPr>
              <a:t> real </a:t>
            </a:r>
            <a:r>
              <a:rPr lang="en-US" i="1" kern="0" dirty="0" err="1">
                <a:solidFill>
                  <a:schemeClr val="tx1"/>
                </a:solidFill>
              </a:rPr>
              <a:t>após</a:t>
            </a:r>
            <a:r>
              <a:rPr lang="en-US" i="1" kern="0" dirty="0">
                <a:solidFill>
                  <a:schemeClr val="tx1"/>
                </a:solidFill>
              </a:rPr>
              <a:t> a </a:t>
            </a:r>
            <a:r>
              <a:rPr lang="en-US" i="1" kern="0" dirty="0" err="1">
                <a:solidFill>
                  <a:schemeClr val="tx1"/>
                </a:solidFill>
              </a:rPr>
              <a:t>queda</a:t>
            </a:r>
            <a:r>
              <a:rPr lang="en-US" i="1" kern="0" dirty="0">
                <a:solidFill>
                  <a:schemeClr val="tx1"/>
                </a:solidFill>
              </a:rPr>
              <a:t> no </a:t>
            </a:r>
            <a:r>
              <a:rPr lang="en-US" i="1" kern="0" dirty="0" err="1">
                <a:solidFill>
                  <a:schemeClr val="tx1"/>
                </a:solidFill>
              </a:rPr>
              <a:t>preço</a:t>
            </a:r>
            <a:r>
              <a:rPr lang="en-US" i="1" kern="0" dirty="0">
                <a:solidFill>
                  <a:schemeClr val="tx1"/>
                </a:solidFill>
              </a:rPr>
              <a:t>.</a:t>
            </a:r>
          </a:p>
          <a:p>
            <a:pPr algn="just">
              <a:spcBef>
                <a:spcPct val="70000"/>
              </a:spcBef>
              <a:buClrTx/>
              <a:buSzPct val="94000"/>
              <a:buFont typeface="Wingdings" panose="05000000000000000000" pitchFamily="2" charset="2"/>
              <a:buChar char="§"/>
            </a:pPr>
            <a:r>
              <a:rPr lang="pt-BR" sz="2900" kern="0" dirty="0">
                <a:solidFill>
                  <a:schemeClr val="tx1"/>
                </a:solidFill>
              </a:rPr>
              <a:t>Os dois efeitos ocorrem ao mesmo tempo. Entretanto, será útil que façamos uma distinção entre eles em nossa análise.</a:t>
            </a:r>
          </a:p>
          <a:p>
            <a:pPr lvl="1" algn="just">
              <a:spcBef>
                <a:spcPct val="70000"/>
              </a:spcBef>
              <a:buClrTx/>
              <a:buSzPct val="94000"/>
              <a:buFont typeface="Wingdings" panose="05000000000000000000" pitchFamily="2" charset="2"/>
              <a:buChar char="§"/>
            </a:pPr>
            <a:endParaRPr lang="en-US" i="1" kern="0" dirty="0">
              <a:solidFill>
                <a:schemeClr val="tx1"/>
              </a:solidFill>
            </a:endParaRPr>
          </a:p>
          <a:p>
            <a:pPr algn="just">
              <a:spcBef>
                <a:spcPct val="70000"/>
              </a:spcBef>
              <a:buClrTx/>
              <a:buSzPct val="94000"/>
              <a:buFont typeface="Wingdings" panose="05000000000000000000" pitchFamily="2" charset="2"/>
              <a:buChar char="§"/>
            </a:pPr>
            <a:endParaRPr lang="en-US" kern="0" dirty="0">
              <a:solidFill>
                <a:schemeClr val="tx1"/>
              </a:solidFill>
            </a:endParaRPr>
          </a:p>
          <a:p>
            <a:pPr lvl="1" algn="just">
              <a:buClrTx/>
              <a:buSzPct val="94000"/>
              <a:buFont typeface="Wingdings" panose="05000000000000000000" pitchFamily="2" charset="2"/>
              <a:buChar char="§"/>
            </a:pPr>
            <a:endParaRPr lang="en-US" kern="0" dirty="0">
              <a:solidFill>
                <a:schemeClr val="tx1"/>
              </a:solidFill>
            </a:endParaRPr>
          </a:p>
        </p:txBody>
      </p:sp>
    </p:spTree>
    <p:extLst>
      <p:ext uri="{BB962C8B-B14F-4D97-AF65-F5344CB8AC3E}">
        <p14:creationId xmlns:p14="http://schemas.microsoft.com/office/powerpoint/2010/main" val="83150222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anim calcmode="lin" valueType="num">
                                      <p:cBhvr additive="base">
                                        <p:cTn id="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6" end="6"/>
                                            </p:txEl>
                                          </p:spTgt>
                                        </p:tgtEl>
                                        <p:attrNameLst>
                                          <p:attrName>style.visibility</p:attrName>
                                        </p:attrNameLst>
                                      </p:cBhvr>
                                      <p:to>
                                        <p:strVal val="visible"/>
                                      </p:to>
                                    </p:set>
                                    <p:anim calcmode="lin" valueType="num">
                                      <p:cBhvr additive="base">
                                        <p:cTn id="1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anim calcmode="lin" valueType="num">
                                      <p:cBhvr additive="base">
                                        <p:cTn id="19"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9B91347C-B051-413D-A8F6-CFD36D033325}"/>
              </a:ext>
            </a:extLst>
          </p:cNvPr>
          <p:cNvSpPr txBox="1">
            <a:spLocks/>
          </p:cNvSpPr>
          <p:nvPr/>
        </p:nvSpPr>
        <p:spPr>
          <a:xfrm>
            <a:off x="84195" y="1073236"/>
            <a:ext cx="8806586" cy="4883150"/>
          </a:xfrm>
          <a:prstGeom prst="rect">
            <a:avLst/>
          </a:prstGeom>
        </p:spPr>
        <p:txBody>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buClrTx/>
              <a:buSzPct val="91000"/>
              <a:buFont typeface="Wingdings" panose="05000000000000000000" pitchFamily="2" charset="2"/>
              <a:buChar char="§"/>
            </a:pPr>
            <a:r>
              <a:rPr lang="pt-BR" sz="2800" kern="0" dirty="0">
                <a:solidFill>
                  <a:schemeClr val="tx1"/>
                </a:solidFill>
                <a:latin typeface="Arial" charset="0"/>
              </a:rPr>
              <a:t>Note que o consumidor que demanda Q</a:t>
            </a:r>
            <a:r>
              <a:rPr lang="pt-BR" sz="1800" kern="0" dirty="0">
                <a:solidFill>
                  <a:schemeClr val="tx1"/>
                </a:solidFill>
                <a:latin typeface="Arial" charset="0"/>
              </a:rPr>
              <a:t>1</a:t>
            </a:r>
            <a:r>
              <a:rPr lang="pt-BR" sz="2800" kern="0" dirty="0">
                <a:solidFill>
                  <a:schemeClr val="tx1"/>
                </a:solidFill>
                <a:latin typeface="Arial" charset="0"/>
              </a:rPr>
              <a:t>  aceitaria  pagar   P</a:t>
            </a:r>
            <a:r>
              <a:rPr lang="pt-BR" sz="1800" kern="0" dirty="0">
                <a:solidFill>
                  <a:schemeClr val="tx1"/>
                </a:solidFill>
                <a:latin typeface="Arial" charset="0"/>
              </a:rPr>
              <a:t>4</a:t>
            </a:r>
            <a:r>
              <a:rPr lang="pt-BR" sz="2800" kern="0" dirty="0">
                <a:solidFill>
                  <a:schemeClr val="tx1"/>
                </a:solidFill>
                <a:latin typeface="Arial" charset="0"/>
              </a:rPr>
              <a:t>   por esta  quantidade.  Entretanto,  efetivamente, ele  paga  P</a:t>
            </a:r>
            <a:r>
              <a:rPr lang="pt-BR" sz="2000" kern="0" dirty="0">
                <a:solidFill>
                  <a:schemeClr val="tx1"/>
                </a:solidFill>
                <a:latin typeface="Arial" charset="0"/>
              </a:rPr>
              <a:t>e</a:t>
            </a:r>
            <a:r>
              <a:rPr lang="pt-BR" sz="2800" kern="0" dirty="0">
                <a:solidFill>
                  <a:schemeClr val="tx1"/>
                </a:solidFill>
                <a:latin typeface="Arial" charset="0"/>
              </a:rPr>
              <a:t>.  Da  mesma  forma,  para ofertar Q</a:t>
            </a:r>
            <a:r>
              <a:rPr lang="pt-BR" sz="1800" kern="0" dirty="0">
                <a:solidFill>
                  <a:schemeClr val="tx1"/>
                </a:solidFill>
                <a:latin typeface="Arial" charset="0"/>
              </a:rPr>
              <a:t>1</a:t>
            </a:r>
            <a:r>
              <a:rPr lang="pt-BR" sz="2800" kern="0" dirty="0">
                <a:solidFill>
                  <a:schemeClr val="tx1"/>
                </a:solidFill>
                <a:latin typeface="Arial" charset="0"/>
              </a:rPr>
              <a:t>, o produtor aceitaria o preço P</a:t>
            </a:r>
            <a:r>
              <a:rPr lang="pt-BR" sz="1800" kern="0" dirty="0">
                <a:solidFill>
                  <a:schemeClr val="tx1"/>
                </a:solidFill>
                <a:latin typeface="Arial" charset="0"/>
              </a:rPr>
              <a:t>1</a:t>
            </a:r>
            <a:r>
              <a:rPr lang="pt-BR" sz="2800" kern="0" dirty="0">
                <a:solidFill>
                  <a:schemeClr val="tx1"/>
                </a:solidFill>
                <a:latin typeface="Arial" charset="0"/>
              </a:rPr>
              <a:t>,  porém,  ele vende    todas as unidades pelo preço P</a:t>
            </a:r>
            <a:r>
              <a:rPr lang="pt-BR" sz="2000" kern="0" dirty="0">
                <a:solidFill>
                  <a:schemeClr val="tx1"/>
                </a:solidFill>
                <a:latin typeface="Arial" charset="0"/>
              </a:rPr>
              <a:t>e</a:t>
            </a:r>
            <a:r>
              <a:rPr lang="pt-BR" sz="2800" kern="0" dirty="0">
                <a:solidFill>
                  <a:schemeClr val="tx1"/>
                </a:solidFill>
                <a:latin typeface="Arial" charset="0"/>
              </a:rPr>
              <a:t>. Dito de outra forma, o excedente do consumidor é o benefício total obtido por todos os consumidores, representado pela área  A.  Usando  o  mesmo   raciocínio,   podemos  dizer que  o  excedente  do produtor é representado pela área B.</a:t>
            </a:r>
          </a:p>
          <a:p>
            <a:pPr algn="just">
              <a:buSzPct val="91000"/>
              <a:buFont typeface="Wingdings" panose="05000000000000000000" pitchFamily="2" charset="2"/>
              <a:buChar char="§"/>
            </a:pPr>
            <a:endParaRPr lang="pt-BR" sz="2800" kern="0" dirty="0">
              <a:solidFill>
                <a:schemeClr val="tx1"/>
              </a:solidFill>
            </a:endParaRPr>
          </a:p>
        </p:txBody>
      </p:sp>
      <p:sp>
        <p:nvSpPr>
          <p:cNvPr id="6" name="Rectangle 4">
            <a:extLst>
              <a:ext uri="{FF2B5EF4-FFF2-40B4-BE49-F238E27FC236}">
                <a16:creationId xmlns:a16="http://schemas.microsoft.com/office/drawing/2014/main" id="{96B8CBB5-4A9A-40BA-A45A-CD6493E5A8F9}"/>
              </a:ext>
            </a:extLst>
          </p:cNvPr>
          <p:cNvSpPr>
            <a:spLocks noChangeArrowheads="1"/>
          </p:cNvSpPr>
          <p:nvPr/>
        </p:nvSpPr>
        <p:spPr bwMode="auto">
          <a:xfrm>
            <a:off x="449954" y="-25793"/>
            <a:ext cx="8440827" cy="982397"/>
          </a:xfrm>
          <a:prstGeom prst="rect">
            <a:avLst/>
          </a:prstGeom>
          <a:noFill/>
          <a:ln w="9525">
            <a:noFill/>
            <a:miter lim="800000"/>
            <a:headEnd/>
            <a:tailEnd/>
          </a:ln>
        </p:spPr>
        <p:txBody>
          <a:bodyPr anchor="ctr"/>
          <a:lstStyle/>
          <a:p>
            <a:pPr algn="ctr"/>
            <a:r>
              <a:rPr lang="pt-BR" sz="3200" b="1" dirty="0">
                <a:latin typeface="Arial" charset="0"/>
              </a:rPr>
              <a:t>Análise de Mercados Competitivos</a:t>
            </a:r>
          </a:p>
        </p:txBody>
      </p:sp>
    </p:spTree>
    <p:extLst>
      <p:ext uri="{BB962C8B-B14F-4D97-AF65-F5344CB8AC3E}">
        <p14:creationId xmlns:p14="http://schemas.microsoft.com/office/powerpoint/2010/main" val="4188649749"/>
      </p:ext>
    </p:extLst>
  </p:cSld>
  <p:clrMapOvr>
    <a:masterClrMapping/>
  </p:clrMapOvr>
  <p:transition spd="med">
    <p:wipe dir="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BCD6C54-F4AB-4766-895E-3F0D541D9C72}"/>
              </a:ext>
            </a:extLst>
          </p:cNvPr>
          <p:cNvSpPr>
            <a:spLocks noChangeArrowheads="1"/>
          </p:cNvSpPr>
          <p:nvPr/>
        </p:nvSpPr>
        <p:spPr bwMode="auto">
          <a:xfrm>
            <a:off x="449954" y="-25793"/>
            <a:ext cx="8440827" cy="982397"/>
          </a:xfrm>
          <a:prstGeom prst="rect">
            <a:avLst/>
          </a:prstGeom>
          <a:noFill/>
          <a:ln w="9525">
            <a:noFill/>
            <a:miter lim="800000"/>
            <a:headEnd/>
            <a:tailEnd/>
          </a:ln>
        </p:spPr>
        <p:txBody>
          <a:bodyPr anchor="ctr"/>
          <a:lstStyle/>
          <a:p>
            <a:pPr algn="ctr"/>
            <a:r>
              <a:rPr lang="pt-BR" sz="3200" b="1" dirty="0">
                <a:latin typeface="Arial" charset="0"/>
              </a:rPr>
              <a:t>Análise de Mercados Competitivos</a:t>
            </a:r>
          </a:p>
        </p:txBody>
      </p:sp>
      <p:sp>
        <p:nvSpPr>
          <p:cNvPr id="6" name="Rectangle 5">
            <a:extLst>
              <a:ext uri="{FF2B5EF4-FFF2-40B4-BE49-F238E27FC236}">
                <a16:creationId xmlns:a16="http://schemas.microsoft.com/office/drawing/2014/main" id="{050BB1FB-F732-4E67-8906-D9D44BCA6D0C}"/>
              </a:ext>
            </a:extLst>
          </p:cNvPr>
          <p:cNvSpPr txBox="1">
            <a:spLocks noChangeArrowheads="1"/>
          </p:cNvSpPr>
          <p:nvPr/>
        </p:nvSpPr>
        <p:spPr bwMode="auto">
          <a:xfrm>
            <a:off x="160496" y="1099672"/>
            <a:ext cx="8730285" cy="4883150"/>
          </a:xfrm>
          <a:prstGeom prst="rect">
            <a:avLst/>
          </a:prstGeom>
          <a:noFill/>
          <a:ln w="9525">
            <a:noFill/>
            <a:miter lim="800000"/>
            <a:headEnd/>
            <a:tailEnd/>
          </a:ln>
        </p:spPr>
        <p:txBody>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lnSpc>
                <a:spcPct val="90000"/>
              </a:lnSpc>
              <a:buClrTx/>
              <a:buSzPct val="94000"/>
              <a:buFont typeface="Wingdings" panose="05000000000000000000" pitchFamily="2" charset="2"/>
              <a:buChar char="§"/>
            </a:pPr>
            <a:r>
              <a:rPr lang="pt-BR" sz="2600" kern="0" dirty="0">
                <a:solidFill>
                  <a:schemeClr val="tx1"/>
                </a:solidFill>
                <a:latin typeface="Arial" charset="0"/>
              </a:rPr>
              <a:t>Como vimos,  o  excedente do  produtor  mede  o  benefício total dos produtores,  assim como o excedente do  consumidor mede o benefício total dos consumidores.  </a:t>
            </a:r>
          </a:p>
          <a:p>
            <a:pPr algn="just">
              <a:lnSpc>
                <a:spcPct val="90000"/>
              </a:lnSpc>
              <a:buClrTx/>
              <a:buSzPct val="94000"/>
              <a:buFont typeface="Wingdings" panose="05000000000000000000" pitchFamily="2" charset="2"/>
              <a:buChar char="§"/>
            </a:pPr>
            <a:r>
              <a:rPr lang="pt-BR" sz="2600" kern="0" dirty="0">
                <a:solidFill>
                  <a:schemeClr val="tx1"/>
                </a:solidFill>
                <a:latin typeface="Arial" charset="0"/>
              </a:rPr>
              <a:t>Dessa  forma  podemos medir os ganhos ou perdas de ambos decorrentes das intervenções governamentais, observando as variações  dos excedentes. </a:t>
            </a:r>
          </a:p>
          <a:p>
            <a:pPr algn="just">
              <a:lnSpc>
                <a:spcPct val="90000"/>
              </a:lnSpc>
              <a:buClrTx/>
              <a:buSzPct val="94000"/>
              <a:buFont typeface="Wingdings" panose="05000000000000000000" pitchFamily="2" charset="2"/>
              <a:buChar char="§"/>
            </a:pPr>
            <a:r>
              <a:rPr lang="pt-BR" sz="2600" kern="0" dirty="0">
                <a:solidFill>
                  <a:schemeClr val="tx1"/>
                </a:solidFill>
                <a:latin typeface="Arial" charset="0"/>
              </a:rPr>
              <a:t>Dito de outra forma, o conceito de excedente  pode ser  interpretado como  uma  medida de bem estar, e   podemos  utilizá-la  para  avaliarmos  os  impactos  das intervenções governamentais sobre os produtores, consumidores  e  sobre  a  sociedade,  à medida que podemos dividi-la entre consumidores e produtores. </a:t>
            </a:r>
          </a:p>
        </p:txBody>
      </p:sp>
    </p:spTree>
    <p:extLst>
      <p:ext uri="{BB962C8B-B14F-4D97-AF65-F5344CB8AC3E}">
        <p14:creationId xmlns:p14="http://schemas.microsoft.com/office/powerpoint/2010/main" val="421122485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1B30AF80-330D-46F4-8AAD-EEF9DEA19B04}"/>
              </a:ext>
            </a:extLst>
          </p:cNvPr>
          <p:cNvSpPr>
            <a:spLocks noChangeArrowheads="1"/>
          </p:cNvSpPr>
          <p:nvPr/>
        </p:nvSpPr>
        <p:spPr bwMode="auto">
          <a:xfrm>
            <a:off x="117869" y="1109161"/>
            <a:ext cx="8843250" cy="1371600"/>
          </a:xfrm>
          <a:prstGeom prst="rect">
            <a:avLst/>
          </a:prstGeom>
          <a:noFill/>
          <a:ln w="9525">
            <a:noFill/>
            <a:miter lim="800000"/>
            <a:headEnd/>
            <a:tailEnd/>
          </a:ln>
        </p:spPr>
        <p:txBody>
          <a:bodyPr/>
          <a:lstStyle/>
          <a:p>
            <a:pPr marL="457200" indent="-457200" algn="just">
              <a:lnSpc>
                <a:spcPct val="90000"/>
              </a:lnSpc>
              <a:spcBef>
                <a:spcPct val="50000"/>
              </a:spcBef>
              <a:buSzPct val="75000"/>
              <a:buFont typeface="Wingdings" panose="05000000000000000000" pitchFamily="2" charset="2"/>
              <a:buChar char="§"/>
            </a:pPr>
            <a:r>
              <a:rPr lang="pt-BR" sz="2800" dirty="0">
                <a:latin typeface="Arial" charset="0"/>
              </a:rPr>
              <a:t>Para sabermos  se  a  medida  foi  benéfica  para  a  sociedade,  devemos  calcular o “ganho social” que, se for negativo, implica em perda para a sociedade (“peso morto”).                     </a:t>
            </a:r>
          </a:p>
          <a:p>
            <a:pPr marL="457200" indent="-457200" algn="just">
              <a:lnSpc>
                <a:spcPct val="90000"/>
              </a:lnSpc>
              <a:buSzPct val="75000"/>
              <a:buFont typeface="Wingdings" panose="05000000000000000000" pitchFamily="2" charset="2"/>
              <a:buChar char="§"/>
            </a:pPr>
            <a:endParaRPr lang="pt-BR" sz="2800" dirty="0">
              <a:latin typeface="Arial" charset="0"/>
            </a:endParaRPr>
          </a:p>
        </p:txBody>
      </p:sp>
      <p:sp>
        <p:nvSpPr>
          <p:cNvPr id="6" name="Line 6">
            <a:extLst>
              <a:ext uri="{FF2B5EF4-FFF2-40B4-BE49-F238E27FC236}">
                <a16:creationId xmlns:a16="http://schemas.microsoft.com/office/drawing/2014/main" id="{32F5D685-D582-4773-B85F-BBF6840D2E90}"/>
              </a:ext>
            </a:extLst>
          </p:cNvPr>
          <p:cNvSpPr>
            <a:spLocks noChangeShapeType="1"/>
          </p:cNvSpPr>
          <p:nvPr/>
        </p:nvSpPr>
        <p:spPr bwMode="auto">
          <a:xfrm flipH="1">
            <a:off x="983565" y="3476566"/>
            <a:ext cx="1905000" cy="0"/>
          </a:xfrm>
          <a:prstGeom prst="line">
            <a:avLst/>
          </a:prstGeom>
          <a:noFill/>
          <a:ln w="28575">
            <a:solidFill>
              <a:schemeClr val="tx1"/>
            </a:solidFill>
            <a:round/>
            <a:headEnd/>
            <a:tailEnd/>
          </a:ln>
        </p:spPr>
        <p:txBody>
          <a:bodyPr wrap="none"/>
          <a:lstStyle/>
          <a:p>
            <a:endParaRPr lang="pt-BR"/>
          </a:p>
        </p:txBody>
      </p:sp>
      <p:sp>
        <p:nvSpPr>
          <p:cNvPr id="7" name="Line 7">
            <a:extLst>
              <a:ext uri="{FF2B5EF4-FFF2-40B4-BE49-F238E27FC236}">
                <a16:creationId xmlns:a16="http://schemas.microsoft.com/office/drawing/2014/main" id="{EFF20B21-DCE6-41EA-84DE-EB958D274B66}"/>
              </a:ext>
            </a:extLst>
          </p:cNvPr>
          <p:cNvSpPr>
            <a:spLocks noChangeShapeType="1"/>
          </p:cNvSpPr>
          <p:nvPr/>
        </p:nvSpPr>
        <p:spPr bwMode="auto">
          <a:xfrm>
            <a:off x="983565" y="3476566"/>
            <a:ext cx="0" cy="1905000"/>
          </a:xfrm>
          <a:prstGeom prst="line">
            <a:avLst/>
          </a:prstGeom>
          <a:noFill/>
          <a:ln w="28575">
            <a:solidFill>
              <a:schemeClr val="tx1"/>
            </a:solidFill>
            <a:round/>
            <a:headEnd/>
            <a:tailEnd/>
          </a:ln>
        </p:spPr>
        <p:txBody>
          <a:bodyPr wrap="none"/>
          <a:lstStyle/>
          <a:p>
            <a:endParaRPr lang="pt-BR"/>
          </a:p>
        </p:txBody>
      </p:sp>
      <p:sp>
        <p:nvSpPr>
          <p:cNvPr id="8" name="Line 8">
            <a:extLst>
              <a:ext uri="{FF2B5EF4-FFF2-40B4-BE49-F238E27FC236}">
                <a16:creationId xmlns:a16="http://schemas.microsoft.com/office/drawing/2014/main" id="{D835E33F-9F3E-4C08-8242-CE096D3CACDF}"/>
              </a:ext>
            </a:extLst>
          </p:cNvPr>
          <p:cNvSpPr>
            <a:spLocks noChangeShapeType="1"/>
          </p:cNvSpPr>
          <p:nvPr/>
        </p:nvSpPr>
        <p:spPr bwMode="auto">
          <a:xfrm>
            <a:off x="983565" y="5381566"/>
            <a:ext cx="1828800" cy="0"/>
          </a:xfrm>
          <a:prstGeom prst="line">
            <a:avLst/>
          </a:prstGeom>
          <a:noFill/>
          <a:ln w="28575">
            <a:solidFill>
              <a:schemeClr val="tx1"/>
            </a:solidFill>
            <a:round/>
            <a:headEnd/>
            <a:tailEnd type="triangle" w="med" len="med"/>
          </a:ln>
        </p:spPr>
        <p:txBody>
          <a:bodyPr wrap="none"/>
          <a:lstStyle/>
          <a:p>
            <a:endParaRPr lang="pt-BR"/>
          </a:p>
        </p:txBody>
      </p:sp>
      <p:sp>
        <p:nvSpPr>
          <p:cNvPr id="9" name="Text Box 9">
            <a:extLst>
              <a:ext uri="{FF2B5EF4-FFF2-40B4-BE49-F238E27FC236}">
                <a16:creationId xmlns:a16="http://schemas.microsoft.com/office/drawing/2014/main" id="{DAB8FF0F-6F59-426B-85A2-98BA64D3337A}"/>
              </a:ext>
            </a:extLst>
          </p:cNvPr>
          <p:cNvSpPr txBox="1">
            <a:spLocks noChangeArrowheads="1"/>
          </p:cNvSpPr>
          <p:nvPr/>
        </p:nvSpPr>
        <p:spPr bwMode="auto">
          <a:xfrm>
            <a:off x="2812365" y="4167129"/>
            <a:ext cx="5715000" cy="1446550"/>
          </a:xfrm>
          <a:prstGeom prst="rect">
            <a:avLst/>
          </a:prstGeom>
          <a:noFill/>
          <a:ln w="9525">
            <a:noFill/>
            <a:miter lim="800000"/>
            <a:headEnd/>
            <a:tailEnd/>
          </a:ln>
        </p:spPr>
        <p:txBody>
          <a:bodyPr wrap="square">
            <a:spAutoFit/>
          </a:bodyPr>
          <a:lstStyle/>
          <a:p>
            <a:pPr eaLnBrk="1" hangingPunct="1">
              <a:spcBef>
                <a:spcPct val="50000"/>
              </a:spcBef>
            </a:pPr>
            <a:r>
              <a:rPr lang="pt-BR" sz="2200" b="1">
                <a:latin typeface="+mn-lt"/>
              </a:rPr>
              <a:t>Variação do excedente do consumidor</a:t>
            </a:r>
          </a:p>
          <a:p>
            <a:pPr eaLnBrk="1" hangingPunct="1">
              <a:spcBef>
                <a:spcPct val="50000"/>
              </a:spcBef>
            </a:pPr>
            <a:r>
              <a:rPr lang="pt-BR" sz="2200" b="1">
                <a:latin typeface="+mn-lt"/>
              </a:rPr>
              <a:t>Variação do excedente do produtor</a:t>
            </a:r>
          </a:p>
          <a:p>
            <a:pPr eaLnBrk="1" hangingPunct="1">
              <a:spcBef>
                <a:spcPct val="50000"/>
              </a:spcBef>
            </a:pPr>
            <a:r>
              <a:rPr lang="pt-BR" sz="2200" b="1">
                <a:latin typeface="+mn-lt"/>
              </a:rPr>
              <a:t>Ganho social (se positivo)</a:t>
            </a:r>
          </a:p>
        </p:txBody>
      </p:sp>
      <p:sp>
        <p:nvSpPr>
          <p:cNvPr id="10" name="Line 10">
            <a:extLst>
              <a:ext uri="{FF2B5EF4-FFF2-40B4-BE49-F238E27FC236}">
                <a16:creationId xmlns:a16="http://schemas.microsoft.com/office/drawing/2014/main" id="{FBF1D0DC-C560-4044-B25C-9DD317BFBD78}"/>
              </a:ext>
            </a:extLst>
          </p:cNvPr>
          <p:cNvSpPr>
            <a:spLocks noChangeShapeType="1"/>
          </p:cNvSpPr>
          <p:nvPr/>
        </p:nvSpPr>
        <p:spPr bwMode="auto">
          <a:xfrm>
            <a:off x="4336365" y="3705166"/>
            <a:ext cx="0" cy="228600"/>
          </a:xfrm>
          <a:prstGeom prst="line">
            <a:avLst/>
          </a:prstGeom>
          <a:noFill/>
          <a:ln w="28575">
            <a:solidFill>
              <a:schemeClr val="tx1"/>
            </a:solidFill>
            <a:round/>
            <a:headEnd/>
            <a:tailEnd/>
          </a:ln>
        </p:spPr>
        <p:txBody>
          <a:bodyPr wrap="none"/>
          <a:lstStyle/>
          <a:p>
            <a:endParaRPr lang="pt-BR"/>
          </a:p>
        </p:txBody>
      </p:sp>
      <p:sp>
        <p:nvSpPr>
          <p:cNvPr id="11" name="Line 11">
            <a:extLst>
              <a:ext uri="{FF2B5EF4-FFF2-40B4-BE49-F238E27FC236}">
                <a16:creationId xmlns:a16="http://schemas.microsoft.com/office/drawing/2014/main" id="{F9E4713E-3D30-4DEC-873B-9E6C45DBD53B}"/>
              </a:ext>
            </a:extLst>
          </p:cNvPr>
          <p:cNvSpPr>
            <a:spLocks noChangeShapeType="1"/>
          </p:cNvSpPr>
          <p:nvPr/>
        </p:nvSpPr>
        <p:spPr bwMode="auto">
          <a:xfrm flipH="1">
            <a:off x="1516965" y="3933766"/>
            <a:ext cx="2819400" cy="0"/>
          </a:xfrm>
          <a:prstGeom prst="line">
            <a:avLst/>
          </a:prstGeom>
          <a:noFill/>
          <a:ln w="28575">
            <a:solidFill>
              <a:schemeClr val="tx1"/>
            </a:solidFill>
            <a:round/>
            <a:headEnd/>
            <a:tailEnd/>
          </a:ln>
        </p:spPr>
        <p:txBody>
          <a:bodyPr wrap="none"/>
          <a:lstStyle/>
          <a:p>
            <a:endParaRPr lang="pt-BR"/>
          </a:p>
        </p:txBody>
      </p:sp>
      <p:sp>
        <p:nvSpPr>
          <p:cNvPr id="12" name="Line 12">
            <a:extLst>
              <a:ext uri="{FF2B5EF4-FFF2-40B4-BE49-F238E27FC236}">
                <a16:creationId xmlns:a16="http://schemas.microsoft.com/office/drawing/2014/main" id="{B943ACB6-AA65-46B8-BBB1-86C96124D134}"/>
              </a:ext>
            </a:extLst>
          </p:cNvPr>
          <p:cNvSpPr>
            <a:spLocks noChangeShapeType="1"/>
          </p:cNvSpPr>
          <p:nvPr/>
        </p:nvSpPr>
        <p:spPr bwMode="auto">
          <a:xfrm>
            <a:off x="1516965" y="3933766"/>
            <a:ext cx="0" cy="990600"/>
          </a:xfrm>
          <a:prstGeom prst="line">
            <a:avLst/>
          </a:prstGeom>
          <a:noFill/>
          <a:ln w="28575">
            <a:solidFill>
              <a:schemeClr val="tx1"/>
            </a:solidFill>
            <a:round/>
            <a:headEnd/>
            <a:tailEnd/>
          </a:ln>
        </p:spPr>
        <p:txBody>
          <a:bodyPr wrap="none"/>
          <a:lstStyle/>
          <a:p>
            <a:endParaRPr lang="pt-BR"/>
          </a:p>
        </p:txBody>
      </p:sp>
      <p:sp>
        <p:nvSpPr>
          <p:cNvPr id="13" name="Line 13">
            <a:extLst>
              <a:ext uri="{FF2B5EF4-FFF2-40B4-BE49-F238E27FC236}">
                <a16:creationId xmlns:a16="http://schemas.microsoft.com/office/drawing/2014/main" id="{2B369F4B-B763-4C4B-B87A-9A50F4F29C64}"/>
              </a:ext>
            </a:extLst>
          </p:cNvPr>
          <p:cNvSpPr>
            <a:spLocks noChangeShapeType="1"/>
          </p:cNvSpPr>
          <p:nvPr/>
        </p:nvSpPr>
        <p:spPr bwMode="auto">
          <a:xfrm>
            <a:off x="1516965" y="4924366"/>
            <a:ext cx="1295400" cy="0"/>
          </a:xfrm>
          <a:prstGeom prst="line">
            <a:avLst/>
          </a:prstGeom>
          <a:noFill/>
          <a:ln w="28575">
            <a:solidFill>
              <a:schemeClr val="tx1"/>
            </a:solidFill>
            <a:round/>
            <a:headEnd/>
            <a:tailEnd type="triangle" w="med" len="med"/>
          </a:ln>
        </p:spPr>
        <p:txBody>
          <a:bodyPr wrap="none"/>
          <a:lstStyle/>
          <a:p>
            <a:endParaRPr lang="pt-BR"/>
          </a:p>
        </p:txBody>
      </p:sp>
      <p:sp>
        <p:nvSpPr>
          <p:cNvPr id="14" name="Line 14">
            <a:extLst>
              <a:ext uri="{FF2B5EF4-FFF2-40B4-BE49-F238E27FC236}">
                <a16:creationId xmlns:a16="http://schemas.microsoft.com/office/drawing/2014/main" id="{B07D59C0-E653-4F7F-9F2A-1799DC256747}"/>
              </a:ext>
            </a:extLst>
          </p:cNvPr>
          <p:cNvSpPr>
            <a:spLocks noChangeShapeType="1"/>
          </p:cNvSpPr>
          <p:nvPr/>
        </p:nvSpPr>
        <p:spPr bwMode="auto">
          <a:xfrm>
            <a:off x="5403165" y="3705166"/>
            <a:ext cx="0" cy="381000"/>
          </a:xfrm>
          <a:prstGeom prst="line">
            <a:avLst/>
          </a:prstGeom>
          <a:noFill/>
          <a:ln w="28575">
            <a:solidFill>
              <a:schemeClr val="tx1"/>
            </a:solidFill>
            <a:round/>
            <a:headEnd/>
            <a:tailEnd/>
          </a:ln>
        </p:spPr>
        <p:txBody>
          <a:bodyPr wrap="none"/>
          <a:lstStyle/>
          <a:p>
            <a:endParaRPr lang="pt-BR"/>
          </a:p>
        </p:txBody>
      </p:sp>
      <p:sp>
        <p:nvSpPr>
          <p:cNvPr id="15" name="Line 15">
            <a:extLst>
              <a:ext uri="{FF2B5EF4-FFF2-40B4-BE49-F238E27FC236}">
                <a16:creationId xmlns:a16="http://schemas.microsoft.com/office/drawing/2014/main" id="{D14816BD-C1A1-454B-93BC-789CD52AE56C}"/>
              </a:ext>
            </a:extLst>
          </p:cNvPr>
          <p:cNvSpPr>
            <a:spLocks noChangeShapeType="1"/>
          </p:cNvSpPr>
          <p:nvPr/>
        </p:nvSpPr>
        <p:spPr bwMode="auto">
          <a:xfrm flipH="1">
            <a:off x="2050365" y="4086166"/>
            <a:ext cx="3352800" cy="0"/>
          </a:xfrm>
          <a:prstGeom prst="line">
            <a:avLst/>
          </a:prstGeom>
          <a:noFill/>
          <a:ln w="28575">
            <a:solidFill>
              <a:schemeClr val="tx1"/>
            </a:solidFill>
            <a:round/>
            <a:headEnd/>
            <a:tailEnd/>
          </a:ln>
        </p:spPr>
        <p:txBody>
          <a:bodyPr wrap="none"/>
          <a:lstStyle/>
          <a:p>
            <a:endParaRPr lang="pt-BR"/>
          </a:p>
        </p:txBody>
      </p:sp>
      <p:sp>
        <p:nvSpPr>
          <p:cNvPr id="16" name="Line 16">
            <a:extLst>
              <a:ext uri="{FF2B5EF4-FFF2-40B4-BE49-F238E27FC236}">
                <a16:creationId xmlns:a16="http://schemas.microsoft.com/office/drawing/2014/main" id="{44D03F06-8ACF-4663-A40A-D8931EC99B74}"/>
              </a:ext>
            </a:extLst>
          </p:cNvPr>
          <p:cNvSpPr>
            <a:spLocks noChangeShapeType="1"/>
          </p:cNvSpPr>
          <p:nvPr/>
        </p:nvSpPr>
        <p:spPr bwMode="auto">
          <a:xfrm>
            <a:off x="2050365" y="4086166"/>
            <a:ext cx="0" cy="304800"/>
          </a:xfrm>
          <a:prstGeom prst="line">
            <a:avLst/>
          </a:prstGeom>
          <a:noFill/>
          <a:ln w="28575">
            <a:solidFill>
              <a:schemeClr val="tx1"/>
            </a:solidFill>
            <a:round/>
            <a:headEnd/>
            <a:tailEnd/>
          </a:ln>
        </p:spPr>
        <p:txBody>
          <a:bodyPr wrap="none"/>
          <a:lstStyle/>
          <a:p>
            <a:endParaRPr lang="pt-BR"/>
          </a:p>
        </p:txBody>
      </p:sp>
      <p:sp>
        <p:nvSpPr>
          <p:cNvPr id="17" name="Line 17">
            <a:extLst>
              <a:ext uri="{FF2B5EF4-FFF2-40B4-BE49-F238E27FC236}">
                <a16:creationId xmlns:a16="http://schemas.microsoft.com/office/drawing/2014/main" id="{63913A5D-4338-4320-82D1-2F4F68AA8BC6}"/>
              </a:ext>
            </a:extLst>
          </p:cNvPr>
          <p:cNvSpPr>
            <a:spLocks noChangeShapeType="1"/>
          </p:cNvSpPr>
          <p:nvPr/>
        </p:nvSpPr>
        <p:spPr bwMode="auto">
          <a:xfrm>
            <a:off x="2050365" y="4390966"/>
            <a:ext cx="762000" cy="0"/>
          </a:xfrm>
          <a:prstGeom prst="line">
            <a:avLst/>
          </a:prstGeom>
          <a:noFill/>
          <a:ln w="28575">
            <a:solidFill>
              <a:schemeClr val="tx1"/>
            </a:solidFill>
            <a:round/>
            <a:headEnd/>
            <a:tailEnd type="triangle" w="med" len="med"/>
          </a:ln>
        </p:spPr>
        <p:txBody>
          <a:bodyPr wrap="none"/>
          <a:lstStyle/>
          <a:p>
            <a:endParaRPr lang="pt-BR"/>
          </a:p>
        </p:txBody>
      </p:sp>
      <p:sp>
        <p:nvSpPr>
          <p:cNvPr id="18" name="Text Box 18">
            <a:extLst>
              <a:ext uri="{FF2B5EF4-FFF2-40B4-BE49-F238E27FC236}">
                <a16:creationId xmlns:a16="http://schemas.microsoft.com/office/drawing/2014/main" id="{C4BFF007-62C6-48D2-B6B3-F725ECD9085F}"/>
              </a:ext>
            </a:extLst>
          </p:cNvPr>
          <p:cNvSpPr txBox="1">
            <a:spLocks noChangeArrowheads="1"/>
          </p:cNvSpPr>
          <p:nvPr/>
        </p:nvSpPr>
        <p:spPr bwMode="auto">
          <a:xfrm>
            <a:off x="2896503" y="3176528"/>
            <a:ext cx="2989344" cy="523220"/>
          </a:xfrm>
          <a:prstGeom prst="rect">
            <a:avLst/>
          </a:prstGeom>
          <a:solidFill>
            <a:srgbClr val="F8F8F8"/>
          </a:solidFill>
          <a:ln w="28575">
            <a:solidFill>
              <a:schemeClr val="tx1"/>
            </a:solidFill>
            <a:miter lim="800000"/>
            <a:headEnd/>
            <a:tailEnd/>
          </a:ln>
        </p:spPr>
        <p:txBody>
          <a:bodyPr wrap="none">
            <a:spAutoFit/>
          </a:bodyPr>
          <a:lstStyle/>
          <a:p>
            <a:pPr eaLnBrk="1" hangingPunct="1"/>
            <a:r>
              <a:rPr lang="pt-BR" sz="2800" b="1" dirty="0"/>
              <a:t>G.S. = </a:t>
            </a:r>
            <a:r>
              <a:rPr lang="pt-BR" sz="2800" b="1" dirty="0">
                <a:latin typeface="Symbol" pitchFamily="18" charset="2"/>
              </a:rPr>
              <a:t>D</a:t>
            </a:r>
            <a:r>
              <a:rPr lang="pt-BR" sz="2800" b="1" dirty="0"/>
              <a:t>EP + </a:t>
            </a:r>
            <a:r>
              <a:rPr lang="pt-BR" sz="2800" b="1" dirty="0">
                <a:latin typeface="Symbol" pitchFamily="18" charset="2"/>
              </a:rPr>
              <a:t>D</a:t>
            </a:r>
            <a:r>
              <a:rPr lang="pt-BR" sz="2800" b="1" dirty="0"/>
              <a:t>EC</a:t>
            </a:r>
          </a:p>
        </p:txBody>
      </p:sp>
      <p:sp>
        <p:nvSpPr>
          <p:cNvPr id="19" name="Rectangle 4">
            <a:extLst>
              <a:ext uri="{FF2B5EF4-FFF2-40B4-BE49-F238E27FC236}">
                <a16:creationId xmlns:a16="http://schemas.microsoft.com/office/drawing/2014/main" id="{B3D1CEC0-36B2-4DE2-875E-D8D444F30596}"/>
              </a:ext>
            </a:extLst>
          </p:cNvPr>
          <p:cNvSpPr>
            <a:spLocks noChangeArrowheads="1"/>
          </p:cNvSpPr>
          <p:nvPr/>
        </p:nvSpPr>
        <p:spPr bwMode="auto">
          <a:xfrm>
            <a:off x="449954" y="-25793"/>
            <a:ext cx="8440827" cy="982397"/>
          </a:xfrm>
          <a:prstGeom prst="rect">
            <a:avLst/>
          </a:prstGeom>
          <a:noFill/>
          <a:ln w="9525">
            <a:noFill/>
            <a:miter lim="800000"/>
            <a:headEnd/>
            <a:tailEnd/>
          </a:ln>
        </p:spPr>
        <p:txBody>
          <a:bodyPr anchor="ctr"/>
          <a:lstStyle/>
          <a:p>
            <a:pPr algn="ctr"/>
            <a:r>
              <a:rPr lang="pt-BR" sz="3200" b="1" dirty="0">
                <a:latin typeface="Arial" charset="0"/>
              </a:rPr>
              <a:t>Análise de Mercados Competitivos</a:t>
            </a:r>
          </a:p>
        </p:txBody>
      </p:sp>
    </p:spTree>
    <p:extLst>
      <p:ext uri="{BB962C8B-B14F-4D97-AF65-F5344CB8AC3E}">
        <p14:creationId xmlns:p14="http://schemas.microsoft.com/office/powerpoint/2010/main" val="164401572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ppt_x"/>
                                          </p:val>
                                        </p:tav>
                                        <p:tav tm="100000">
                                          <p:val>
                                            <p:strVal val="#ppt_x"/>
                                          </p:val>
                                        </p:tav>
                                      </p:tavLst>
                                    </p:anim>
                                    <p:anim calcmode="lin" valueType="num">
                                      <p:cBhvr additive="base">
                                        <p:cTn id="52" dur="500" fill="hold"/>
                                        <p:tgtEl>
                                          <p:spTgt spid="1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AA4F8EC-8C2A-4C86-ABEC-B767C466F18A}"/>
              </a:ext>
            </a:extLst>
          </p:cNvPr>
          <p:cNvSpPr>
            <a:spLocks noChangeArrowheads="1"/>
          </p:cNvSpPr>
          <p:nvPr/>
        </p:nvSpPr>
        <p:spPr bwMode="auto">
          <a:xfrm>
            <a:off x="449954" y="-25793"/>
            <a:ext cx="8440827" cy="982397"/>
          </a:xfrm>
          <a:prstGeom prst="rect">
            <a:avLst/>
          </a:prstGeom>
          <a:noFill/>
          <a:ln w="9525">
            <a:noFill/>
            <a:miter lim="800000"/>
            <a:headEnd/>
            <a:tailEnd/>
          </a:ln>
        </p:spPr>
        <p:txBody>
          <a:bodyPr anchor="ctr"/>
          <a:lstStyle/>
          <a:p>
            <a:pPr algn="ctr"/>
            <a:r>
              <a:rPr lang="pt-BR" sz="3200" b="1" dirty="0">
                <a:latin typeface="Arial" charset="0"/>
              </a:rPr>
              <a:t>Análise de Mercados Competitivos</a:t>
            </a:r>
          </a:p>
        </p:txBody>
      </p:sp>
      <p:sp>
        <p:nvSpPr>
          <p:cNvPr id="6" name="Espaço Reservado para Conteúdo 2">
            <a:extLst>
              <a:ext uri="{FF2B5EF4-FFF2-40B4-BE49-F238E27FC236}">
                <a16:creationId xmlns:a16="http://schemas.microsoft.com/office/drawing/2014/main" id="{F333F299-E3A3-4BC5-807B-FB19192C0E03}"/>
              </a:ext>
            </a:extLst>
          </p:cNvPr>
          <p:cNvSpPr txBox="1">
            <a:spLocks/>
          </p:cNvSpPr>
          <p:nvPr/>
        </p:nvSpPr>
        <p:spPr>
          <a:xfrm>
            <a:off x="168810" y="901866"/>
            <a:ext cx="8778239" cy="4429792"/>
          </a:xfrm>
          <a:prstGeom prst="rect">
            <a:avLst/>
          </a:prstGeom>
        </p:spPr>
        <p:txBody>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buClrTx/>
              <a:buSzPct val="93000"/>
              <a:buFont typeface="Wingdings" panose="05000000000000000000" pitchFamily="2" charset="2"/>
              <a:buChar char="§"/>
            </a:pPr>
            <a:r>
              <a:rPr lang="pt-BR" sz="2600" kern="0" dirty="0">
                <a:solidFill>
                  <a:schemeClr val="tx1"/>
                </a:solidFill>
                <a:latin typeface="Arial" charset="0"/>
              </a:rPr>
              <a:t>Se a medida de  política  econômica  for  onerosa para o  governo,  ou seja,  se  o  governo incorreu em gastos, devemos computá-los  como  perda,   já  que o governo gasta o dinheiro da sociedade, arrecadado via cobrança de  impostos.  </a:t>
            </a:r>
          </a:p>
          <a:p>
            <a:pPr algn="just">
              <a:buClrTx/>
              <a:buSzPct val="93000"/>
              <a:buFont typeface="Wingdings" panose="05000000000000000000" pitchFamily="2" charset="2"/>
              <a:buChar char="§"/>
            </a:pPr>
            <a:r>
              <a:rPr lang="pt-BR" sz="2600" kern="0" dirty="0">
                <a:solidFill>
                  <a:schemeClr val="tx1"/>
                </a:solidFill>
                <a:latin typeface="Arial" charset="0"/>
              </a:rPr>
              <a:t>Se  a  medida  de  política  econômica  gerar arrecadação para o governo, devemos adicioná-la  ao  “ganho social”,  pois  é  de  se  esperar  que  tais  recursos se transformem e benefícios para a sociedade.  </a:t>
            </a:r>
            <a:endParaRPr lang="pt-BR" sz="2600" kern="0" dirty="0">
              <a:solidFill>
                <a:schemeClr val="tx1"/>
              </a:solidFill>
            </a:endParaRPr>
          </a:p>
        </p:txBody>
      </p:sp>
    </p:spTree>
    <p:extLst>
      <p:ext uri="{BB962C8B-B14F-4D97-AF65-F5344CB8AC3E}">
        <p14:creationId xmlns:p14="http://schemas.microsoft.com/office/powerpoint/2010/main" val="108411393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5">
            <a:extLst>
              <a:ext uri="{FF2B5EF4-FFF2-40B4-BE49-F238E27FC236}">
                <a16:creationId xmlns:a16="http://schemas.microsoft.com/office/drawing/2014/main" id="{F6E6DCA9-FF9B-4504-9F35-C8C53ED3254D}"/>
              </a:ext>
            </a:extLst>
          </p:cNvPr>
          <p:cNvSpPr>
            <a:spLocks noChangeShapeType="1"/>
          </p:cNvSpPr>
          <p:nvPr/>
        </p:nvSpPr>
        <p:spPr bwMode="auto">
          <a:xfrm>
            <a:off x="3906126" y="4391461"/>
            <a:ext cx="0" cy="381000"/>
          </a:xfrm>
          <a:prstGeom prst="line">
            <a:avLst/>
          </a:prstGeom>
          <a:noFill/>
          <a:ln w="9525">
            <a:solidFill>
              <a:schemeClr val="tx1"/>
            </a:solidFill>
            <a:round/>
            <a:headEnd/>
            <a:tailEnd type="triangle" w="med" len="med"/>
          </a:ln>
        </p:spPr>
        <p:txBody>
          <a:bodyPr wrap="none"/>
          <a:lstStyle/>
          <a:p>
            <a:endParaRPr lang="pt-BR"/>
          </a:p>
        </p:txBody>
      </p:sp>
      <p:sp>
        <p:nvSpPr>
          <p:cNvPr id="6" name="Text Box 6">
            <a:extLst>
              <a:ext uri="{FF2B5EF4-FFF2-40B4-BE49-F238E27FC236}">
                <a16:creationId xmlns:a16="http://schemas.microsoft.com/office/drawing/2014/main" id="{D10CE220-2644-4046-8DE0-E1D66D2275E3}"/>
              </a:ext>
            </a:extLst>
          </p:cNvPr>
          <p:cNvSpPr txBox="1">
            <a:spLocks noChangeArrowheads="1"/>
          </p:cNvSpPr>
          <p:nvPr/>
        </p:nvSpPr>
        <p:spPr bwMode="auto">
          <a:xfrm>
            <a:off x="2229725" y="4765536"/>
            <a:ext cx="3948545" cy="461665"/>
          </a:xfrm>
          <a:prstGeom prst="rect">
            <a:avLst/>
          </a:prstGeom>
          <a:noFill/>
          <a:ln w="9525">
            <a:solidFill>
              <a:schemeClr val="tx1"/>
            </a:solidFill>
            <a:miter lim="800000"/>
            <a:headEnd/>
            <a:tailEnd/>
          </a:ln>
        </p:spPr>
        <p:txBody>
          <a:bodyPr wrap="square">
            <a:spAutoFit/>
          </a:bodyPr>
          <a:lstStyle/>
          <a:p>
            <a:pPr eaLnBrk="1" hangingPunct="1">
              <a:spcBef>
                <a:spcPct val="50000"/>
              </a:spcBef>
            </a:pPr>
            <a:r>
              <a:rPr lang="pt-BR" b="1" dirty="0">
                <a:latin typeface="+mn-lt"/>
              </a:rPr>
              <a:t>Arrecadação do Governo</a:t>
            </a:r>
          </a:p>
        </p:txBody>
      </p:sp>
      <p:sp>
        <p:nvSpPr>
          <p:cNvPr id="7" name="Text Box 7">
            <a:extLst>
              <a:ext uri="{FF2B5EF4-FFF2-40B4-BE49-F238E27FC236}">
                <a16:creationId xmlns:a16="http://schemas.microsoft.com/office/drawing/2014/main" id="{BF0AC4A8-19BE-4B98-8CF8-C71E2691CE92}"/>
              </a:ext>
            </a:extLst>
          </p:cNvPr>
          <p:cNvSpPr txBox="1">
            <a:spLocks noChangeArrowheads="1"/>
          </p:cNvSpPr>
          <p:nvPr/>
        </p:nvSpPr>
        <p:spPr bwMode="auto">
          <a:xfrm>
            <a:off x="2540386" y="2764195"/>
            <a:ext cx="3054927" cy="457200"/>
          </a:xfrm>
          <a:prstGeom prst="rect">
            <a:avLst/>
          </a:prstGeom>
          <a:noFill/>
          <a:ln w="9525">
            <a:solidFill>
              <a:schemeClr val="tx1"/>
            </a:solidFill>
            <a:miter lim="800000"/>
            <a:headEnd/>
            <a:tailEnd/>
          </a:ln>
        </p:spPr>
        <p:txBody>
          <a:bodyPr wrap="square">
            <a:spAutoFit/>
          </a:bodyPr>
          <a:lstStyle/>
          <a:p>
            <a:pPr eaLnBrk="1" hangingPunct="1">
              <a:spcBef>
                <a:spcPct val="50000"/>
              </a:spcBef>
            </a:pPr>
            <a:r>
              <a:rPr lang="pt-BR" b="1" dirty="0">
                <a:latin typeface="+mn-lt"/>
              </a:rPr>
              <a:t>Gastos do Governo</a:t>
            </a:r>
          </a:p>
        </p:txBody>
      </p:sp>
      <p:sp>
        <p:nvSpPr>
          <p:cNvPr id="8" name="Line 8">
            <a:extLst>
              <a:ext uri="{FF2B5EF4-FFF2-40B4-BE49-F238E27FC236}">
                <a16:creationId xmlns:a16="http://schemas.microsoft.com/office/drawing/2014/main" id="{7F1934B7-F405-4290-B731-7EBFEC41DF14}"/>
              </a:ext>
            </a:extLst>
          </p:cNvPr>
          <p:cNvSpPr>
            <a:spLocks noChangeShapeType="1"/>
          </p:cNvSpPr>
          <p:nvPr/>
        </p:nvSpPr>
        <p:spPr bwMode="auto">
          <a:xfrm>
            <a:off x="3835786" y="2376265"/>
            <a:ext cx="0" cy="381000"/>
          </a:xfrm>
          <a:prstGeom prst="line">
            <a:avLst/>
          </a:prstGeom>
          <a:noFill/>
          <a:ln w="9525">
            <a:solidFill>
              <a:schemeClr val="tx1"/>
            </a:solidFill>
            <a:round/>
            <a:headEnd/>
            <a:tailEnd type="triangle" w="med" len="med"/>
          </a:ln>
        </p:spPr>
        <p:txBody>
          <a:bodyPr wrap="none"/>
          <a:lstStyle/>
          <a:p>
            <a:endParaRPr lang="pt-BR"/>
          </a:p>
        </p:txBody>
      </p:sp>
      <p:sp>
        <p:nvSpPr>
          <p:cNvPr id="9" name="Text Box 9">
            <a:extLst>
              <a:ext uri="{FF2B5EF4-FFF2-40B4-BE49-F238E27FC236}">
                <a16:creationId xmlns:a16="http://schemas.microsoft.com/office/drawing/2014/main" id="{EA48259E-4742-4ADB-BCF7-CD3F3E86DF68}"/>
              </a:ext>
            </a:extLst>
          </p:cNvPr>
          <p:cNvSpPr txBox="1">
            <a:spLocks noChangeArrowheads="1"/>
          </p:cNvSpPr>
          <p:nvPr/>
        </p:nvSpPr>
        <p:spPr bwMode="auto">
          <a:xfrm>
            <a:off x="315202" y="3858061"/>
            <a:ext cx="3892861" cy="523220"/>
          </a:xfrm>
          <a:prstGeom prst="rect">
            <a:avLst/>
          </a:prstGeom>
          <a:solidFill>
            <a:srgbClr val="F8F8F8"/>
          </a:solidFill>
          <a:ln w="28575">
            <a:solidFill>
              <a:schemeClr val="tx1"/>
            </a:solidFill>
            <a:miter lim="800000"/>
            <a:headEnd/>
            <a:tailEnd/>
          </a:ln>
        </p:spPr>
        <p:txBody>
          <a:bodyPr wrap="none">
            <a:spAutoFit/>
          </a:bodyPr>
          <a:lstStyle/>
          <a:p>
            <a:pPr eaLnBrk="1" hangingPunct="1"/>
            <a:r>
              <a:rPr lang="pt-BR" sz="2800" b="1"/>
              <a:t>G.S. = </a:t>
            </a:r>
            <a:r>
              <a:rPr lang="pt-BR" sz="2800" b="1">
                <a:latin typeface="Symbol" pitchFamily="18" charset="2"/>
              </a:rPr>
              <a:t>D</a:t>
            </a:r>
            <a:r>
              <a:rPr lang="pt-BR" sz="2800" b="1"/>
              <a:t>EP + </a:t>
            </a:r>
            <a:r>
              <a:rPr lang="pt-BR" sz="2800" b="1">
                <a:latin typeface="Symbol" pitchFamily="18" charset="2"/>
              </a:rPr>
              <a:t>D</a:t>
            </a:r>
            <a:r>
              <a:rPr lang="pt-BR" sz="2800" b="1"/>
              <a:t>EC + AG</a:t>
            </a:r>
          </a:p>
        </p:txBody>
      </p:sp>
      <p:sp>
        <p:nvSpPr>
          <p:cNvPr id="10" name="Text Box 10">
            <a:extLst>
              <a:ext uri="{FF2B5EF4-FFF2-40B4-BE49-F238E27FC236}">
                <a16:creationId xmlns:a16="http://schemas.microsoft.com/office/drawing/2014/main" id="{8F7C7AFC-0077-491E-B5C7-598EB860CD9F}"/>
              </a:ext>
            </a:extLst>
          </p:cNvPr>
          <p:cNvSpPr txBox="1">
            <a:spLocks noChangeArrowheads="1"/>
          </p:cNvSpPr>
          <p:nvPr/>
        </p:nvSpPr>
        <p:spPr bwMode="auto">
          <a:xfrm>
            <a:off x="300424" y="1847629"/>
            <a:ext cx="3840162" cy="528637"/>
          </a:xfrm>
          <a:prstGeom prst="rect">
            <a:avLst/>
          </a:prstGeom>
          <a:solidFill>
            <a:srgbClr val="F8F8F8"/>
          </a:solidFill>
          <a:ln w="28575">
            <a:solidFill>
              <a:schemeClr val="tx1"/>
            </a:solidFill>
            <a:miter lim="800000"/>
            <a:headEnd/>
            <a:tailEnd/>
          </a:ln>
        </p:spPr>
        <p:txBody>
          <a:bodyPr wrap="none">
            <a:spAutoFit/>
          </a:bodyPr>
          <a:lstStyle/>
          <a:p>
            <a:pPr eaLnBrk="1" hangingPunct="1"/>
            <a:r>
              <a:rPr lang="pt-BR" sz="2800" b="1"/>
              <a:t>G.S. = </a:t>
            </a:r>
            <a:r>
              <a:rPr lang="pt-BR" sz="2800" b="1">
                <a:latin typeface="Symbol" pitchFamily="18" charset="2"/>
              </a:rPr>
              <a:t>D</a:t>
            </a:r>
            <a:r>
              <a:rPr lang="pt-BR" sz="2800" b="1"/>
              <a:t>EP + </a:t>
            </a:r>
            <a:r>
              <a:rPr lang="pt-BR" sz="2800" b="1">
                <a:latin typeface="Symbol" pitchFamily="18" charset="2"/>
              </a:rPr>
              <a:t>D</a:t>
            </a:r>
            <a:r>
              <a:rPr lang="pt-BR" sz="2800" b="1"/>
              <a:t>EC - GG</a:t>
            </a:r>
          </a:p>
        </p:txBody>
      </p:sp>
      <p:sp>
        <p:nvSpPr>
          <p:cNvPr id="11" name="Text Box 11">
            <a:extLst>
              <a:ext uri="{FF2B5EF4-FFF2-40B4-BE49-F238E27FC236}">
                <a16:creationId xmlns:a16="http://schemas.microsoft.com/office/drawing/2014/main" id="{509A2510-E1DC-4B81-8230-6ACC001E9751}"/>
              </a:ext>
            </a:extLst>
          </p:cNvPr>
          <p:cNvSpPr txBox="1">
            <a:spLocks noChangeArrowheads="1"/>
          </p:cNvSpPr>
          <p:nvPr/>
        </p:nvSpPr>
        <p:spPr bwMode="auto">
          <a:xfrm>
            <a:off x="4259650" y="1919066"/>
            <a:ext cx="4060727" cy="400110"/>
          </a:xfrm>
          <a:prstGeom prst="rect">
            <a:avLst/>
          </a:prstGeom>
          <a:noFill/>
          <a:ln w="9525">
            <a:noFill/>
            <a:miter lim="800000"/>
            <a:headEnd/>
            <a:tailEnd/>
          </a:ln>
        </p:spPr>
        <p:txBody>
          <a:bodyPr wrap="none">
            <a:spAutoFit/>
          </a:bodyPr>
          <a:lstStyle/>
          <a:p>
            <a:pPr eaLnBrk="1" hangingPunct="1"/>
            <a:r>
              <a:rPr lang="pt-BR" sz="2000" b="1" dirty="0">
                <a:latin typeface="+mn-lt"/>
              </a:rPr>
              <a:t>(no caso de gastos do governo)</a:t>
            </a:r>
            <a:endParaRPr lang="pt-BR" dirty="0">
              <a:latin typeface="+mn-lt"/>
            </a:endParaRPr>
          </a:p>
        </p:txBody>
      </p:sp>
      <p:sp>
        <p:nvSpPr>
          <p:cNvPr id="12" name="Text Box 12">
            <a:extLst>
              <a:ext uri="{FF2B5EF4-FFF2-40B4-BE49-F238E27FC236}">
                <a16:creationId xmlns:a16="http://schemas.microsoft.com/office/drawing/2014/main" id="{4CF6FF59-FF27-40A2-B57D-F7B39F4A6B90}"/>
              </a:ext>
            </a:extLst>
          </p:cNvPr>
          <p:cNvSpPr txBox="1">
            <a:spLocks noChangeArrowheads="1"/>
          </p:cNvSpPr>
          <p:nvPr/>
        </p:nvSpPr>
        <p:spPr bwMode="auto">
          <a:xfrm>
            <a:off x="4280776" y="3934262"/>
            <a:ext cx="4745210" cy="400110"/>
          </a:xfrm>
          <a:prstGeom prst="rect">
            <a:avLst/>
          </a:prstGeom>
          <a:noFill/>
          <a:ln w="9525">
            <a:noFill/>
            <a:miter lim="800000"/>
            <a:headEnd/>
            <a:tailEnd/>
          </a:ln>
        </p:spPr>
        <p:txBody>
          <a:bodyPr wrap="none">
            <a:spAutoFit/>
          </a:bodyPr>
          <a:lstStyle/>
          <a:p>
            <a:pPr eaLnBrk="1" hangingPunct="1"/>
            <a:r>
              <a:rPr lang="pt-BR" sz="2000" b="1" dirty="0">
                <a:latin typeface="+mn-lt"/>
              </a:rPr>
              <a:t>(no caso de arrecadação do governo)</a:t>
            </a:r>
            <a:endParaRPr lang="pt-BR" dirty="0">
              <a:latin typeface="+mn-lt"/>
            </a:endParaRPr>
          </a:p>
        </p:txBody>
      </p:sp>
      <p:sp>
        <p:nvSpPr>
          <p:cNvPr id="13" name="Rectangle 4">
            <a:extLst>
              <a:ext uri="{FF2B5EF4-FFF2-40B4-BE49-F238E27FC236}">
                <a16:creationId xmlns:a16="http://schemas.microsoft.com/office/drawing/2014/main" id="{1D0C22D3-91F6-457B-ABCB-BFA890E13585}"/>
              </a:ext>
            </a:extLst>
          </p:cNvPr>
          <p:cNvSpPr>
            <a:spLocks noChangeArrowheads="1"/>
          </p:cNvSpPr>
          <p:nvPr/>
        </p:nvSpPr>
        <p:spPr bwMode="auto">
          <a:xfrm>
            <a:off x="449954" y="-25793"/>
            <a:ext cx="8440827" cy="982397"/>
          </a:xfrm>
          <a:prstGeom prst="rect">
            <a:avLst/>
          </a:prstGeom>
          <a:noFill/>
          <a:ln w="9525">
            <a:noFill/>
            <a:miter lim="800000"/>
            <a:headEnd/>
            <a:tailEnd/>
          </a:ln>
        </p:spPr>
        <p:txBody>
          <a:bodyPr anchor="ctr"/>
          <a:lstStyle/>
          <a:p>
            <a:pPr algn="ctr"/>
            <a:r>
              <a:rPr lang="pt-BR" sz="3200" b="1" dirty="0">
                <a:latin typeface="Arial" charset="0"/>
              </a:rPr>
              <a:t>Análise de Mercados Competitivos</a:t>
            </a:r>
          </a:p>
        </p:txBody>
      </p:sp>
      <p:sp>
        <p:nvSpPr>
          <p:cNvPr id="14" name="Espaço Reservado para Conteúdo 2">
            <a:extLst>
              <a:ext uri="{FF2B5EF4-FFF2-40B4-BE49-F238E27FC236}">
                <a16:creationId xmlns:a16="http://schemas.microsoft.com/office/drawing/2014/main" id="{1E361087-2241-43EB-BF5F-7F3CC3EBE826}"/>
              </a:ext>
            </a:extLst>
          </p:cNvPr>
          <p:cNvSpPr txBox="1">
            <a:spLocks/>
          </p:cNvSpPr>
          <p:nvPr/>
        </p:nvSpPr>
        <p:spPr>
          <a:xfrm>
            <a:off x="168810" y="986274"/>
            <a:ext cx="8778239" cy="618877"/>
          </a:xfrm>
          <a:prstGeom prst="rect">
            <a:avLst/>
          </a:prstGeom>
        </p:spPr>
        <p:txBody>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buClrTx/>
              <a:buSzPct val="93000"/>
              <a:buFont typeface="Wingdings" panose="05000000000000000000" pitchFamily="2" charset="2"/>
              <a:buChar char="§"/>
            </a:pPr>
            <a:r>
              <a:rPr lang="pt-BR" sz="2600" kern="0" dirty="0">
                <a:solidFill>
                  <a:schemeClr val="tx1"/>
                </a:solidFill>
                <a:latin typeface="Arial" charset="0"/>
              </a:rPr>
              <a:t>Dessa forma, temos:</a:t>
            </a:r>
            <a:endParaRPr lang="pt-BR" sz="2600" kern="0" dirty="0">
              <a:solidFill>
                <a:schemeClr val="tx1"/>
              </a:solidFill>
            </a:endParaRPr>
          </a:p>
        </p:txBody>
      </p:sp>
    </p:spTree>
    <p:extLst>
      <p:ext uri="{BB962C8B-B14F-4D97-AF65-F5344CB8AC3E}">
        <p14:creationId xmlns:p14="http://schemas.microsoft.com/office/powerpoint/2010/main" val="411636529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4">
                                            <p:txEl>
                                              <p:pRg st="0" end="0"/>
                                            </p:txEl>
                                          </p:spTgt>
                                        </p:tgtEl>
                                        <p:attrNameLst>
                                          <p:attrName>style.visibility</p:attrName>
                                        </p:attrNameLst>
                                      </p:cBhvr>
                                      <p:to>
                                        <p:strVal val="visible"/>
                                      </p:to>
                                    </p:set>
                                    <p:anim calcmode="lin" valueType="num">
                                      <p:cBhvr additive="base">
                                        <p:cTn id="4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p:bldP spid="12"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43CB42F-B7A7-4384-8DCA-187B4D163C73}"/>
              </a:ext>
            </a:extLst>
          </p:cNvPr>
          <p:cNvSpPr>
            <a:spLocks noChangeArrowheads="1"/>
          </p:cNvSpPr>
          <p:nvPr/>
        </p:nvSpPr>
        <p:spPr bwMode="auto">
          <a:xfrm>
            <a:off x="198220" y="-17507"/>
            <a:ext cx="8669340" cy="1066800"/>
          </a:xfrm>
          <a:prstGeom prst="rect">
            <a:avLst/>
          </a:prstGeom>
          <a:noFill/>
          <a:ln w="9525">
            <a:noFill/>
            <a:miter lim="800000"/>
            <a:headEnd/>
            <a:tailEnd/>
          </a:ln>
        </p:spPr>
        <p:txBody>
          <a:bodyPr anchor="ctr"/>
          <a:lstStyle/>
          <a:p>
            <a:pPr algn="ctr"/>
            <a:r>
              <a:rPr lang="pt-BR" sz="2800" b="1" dirty="0">
                <a:latin typeface="Arial" charset="0"/>
              </a:rPr>
              <a:t>1) Tabelamento a Preço Máximo (P</a:t>
            </a:r>
            <a:r>
              <a:rPr lang="pt-BR" sz="2200" b="1" dirty="0">
                <a:latin typeface="Arial" charset="0"/>
              </a:rPr>
              <a:t>M</a:t>
            </a:r>
            <a:r>
              <a:rPr lang="pt-BR" sz="2800" b="1" dirty="0">
                <a:latin typeface="Arial" charset="0"/>
              </a:rPr>
              <a:t>)</a:t>
            </a:r>
          </a:p>
        </p:txBody>
      </p:sp>
      <p:grpSp>
        <p:nvGrpSpPr>
          <p:cNvPr id="6" name="Group 5">
            <a:extLst>
              <a:ext uri="{FF2B5EF4-FFF2-40B4-BE49-F238E27FC236}">
                <a16:creationId xmlns:a16="http://schemas.microsoft.com/office/drawing/2014/main" id="{0FC5B7C2-B2FE-406A-9696-98C308C83F21}"/>
              </a:ext>
            </a:extLst>
          </p:cNvPr>
          <p:cNvGrpSpPr>
            <a:grpSpLocks/>
          </p:cNvGrpSpPr>
          <p:nvPr/>
        </p:nvGrpSpPr>
        <p:grpSpPr bwMode="auto">
          <a:xfrm>
            <a:off x="2460782" y="2720039"/>
            <a:ext cx="1055688" cy="1001713"/>
            <a:chOff x="1630" y="1866"/>
            <a:chExt cx="665" cy="631"/>
          </a:xfrm>
        </p:grpSpPr>
        <p:sp>
          <p:nvSpPr>
            <p:cNvPr id="7" name="AutoShape 6" descr="Quadriculado grande">
              <a:extLst>
                <a:ext uri="{FF2B5EF4-FFF2-40B4-BE49-F238E27FC236}">
                  <a16:creationId xmlns:a16="http://schemas.microsoft.com/office/drawing/2014/main" id="{5DD41D55-B4AD-4C81-8919-5D9B55D12F03}"/>
                </a:ext>
              </a:extLst>
            </p:cNvPr>
            <p:cNvSpPr>
              <a:spLocks noChangeArrowheads="1"/>
            </p:cNvSpPr>
            <p:nvPr/>
          </p:nvSpPr>
          <p:spPr bwMode="auto">
            <a:xfrm>
              <a:off x="1630" y="1866"/>
              <a:ext cx="665" cy="631"/>
            </a:xfrm>
            <a:prstGeom prst="rtTriangle">
              <a:avLst/>
            </a:prstGeom>
            <a:pattFill prst="lgCheck">
              <a:fgClr>
                <a:srgbClr val="99CCFF"/>
              </a:fgClr>
              <a:bgClr>
                <a:srgbClr val="FFFFFF"/>
              </a:bgClr>
            </a:pattFill>
            <a:ln w="12700">
              <a:noFill/>
              <a:miter lim="800000"/>
              <a:headEnd/>
              <a:tailEnd/>
            </a:ln>
          </p:spPr>
          <p:txBody>
            <a:bodyPr wrap="none" anchor="ctr"/>
            <a:lstStyle/>
            <a:p>
              <a:endParaRPr lang="pt-BR"/>
            </a:p>
          </p:txBody>
        </p:sp>
        <p:sp>
          <p:nvSpPr>
            <p:cNvPr id="8" name="Rectangle 7">
              <a:extLst>
                <a:ext uri="{FF2B5EF4-FFF2-40B4-BE49-F238E27FC236}">
                  <a16:creationId xmlns:a16="http://schemas.microsoft.com/office/drawing/2014/main" id="{0D99D486-B377-497A-A0CC-0F40AD48791F}"/>
                </a:ext>
              </a:extLst>
            </p:cNvPr>
            <p:cNvSpPr>
              <a:spLocks noChangeArrowheads="1"/>
            </p:cNvSpPr>
            <p:nvPr/>
          </p:nvSpPr>
          <p:spPr bwMode="auto">
            <a:xfrm>
              <a:off x="1684" y="2152"/>
              <a:ext cx="233" cy="270"/>
            </a:xfrm>
            <a:prstGeom prst="rect">
              <a:avLst/>
            </a:prstGeom>
            <a:noFill/>
            <a:ln w="12700">
              <a:noFill/>
              <a:miter lim="800000"/>
              <a:headEnd/>
              <a:tailEnd/>
            </a:ln>
          </p:spPr>
          <p:txBody>
            <a:bodyPr wrap="none" lIns="90488" tIns="44450" rIns="90488" bIns="44450">
              <a:spAutoFit/>
            </a:bodyPr>
            <a:lstStyle/>
            <a:p>
              <a:r>
                <a:rPr lang="pt-BR" sz="2200" b="1" i="1" dirty="0">
                  <a:solidFill>
                    <a:srgbClr val="000000"/>
                  </a:solidFill>
                </a:rPr>
                <a:t>B</a:t>
              </a:r>
            </a:p>
          </p:txBody>
        </p:sp>
      </p:grpSp>
      <p:grpSp>
        <p:nvGrpSpPr>
          <p:cNvPr id="9" name="Group 8">
            <a:extLst>
              <a:ext uri="{FF2B5EF4-FFF2-40B4-BE49-F238E27FC236}">
                <a16:creationId xmlns:a16="http://schemas.microsoft.com/office/drawing/2014/main" id="{79F8299F-5427-435C-8B65-6709686773B0}"/>
              </a:ext>
            </a:extLst>
          </p:cNvPr>
          <p:cNvGrpSpPr>
            <a:grpSpLocks/>
          </p:cNvGrpSpPr>
          <p:nvPr/>
        </p:nvGrpSpPr>
        <p:grpSpPr bwMode="auto">
          <a:xfrm>
            <a:off x="1265395" y="3721752"/>
            <a:ext cx="2336800" cy="788987"/>
            <a:chOff x="877" y="2497"/>
            <a:chExt cx="1472" cy="497"/>
          </a:xfrm>
        </p:grpSpPr>
        <p:sp>
          <p:nvSpPr>
            <p:cNvPr id="10" name="AutoShape 9" descr="Quadriculado grande">
              <a:extLst>
                <a:ext uri="{FF2B5EF4-FFF2-40B4-BE49-F238E27FC236}">
                  <a16:creationId xmlns:a16="http://schemas.microsoft.com/office/drawing/2014/main" id="{4D6F1035-061F-416A-8C0E-2126888F78F2}"/>
                </a:ext>
              </a:extLst>
            </p:cNvPr>
            <p:cNvSpPr>
              <a:spLocks noChangeArrowheads="1"/>
            </p:cNvSpPr>
            <p:nvPr/>
          </p:nvSpPr>
          <p:spPr bwMode="auto">
            <a:xfrm rot="5400000">
              <a:off x="1744" y="2389"/>
              <a:ext cx="497" cy="713"/>
            </a:xfrm>
            <a:prstGeom prst="rtTriangle">
              <a:avLst/>
            </a:prstGeom>
            <a:pattFill prst="lgCheck">
              <a:fgClr>
                <a:srgbClr val="FF9999"/>
              </a:fgClr>
              <a:bgClr>
                <a:srgbClr val="FFFFFF"/>
              </a:bgClr>
            </a:pattFill>
            <a:ln w="12700">
              <a:noFill/>
              <a:miter lim="800000"/>
              <a:headEnd/>
              <a:tailEnd/>
            </a:ln>
          </p:spPr>
          <p:txBody>
            <a:bodyPr wrap="none" anchor="ctr"/>
            <a:lstStyle/>
            <a:p>
              <a:endParaRPr lang="pt-BR"/>
            </a:p>
          </p:txBody>
        </p:sp>
        <p:sp>
          <p:nvSpPr>
            <p:cNvPr id="11" name="Rectangle 10" descr="Quadriculado grande">
              <a:extLst>
                <a:ext uri="{FF2B5EF4-FFF2-40B4-BE49-F238E27FC236}">
                  <a16:creationId xmlns:a16="http://schemas.microsoft.com/office/drawing/2014/main" id="{94C96B6B-7B40-4938-A694-57685B4E84D1}"/>
                </a:ext>
              </a:extLst>
            </p:cNvPr>
            <p:cNvSpPr>
              <a:spLocks noChangeArrowheads="1"/>
            </p:cNvSpPr>
            <p:nvPr/>
          </p:nvSpPr>
          <p:spPr bwMode="auto">
            <a:xfrm>
              <a:off x="877" y="2497"/>
              <a:ext cx="759" cy="497"/>
            </a:xfrm>
            <a:prstGeom prst="rect">
              <a:avLst/>
            </a:prstGeom>
            <a:pattFill prst="lgCheck">
              <a:fgClr>
                <a:srgbClr val="99CCFF"/>
              </a:fgClr>
              <a:bgClr>
                <a:srgbClr val="FFFFFF"/>
              </a:bgClr>
            </a:pattFill>
            <a:ln w="12700">
              <a:noFill/>
              <a:miter lim="800000"/>
              <a:headEnd/>
              <a:tailEnd/>
            </a:ln>
          </p:spPr>
          <p:txBody>
            <a:bodyPr wrap="none" anchor="ctr"/>
            <a:lstStyle/>
            <a:p>
              <a:endParaRPr lang="pt-BR"/>
            </a:p>
          </p:txBody>
        </p:sp>
        <p:sp>
          <p:nvSpPr>
            <p:cNvPr id="12" name="Rectangle 11">
              <a:extLst>
                <a:ext uri="{FF2B5EF4-FFF2-40B4-BE49-F238E27FC236}">
                  <a16:creationId xmlns:a16="http://schemas.microsoft.com/office/drawing/2014/main" id="{90EE7601-D6C5-47B2-BC12-6767E51B638D}"/>
                </a:ext>
              </a:extLst>
            </p:cNvPr>
            <p:cNvSpPr>
              <a:spLocks noChangeArrowheads="1"/>
            </p:cNvSpPr>
            <p:nvPr/>
          </p:nvSpPr>
          <p:spPr bwMode="auto">
            <a:xfrm>
              <a:off x="1153" y="2604"/>
              <a:ext cx="233" cy="270"/>
            </a:xfrm>
            <a:prstGeom prst="rect">
              <a:avLst/>
            </a:prstGeom>
            <a:noFill/>
            <a:ln w="12700">
              <a:noFill/>
              <a:miter lim="800000"/>
              <a:headEnd/>
              <a:tailEnd/>
            </a:ln>
          </p:spPr>
          <p:txBody>
            <a:bodyPr wrap="none" lIns="90488" tIns="44450" rIns="90488" bIns="44450">
              <a:spAutoFit/>
            </a:bodyPr>
            <a:lstStyle/>
            <a:p>
              <a:r>
                <a:rPr lang="pt-BR" sz="2200" b="1" i="1" dirty="0">
                  <a:solidFill>
                    <a:srgbClr val="000000"/>
                  </a:solidFill>
                </a:rPr>
                <a:t>A</a:t>
              </a:r>
            </a:p>
          </p:txBody>
        </p:sp>
        <p:sp>
          <p:nvSpPr>
            <p:cNvPr id="13" name="Rectangle 12">
              <a:extLst>
                <a:ext uri="{FF2B5EF4-FFF2-40B4-BE49-F238E27FC236}">
                  <a16:creationId xmlns:a16="http://schemas.microsoft.com/office/drawing/2014/main" id="{EBB55F4B-EC56-401D-948B-244CE5C5176D}"/>
                </a:ext>
              </a:extLst>
            </p:cNvPr>
            <p:cNvSpPr>
              <a:spLocks noChangeArrowheads="1"/>
            </p:cNvSpPr>
            <p:nvPr/>
          </p:nvSpPr>
          <p:spPr bwMode="auto">
            <a:xfrm>
              <a:off x="1684" y="2568"/>
              <a:ext cx="233" cy="270"/>
            </a:xfrm>
            <a:prstGeom prst="rect">
              <a:avLst/>
            </a:prstGeom>
            <a:noFill/>
            <a:ln w="12700">
              <a:noFill/>
              <a:miter lim="800000"/>
              <a:headEnd/>
              <a:tailEnd/>
            </a:ln>
          </p:spPr>
          <p:txBody>
            <a:bodyPr wrap="none" lIns="90488" tIns="44450" rIns="90488" bIns="44450">
              <a:spAutoFit/>
            </a:bodyPr>
            <a:lstStyle/>
            <a:p>
              <a:r>
                <a:rPr lang="pt-BR" sz="2200" b="1" i="1" dirty="0">
                  <a:solidFill>
                    <a:srgbClr val="000000"/>
                  </a:solidFill>
                </a:rPr>
                <a:t>C</a:t>
              </a:r>
            </a:p>
          </p:txBody>
        </p:sp>
      </p:grpSp>
      <p:sp>
        <p:nvSpPr>
          <p:cNvPr id="14" name="Line 13">
            <a:extLst>
              <a:ext uri="{FF2B5EF4-FFF2-40B4-BE49-F238E27FC236}">
                <a16:creationId xmlns:a16="http://schemas.microsoft.com/office/drawing/2014/main" id="{DB21396C-6834-4587-836E-EFDA6AEC422B}"/>
              </a:ext>
            </a:extLst>
          </p:cNvPr>
          <p:cNvSpPr>
            <a:spLocks noChangeShapeType="1"/>
          </p:cNvSpPr>
          <p:nvPr/>
        </p:nvSpPr>
        <p:spPr bwMode="auto">
          <a:xfrm>
            <a:off x="1265395" y="1716738"/>
            <a:ext cx="0" cy="3760788"/>
          </a:xfrm>
          <a:prstGeom prst="line">
            <a:avLst/>
          </a:prstGeom>
          <a:noFill/>
          <a:ln w="57150">
            <a:solidFill>
              <a:srgbClr val="000000"/>
            </a:solidFill>
            <a:round/>
            <a:headEnd type="triangle" w="med" len="med"/>
            <a:tailEnd/>
          </a:ln>
        </p:spPr>
        <p:txBody>
          <a:bodyPr wrap="none" anchor="ctr"/>
          <a:lstStyle/>
          <a:p>
            <a:endParaRPr lang="pt-BR"/>
          </a:p>
        </p:txBody>
      </p:sp>
      <p:sp>
        <p:nvSpPr>
          <p:cNvPr id="15" name="Rectangle 14">
            <a:extLst>
              <a:ext uri="{FF2B5EF4-FFF2-40B4-BE49-F238E27FC236}">
                <a16:creationId xmlns:a16="http://schemas.microsoft.com/office/drawing/2014/main" id="{CF7E22C0-298E-462B-94CC-CEF290D6E82C}"/>
              </a:ext>
            </a:extLst>
          </p:cNvPr>
          <p:cNvSpPr>
            <a:spLocks noChangeArrowheads="1"/>
          </p:cNvSpPr>
          <p:nvPr/>
        </p:nvSpPr>
        <p:spPr bwMode="auto">
          <a:xfrm>
            <a:off x="5400343" y="5379101"/>
            <a:ext cx="461666" cy="520655"/>
          </a:xfrm>
          <a:prstGeom prst="rect">
            <a:avLst/>
          </a:prstGeom>
          <a:noFill/>
          <a:ln w="12700">
            <a:noFill/>
            <a:miter lim="800000"/>
            <a:headEnd/>
            <a:tailEnd/>
          </a:ln>
        </p:spPr>
        <p:txBody>
          <a:bodyPr wrap="none" lIns="90488" tIns="44450" rIns="90488" bIns="44450">
            <a:spAutoFit/>
          </a:bodyPr>
          <a:lstStyle/>
          <a:p>
            <a:r>
              <a:rPr lang="pt-BR" sz="2800" b="1" dirty="0">
                <a:solidFill>
                  <a:srgbClr val="000000"/>
                </a:solidFill>
              </a:rPr>
              <a:t>Q</a:t>
            </a:r>
          </a:p>
        </p:txBody>
      </p:sp>
      <p:sp>
        <p:nvSpPr>
          <p:cNvPr id="16" name="Rectangle 15">
            <a:extLst>
              <a:ext uri="{FF2B5EF4-FFF2-40B4-BE49-F238E27FC236}">
                <a16:creationId xmlns:a16="http://schemas.microsoft.com/office/drawing/2014/main" id="{293819E1-3946-4148-9586-12E967427013}"/>
              </a:ext>
            </a:extLst>
          </p:cNvPr>
          <p:cNvSpPr>
            <a:spLocks noChangeArrowheads="1"/>
          </p:cNvSpPr>
          <p:nvPr/>
        </p:nvSpPr>
        <p:spPr bwMode="auto">
          <a:xfrm>
            <a:off x="875529" y="1454091"/>
            <a:ext cx="402355" cy="520655"/>
          </a:xfrm>
          <a:prstGeom prst="rect">
            <a:avLst/>
          </a:prstGeom>
          <a:noFill/>
          <a:ln w="12700">
            <a:noFill/>
            <a:miter lim="800000"/>
            <a:headEnd/>
            <a:tailEnd/>
          </a:ln>
        </p:spPr>
        <p:txBody>
          <a:bodyPr wrap="none" lIns="90488" tIns="44450" rIns="90488" bIns="44450">
            <a:spAutoFit/>
          </a:bodyPr>
          <a:lstStyle/>
          <a:p>
            <a:r>
              <a:rPr lang="pt-BR" sz="2800" b="1" dirty="0">
                <a:solidFill>
                  <a:srgbClr val="000000"/>
                </a:solidFill>
              </a:rPr>
              <a:t>P</a:t>
            </a:r>
          </a:p>
        </p:txBody>
      </p:sp>
      <p:sp>
        <p:nvSpPr>
          <p:cNvPr id="17" name="Line 16">
            <a:extLst>
              <a:ext uri="{FF2B5EF4-FFF2-40B4-BE49-F238E27FC236}">
                <a16:creationId xmlns:a16="http://schemas.microsoft.com/office/drawing/2014/main" id="{9E83050D-5F62-4A29-A6E6-C2BDDDA67509}"/>
              </a:ext>
            </a:extLst>
          </p:cNvPr>
          <p:cNvSpPr>
            <a:spLocks noChangeShapeType="1"/>
          </p:cNvSpPr>
          <p:nvPr/>
        </p:nvSpPr>
        <p:spPr bwMode="auto">
          <a:xfrm flipV="1">
            <a:off x="1792445" y="2410476"/>
            <a:ext cx="3517900" cy="2601912"/>
          </a:xfrm>
          <a:prstGeom prst="line">
            <a:avLst/>
          </a:prstGeom>
          <a:noFill/>
          <a:ln w="38100">
            <a:solidFill>
              <a:srgbClr val="000000"/>
            </a:solidFill>
            <a:round/>
            <a:headEnd/>
            <a:tailEnd/>
          </a:ln>
        </p:spPr>
        <p:txBody>
          <a:bodyPr wrap="none" anchor="ctr"/>
          <a:lstStyle/>
          <a:p>
            <a:endParaRPr lang="pt-BR"/>
          </a:p>
        </p:txBody>
      </p:sp>
      <p:sp>
        <p:nvSpPr>
          <p:cNvPr id="18" name="Rectangle 17">
            <a:extLst>
              <a:ext uri="{FF2B5EF4-FFF2-40B4-BE49-F238E27FC236}">
                <a16:creationId xmlns:a16="http://schemas.microsoft.com/office/drawing/2014/main" id="{B6FD942D-7C09-4212-AAEA-00F314ABF398}"/>
              </a:ext>
            </a:extLst>
          </p:cNvPr>
          <p:cNvSpPr>
            <a:spLocks noChangeArrowheads="1"/>
          </p:cNvSpPr>
          <p:nvPr/>
        </p:nvSpPr>
        <p:spPr bwMode="auto">
          <a:xfrm>
            <a:off x="5282919" y="2109291"/>
            <a:ext cx="354265" cy="459100"/>
          </a:xfrm>
          <a:prstGeom prst="rect">
            <a:avLst/>
          </a:prstGeom>
          <a:noFill/>
          <a:ln w="12700">
            <a:noFill/>
            <a:miter lim="800000"/>
            <a:headEnd/>
            <a:tailEnd/>
          </a:ln>
        </p:spPr>
        <p:txBody>
          <a:bodyPr wrap="none" lIns="90488" tIns="44450" rIns="90488" bIns="44450">
            <a:spAutoFit/>
          </a:bodyPr>
          <a:lstStyle/>
          <a:p>
            <a:r>
              <a:rPr lang="pt-BR" b="1" i="1" dirty="0">
                <a:solidFill>
                  <a:srgbClr val="000000"/>
                </a:solidFill>
              </a:rPr>
              <a:t>S</a:t>
            </a:r>
          </a:p>
        </p:txBody>
      </p:sp>
      <p:sp>
        <p:nvSpPr>
          <p:cNvPr id="19" name="Line 18">
            <a:extLst>
              <a:ext uri="{FF2B5EF4-FFF2-40B4-BE49-F238E27FC236}">
                <a16:creationId xmlns:a16="http://schemas.microsoft.com/office/drawing/2014/main" id="{DBFD74EC-A210-4E5C-BB2E-DE72EB371A52}"/>
              </a:ext>
            </a:extLst>
          </p:cNvPr>
          <p:cNvSpPr>
            <a:spLocks noChangeShapeType="1"/>
          </p:cNvSpPr>
          <p:nvPr/>
        </p:nvSpPr>
        <p:spPr bwMode="auto">
          <a:xfrm>
            <a:off x="1867058" y="2146951"/>
            <a:ext cx="3065463" cy="2913062"/>
          </a:xfrm>
          <a:prstGeom prst="line">
            <a:avLst/>
          </a:prstGeom>
          <a:noFill/>
          <a:ln w="38100">
            <a:solidFill>
              <a:srgbClr val="000000"/>
            </a:solidFill>
            <a:round/>
            <a:headEnd/>
            <a:tailEnd/>
          </a:ln>
        </p:spPr>
        <p:txBody>
          <a:bodyPr wrap="none" anchor="ctr"/>
          <a:lstStyle/>
          <a:p>
            <a:endParaRPr lang="pt-BR"/>
          </a:p>
        </p:txBody>
      </p:sp>
      <p:sp>
        <p:nvSpPr>
          <p:cNvPr id="20" name="Rectangle 19">
            <a:extLst>
              <a:ext uri="{FF2B5EF4-FFF2-40B4-BE49-F238E27FC236}">
                <a16:creationId xmlns:a16="http://schemas.microsoft.com/office/drawing/2014/main" id="{ED9B4D29-C8EA-4F51-8EB3-DD2EB046239E}"/>
              </a:ext>
            </a:extLst>
          </p:cNvPr>
          <p:cNvSpPr>
            <a:spLocks noChangeArrowheads="1"/>
          </p:cNvSpPr>
          <p:nvPr/>
        </p:nvSpPr>
        <p:spPr bwMode="auto">
          <a:xfrm>
            <a:off x="4897595" y="4871102"/>
            <a:ext cx="405561" cy="459100"/>
          </a:xfrm>
          <a:prstGeom prst="rect">
            <a:avLst/>
          </a:prstGeom>
          <a:noFill/>
          <a:ln w="12700">
            <a:noFill/>
            <a:miter lim="800000"/>
            <a:headEnd/>
            <a:tailEnd/>
          </a:ln>
        </p:spPr>
        <p:txBody>
          <a:bodyPr wrap="none" lIns="90488" tIns="44450" rIns="90488" bIns="44450">
            <a:spAutoFit/>
          </a:bodyPr>
          <a:lstStyle/>
          <a:p>
            <a:r>
              <a:rPr lang="pt-BR" b="1" i="1" dirty="0">
                <a:solidFill>
                  <a:srgbClr val="000000"/>
                </a:solidFill>
              </a:rPr>
              <a:t>D</a:t>
            </a:r>
          </a:p>
        </p:txBody>
      </p:sp>
      <p:sp>
        <p:nvSpPr>
          <p:cNvPr id="21" name="Rectangle 20">
            <a:extLst>
              <a:ext uri="{FF2B5EF4-FFF2-40B4-BE49-F238E27FC236}">
                <a16:creationId xmlns:a16="http://schemas.microsoft.com/office/drawing/2014/main" id="{A04E2B77-CC67-401E-9DA8-8F2351CD8D70}"/>
              </a:ext>
            </a:extLst>
          </p:cNvPr>
          <p:cNvSpPr>
            <a:spLocks noChangeArrowheads="1"/>
          </p:cNvSpPr>
          <p:nvPr/>
        </p:nvSpPr>
        <p:spPr bwMode="auto">
          <a:xfrm>
            <a:off x="829095" y="3502896"/>
            <a:ext cx="524761" cy="366767"/>
          </a:xfrm>
          <a:prstGeom prst="rect">
            <a:avLst/>
          </a:prstGeom>
          <a:noFill/>
          <a:ln w="12700">
            <a:noFill/>
            <a:miter lim="800000"/>
            <a:headEnd/>
            <a:tailEnd/>
          </a:ln>
        </p:spPr>
        <p:txBody>
          <a:bodyPr wrap="square" lIns="90488" tIns="44450" rIns="90488" bIns="44450">
            <a:spAutoFit/>
          </a:bodyPr>
          <a:lstStyle/>
          <a:p>
            <a:r>
              <a:rPr lang="pt-BR" sz="1800" i="1" dirty="0">
                <a:solidFill>
                  <a:srgbClr val="000000"/>
                </a:solidFill>
              </a:rPr>
              <a:t>P</a:t>
            </a:r>
            <a:r>
              <a:rPr lang="pt-BR" sz="1800" i="1" baseline="-25000" dirty="0">
                <a:solidFill>
                  <a:srgbClr val="000000"/>
                </a:solidFill>
              </a:rPr>
              <a:t>0</a:t>
            </a:r>
          </a:p>
        </p:txBody>
      </p:sp>
      <p:sp>
        <p:nvSpPr>
          <p:cNvPr id="22" name="Line 21">
            <a:extLst>
              <a:ext uri="{FF2B5EF4-FFF2-40B4-BE49-F238E27FC236}">
                <a16:creationId xmlns:a16="http://schemas.microsoft.com/office/drawing/2014/main" id="{49054CC1-8A92-4A1D-A939-A07D760CB470}"/>
              </a:ext>
            </a:extLst>
          </p:cNvPr>
          <p:cNvSpPr>
            <a:spLocks noChangeShapeType="1"/>
          </p:cNvSpPr>
          <p:nvPr/>
        </p:nvSpPr>
        <p:spPr bwMode="auto">
          <a:xfrm>
            <a:off x="1279682" y="3721751"/>
            <a:ext cx="2159000" cy="0"/>
          </a:xfrm>
          <a:prstGeom prst="line">
            <a:avLst/>
          </a:prstGeom>
          <a:noFill/>
          <a:ln w="25400">
            <a:solidFill>
              <a:srgbClr val="000000"/>
            </a:solidFill>
            <a:prstDash val="dash"/>
            <a:round/>
            <a:headEnd/>
            <a:tailEnd/>
          </a:ln>
        </p:spPr>
        <p:txBody>
          <a:bodyPr wrap="none" anchor="ctr"/>
          <a:lstStyle/>
          <a:p>
            <a:endParaRPr lang="pt-BR"/>
          </a:p>
        </p:txBody>
      </p:sp>
      <p:sp>
        <p:nvSpPr>
          <p:cNvPr id="23" name="Line 22">
            <a:extLst>
              <a:ext uri="{FF2B5EF4-FFF2-40B4-BE49-F238E27FC236}">
                <a16:creationId xmlns:a16="http://schemas.microsoft.com/office/drawing/2014/main" id="{CFE048AD-75E5-443E-94CE-BA9E87B15BD5}"/>
              </a:ext>
            </a:extLst>
          </p:cNvPr>
          <p:cNvSpPr>
            <a:spLocks noChangeShapeType="1"/>
          </p:cNvSpPr>
          <p:nvPr/>
        </p:nvSpPr>
        <p:spPr bwMode="auto">
          <a:xfrm>
            <a:off x="3525995" y="3736038"/>
            <a:ext cx="0" cy="1714500"/>
          </a:xfrm>
          <a:prstGeom prst="line">
            <a:avLst/>
          </a:prstGeom>
          <a:noFill/>
          <a:ln w="25400">
            <a:solidFill>
              <a:srgbClr val="000000"/>
            </a:solidFill>
            <a:prstDash val="dash"/>
            <a:round/>
            <a:headEnd/>
            <a:tailEnd/>
          </a:ln>
        </p:spPr>
        <p:txBody>
          <a:bodyPr wrap="none" anchor="ctr"/>
          <a:lstStyle/>
          <a:p>
            <a:endParaRPr lang="pt-BR"/>
          </a:p>
        </p:txBody>
      </p:sp>
      <p:sp>
        <p:nvSpPr>
          <p:cNvPr id="24" name="Oval 23">
            <a:extLst>
              <a:ext uri="{FF2B5EF4-FFF2-40B4-BE49-F238E27FC236}">
                <a16:creationId xmlns:a16="http://schemas.microsoft.com/office/drawing/2014/main" id="{290EF134-8B5E-42AC-9893-5676295E6231}"/>
              </a:ext>
            </a:extLst>
          </p:cNvPr>
          <p:cNvSpPr>
            <a:spLocks noChangeArrowheads="1"/>
          </p:cNvSpPr>
          <p:nvPr/>
        </p:nvSpPr>
        <p:spPr bwMode="auto">
          <a:xfrm>
            <a:off x="3451383" y="3650314"/>
            <a:ext cx="150813" cy="144463"/>
          </a:xfrm>
          <a:prstGeom prst="ellipse">
            <a:avLst/>
          </a:prstGeom>
          <a:solidFill>
            <a:srgbClr val="000000"/>
          </a:solidFill>
          <a:ln w="12700">
            <a:solidFill>
              <a:schemeClr val="tx1"/>
            </a:solidFill>
            <a:round/>
            <a:headEnd/>
            <a:tailEnd/>
          </a:ln>
        </p:spPr>
        <p:txBody>
          <a:bodyPr wrap="none" anchor="ctr"/>
          <a:lstStyle/>
          <a:p>
            <a:endParaRPr lang="pt-BR"/>
          </a:p>
        </p:txBody>
      </p:sp>
      <p:sp>
        <p:nvSpPr>
          <p:cNvPr id="25" name="Rectangle 24">
            <a:extLst>
              <a:ext uri="{FF2B5EF4-FFF2-40B4-BE49-F238E27FC236}">
                <a16:creationId xmlns:a16="http://schemas.microsoft.com/office/drawing/2014/main" id="{A219FE9D-BC91-4323-8795-A30747B2A4A6}"/>
              </a:ext>
            </a:extLst>
          </p:cNvPr>
          <p:cNvSpPr>
            <a:spLocks noChangeArrowheads="1"/>
          </p:cNvSpPr>
          <p:nvPr/>
        </p:nvSpPr>
        <p:spPr bwMode="auto">
          <a:xfrm>
            <a:off x="3302157" y="5433077"/>
            <a:ext cx="426400" cy="366767"/>
          </a:xfrm>
          <a:prstGeom prst="rect">
            <a:avLst/>
          </a:prstGeom>
          <a:noFill/>
          <a:ln w="12700">
            <a:noFill/>
            <a:miter lim="800000"/>
            <a:headEnd/>
            <a:tailEnd/>
          </a:ln>
        </p:spPr>
        <p:txBody>
          <a:bodyPr wrap="none" lIns="90488" tIns="44450" rIns="90488" bIns="44450">
            <a:spAutoFit/>
          </a:bodyPr>
          <a:lstStyle/>
          <a:p>
            <a:r>
              <a:rPr lang="pt-BR" sz="1800" i="1">
                <a:solidFill>
                  <a:srgbClr val="000000"/>
                </a:solidFill>
              </a:rPr>
              <a:t>Q</a:t>
            </a:r>
            <a:r>
              <a:rPr lang="pt-BR" sz="1800" i="1" baseline="-25000">
                <a:solidFill>
                  <a:srgbClr val="000000"/>
                </a:solidFill>
              </a:rPr>
              <a:t>0</a:t>
            </a:r>
          </a:p>
        </p:txBody>
      </p:sp>
      <p:grpSp>
        <p:nvGrpSpPr>
          <p:cNvPr id="26" name="Group 25">
            <a:extLst>
              <a:ext uri="{FF2B5EF4-FFF2-40B4-BE49-F238E27FC236}">
                <a16:creationId xmlns:a16="http://schemas.microsoft.com/office/drawing/2014/main" id="{D9B3D0BD-76DA-4FFD-8D38-80B7F5245045}"/>
              </a:ext>
            </a:extLst>
          </p:cNvPr>
          <p:cNvGrpSpPr>
            <a:grpSpLocks/>
          </p:cNvGrpSpPr>
          <p:nvPr/>
        </p:nvGrpSpPr>
        <p:grpSpPr bwMode="auto">
          <a:xfrm>
            <a:off x="784383" y="2683527"/>
            <a:ext cx="3889375" cy="3113087"/>
            <a:chOff x="574" y="1843"/>
            <a:chExt cx="2450" cy="1961"/>
          </a:xfrm>
        </p:grpSpPr>
        <p:sp>
          <p:nvSpPr>
            <p:cNvPr id="27" name="Line 26">
              <a:extLst>
                <a:ext uri="{FF2B5EF4-FFF2-40B4-BE49-F238E27FC236}">
                  <a16:creationId xmlns:a16="http://schemas.microsoft.com/office/drawing/2014/main" id="{9F5E6391-504A-4FD6-A601-87BF19BE085F}"/>
                </a:ext>
              </a:extLst>
            </p:cNvPr>
            <p:cNvSpPr>
              <a:spLocks noChangeShapeType="1"/>
            </p:cNvSpPr>
            <p:nvPr/>
          </p:nvSpPr>
          <p:spPr bwMode="auto">
            <a:xfrm>
              <a:off x="1636" y="1843"/>
              <a:ext cx="0" cy="1148"/>
            </a:xfrm>
            <a:prstGeom prst="line">
              <a:avLst/>
            </a:prstGeom>
            <a:noFill/>
            <a:ln w="25400">
              <a:solidFill>
                <a:srgbClr val="000000"/>
              </a:solidFill>
              <a:prstDash val="dash"/>
              <a:round/>
              <a:headEnd/>
              <a:tailEnd/>
            </a:ln>
          </p:spPr>
          <p:txBody>
            <a:bodyPr wrap="none" anchor="ctr"/>
            <a:lstStyle/>
            <a:p>
              <a:endParaRPr lang="pt-BR"/>
            </a:p>
          </p:txBody>
        </p:sp>
        <p:sp>
          <p:nvSpPr>
            <p:cNvPr id="28" name="Line 27">
              <a:extLst>
                <a:ext uri="{FF2B5EF4-FFF2-40B4-BE49-F238E27FC236}">
                  <a16:creationId xmlns:a16="http://schemas.microsoft.com/office/drawing/2014/main" id="{8886B61C-F220-4370-A0DA-A2DD594F1D72}"/>
                </a:ext>
              </a:extLst>
            </p:cNvPr>
            <p:cNvSpPr>
              <a:spLocks noChangeShapeType="1"/>
            </p:cNvSpPr>
            <p:nvPr/>
          </p:nvSpPr>
          <p:spPr bwMode="auto">
            <a:xfrm>
              <a:off x="886" y="2994"/>
              <a:ext cx="1882" cy="0"/>
            </a:xfrm>
            <a:prstGeom prst="line">
              <a:avLst/>
            </a:prstGeom>
            <a:noFill/>
            <a:ln w="25400">
              <a:solidFill>
                <a:srgbClr val="000000"/>
              </a:solidFill>
              <a:prstDash val="dash"/>
              <a:round/>
              <a:headEnd/>
              <a:tailEnd/>
            </a:ln>
          </p:spPr>
          <p:txBody>
            <a:bodyPr wrap="none" anchor="ctr"/>
            <a:lstStyle/>
            <a:p>
              <a:endParaRPr lang="pt-BR"/>
            </a:p>
          </p:txBody>
        </p:sp>
        <p:sp>
          <p:nvSpPr>
            <p:cNvPr id="29" name="Rectangle 28">
              <a:extLst>
                <a:ext uri="{FF2B5EF4-FFF2-40B4-BE49-F238E27FC236}">
                  <a16:creationId xmlns:a16="http://schemas.microsoft.com/office/drawing/2014/main" id="{BFAA4388-615D-4EB2-B5CC-5D6D16BA964C}"/>
                </a:ext>
              </a:extLst>
            </p:cNvPr>
            <p:cNvSpPr>
              <a:spLocks noChangeArrowheads="1"/>
            </p:cNvSpPr>
            <p:nvPr/>
          </p:nvSpPr>
          <p:spPr bwMode="auto">
            <a:xfrm>
              <a:off x="574" y="2859"/>
              <a:ext cx="285" cy="231"/>
            </a:xfrm>
            <a:prstGeom prst="rect">
              <a:avLst/>
            </a:prstGeom>
            <a:noFill/>
            <a:ln w="12700">
              <a:noFill/>
              <a:miter lim="800000"/>
              <a:headEnd/>
              <a:tailEnd/>
            </a:ln>
          </p:spPr>
          <p:txBody>
            <a:bodyPr wrap="none" lIns="90488" tIns="44450" rIns="90488" bIns="44450">
              <a:spAutoFit/>
            </a:bodyPr>
            <a:lstStyle/>
            <a:p>
              <a:r>
                <a:rPr lang="pt-BR" sz="1800" i="1" dirty="0">
                  <a:solidFill>
                    <a:srgbClr val="000000"/>
                  </a:solidFill>
                </a:rPr>
                <a:t>P</a:t>
              </a:r>
              <a:r>
                <a:rPr lang="pt-BR" sz="1800" i="1" baseline="-25000" dirty="0">
                  <a:solidFill>
                    <a:srgbClr val="000000"/>
                  </a:solidFill>
                </a:rPr>
                <a:t>M</a:t>
              </a:r>
            </a:p>
          </p:txBody>
        </p:sp>
        <p:sp>
          <p:nvSpPr>
            <p:cNvPr id="30" name="Oval 29">
              <a:extLst>
                <a:ext uri="{FF2B5EF4-FFF2-40B4-BE49-F238E27FC236}">
                  <a16:creationId xmlns:a16="http://schemas.microsoft.com/office/drawing/2014/main" id="{76915CA3-CDC6-43D0-80D0-67B03C45A967}"/>
                </a:ext>
              </a:extLst>
            </p:cNvPr>
            <p:cNvSpPr>
              <a:spLocks noChangeArrowheads="1"/>
            </p:cNvSpPr>
            <p:nvPr/>
          </p:nvSpPr>
          <p:spPr bwMode="auto">
            <a:xfrm>
              <a:off x="1589" y="2949"/>
              <a:ext cx="95" cy="90"/>
            </a:xfrm>
            <a:prstGeom prst="ellipse">
              <a:avLst/>
            </a:prstGeom>
            <a:solidFill>
              <a:srgbClr val="000000"/>
            </a:solidFill>
            <a:ln w="12700">
              <a:solidFill>
                <a:schemeClr val="tx1"/>
              </a:solidFill>
              <a:round/>
              <a:headEnd/>
              <a:tailEnd/>
            </a:ln>
          </p:spPr>
          <p:txBody>
            <a:bodyPr wrap="none" anchor="ctr"/>
            <a:lstStyle/>
            <a:p>
              <a:endParaRPr lang="pt-BR"/>
            </a:p>
          </p:txBody>
        </p:sp>
        <p:sp>
          <p:nvSpPr>
            <p:cNvPr id="31" name="Oval 30">
              <a:extLst>
                <a:ext uri="{FF2B5EF4-FFF2-40B4-BE49-F238E27FC236}">
                  <a16:creationId xmlns:a16="http://schemas.microsoft.com/office/drawing/2014/main" id="{6548F2F1-0213-4E56-BE78-F9DDB766AF78}"/>
                </a:ext>
              </a:extLst>
            </p:cNvPr>
            <p:cNvSpPr>
              <a:spLocks noChangeArrowheads="1"/>
            </p:cNvSpPr>
            <p:nvPr/>
          </p:nvSpPr>
          <p:spPr bwMode="auto">
            <a:xfrm>
              <a:off x="2776" y="2949"/>
              <a:ext cx="95" cy="90"/>
            </a:xfrm>
            <a:prstGeom prst="ellipse">
              <a:avLst/>
            </a:prstGeom>
            <a:solidFill>
              <a:srgbClr val="000000"/>
            </a:solidFill>
            <a:ln w="12700">
              <a:solidFill>
                <a:schemeClr val="tx1"/>
              </a:solidFill>
              <a:round/>
              <a:headEnd/>
              <a:tailEnd/>
            </a:ln>
          </p:spPr>
          <p:txBody>
            <a:bodyPr wrap="none" anchor="ctr"/>
            <a:lstStyle/>
            <a:p>
              <a:endParaRPr lang="pt-BR"/>
            </a:p>
          </p:txBody>
        </p:sp>
        <p:sp>
          <p:nvSpPr>
            <p:cNvPr id="32" name="Rectangle 31">
              <a:extLst>
                <a:ext uri="{FF2B5EF4-FFF2-40B4-BE49-F238E27FC236}">
                  <a16:creationId xmlns:a16="http://schemas.microsoft.com/office/drawing/2014/main" id="{7C928A8D-0C0E-4199-A7B1-91CECEC3FA91}"/>
                </a:ext>
              </a:extLst>
            </p:cNvPr>
            <p:cNvSpPr>
              <a:spLocks noChangeArrowheads="1"/>
            </p:cNvSpPr>
            <p:nvPr/>
          </p:nvSpPr>
          <p:spPr bwMode="auto">
            <a:xfrm>
              <a:off x="1495" y="3575"/>
              <a:ext cx="290" cy="229"/>
            </a:xfrm>
            <a:prstGeom prst="rect">
              <a:avLst/>
            </a:prstGeom>
            <a:noFill/>
            <a:ln w="12700">
              <a:noFill/>
              <a:miter lim="800000"/>
              <a:headEnd/>
              <a:tailEnd/>
            </a:ln>
          </p:spPr>
          <p:txBody>
            <a:bodyPr lIns="90488" tIns="44450" rIns="90488" bIns="44450">
              <a:spAutoFit/>
            </a:bodyPr>
            <a:lstStyle/>
            <a:p>
              <a:r>
                <a:rPr lang="pt-BR" sz="1800" i="1">
                  <a:solidFill>
                    <a:srgbClr val="000000"/>
                  </a:solidFill>
                </a:rPr>
                <a:t>Q</a:t>
              </a:r>
              <a:r>
                <a:rPr lang="pt-BR" sz="1800" i="1" baseline="-25000">
                  <a:solidFill>
                    <a:srgbClr val="000000"/>
                  </a:solidFill>
                </a:rPr>
                <a:t>S</a:t>
              </a:r>
            </a:p>
          </p:txBody>
        </p:sp>
        <p:sp>
          <p:nvSpPr>
            <p:cNvPr id="33" name="Rectangle 32">
              <a:extLst>
                <a:ext uri="{FF2B5EF4-FFF2-40B4-BE49-F238E27FC236}">
                  <a16:creationId xmlns:a16="http://schemas.microsoft.com/office/drawing/2014/main" id="{14EB172E-7A23-4F6D-B498-3A666DDEC2BA}"/>
                </a:ext>
              </a:extLst>
            </p:cNvPr>
            <p:cNvSpPr>
              <a:spLocks noChangeArrowheads="1"/>
            </p:cNvSpPr>
            <p:nvPr/>
          </p:nvSpPr>
          <p:spPr bwMode="auto">
            <a:xfrm>
              <a:off x="2729" y="3575"/>
              <a:ext cx="295" cy="229"/>
            </a:xfrm>
            <a:prstGeom prst="rect">
              <a:avLst/>
            </a:prstGeom>
            <a:noFill/>
            <a:ln w="12700">
              <a:noFill/>
              <a:miter lim="800000"/>
              <a:headEnd/>
              <a:tailEnd/>
            </a:ln>
          </p:spPr>
          <p:txBody>
            <a:bodyPr lIns="90488" tIns="44450" rIns="90488" bIns="44450">
              <a:spAutoFit/>
            </a:bodyPr>
            <a:lstStyle/>
            <a:p>
              <a:r>
                <a:rPr lang="pt-BR" sz="1800" i="1">
                  <a:solidFill>
                    <a:srgbClr val="000000"/>
                  </a:solidFill>
                </a:rPr>
                <a:t>Q</a:t>
              </a:r>
              <a:r>
                <a:rPr lang="pt-BR" sz="1800" i="1" baseline="-25000">
                  <a:solidFill>
                    <a:srgbClr val="000000"/>
                  </a:solidFill>
                </a:rPr>
                <a:t>D</a:t>
              </a:r>
            </a:p>
          </p:txBody>
        </p:sp>
        <p:sp>
          <p:nvSpPr>
            <p:cNvPr id="34" name="Line 33">
              <a:extLst>
                <a:ext uri="{FF2B5EF4-FFF2-40B4-BE49-F238E27FC236}">
                  <a16:creationId xmlns:a16="http://schemas.microsoft.com/office/drawing/2014/main" id="{0A8782B9-BAAC-4B8A-A1BF-817AFF11FBC6}"/>
                </a:ext>
              </a:extLst>
            </p:cNvPr>
            <p:cNvSpPr>
              <a:spLocks noChangeShapeType="1"/>
            </p:cNvSpPr>
            <p:nvPr/>
          </p:nvSpPr>
          <p:spPr bwMode="auto">
            <a:xfrm>
              <a:off x="1636" y="2971"/>
              <a:ext cx="0" cy="615"/>
            </a:xfrm>
            <a:prstGeom prst="line">
              <a:avLst/>
            </a:prstGeom>
            <a:noFill/>
            <a:ln w="25400">
              <a:solidFill>
                <a:srgbClr val="000000"/>
              </a:solidFill>
              <a:prstDash val="dash"/>
              <a:round/>
              <a:headEnd/>
              <a:tailEnd/>
            </a:ln>
          </p:spPr>
          <p:txBody>
            <a:bodyPr wrap="none" anchor="ctr"/>
            <a:lstStyle/>
            <a:p>
              <a:endParaRPr lang="pt-BR"/>
            </a:p>
          </p:txBody>
        </p:sp>
        <p:sp>
          <p:nvSpPr>
            <p:cNvPr id="35" name="Line 34">
              <a:extLst>
                <a:ext uri="{FF2B5EF4-FFF2-40B4-BE49-F238E27FC236}">
                  <a16:creationId xmlns:a16="http://schemas.microsoft.com/office/drawing/2014/main" id="{4442E71A-F9C7-43FA-87B1-229D69EB4A8C}"/>
                </a:ext>
              </a:extLst>
            </p:cNvPr>
            <p:cNvSpPr>
              <a:spLocks noChangeShapeType="1"/>
            </p:cNvSpPr>
            <p:nvPr/>
          </p:nvSpPr>
          <p:spPr bwMode="auto">
            <a:xfrm>
              <a:off x="2823" y="3002"/>
              <a:ext cx="0" cy="616"/>
            </a:xfrm>
            <a:prstGeom prst="line">
              <a:avLst/>
            </a:prstGeom>
            <a:noFill/>
            <a:ln w="25400">
              <a:solidFill>
                <a:srgbClr val="000000"/>
              </a:solidFill>
              <a:prstDash val="dash"/>
              <a:round/>
              <a:headEnd/>
              <a:tailEnd/>
            </a:ln>
          </p:spPr>
          <p:txBody>
            <a:bodyPr wrap="none" anchor="ctr"/>
            <a:lstStyle/>
            <a:p>
              <a:endParaRPr lang="pt-BR"/>
            </a:p>
          </p:txBody>
        </p:sp>
      </p:grpSp>
      <p:sp>
        <p:nvSpPr>
          <p:cNvPr id="36" name="Line 35">
            <a:extLst>
              <a:ext uri="{FF2B5EF4-FFF2-40B4-BE49-F238E27FC236}">
                <a16:creationId xmlns:a16="http://schemas.microsoft.com/office/drawing/2014/main" id="{AB4C9EBD-E764-4814-996C-54ECB754A3FF}"/>
              </a:ext>
            </a:extLst>
          </p:cNvPr>
          <p:cNvSpPr>
            <a:spLocks noChangeShapeType="1"/>
          </p:cNvSpPr>
          <p:nvPr/>
        </p:nvSpPr>
        <p:spPr bwMode="auto">
          <a:xfrm>
            <a:off x="1265396" y="5450538"/>
            <a:ext cx="4295775" cy="0"/>
          </a:xfrm>
          <a:prstGeom prst="line">
            <a:avLst/>
          </a:prstGeom>
          <a:noFill/>
          <a:ln w="57150">
            <a:solidFill>
              <a:srgbClr val="000000"/>
            </a:solidFill>
            <a:round/>
            <a:headEnd/>
            <a:tailEnd type="triangle" w="med" len="med"/>
          </a:ln>
        </p:spPr>
        <p:txBody>
          <a:bodyPr wrap="none"/>
          <a:lstStyle/>
          <a:p>
            <a:endParaRPr lang="pt-BR"/>
          </a:p>
        </p:txBody>
      </p:sp>
      <p:grpSp>
        <p:nvGrpSpPr>
          <p:cNvPr id="37" name="Group 36">
            <a:extLst>
              <a:ext uri="{FF2B5EF4-FFF2-40B4-BE49-F238E27FC236}">
                <a16:creationId xmlns:a16="http://schemas.microsoft.com/office/drawing/2014/main" id="{A37C8300-A65B-4C5E-8D3E-C17A77DA4D03}"/>
              </a:ext>
            </a:extLst>
          </p:cNvPr>
          <p:cNvGrpSpPr>
            <a:grpSpLocks/>
          </p:cNvGrpSpPr>
          <p:nvPr/>
        </p:nvGrpSpPr>
        <p:grpSpPr bwMode="auto">
          <a:xfrm>
            <a:off x="2816382" y="2173939"/>
            <a:ext cx="6162675" cy="2681288"/>
            <a:chOff x="1854" y="1522"/>
            <a:chExt cx="3882" cy="1689"/>
          </a:xfrm>
        </p:grpSpPr>
        <p:sp>
          <p:nvSpPr>
            <p:cNvPr id="38" name="Rectangle 37">
              <a:extLst>
                <a:ext uri="{FF2B5EF4-FFF2-40B4-BE49-F238E27FC236}">
                  <a16:creationId xmlns:a16="http://schemas.microsoft.com/office/drawing/2014/main" id="{FE8B46A1-E8E5-42E3-9694-908AC0239587}"/>
                </a:ext>
              </a:extLst>
            </p:cNvPr>
            <p:cNvSpPr>
              <a:spLocks noChangeArrowheads="1"/>
            </p:cNvSpPr>
            <p:nvPr/>
          </p:nvSpPr>
          <p:spPr bwMode="auto">
            <a:xfrm>
              <a:off x="3385" y="2573"/>
              <a:ext cx="2351" cy="638"/>
            </a:xfrm>
            <a:prstGeom prst="rect">
              <a:avLst/>
            </a:prstGeom>
            <a:solidFill>
              <a:srgbClr val="F8F8F8"/>
            </a:solidFill>
            <a:ln w="12700">
              <a:solidFill>
                <a:schemeClr val="tx2"/>
              </a:solidFill>
              <a:miter lim="800000"/>
              <a:headEnd/>
              <a:tailEnd/>
            </a:ln>
          </p:spPr>
          <p:txBody>
            <a:bodyPr wrap="square" lIns="90488" tIns="44450" rIns="90488" bIns="44450">
              <a:spAutoFit/>
            </a:bodyPr>
            <a:lstStyle/>
            <a:p>
              <a:pPr algn="just"/>
              <a:r>
                <a:rPr lang="pt-BR" sz="2000" dirty="0">
                  <a:latin typeface="+mn-lt"/>
                </a:rPr>
                <a:t>A  perda   dos   produtores   é representada   pela soma do retângulo A com o triângulo C.</a:t>
              </a:r>
            </a:p>
          </p:txBody>
        </p:sp>
        <p:sp>
          <p:nvSpPr>
            <p:cNvPr id="39" name="Rectangle 38">
              <a:extLst>
                <a:ext uri="{FF2B5EF4-FFF2-40B4-BE49-F238E27FC236}">
                  <a16:creationId xmlns:a16="http://schemas.microsoft.com/office/drawing/2014/main" id="{E057A797-1C4C-4E27-B9E7-FB2CB12F2884}"/>
                </a:ext>
              </a:extLst>
            </p:cNvPr>
            <p:cNvSpPr>
              <a:spLocks noChangeArrowheads="1"/>
            </p:cNvSpPr>
            <p:nvPr/>
          </p:nvSpPr>
          <p:spPr bwMode="auto">
            <a:xfrm>
              <a:off x="3394" y="1849"/>
              <a:ext cx="2342" cy="638"/>
            </a:xfrm>
            <a:prstGeom prst="rect">
              <a:avLst/>
            </a:prstGeom>
            <a:solidFill>
              <a:srgbClr val="F8F8F8"/>
            </a:solidFill>
            <a:ln w="12700">
              <a:solidFill>
                <a:schemeClr val="tx2"/>
              </a:solidFill>
              <a:miter lim="800000"/>
              <a:headEnd/>
              <a:tailEnd/>
            </a:ln>
          </p:spPr>
          <p:txBody>
            <a:bodyPr wrap="square" lIns="90488" tIns="44450" rIns="90488" bIns="44450">
              <a:spAutoFit/>
            </a:bodyPr>
            <a:lstStyle/>
            <a:p>
              <a:pPr algn="just"/>
              <a:r>
                <a:rPr lang="pt-BR" sz="2000" dirty="0">
                  <a:latin typeface="+mn-lt"/>
                </a:rPr>
                <a:t>O  ganho  do consumidor é a diferença entre o retângulo A e o triângulo B.</a:t>
              </a:r>
            </a:p>
          </p:txBody>
        </p:sp>
        <p:sp>
          <p:nvSpPr>
            <p:cNvPr id="40" name="Text Box 39">
              <a:extLst>
                <a:ext uri="{FF2B5EF4-FFF2-40B4-BE49-F238E27FC236}">
                  <a16:creationId xmlns:a16="http://schemas.microsoft.com/office/drawing/2014/main" id="{528B0FC8-8C4F-41F6-8FE8-FC15F6A95BCB}"/>
                </a:ext>
              </a:extLst>
            </p:cNvPr>
            <p:cNvSpPr txBox="1">
              <a:spLocks noChangeArrowheads="1"/>
            </p:cNvSpPr>
            <p:nvPr/>
          </p:nvSpPr>
          <p:spPr bwMode="auto">
            <a:xfrm>
              <a:off x="2044" y="1522"/>
              <a:ext cx="965" cy="250"/>
            </a:xfrm>
            <a:prstGeom prst="rect">
              <a:avLst/>
            </a:prstGeom>
            <a:noFill/>
            <a:ln w="12700">
              <a:noFill/>
              <a:miter lim="800000"/>
              <a:headEnd/>
              <a:tailEnd/>
            </a:ln>
          </p:spPr>
          <p:txBody>
            <a:bodyPr wrap="none">
              <a:spAutoFit/>
            </a:bodyPr>
            <a:lstStyle/>
            <a:p>
              <a:r>
                <a:rPr lang="pt-BR" sz="2000" b="1"/>
                <a:t>Perda Bruta</a:t>
              </a:r>
            </a:p>
          </p:txBody>
        </p:sp>
        <p:sp>
          <p:nvSpPr>
            <p:cNvPr id="41" name="Line 40">
              <a:extLst>
                <a:ext uri="{FF2B5EF4-FFF2-40B4-BE49-F238E27FC236}">
                  <a16:creationId xmlns:a16="http://schemas.microsoft.com/office/drawing/2014/main" id="{3AC41EA4-B57D-41AA-A3D8-5281574BC620}"/>
                </a:ext>
              </a:extLst>
            </p:cNvPr>
            <p:cNvSpPr>
              <a:spLocks noChangeShapeType="1"/>
            </p:cNvSpPr>
            <p:nvPr/>
          </p:nvSpPr>
          <p:spPr bwMode="auto">
            <a:xfrm flipH="1">
              <a:off x="1854" y="1844"/>
              <a:ext cx="645" cy="549"/>
            </a:xfrm>
            <a:prstGeom prst="line">
              <a:avLst/>
            </a:prstGeom>
            <a:noFill/>
            <a:ln w="28575">
              <a:solidFill>
                <a:schemeClr val="tx2"/>
              </a:solidFill>
              <a:round/>
              <a:headEnd/>
              <a:tailEnd type="triangle" w="med" len="med"/>
            </a:ln>
          </p:spPr>
          <p:txBody>
            <a:bodyPr>
              <a:spAutoFit/>
            </a:bodyPr>
            <a:lstStyle/>
            <a:p>
              <a:endParaRPr lang="pt-BR"/>
            </a:p>
          </p:txBody>
        </p:sp>
        <p:sp>
          <p:nvSpPr>
            <p:cNvPr id="42" name="Line 41">
              <a:extLst>
                <a:ext uri="{FF2B5EF4-FFF2-40B4-BE49-F238E27FC236}">
                  <a16:creationId xmlns:a16="http://schemas.microsoft.com/office/drawing/2014/main" id="{979BCC94-9D95-4FF4-AC11-3D4D86A02D04}"/>
                </a:ext>
              </a:extLst>
            </p:cNvPr>
            <p:cNvSpPr>
              <a:spLocks noChangeShapeType="1"/>
            </p:cNvSpPr>
            <p:nvPr/>
          </p:nvSpPr>
          <p:spPr bwMode="auto">
            <a:xfrm flipH="1">
              <a:off x="1916" y="1784"/>
              <a:ext cx="628" cy="875"/>
            </a:xfrm>
            <a:prstGeom prst="line">
              <a:avLst/>
            </a:prstGeom>
            <a:noFill/>
            <a:ln w="28575">
              <a:solidFill>
                <a:schemeClr val="tx2"/>
              </a:solidFill>
              <a:round/>
              <a:headEnd/>
              <a:tailEnd type="triangle" w="med" len="med"/>
            </a:ln>
          </p:spPr>
          <p:txBody>
            <a:bodyPr>
              <a:spAutoFit/>
            </a:bodyPr>
            <a:lstStyle/>
            <a:p>
              <a:endParaRPr lang="pt-BR"/>
            </a:p>
          </p:txBody>
        </p:sp>
        <p:sp>
          <p:nvSpPr>
            <p:cNvPr id="43" name="Rectangle 42">
              <a:extLst>
                <a:ext uri="{FF2B5EF4-FFF2-40B4-BE49-F238E27FC236}">
                  <a16:creationId xmlns:a16="http://schemas.microsoft.com/office/drawing/2014/main" id="{617ACD76-9CF4-4386-904C-61090CF28B85}"/>
                </a:ext>
              </a:extLst>
            </p:cNvPr>
            <p:cNvSpPr>
              <a:spLocks noChangeArrowheads="1"/>
            </p:cNvSpPr>
            <p:nvPr/>
          </p:nvSpPr>
          <p:spPr bwMode="auto">
            <a:xfrm>
              <a:off x="2016" y="1536"/>
              <a:ext cx="1008" cy="245"/>
            </a:xfrm>
            <a:prstGeom prst="rect">
              <a:avLst/>
            </a:prstGeom>
            <a:noFill/>
            <a:ln w="9525">
              <a:solidFill>
                <a:schemeClr val="tx1"/>
              </a:solidFill>
              <a:miter lim="800000"/>
              <a:headEnd/>
              <a:tailEnd/>
            </a:ln>
          </p:spPr>
          <p:txBody>
            <a:bodyPr wrap="none" anchor="ctr"/>
            <a:lstStyle/>
            <a:p>
              <a:endParaRPr lang="pt-BR"/>
            </a:p>
          </p:txBody>
        </p:sp>
      </p:grpSp>
    </p:spTree>
    <p:extLst>
      <p:ext uri="{BB962C8B-B14F-4D97-AF65-F5344CB8AC3E}">
        <p14:creationId xmlns:p14="http://schemas.microsoft.com/office/powerpoint/2010/main" val="87790746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checkerboard(across)">
                                      <p:cBhvr>
                                        <p:cTn id="2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68AB63EE-0F11-4710-8756-3BB37206D384}"/>
              </a:ext>
            </a:extLst>
          </p:cNvPr>
          <p:cNvSpPr txBox="1">
            <a:spLocks/>
          </p:cNvSpPr>
          <p:nvPr/>
        </p:nvSpPr>
        <p:spPr>
          <a:xfrm>
            <a:off x="127881" y="865420"/>
            <a:ext cx="8866909" cy="4883150"/>
          </a:xfrm>
          <a:prstGeom prst="rect">
            <a:avLst/>
          </a:prstGeom>
        </p:spPr>
        <p:txBody>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buClrTx/>
              <a:buSzPct val="94000"/>
              <a:buFont typeface="Wingdings" panose="05000000000000000000" pitchFamily="2" charset="2"/>
              <a:buChar char="§"/>
            </a:pPr>
            <a:r>
              <a:rPr lang="pt-BR" sz="2600" kern="0" dirty="0">
                <a:solidFill>
                  <a:schemeClr val="tx1"/>
                </a:solidFill>
                <a:latin typeface="Arial" charset="0"/>
              </a:rPr>
              <a:t>Se  o  governo  impõe  um  preço  máximo,   gera   escassez   no  mercado,  pois  a  um  preço  mais  baixo  a quantidade ofertada se reduz, enquanto a quantidade demandada aumenta. Obviamente, a quantidade transacionada é  </a:t>
            </a:r>
            <a:r>
              <a:rPr lang="pt-BR" sz="2600" kern="0" dirty="0" err="1">
                <a:solidFill>
                  <a:schemeClr val="tx1"/>
                </a:solidFill>
                <a:latin typeface="Arial" charset="0"/>
              </a:rPr>
              <a:t>Q</a:t>
            </a:r>
            <a:r>
              <a:rPr lang="pt-BR" sz="2600" b="1" kern="0" dirty="0" err="1">
                <a:solidFill>
                  <a:schemeClr val="tx1"/>
                </a:solidFill>
                <a:latin typeface="Arial" charset="0"/>
              </a:rPr>
              <a:t>s</a:t>
            </a:r>
            <a:r>
              <a:rPr lang="pt-BR" sz="2600" kern="0" dirty="0">
                <a:solidFill>
                  <a:schemeClr val="tx1"/>
                </a:solidFill>
                <a:latin typeface="Arial" charset="0"/>
              </a:rPr>
              <a:t>,  e (</a:t>
            </a:r>
            <a:r>
              <a:rPr lang="pt-BR" sz="2600" kern="0" dirty="0" err="1">
                <a:solidFill>
                  <a:schemeClr val="tx1"/>
                </a:solidFill>
                <a:latin typeface="Arial" charset="0"/>
              </a:rPr>
              <a:t>Q</a:t>
            </a:r>
            <a:r>
              <a:rPr lang="pt-BR" sz="2600" b="1" kern="0" dirty="0" err="1">
                <a:solidFill>
                  <a:schemeClr val="tx1"/>
                </a:solidFill>
                <a:latin typeface="Arial" charset="0"/>
              </a:rPr>
              <a:t>d</a:t>
            </a:r>
            <a:r>
              <a:rPr lang="pt-BR" sz="2600" kern="0" dirty="0">
                <a:solidFill>
                  <a:schemeClr val="tx1"/>
                </a:solidFill>
                <a:latin typeface="Arial" charset="0"/>
              </a:rPr>
              <a:t> - </a:t>
            </a:r>
            <a:r>
              <a:rPr lang="pt-BR" sz="2600" kern="0" dirty="0" err="1">
                <a:solidFill>
                  <a:schemeClr val="tx1"/>
                </a:solidFill>
                <a:latin typeface="Arial" charset="0"/>
              </a:rPr>
              <a:t>Q</a:t>
            </a:r>
            <a:r>
              <a:rPr lang="pt-BR" sz="2600" b="1" kern="0" dirty="0" err="1">
                <a:solidFill>
                  <a:schemeClr val="tx1"/>
                </a:solidFill>
                <a:latin typeface="Arial" charset="0"/>
              </a:rPr>
              <a:t>s</a:t>
            </a:r>
            <a:r>
              <a:rPr lang="pt-BR" sz="2600" kern="0" dirty="0">
                <a:solidFill>
                  <a:schemeClr val="tx1"/>
                </a:solidFill>
                <a:latin typeface="Arial" charset="0"/>
              </a:rPr>
              <a:t>) representa a escassez  no  mercado.  Com isso, os produtores perdem  A  e  C, enquanto  os consumidores ganham   A e perdem B.  Dessa forma, temos:</a:t>
            </a:r>
          </a:p>
          <a:p>
            <a:pPr algn="just">
              <a:buFont typeface="Wingdings" panose="05000000000000000000" pitchFamily="2" charset="2"/>
              <a:buChar char="§"/>
            </a:pPr>
            <a:endParaRPr lang="pt-BR" sz="2600" kern="0" dirty="0">
              <a:solidFill>
                <a:schemeClr val="tx1"/>
              </a:solidFill>
            </a:endParaRPr>
          </a:p>
        </p:txBody>
      </p:sp>
      <p:sp>
        <p:nvSpPr>
          <p:cNvPr id="6" name="Text Box 5">
            <a:extLst>
              <a:ext uri="{FF2B5EF4-FFF2-40B4-BE49-F238E27FC236}">
                <a16:creationId xmlns:a16="http://schemas.microsoft.com/office/drawing/2014/main" id="{0AFDF0A9-0A05-4038-A678-D224F8449673}"/>
              </a:ext>
            </a:extLst>
          </p:cNvPr>
          <p:cNvSpPr txBox="1">
            <a:spLocks noChangeArrowheads="1"/>
          </p:cNvSpPr>
          <p:nvPr/>
        </p:nvSpPr>
        <p:spPr bwMode="auto">
          <a:xfrm>
            <a:off x="598119" y="4346969"/>
            <a:ext cx="1931426" cy="523220"/>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sz="2800">
                <a:latin typeface="Symbol" pitchFamily="18" charset="2"/>
              </a:rPr>
              <a:t>D</a:t>
            </a:r>
            <a:r>
              <a:rPr lang="pt-BR" sz="2800"/>
              <a:t>EP = -A-C</a:t>
            </a:r>
          </a:p>
        </p:txBody>
      </p:sp>
      <p:sp>
        <p:nvSpPr>
          <p:cNvPr id="7" name="Text Box 6">
            <a:extLst>
              <a:ext uri="{FF2B5EF4-FFF2-40B4-BE49-F238E27FC236}">
                <a16:creationId xmlns:a16="http://schemas.microsoft.com/office/drawing/2014/main" id="{536C3875-3936-416F-A5C3-97C38A3E7562}"/>
              </a:ext>
            </a:extLst>
          </p:cNvPr>
          <p:cNvSpPr txBox="1">
            <a:spLocks noChangeArrowheads="1"/>
          </p:cNvSpPr>
          <p:nvPr/>
        </p:nvSpPr>
        <p:spPr bwMode="auto">
          <a:xfrm>
            <a:off x="3286292" y="4346969"/>
            <a:ext cx="1843197" cy="523220"/>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sz="2800">
                <a:latin typeface="Symbol" pitchFamily="18" charset="2"/>
              </a:rPr>
              <a:t>D</a:t>
            </a:r>
            <a:r>
              <a:rPr lang="pt-BR" sz="2800"/>
              <a:t>EC = A-B</a:t>
            </a:r>
          </a:p>
        </p:txBody>
      </p:sp>
      <p:sp>
        <p:nvSpPr>
          <p:cNvPr id="8" name="Text Box 7">
            <a:extLst>
              <a:ext uri="{FF2B5EF4-FFF2-40B4-BE49-F238E27FC236}">
                <a16:creationId xmlns:a16="http://schemas.microsoft.com/office/drawing/2014/main" id="{BD942911-1D62-48EE-A521-B22CFAD5E2F1}"/>
              </a:ext>
            </a:extLst>
          </p:cNvPr>
          <p:cNvSpPr txBox="1">
            <a:spLocks noChangeArrowheads="1"/>
          </p:cNvSpPr>
          <p:nvPr/>
        </p:nvSpPr>
        <p:spPr bwMode="auto">
          <a:xfrm>
            <a:off x="2722439" y="4346970"/>
            <a:ext cx="341313" cy="519113"/>
          </a:xfrm>
          <a:prstGeom prst="rect">
            <a:avLst/>
          </a:prstGeom>
          <a:noFill/>
          <a:ln w="9525">
            <a:noFill/>
            <a:miter lim="800000"/>
            <a:headEnd/>
            <a:tailEnd/>
          </a:ln>
        </p:spPr>
        <p:txBody>
          <a:bodyPr wrap="none">
            <a:spAutoFit/>
          </a:bodyPr>
          <a:lstStyle/>
          <a:p>
            <a:pPr eaLnBrk="1" hangingPunct="1"/>
            <a:r>
              <a:rPr lang="pt-BR" sz="2800"/>
              <a:t>e</a:t>
            </a:r>
          </a:p>
        </p:txBody>
      </p:sp>
      <p:sp>
        <p:nvSpPr>
          <p:cNvPr id="9" name="Text Box 8">
            <a:extLst>
              <a:ext uri="{FF2B5EF4-FFF2-40B4-BE49-F238E27FC236}">
                <a16:creationId xmlns:a16="http://schemas.microsoft.com/office/drawing/2014/main" id="{2F6F4887-F312-45EA-9780-162758839D3E}"/>
              </a:ext>
            </a:extLst>
          </p:cNvPr>
          <p:cNvSpPr txBox="1">
            <a:spLocks noChangeArrowheads="1"/>
          </p:cNvSpPr>
          <p:nvPr/>
        </p:nvSpPr>
        <p:spPr bwMode="auto">
          <a:xfrm>
            <a:off x="586581" y="5092556"/>
            <a:ext cx="4800600" cy="519113"/>
          </a:xfrm>
          <a:prstGeom prst="rect">
            <a:avLst/>
          </a:prstGeom>
          <a:noFill/>
          <a:ln w="9525">
            <a:noFill/>
            <a:miter lim="800000"/>
            <a:headEnd/>
            <a:tailEnd/>
          </a:ln>
        </p:spPr>
        <p:txBody>
          <a:bodyPr wrap="none">
            <a:spAutoFit/>
          </a:bodyPr>
          <a:lstStyle/>
          <a:p>
            <a:pPr eaLnBrk="1" hangingPunct="1"/>
            <a:r>
              <a:rPr lang="pt-BR" sz="2800"/>
              <a:t>G.S. = </a:t>
            </a:r>
            <a:r>
              <a:rPr lang="pt-BR" sz="2800">
                <a:latin typeface="Symbol" pitchFamily="18" charset="2"/>
              </a:rPr>
              <a:t>D</a:t>
            </a:r>
            <a:r>
              <a:rPr lang="pt-BR" sz="2800"/>
              <a:t>EP + </a:t>
            </a:r>
            <a:r>
              <a:rPr lang="pt-BR" sz="2800">
                <a:latin typeface="Symbol" pitchFamily="18" charset="2"/>
              </a:rPr>
              <a:t>D</a:t>
            </a:r>
            <a:r>
              <a:rPr lang="pt-BR" sz="2800"/>
              <a:t>EC = -A-C+A-B</a:t>
            </a:r>
          </a:p>
        </p:txBody>
      </p:sp>
      <p:sp>
        <p:nvSpPr>
          <p:cNvPr id="10" name="Text Box 9">
            <a:extLst>
              <a:ext uri="{FF2B5EF4-FFF2-40B4-BE49-F238E27FC236}">
                <a16:creationId xmlns:a16="http://schemas.microsoft.com/office/drawing/2014/main" id="{C9C0D606-3BD5-4EE8-9281-220DBCF176FD}"/>
              </a:ext>
            </a:extLst>
          </p:cNvPr>
          <p:cNvSpPr txBox="1">
            <a:spLocks noChangeArrowheads="1"/>
          </p:cNvSpPr>
          <p:nvPr/>
        </p:nvSpPr>
        <p:spPr bwMode="auto">
          <a:xfrm>
            <a:off x="6195220" y="5092555"/>
            <a:ext cx="1923925" cy="523220"/>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sz="2800"/>
              <a:t>G.S. = -B-C</a:t>
            </a:r>
          </a:p>
        </p:txBody>
      </p:sp>
      <p:sp>
        <p:nvSpPr>
          <p:cNvPr id="11" name="Line 10">
            <a:extLst>
              <a:ext uri="{FF2B5EF4-FFF2-40B4-BE49-F238E27FC236}">
                <a16:creationId xmlns:a16="http://schemas.microsoft.com/office/drawing/2014/main" id="{FE1BF84B-BCA5-41F0-BD99-7BD7DCEBC855}"/>
              </a:ext>
            </a:extLst>
          </p:cNvPr>
          <p:cNvSpPr>
            <a:spLocks noChangeShapeType="1"/>
          </p:cNvSpPr>
          <p:nvPr/>
        </p:nvSpPr>
        <p:spPr bwMode="auto">
          <a:xfrm>
            <a:off x="5463381" y="5397355"/>
            <a:ext cx="609600" cy="0"/>
          </a:xfrm>
          <a:prstGeom prst="line">
            <a:avLst/>
          </a:prstGeom>
          <a:noFill/>
          <a:ln w="28575">
            <a:solidFill>
              <a:schemeClr val="tx1"/>
            </a:solidFill>
            <a:round/>
            <a:headEnd/>
            <a:tailEnd type="triangle" w="med" len="med"/>
          </a:ln>
        </p:spPr>
        <p:txBody>
          <a:bodyPr wrap="none"/>
          <a:lstStyle/>
          <a:p>
            <a:endParaRPr lang="pt-BR"/>
          </a:p>
        </p:txBody>
      </p:sp>
      <p:sp>
        <p:nvSpPr>
          <p:cNvPr id="12" name="Text Box 11">
            <a:extLst>
              <a:ext uri="{FF2B5EF4-FFF2-40B4-BE49-F238E27FC236}">
                <a16:creationId xmlns:a16="http://schemas.microsoft.com/office/drawing/2014/main" id="{0F459D16-98F4-4C4E-8AA7-EA39EA51D956}"/>
              </a:ext>
            </a:extLst>
          </p:cNvPr>
          <p:cNvSpPr txBox="1">
            <a:spLocks noChangeArrowheads="1"/>
          </p:cNvSpPr>
          <p:nvPr/>
        </p:nvSpPr>
        <p:spPr bwMode="auto">
          <a:xfrm>
            <a:off x="143236" y="5776645"/>
            <a:ext cx="8866909" cy="892552"/>
          </a:xfrm>
          <a:prstGeom prst="rect">
            <a:avLst/>
          </a:prstGeom>
          <a:noFill/>
          <a:ln w="9525">
            <a:noFill/>
            <a:miter lim="800000"/>
            <a:headEnd/>
            <a:tailEnd/>
          </a:ln>
        </p:spPr>
        <p:txBody>
          <a:bodyPr wrap="square">
            <a:spAutoFit/>
          </a:bodyPr>
          <a:lstStyle/>
          <a:p>
            <a:pPr marL="457200" indent="-457200" algn="just" eaLnBrk="1" hangingPunct="1">
              <a:buFont typeface="Wingdings" panose="05000000000000000000" pitchFamily="2" charset="2"/>
              <a:buChar char="§"/>
            </a:pPr>
            <a:r>
              <a:rPr lang="pt-BR" sz="2600" dirty="0">
                <a:latin typeface="+mn-lt"/>
              </a:rPr>
              <a:t>Logo,  a  sociedade  teve uma perda, representada pelos triângulos B e C.</a:t>
            </a:r>
          </a:p>
        </p:txBody>
      </p:sp>
      <p:sp>
        <p:nvSpPr>
          <p:cNvPr id="13" name="Rectangle 4">
            <a:extLst>
              <a:ext uri="{FF2B5EF4-FFF2-40B4-BE49-F238E27FC236}">
                <a16:creationId xmlns:a16="http://schemas.microsoft.com/office/drawing/2014/main" id="{A2E7F727-F29D-4C0E-A5FD-168A428EB102}"/>
              </a:ext>
            </a:extLst>
          </p:cNvPr>
          <p:cNvSpPr>
            <a:spLocks noChangeArrowheads="1"/>
          </p:cNvSpPr>
          <p:nvPr/>
        </p:nvSpPr>
        <p:spPr bwMode="auto">
          <a:xfrm>
            <a:off x="198220" y="-17507"/>
            <a:ext cx="8669340" cy="1066800"/>
          </a:xfrm>
          <a:prstGeom prst="rect">
            <a:avLst/>
          </a:prstGeom>
          <a:noFill/>
          <a:ln w="9525">
            <a:noFill/>
            <a:miter lim="800000"/>
            <a:headEnd/>
            <a:tailEnd/>
          </a:ln>
        </p:spPr>
        <p:txBody>
          <a:bodyPr anchor="ctr"/>
          <a:lstStyle/>
          <a:p>
            <a:pPr algn="ctr"/>
            <a:r>
              <a:rPr lang="pt-BR" sz="2800" b="1" dirty="0">
                <a:latin typeface="Arial" charset="0"/>
              </a:rPr>
              <a:t>1) Tabelamento a Preço Máximo (P</a:t>
            </a:r>
            <a:r>
              <a:rPr lang="pt-BR" sz="2200" b="1" dirty="0">
                <a:latin typeface="Arial" charset="0"/>
              </a:rPr>
              <a:t>M</a:t>
            </a:r>
            <a:r>
              <a:rPr lang="pt-BR" sz="2800" b="1" dirty="0">
                <a:latin typeface="Arial" charset="0"/>
              </a:rPr>
              <a:t>)</a:t>
            </a:r>
          </a:p>
        </p:txBody>
      </p:sp>
    </p:spTree>
    <p:extLst>
      <p:ext uri="{BB962C8B-B14F-4D97-AF65-F5344CB8AC3E}">
        <p14:creationId xmlns:p14="http://schemas.microsoft.com/office/powerpoint/2010/main" val="2339619646"/>
      </p:ext>
    </p:extLst>
  </p:cSld>
  <p:clrMapOvr>
    <a:masterClrMapping/>
  </p:clrMapOvr>
  <p:transition spd="med">
    <p:wipe dir="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EFBE4B22-0D67-42A1-9524-9C9DCDC5DAAD}"/>
              </a:ext>
            </a:extLst>
          </p:cNvPr>
          <p:cNvGrpSpPr>
            <a:grpSpLocks/>
          </p:cNvGrpSpPr>
          <p:nvPr/>
        </p:nvGrpSpPr>
        <p:grpSpPr bwMode="auto">
          <a:xfrm>
            <a:off x="843218" y="2059306"/>
            <a:ext cx="2484437" cy="2079625"/>
            <a:chOff x="863" y="1398"/>
            <a:chExt cx="1565" cy="1310"/>
          </a:xfrm>
        </p:grpSpPr>
        <p:sp>
          <p:nvSpPr>
            <p:cNvPr id="6" name="AutoShape 5" descr="Esfera">
              <a:extLst>
                <a:ext uri="{FF2B5EF4-FFF2-40B4-BE49-F238E27FC236}">
                  <a16:creationId xmlns:a16="http://schemas.microsoft.com/office/drawing/2014/main" id="{38AFE31A-7B71-4FD7-A014-9D35BB15DF09}"/>
                </a:ext>
              </a:extLst>
            </p:cNvPr>
            <p:cNvSpPr>
              <a:spLocks noChangeArrowheads="1"/>
            </p:cNvSpPr>
            <p:nvPr/>
          </p:nvSpPr>
          <p:spPr bwMode="auto">
            <a:xfrm rot="5400000">
              <a:off x="2031" y="2311"/>
              <a:ext cx="243" cy="551"/>
            </a:xfrm>
            <a:prstGeom prst="rtTriangle">
              <a:avLst/>
            </a:prstGeom>
            <a:pattFill prst="sphere">
              <a:fgClr>
                <a:srgbClr val="FF99FF"/>
              </a:fgClr>
              <a:bgClr>
                <a:srgbClr val="FFFFFF"/>
              </a:bgClr>
            </a:pattFill>
            <a:ln w="12700">
              <a:noFill/>
              <a:miter lim="800000"/>
              <a:headEnd/>
              <a:tailEnd/>
            </a:ln>
          </p:spPr>
          <p:txBody>
            <a:bodyPr wrap="none" anchor="ctr"/>
            <a:lstStyle/>
            <a:p>
              <a:endParaRPr lang="pt-BR"/>
            </a:p>
          </p:txBody>
        </p:sp>
        <p:sp>
          <p:nvSpPr>
            <p:cNvPr id="7" name="AutoShape 6" descr="Esfera">
              <a:extLst>
                <a:ext uri="{FF2B5EF4-FFF2-40B4-BE49-F238E27FC236}">
                  <a16:creationId xmlns:a16="http://schemas.microsoft.com/office/drawing/2014/main" id="{35E49C1B-16D3-47FF-A6DA-A8609A427C09}"/>
                </a:ext>
              </a:extLst>
            </p:cNvPr>
            <p:cNvSpPr>
              <a:spLocks noChangeArrowheads="1"/>
            </p:cNvSpPr>
            <p:nvPr/>
          </p:nvSpPr>
          <p:spPr bwMode="auto">
            <a:xfrm>
              <a:off x="1876" y="1398"/>
              <a:ext cx="552" cy="1067"/>
            </a:xfrm>
            <a:prstGeom prst="rtTriangle">
              <a:avLst/>
            </a:prstGeom>
            <a:pattFill prst="sphere">
              <a:fgClr>
                <a:srgbClr val="00CCFF"/>
              </a:fgClr>
              <a:bgClr>
                <a:srgbClr val="FFFFFF"/>
              </a:bgClr>
            </a:pattFill>
            <a:ln w="12700">
              <a:noFill/>
              <a:miter lim="800000"/>
              <a:headEnd/>
              <a:tailEnd/>
            </a:ln>
          </p:spPr>
          <p:txBody>
            <a:bodyPr wrap="none" lIns="90488" tIns="44450" rIns="90488" bIns="44450" anchor="ctr"/>
            <a:lstStyle/>
            <a:p>
              <a:pPr algn="ctr"/>
              <a:endParaRPr lang="pt-BR" sz="1600" b="1" i="1"/>
            </a:p>
          </p:txBody>
        </p:sp>
        <p:sp>
          <p:nvSpPr>
            <p:cNvPr id="8" name="Rectangle 7" descr="Esfera">
              <a:extLst>
                <a:ext uri="{FF2B5EF4-FFF2-40B4-BE49-F238E27FC236}">
                  <a16:creationId xmlns:a16="http://schemas.microsoft.com/office/drawing/2014/main" id="{C826988D-23A0-49DD-B2F5-D5BA4AAA833B}"/>
                </a:ext>
              </a:extLst>
            </p:cNvPr>
            <p:cNvSpPr>
              <a:spLocks noChangeArrowheads="1"/>
            </p:cNvSpPr>
            <p:nvPr/>
          </p:nvSpPr>
          <p:spPr bwMode="auto">
            <a:xfrm>
              <a:off x="863" y="2465"/>
              <a:ext cx="1013" cy="214"/>
            </a:xfrm>
            <a:prstGeom prst="rect">
              <a:avLst/>
            </a:prstGeom>
            <a:pattFill prst="sphere">
              <a:fgClr>
                <a:srgbClr val="00CCFF"/>
              </a:fgClr>
              <a:bgClr>
                <a:srgbClr val="FFFFFF"/>
              </a:bgClr>
            </a:pattFill>
            <a:ln w="12700">
              <a:noFill/>
              <a:miter lim="800000"/>
              <a:headEnd/>
              <a:tailEnd/>
            </a:ln>
          </p:spPr>
          <p:txBody>
            <a:bodyPr wrap="none" lIns="90488" tIns="44450" rIns="90488" bIns="44450" anchor="ctr"/>
            <a:lstStyle/>
            <a:p>
              <a:pPr algn="ctr"/>
              <a:endParaRPr lang="pt-BR" sz="1600" b="1" i="1"/>
            </a:p>
          </p:txBody>
        </p:sp>
        <p:sp>
          <p:nvSpPr>
            <p:cNvPr id="9" name="Rectangle 8">
              <a:extLst>
                <a:ext uri="{FF2B5EF4-FFF2-40B4-BE49-F238E27FC236}">
                  <a16:creationId xmlns:a16="http://schemas.microsoft.com/office/drawing/2014/main" id="{58462DA6-3CC8-41A1-943F-B5FA008350AB}"/>
                </a:ext>
              </a:extLst>
            </p:cNvPr>
            <p:cNvSpPr>
              <a:spLocks noChangeArrowheads="1"/>
            </p:cNvSpPr>
            <p:nvPr/>
          </p:nvSpPr>
          <p:spPr bwMode="auto">
            <a:xfrm>
              <a:off x="1877" y="2412"/>
              <a:ext cx="223" cy="250"/>
            </a:xfrm>
            <a:prstGeom prst="rect">
              <a:avLst/>
            </a:prstGeom>
            <a:noFill/>
            <a:ln w="12700">
              <a:noFill/>
              <a:miter lim="800000"/>
              <a:headEnd/>
              <a:tailEnd/>
            </a:ln>
          </p:spPr>
          <p:txBody>
            <a:bodyPr wrap="none" lIns="90488" tIns="44450" rIns="90488" bIns="44450">
              <a:spAutoFit/>
            </a:bodyPr>
            <a:lstStyle/>
            <a:p>
              <a:r>
                <a:rPr lang="pt-BR" sz="2000" b="1" i="1"/>
                <a:t>C</a:t>
              </a:r>
            </a:p>
          </p:txBody>
        </p:sp>
        <p:sp>
          <p:nvSpPr>
            <p:cNvPr id="10" name="Text Box 9">
              <a:extLst>
                <a:ext uri="{FF2B5EF4-FFF2-40B4-BE49-F238E27FC236}">
                  <a16:creationId xmlns:a16="http://schemas.microsoft.com/office/drawing/2014/main" id="{994C236F-CEF7-499E-A9AB-A8DB55757829}"/>
                </a:ext>
              </a:extLst>
            </p:cNvPr>
            <p:cNvSpPr txBox="1">
              <a:spLocks noChangeArrowheads="1"/>
            </p:cNvSpPr>
            <p:nvPr/>
          </p:nvSpPr>
          <p:spPr bwMode="auto">
            <a:xfrm>
              <a:off x="1877" y="2033"/>
              <a:ext cx="230" cy="252"/>
            </a:xfrm>
            <a:prstGeom prst="rect">
              <a:avLst/>
            </a:prstGeom>
            <a:noFill/>
            <a:ln w="9525">
              <a:noFill/>
              <a:miter lim="800000"/>
              <a:headEnd/>
              <a:tailEnd/>
            </a:ln>
          </p:spPr>
          <p:txBody>
            <a:bodyPr>
              <a:spAutoFit/>
            </a:bodyPr>
            <a:lstStyle/>
            <a:p>
              <a:pPr eaLnBrk="1" hangingPunct="1">
                <a:spcBef>
                  <a:spcPct val="50000"/>
                </a:spcBef>
              </a:pPr>
              <a:r>
                <a:rPr lang="pt-BR" sz="2000" b="1" dirty="0"/>
                <a:t>B</a:t>
              </a:r>
            </a:p>
          </p:txBody>
        </p:sp>
        <p:sp>
          <p:nvSpPr>
            <p:cNvPr id="11" name="Text Box 10">
              <a:extLst>
                <a:ext uri="{FF2B5EF4-FFF2-40B4-BE49-F238E27FC236}">
                  <a16:creationId xmlns:a16="http://schemas.microsoft.com/office/drawing/2014/main" id="{A5D97F1B-B437-4106-9BB3-07F0EBFCD012}"/>
                </a:ext>
              </a:extLst>
            </p:cNvPr>
            <p:cNvSpPr txBox="1">
              <a:spLocks noChangeArrowheads="1"/>
            </p:cNvSpPr>
            <p:nvPr/>
          </p:nvSpPr>
          <p:spPr bwMode="auto">
            <a:xfrm>
              <a:off x="1233" y="2432"/>
              <a:ext cx="369" cy="252"/>
            </a:xfrm>
            <a:prstGeom prst="rect">
              <a:avLst/>
            </a:prstGeom>
            <a:noFill/>
            <a:ln w="9525">
              <a:noFill/>
              <a:miter lim="800000"/>
              <a:headEnd/>
              <a:tailEnd/>
            </a:ln>
          </p:spPr>
          <p:txBody>
            <a:bodyPr>
              <a:spAutoFit/>
            </a:bodyPr>
            <a:lstStyle/>
            <a:p>
              <a:pPr eaLnBrk="1" hangingPunct="1">
                <a:spcBef>
                  <a:spcPct val="50000"/>
                </a:spcBef>
              </a:pPr>
              <a:r>
                <a:rPr lang="pt-BR" sz="2000" b="1" dirty="0"/>
                <a:t>A</a:t>
              </a:r>
            </a:p>
          </p:txBody>
        </p:sp>
      </p:grpSp>
      <p:sp>
        <p:nvSpPr>
          <p:cNvPr id="12" name="Rectangle 11">
            <a:extLst>
              <a:ext uri="{FF2B5EF4-FFF2-40B4-BE49-F238E27FC236}">
                <a16:creationId xmlns:a16="http://schemas.microsoft.com/office/drawing/2014/main" id="{2E891C19-9A03-450A-8605-B970ED63A6C9}"/>
              </a:ext>
            </a:extLst>
          </p:cNvPr>
          <p:cNvSpPr>
            <a:spLocks noChangeArrowheads="1"/>
          </p:cNvSpPr>
          <p:nvPr/>
        </p:nvSpPr>
        <p:spPr bwMode="auto">
          <a:xfrm>
            <a:off x="560360" y="243069"/>
            <a:ext cx="8179228" cy="1066800"/>
          </a:xfrm>
          <a:prstGeom prst="rect">
            <a:avLst/>
          </a:prstGeom>
          <a:noFill/>
          <a:ln w="9525">
            <a:noFill/>
            <a:miter lim="800000"/>
            <a:headEnd/>
            <a:tailEnd/>
          </a:ln>
        </p:spPr>
        <p:txBody>
          <a:bodyPr anchor="ctr"/>
          <a:lstStyle/>
          <a:p>
            <a:pPr algn="ctr"/>
            <a:r>
              <a:rPr lang="pt-BR" sz="2800" b="1" dirty="0">
                <a:latin typeface="Arial" charset="0"/>
              </a:rPr>
              <a:t>Tabelamento a Preço Máximo (P</a:t>
            </a:r>
            <a:r>
              <a:rPr lang="pt-BR" sz="2200" b="1" dirty="0">
                <a:latin typeface="Arial" charset="0"/>
              </a:rPr>
              <a:t>M</a:t>
            </a:r>
            <a:r>
              <a:rPr lang="pt-BR" sz="2800" b="1" dirty="0">
                <a:latin typeface="Arial" charset="0"/>
              </a:rPr>
              <a:t>) </a:t>
            </a:r>
          </a:p>
          <a:p>
            <a:pPr algn="ctr"/>
            <a:r>
              <a:rPr lang="pt-BR" sz="2800" b="1" dirty="0">
                <a:latin typeface="Arial" charset="0"/>
              </a:rPr>
              <a:t>Quando a Demanda é Mais Inelástica</a:t>
            </a:r>
          </a:p>
        </p:txBody>
      </p:sp>
      <p:sp>
        <p:nvSpPr>
          <p:cNvPr id="13" name="Rectangle 12">
            <a:extLst>
              <a:ext uri="{FF2B5EF4-FFF2-40B4-BE49-F238E27FC236}">
                <a16:creationId xmlns:a16="http://schemas.microsoft.com/office/drawing/2014/main" id="{C249CC06-05B5-4F92-9F6A-7163B7D71E2D}"/>
              </a:ext>
            </a:extLst>
          </p:cNvPr>
          <p:cNvSpPr>
            <a:spLocks noChangeArrowheads="1"/>
          </p:cNvSpPr>
          <p:nvPr/>
        </p:nvSpPr>
        <p:spPr bwMode="auto">
          <a:xfrm>
            <a:off x="4463033" y="3465661"/>
            <a:ext cx="4459435" cy="1782539"/>
          </a:xfrm>
          <a:prstGeom prst="rect">
            <a:avLst/>
          </a:prstGeom>
          <a:solidFill>
            <a:srgbClr val="F8F8F8"/>
          </a:solidFill>
          <a:ln w="12700">
            <a:solidFill>
              <a:schemeClr val="tx2"/>
            </a:solidFill>
            <a:miter lim="800000"/>
            <a:headEnd/>
            <a:tailEnd/>
          </a:ln>
        </p:spPr>
        <p:txBody>
          <a:bodyPr wrap="square" lIns="90488" tIns="44450" rIns="90488" bIns="44450">
            <a:spAutoFit/>
          </a:bodyPr>
          <a:lstStyle/>
          <a:p>
            <a:pPr algn="just"/>
            <a:r>
              <a:rPr lang="pt-BR" sz="2200" dirty="0">
                <a:latin typeface="+mn-lt"/>
              </a:rPr>
              <a:t>Se a demanda for suficientemente Inelástica,  a  área  do  triângulo B  pode ser superior a área do retângulo A, sendo a  medida maléfica para os  consumidores.</a:t>
            </a:r>
          </a:p>
        </p:txBody>
      </p:sp>
      <p:grpSp>
        <p:nvGrpSpPr>
          <p:cNvPr id="14" name="Group 13">
            <a:extLst>
              <a:ext uri="{FF2B5EF4-FFF2-40B4-BE49-F238E27FC236}">
                <a16:creationId xmlns:a16="http://schemas.microsoft.com/office/drawing/2014/main" id="{5389F0B7-7493-4697-97AE-9865FCECBD5D}"/>
              </a:ext>
            </a:extLst>
          </p:cNvPr>
          <p:cNvGrpSpPr>
            <a:grpSpLocks/>
          </p:cNvGrpSpPr>
          <p:nvPr/>
        </p:nvGrpSpPr>
        <p:grpSpPr bwMode="auto">
          <a:xfrm>
            <a:off x="384430" y="2005331"/>
            <a:ext cx="2284413" cy="3933825"/>
            <a:chOff x="574" y="1364"/>
            <a:chExt cx="1439" cy="2478"/>
          </a:xfrm>
        </p:grpSpPr>
        <p:sp>
          <p:nvSpPr>
            <p:cNvPr id="15" name="Line 14">
              <a:extLst>
                <a:ext uri="{FF2B5EF4-FFF2-40B4-BE49-F238E27FC236}">
                  <a16:creationId xmlns:a16="http://schemas.microsoft.com/office/drawing/2014/main" id="{C9ECCDA8-A7B3-4C8B-A8AB-E3A0F2E3F8C3}"/>
                </a:ext>
              </a:extLst>
            </p:cNvPr>
            <p:cNvSpPr>
              <a:spLocks noChangeShapeType="1"/>
            </p:cNvSpPr>
            <p:nvPr/>
          </p:nvSpPr>
          <p:spPr bwMode="auto">
            <a:xfrm>
              <a:off x="872" y="2679"/>
              <a:ext cx="996" cy="0"/>
            </a:xfrm>
            <a:prstGeom prst="line">
              <a:avLst/>
            </a:prstGeom>
            <a:noFill/>
            <a:ln w="25400">
              <a:solidFill>
                <a:srgbClr val="000000"/>
              </a:solidFill>
              <a:prstDash val="sysDot"/>
              <a:round/>
              <a:headEnd/>
              <a:tailEnd/>
            </a:ln>
          </p:spPr>
          <p:txBody>
            <a:bodyPr wrap="none" anchor="ctr"/>
            <a:lstStyle/>
            <a:p>
              <a:endParaRPr lang="pt-BR"/>
            </a:p>
          </p:txBody>
        </p:sp>
        <p:sp>
          <p:nvSpPr>
            <p:cNvPr id="16" name="Rectangle 15">
              <a:extLst>
                <a:ext uri="{FF2B5EF4-FFF2-40B4-BE49-F238E27FC236}">
                  <a16:creationId xmlns:a16="http://schemas.microsoft.com/office/drawing/2014/main" id="{5F26264E-35A8-44DE-898E-AC99B7118C7F}"/>
                </a:ext>
              </a:extLst>
            </p:cNvPr>
            <p:cNvSpPr>
              <a:spLocks noChangeArrowheads="1"/>
            </p:cNvSpPr>
            <p:nvPr/>
          </p:nvSpPr>
          <p:spPr bwMode="auto">
            <a:xfrm>
              <a:off x="574" y="2552"/>
              <a:ext cx="290" cy="231"/>
            </a:xfrm>
            <a:prstGeom prst="rect">
              <a:avLst/>
            </a:prstGeom>
            <a:noFill/>
            <a:ln w="12700">
              <a:noFill/>
              <a:miter lim="800000"/>
              <a:headEnd/>
              <a:tailEnd/>
            </a:ln>
          </p:spPr>
          <p:txBody>
            <a:bodyPr wrap="none" lIns="90488" tIns="44450" rIns="90488" bIns="44450">
              <a:spAutoFit/>
            </a:bodyPr>
            <a:lstStyle/>
            <a:p>
              <a:r>
                <a:rPr lang="pt-BR" sz="1800" b="1" i="1"/>
                <a:t>P</a:t>
              </a:r>
              <a:r>
                <a:rPr lang="pt-BR" sz="1800" b="1" i="1" baseline="-25000"/>
                <a:t>M</a:t>
              </a:r>
            </a:p>
          </p:txBody>
        </p:sp>
        <p:sp>
          <p:nvSpPr>
            <p:cNvPr id="17" name="Line 16">
              <a:extLst>
                <a:ext uri="{FF2B5EF4-FFF2-40B4-BE49-F238E27FC236}">
                  <a16:creationId xmlns:a16="http://schemas.microsoft.com/office/drawing/2014/main" id="{9604622E-CA2C-4631-9238-AE5C201DF745}"/>
                </a:ext>
              </a:extLst>
            </p:cNvPr>
            <p:cNvSpPr>
              <a:spLocks noChangeShapeType="1"/>
            </p:cNvSpPr>
            <p:nvPr/>
          </p:nvSpPr>
          <p:spPr bwMode="auto">
            <a:xfrm>
              <a:off x="1876" y="1364"/>
              <a:ext cx="0" cy="2289"/>
            </a:xfrm>
            <a:prstGeom prst="line">
              <a:avLst/>
            </a:prstGeom>
            <a:noFill/>
            <a:ln w="38100">
              <a:solidFill>
                <a:srgbClr val="0033CC"/>
              </a:solidFill>
              <a:round/>
              <a:headEnd/>
              <a:tailEnd/>
            </a:ln>
          </p:spPr>
          <p:txBody>
            <a:bodyPr wrap="none" anchor="ctr"/>
            <a:lstStyle/>
            <a:p>
              <a:endParaRPr lang="pt-BR"/>
            </a:p>
          </p:txBody>
        </p:sp>
        <p:sp>
          <p:nvSpPr>
            <p:cNvPr id="18" name="Rectangle 17">
              <a:extLst>
                <a:ext uri="{FF2B5EF4-FFF2-40B4-BE49-F238E27FC236}">
                  <a16:creationId xmlns:a16="http://schemas.microsoft.com/office/drawing/2014/main" id="{E844F2F9-C3F5-4681-A07E-2F55AA7E10C7}"/>
                </a:ext>
              </a:extLst>
            </p:cNvPr>
            <p:cNvSpPr>
              <a:spLocks noChangeArrowheads="1"/>
            </p:cNvSpPr>
            <p:nvPr/>
          </p:nvSpPr>
          <p:spPr bwMode="auto">
            <a:xfrm>
              <a:off x="1739" y="3611"/>
              <a:ext cx="274" cy="231"/>
            </a:xfrm>
            <a:prstGeom prst="rect">
              <a:avLst/>
            </a:prstGeom>
            <a:noFill/>
            <a:ln w="12700">
              <a:noFill/>
              <a:miter lim="800000"/>
              <a:headEnd/>
              <a:tailEnd/>
            </a:ln>
          </p:spPr>
          <p:txBody>
            <a:bodyPr wrap="none" lIns="90488" tIns="44450" rIns="90488" bIns="44450">
              <a:spAutoFit/>
            </a:bodyPr>
            <a:lstStyle/>
            <a:p>
              <a:r>
                <a:rPr lang="pt-BR" sz="1800" b="1" i="1"/>
                <a:t>Q</a:t>
              </a:r>
              <a:r>
                <a:rPr lang="pt-BR" sz="1800" b="1" i="1" baseline="-25000"/>
                <a:t>S</a:t>
              </a:r>
            </a:p>
          </p:txBody>
        </p:sp>
        <p:sp>
          <p:nvSpPr>
            <p:cNvPr id="19" name="Oval 18">
              <a:extLst>
                <a:ext uri="{FF2B5EF4-FFF2-40B4-BE49-F238E27FC236}">
                  <a16:creationId xmlns:a16="http://schemas.microsoft.com/office/drawing/2014/main" id="{7386A7F1-C5A3-4D42-8B2B-86A10A57C5FA}"/>
                </a:ext>
              </a:extLst>
            </p:cNvPr>
            <p:cNvSpPr>
              <a:spLocks noChangeArrowheads="1"/>
            </p:cNvSpPr>
            <p:nvPr/>
          </p:nvSpPr>
          <p:spPr bwMode="auto">
            <a:xfrm>
              <a:off x="1830" y="2636"/>
              <a:ext cx="92" cy="85"/>
            </a:xfrm>
            <a:prstGeom prst="ellipse">
              <a:avLst/>
            </a:prstGeom>
            <a:solidFill>
              <a:srgbClr val="000000"/>
            </a:solidFill>
            <a:ln w="12700">
              <a:solidFill>
                <a:schemeClr val="tx1"/>
              </a:solidFill>
              <a:round/>
              <a:headEnd/>
              <a:tailEnd/>
            </a:ln>
          </p:spPr>
          <p:txBody>
            <a:bodyPr wrap="none" anchor="ctr"/>
            <a:lstStyle/>
            <a:p>
              <a:endParaRPr lang="pt-BR"/>
            </a:p>
          </p:txBody>
        </p:sp>
      </p:grpSp>
      <p:sp>
        <p:nvSpPr>
          <p:cNvPr id="20" name="Line 19">
            <a:extLst>
              <a:ext uri="{FF2B5EF4-FFF2-40B4-BE49-F238E27FC236}">
                <a16:creationId xmlns:a16="http://schemas.microsoft.com/office/drawing/2014/main" id="{21A47541-D863-4370-89C9-23B51A09872E}"/>
              </a:ext>
            </a:extLst>
          </p:cNvPr>
          <p:cNvSpPr>
            <a:spLocks noChangeShapeType="1"/>
          </p:cNvSpPr>
          <p:nvPr/>
        </p:nvSpPr>
        <p:spPr bwMode="auto">
          <a:xfrm flipV="1">
            <a:off x="844805" y="3191194"/>
            <a:ext cx="3871913" cy="1557337"/>
          </a:xfrm>
          <a:prstGeom prst="line">
            <a:avLst/>
          </a:prstGeom>
          <a:noFill/>
          <a:ln w="38100">
            <a:solidFill>
              <a:srgbClr val="000000"/>
            </a:solidFill>
            <a:round/>
            <a:headEnd/>
            <a:tailEnd/>
          </a:ln>
        </p:spPr>
        <p:txBody>
          <a:bodyPr wrap="none" anchor="ctr"/>
          <a:lstStyle/>
          <a:p>
            <a:endParaRPr lang="pt-BR"/>
          </a:p>
        </p:txBody>
      </p:sp>
      <p:sp>
        <p:nvSpPr>
          <p:cNvPr id="21" name="Rectangle 20">
            <a:extLst>
              <a:ext uri="{FF2B5EF4-FFF2-40B4-BE49-F238E27FC236}">
                <a16:creationId xmlns:a16="http://schemas.microsoft.com/office/drawing/2014/main" id="{7213E6B0-62F6-4987-8B22-9EE83E0B3949}"/>
              </a:ext>
            </a:extLst>
          </p:cNvPr>
          <p:cNvSpPr>
            <a:spLocks noChangeArrowheads="1"/>
          </p:cNvSpPr>
          <p:nvPr/>
        </p:nvSpPr>
        <p:spPr bwMode="auto">
          <a:xfrm>
            <a:off x="4668434" y="2867344"/>
            <a:ext cx="354265" cy="459100"/>
          </a:xfrm>
          <a:prstGeom prst="rect">
            <a:avLst/>
          </a:prstGeom>
          <a:noFill/>
          <a:ln w="12700">
            <a:noFill/>
            <a:miter lim="800000"/>
            <a:headEnd/>
            <a:tailEnd/>
          </a:ln>
        </p:spPr>
        <p:txBody>
          <a:bodyPr wrap="none" lIns="90488" tIns="44450" rIns="90488" bIns="44450">
            <a:spAutoFit/>
          </a:bodyPr>
          <a:lstStyle/>
          <a:p>
            <a:r>
              <a:rPr lang="pt-BR" b="1" i="1"/>
              <a:t>S</a:t>
            </a:r>
          </a:p>
        </p:txBody>
      </p:sp>
      <p:sp>
        <p:nvSpPr>
          <p:cNvPr id="22" name="Line 21">
            <a:extLst>
              <a:ext uri="{FF2B5EF4-FFF2-40B4-BE49-F238E27FC236}">
                <a16:creationId xmlns:a16="http://schemas.microsoft.com/office/drawing/2014/main" id="{16BA0D09-DD4C-4CE6-AFC0-0C1F190CEE30}"/>
              </a:ext>
            </a:extLst>
          </p:cNvPr>
          <p:cNvSpPr>
            <a:spLocks noChangeShapeType="1"/>
          </p:cNvSpPr>
          <p:nvPr/>
        </p:nvSpPr>
        <p:spPr bwMode="auto">
          <a:xfrm>
            <a:off x="2405318" y="1879918"/>
            <a:ext cx="1798637" cy="3727450"/>
          </a:xfrm>
          <a:prstGeom prst="line">
            <a:avLst/>
          </a:prstGeom>
          <a:noFill/>
          <a:ln w="38100">
            <a:solidFill>
              <a:srgbClr val="000000"/>
            </a:solidFill>
            <a:round/>
            <a:headEnd/>
            <a:tailEnd/>
          </a:ln>
        </p:spPr>
        <p:txBody>
          <a:bodyPr wrap="none" anchor="ctr"/>
          <a:lstStyle/>
          <a:p>
            <a:endParaRPr lang="pt-BR"/>
          </a:p>
        </p:txBody>
      </p:sp>
      <p:sp>
        <p:nvSpPr>
          <p:cNvPr id="23" name="Rectangle 22">
            <a:extLst>
              <a:ext uri="{FF2B5EF4-FFF2-40B4-BE49-F238E27FC236}">
                <a16:creationId xmlns:a16="http://schemas.microsoft.com/office/drawing/2014/main" id="{C6DD9BD5-91FA-4953-B7BA-6F11A8EBA837}"/>
              </a:ext>
            </a:extLst>
          </p:cNvPr>
          <p:cNvSpPr>
            <a:spLocks noChangeArrowheads="1"/>
          </p:cNvSpPr>
          <p:nvPr/>
        </p:nvSpPr>
        <p:spPr bwMode="auto">
          <a:xfrm>
            <a:off x="4149101" y="5237481"/>
            <a:ext cx="405561" cy="459100"/>
          </a:xfrm>
          <a:prstGeom prst="rect">
            <a:avLst/>
          </a:prstGeom>
          <a:noFill/>
          <a:ln w="12700">
            <a:noFill/>
            <a:miter lim="800000"/>
            <a:headEnd/>
            <a:tailEnd/>
          </a:ln>
        </p:spPr>
        <p:txBody>
          <a:bodyPr wrap="none" lIns="90488" tIns="44450" rIns="90488" bIns="44450">
            <a:spAutoFit/>
          </a:bodyPr>
          <a:lstStyle/>
          <a:p>
            <a:r>
              <a:rPr lang="pt-BR" b="1" i="1" dirty="0"/>
              <a:t>D</a:t>
            </a:r>
          </a:p>
        </p:txBody>
      </p:sp>
      <p:sp>
        <p:nvSpPr>
          <p:cNvPr id="24" name="Line 23">
            <a:extLst>
              <a:ext uri="{FF2B5EF4-FFF2-40B4-BE49-F238E27FC236}">
                <a16:creationId xmlns:a16="http://schemas.microsoft.com/office/drawing/2014/main" id="{5D4DA9D4-8514-4B5B-855C-40BC164482C8}"/>
              </a:ext>
            </a:extLst>
          </p:cNvPr>
          <p:cNvSpPr>
            <a:spLocks noChangeShapeType="1"/>
          </p:cNvSpPr>
          <p:nvPr/>
        </p:nvSpPr>
        <p:spPr bwMode="auto">
          <a:xfrm>
            <a:off x="844804" y="1789431"/>
            <a:ext cx="0" cy="3827463"/>
          </a:xfrm>
          <a:prstGeom prst="line">
            <a:avLst/>
          </a:prstGeom>
          <a:noFill/>
          <a:ln w="57150">
            <a:solidFill>
              <a:srgbClr val="000000"/>
            </a:solidFill>
            <a:round/>
            <a:headEnd type="triangle" w="med" len="med"/>
            <a:tailEnd/>
          </a:ln>
        </p:spPr>
        <p:txBody>
          <a:bodyPr wrap="none" anchor="ctr"/>
          <a:lstStyle/>
          <a:p>
            <a:endParaRPr lang="pt-BR"/>
          </a:p>
        </p:txBody>
      </p:sp>
      <p:sp>
        <p:nvSpPr>
          <p:cNvPr id="25" name="Rectangle 24">
            <a:extLst>
              <a:ext uri="{FF2B5EF4-FFF2-40B4-BE49-F238E27FC236}">
                <a16:creationId xmlns:a16="http://schemas.microsoft.com/office/drawing/2014/main" id="{3E93B86F-075A-49DB-A992-63E92693F9F2}"/>
              </a:ext>
            </a:extLst>
          </p:cNvPr>
          <p:cNvSpPr>
            <a:spLocks noChangeArrowheads="1"/>
          </p:cNvSpPr>
          <p:nvPr/>
        </p:nvSpPr>
        <p:spPr bwMode="auto">
          <a:xfrm>
            <a:off x="5039639" y="5620068"/>
            <a:ext cx="421591" cy="459100"/>
          </a:xfrm>
          <a:prstGeom prst="rect">
            <a:avLst/>
          </a:prstGeom>
          <a:noFill/>
          <a:ln w="12700">
            <a:noFill/>
            <a:miter lim="800000"/>
            <a:headEnd/>
            <a:tailEnd/>
          </a:ln>
        </p:spPr>
        <p:txBody>
          <a:bodyPr wrap="none" lIns="90488" tIns="44450" rIns="90488" bIns="44450">
            <a:spAutoFit/>
          </a:bodyPr>
          <a:lstStyle/>
          <a:p>
            <a:r>
              <a:rPr lang="pt-BR" b="1" dirty="0"/>
              <a:t>Q</a:t>
            </a:r>
          </a:p>
        </p:txBody>
      </p:sp>
      <p:sp>
        <p:nvSpPr>
          <p:cNvPr id="26" name="Rectangle 25">
            <a:extLst>
              <a:ext uri="{FF2B5EF4-FFF2-40B4-BE49-F238E27FC236}">
                <a16:creationId xmlns:a16="http://schemas.microsoft.com/office/drawing/2014/main" id="{DE1FEF71-6258-4BEC-9DFA-C6A6C132E160}"/>
              </a:ext>
            </a:extLst>
          </p:cNvPr>
          <p:cNvSpPr>
            <a:spLocks noChangeArrowheads="1"/>
          </p:cNvSpPr>
          <p:nvPr/>
        </p:nvSpPr>
        <p:spPr bwMode="auto">
          <a:xfrm>
            <a:off x="467639" y="1477522"/>
            <a:ext cx="402355" cy="520655"/>
          </a:xfrm>
          <a:prstGeom prst="rect">
            <a:avLst/>
          </a:prstGeom>
          <a:noFill/>
          <a:ln w="12700">
            <a:noFill/>
            <a:miter lim="800000"/>
            <a:headEnd/>
            <a:tailEnd/>
          </a:ln>
        </p:spPr>
        <p:txBody>
          <a:bodyPr wrap="none" lIns="90488" tIns="44450" rIns="90488" bIns="44450">
            <a:spAutoFit/>
          </a:bodyPr>
          <a:lstStyle/>
          <a:p>
            <a:r>
              <a:rPr lang="pt-BR" sz="2800" b="1" dirty="0"/>
              <a:t>P</a:t>
            </a:r>
          </a:p>
        </p:txBody>
      </p:sp>
      <p:sp>
        <p:nvSpPr>
          <p:cNvPr id="27" name="Rectangle 26">
            <a:extLst>
              <a:ext uri="{FF2B5EF4-FFF2-40B4-BE49-F238E27FC236}">
                <a16:creationId xmlns:a16="http://schemas.microsoft.com/office/drawing/2014/main" id="{EF645D05-A34D-48BF-9B18-0FD41BBB9CFE}"/>
              </a:ext>
            </a:extLst>
          </p:cNvPr>
          <p:cNvSpPr>
            <a:spLocks noChangeArrowheads="1"/>
          </p:cNvSpPr>
          <p:nvPr/>
        </p:nvSpPr>
        <p:spPr bwMode="auto">
          <a:xfrm>
            <a:off x="444754" y="3551556"/>
            <a:ext cx="400752" cy="366767"/>
          </a:xfrm>
          <a:prstGeom prst="rect">
            <a:avLst/>
          </a:prstGeom>
          <a:noFill/>
          <a:ln w="12700">
            <a:noFill/>
            <a:miter lim="800000"/>
            <a:headEnd/>
            <a:tailEnd/>
          </a:ln>
        </p:spPr>
        <p:txBody>
          <a:bodyPr wrap="none" lIns="90488" tIns="44450" rIns="90488" bIns="44450">
            <a:spAutoFit/>
          </a:bodyPr>
          <a:lstStyle/>
          <a:p>
            <a:r>
              <a:rPr lang="pt-BR" sz="1800" b="1" i="1"/>
              <a:t>P</a:t>
            </a:r>
            <a:r>
              <a:rPr lang="pt-BR" sz="1800" b="1" i="1" baseline="-25000"/>
              <a:t>0</a:t>
            </a:r>
          </a:p>
        </p:txBody>
      </p:sp>
      <p:sp>
        <p:nvSpPr>
          <p:cNvPr id="28" name="Line 27">
            <a:extLst>
              <a:ext uri="{FF2B5EF4-FFF2-40B4-BE49-F238E27FC236}">
                <a16:creationId xmlns:a16="http://schemas.microsoft.com/office/drawing/2014/main" id="{AEC3FCDC-AB5E-4722-931E-3E3184414D5A}"/>
              </a:ext>
            </a:extLst>
          </p:cNvPr>
          <p:cNvSpPr>
            <a:spLocks noChangeShapeType="1"/>
          </p:cNvSpPr>
          <p:nvPr/>
        </p:nvSpPr>
        <p:spPr bwMode="auto">
          <a:xfrm>
            <a:off x="859092" y="3753168"/>
            <a:ext cx="2457450" cy="0"/>
          </a:xfrm>
          <a:prstGeom prst="line">
            <a:avLst/>
          </a:prstGeom>
          <a:noFill/>
          <a:ln w="25400">
            <a:solidFill>
              <a:srgbClr val="000000"/>
            </a:solidFill>
            <a:prstDash val="sysDot"/>
            <a:round/>
            <a:headEnd/>
            <a:tailEnd/>
          </a:ln>
        </p:spPr>
        <p:txBody>
          <a:bodyPr wrap="none" anchor="ctr"/>
          <a:lstStyle/>
          <a:p>
            <a:endParaRPr lang="pt-BR"/>
          </a:p>
        </p:txBody>
      </p:sp>
      <p:sp>
        <p:nvSpPr>
          <p:cNvPr id="29" name="Line 28">
            <a:extLst>
              <a:ext uri="{FF2B5EF4-FFF2-40B4-BE49-F238E27FC236}">
                <a16:creationId xmlns:a16="http://schemas.microsoft.com/office/drawing/2014/main" id="{9F36D4A2-AB81-4AAF-BBBD-83F2369ADE07}"/>
              </a:ext>
            </a:extLst>
          </p:cNvPr>
          <p:cNvSpPr>
            <a:spLocks noChangeShapeType="1"/>
          </p:cNvSpPr>
          <p:nvPr/>
        </p:nvSpPr>
        <p:spPr bwMode="auto">
          <a:xfrm>
            <a:off x="3329242" y="3834130"/>
            <a:ext cx="0" cy="1804988"/>
          </a:xfrm>
          <a:prstGeom prst="line">
            <a:avLst/>
          </a:prstGeom>
          <a:noFill/>
          <a:ln w="25400">
            <a:solidFill>
              <a:srgbClr val="000000"/>
            </a:solidFill>
            <a:prstDash val="dash"/>
            <a:round/>
            <a:headEnd/>
            <a:tailEnd/>
          </a:ln>
        </p:spPr>
        <p:txBody>
          <a:bodyPr wrap="none" anchor="ctr"/>
          <a:lstStyle/>
          <a:p>
            <a:endParaRPr lang="pt-BR"/>
          </a:p>
        </p:txBody>
      </p:sp>
      <p:sp>
        <p:nvSpPr>
          <p:cNvPr id="30" name="Oval 29">
            <a:extLst>
              <a:ext uri="{FF2B5EF4-FFF2-40B4-BE49-F238E27FC236}">
                <a16:creationId xmlns:a16="http://schemas.microsoft.com/office/drawing/2014/main" id="{90C548F4-D543-45D3-830B-706DA22BA4DC}"/>
              </a:ext>
            </a:extLst>
          </p:cNvPr>
          <p:cNvSpPr>
            <a:spLocks noChangeArrowheads="1"/>
          </p:cNvSpPr>
          <p:nvPr/>
        </p:nvSpPr>
        <p:spPr bwMode="auto">
          <a:xfrm>
            <a:off x="3256217" y="3686494"/>
            <a:ext cx="146050" cy="134937"/>
          </a:xfrm>
          <a:prstGeom prst="ellipse">
            <a:avLst/>
          </a:prstGeom>
          <a:solidFill>
            <a:srgbClr val="000000"/>
          </a:solidFill>
          <a:ln w="12700">
            <a:solidFill>
              <a:schemeClr val="tx1"/>
            </a:solidFill>
            <a:round/>
            <a:headEnd/>
            <a:tailEnd/>
          </a:ln>
        </p:spPr>
        <p:txBody>
          <a:bodyPr wrap="none" anchor="ctr"/>
          <a:lstStyle/>
          <a:p>
            <a:endParaRPr lang="pt-BR"/>
          </a:p>
        </p:txBody>
      </p:sp>
      <p:sp>
        <p:nvSpPr>
          <p:cNvPr id="31" name="Rectangle 30">
            <a:extLst>
              <a:ext uri="{FF2B5EF4-FFF2-40B4-BE49-F238E27FC236}">
                <a16:creationId xmlns:a16="http://schemas.microsoft.com/office/drawing/2014/main" id="{AED42725-CA5F-4931-BBF1-F7AA2C01BF48}"/>
              </a:ext>
            </a:extLst>
          </p:cNvPr>
          <p:cNvSpPr>
            <a:spLocks noChangeArrowheads="1"/>
          </p:cNvSpPr>
          <p:nvPr/>
        </p:nvSpPr>
        <p:spPr bwMode="auto">
          <a:xfrm>
            <a:off x="3111754" y="5574031"/>
            <a:ext cx="426400" cy="366767"/>
          </a:xfrm>
          <a:prstGeom prst="rect">
            <a:avLst/>
          </a:prstGeom>
          <a:noFill/>
          <a:ln w="12700">
            <a:noFill/>
            <a:miter lim="800000"/>
            <a:headEnd/>
            <a:tailEnd/>
          </a:ln>
        </p:spPr>
        <p:txBody>
          <a:bodyPr wrap="none" lIns="90488" tIns="44450" rIns="90488" bIns="44450">
            <a:spAutoFit/>
          </a:bodyPr>
          <a:lstStyle/>
          <a:p>
            <a:r>
              <a:rPr lang="pt-BR" sz="1800" b="1" i="1"/>
              <a:t>Q</a:t>
            </a:r>
            <a:r>
              <a:rPr lang="pt-BR" sz="1800" b="1" i="1" baseline="-25000"/>
              <a:t>2</a:t>
            </a:r>
          </a:p>
        </p:txBody>
      </p:sp>
      <p:sp>
        <p:nvSpPr>
          <p:cNvPr id="32" name="Line 31">
            <a:extLst>
              <a:ext uri="{FF2B5EF4-FFF2-40B4-BE49-F238E27FC236}">
                <a16:creationId xmlns:a16="http://schemas.microsoft.com/office/drawing/2014/main" id="{4969D1C9-5556-43DF-9DD7-B0F40BF2FD85}"/>
              </a:ext>
            </a:extLst>
          </p:cNvPr>
          <p:cNvSpPr>
            <a:spLocks noChangeShapeType="1"/>
          </p:cNvSpPr>
          <p:nvPr/>
        </p:nvSpPr>
        <p:spPr bwMode="auto">
          <a:xfrm>
            <a:off x="844804" y="5629593"/>
            <a:ext cx="4383088" cy="0"/>
          </a:xfrm>
          <a:prstGeom prst="line">
            <a:avLst/>
          </a:prstGeom>
          <a:noFill/>
          <a:ln w="57150">
            <a:solidFill>
              <a:srgbClr val="000000"/>
            </a:solidFill>
            <a:round/>
            <a:headEnd/>
            <a:tailEnd type="triangle" w="med" len="med"/>
          </a:ln>
        </p:spPr>
        <p:txBody>
          <a:bodyPr wrap="none"/>
          <a:lstStyle/>
          <a:p>
            <a:endParaRPr lang="pt-BR"/>
          </a:p>
        </p:txBody>
      </p:sp>
    </p:spTree>
    <p:extLst>
      <p:ext uri="{BB962C8B-B14F-4D97-AF65-F5344CB8AC3E}">
        <p14:creationId xmlns:p14="http://schemas.microsoft.com/office/powerpoint/2010/main" val="354263236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43E8385-6F59-41BA-A401-0DBA241ECA3C}"/>
              </a:ext>
            </a:extLst>
          </p:cNvPr>
          <p:cNvSpPr>
            <a:spLocks noChangeArrowheads="1"/>
          </p:cNvSpPr>
          <p:nvPr/>
        </p:nvSpPr>
        <p:spPr bwMode="auto">
          <a:xfrm>
            <a:off x="239146" y="81182"/>
            <a:ext cx="8516938" cy="1066800"/>
          </a:xfrm>
          <a:prstGeom prst="rect">
            <a:avLst/>
          </a:prstGeom>
          <a:noFill/>
          <a:ln w="9525">
            <a:noFill/>
            <a:miter lim="800000"/>
            <a:headEnd/>
            <a:tailEnd/>
          </a:ln>
        </p:spPr>
        <p:txBody>
          <a:bodyPr anchor="ctr"/>
          <a:lstStyle/>
          <a:p>
            <a:pPr algn="ctr"/>
            <a:r>
              <a:rPr lang="pt-BR" sz="2800" b="1" dirty="0">
                <a:latin typeface="Arial" charset="0"/>
              </a:rPr>
              <a:t>2) Tabelamento a Preço Mínimo (</a:t>
            </a:r>
            <a:r>
              <a:rPr lang="pt-BR" sz="2800" b="1" dirty="0" err="1">
                <a:latin typeface="Arial" charset="0"/>
              </a:rPr>
              <a:t>Pm</a:t>
            </a:r>
            <a:r>
              <a:rPr lang="pt-BR" sz="2800" b="1" dirty="0">
                <a:latin typeface="Arial" charset="0"/>
              </a:rPr>
              <a:t>)</a:t>
            </a:r>
          </a:p>
        </p:txBody>
      </p:sp>
      <p:sp>
        <p:nvSpPr>
          <p:cNvPr id="6" name="Rectangle 5">
            <a:extLst>
              <a:ext uri="{FF2B5EF4-FFF2-40B4-BE49-F238E27FC236}">
                <a16:creationId xmlns:a16="http://schemas.microsoft.com/office/drawing/2014/main" id="{46DB6F8A-CE07-41D8-8C22-062EBCA0909C}"/>
              </a:ext>
            </a:extLst>
          </p:cNvPr>
          <p:cNvSpPr>
            <a:spLocks noChangeArrowheads="1"/>
          </p:cNvSpPr>
          <p:nvPr/>
        </p:nvSpPr>
        <p:spPr bwMode="auto">
          <a:xfrm>
            <a:off x="187357" y="1143000"/>
            <a:ext cx="8751611" cy="4343400"/>
          </a:xfrm>
          <a:prstGeom prst="rect">
            <a:avLst/>
          </a:prstGeom>
          <a:noFill/>
          <a:ln w="9525">
            <a:noFill/>
            <a:miter lim="800000"/>
            <a:headEnd/>
            <a:tailEnd/>
          </a:ln>
        </p:spPr>
        <p:txBody>
          <a:bodyPr/>
          <a:lstStyle/>
          <a:p>
            <a:pPr marL="457200" indent="-457200" algn="just">
              <a:spcBef>
                <a:spcPct val="50000"/>
              </a:spcBef>
              <a:buSzPct val="75000"/>
              <a:buFont typeface="Wingdings" panose="05000000000000000000" pitchFamily="2" charset="2"/>
              <a:buChar char="§"/>
            </a:pPr>
            <a:r>
              <a:rPr lang="pt-BR" sz="2800" dirty="0">
                <a:latin typeface="Arial" charset="0"/>
              </a:rPr>
              <a:t>Se  o  governo impõe um preço mínimo, isso gera um  excedente,   à  medida  que   aumenta  a quantidade   ofertada   e   diminui  a  quantidade demandada.  A quantidade  transacionada  é  </a:t>
            </a:r>
            <a:r>
              <a:rPr lang="pt-BR" sz="2800" dirty="0" err="1">
                <a:latin typeface="Arial" charset="0"/>
              </a:rPr>
              <a:t>Q</a:t>
            </a:r>
            <a:r>
              <a:rPr lang="pt-BR" sz="2000" b="1" dirty="0" err="1">
                <a:latin typeface="Arial" charset="0"/>
              </a:rPr>
              <a:t>s</a:t>
            </a:r>
            <a:r>
              <a:rPr lang="pt-BR" sz="2800" dirty="0">
                <a:latin typeface="Arial" charset="0"/>
              </a:rPr>
              <a:t>,  mas  como  os consumidores só demandam  </a:t>
            </a:r>
            <a:r>
              <a:rPr lang="pt-BR" sz="2800" dirty="0" err="1">
                <a:latin typeface="Arial" charset="0"/>
              </a:rPr>
              <a:t>Q</a:t>
            </a:r>
            <a:r>
              <a:rPr lang="pt-BR" sz="2000" b="1" dirty="0" err="1">
                <a:latin typeface="Arial" charset="0"/>
              </a:rPr>
              <a:t>d</a:t>
            </a:r>
            <a:r>
              <a:rPr lang="pt-BR" sz="2800" dirty="0">
                <a:latin typeface="Arial" charset="0"/>
              </a:rPr>
              <a:t>, o governo   terá   que  comprar  o  excedente   para  sustentar  tal  preço.  Sendo   assim, temos:</a:t>
            </a:r>
          </a:p>
          <a:p>
            <a:pPr marL="457200" indent="-457200" algn="just">
              <a:spcBef>
                <a:spcPct val="50000"/>
              </a:spcBef>
              <a:buClr>
                <a:srgbClr val="663300"/>
              </a:buClr>
              <a:buSzPct val="75000"/>
              <a:buFont typeface="Wingdings" panose="05000000000000000000" pitchFamily="2" charset="2"/>
              <a:buChar char="§"/>
            </a:pPr>
            <a:endParaRPr lang="pt-BR" sz="2800" dirty="0">
              <a:latin typeface="Arial" charset="0"/>
            </a:endParaRPr>
          </a:p>
        </p:txBody>
      </p:sp>
    </p:spTree>
    <p:extLst>
      <p:ext uri="{BB962C8B-B14F-4D97-AF65-F5344CB8AC3E}">
        <p14:creationId xmlns:p14="http://schemas.microsoft.com/office/powerpoint/2010/main" val="1648746613"/>
      </p:ext>
    </p:extLst>
  </p:cSld>
  <p:clrMapOvr>
    <a:masterClrMapping/>
  </p:clrMapOvr>
  <p:transition spd="med">
    <p:wipe dir="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5">
            <a:extLst>
              <a:ext uri="{FF2B5EF4-FFF2-40B4-BE49-F238E27FC236}">
                <a16:creationId xmlns:a16="http://schemas.microsoft.com/office/drawing/2014/main" id="{B8F7B06B-CBA1-4CE6-A729-D0C26871660B}"/>
              </a:ext>
            </a:extLst>
          </p:cNvPr>
          <p:cNvGrpSpPr>
            <a:grpSpLocks/>
          </p:cNvGrpSpPr>
          <p:nvPr/>
        </p:nvGrpSpPr>
        <p:grpSpPr bwMode="auto">
          <a:xfrm>
            <a:off x="2333775" y="2791761"/>
            <a:ext cx="1355989" cy="2808287"/>
            <a:chOff x="2356876" y="2717074"/>
            <a:chExt cx="1356969" cy="2808518"/>
          </a:xfrm>
        </p:grpSpPr>
        <p:sp>
          <p:nvSpPr>
            <p:cNvPr id="6" name="Retângulo 43">
              <a:extLst>
                <a:ext uri="{FF2B5EF4-FFF2-40B4-BE49-F238E27FC236}">
                  <a16:creationId xmlns:a16="http://schemas.microsoft.com/office/drawing/2014/main" id="{62EC8C66-4761-4C2F-A8DD-B6860A7513D8}"/>
                </a:ext>
              </a:extLst>
            </p:cNvPr>
            <p:cNvSpPr>
              <a:spLocks noChangeArrowheads="1"/>
            </p:cNvSpPr>
            <p:nvPr/>
          </p:nvSpPr>
          <p:spPr bwMode="auto">
            <a:xfrm rot="-5400000">
              <a:off x="1999691" y="3844967"/>
              <a:ext cx="2037810" cy="1323439"/>
            </a:xfrm>
            <a:prstGeom prst="rect">
              <a:avLst/>
            </a:prstGeom>
            <a:solidFill>
              <a:srgbClr val="FFFF00"/>
            </a:solidFill>
            <a:ln w="12700" algn="ctr">
              <a:noFill/>
              <a:round/>
              <a:headEnd/>
              <a:tailEnd/>
            </a:ln>
          </p:spPr>
          <p:txBody>
            <a:bodyPr>
              <a:spAutoFit/>
            </a:bodyPr>
            <a:lstStyle/>
            <a:p>
              <a:endParaRPr lang="pt-BR" sz="8000"/>
            </a:p>
          </p:txBody>
        </p:sp>
        <p:sp>
          <p:nvSpPr>
            <p:cNvPr id="7" name="Triângulo retângulo 41">
              <a:extLst>
                <a:ext uri="{FF2B5EF4-FFF2-40B4-BE49-F238E27FC236}">
                  <a16:creationId xmlns:a16="http://schemas.microsoft.com/office/drawing/2014/main" id="{5300AAB0-B409-4861-9A83-D098A5B7B1CB}"/>
                </a:ext>
              </a:extLst>
            </p:cNvPr>
            <p:cNvSpPr>
              <a:spLocks noChangeArrowheads="1"/>
            </p:cNvSpPr>
            <p:nvPr/>
          </p:nvSpPr>
          <p:spPr bwMode="auto">
            <a:xfrm rot="16200000">
              <a:off x="2955697" y="2742697"/>
              <a:ext cx="783771" cy="732525"/>
            </a:xfrm>
            <a:prstGeom prst="rtTriangle">
              <a:avLst/>
            </a:prstGeom>
            <a:solidFill>
              <a:srgbClr val="92D050"/>
            </a:solidFill>
            <a:ln w="12700" algn="ctr">
              <a:noFill/>
              <a:round/>
              <a:headEnd/>
              <a:tailEnd/>
            </a:ln>
          </p:spPr>
          <p:txBody>
            <a:bodyPr>
              <a:spAutoFit/>
            </a:bodyPr>
            <a:lstStyle/>
            <a:p>
              <a:endParaRPr lang="pt-BR" sz="1000"/>
            </a:p>
          </p:txBody>
        </p:sp>
        <p:sp>
          <p:nvSpPr>
            <p:cNvPr id="8" name="Rectangle 8">
              <a:extLst>
                <a:ext uri="{FF2B5EF4-FFF2-40B4-BE49-F238E27FC236}">
                  <a16:creationId xmlns:a16="http://schemas.microsoft.com/office/drawing/2014/main" id="{69048DA0-B603-419E-A0BE-C2B8330C7C48}"/>
                </a:ext>
              </a:extLst>
            </p:cNvPr>
            <p:cNvSpPr>
              <a:spLocks noChangeArrowheads="1"/>
            </p:cNvSpPr>
            <p:nvPr/>
          </p:nvSpPr>
          <p:spPr bwMode="auto">
            <a:xfrm>
              <a:off x="3318785" y="3109777"/>
              <a:ext cx="330220" cy="335989"/>
            </a:xfrm>
            <a:prstGeom prst="rect">
              <a:avLst/>
            </a:prstGeom>
            <a:noFill/>
            <a:ln w="12700">
              <a:noFill/>
              <a:miter lim="800000"/>
              <a:headEnd/>
              <a:tailEnd/>
            </a:ln>
          </p:spPr>
          <p:txBody>
            <a:bodyPr wrap="none" lIns="90488" tIns="44450" rIns="90488" bIns="44450">
              <a:spAutoFit/>
            </a:bodyPr>
            <a:lstStyle/>
            <a:p>
              <a:r>
                <a:rPr lang="en-US" sz="1600" b="1" i="1">
                  <a:latin typeface="Arial" charset="0"/>
                </a:rPr>
                <a:t>C</a:t>
              </a:r>
            </a:p>
          </p:txBody>
        </p:sp>
        <p:sp>
          <p:nvSpPr>
            <p:cNvPr id="9" name="Rectangle 8">
              <a:extLst>
                <a:ext uri="{FF2B5EF4-FFF2-40B4-BE49-F238E27FC236}">
                  <a16:creationId xmlns:a16="http://schemas.microsoft.com/office/drawing/2014/main" id="{FB9BFFA6-94B8-41DA-8278-CBB3C6C829FD}"/>
                </a:ext>
              </a:extLst>
            </p:cNvPr>
            <p:cNvSpPr>
              <a:spLocks noChangeArrowheads="1"/>
            </p:cNvSpPr>
            <p:nvPr/>
          </p:nvSpPr>
          <p:spPr bwMode="auto">
            <a:xfrm>
              <a:off x="2974791" y="4006768"/>
              <a:ext cx="318999" cy="335989"/>
            </a:xfrm>
            <a:prstGeom prst="rect">
              <a:avLst/>
            </a:prstGeom>
            <a:noFill/>
            <a:ln w="12700">
              <a:noFill/>
              <a:miter lim="800000"/>
              <a:headEnd/>
              <a:tailEnd/>
            </a:ln>
          </p:spPr>
          <p:txBody>
            <a:bodyPr wrap="none" lIns="90488" tIns="44450" rIns="90488" bIns="44450">
              <a:spAutoFit/>
            </a:bodyPr>
            <a:lstStyle/>
            <a:p>
              <a:r>
                <a:rPr lang="en-US" sz="1600" b="1" i="1">
                  <a:latin typeface="Arial" charset="0"/>
                </a:rPr>
                <a:t>E</a:t>
              </a:r>
            </a:p>
          </p:txBody>
        </p:sp>
      </p:grpSp>
      <p:grpSp>
        <p:nvGrpSpPr>
          <p:cNvPr id="10" name="Group 5">
            <a:extLst>
              <a:ext uri="{FF2B5EF4-FFF2-40B4-BE49-F238E27FC236}">
                <a16:creationId xmlns:a16="http://schemas.microsoft.com/office/drawing/2014/main" id="{D6BCF36C-D38F-4E26-B2D1-DE6826447EA2}"/>
              </a:ext>
            </a:extLst>
          </p:cNvPr>
          <p:cNvGrpSpPr>
            <a:grpSpLocks/>
          </p:cNvGrpSpPr>
          <p:nvPr/>
        </p:nvGrpSpPr>
        <p:grpSpPr bwMode="auto">
          <a:xfrm>
            <a:off x="1071711" y="2888597"/>
            <a:ext cx="2603500" cy="658812"/>
            <a:chOff x="690" y="1989"/>
            <a:chExt cx="1640" cy="415"/>
          </a:xfrm>
        </p:grpSpPr>
        <p:sp>
          <p:nvSpPr>
            <p:cNvPr id="11" name="AutoShape 6" descr="Diagonal para baixo larga">
              <a:extLst>
                <a:ext uri="{FF2B5EF4-FFF2-40B4-BE49-F238E27FC236}">
                  <a16:creationId xmlns:a16="http://schemas.microsoft.com/office/drawing/2014/main" id="{589B7BEE-9B77-4FC9-A66B-AF8A3011329E}"/>
                </a:ext>
              </a:extLst>
            </p:cNvPr>
            <p:cNvSpPr>
              <a:spLocks noChangeArrowheads="1"/>
            </p:cNvSpPr>
            <p:nvPr/>
          </p:nvSpPr>
          <p:spPr bwMode="auto">
            <a:xfrm>
              <a:off x="1475" y="1989"/>
              <a:ext cx="455" cy="415"/>
            </a:xfrm>
            <a:prstGeom prst="rtTriangle">
              <a:avLst/>
            </a:prstGeom>
            <a:pattFill prst="wdDnDiag">
              <a:fgClr>
                <a:srgbClr val="0099FF"/>
              </a:fgClr>
              <a:bgClr>
                <a:srgbClr val="FFFFFF"/>
              </a:bgClr>
            </a:pattFill>
            <a:ln w="12700">
              <a:noFill/>
              <a:miter lim="800000"/>
              <a:headEnd/>
              <a:tailEnd/>
            </a:ln>
          </p:spPr>
          <p:txBody>
            <a:bodyPr wrap="none" lIns="90488" tIns="44450" rIns="90488" bIns="44450" anchor="ctr"/>
            <a:lstStyle/>
            <a:p>
              <a:pPr algn="ctr"/>
              <a:endParaRPr lang="pt-BR" sz="1800" b="1" i="1">
                <a:latin typeface="Arial" charset="0"/>
              </a:endParaRPr>
            </a:p>
          </p:txBody>
        </p:sp>
        <p:sp>
          <p:nvSpPr>
            <p:cNvPr id="12" name="AutoShape 7" descr="Diagonal para cima larga">
              <a:extLst>
                <a:ext uri="{FF2B5EF4-FFF2-40B4-BE49-F238E27FC236}">
                  <a16:creationId xmlns:a16="http://schemas.microsoft.com/office/drawing/2014/main" id="{E1C1131D-584F-4A38-95EA-5D78D1B1D0F3}"/>
                </a:ext>
              </a:extLst>
            </p:cNvPr>
            <p:cNvSpPr>
              <a:spLocks noChangeArrowheads="1"/>
            </p:cNvSpPr>
            <p:nvPr/>
          </p:nvSpPr>
          <p:spPr bwMode="auto">
            <a:xfrm rot="10800000" flipH="1">
              <a:off x="1510" y="1989"/>
              <a:ext cx="820" cy="415"/>
            </a:xfrm>
            <a:prstGeom prst="triangle">
              <a:avLst>
                <a:gd name="adj" fmla="val 49991"/>
              </a:avLst>
            </a:prstGeom>
            <a:pattFill prst="wdUpDiag">
              <a:fgClr>
                <a:srgbClr val="FF66FF"/>
              </a:fgClr>
              <a:bgClr>
                <a:srgbClr val="FFFFFF"/>
              </a:bgClr>
            </a:pattFill>
            <a:ln w="12700">
              <a:noFill/>
              <a:miter lim="800000"/>
              <a:headEnd/>
              <a:tailEnd/>
            </a:ln>
          </p:spPr>
          <p:txBody>
            <a:bodyPr wrap="none" anchor="ctr"/>
            <a:lstStyle/>
            <a:p>
              <a:endParaRPr lang="pt-BR"/>
            </a:p>
          </p:txBody>
        </p:sp>
        <p:sp>
          <p:nvSpPr>
            <p:cNvPr id="13" name="Rectangle 8">
              <a:extLst>
                <a:ext uri="{FF2B5EF4-FFF2-40B4-BE49-F238E27FC236}">
                  <a16:creationId xmlns:a16="http://schemas.microsoft.com/office/drawing/2014/main" id="{593A2676-92D2-41F0-966E-10372880EE5D}"/>
                </a:ext>
              </a:extLst>
            </p:cNvPr>
            <p:cNvSpPr>
              <a:spLocks noChangeArrowheads="1"/>
            </p:cNvSpPr>
            <p:nvPr/>
          </p:nvSpPr>
          <p:spPr bwMode="auto">
            <a:xfrm>
              <a:off x="1830" y="2046"/>
              <a:ext cx="208" cy="212"/>
            </a:xfrm>
            <a:prstGeom prst="rect">
              <a:avLst/>
            </a:prstGeom>
            <a:noFill/>
            <a:ln w="12700">
              <a:noFill/>
              <a:miter lim="800000"/>
              <a:headEnd/>
              <a:tailEnd/>
            </a:ln>
          </p:spPr>
          <p:txBody>
            <a:bodyPr wrap="none" lIns="90488" tIns="44450" rIns="90488" bIns="44450">
              <a:spAutoFit/>
            </a:bodyPr>
            <a:lstStyle/>
            <a:p>
              <a:r>
                <a:rPr lang="en-US" sz="1600" b="1" i="1">
                  <a:latin typeface="Arial" charset="0"/>
                </a:rPr>
                <a:t>D</a:t>
              </a:r>
            </a:p>
          </p:txBody>
        </p:sp>
        <p:sp>
          <p:nvSpPr>
            <p:cNvPr id="14" name="Rectangle 9" descr="Diagonal para cima larga">
              <a:extLst>
                <a:ext uri="{FF2B5EF4-FFF2-40B4-BE49-F238E27FC236}">
                  <a16:creationId xmlns:a16="http://schemas.microsoft.com/office/drawing/2014/main" id="{AE6BF39E-6D91-46E6-80B3-28BD7D75EEC8}"/>
                </a:ext>
              </a:extLst>
            </p:cNvPr>
            <p:cNvSpPr>
              <a:spLocks noChangeArrowheads="1"/>
            </p:cNvSpPr>
            <p:nvPr/>
          </p:nvSpPr>
          <p:spPr bwMode="auto">
            <a:xfrm>
              <a:off x="690" y="1989"/>
              <a:ext cx="785" cy="415"/>
            </a:xfrm>
            <a:prstGeom prst="rect">
              <a:avLst/>
            </a:prstGeom>
            <a:pattFill prst="wdUpDiag">
              <a:fgClr>
                <a:srgbClr val="66FF99"/>
              </a:fgClr>
              <a:bgClr>
                <a:srgbClr val="FFFFFF"/>
              </a:bgClr>
            </a:pattFill>
            <a:ln w="12700">
              <a:noFill/>
              <a:miter lim="800000"/>
              <a:headEnd/>
              <a:tailEnd/>
            </a:ln>
          </p:spPr>
          <p:txBody>
            <a:bodyPr wrap="none" lIns="90488" tIns="44450" rIns="90488" bIns="44450" anchor="ctr"/>
            <a:lstStyle/>
            <a:p>
              <a:pPr algn="ctr"/>
              <a:endParaRPr lang="pt-BR" sz="1400" b="1" i="1">
                <a:latin typeface="Arial" charset="0"/>
              </a:endParaRPr>
            </a:p>
          </p:txBody>
        </p:sp>
        <p:sp>
          <p:nvSpPr>
            <p:cNvPr id="15" name="Text Box 10">
              <a:extLst>
                <a:ext uri="{FF2B5EF4-FFF2-40B4-BE49-F238E27FC236}">
                  <a16:creationId xmlns:a16="http://schemas.microsoft.com/office/drawing/2014/main" id="{B94A2475-64BC-436C-956B-185FF6F3ED76}"/>
                </a:ext>
              </a:extLst>
            </p:cNvPr>
            <p:cNvSpPr txBox="1">
              <a:spLocks noChangeArrowheads="1"/>
            </p:cNvSpPr>
            <p:nvPr/>
          </p:nvSpPr>
          <p:spPr bwMode="auto">
            <a:xfrm>
              <a:off x="1475" y="2104"/>
              <a:ext cx="228" cy="212"/>
            </a:xfrm>
            <a:prstGeom prst="rect">
              <a:avLst/>
            </a:prstGeom>
            <a:noFill/>
            <a:ln w="9525">
              <a:noFill/>
              <a:miter lim="800000"/>
              <a:headEnd/>
              <a:tailEnd/>
            </a:ln>
          </p:spPr>
          <p:txBody>
            <a:bodyPr>
              <a:spAutoFit/>
            </a:bodyPr>
            <a:lstStyle/>
            <a:p>
              <a:pPr eaLnBrk="1" hangingPunct="1">
                <a:spcBef>
                  <a:spcPct val="50000"/>
                </a:spcBef>
              </a:pPr>
              <a:r>
                <a:rPr lang="pt-BR" sz="1600" b="1">
                  <a:latin typeface="Arial" charset="0"/>
                </a:rPr>
                <a:t>B</a:t>
              </a:r>
              <a:endParaRPr lang="en-US" sz="1600" b="1">
                <a:latin typeface="Arial" charset="0"/>
              </a:endParaRPr>
            </a:p>
          </p:txBody>
        </p:sp>
        <p:sp>
          <p:nvSpPr>
            <p:cNvPr id="16" name="Text Box 11">
              <a:extLst>
                <a:ext uri="{FF2B5EF4-FFF2-40B4-BE49-F238E27FC236}">
                  <a16:creationId xmlns:a16="http://schemas.microsoft.com/office/drawing/2014/main" id="{D0D6281F-1F1D-4C75-9213-05F394434D42}"/>
                </a:ext>
              </a:extLst>
            </p:cNvPr>
            <p:cNvSpPr txBox="1">
              <a:spLocks noChangeArrowheads="1"/>
            </p:cNvSpPr>
            <p:nvPr/>
          </p:nvSpPr>
          <p:spPr bwMode="auto">
            <a:xfrm>
              <a:off x="974" y="2085"/>
              <a:ext cx="228" cy="212"/>
            </a:xfrm>
            <a:prstGeom prst="rect">
              <a:avLst/>
            </a:prstGeom>
            <a:noFill/>
            <a:ln w="9525">
              <a:noFill/>
              <a:miter lim="800000"/>
              <a:headEnd/>
              <a:tailEnd/>
            </a:ln>
          </p:spPr>
          <p:txBody>
            <a:bodyPr>
              <a:spAutoFit/>
            </a:bodyPr>
            <a:lstStyle/>
            <a:p>
              <a:pPr eaLnBrk="1" hangingPunct="1">
                <a:spcBef>
                  <a:spcPct val="50000"/>
                </a:spcBef>
              </a:pPr>
              <a:r>
                <a:rPr lang="pt-BR" sz="1600" b="1">
                  <a:latin typeface="Arial" charset="0"/>
                </a:rPr>
                <a:t>A</a:t>
              </a:r>
              <a:endParaRPr lang="en-US" sz="1600" b="1">
                <a:latin typeface="Arial" charset="0"/>
              </a:endParaRPr>
            </a:p>
          </p:txBody>
        </p:sp>
      </p:grpSp>
      <p:sp>
        <p:nvSpPr>
          <p:cNvPr id="17" name="Rectangle 12">
            <a:extLst>
              <a:ext uri="{FF2B5EF4-FFF2-40B4-BE49-F238E27FC236}">
                <a16:creationId xmlns:a16="http://schemas.microsoft.com/office/drawing/2014/main" id="{C8F43108-964F-49A9-A8D1-11F4DBA4B216}"/>
              </a:ext>
            </a:extLst>
          </p:cNvPr>
          <p:cNvSpPr>
            <a:spLocks noChangeArrowheads="1"/>
          </p:cNvSpPr>
          <p:nvPr/>
        </p:nvSpPr>
        <p:spPr bwMode="auto">
          <a:xfrm>
            <a:off x="6083889" y="5522259"/>
            <a:ext cx="461666" cy="520655"/>
          </a:xfrm>
          <a:prstGeom prst="rect">
            <a:avLst/>
          </a:prstGeom>
          <a:noFill/>
          <a:ln w="12700">
            <a:noFill/>
            <a:miter lim="800000"/>
            <a:headEnd/>
            <a:tailEnd/>
          </a:ln>
        </p:spPr>
        <p:txBody>
          <a:bodyPr wrap="none" lIns="90488" tIns="44450" rIns="90488" bIns="44450">
            <a:spAutoFit/>
          </a:bodyPr>
          <a:lstStyle/>
          <a:p>
            <a:r>
              <a:rPr lang="pt-BR" sz="2800" b="1" dirty="0">
                <a:latin typeface="Arial" charset="0"/>
              </a:rPr>
              <a:t>Q</a:t>
            </a:r>
            <a:endParaRPr lang="en-US" sz="2800" b="1" dirty="0">
              <a:latin typeface="Arial" charset="0"/>
            </a:endParaRPr>
          </a:p>
        </p:txBody>
      </p:sp>
      <p:sp>
        <p:nvSpPr>
          <p:cNvPr id="18" name="Rectangle 13">
            <a:extLst>
              <a:ext uri="{FF2B5EF4-FFF2-40B4-BE49-F238E27FC236}">
                <a16:creationId xmlns:a16="http://schemas.microsoft.com/office/drawing/2014/main" id="{12837784-FECC-4A5F-BAC6-23FA0E9255F6}"/>
              </a:ext>
            </a:extLst>
          </p:cNvPr>
          <p:cNvSpPr>
            <a:spLocks noChangeArrowheads="1"/>
          </p:cNvSpPr>
          <p:nvPr/>
        </p:nvSpPr>
        <p:spPr bwMode="auto">
          <a:xfrm>
            <a:off x="699527" y="1315553"/>
            <a:ext cx="421591" cy="520655"/>
          </a:xfrm>
          <a:prstGeom prst="rect">
            <a:avLst/>
          </a:prstGeom>
          <a:noFill/>
          <a:ln w="12700">
            <a:noFill/>
            <a:miter lim="800000"/>
            <a:headEnd/>
            <a:tailEnd/>
          </a:ln>
        </p:spPr>
        <p:txBody>
          <a:bodyPr wrap="none" lIns="90488" tIns="44450" rIns="90488" bIns="44450">
            <a:spAutoFit/>
          </a:bodyPr>
          <a:lstStyle/>
          <a:p>
            <a:r>
              <a:rPr lang="en-US" sz="2800" b="1" dirty="0">
                <a:latin typeface="Arial" charset="0"/>
              </a:rPr>
              <a:t>P</a:t>
            </a:r>
          </a:p>
        </p:txBody>
      </p:sp>
      <p:sp>
        <p:nvSpPr>
          <p:cNvPr id="19" name="Line 14">
            <a:extLst>
              <a:ext uri="{FF2B5EF4-FFF2-40B4-BE49-F238E27FC236}">
                <a16:creationId xmlns:a16="http://schemas.microsoft.com/office/drawing/2014/main" id="{6E021091-8E22-48E2-9EB3-908654F0DE93}"/>
              </a:ext>
            </a:extLst>
          </p:cNvPr>
          <p:cNvSpPr>
            <a:spLocks noChangeShapeType="1"/>
          </p:cNvSpPr>
          <p:nvPr/>
        </p:nvSpPr>
        <p:spPr bwMode="auto">
          <a:xfrm flipV="1">
            <a:off x="1595587" y="1829734"/>
            <a:ext cx="3108325" cy="3214688"/>
          </a:xfrm>
          <a:prstGeom prst="line">
            <a:avLst/>
          </a:prstGeom>
          <a:noFill/>
          <a:ln w="38100">
            <a:solidFill>
              <a:srgbClr val="000000"/>
            </a:solidFill>
            <a:round/>
            <a:headEnd/>
            <a:tailEnd/>
          </a:ln>
        </p:spPr>
        <p:txBody>
          <a:bodyPr wrap="none" anchor="ctr"/>
          <a:lstStyle/>
          <a:p>
            <a:endParaRPr lang="pt-BR"/>
          </a:p>
        </p:txBody>
      </p:sp>
      <p:sp>
        <p:nvSpPr>
          <p:cNvPr id="20" name="Rectangle 15">
            <a:extLst>
              <a:ext uri="{FF2B5EF4-FFF2-40B4-BE49-F238E27FC236}">
                <a16:creationId xmlns:a16="http://schemas.microsoft.com/office/drawing/2014/main" id="{3DB2D542-EEFA-467E-B1E0-E7F8F6D1C304}"/>
              </a:ext>
            </a:extLst>
          </p:cNvPr>
          <p:cNvSpPr>
            <a:spLocks noChangeArrowheads="1"/>
          </p:cNvSpPr>
          <p:nvPr/>
        </p:nvSpPr>
        <p:spPr bwMode="auto">
          <a:xfrm>
            <a:off x="4672161" y="1653523"/>
            <a:ext cx="336632" cy="366767"/>
          </a:xfrm>
          <a:prstGeom prst="rect">
            <a:avLst/>
          </a:prstGeom>
          <a:noFill/>
          <a:ln w="12700">
            <a:noFill/>
            <a:miter lim="800000"/>
            <a:headEnd/>
            <a:tailEnd/>
          </a:ln>
        </p:spPr>
        <p:txBody>
          <a:bodyPr wrap="none" lIns="90488" tIns="44450" rIns="90488" bIns="44450">
            <a:spAutoFit/>
          </a:bodyPr>
          <a:lstStyle/>
          <a:p>
            <a:r>
              <a:rPr lang="en-US" sz="1800" b="1" i="1">
                <a:latin typeface="Arial" charset="0"/>
              </a:rPr>
              <a:t>S</a:t>
            </a:r>
          </a:p>
        </p:txBody>
      </p:sp>
      <p:sp>
        <p:nvSpPr>
          <p:cNvPr id="21" name="Line 16">
            <a:extLst>
              <a:ext uri="{FF2B5EF4-FFF2-40B4-BE49-F238E27FC236}">
                <a16:creationId xmlns:a16="http://schemas.microsoft.com/office/drawing/2014/main" id="{FEE52DAD-2B27-4551-8B12-DA30825CF4AE}"/>
              </a:ext>
            </a:extLst>
          </p:cNvPr>
          <p:cNvSpPr>
            <a:spLocks noChangeShapeType="1"/>
          </p:cNvSpPr>
          <p:nvPr/>
        </p:nvSpPr>
        <p:spPr bwMode="auto">
          <a:xfrm>
            <a:off x="1676549" y="2256772"/>
            <a:ext cx="3130550" cy="2946400"/>
          </a:xfrm>
          <a:prstGeom prst="line">
            <a:avLst/>
          </a:prstGeom>
          <a:noFill/>
          <a:ln w="38100">
            <a:solidFill>
              <a:srgbClr val="000000"/>
            </a:solidFill>
            <a:round/>
            <a:headEnd/>
            <a:tailEnd/>
          </a:ln>
        </p:spPr>
        <p:txBody>
          <a:bodyPr wrap="none" anchor="ctr"/>
          <a:lstStyle/>
          <a:p>
            <a:endParaRPr lang="pt-BR"/>
          </a:p>
        </p:txBody>
      </p:sp>
      <p:sp>
        <p:nvSpPr>
          <p:cNvPr id="22" name="Rectangle 17">
            <a:extLst>
              <a:ext uri="{FF2B5EF4-FFF2-40B4-BE49-F238E27FC236}">
                <a16:creationId xmlns:a16="http://schemas.microsoft.com/office/drawing/2014/main" id="{B172D1AB-F72C-41F5-B5E3-A6A522341460}"/>
              </a:ext>
            </a:extLst>
          </p:cNvPr>
          <p:cNvSpPr>
            <a:spLocks noChangeArrowheads="1"/>
          </p:cNvSpPr>
          <p:nvPr/>
        </p:nvSpPr>
        <p:spPr bwMode="auto">
          <a:xfrm>
            <a:off x="4735661" y="5134910"/>
            <a:ext cx="349456" cy="366767"/>
          </a:xfrm>
          <a:prstGeom prst="rect">
            <a:avLst/>
          </a:prstGeom>
          <a:noFill/>
          <a:ln w="12700">
            <a:noFill/>
            <a:miter lim="800000"/>
            <a:headEnd/>
            <a:tailEnd/>
          </a:ln>
        </p:spPr>
        <p:txBody>
          <a:bodyPr wrap="none" lIns="90488" tIns="44450" rIns="90488" bIns="44450">
            <a:spAutoFit/>
          </a:bodyPr>
          <a:lstStyle/>
          <a:p>
            <a:r>
              <a:rPr lang="en-US" sz="1800" b="1" i="1">
                <a:latin typeface="Arial" charset="0"/>
              </a:rPr>
              <a:t>D</a:t>
            </a:r>
          </a:p>
        </p:txBody>
      </p:sp>
      <p:sp>
        <p:nvSpPr>
          <p:cNvPr id="23" name="Rectangle 18">
            <a:extLst>
              <a:ext uri="{FF2B5EF4-FFF2-40B4-BE49-F238E27FC236}">
                <a16:creationId xmlns:a16="http://schemas.microsoft.com/office/drawing/2014/main" id="{A13B1DD9-B804-4FDC-B07A-329CA2984301}"/>
              </a:ext>
            </a:extLst>
          </p:cNvPr>
          <p:cNvSpPr>
            <a:spLocks noChangeArrowheads="1"/>
          </p:cNvSpPr>
          <p:nvPr/>
        </p:nvSpPr>
        <p:spPr bwMode="auto">
          <a:xfrm>
            <a:off x="639912" y="3329923"/>
            <a:ext cx="421591" cy="366767"/>
          </a:xfrm>
          <a:prstGeom prst="rect">
            <a:avLst/>
          </a:prstGeom>
          <a:noFill/>
          <a:ln w="12700">
            <a:noFill/>
            <a:miter lim="800000"/>
            <a:headEnd/>
            <a:tailEnd/>
          </a:ln>
        </p:spPr>
        <p:txBody>
          <a:bodyPr wrap="none" lIns="90488" tIns="44450" rIns="90488" bIns="44450">
            <a:spAutoFit/>
          </a:bodyPr>
          <a:lstStyle/>
          <a:p>
            <a:r>
              <a:rPr lang="en-US" sz="1800" b="1" i="1">
                <a:latin typeface="Arial" charset="0"/>
              </a:rPr>
              <a:t>P</a:t>
            </a:r>
            <a:r>
              <a:rPr lang="en-US" sz="1800" b="1" i="1" baseline="-25000">
                <a:latin typeface="Arial" charset="0"/>
              </a:rPr>
              <a:t>0</a:t>
            </a:r>
          </a:p>
        </p:txBody>
      </p:sp>
      <p:sp>
        <p:nvSpPr>
          <p:cNvPr id="24" name="Line 19">
            <a:extLst>
              <a:ext uri="{FF2B5EF4-FFF2-40B4-BE49-F238E27FC236}">
                <a16:creationId xmlns:a16="http://schemas.microsoft.com/office/drawing/2014/main" id="{DC9B088E-BE3B-4F41-AA95-328DBC15B38D}"/>
              </a:ext>
            </a:extLst>
          </p:cNvPr>
          <p:cNvSpPr>
            <a:spLocks noChangeShapeType="1"/>
          </p:cNvSpPr>
          <p:nvPr/>
        </p:nvSpPr>
        <p:spPr bwMode="auto">
          <a:xfrm>
            <a:off x="1086000" y="3547409"/>
            <a:ext cx="1925637" cy="0"/>
          </a:xfrm>
          <a:prstGeom prst="line">
            <a:avLst/>
          </a:prstGeom>
          <a:noFill/>
          <a:ln w="25400">
            <a:solidFill>
              <a:srgbClr val="000000"/>
            </a:solidFill>
            <a:prstDash val="sysDot"/>
            <a:round/>
            <a:headEnd/>
            <a:tailEnd/>
          </a:ln>
        </p:spPr>
        <p:txBody>
          <a:bodyPr wrap="none" anchor="ctr"/>
          <a:lstStyle/>
          <a:p>
            <a:endParaRPr lang="pt-BR"/>
          </a:p>
        </p:txBody>
      </p:sp>
      <p:sp>
        <p:nvSpPr>
          <p:cNvPr id="25" name="Line 20">
            <a:extLst>
              <a:ext uri="{FF2B5EF4-FFF2-40B4-BE49-F238E27FC236}">
                <a16:creationId xmlns:a16="http://schemas.microsoft.com/office/drawing/2014/main" id="{98E558FA-91E5-40F9-8112-20966742FBF2}"/>
              </a:ext>
            </a:extLst>
          </p:cNvPr>
          <p:cNvSpPr>
            <a:spLocks noChangeShapeType="1"/>
          </p:cNvSpPr>
          <p:nvPr/>
        </p:nvSpPr>
        <p:spPr bwMode="auto">
          <a:xfrm>
            <a:off x="3024336" y="3560110"/>
            <a:ext cx="0" cy="2093913"/>
          </a:xfrm>
          <a:prstGeom prst="line">
            <a:avLst/>
          </a:prstGeom>
          <a:noFill/>
          <a:ln w="25400">
            <a:solidFill>
              <a:srgbClr val="000000"/>
            </a:solidFill>
            <a:prstDash val="sysDot"/>
            <a:round/>
            <a:headEnd/>
            <a:tailEnd/>
          </a:ln>
        </p:spPr>
        <p:txBody>
          <a:bodyPr wrap="none" anchor="ctr"/>
          <a:lstStyle/>
          <a:p>
            <a:endParaRPr lang="pt-BR"/>
          </a:p>
        </p:txBody>
      </p:sp>
      <p:sp>
        <p:nvSpPr>
          <p:cNvPr id="26" name="Oval 21">
            <a:extLst>
              <a:ext uri="{FF2B5EF4-FFF2-40B4-BE49-F238E27FC236}">
                <a16:creationId xmlns:a16="http://schemas.microsoft.com/office/drawing/2014/main" id="{FD944EF1-90E6-48D5-9728-88EC1CC13652}"/>
              </a:ext>
            </a:extLst>
          </p:cNvPr>
          <p:cNvSpPr>
            <a:spLocks noChangeArrowheads="1"/>
          </p:cNvSpPr>
          <p:nvPr/>
        </p:nvSpPr>
        <p:spPr bwMode="auto">
          <a:xfrm>
            <a:off x="2951312" y="3474384"/>
            <a:ext cx="144463" cy="146050"/>
          </a:xfrm>
          <a:prstGeom prst="ellipse">
            <a:avLst/>
          </a:prstGeom>
          <a:solidFill>
            <a:srgbClr val="000000"/>
          </a:solidFill>
          <a:ln w="12700">
            <a:solidFill>
              <a:srgbClr val="000000"/>
            </a:solidFill>
            <a:round/>
            <a:headEnd/>
            <a:tailEnd/>
          </a:ln>
        </p:spPr>
        <p:txBody>
          <a:bodyPr wrap="none" anchor="ctr"/>
          <a:lstStyle/>
          <a:p>
            <a:endParaRPr lang="pt-BR"/>
          </a:p>
        </p:txBody>
      </p:sp>
      <p:sp>
        <p:nvSpPr>
          <p:cNvPr id="27" name="Rectangle 22">
            <a:extLst>
              <a:ext uri="{FF2B5EF4-FFF2-40B4-BE49-F238E27FC236}">
                <a16:creationId xmlns:a16="http://schemas.microsoft.com/office/drawing/2014/main" id="{1D54C35B-3582-4DE0-9E09-17DCA9A4294B}"/>
              </a:ext>
            </a:extLst>
          </p:cNvPr>
          <p:cNvSpPr>
            <a:spLocks noChangeArrowheads="1"/>
          </p:cNvSpPr>
          <p:nvPr/>
        </p:nvSpPr>
        <p:spPr bwMode="auto">
          <a:xfrm>
            <a:off x="2808437" y="5601635"/>
            <a:ext cx="417513" cy="333375"/>
          </a:xfrm>
          <a:prstGeom prst="rect">
            <a:avLst/>
          </a:prstGeom>
          <a:noFill/>
          <a:ln w="12700">
            <a:noFill/>
            <a:miter lim="800000"/>
            <a:headEnd/>
            <a:tailEnd/>
          </a:ln>
        </p:spPr>
        <p:txBody>
          <a:bodyPr wrap="none" lIns="90488" tIns="44450" rIns="90488" bIns="44450">
            <a:spAutoFit/>
          </a:bodyPr>
          <a:lstStyle/>
          <a:p>
            <a:r>
              <a:rPr lang="en-US" sz="1600" b="1" i="1">
                <a:latin typeface="Arial" charset="0"/>
              </a:rPr>
              <a:t>Q</a:t>
            </a:r>
            <a:r>
              <a:rPr lang="en-US" sz="1600" b="1" i="1" baseline="-25000">
                <a:latin typeface="Arial" charset="0"/>
              </a:rPr>
              <a:t>0</a:t>
            </a:r>
          </a:p>
        </p:txBody>
      </p:sp>
      <p:sp>
        <p:nvSpPr>
          <p:cNvPr id="28" name="Line 23">
            <a:extLst>
              <a:ext uri="{FF2B5EF4-FFF2-40B4-BE49-F238E27FC236}">
                <a16:creationId xmlns:a16="http://schemas.microsoft.com/office/drawing/2014/main" id="{E610D0DA-7F71-45E0-8BC2-59B275468BA0}"/>
              </a:ext>
            </a:extLst>
          </p:cNvPr>
          <p:cNvSpPr>
            <a:spLocks noChangeShapeType="1"/>
          </p:cNvSpPr>
          <p:nvPr/>
        </p:nvSpPr>
        <p:spPr bwMode="auto">
          <a:xfrm>
            <a:off x="1089175" y="5630209"/>
            <a:ext cx="5132387" cy="0"/>
          </a:xfrm>
          <a:prstGeom prst="line">
            <a:avLst/>
          </a:prstGeom>
          <a:noFill/>
          <a:ln w="57150">
            <a:solidFill>
              <a:srgbClr val="000000"/>
            </a:solidFill>
            <a:round/>
            <a:headEnd/>
            <a:tailEnd type="triangle" w="med" len="med"/>
          </a:ln>
        </p:spPr>
        <p:txBody>
          <a:bodyPr wrap="none"/>
          <a:lstStyle/>
          <a:p>
            <a:endParaRPr lang="pt-BR"/>
          </a:p>
        </p:txBody>
      </p:sp>
      <p:sp>
        <p:nvSpPr>
          <p:cNvPr id="29" name="Line 24">
            <a:extLst>
              <a:ext uri="{FF2B5EF4-FFF2-40B4-BE49-F238E27FC236}">
                <a16:creationId xmlns:a16="http://schemas.microsoft.com/office/drawing/2014/main" id="{B060BFF6-65F7-4080-958C-04B59555EB2D}"/>
              </a:ext>
            </a:extLst>
          </p:cNvPr>
          <p:cNvSpPr>
            <a:spLocks noChangeShapeType="1"/>
          </p:cNvSpPr>
          <p:nvPr/>
        </p:nvSpPr>
        <p:spPr bwMode="auto">
          <a:xfrm flipV="1">
            <a:off x="1089174" y="1610659"/>
            <a:ext cx="0" cy="4019550"/>
          </a:xfrm>
          <a:prstGeom prst="line">
            <a:avLst/>
          </a:prstGeom>
          <a:noFill/>
          <a:ln w="57150">
            <a:solidFill>
              <a:srgbClr val="000000"/>
            </a:solidFill>
            <a:round/>
            <a:headEnd/>
            <a:tailEnd type="triangle" w="med" len="med"/>
          </a:ln>
        </p:spPr>
        <p:txBody>
          <a:bodyPr wrap="none"/>
          <a:lstStyle/>
          <a:p>
            <a:endParaRPr lang="pt-BR"/>
          </a:p>
        </p:txBody>
      </p:sp>
      <p:grpSp>
        <p:nvGrpSpPr>
          <p:cNvPr id="30" name="Group 25">
            <a:extLst>
              <a:ext uri="{FF2B5EF4-FFF2-40B4-BE49-F238E27FC236}">
                <a16:creationId xmlns:a16="http://schemas.microsoft.com/office/drawing/2014/main" id="{B3D9BCC8-CD69-4143-9329-F17DE7BD6288}"/>
              </a:ext>
            </a:extLst>
          </p:cNvPr>
          <p:cNvGrpSpPr>
            <a:grpSpLocks/>
          </p:cNvGrpSpPr>
          <p:nvPr/>
        </p:nvGrpSpPr>
        <p:grpSpPr bwMode="auto">
          <a:xfrm>
            <a:off x="639911" y="1672573"/>
            <a:ext cx="8116889" cy="4262437"/>
            <a:chOff x="418" y="1223"/>
            <a:chExt cx="5113" cy="2685"/>
          </a:xfrm>
        </p:grpSpPr>
        <p:sp>
          <p:nvSpPr>
            <p:cNvPr id="31" name="Rectangle 26">
              <a:extLst>
                <a:ext uri="{FF2B5EF4-FFF2-40B4-BE49-F238E27FC236}">
                  <a16:creationId xmlns:a16="http://schemas.microsoft.com/office/drawing/2014/main" id="{EA404CFA-26A0-4080-A53D-46ADA98C089F}"/>
                </a:ext>
              </a:extLst>
            </p:cNvPr>
            <p:cNvSpPr>
              <a:spLocks noChangeArrowheads="1"/>
            </p:cNvSpPr>
            <p:nvPr/>
          </p:nvSpPr>
          <p:spPr bwMode="auto">
            <a:xfrm>
              <a:off x="3083" y="1806"/>
              <a:ext cx="2448" cy="696"/>
            </a:xfrm>
            <a:prstGeom prst="rect">
              <a:avLst/>
            </a:prstGeom>
            <a:solidFill>
              <a:srgbClr val="F8F8F8"/>
            </a:solidFill>
            <a:ln w="12700">
              <a:solidFill>
                <a:srgbClr val="0000FF"/>
              </a:solidFill>
              <a:miter lim="800000"/>
              <a:headEnd/>
              <a:tailEnd/>
            </a:ln>
          </p:spPr>
          <p:txBody>
            <a:bodyPr wrap="square" lIns="90488" tIns="44450" rIns="90488" bIns="44450">
              <a:spAutoFit/>
            </a:bodyPr>
            <a:lstStyle/>
            <a:p>
              <a:pPr algn="just"/>
              <a:r>
                <a:rPr lang="en-US" sz="2200" dirty="0">
                  <a:latin typeface="Arial" charset="0"/>
                </a:rPr>
                <a:t>Para  </a:t>
              </a:r>
              <a:r>
                <a:rPr lang="en-US" sz="2200" dirty="0" err="1">
                  <a:latin typeface="Arial" charset="0"/>
                </a:rPr>
                <a:t>manter</a:t>
              </a:r>
              <a:r>
                <a:rPr lang="en-US" sz="2200" dirty="0">
                  <a:latin typeface="Arial" charset="0"/>
                </a:rPr>
                <a:t>  o  </a:t>
              </a:r>
              <a:r>
                <a:rPr lang="en-US" sz="2200" dirty="0" err="1">
                  <a:latin typeface="Arial" charset="0"/>
                </a:rPr>
                <a:t>preço</a:t>
              </a:r>
              <a:r>
                <a:rPr lang="en-US" sz="2200" dirty="0">
                  <a:latin typeface="Arial" charset="0"/>
                </a:rPr>
                <a:t>  Pm o </a:t>
              </a:r>
              <a:r>
                <a:rPr lang="en-US" sz="2200" dirty="0" err="1">
                  <a:latin typeface="Arial" charset="0"/>
                </a:rPr>
                <a:t>governo</a:t>
              </a:r>
              <a:r>
                <a:rPr lang="en-US" sz="2200" dirty="0">
                  <a:latin typeface="Arial" charset="0"/>
                </a:rPr>
                <a:t>  </a:t>
              </a:r>
              <a:r>
                <a:rPr lang="en-US" sz="2200" dirty="0" err="1">
                  <a:latin typeface="Arial" charset="0"/>
                </a:rPr>
                <a:t>deve</a:t>
              </a:r>
              <a:r>
                <a:rPr lang="en-US" sz="2200" dirty="0">
                  <a:latin typeface="Arial" charset="0"/>
                </a:rPr>
                <a:t>  </a:t>
              </a:r>
              <a:r>
                <a:rPr lang="en-US" sz="2200" dirty="0" err="1">
                  <a:latin typeface="Arial" charset="0"/>
                </a:rPr>
                <a:t>comprar</a:t>
              </a:r>
              <a:r>
                <a:rPr lang="en-US" sz="2200" dirty="0">
                  <a:latin typeface="Arial" charset="0"/>
                </a:rPr>
                <a:t>  a </a:t>
              </a:r>
              <a:r>
                <a:rPr lang="en-US" sz="2200" dirty="0" err="1">
                  <a:latin typeface="Arial" charset="0"/>
                </a:rPr>
                <a:t>quantidade</a:t>
              </a:r>
              <a:r>
                <a:rPr lang="en-US" sz="2200" dirty="0">
                  <a:latin typeface="Arial" charset="0"/>
                </a:rPr>
                <a:t> </a:t>
              </a:r>
              <a:r>
                <a:rPr lang="en-US" sz="2200" dirty="0" err="1">
                  <a:latin typeface="Arial" charset="0"/>
                </a:rPr>
                <a:t>Q</a:t>
              </a:r>
              <a:r>
                <a:rPr lang="en-US" sz="1800" dirty="0" err="1">
                  <a:latin typeface="Arial" charset="0"/>
                </a:rPr>
                <a:t>g</a:t>
              </a:r>
              <a:r>
                <a:rPr lang="en-US" sz="2200" dirty="0">
                  <a:latin typeface="Arial" charset="0"/>
                </a:rPr>
                <a:t> (Q</a:t>
              </a:r>
              <a:r>
                <a:rPr lang="en-US" sz="1800" dirty="0">
                  <a:latin typeface="Arial" charset="0"/>
                </a:rPr>
                <a:t>2</a:t>
              </a:r>
              <a:r>
                <a:rPr lang="en-US" sz="2200" dirty="0">
                  <a:latin typeface="Arial" charset="0"/>
                </a:rPr>
                <a:t> – Q</a:t>
              </a:r>
              <a:r>
                <a:rPr lang="en-US" sz="1800" dirty="0">
                  <a:latin typeface="Arial" charset="0"/>
                </a:rPr>
                <a:t>1</a:t>
              </a:r>
              <a:r>
                <a:rPr lang="en-US" sz="2200" dirty="0">
                  <a:latin typeface="Arial" charset="0"/>
                </a:rPr>
                <a:t>).</a:t>
              </a:r>
              <a:endParaRPr lang="en-US" sz="2200" baseline="-25000" dirty="0">
                <a:latin typeface="Arial" charset="0"/>
              </a:endParaRPr>
            </a:p>
          </p:txBody>
        </p:sp>
        <p:sp>
          <p:nvSpPr>
            <p:cNvPr id="32" name="Rectangle 27">
              <a:extLst>
                <a:ext uri="{FF2B5EF4-FFF2-40B4-BE49-F238E27FC236}">
                  <a16:creationId xmlns:a16="http://schemas.microsoft.com/office/drawing/2014/main" id="{F6B91BEA-9A33-4297-B94A-6887C673C84E}"/>
                </a:ext>
              </a:extLst>
            </p:cNvPr>
            <p:cNvSpPr>
              <a:spLocks noChangeArrowheads="1"/>
            </p:cNvSpPr>
            <p:nvPr/>
          </p:nvSpPr>
          <p:spPr bwMode="auto">
            <a:xfrm>
              <a:off x="418" y="1852"/>
              <a:ext cx="298" cy="231"/>
            </a:xfrm>
            <a:prstGeom prst="rect">
              <a:avLst/>
            </a:prstGeom>
            <a:noFill/>
            <a:ln w="12700">
              <a:noFill/>
              <a:miter lim="800000"/>
              <a:headEnd/>
              <a:tailEnd/>
            </a:ln>
          </p:spPr>
          <p:txBody>
            <a:bodyPr wrap="none" lIns="90488" tIns="44450" rIns="90488" bIns="44450">
              <a:spAutoFit/>
            </a:bodyPr>
            <a:lstStyle/>
            <a:p>
              <a:r>
                <a:rPr lang="en-US" sz="1800" b="1" i="1">
                  <a:latin typeface="Arial" charset="0"/>
                </a:rPr>
                <a:t>P</a:t>
              </a:r>
              <a:r>
                <a:rPr lang="en-US" sz="1800" b="1" i="1" baseline="-25000">
                  <a:latin typeface="Arial" charset="0"/>
                </a:rPr>
                <a:t>m</a:t>
              </a:r>
            </a:p>
          </p:txBody>
        </p:sp>
        <p:sp>
          <p:nvSpPr>
            <p:cNvPr id="33" name="Line 28">
              <a:extLst>
                <a:ext uri="{FF2B5EF4-FFF2-40B4-BE49-F238E27FC236}">
                  <a16:creationId xmlns:a16="http://schemas.microsoft.com/office/drawing/2014/main" id="{A1F2A6F4-2F80-45B7-8E74-92707899B8C9}"/>
                </a:ext>
              </a:extLst>
            </p:cNvPr>
            <p:cNvSpPr>
              <a:spLocks noChangeShapeType="1"/>
            </p:cNvSpPr>
            <p:nvPr/>
          </p:nvSpPr>
          <p:spPr bwMode="auto">
            <a:xfrm>
              <a:off x="699" y="1989"/>
              <a:ext cx="1623" cy="0"/>
            </a:xfrm>
            <a:prstGeom prst="line">
              <a:avLst/>
            </a:prstGeom>
            <a:noFill/>
            <a:ln w="25400">
              <a:solidFill>
                <a:srgbClr val="0000FF"/>
              </a:solidFill>
              <a:prstDash val="sysDot"/>
              <a:round/>
              <a:headEnd/>
              <a:tailEnd/>
            </a:ln>
          </p:spPr>
          <p:txBody>
            <a:bodyPr wrap="none" anchor="ctr"/>
            <a:lstStyle/>
            <a:p>
              <a:endParaRPr lang="pt-BR"/>
            </a:p>
          </p:txBody>
        </p:sp>
        <p:sp>
          <p:nvSpPr>
            <p:cNvPr id="34" name="Line 29">
              <a:extLst>
                <a:ext uri="{FF2B5EF4-FFF2-40B4-BE49-F238E27FC236}">
                  <a16:creationId xmlns:a16="http://schemas.microsoft.com/office/drawing/2014/main" id="{FF44249D-2D0C-4E18-91A2-D445A092CD5D}"/>
                </a:ext>
              </a:extLst>
            </p:cNvPr>
            <p:cNvSpPr>
              <a:spLocks noChangeShapeType="1"/>
            </p:cNvSpPr>
            <p:nvPr/>
          </p:nvSpPr>
          <p:spPr bwMode="auto">
            <a:xfrm>
              <a:off x="2330" y="1966"/>
              <a:ext cx="0" cy="1733"/>
            </a:xfrm>
            <a:prstGeom prst="line">
              <a:avLst/>
            </a:prstGeom>
            <a:noFill/>
            <a:ln w="28575">
              <a:solidFill>
                <a:srgbClr val="0000FF"/>
              </a:solidFill>
              <a:prstDash val="sysDot"/>
              <a:round/>
              <a:headEnd/>
              <a:tailEnd/>
            </a:ln>
          </p:spPr>
          <p:txBody>
            <a:bodyPr wrap="none" anchor="ctr"/>
            <a:lstStyle/>
            <a:p>
              <a:endParaRPr lang="pt-BR"/>
            </a:p>
          </p:txBody>
        </p:sp>
        <p:sp>
          <p:nvSpPr>
            <p:cNvPr id="35" name="Rectangle 30">
              <a:extLst>
                <a:ext uri="{FF2B5EF4-FFF2-40B4-BE49-F238E27FC236}">
                  <a16:creationId xmlns:a16="http://schemas.microsoft.com/office/drawing/2014/main" id="{3338236E-BB87-4C86-A42D-E79631F347B1}"/>
                </a:ext>
              </a:extLst>
            </p:cNvPr>
            <p:cNvSpPr>
              <a:spLocks noChangeArrowheads="1"/>
            </p:cNvSpPr>
            <p:nvPr/>
          </p:nvSpPr>
          <p:spPr bwMode="auto">
            <a:xfrm>
              <a:off x="2194" y="3698"/>
              <a:ext cx="263" cy="210"/>
            </a:xfrm>
            <a:prstGeom prst="rect">
              <a:avLst/>
            </a:prstGeom>
            <a:noFill/>
            <a:ln w="12700">
              <a:noFill/>
              <a:miter lim="800000"/>
              <a:headEnd/>
              <a:tailEnd/>
            </a:ln>
          </p:spPr>
          <p:txBody>
            <a:bodyPr wrap="none" lIns="90488" tIns="44450" rIns="90488" bIns="44450">
              <a:spAutoFit/>
            </a:bodyPr>
            <a:lstStyle/>
            <a:p>
              <a:r>
                <a:rPr lang="en-US" sz="1600" b="1" i="1">
                  <a:latin typeface="Arial" charset="0"/>
                </a:rPr>
                <a:t>Q</a:t>
              </a:r>
              <a:r>
                <a:rPr lang="en-US" sz="1600" b="1" i="1" baseline="-25000">
                  <a:latin typeface="Arial" charset="0"/>
                </a:rPr>
                <a:t>2</a:t>
              </a:r>
            </a:p>
          </p:txBody>
        </p:sp>
        <p:sp>
          <p:nvSpPr>
            <p:cNvPr id="36" name="Rectangle 31">
              <a:extLst>
                <a:ext uri="{FF2B5EF4-FFF2-40B4-BE49-F238E27FC236}">
                  <a16:creationId xmlns:a16="http://schemas.microsoft.com/office/drawing/2014/main" id="{278699BE-98B7-467F-8EEE-44ADEA3AB0AB}"/>
                </a:ext>
              </a:extLst>
            </p:cNvPr>
            <p:cNvSpPr>
              <a:spLocks noChangeArrowheads="1"/>
            </p:cNvSpPr>
            <p:nvPr/>
          </p:nvSpPr>
          <p:spPr bwMode="auto">
            <a:xfrm>
              <a:off x="1344" y="3698"/>
              <a:ext cx="263" cy="210"/>
            </a:xfrm>
            <a:prstGeom prst="rect">
              <a:avLst/>
            </a:prstGeom>
            <a:noFill/>
            <a:ln w="12700">
              <a:noFill/>
              <a:miter lim="800000"/>
              <a:headEnd/>
              <a:tailEnd/>
            </a:ln>
          </p:spPr>
          <p:txBody>
            <a:bodyPr wrap="none" lIns="90488" tIns="44450" rIns="90488" bIns="44450">
              <a:spAutoFit/>
            </a:bodyPr>
            <a:lstStyle/>
            <a:p>
              <a:r>
                <a:rPr lang="en-US" sz="1600" b="1" i="1">
                  <a:latin typeface="Arial" charset="0"/>
                </a:rPr>
                <a:t>Q</a:t>
              </a:r>
              <a:r>
                <a:rPr lang="en-US" sz="1600" b="1" i="1" baseline="-25000">
                  <a:latin typeface="Arial" charset="0"/>
                </a:rPr>
                <a:t>1</a:t>
              </a:r>
            </a:p>
          </p:txBody>
        </p:sp>
        <p:sp>
          <p:nvSpPr>
            <p:cNvPr id="37" name="Line 32">
              <a:extLst>
                <a:ext uri="{FF2B5EF4-FFF2-40B4-BE49-F238E27FC236}">
                  <a16:creationId xmlns:a16="http://schemas.microsoft.com/office/drawing/2014/main" id="{20C704A5-B9F2-46F5-9A3A-3493D43929D8}"/>
                </a:ext>
              </a:extLst>
            </p:cNvPr>
            <p:cNvSpPr>
              <a:spLocks noChangeShapeType="1"/>
            </p:cNvSpPr>
            <p:nvPr/>
          </p:nvSpPr>
          <p:spPr bwMode="auto">
            <a:xfrm>
              <a:off x="1475" y="2012"/>
              <a:ext cx="0" cy="1707"/>
            </a:xfrm>
            <a:prstGeom prst="line">
              <a:avLst/>
            </a:prstGeom>
            <a:noFill/>
            <a:ln w="28575">
              <a:solidFill>
                <a:srgbClr val="0000FF"/>
              </a:solidFill>
              <a:prstDash val="sysDot"/>
              <a:round/>
              <a:headEnd/>
              <a:tailEnd/>
            </a:ln>
          </p:spPr>
          <p:txBody>
            <a:bodyPr wrap="none" anchor="ctr"/>
            <a:lstStyle/>
            <a:p>
              <a:endParaRPr lang="pt-BR"/>
            </a:p>
          </p:txBody>
        </p:sp>
        <p:sp>
          <p:nvSpPr>
            <p:cNvPr id="38" name="Oval 33">
              <a:extLst>
                <a:ext uri="{FF2B5EF4-FFF2-40B4-BE49-F238E27FC236}">
                  <a16:creationId xmlns:a16="http://schemas.microsoft.com/office/drawing/2014/main" id="{5349FEC7-E2D7-410E-B99C-0DF6B622C98C}"/>
                </a:ext>
              </a:extLst>
            </p:cNvPr>
            <p:cNvSpPr>
              <a:spLocks noChangeArrowheads="1"/>
            </p:cNvSpPr>
            <p:nvPr/>
          </p:nvSpPr>
          <p:spPr bwMode="auto">
            <a:xfrm>
              <a:off x="1429" y="1920"/>
              <a:ext cx="92" cy="92"/>
            </a:xfrm>
            <a:prstGeom prst="ellipse">
              <a:avLst/>
            </a:prstGeom>
            <a:solidFill>
              <a:srgbClr val="000000"/>
            </a:solidFill>
            <a:ln w="12700">
              <a:solidFill>
                <a:srgbClr val="000000"/>
              </a:solidFill>
              <a:round/>
              <a:headEnd/>
              <a:tailEnd/>
            </a:ln>
          </p:spPr>
          <p:txBody>
            <a:bodyPr wrap="none" anchor="ctr"/>
            <a:lstStyle/>
            <a:p>
              <a:endParaRPr lang="pt-BR"/>
            </a:p>
          </p:txBody>
        </p:sp>
        <p:sp>
          <p:nvSpPr>
            <p:cNvPr id="39" name="Line 34">
              <a:extLst>
                <a:ext uri="{FF2B5EF4-FFF2-40B4-BE49-F238E27FC236}">
                  <a16:creationId xmlns:a16="http://schemas.microsoft.com/office/drawing/2014/main" id="{DD1D22FE-70C0-4547-8982-4684241CF05E}"/>
                </a:ext>
              </a:extLst>
            </p:cNvPr>
            <p:cNvSpPr>
              <a:spLocks noChangeShapeType="1"/>
            </p:cNvSpPr>
            <p:nvPr/>
          </p:nvSpPr>
          <p:spPr bwMode="auto">
            <a:xfrm>
              <a:off x="1526" y="1223"/>
              <a:ext cx="1881" cy="1764"/>
            </a:xfrm>
            <a:prstGeom prst="line">
              <a:avLst/>
            </a:prstGeom>
            <a:noFill/>
            <a:ln w="38100">
              <a:solidFill>
                <a:srgbClr val="0000FF"/>
              </a:solidFill>
              <a:round/>
              <a:headEnd/>
              <a:tailEnd/>
            </a:ln>
          </p:spPr>
          <p:txBody>
            <a:bodyPr wrap="none" anchor="ctr"/>
            <a:lstStyle/>
            <a:p>
              <a:endParaRPr lang="pt-BR"/>
            </a:p>
          </p:txBody>
        </p:sp>
        <p:sp>
          <p:nvSpPr>
            <p:cNvPr id="40" name="Rectangle 35">
              <a:extLst>
                <a:ext uri="{FF2B5EF4-FFF2-40B4-BE49-F238E27FC236}">
                  <a16:creationId xmlns:a16="http://schemas.microsoft.com/office/drawing/2014/main" id="{F4248D44-E657-49D5-8799-B28172387AC5}"/>
                </a:ext>
              </a:extLst>
            </p:cNvPr>
            <p:cNvSpPr>
              <a:spLocks noChangeArrowheads="1"/>
            </p:cNvSpPr>
            <p:nvPr/>
          </p:nvSpPr>
          <p:spPr bwMode="auto">
            <a:xfrm>
              <a:off x="3251" y="2990"/>
              <a:ext cx="558" cy="231"/>
            </a:xfrm>
            <a:prstGeom prst="rect">
              <a:avLst/>
            </a:prstGeom>
            <a:noFill/>
            <a:ln w="12700">
              <a:noFill/>
              <a:miter lim="800000"/>
              <a:headEnd/>
              <a:tailEnd/>
            </a:ln>
          </p:spPr>
          <p:txBody>
            <a:bodyPr wrap="none" lIns="90488" tIns="44450" rIns="90488" bIns="44450">
              <a:spAutoFit/>
            </a:bodyPr>
            <a:lstStyle/>
            <a:p>
              <a:r>
                <a:rPr lang="en-US" sz="1800" b="1" i="1">
                  <a:latin typeface="Arial" charset="0"/>
                </a:rPr>
                <a:t>D + Q</a:t>
              </a:r>
              <a:r>
                <a:rPr lang="en-US" sz="1800" b="1" i="1" baseline="-25000">
                  <a:latin typeface="Arial" charset="0"/>
                </a:rPr>
                <a:t>g</a:t>
              </a:r>
            </a:p>
          </p:txBody>
        </p:sp>
        <p:sp>
          <p:nvSpPr>
            <p:cNvPr id="41" name="Line 36">
              <a:extLst>
                <a:ext uri="{FF2B5EF4-FFF2-40B4-BE49-F238E27FC236}">
                  <a16:creationId xmlns:a16="http://schemas.microsoft.com/office/drawing/2014/main" id="{0BCCB943-7874-4114-9BB7-D8B7F8435372}"/>
                </a:ext>
              </a:extLst>
            </p:cNvPr>
            <p:cNvSpPr>
              <a:spLocks noChangeShapeType="1"/>
            </p:cNvSpPr>
            <p:nvPr/>
          </p:nvSpPr>
          <p:spPr bwMode="auto">
            <a:xfrm>
              <a:off x="2538" y="2887"/>
              <a:ext cx="576" cy="0"/>
            </a:xfrm>
            <a:prstGeom prst="line">
              <a:avLst/>
            </a:prstGeom>
            <a:noFill/>
            <a:ln w="25400">
              <a:solidFill>
                <a:srgbClr val="0000FF"/>
              </a:solidFill>
              <a:round/>
              <a:headEnd/>
              <a:tailEnd type="triangle" w="lg" len="lg"/>
            </a:ln>
          </p:spPr>
          <p:txBody>
            <a:bodyPr wrap="none" anchor="ctr"/>
            <a:lstStyle/>
            <a:p>
              <a:endParaRPr lang="pt-BR"/>
            </a:p>
          </p:txBody>
        </p:sp>
        <p:sp>
          <p:nvSpPr>
            <p:cNvPr id="42" name="Rectangle 37">
              <a:extLst>
                <a:ext uri="{FF2B5EF4-FFF2-40B4-BE49-F238E27FC236}">
                  <a16:creationId xmlns:a16="http://schemas.microsoft.com/office/drawing/2014/main" id="{5B7009B9-5638-42EF-8547-E259218AB2DE}"/>
                </a:ext>
              </a:extLst>
            </p:cNvPr>
            <p:cNvSpPr>
              <a:spLocks noChangeArrowheads="1"/>
            </p:cNvSpPr>
            <p:nvPr/>
          </p:nvSpPr>
          <p:spPr bwMode="auto">
            <a:xfrm>
              <a:off x="2668" y="2663"/>
              <a:ext cx="269" cy="210"/>
            </a:xfrm>
            <a:prstGeom prst="rect">
              <a:avLst/>
            </a:prstGeom>
            <a:noFill/>
            <a:ln w="12700">
              <a:noFill/>
              <a:miter lim="800000"/>
              <a:headEnd/>
              <a:tailEnd/>
            </a:ln>
          </p:spPr>
          <p:txBody>
            <a:bodyPr wrap="none" lIns="90488" tIns="44450" rIns="90488" bIns="44450">
              <a:spAutoFit/>
            </a:bodyPr>
            <a:lstStyle/>
            <a:p>
              <a:r>
                <a:rPr lang="en-US" sz="1600" b="1" i="1">
                  <a:latin typeface="Arial" charset="0"/>
                </a:rPr>
                <a:t>Q</a:t>
              </a:r>
              <a:r>
                <a:rPr lang="en-US" sz="1600" b="1" i="1" baseline="-25000">
                  <a:latin typeface="Arial" charset="0"/>
                </a:rPr>
                <a:t>g</a:t>
              </a:r>
            </a:p>
          </p:txBody>
        </p:sp>
        <p:sp>
          <p:nvSpPr>
            <p:cNvPr id="43" name="Oval 38">
              <a:extLst>
                <a:ext uri="{FF2B5EF4-FFF2-40B4-BE49-F238E27FC236}">
                  <a16:creationId xmlns:a16="http://schemas.microsoft.com/office/drawing/2014/main" id="{29663373-E504-427C-A24E-E496C3543352}"/>
                </a:ext>
              </a:extLst>
            </p:cNvPr>
            <p:cNvSpPr>
              <a:spLocks noChangeArrowheads="1"/>
            </p:cNvSpPr>
            <p:nvPr/>
          </p:nvSpPr>
          <p:spPr bwMode="auto">
            <a:xfrm>
              <a:off x="2295" y="1920"/>
              <a:ext cx="91" cy="92"/>
            </a:xfrm>
            <a:prstGeom prst="ellipse">
              <a:avLst/>
            </a:prstGeom>
            <a:solidFill>
              <a:srgbClr val="000000"/>
            </a:solidFill>
            <a:ln w="12700">
              <a:solidFill>
                <a:srgbClr val="000000"/>
              </a:solidFill>
              <a:round/>
              <a:headEnd/>
              <a:tailEnd/>
            </a:ln>
          </p:spPr>
          <p:txBody>
            <a:bodyPr wrap="none" anchor="ctr"/>
            <a:lstStyle/>
            <a:p>
              <a:endParaRPr lang="pt-BR"/>
            </a:p>
          </p:txBody>
        </p:sp>
        <p:sp>
          <p:nvSpPr>
            <p:cNvPr id="44" name="Rectangle 39">
              <a:extLst>
                <a:ext uri="{FF2B5EF4-FFF2-40B4-BE49-F238E27FC236}">
                  <a16:creationId xmlns:a16="http://schemas.microsoft.com/office/drawing/2014/main" id="{A2452D2B-5599-4BCE-9894-92E040E98FDB}"/>
                </a:ext>
              </a:extLst>
            </p:cNvPr>
            <p:cNvSpPr>
              <a:spLocks noChangeArrowheads="1"/>
            </p:cNvSpPr>
            <p:nvPr/>
          </p:nvSpPr>
          <p:spPr bwMode="auto">
            <a:xfrm>
              <a:off x="3216" y="2976"/>
              <a:ext cx="624" cy="288"/>
            </a:xfrm>
            <a:prstGeom prst="rect">
              <a:avLst/>
            </a:prstGeom>
            <a:noFill/>
            <a:ln w="9525">
              <a:solidFill>
                <a:srgbClr val="0000FF"/>
              </a:solidFill>
              <a:miter lim="800000"/>
              <a:headEnd/>
              <a:tailEnd/>
            </a:ln>
          </p:spPr>
          <p:txBody>
            <a:bodyPr wrap="none" anchor="ctr"/>
            <a:lstStyle/>
            <a:p>
              <a:endParaRPr lang="pt-BR"/>
            </a:p>
          </p:txBody>
        </p:sp>
        <p:sp>
          <p:nvSpPr>
            <p:cNvPr id="45" name="Line 40">
              <a:extLst>
                <a:ext uri="{FF2B5EF4-FFF2-40B4-BE49-F238E27FC236}">
                  <a16:creationId xmlns:a16="http://schemas.microsoft.com/office/drawing/2014/main" id="{B00FD5C7-19DC-4CA2-84BD-BE4F49C3E97C}"/>
                </a:ext>
              </a:extLst>
            </p:cNvPr>
            <p:cNvSpPr>
              <a:spLocks noChangeShapeType="1"/>
            </p:cNvSpPr>
            <p:nvPr/>
          </p:nvSpPr>
          <p:spPr bwMode="auto">
            <a:xfrm>
              <a:off x="3744" y="2496"/>
              <a:ext cx="0" cy="480"/>
            </a:xfrm>
            <a:prstGeom prst="line">
              <a:avLst/>
            </a:prstGeom>
            <a:noFill/>
            <a:ln w="9525">
              <a:solidFill>
                <a:srgbClr val="0000FF"/>
              </a:solidFill>
              <a:round/>
              <a:headEnd/>
              <a:tailEnd type="triangle" w="med" len="med"/>
            </a:ln>
          </p:spPr>
          <p:txBody>
            <a:bodyPr wrap="none"/>
            <a:lstStyle/>
            <a:p>
              <a:endParaRPr lang="pt-BR"/>
            </a:p>
          </p:txBody>
        </p:sp>
      </p:grpSp>
      <p:sp>
        <p:nvSpPr>
          <p:cNvPr id="46" name="Rectangle 4">
            <a:extLst>
              <a:ext uri="{FF2B5EF4-FFF2-40B4-BE49-F238E27FC236}">
                <a16:creationId xmlns:a16="http://schemas.microsoft.com/office/drawing/2014/main" id="{5D33BB8A-321F-42D8-8EF6-9AD639D4F92D}"/>
              </a:ext>
            </a:extLst>
          </p:cNvPr>
          <p:cNvSpPr>
            <a:spLocks noChangeArrowheads="1"/>
          </p:cNvSpPr>
          <p:nvPr/>
        </p:nvSpPr>
        <p:spPr bwMode="auto">
          <a:xfrm>
            <a:off x="239146" y="81182"/>
            <a:ext cx="8516938" cy="1066800"/>
          </a:xfrm>
          <a:prstGeom prst="rect">
            <a:avLst/>
          </a:prstGeom>
          <a:noFill/>
          <a:ln w="9525">
            <a:noFill/>
            <a:miter lim="800000"/>
            <a:headEnd/>
            <a:tailEnd/>
          </a:ln>
        </p:spPr>
        <p:txBody>
          <a:bodyPr anchor="ctr"/>
          <a:lstStyle/>
          <a:p>
            <a:pPr algn="ctr"/>
            <a:r>
              <a:rPr lang="pt-BR" sz="2800" b="1" dirty="0">
                <a:latin typeface="Arial" charset="0"/>
              </a:rPr>
              <a:t>2) Tabelamento a Preço Mínimo (</a:t>
            </a:r>
            <a:r>
              <a:rPr lang="pt-BR" sz="2800" b="1" dirty="0" err="1">
                <a:latin typeface="Arial" charset="0"/>
              </a:rPr>
              <a:t>Pm</a:t>
            </a:r>
            <a:r>
              <a:rPr lang="pt-BR" sz="2800" b="1" dirty="0">
                <a:latin typeface="Arial" charset="0"/>
              </a:rPr>
              <a:t>)</a:t>
            </a:r>
          </a:p>
        </p:txBody>
      </p:sp>
    </p:spTree>
    <p:extLst>
      <p:ext uri="{BB962C8B-B14F-4D97-AF65-F5344CB8AC3E}">
        <p14:creationId xmlns:p14="http://schemas.microsoft.com/office/powerpoint/2010/main" val="30772008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20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3B7C0A75-03C9-4AFD-9BD6-042366C26B1C}"/>
              </a:ext>
            </a:extLst>
          </p:cNvPr>
          <p:cNvSpPr txBox="1">
            <a:spLocks noChangeArrowheads="1"/>
          </p:cNvSpPr>
          <p:nvPr/>
        </p:nvSpPr>
        <p:spPr bwMode="auto">
          <a:xfrm>
            <a:off x="196948" y="1076227"/>
            <a:ext cx="8679766"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lnSpc>
                <a:spcPct val="90000"/>
              </a:lnSpc>
              <a:buClrTx/>
              <a:buSzPct val="94000"/>
              <a:buFont typeface="Wingdings" panose="05000000000000000000" pitchFamily="2" charset="2"/>
              <a:buChar char="§"/>
            </a:pPr>
            <a:r>
              <a:rPr lang="pt-BR" sz="2800" b="1" kern="0" dirty="0">
                <a:solidFill>
                  <a:schemeClr val="tx1"/>
                </a:solidFill>
              </a:rPr>
              <a:t>Efeito Substituição </a:t>
            </a:r>
            <a:r>
              <a:rPr lang="pt-BR" sz="2800" b="1" kern="0" dirty="0">
                <a:solidFill>
                  <a:schemeClr val="tx1"/>
                </a:solidFill>
                <a:sym typeface="Symbol" panose="05050102010706020507" pitchFamily="18" charset="2"/>
              </a:rPr>
              <a:t></a:t>
            </a:r>
            <a:r>
              <a:rPr lang="pt-BR" sz="2800" b="1" kern="0" dirty="0">
                <a:solidFill>
                  <a:schemeClr val="tx1"/>
                </a:solidFill>
              </a:rPr>
              <a:t> </a:t>
            </a:r>
            <a:r>
              <a:rPr lang="pt-BR" sz="2800" kern="0" dirty="0">
                <a:solidFill>
                  <a:schemeClr val="tx1"/>
                </a:solidFill>
              </a:rPr>
              <a:t>variação  na  quantidade  demandada  resultante  de  uma  variação  no  preço  relativo, ou seja, variação na quantidade demandada depois do consumidor ter sido  compensado  pela variação em sua renda real, por conta da queda no preço. </a:t>
            </a:r>
          </a:p>
          <a:p>
            <a:pPr algn="just">
              <a:lnSpc>
                <a:spcPct val="90000"/>
              </a:lnSpc>
              <a:buClrTx/>
              <a:buSzPct val="94000"/>
              <a:buFont typeface="Wingdings" panose="05000000000000000000" pitchFamily="2" charset="2"/>
              <a:buChar char="§"/>
            </a:pPr>
            <a:endParaRPr lang="pt-BR" sz="200" kern="0" dirty="0">
              <a:solidFill>
                <a:schemeClr val="tx1"/>
              </a:solidFill>
            </a:endParaRPr>
          </a:p>
          <a:p>
            <a:pPr algn="just">
              <a:lnSpc>
                <a:spcPct val="90000"/>
              </a:lnSpc>
              <a:buClrTx/>
              <a:buSzPct val="94000"/>
              <a:buFont typeface="Wingdings" panose="05000000000000000000" pitchFamily="2" charset="2"/>
              <a:buChar char="§"/>
            </a:pPr>
            <a:r>
              <a:rPr lang="pt-BR" sz="2800" b="1" kern="0" dirty="0">
                <a:solidFill>
                  <a:schemeClr val="tx1"/>
                </a:solidFill>
              </a:rPr>
              <a:t>Efeito Renda </a:t>
            </a:r>
            <a:r>
              <a:rPr lang="pt-BR" sz="2800" b="1" kern="0" dirty="0">
                <a:solidFill>
                  <a:schemeClr val="tx1"/>
                </a:solidFill>
                <a:sym typeface="Symbol" panose="05050102010706020507" pitchFamily="18" charset="2"/>
              </a:rPr>
              <a:t></a:t>
            </a:r>
            <a:r>
              <a:rPr lang="pt-BR" sz="2800" b="1" kern="0" dirty="0">
                <a:solidFill>
                  <a:schemeClr val="tx1"/>
                </a:solidFill>
              </a:rPr>
              <a:t> </a:t>
            </a:r>
            <a:r>
              <a:rPr lang="pt-BR" sz="2800" kern="0" dirty="0">
                <a:solidFill>
                  <a:schemeClr val="tx1"/>
                </a:solidFill>
              </a:rPr>
              <a:t>é a variação na quantidade demandada resultante, exclusivamente, de uma  variação na renda real, por conta da queda no preço.</a:t>
            </a:r>
          </a:p>
          <a:p>
            <a:pPr algn="just">
              <a:lnSpc>
                <a:spcPct val="90000"/>
              </a:lnSpc>
              <a:buSzPct val="94000"/>
              <a:buFont typeface="Wingdings" panose="05000000000000000000" pitchFamily="2" charset="2"/>
              <a:buChar char="§"/>
            </a:pPr>
            <a:endParaRPr lang="pt-BR" sz="2800" kern="0" dirty="0">
              <a:solidFill>
                <a:schemeClr val="tx1"/>
              </a:solidFill>
            </a:endParaRPr>
          </a:p>
        </p:txBody>
      </p:sp>
      <p:sp>
        <p:nvSpPr>
          <p:cNvPr id="7" name="Rectangle 4">
            <a:extLst>
              <a:ext uri="{FF2B5EF4-FFF2-40B4-BE49-F238E27FC236}">
                <a16:creationId xmlns:a16="http://schemas.microsoft.com/office/drawing/2014/main" id="{819A27A3-450B-480D-9372-AF0192829CFC}"/>
              </a:ext>
            </a:extLst>
          </p:cNvPr>
          <p:cNvSpPr>
            <a:spLocks noGrp="1" noChangeArrowheads="1"/>
          </p:cNvSpPr>
          <p:nvPr>
            <p:ph type="title"/>
          </p:nvPr>
        </p:nvSpPr>
        <p:spPr>
          <a:xfrm>
            <a:off x="42204" y="-49534"/>
            <a:ext cx="9144000" cy="785813"/>
          </a:xfrm>
          <a:noFill/>
        </p:spPr>
        <p:txBody>
          <a:bodyPr/>
          <a:lstStyle/>
          <a:p>
            <a:pPr algn="ctr"/>
            <a:r>
              <a:rPr lang="en-US" sz="2900" dirty="0">
                <a:solidFill>
                  <a:schemeClr val="tx1"/>
                </a:solidFill>
              </a:rPr>
              <a:t>Por Que a </a:t>
            </a:r>
            <a:r>
              <a:rPr lang="en-US" sz="2900" dirty="0" err="1">
                <a:solidFill>
                  <a:schemeClr val="tx1"/>
                </a:solidFill>
              </a:rPr>
              <a:t>Demanda</a:t>
            </a:r>
            <a:r>
              <a:rPr lang="en-US" sz="2900" dirty="0">
                <a:solidFill>
                  <a:schemeClr val="tx1"/>
                </a:solidFill>
              </a:rPr>
              <a:t> é </a:t>
            </a:r>
            <a:r>
              <a:rPr lang="en-US" sz="2900" dirty="0" err="1">
                <a:solidFill>
                  <a:schemeClr val="tx1"/>
                </a:solidFill>
              </a:rPr>
              <a:t>Negativamente</a:t>
            </a:r>
            <a:r>
              <a:rPr lang="en-US" sz="2900" dirty="0">
                <a:solidFill>
                  <a:schemeClr val="tx1"/>
                </a:solidFill>
              </a:rPr>
              <a:t> </a:t>
            </a:r>
            <a:r>
              <a:rPr lang="en-US" sz="2900" dirty="0" err="1">
                <a:solidFill>
                  <a:schemeClr val="tx1"/>
                </a:solidFill>
              </a:rPr>
              <a:t>inclinada</a:t>
            </a:r>
            <a:r>
              <a:rPr lang="en-US" sz="2900" dirty="0">
                <a:solidFill>
                  <a:schemeClr val="tx1"/>
                </a:solidFill>
              </a:rPr>
              <a:t> ?</a:t>
            </a:r>
          </a:p>
        </p:txBody>
      </p:sp>
    </p:spTree>
    <p:extLst>
      <p:ext uri="{BB962C8B-B14F-4D97-AF65-F5344CB8AC3E}">
        <p14:creationId xmlns:p14="http://schemas.microsoft.com/office/powerpoint/2010/main" val="24300163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a:extLst>
              <a:ext uri="{FF2B5EF4-FFF2-40B4-BE49-F238E27FC236}">
                <a16:creationId xmlns:a16="http://schemas.microsoft.com/office/drawing/2014/main" id="{A4A6E872-80A1-4193-9750-F3472E8E4E14}"/>
              </a:ext>
            </a:extLst>
          </p:cNvPr>
          <p:cNvSpPr txBox="1">
            <a:spLocks noChangeArrowheads="1"/>
          </p:cNvSpPr>
          <p:nvPr/>
        </p:nvSpPr>
        <p:spPr bwMode="auto">
          <a:xfrm>
            <a:off x="770104" y="2079871"/>
            <a:ext cx="2026517" cy="523220"/>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sz="2800" b="1">
                <a:latin typeface="Symbol" pitchFamily="18" charset="2"/>
              </a:rPr>
              <a:t>D</a:t>
            </a:r>
            <a:r>
              <a:rPr lang="pt-BR" sz="2800" b="1"/>
              <a:t>EC = -A-B</a:t>
            </a:r>
          </a:p>
        </p:txBody>
      </p:sp>
      <p:sp>
        <p:nvSpPr>
          <p:cNvPr id="6" name="Text Box 6">
            <a:extLst>
              <a:ext uri="{FF2B5EF4-FFF2-40B4-BE49-F238E27FC236}">
                <a16:creationId xmlns:a16="http://schemas.microsoft.com/office/drawing/2014/main" id="{89BB2155-063C-467E-9221-CE83652BEC15}"/>
              </a:ext>
            </a:extLst>
          </p:cNvPr>
          <p:cNvSpPr txBox="1">
            <a:spLocks noChangeArrowheads="1"/>
          </p:cNvSpPr>
          <p:nvPr/>
        </p:nvSpPr>
        <p:spPr bwMode="auto">
          <a:xfrm>
            <a:off x="3467266" y="2127497"/>
            <a:ext cx="341313" cy="519113"/>
          </a:xfrm>
          <a:prstGeom prst="rect">
            <a:avLst/>
          </a:prstGeom>
          <a:noFill/>
          <a:ln w="9525">
            <a:noFill/>
            <a:miter lim="800000"/>
            <a:headEnd/>
            <a:tailEnd/>
          </a:ln>
        </p:spPr>
        <p:txBody>
          <a:bodyPr wrap="none">
            <a:spAutoFit/>
          </a:bodyPr>
          <a:lstStyle/>
          <a:p>
            <a:pPr eaLnBrk="1" hangingPunct="1"/>
            <a:r>
              <a:rPr lang="pt-BR" sz="2800" b="1"/>
              <a:t>e</a:t>
            </a:r>
          </a:p>
        </p:txBody>
      </p:sp>
      <p:sp>
        <p:nvSpPr>
          <p:cNvPr id="7" name="Text Box 7">
            <a:extLst>
              <a:ext uri="{FF2B5EF4-FFF2-40B4-BE49-F238E27FC236}">
                <a16:creationId xmlns:a16="http://schemas.microsoft.com/office/drawing/2014/main" id="{08154256-DAE1-442F-9551-D22BEDB8DDBD}"/>
              </a:ext>
            </a:extLst>
          </p:cNvPr>
          <p:cNvSpPr txBox="1">
            <a:spLocks noChangeArrowheads="1"/>
          </p:cNvSpPr>
          <p:nvPr/>
        </p:nvSpPr>
        <p:spPr bwMode="auto">
          <a:xfrm>
            <a:off x="4610265" y="2098921"/>
            <a:ext cx="2376420" cy="523220"/>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sz="2800" b="1">
                <a:latin typeface="Symbol" pitchFamily="18" charset="2"/>
              </a:rPr>
              <a:t>D</a:t>
            </a:r>
            <a:r>
              <a:rPr lang="pt-BR" sz="2800" b="1"/>
              <a:t>EP = A+B+D</a:t>
            </a:r>
          </a:p>
        </p:txBody>
      </p:sp>
      <p:sp>
        <p:nvSpPr>
          <p:cNvPr id="8" name="Text Box 8">
            <a:extLst>
              <a:ext uri="{FF2B5EF4-FFF2-40B4-BE49-F238E27FC236}">
                <a16:creationId xmlns:a16="http://schemas.microsoft.com/office/drawing/2014/main" id="{71FD98EE-89F6-4896-9898-56BB10B9FAF2}"/>
              </a:ext>
            </a:extLst>
          </p:cNvPr>
          <p:cNvSpPr txBox="1">
            <a:spLocks noChangeArrowheads="1"/>
          </p:cNvSpPr>
          <p:nvPr/>
        </p:nvSpPr>
        <p:spPr bwMode="auto">
          <a:xfrm>
            <a:off x="784391" y="3049834"/>
            <a:ext cx="7154523" cy="523220"/>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sz="2800" b="1"/>
              <a:t>G.G.= B+C+D+E     ou     G.G.= Pm x (Q</a:t>
            </a:r>
            <a:r>
              <a:rPr lang="pt-BR" sz="1800" b="1"/>
              <a:t>s</a:t>
            </a:r>
            <a:r>
              <a:rPr lang="pt-BR" sz="2800" b="1"/>
              <a:t>-Q</a:t>
            </a:r>
            <a:r>
              <a:rPr lang="pt-BR" sz="1800" b="1"/>
              <a:t>d</a:t>
            </a:r>
            <a:r>
              <a:rPr lang="pt-BR" sz="2800" b="1"/>
              <a:t>)</a:t>
            </a:r>
          </a:p>
        </p:txBody>
      </p:sp>
      <p:sp>
        <p:nvSpPr>
          <p:cNvPr id="9" name="Text Box 9">
            <a:extLst>
              <a:ext uri="{FF2B5EF4-FFF2-40B4-BE49-F238E27FC236}">
                <a16:creationId xmlns:a16="http://schemas.microsoft.com/office/drawing/2014/main" id="{86AADF34-0565-45A9-B738-42B6CAD6B3A9}"/>
              </a:ext>
            </a:extLst>
          </p:cNvPr>
          <p:cNvSpPr txBox="1">
            <a:spLocks noChangeArrowheads="1"/>
          </p:cNvSpPr>
          <p:nvPr/>
        </p:nvSpPr>
        <p:spPr bwMode="auto">
          <a:xfrm>
            <a:off x="724065" y="3902321"/>
            <a:ext cx="1082348" cy="523220"/>
          </a:xfrm>
          <a:prstGeom prst="rect">
            <a:avLst/>
          </a:prstGeom>
          <a:noFill/>
          <a:ln w="9525">
            <a:noFill/>
            <a:miter lim="800000"/>
            <a:headEnd/>
            <a:tailEnd/>
          </a:ln>
        </p:spPr>
        <p:txBody>
          <a:bodyPr wrap="none">
            <a:spAutoFit/>
          </a:bodyPr>
          <a:lstStyle/>
          <a:p>
            <a:pPr eaLnBrk="1" hangingPunct="1"/>
            <a:r>
              <a:rPr lang="pt-BR" sz="2800" b="1" dirty="0"/>
              <a:t>Logo:</a:t>
            </a:r>
            <a:endParaRPr lang="pt-BR" b="1" dirty="0"/>
          </a:p>
        </p:txBody>
      </p:sp>
      <p:sp>
        <p:nvSpPr>
          <p:cNvPr id="10" name="Text Box 10">
            <a:extLst>
              <a:ext uri="{FF2B5EF4-FFF2-40B4-BE49-F238E27FC236}">
                <a16:creationId xmlns:a16="http://schemas.microsoft.com/office/drawing/2014/main" id="{30FF52FE-68A1-4084-B94A-FD0FD9D4C1D7}"/>
              </a:ext>
            </a:extLst>
          </p:cNvPr>
          <p:cNvSpPr txBox="1">
            <a:spLocks noChangeArrowheads="1"/>
          </p:cNvSpPr>
          <p:nvPr/>
        </p:nvSpPr>
        <p:spPr bwMode="auto">
          <a:xfrm>
            <a:off x="754229" y="4494459"/>
            <a:ext cx="7589837" cy="519112"/>
          </a:xfrm>
          <a:prstGeom prst="rect">
            <a:avLst/>
          </a:prstGeom>
          <a:noFill/>
          <a:ln w="9525">
            <a:noFill/>
            <a:miter lim="800000"/>
            <a:headEnd/>
            <a:tailEnd/>
          </a:ln>
        </p:spPr>
        <p:txBody>
          <a:bodyPr wrap="none">
            <a:spAutoFit/>
          </a:bodyPr>
          <a:lstStyle/>
          <a:p>
            <a:pPr eaLnBrk="1" hangingPunct="1"/>
            <a:r>
              <a:rPr lang="pt-BR" sz="2800" b="1"/>
              <a:t>G.S.= </a:t>
            </a:r>
            <a:r>
              <a:rPr lang="pt-BR" sz="2800" b="1">
                <a:latin typeface="Symbol" pitchFamily="18" charset="2"/>
              </a:rPr>
              <a:t>D</a:t>
            </a:r>
            <a:r>
              <a:rPr lang="pt-BR" sz="2800" b="1"/>
              <a:t>EC+</a:t>
            </a:r>
            <a:r>
              <a:rPr lang="pt-BR" sz="2800" b="1">
                <a:latin typeface="Symbol" pitchFamily="18" charset="2"/>
              </a:rPr>
              <a:t>D</a:t>
            </a:r>
            <a:r>
              <a:rPr lang="pt-BR" sz="2800" b="1"/>
              <a:t>EP-G.G.  = -A-B+A+B+D-B-C-D-E</a:t>
            </a:r>
          </a:p>
        </p:txBody>
      </p:sp>
      <p:sp>
        <p:nvSpPr>
          <p:cNvPr id="11" name="Text Box 11">
            <a:extLst>
              <a:ext uri="{FF2B5EF4-FFF2-40B4-BE49-F238E27FC236}">
                <a16:creationId xmlns:a16="http://schemas.microsoft.com/office/drawing/2014/main" id="{E5EA82E4-8F6F-4E40-840E-03CB81DAA911}"/>
              </a:ext>
            </a:extLst>
          </p:cNvPr>
          <p:cNvSpPr txBox="1">
            <a:spLocks noChangeArrowheads="1"/>
          </p:cNvSpPr>
          <p:nvPr/>
        </p:nvSpPr>
        <p:spPr bwMode="auto">
          <a:xfrm>
            <a:off x="819173" y="5488671"/>
            <a:ext cx="2326278" cy="523220"/>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sz="2800" b="1"/>
              <a:t>G.S. = -B-C-E</a:t>
            </a:r>
          </a:p>
        </p:txBody>
      </p:sp>
      <p:sp>
        <p:nvSpPr>
          <p:cNvPr id="12" name="Text Box 12">
            <a:extLst>
              <a:ext uri="{FF2B5EF4-FFF2-40B4-BE49-F238E27FC236}">
                <a16:creationId xmlns:a16="http://schemas.microsoft.com/office/drawing/2014/main" id="{6BB0BF9C-3C0C-405C-9C7E-58E3B56C085B}"/>
              </a:ext>
            </a:extLst>
          </p:cNvPr>
          <p:cNvSpPr txBox="1">
            <a:spLocks noChangeArrowheads="1"/>
          </p:cNvSpPr>
          <p:nvPr/>
        </p:nvSpPr>
        <p:spPr bwMode="auto">
          <a:xfrm>
            <a:off x="3813625" y="5350121"/>
            <a:ext cx="4114800" cy="762000"/>
          </a:xfrm>
          <a:prstGeom prst="rect">
            <a:avLst/>
          </a:prstGeom>
          <a:solidFill>
            <a:schemeClr val="accent6">
              <a:lumMod val="20000"/>
              <a:lumOff val="80000"/>
            </a:schemeClr>
          </a:solidFill>
          <a:ln w="9525">
            <a:solidFill>
              <a:schemeClr val="tx1"/>
            </a:solidFill>
            <a:miter lim="800000"/>
            <a:headEnd/>
            <a:tailEnd/>
          </a:ln>
        </p:spPr>
        <p:txBody>
          <a:bodyPr>
            <a:spAutoFit/>
          </a:bodyPr>
          <a:lstStyle/>
          <a:p>
            <a:pPr eaLnBrk="1" hangingPunct="1"/>
            <a:r>
              <a:rPr lang="pt-BR" sz="2200" b="1" dirty="0"/>
              <a:t>Perda bruta gerada pelo suporte de  preços  por parte  do governo</a:t>
            </a:r>
          </a:p>
        </p:txBody>
      </p:sp>
      <p:sp>
        <p:nvSpPr>
          <p:cNvPr id="13" name="Line 13">
            <a:extLst>
              <a:ext uri="{FF2B5EF4-FFF2-40B4-BE49-F238E27FC236}">
                <a16:creationId xmlns:a16="http://schemas.microsoft.com/office/drawing/2014/main" id="{30EA3EEA-6188-4FFD-8CEF-96648AB46827}"/>
              </a:ext>
            </a:extLst>
          </p:cNvPr>
          <p:cNvSpPr>
            <a:spLocks noChangeShapeType="1"/>
          </p:cNvSpPr>
          <p:nvPr/>
        </p:nvSpPr>
        <p:spPr bwMode="auto">
          <a:xfrm>
            <a:off x="3141685" y="5717271"/>
            <a:ext cx="685800" cy="0"/>
          </a:xfrm>
          <a:prstGeom prst="line">
            <a:avLst/>
          </a:prstGeom>
          <a:noFill/>
          <a:ln w="28575">
            <a:solidFill>
              <a:schemeClr val="tx1"/>
            </a:solidFill>
            <a:round/>
            <a:headEnd/>
            <a:tailEnd type="triangle" w="med" len="med"/>
          </a:ln>
        </p:spPr>
        <p:txBody>
          <a:bodyPr wrap="none"/>
          <a:lstStyle/>
          <a:p>
            <a:endParaRPr lang="pt-BR"/>
          </a:p>
        </p:txBody>
      </p:sp>
      <p:sp>
        <p:nvSpPr>
          <p:cNvPr id="14" name="Rectangle 4">
            <a:extLst>
              <a:ext uri="{FF2B5EF4-FFF2-40B4-BE49-F238E27FC236}">
                <a16:creationId xmlns:a16="http://schemas.microsoft.com/office/drawing/2014/main" id="{35C625E2-F6D2-4FDF-9A8B-63C6398806E4}"/>
              </a:ext>
            </a:extLst>
          </p:cNvPr>
          <p:cNvSpPr>
            <a:spLocks noChangeArrowheads="1"/>
          </p:cNvSpPr>
          <p:nvPr/>
        </p:nvSpPr>
        <p:spPr bwMode="auto">
          <a:xfrm>
            <a:off x="239146" y="81182"/>
            <a:ext cx="8516938" cy="1066800"/>
          </a:xfrm>
          <a:prstGeom prst="rect">
            <a:avLst/>
          </a:prstGeom>
          <a:noFill/>
          <a:ln w="9525">
            <a:noFill/>
            <a:miter lim="800000"/>
            <a:headEnd/>
            <a:tailEnd/>
          </a:ln>
        </p:spPr>
        <p:txBody>
          <a:bodyPr anchor="ctr"/>
          <a:lstStyle/>
          <a:p>
            <a:pPr algn="ctr"/>
            <a:r>
              <a:rPr lang="pt-BR" sz="2800" b="1" dirty="0">
                <a:latin typeface="Arial" charset="0"/>
              </a:rPr>
              <a:t>2) Tabelamento a Preço Mínimo (</a:t>
            </a:r>
            <a:r>
              <a:rPr lang="pt-BR" sz="2800" b="1" dirty="0" err="1">
                <a:latin typeface="Arial" charset="0"/>
              </a:rPr>
              <a:t>Pm</a:t>
            </a:r>
            <a:r>
              <a:rPr lang="pt-BR" sz="2800" b="1" dirty="0">
                <a:latin typeface="Arial" charset="0"/>
              </a:rPr>
              <a:t>)</a:t>
            </a:r>
          </a:p>
        </p:txBody>
      </p:sp>
      <p:sp>
        <p:nvSpPr>
          <p:cNvPr id="15" name="CaixaDeTexto 14">
            <a:extLst>
              <a:ext uri="{FF2B5EF4-FFF2-40B4-BE49-F238E27FC236}">
                <a16:creationId xmlns:a16="http://schemas.microsoft.com/office/drawing/2014/main" id="{76B1F957-7146-4011-9A0E-8DF23F24C65E}"/>
              </a:ext>
            </a:extLst>
          </p:cNvPr>
          <p:cNvSpPr txBox="1"/>
          <p:nvPr/>
        </p:nvSpPr>
        <p:spPr>
          <a:xfrm>
            <a:off x="309489" y="1294226"/>
            <a:ext cx="6625883" cy="523220"/>
          </a:xfrm>
          <a:prstGeom prst="rect">
            <a:avLst/>
          </a:prstGeom>
          <a:noFill/>
        </p:spPr>
        <p:txBody>
          <a:bodyPr wrap="square" rtlCol="0">
            <a:spAutoFit/>
          </a:bodyPr>
          <a:lstStyle/>
          <a:p>
            <a:pPr marL="342900" indent="-342900">
              <a:buFont typeface="Wingdings" panose="05000000000000000000" pitchFamily="2" charset="2"/>
              <a:buChar char="§"/>
            </a:pPr>
            <a:r>
              <a:rPr lang="pt-BR" sz="2800" dirty="0">
                <a:latin typeface="+mn-lt"/>
              </a:rPr>
              <a:t>Logo, temos:</a:t>
            </a:r>
          </a:p>
        </p:txBody>
      </p:sp>
    </p:spTree>
    <p:extLst>
      <p:ext uri="{BB962C8B-B14F-4D97-AF65-F5344CB8AC3E}">
        <p14:creationId xmlns:p14="http://schemas.microsoft.com/office/powerpoint/2010/main" val="623906673"/>
      </p:ext>
    </p:extLst>
  </p:cSld>
  <p:clrMapOvr>
    <a:masterClrMapping/>
  </p:clrMapOvr>
  <p:transition spd="med">
    <p:wipe dir="r"/>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97F2704F-76EC-49B8-A1CA-ED74E2791BA8}"/>
              </a:ext>
            </a:extLst>
          </p:cNvPr>
          <p:cNvSpPr>
            <a:spLocks noGrp="1"/>
          </p:cNvSpPr>
          <p:nvPr>
            <p:ph type="title"/>
          </p:nvPr>
        </p:nvSpPr>
        <p:spPr>
          <a:xfrm>
            <a:off x="-927182" y="52353"/>
            <a:ext cx="10547927" cy="785813"/>
          </a:xfrm>
        </p:spPr>
        <p:txBody>
          <a:bodyPr/>
          <a:lstStyle/>
          <a:p>
            <a:pPr algn="ctr"/>
            <a:r>
              <a:rPr lang="pt-BR" sz="3200" dirty="0">
                <a:solidFill>
                  <a:schemeClr val="tx1"/>
                </a:solidFill>
              </a:rPr>
              <a:t>3) Quotas de Produção</a:t>
            </a:r>
          </a:p>
        </p:txBody>
      </p:sp>
      <p:sp>
        <p:nvSpPr>
          <p:cNvPr id="6" name="Espaço Reservado para Conteúdo 2">
            <a:extLst>
              <a:ext uri="{FF2B5EF4-FFF2-40B4-BE49-F238E27FC236}">
                <a16:creationId xmlns:a16="http://schemas.microsoft.com/office/drawing/2014/main" id="{F9075169-75D4-4B05-A810-4454C33B86A0}"/>
              </a:ext>
            </a:extLst>
          </p:cNvPr>
          <p:cNvSpPr txBox="1">
            <a:spLocks/>
          </p:cNvSpPr>
          <p:nvPr/>
        </p:nvSpPr>
        <p:spPr>
          <a:xfrm>
            <a:off x="231909" y="1066631"/>
            <a:ext cx="8644806" cy="4883150"/>
          </a:xfrm>
          <a:prstGeom prst="rect">
            <a:avLst/>
          </a:prstGeom>
        </p:spPr>
        <p:txBody>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ct val="70000"/>
              </a:spcBef>
              <a:buClrTx/>
              <a:buFont typeface="Wingdings" panose="05000000000000000000" pitchFamily="2" charset="2"/>
              <a:buChar char="§"/>
            </a:pPr>
            <a:r>
              <a:rPr lang="pt-BR" altLang="pt-BR" sz="2800" kern="0" dirty="0">
                <a:solidFill>
                  <a:schemeClr val="tx1"/>
                </a:solidFill>
              </a:rPr>
              <a:t>Outra forma de o governo causar um aumento no preço de uma mercadoria é reduzindo a oferta .</a:t>
            </a:r>
          </a:p>
          <a:p>
            <a:pPr algn="just">
              <a:spcBef>
                <a:spcPct val="70000"/>
              </a:spcBef>
              <a:buClrTx/>
              <a:buFont typeface="Wingdings" panose="05000000000000000000" pitchFamily="2" charset="2"/>
              <a:buChar char="§"/>
            </a:pPr>
            <a:endParaRPr lang="pt-BR" altLang="pt-BR" sz="200" kern="0" dirty="0">
              <a:solidFill>
                <a:schemeClr val="tx1"/>
              </a:solidFill>
            </a:endParaRPr>
          </a:p>
          <a:p>
            <a:pPr algn="just">
              <a:spcBef>
                <a:spcPct val="70000"/>
              </a:spcBef>
              <a:buClrTx/>
              <a:buFont typeface="Wingdings" panose="05000000000000000000" pitchFamily="2" charset="2"/>
              <a:buChar char="§"/>
            </a:pPr>
            <a:r>
              <a:rPr lang="pt-BR" altLang="pt-BR" sz="2800" kern="0" dirty="0">
                <a:solidFill>
                  <a:schemeClr val="tx1"/>
                </a:solidFill>
              </a:rPr>
              <a:t>Qual é o impacto das seguintes medidas:</a:t>
            </a:r>
          </a:p>
          <a:p>
            <a:pPr lvl="1" algn="just">
              <a:spcBef>
                <a:spcPct val="70000"/>
              </a:spcBef>
              <a:buClrTx/>
              <a:buFont typeface="Wingdings" panose="05000000000000000000" pitchFamily="2" charset="2"/>
              <a:buChar char="§"/>
            </a:pPr>
            <a:r>
              <a:rPr lang="pt-BR" altLang="pt-BR" kern="0" dirty="0">
                <a:solidFill>
                  <a:schemeClr val="tx1"/>
                </a:solidFill>
              </a:rPr>
              <a:t>Controle da entrada de novos motoristas no mercado de táxis ?</a:t>
            </a:r>
          </a:p>
          <a:p>
            <a:pPr lvl="1" algn="just">
              <a:spcBef>
                <a:spcPct val="70000"/>
              </a:spcBef>
              <a:buClrTx/>
              <a:buFont typeface="Wingdings" panose="05000000000000000000" pitchFamily="2" charset="2"/>
              <a:buChar char="§"/>
            </a:pPr>
            <a:r>
              <a:rPr lang="pt-BR" altLang="pt-BR" kern="0" dirty="0">
                <a:solidFill>
                  <a:schemeClr val="tx1"/>
                </a:solidFill>
              </a:rPr>
              <a:t>Controle do número de licenças para a venda de bebidas alcoólicas ?</a:t>
            </a:r>
          </a:p>
          <a:p>
            <a:pPr algn="just">
              <a:spcBef>
                <a:spcPct val="70000"/>
              </a:spcBef>
              <a:buClrTx/>
              <a:buFont typeface="Wingdings" panose="05000000000000000000" pitchFamily="2" charset="2"/>
              <a:buChar char="§"/>
            </a:pPr>
            <a:endParaRPr lang="pt-BR" altLang="pt-BR" sz="2800" i="1" kern="0" dirty="0">
              <a:solidFill>
                <a:schemeClr val="tx1"/>
              </a:solidFill>
            </a:endParaRPr>
          </a:p>
          <a:p>
            <a:pPr algn="just">
              <a:buClrTx/>
              <a:buFont typeface="Wingdings" panose="05000000000000000000" pitchFamily="2" charset="2"/>
              <a:buChar char="§"/>
            </a:pPr>
            <a:endParaRPr lang="pt-BR" sz="2800" kern="0" dirty="0">
              <a:solidFill>
                <a:schemeClr val="tx1"/>
              </a:solidFill>
            </a:endParaRPr>
          </a:p>
        </p:txBody>
      </p:sp>
    </p:spTree>
    <p:extLst>
      <p:ext uri="{BB962C8B-B14F-4D97-AF65-F5344CB8AC3E}">
        <p14:creationId xmlns:p14="http://schemas.microsoft.com/office/powerpoint/2010/main" val="3372948287"/>
      </p:ext>
    </p:extLst>
  </p:cSld>
  <p:clrMapOvr>
    <a:masterClrMapping/>
  </p:clrMapOvr>
  <p:transition spd="med">
    <p:wipe dir="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37">
            <a:extLst>
              <a:ext uri="{FF2B5EF4-FFF2-40B4-BE49-F238E27FC236}">
                <a16:creationId xmlns:a16="http://schemas.microsoft.com/office/drawing/2014/main" id="{480B7445-CF76-49BA-B5F8-C265B655EB32}"/>
              </a:ext>
            </a:extLst>
          </p:cNvPr>
          <p:cNvGrpSpPr>
            <a:grpSpLocks/>
          </p:cNvGrpSpPr>
          <p:nvPr/>
        </p:nvGrpSpPr>
        <p:grpSpPr bwMode="auto">
          <a:xfrm>
            <a:off x="1078208" y="2948885"/>
            <a:ext cx="7845426" cy="1885950"/>
            <a:chOff x="1392" y="1920"/>
            <a:chExt cx="4942" cy="1188"/>
          </a:xfrm>
        </p:grpSpPr>
        <p:sp>
          <p:nvSpPr>
            <p:cNvPr id="6" name="AutoShape 5">
              <a:extLst>
                <a:ext uri="{FF2B5EF4-FFF2-40B4-BE49-F238E27FC236}">
                  <a16:creationId xmlns:a16="http://schemas.microsoft.com/office/drawing/2014/main" id="{674998AB-F561-48BE-B666-55E472368342}"/>
                </a:ext>
              </a:extLst>
            </p:cNvPr>
            <p:cNvSpPr>
              <a:spLocks noChangeArrowheads="1"/>
            </p:cNvSpPr>
            <p:nvPr/>
          </p:nvSpPr>
          <p:spPr bwMode="auto">
            <a:xfrm rot="5400000">
              <a:off x="2190" y="2466"/>
              <a:ext cx="516" cy="768"/>
            </a:xfrm>
            <a:prstGeom prst="rtTriangle">
              <a:avLst/>
            </a:prstGeom>
            <a:solidFill>
              <a:srgbClr val="99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 name="AutoShape 6">
              <a:extLst>
                <a:ext uri="{FF2B5EF4-FFF2-40B4-BE49-F238E27FC236}">
                  <a16:creationId xmlns:a16="http://schemas.microsoft.com/office/drawing/2014/main" id="{95EA9946-76CC-4606-A66B-F4F6AC5FF472}"/>
                </a:ext>
              </a:extLst>
            </p:cNvPr>
            <p:cNvSpPr>
              <a:spLocks noChangeArrowheads="1"/>
            </p:cNvSpPr>
            <p:nvPr/>
          </p:nvSpPr>
          <p:spPr bwMode="auto">
            <a:xfrm>
              <a:off x="2064" y="1920"/>
              <a:ext cx="768" cy="672"/>
            </a:xfrm>
            <a:prstGeom prst="rtTriangle">
              <a:avLst/>
            </a:prstGeom>
            <a:solidFill>
              <a:srgbClr val="FFCC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pt-BR" sz="2000" b="1" i="1" dirty="0"/>
                <a:t>B</a:t>
              </a:r>
            </a:p>
          </p:txBody>
        </p:sp>
        <p:sp>
          <p:nvSpPr>
            <p:cNvPr id="8" name="Rectangle 7">
              <a:extLst>
                <a:ext uri="{FF2B5EF4-FFF2-40B4-BE49-F238E27FC236}">
                  <a16:creationId xmlns:a16="http://schemas.microsoft.com/office/drawing/2014/main" id="{E188CAC3-2F5E-46DF-A3BC-F7109699FF6D}"/>
                </a:ext>
              </a:extLst>
            </p:cNvPr>
            <p:cNvSpPr>
              <a:spLocks noChangeArrowheads="1"/>
            </p:cNvSpPr>
            <p:nvPr/>
          </p:nvSpPr>
          <p:spPr bwMode="auto">
            <a:xfrm>
              <a:off x="1392" y="1920"/>
              <a:ext cx="672" cy="672"/>
            </a:xfrm>
            <a:prstGeom prst="rect">
              <a:avLst/>
            </a:prstGeom>
            <a:solidFill>
              <a:srgbClr val="FFFF99"/>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pt-BR" sz="2000" b="1" i="1" dirty="0"/>
                <a:t>A</a:t>
              </a:r>
            </a:p>
          </p:txBody>
        </p:sp>
        <p:sp>
          <p:nvSpPr>
            <p:cNvPr id="9" name="Rectangle 23">
              <a:extLst>
                <a:ext uri="{FF2B5EF4-FFF2-40B4-BE49-F238E27FC236}">
                  <a16:creationId xmlns:a16="http://schemas.microsoft.com/office/drawing/2014/main" id="{0290A822-E856-40BB-BD77-07F835789FCE}"/>
                </a:ext>
              </a:extLst>
            </p:cNvPr>
            <p:cNvSpPr>
              <a:spLocks noChangeArrowheads="1"/>
            </p:cNvSpPr>
            <p:nvPr/>
          </p:nvSpPr>
          <p:spPr bwMode="auto">
            <a:xfrm>
              <a:off x="3912" y="2282"/>
              <a:ext cx="2422" cy="696"/>
            </a:xfrm>
            <a:prstGeom prst="rect">
              <a:avLst/>
            </a:prstGeom>
            <a:solidFill>
              <a:srgbClr val="F8F8F8"/>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buFontTx/>
                <a:buChar char="•"/>
              </a:pPr>
              <a:r>
                <a:rPr lang="en-US" altLang="pt-BR" sz="2200" b="1" dirty="0">
                  <a:latin typeface="+mn-lt"/>
                </a:rPr>
                <a:t> EC </a:t>
              </a:r>
              <a:r>
                <a:rPr lang="en-US" altLang="pt-BR" sz="2200" b="1" dirty="0" err="1">
                  <a:latin typeface="+mn-lt"/>
                </a:rPr>
                <a:t>reduzido</a:t>
              </a:r>
              <a:r>
                <a:rPr lang="en-US" altLang="pt-BR" sz="2200" b="1" dirty="0">
                  <a:latin typeface="+mn-lt"/>
                </a:rPr>
                <a:t> </a:t>
              </a:r>
              <a:r>
                <a:rPr lang="en-US" altLang="pt-BR" sz="2200" b="1" dirty="0" err="1">
                  <a:latin typeface="+mn-lt"/>
                </a:rPr>
                <a:t>em</a:t>
              </a:r>
              <a:r>
                <a:rPr lang="en-US" altLang="pt-BR" sz="2200" b="1" dirty="0">
                  <a:latin typeface="+mn-lt"/>
                </a:rPr>
                <a:t> </a:t>
              </a:r>
              <a:r>
                <a:rPr lang="en-US" altLang="pt-BR" sz="2200" b="1" i="1" dirty="0">
                  <a:latin typeface="+mn-lt"/>
                </a:rPr>
                <a:t>A + B</a:t>
              </a:r>
              <a:endParaRPr lang="en-US" altLang="pt-BR" sz="2200" b="1" dirty="0">
                <a:latin typeface="+mn-lt"/>
              </a:endParaRPr>
            </a:p>
            <a:p>
              <a:pPr>
                <a:buFontTx/>
                <a:buChar char="•"/>
              </a:pPr>
              <a:r>
                <a:rPr lang="en-US" altLang="pt-BR" sz="2200" b="1" dirty="0">
                  <a:latin typeface="+mn-lt"/>
                </a:rPr>
                <a:t> </a:t>
              </a:r>
              <a:r>
                <a:rPr lang="en-US" altLang="pt-BR" sz="2200" b="1" dirty="0" err="1">
                  <a:latin typeface="+mn-lt"/>
                </a:rPr>
                <a:t>Variação</a:t>
              </a:r>
              <a:r>
                <a:rPr lang="en-US" altLang="pt-BR" sz="2200" b="1" dirty="0">
                  <a:latin typeface="+mn-lt"/>
                </a:rPr>
                <a:t> no  EP = </a:t>
              </a:r>
              <a:r>
                <a:rPr lang="en-US" altLang="pt-BR" sz="2200" b="1" i="1" dirty="0">
                  <a:latin typeface="+mn-lt"/>
                </a:rPr>
                <a:t>A - C</a:t>
              </a:r>
            </a:p>
            <a:p>
              <a:pPr>
                <a:buFontTx/>
                <a:buChar char="•"/>
              </a:pPr>
              <a:r>
                <a:rPr lang="en-US" altLang="pt-BR" sz="2200" b="1" dirty="0">
                  <a:latin typeface="+mn-lt"/>
                </a:rPr>
                <a:t> Peso </a:t>
              </a:r>
              <a:r>
                <a:rPr lang="en-US" altLang="pt-BR" sz="2200" b="1" dirty="0" err="1">
                  <a:latin typeface="+mn-lt"/>
                </a:rPr>
                <a:t>morto</a:t>
              </a:r>
              <a:r>
                <a:rPr lang="en-US" altLang="pt-BR" sz="2200" b="1" dirty="0">
                  <a:latin typeface="+mn-lt"/>
                </a:rPr>
                <a:t> = </a:t>
              </a:r>
              <a:r>
                <a:rPr lang="en-US" altLang="pt-BR" sz="2200" b="1" i="1" dirty="0">
                  <a:latin typeface="+mn-lt"/>
                </a:rPr>
                <a:t>B + C</a:t>
              </a:r>
              <a:endParaRPr lang="en-US" altLang="pt-BR" sz="2200" b="1" dirty="0">
                <a:latin typeface="+mn-lt"/>
              </a:endParaRPr>
            </a:p>
          </p:txBody>
        </p:sp>
        <p:sp>
          <p:nvSpPr>
            <p:cNvPr id="10" name="Rectangle 31">
              <a:extLst>
                <a:ext uri="{FF2B5EF4-FFF2-40B4-BE49-F238E27FC236}">
                  <a16:creationId xmlns:a16="http://schemas.microsoft.com/office/drawing/2014/main" id="{75F78727-67B1-41A7-AAD7-4E0552F08BBF}"/>
                </a:ext>
              </a:extLst>
            </p:cNvPr>
            <p:cNvSpPr>
              <a:spLocks noChangeArrowheads="1"/>
            </p:cNvSpPr>
            <p:nvPr/>
          </p:nvSpPr>
          <p:spPr bwMode="auto">
            <a:xfrm>
              <a:off x="2161" y="2641"/>
              <a:ext cx="22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pt-BR" sz="2000" b="1" i="1" dirty="0"/>
                <a:t>C</a:t>
              </a:r>
            </a:p>
          </p:txBody>
        </p:sp>
      </p:grpSp>
      <p:sp>
        <p:nvSpPr>
          <p:cNvPr id="11" name="Line 11">
            <a:extLst>
              <a:ext uri="{FF2B5EF4-FFF2-40B4-BE49-F238E27FC236}">
                <a16:creationId xmlns:a16="http://schemas.microsoft.com/office/drawing/2014/main" id="{6405399C-3778-40C1-816F-1CAB1585AFDC}"/>
              </a:ext>
            </a:extLst>
          </p:cNvPr>
          <p:cNvSpPr>
            <a:spLocks noChangeShapeType="1"/>
          </p:cNvSpPr>
          <p:nvPr/>
        </p:nvSpPr>
        <p:spPr bwMode="auto">
          <a:xfrm>
            <a:off x="1078208" y="1655074"/>
            <a:ext cx="0" cy="4265612"/>
          </a:xfrm>
          <a:prstGeom prst="line">
            <a:avLst/>
          </a:prstGeom>
          <a:noFill/>
          <a:ln w="57150">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2" name="Line 12">
            <a:extLst>
              <a:ext uri="{FF2B5EF4-FFF2-40B4-BE49-F238E27FC236}">
                <a16:creationId xmlns:a16="http://schemas.microsoft.com/office/drawing/2014/main" id="{E7AC2BE0-B928-4CC5-9BF4-601661D2D57C}"/>
              </a:ext>
            </a:extLst>
          </p:cNvPr>
          <p:cNvSpPr>
            <a:spLocks noChangeShapeType="1"/>
          </p:cNvSpPr>
          <p:nvPr/>
        </p:nvSpPr>
        <p:spPr bwMode="auto">
          <a:xfrm>
            <a:off x="1068683" y="5907986"/>
            <a:ext cx="4276725" cy="0"/>
          </a:xfrm>
          <a:prstGeom prst="line">
            <a:avLst/>
          </a:prstGeom>
          <a:noFill/>
          <a:ln w="5715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3" name="Rectangle 13">
            <a:extLst>
              <a:ext uri="{FF2B5EF4-FFF2-40B4-BE49-F238E27FC236}">
                <a16:creationId xmlns:a16="http://schemas.microsoft.com/office/drawing/2014/main" id="{2FA53789-5E08-4088-90EF-EA152AEF0DFB}"/>
              </a:ext>
            </a:extLst>
          </p:cNvPr>
          <p:cNvSpPr>
            <a:spLocks noChangeArrowheads="1"/>
          </p:cNvSpPr>
          <p:nvPr/>
        </p:nvSpPr>
        <p:spPr bwMode="auto">
          <a:xfrm>
            <a:off x="5154908" y="5884174"/>
            <a:ext cx="402355" cy="428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pt-BR" sz="2200" b="1" dirty="0">
                <a:latin typeface="+mn-lt"/>
              </a:rPr>
              <a:t>Q</a:t>
            </a:r>
          </a:p>
        </p:txBody>
      </p:sp>
      <p:sp>
        <p:nvSpPr>
          <p:cNvPr id="14" name="Rectangle 14">
            <a:extLst>
              <a:ext uri="{FF2B5EF4-FFF2-40B4-BE49-F238E27FC236}">
                <a16:creationId xmlns:a16="http://schemas.microsoft.com/office/drawing/2014/main" id="{741430DD-DECC-4143-A2AE-3C350D41BA57}"/>
              </a:ext>
            </a:extLst>
          </p:cNvPr>
          <p:cNvSpPr>
            <a:spLocks noChangeArrowheads="1"/>
          </p:cNvSpPr>
          <p:nvPr/>
        </p:nvSpPr>
        <p:spPr bwMode="auto">
          <a:xfrm>
            <a:off x="676433" y="1501086"/>
            <a:ext cx="367138" cy="428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altLang="pt-BR" sz="2200" b="1" dirty="0">
                <a:latin typeface="+mn-lt"/>
              </a:rPr>
              <a:t>P</a:t>
            </a:r>
          </a:p>
        </p:txBody>
      </p:sp>
      <p:grpSp>
        <p:nvGrpSpPr>
          <p:cNvPr id="15" name="Group 32">
            <a:extLst>
              <a:ext uri="{FF2B5EF4-FFF2-40B4-BE49-F238E27FC236}">
                <a16:creationId xmlns:a16="http://schemas.microsoft.com/office/drawing/2014/main" id="{CEAC6E94-8C38-41E8-9E11-E2CB3FB05353}"/>
              </a:ext>
            </a:extLst>
          </p:cNvPr>
          <p:cNvGrpSpPr>
            <a:grpSpLocks/>
          </p:cNvGrpSpPr>
          <p:nvPr/>
        </p:nvGrpSpPr>
        <p:grpSpPr bwMode="auto">
          <a:xfrm>
            <a:off x="622596" y="1985274"/>
            <a:ext cx="4906965" cy="4257674"/>
            <a:chOff x="1105" y="1313"/>
            <a:chExt cx="3091" cy="2682"/>
          </a:xfrm>
        </p:grpSpPr>
        <p:sp>
          <p:nvSpPr>
            <p:cNvPr id="16" name="Line 15">
              <a:extLst>
                <a:ext uri="{FF2B5EF4-FFF2-40B4-BE49-F238E27FC236}">
                  <a16:creationId xmlns:a16="http://schemas.microsoft.com/office/drawing/2014/main" id="{EE22DDDD-F9F6-477F-BC37-5B876E9D8F8F}"/>
                </a:ext>
              </a:extLst>
            </p:cNvPr>
            <p:cNvSpPr>
              <a:spLocks noChangeShapeType="1"/>
            </p:cNvSpPr>
            <p:nvPr/>
          </p:nvSpPr>
          <p:spPr bwMode="auto">
            <a:xfrm flipV="1">
              <a:off x="1385" y="1785"/>
              <a:ext cx="2607" cy="178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7" name="Line 16">
              <a:extLst>
                <a:ext uri="{FF2B5EF4-FFF2-40B4-BE49-F238E27FC236}">
                  <a16:creationId xmlns:a16="http://schemas.microsoft.com/office/drawing/2014/main" id="{58558E09-F89C-49D8-9ED4-B98049CDC2A9}"/>
                </a:ext>
              </a:extLst>
            </p:cNvPr>
            <p:cNvSpPr>
              <a:spLocks noChangeShapeType="1"/>
            </p:cNvSpPr>
            <p:nvPr/>
          </p:nvSpPr>
          <p:spPr bwMode="auto">
            <a:xfrm>
              <a:off x="1409" y="1313"/>
              <a:ext cx="2367" cy="2127"/>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8" name="Rectangle 17">
              <a:extLst>
                <a:ext uri="{FF2B5EF4-FFF2-40B4-BE49-F238E27FC236}">
                  <a16:creationId xmlns:a16="http://schemas.microsoft.com/office/drawing/2014/main" id="{D16ECC37-AB93-45E9-9EE2-86677D38D918}"/>
                </a:ext>
              </a:extLst>
            </p:cNvPr>
            <p:cNvSpPr>
              <a:spLocks noChangeArrowheads="1"/>
            </p:cNvSpPr>
            <p:nvPr/>
          </p:nvSpPr>
          <p:spPr bwMode="auto">
            <a:xfrm>
              <a:off x="3757" y="3334"/>
              <a:ext cx="255" cy="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pt-BR" b="1" i="1" dirty="0"/>
                <a:t>D</a:t>
              </a:r>
            </a:p>
          </p:txBody>
        </p:sp>
        <p:sp>
          <p:nvSpPr>
            <p:cNvPr id="19" name="Rectangle 18">
              <a:extLst>
                <a:ext uri="{FF2B5EF4-FFF2-40B4-BE49-F238E27FC236}">
                  <a16:creationId xmlns:a16="http://schemas.microsoft.com/office/drawing/2014/main" id="{73FC3E06-6D1B-48F4-A7A5-C45B56E4E3A8}"/>
                </a:ext>
              </a:extLst>
            </p:cNvPr>
            <p:cNvSpPr>
              <a:spLocks noChangeArrowheads="1"/>
            </p:cNvSpPr>
            <p:nvPr/>
          </p:nvSpPr>
          <p:spPr bwMode="auto">
            <a:xfrm>
              <a:off x="1105" y="2452"/>
              <a:ext cx="2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pt-BR" sz="2000" b="1" i="1" dirty="0"/>
                <a:t>P</a:t>
              </a:r>
              <a:r>
                <a:rPr lang="en-US" altLang="pt-BR" sz="2000" b="1" i="1" baseline="-25000" dirty="0"/>
                <a:t>0</a:t>
              </a:r>
            </a:p>
          </p:txBody>
        </p:sp>
        <p:sp>
          <p:nvSpPr>
            <p:cNvPr id="20" name="Line 19">
              <a:extLst>
                <a:ext uri="{FF2B5EF4-FFF2-40B4-BE49-F238E27FC236}">
                  <a16:creationId xmlns:a16="http://schemas.microsoft.com/office/drawing/2014/main" id="{490D2E9A-83D3-40F7-B907-38AF879D0218}"/>
                </a:ext>
              </a:extLst>
            </p:cNvPr>
            <p:cNvSpPr>
              <a:spLocks noChangeShapeType="1"/>
            </p:cNvSpPr>
            <p:nvPr/>
          </p:nvSpPr>
          <p:spPr bwMode="auto">
            <a:xfrm>
              <a:off x="1401" y="2592"/>
              <a:ext cx="1375"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1" name="Line 20">
              <a:extLst>
                <a:ext uri="{FF2B5EF4-FFF2-40B4-BE49-F238E27FC236}">
                  <a16:creationId xmlns:a16="http://schemas.microsoft.com/office/drawing/2014/main" id="{DF80D3BE-21E4-4FD0-8D02-33CF4E5E8EF4}"/>
                </a:ext>
              </a:extLst>
            </p:cNvPr>
            <p:cNvSpPr>
              <a:spLocks noChangeShapeType="1"/>
            </p:cNvSpPr>
            <p:nvPr/>
          </p:nvSpPr>
          <p:spPr bwMode="auto">
            <a:xfrm>
              <a:off x="2832" y="2601"/>
              <a:ext cx="0" cy="1183"/>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2" name="Oval 21">
              <a:extLst>
                <a:ext uri="{FF2B5EF4-FFF2-40B4-BE49-F238E27FC236}">
                  <a16:creationId xmlns:a16="http://schemas.microsoft.com/office/drawing/2014/main" id="{3073F9A3-EBAC-447E-BA73-20813416FEBA}"/>
                </a:ext>
              </a:extLst>
            </p:cNvPr>
            <p:cNvSpPr>
              <a:spLocks noChangeArrowheads="1"/>
            </p:cNvSpPr>
            <p:nvPr/>
          </p:nvSpPr>
          <p:spPr bwMode="auto">
            <a:xfrm>
              <a:off x="2784" y="2544"/>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3" name="Rectangle 22">
              <a:extLst>
                <a:ext uri="{FF2B5EF4-FFF2-40B4-BE49-F238E27FC236}">
                  <a16:creationId xmlns:a16="http://schemas.microsoft.com/office/drawing/2014/main" id="{FC3F4BBB-9F65-4D09-94BE-5E2EF8CD7B33}"/>
                </a:ext>
              </a:extLst>
            </p:cNvPr>
            <p:cNvSpPr>
              <a:spLocks noChangeArrowheads="1"/>
            </p:cNvSpPr>
            <p:nvPr/>
          </p:nvSpPr>
          <p:spPr bwMode="auto">
            <a:xfrm>
              <a:off x="2689" y="3745"/>
              <a:ext cx="28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pt-BR" sz="2000" b="1" i="1" dirty="0"/>
                <a:t>Q</a:t>
              </a:r>
              <a:r>
                <a:rPr lang="en-US" altLang="pt-BR" sz="2000" b="1" i="1" baseline="-25000" dirty="0"/>
                <a:t>0</a:t>
              </a:r>
            </a:p>
          </p:txBody>
        </p:sp>
        <p:sp>
          <p:nvSpPr>
            <p:cNvPr id="24" name="Rectangle 28">
              <a:extLst>
                <a:ext uri="{FF2B5EF4-FFF2-40B4-BE49-F238E27FC236}">
                  <a16:creationId xmlns:a16="http://schemas.microsoft.com/office/drawing/2014/main" id="{F54DECBE-B39B-44BC-B93C-247D7421548E}"/>
                </a:ext>
              </a:extLst>
            </p:cNvPr>
            <p:cNvSpPr>
              <a:spLocks noChangeArrowheads="1"/>
            </p:cNvSpPr>
            <p:nvPr/>
          </p:nvSpPr>
          <p:spPr bwMode="auto">
            <a:xfrm>
              <a:off x="3973" y="1552"/>
              <a:ext cx="223" cy="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pt-BR" b="1" i="1" dirty="0"/>
                <a:t>S</a:t>
              </a:r>
            </a:p>
          </p:txBody>
        </p:sp>
      </p:grpSp>
      <p:grpSp>
        <p:nvGrpSpPr>
          <p:cNvPr id="25" name="Group 35">
            <a:extLst>
              <a:ext uri="{FF2B5EF4-FFF2-40B4-BE49-F238E27FC236}">
                <a16:creationId xmlns:a16="http://schemas.microsoft.com/office/drawing/2014/main" id="{234807B5-42FC-4E5E-BC79-E255A4316259}"/>
              </a:ext>
            </a:extLst>
          </p:cNvPr>
          <p:cNvGrpSpPr>
            <a:grpSpLocks/>
          </p:cNvGrpSpPr>
          <p:nvPr/>
        </p:nvGrpSpPr>
        <p:grpSpPr bwMode="auto">
          <a:xfrm>
            <a:off x="622596" y="1369324"/>
            <a:ext cx="6861174" cy="4873624"/>
            <a:chOff x="1105" y="925"/>
            <a:chExt cx="4322" cy="3070"/>
          </a:xfrm>
        </p:grpSpPr>
        <p:sp>
          <p:nvSpPr>
            <p:cNvPr id="26" name="Line 8">
              <a:extLst>
                <a:ext uri="{FF2B5EF4-FFF2-40B4-BE49-F238E27FC236}">
                  <a16:creationId xmlns:a16="http://schemas.microsoft.com/office/drawing/2014/main" id="{09E9B979-C437-4AA6-9CD1-6905F621730A}"/>
                </a:ext>
              </a:extLst>
            </p:cNvPr>
            <p:cNvSpPr>
              <a:spLocks noChangeShapeType="1"/>
            </p:cNvSpPr>
            <p:nvPr/>
          </p:nvSpPr>
          <p:spPr bwMode="auto">
            <a:xfrm flipV="1">
              <a:off x="2064" y="1233"/>
              <a:ext cx="0" cy="1867"/>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7" name="Line 24">
              <a:extLst>
                <a:ext uri="{FF2B5EF4-FFF2-40B4-BE49-F238E27FC236}">
                  <a16:creationId xmlns:a16="http://schemas.microsoft.com/office/drawing/2014/main" id="{8486F80D-1731-4ED3-AE52-A121DB026FF7}"/>
                </a:ext>
              </a:extLst>
            </p:cNvPr>
            <p:cNvSpPr>
              <a:spLocks noChangeShapeType="1"/>
            </p:cNvSpPr>
            <p:nvPr/>
          </p:nvSpPr>
          <p:spPr bwMode="auto">
            <a:xfrm flipV="1">
              <a:off x="2064" y="3089"/>
              <a:ext cx="0" cy="663"/>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8" name="Line 25">
              <a:extLst>
                <a:ext uri="{FF2B5EF4-FFF2-40B4-BE49-F238E27FC236}">
                  <a16:creationId xmlns:a16="http://schemas.microsoft.com/office/drawing/2014/main" id="{56046D72-1D53-4B52-89C1-CCBA5E29CA0E}"/>
                </a:ext>
              </a:extLst>
            </p:cNvPr>
            <p:cNvSpPr>
              <a:spLocks noChangeShapeType="1"/>
            </p:cNvSpPr>
            <p:nvPr/>
          </p:nvSpPr>
          <p:spPr bwMode="auto">
            <a:xfrm flipV="1">
              <a:off x="1401" y="1920"/>
              <a:ext cx="675"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 name="Oval 26">
              <a:extLst>
                <a:ext uri="{FF2B5EF4-FFF2-40B4-BE49-F238E27FC236}">
                  <a16:creationId xmlns:a16="http://schemas.microsoft.com/office/drawing/2014/main" id="{B6ECC5EE-673A-4EC7-BE39-EA9E0434FD5B}"/>
                </a:ext>
              </a:extLst>
            </p:cNvPr>
            <p:cNvSpPr>
              <a:spLocks noChangeArrowheads="1"/>
            </p:cNvSpPr>
            <p:nvPr/>
          </p:nvSpPr>
          <p:spPr bwMode="auto">
            <a:xfrm>
              <a:off x="2016" y="1872"/>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30" name="Rectangle 27">
              <a:extLst>
                <a:ext uri="{FF2B5EF4-FFF2-40B4-BE49-F238E27FC236}">
                  <a16:creationId xmlns:a16="http://schemas.microsoft.com/office/drawing/2014/main" id="{F21FC7C5-3B23-4062-BF4D-225CB40EAE96}"/>
                </a:ext>
              </a:extLst>
            </p:cNvPr>
            <p:cNvSpPr>
              <a:spLocks noChangeArrowheads="1"/>
            </p:cNvSpPr>
            <p:nvPr/>
          </p:nvSpPr>
          <p:spPr bwMode="auto">
            <a:xfrm>
              <a:off x="1105" y="1777"/>
              <a:ext cx="2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pt-BR" sz="2000" b="1" i="1" dirty="0"/>
                <a:t>P</a:t>
              </a:r>
              <a:r>
                <a:rPr lang="en-US" altLang="pt-BR" sz="2000" b="1" i="1" baseline="-25000" dirty="0"/>
                <a:t>S</a:t>
              </a:r>
            </a:p>
          </p:txBody>
        </p:sp>
        <p:sp>
          <p:nvSpPr>
            <p:cNvPr id="31" name="Rectangle 29">
              <a:extLst>
                <a:ext uri="{FF2B5EF4-FFF2-40B4-BE49-F238E27FC236}">
                  <a16:creationId xmlns:a16="http://schemas.microsoft.com/office/drawing/2014/main" id="{56FFA1E0-A1AB-4C94-A315-762290486FF5}"/>
                </a:ext>
              </a:extLst>
            </p:cNvPr>
            <p:cNvSpPr>
              <a:spLocks noChangeArrowheads="1"/>
            </p:cNvSpPr>
            <p:nvPr/>
          </p:nvSpPr>
          <p:spPr bwMode="auto">
            <a:xfrm>
              <a:off x="1969" y="961"/>
              <a:ext cx="288" cy="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pt-BR" b="1" i="1" dirty="0"/>
                <a:t>S’</a:t>
              </a:r>
            </a:p>
          </p:txBody>
        </p:sp>
        <p:sp>
          <p:nvSpPr>
            <p:cNvPr id="32" name="Rectangle 33">
              <a:extLst>
                <a:ext uri="{FF2B5EF4-FFF2-40B4-BE49-F238E27FC236}">
                  <a16:creationId xmlns:a16="http://schemas.microsoft.com/office/drawing/2014/main" id="{C0C757D4-7034-44B0-AA8E-0BD769690890}"/>
                </a:ext>
              </a:extLst>
            </p:cNvPr>
            <p:cNvSpPr>
              <a:spLocks noChangeArrowheads="1"/>
            </p:cNvSpPr>
            <p:nvPr/>
          </p:nvSpPr>
          <p:spPr bwMode="auto">
            <a:xfrm>
              <a:off x="1921" y="3745"/>
              <a:ext cx="28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pt-BR" sz="2000" b="1" i="1" dirty="0"/>
                <a:t>Q</a:t>
              </a:r>
              <a:r>
                <a:rPr lang="en-US" altLang="pt-BR" sz="2000" b="1" i="1" baseline="-25000" dirty="0"/>
                <a:t>1</a:t>
              </a:r>
            </a:p>
          </p:txBody>
        </p:sp>
        <p:sp>
          <p:nvSpPr>
            <p:cNvPr id="33" name="Rectangle 34">
              <a:extLst>
                <a:ext uri="{FF2B5EF4-FFF2-40B4-BE49-F238E27FC236}">
                  <a16:creationId xmlns:a16="http://schemas.microsoft.com/office/drawing/2014/main" id="{4FEBB971-8D2D-4AB4-B4DE-F6359D7D77FC}"/>
                </a:ext>
              </a:extLst>
            </p:cNvPr>
            <p:cNvSpPr>
              <a:spLocks noChangeArrowheads="1"/>
            </p:cNvSpPr>
            <p:nvPr/>
          </p:nvSpPr>
          <p:spPr bwMode="auto">
            <a:xfrm>
              <a:off x="2575" y="925"/>
              <a:ext cx="2852" cy="483"/>
            </a:xfrm>
            <a:prstGeom prst="rect">
              <a:avLst/>
            </a:prstGeom>
            <a:solidFill>
              <a:srgbClr val="F8F8F8"/>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buFontTx/>
                <a:buChar char="•"/>
              </a:pPr>
              <a:r>
                <a:rPr lang="en-US" altLang="pt-BR" sz="2200" dirty="0">
                  <a:latin typeface="+mn-lt"/>
                </a:rPr>
                <a:t> </a:t>
              </a:r>
              <a:r>
                <a:rPr lang="en-US" altLang="pt-BR" sz="2200" dirty="0" err="1">
                  <a:latin typeface="+mn-lt"/>
                </a:rPr>
                <a:t>Oferta</a:t>
              </a:r>
              <a:r>
                <a:rPr lang="en-US" altLang="pt-BR" sz="2200" dirty="0">
                  <a:latin typeface="+mn-lt"/>
                </a:rPr>
                <a:t> </a:t>
              </a:r>
              <a:r>
                <a:rPr lang="en-US" altLang="pt-BR" sz="2200" dirty="0" err="1">
                  <a:latin typeface="+mn-lt"/>
                </a:rPr>
                <a:t>restringida</a:t>
              </a:r>
              <a:r>
                <a:rPr lang="en-US" altLang="pt-BR" sz="2200" dirty="0">
                  <a:latin typeface="+mn-lt"/>
                </a:rPr>
                <a:t> </a:t>
              </a:r>
              <a:r>
                <a:rPr lang="en-US" altLang="pt-BR" sz="2200" dirty="0" err="1">
                  <a:latin typeface="+mn-lt"/>
                </a:rPr>
                <a:t>em</a:t>
              </a:r>
              <a:r>
                <a:rPr lang="en-US" altLang="pt-BR" sz="2200" dirty="0">
                  <a:latin typeface="+mn-lt"/>
                </a:rPr>
                <a:t> </a:t>
              </a:r>
              <a:r>
                <a:rPr lang="en-US" altLang="pt-BR" sz="2200" i="1" dirty="0">
                  <a:latin typeface="+mn-lt"/>
                </a:rPr>
                <a:t>Q</a:t>
              </a:r>
              <a:r>
                <a:rPr lang="en-US" altLang="pt-BR" sz="2200" i="1" baseline="-25000" dirty="0">
                  <a:latin typeface="+mn-lt"/>
                </a:rPr>
                <a:t>1</a:t>
              </a:r>
            </a:p>
            <a:p>
              <a:pPr>
                <a:buFontTx/>
                <a:buChar char="•"/>
              </a:pPr>
              <a:r>
                <a:rPr lang="en-US" altLang="pt-BR" sz="2200" dirty="0">
                  <a:latin typeface="+mn-lt"/>
                </a:rPr>
                <a:t> </a:t>
              </a:r>
              <a:r>
                <a:rPr lang="en-US" altLang="pt-BR" sz="2200" dirty="0" err="1">
                  <a:latin typeface="+mn-lt"/>
                </a:rPr>
                <a:t>Oferta</a:t>
              </a:r>
              <a:r>
                <a:rPr lang="en-US" altLang="pt-BR" sz="2200" dirty="0">
                  <a:latin typeface="+mn-lt"/>
                </a:rPr>
                <a:t> </a:t>
              </a:r>
              <a:r>
                <a:rPr lang="en-US" altLang="pt-BR" sz="2200" dirty="0" err="1">
                  <a:latin typeface="+mn-lt"/>
                </a:rPr>
                <a:t>desloca</a:t>
              </a:r>
              <a:r>
                <a:rPr lang="en-US" altLang="pt-BR" sz="2200" dirty="0">
                  <a:latin typeface="+mn-lt"/>
                </a:rPr>
                <a:t>-se para </a:t>
              </a:r>
              <a:r>
                <a:rPr lang="en-US" altLang="pt-BR" sz="2200" i="1" dirty="0">
                  <a:latin typeface="+mn-lt"/>
                </a:rPr>
                <a:t>S’ </a:t>
              </a:r>
              <a:r>
                <a:rPr lang="en-US" altLang="pt-BR" sz="2200" dirty="0" err="1">
                  <a:latin typeface="+mn-lt"/>
                </a:rPr>
                <a:t>em</a:t>
              </a:r>
              <a:r>
                <a:rPr lang="en-US" altLang="pt-BR" sz="2200" i="1" dirty="0">
                  <a:latin typeface="+mn-lt"/>
                </a:rPr>
                <a:t> Q</a:t>
              </a:r>
              <a:r>
                <a:rPr lang="en-US" altLang="pt-BR" sz="2200" i="1" baseline="-25000" dirty="0">
                  <a:latin typeface="+mn-lt"/>
                </a:rPr>
                <a:t>1</a:t>
              </a:r>
              <a:endParaRPr lang="en-US" altLang="pt-BR" sz="2200" i="1" dirty="0">
                <a:latin typeface="+mn-lt"/>
              </a:endParaRPr>
            </a:p>
          </p:txBody>
        </p:sp>
      </p:grpSp>
      <p:sp>
        <p:nvSpPr>
          <p:cNvPr id="34" name="Título 1">
            <a:extLst>
              <a:ext uri="{FF2B5EF4-FFF2-40B4-BE49-F238E27FC236}">
                <a16:creationId xmlns:a16="http://schemas.microsoft.com/office/drawing/2014/main" id="{7B3ED4B7-3B07-48EE-A88D-89A8AC693EE1}"/>
              </a:ext>
            </a:extLst>
          </p:cNvPr>
          <p:cNvSpPr>
            <a:spLocks noGrp="1"/>
          </p:cNvSpPr>
          <p:nvPr>
            <p:ph type="title"/>
          </p:nvPr>
        </p:nvSpPr>
        <p:spPr>
          <a:xfrm>
            <a:off x="-702108" y="80492"/>
            <a:ext cx="10547927" cy="785813"/>
          </a:xfrm>
        </p:spPr>
        <p:txBody>
          <a:bodyPr/>
          <a:lstStyle/>
          <a:p>
            <a:pPr algn="ctr"/>
            <a:r>
              <a:rPr lang="pt-BR" sz="3200" dirty="0">
                <a:solidFill>
                  <a:schemeClr val="tx1"/>
                </a:solidFill>
              </a:rPr>
              <a:t>3) Quotas de Produção</a:t>
            </a:r>
          </a:p>
        </p:txBody>
      </p:sp>
    </p:spTree>
    <p:extLst>
      <p:ext uri="{BB962C8B-B14F-4D97-AF65-F5344CB8AC3E}">
        <p14:creationId xmlns:p14="http://schemas.microsoft.com/office/powerpoint/2010/main" val="160384941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BEBE140-86EA-43D3-BA2F-FDA52D9C27B0}"/>
              </a:ext>
            </a:extLst>
          </p:cNvPr>
          <p:cNvSpPr>
            <a:spLocks noChangeArrowheads="1"/>
          </p:cNvSpPr>
          <p:nvPr/>
        </p:nvSpPr>
        <p:spPr bwMode="auto">
          <a:xfrm>
            <a:off x="391761" y="43907"/>
            <a:ext cx="8378393" cy="1066800"/>
          </a:xfrm>
          <a:prstGeom prst="rect">
            <a:avLst/>
          </a:prstGeom>
          <a:noFill/>
          <a:ln w="9525">
            <a:noFill/>
            <a:miter lim="800000"/>
            <a:headEnd/>
            <a:tailEnd/>
          </a:ln>
        </p:spPr>
        <p:txBody>
          <a:bodyPr anchor="ctr"/>
          <a:lstStyle/>
          <a:p>
            <a:pPr algn="ctr"/>
            <a:r>
              <a:rPr lang="pt-BR" sz="3200" b="1" dirty="0">
                <a:latin typeface="Arial" charset="0"/>
              </a:rPr>
              <a:t>4) Imposto de Importação</a:t>
            </a:r>
          </a:p>
        </p:txBody>
      </p:sp>
      <p:grpSp>
        <p:nvGrpSpPr>
          <p:cNvPr id="6" name="Group 5">
            <a:extLst>
              <a:ext uri="{FF2B5EF4-FFF2-40B4-BE49-F238E27FC236}">
                <a16:creationId xmlns:a16="http://schemas.microsoft.com/office/drawing/2014/main" id="{B230FFAE-0A27-4819-A17C-E827F799DAAB}"/>
              </a:ext>
            </a:extLst>
          </p:cNvPr>
          <p:cNvGrpSpPr>
            <a:grpSpLocks/>
          </p:cNvGrpSpPr>
          <p:nvPr/>
        </p:nvGrpSpPr>
        <p:grpSpPr bwMode="auto">
          <a:xfrm>
            <a:off x="858128" y="4088303"/>
            <a:ext cx="3962400" cy="531812"/>
            <a:chOff x="816" y="2735"/>
            <a:chExt cx="2496" cy="335"/>
          </a:xfrm>
        </p:grpSpPr>
        <p:grpSp>
          <p:nvGrpSpPr>
            <p:cNvPr id="7" name="Group 6">
              <a:extLst>
                <a:ext uri="{FF2B5EF4-FFF2-40B4-BE49-F238E27FC236}">
                  <a16:creationId xmlns:a16="http://schemas.microsoft.com/office/drawing/2014/main" id="{3F8C6989-2050-4D06-B76A-19F25EAC3320}"/>
                </a:ext>
              </a:extLst>
            </p:cNvPr>
            <p:cNvGrpSpPr>
              <a:grpSpLocks/>
            </p:cNvGrpSpPr>
            <p:nvPr/>
          </p:nvGrpSpPr>
          <p:grpSpPr bwMode="auto">
            <a:xfrm>
              <a:off x="816" y="2735"/>
              <a:ext cx="1104" cy="335"/>
              <a:chOff x="4176" y="2735"/>
              <a:chExt cx="1104" cy="335"/>
            </a:xfrm>
          </p:grpSpPr>
          <p:sp>
            <p:nvSpPr>
              <p:cNvPr id="17" name="Rectangle 7">
                <a:extLst>
                  <a:ext uri="{FF2B5EF4-FFF2-40B4-BE49-F238E27FC236}">
                    <a16:creationId xmlns:a16="http://schemas.microsoft.com/office/drawing/2014/main" id="{6EEFC960-613C-411A-AF54-8C31F04BFD26}"/>
                  </a:ext>
                </a:extLst>
              </p:cNvPr>
              <p:cNvSpPr>
                <a:spLocks noChangeArrowheads="1"/>
              </p:cNvSpPr>
              <p:nvPr/>
            </p:nvSpPr>
            <p:spPr bwMode="auto">
              <a:xfrm>
                <a:off x="4176" y="2736"/>
                <a:ext cx="720" cy="288"/>
              </a:xfrm>
              <a:prstGeom prst="rect">
                <a:avLst/>
              </a:prstGeom>
              <a:solidFill>
                <a:srgbClr val="FFDCB4"/>
              </a:solidFill>
              <a:ln w="9525">
                <a:noFill/>
                <a:miter lim="800000"/>
                <a:headEnd/>
                <a:tailEnd/>
              </a:ln>
            </p:spPr>
            <p:txBody>
              <a:bodyPr wrap="none" anchor="ctr"/>
              <a:lstStyle/>
              <a:p>
                <a:endParaRPr lang="pt-BR"/>
              </a:p>
            </p:txBody>
          </p:sp>
          <p:sp>
            <p:nvSpPr>
              <p:cNvPr id="18" name="AutoShape 8">
                <a:extLst>
                  <a:ext uri="{FF2B5EF4-FFF2-40B4-BE49-F238E27FC236}">
                    <a16:creationId xmlns:a16="http://schemas.microsoft.com/office/drawing/2014/main" id="{36F389C5-3970-4D32-9666-E9AD851030CE}"/>
                  </a:ext>
                </a:extLst>
              </p:cNvPr>
              <p:cNvSpPr>
                <a:spLocks noChangeArrowheads="1"/>
              </p:cNvSpPr>
              <p:nvPr/>
            </p:nvSpPr>
            <p:spPr bwMode="auto">
              <a:xfrm rot="10809444" flipH="1">
                <a:off x="4845" y="2735"/>
                <a:ext cx="435" cy="335"/>
              </a:xfrm>
              <a:prstGeom prst="rtTriangle">
                <a:avLst/>
              </a:prstGeom>
              <a:solidFill>
                <a:srgbClr val="FFDCB4"/>
              </a:solidFill>
              <a:ln w="9525">
                <a:noFill/>
                <a:miter lim="800000"/>
                <a:headEnd/>
                <a:tailEnd/>
              </a:ln>
            </p:spPr>
            <p:txBody>
              <a:bodyPr wrap="none" anchor="ctr"/>
              <a:lstStyle/>
              <a:p>
                <a:endParaRPr lang="pt-BR"/>
              </a:p>
            </p:txBody>
          </p:sp>
        </p:grpSp>
        <p:sp>
          <p:nvSpPr>
            <p:cNvPr id="8" name="AutoShape 9">
              <a:extLst>
                <a:ext uri="{FF2B5EF4-FFF2-40B4-BE49-F238E27FC236}">
                  <a16:creationId xmlns:a16="http://schemas.microsoft.com/office/drawing/2014/main" id="{44399A49-F56E-42D1-81C6-31FB3DE30796}"/>
                </a:ext>
              </a:extLst>
            </p:cNvPr>
            <p:cNvSpPr>
              <a:spLocks noChangeArrowheads="1"/>
            </p:cNvSpPr>
            <p:nvPr/>
          </p:nvSpPr>
          <p:spPr bwMode="auto">
            <a:xfrm flipH="1">
              <a:off x="1536" y="2784"/>
              <a:ext cx="384" cy="240"/>
            </a:xfrm>
            <a:prstGeom prst="rtTriangle">
              <a:avLst/>
            </a:prstGeom>
            <a:solidFill>
              <a:srgbClr val="CCECFF"/>
            </a:solidFill>
            <a:ln w="9525">
              <a:noFill/>
              <a:miter lim="800000"/>
              <a:headEnd/>
              <a:tailEnd/>
            </a:ln>
          </p:spPr>
          <p:txBody>
            <a:bodyPr wrap="none" anchor="ctr"/>
            <a:lstStyle/>
            <a:p>
              <a:endParaRPr lang="pt-BR"/>
            </a:p>
          </p:txBody>
        </p:sp>
        <p:sp>
          <p:nvSpPr>
            <p:cNvPr id="9" name="AutoShape 10">
              <a:extLst>
                <a:ext uri="{FF2B5EF4-FFF2-40B4-BE49-F238E27FC236}">
                  <a16:creationId xmlns:a16="http://schemas.microsoft.com/office/drawing/2014/main" id="{D821950C-9EA4-476E-B6C4-D9470B76E40D}"/>
                </a:ext>
              </a:extLst>
            </p:cNvPr>
            <p:cNvSpPr>
              <a:spLocks noChangeArrowheads="1"/>
            </p:cNvSpPr>
            <p:nvPr/>
          </p:nvSpPr>
          <p:spPr bwMode="auto">
            <a:xfrm>
              <a:off x="2880" y="2736"/>
              <a:ext cx="432" cy="288"/>
            </a:xfrm>
            <a:prstGeom prst="rtTriangle">
              <a:avLst/>
            </a:prstGeom>
            <a:solidFill>
              <a:srgbClr val="CCECFF"/>
            </a:solidFill>
            <a:ln w="9525">
              <a:noFill/>
              <a:miter lim="800000"/>
              <a:headEnd/>
              <a:tailEnd/>
            </a:ln>
          </p:spPr>
          <p:txBody>
            <a:bodyPr wrap="none" anchor="ctr"/>
            <a:lstStyle/>
            <a:p>
              <a:endParaRPr lang="pt-BR"/>
            </a:p>
          </p:txBody>
        </p:sp>
        <p:sp>
          <p:nvSpPr>
            <p:cNvPr id="10" name="Rectangle 11">
              <a:extLst>
                <a:ext uri="{FF2B5EF4-FFF2-40B4-BE49-F238E27FC236}">
                  <a16:creationId xmlns:a16="http://schemas.microsoft.com/office/drawing/2014/main" id="{6443E898-5FBB-43F2-A27E-F07461ACA784}"/>
                </a:ext>
              </a:extLst>
            </p:cNvPr>
            <p:cNvSpPr>
              <a:spLocks noChangeArrowheads="1"/>
            </p:cNvSpPr>
            <p:nvPr/>
          </p:nvSpPr>
          <p:spPr bwMode="auto">
            <a:xfrm>
              <a:off x="2400" y="2736"/>
              <a:ext cx="480" cy="288"/>
            </a:xfrm>
            <a:prstGeom prst="rect">
              <a:avLst/>
            </a:prstGeom>
            <a:solidFill>
              <a:srgbClr val="FF7C80"/>
            </a:solidFill>
            <a:ln w="9525">
              <a:solidFill>
                <a:srgbClr val="000099"/>
              </a:solidFill>
              <a:miter lim="800000"/>
              <a:headEnd/>
              <a:tailEnd/>
            </a:ln>
          </p:spPr>
          <p:txBody>
            <a:bodyPr wrap="none" anchor="ctr"/>
            <a:lstStyle/>
            <a:p>
              <a:endParaRPr lang="pt-BR"/>
            </a:p>
          </p:txBody>
        </p:sp>
        <p:sp>
          <p:nvSpPr>
            <p:cNvPr id="11" name="Rectangle 12">
              <a:extLst>
                <a:ext uri="{FF2B5EF4-FFF2-40B4-BE49-F238E27FC236}">
                  <a16:creationId xmlns:a16="http://schemas.microsoft.com/office/drawing/2014/main" id="{8C354350-0974-4014-87C6-FFB3ACC53A89}"/>
                </a:ext>
              </a:extLst>
            </p:cNvPr>
            <p:cNvSpPr>
              <a:spLocks noChangeArrowheads="1"/>
            </p:cNvSpPr>
            <p:nvPr/>
          </p:nvSpPr>
          <p:spPr bwMode="auto">
            <a:xfrm>
              <a:off x="1920" y="2736"/>
              <a:ext cx="480" cy="288"/>
            </a:xfrm>
            <a:prstGeom prst="rect">
              <a:avLst/>
            </a:prstGeom>
            <a:solidFill>
              <a:srgbClr val="FF7C80"/>
            </a:solidFill>
            <a:ln w="9525">
              <a:noFill/>
              <a:miter lim="800000"/>
              <a:headEnd/>
              <a:tailEnd/>
            </a:ln>
          </p:spPr>
          <p:txBody>
            <a:bodyPr wrap="none" anchor="ctr"/>
            <a:lstStyle/>
            <a:p>
              <a:endParaRPr lang="pt-BR"/>
            </a:p>
          </p:txBody>
        </p:sp>
        <p:sp>
          <p:nvSpPr>
            <p:cNvPr id="12" name="Rectangle 13">
              <a:extLst>
                <a:ext uri="{FF2B5EF4-FFF2-40B4-BE49-F238E27FC236}">
                  <a16:creationId xmlns:a16="http://schemas.microsoft.com/office/drawing/2014/main" id="{9DE8DF5D-D2CF-4097-B389-CC8EBEB69296}"/>
                </a:ext>
              </a:extLst>
            </p:cNvPr>
            <p:cNvSpPr>
              <a:spLocks noChangeArrowheads="1"/>
            </p:cNvSpPr>
            <p:nvPr/>
          </p:nvSpPr>
          <p:spPr bwMode="auto">
            <a:xfrm>
              <a:off x="1086" y="2747"/>
              <a:ext cx="212" cy="231"/>
            </a:xfrm>
            <a:prstGeom prst="rect">
              <a:avLst/>
            </a:prstGeom>
            <a:noFill/>
            <a:ln w="12700">
              <a:noFill/>
              <a:miter lim="800000"/>
              <a:headEnd/>
              <a:tailEnd/>
            </a:ln>
          </p:spPr>
          <p:txBody>
            <a:bodyPr wrap="none" lIns="90488" tIns="44450" rIns="90488" bIns="44450">
              <a:spAutoFit/>
            </a:bodyPr>
            <a:lstStyle/>
            <a:p>
              <a:r>
                <a:rPr lang="pt-BR" sz="1800" b="1" i="1"/>
                <a:t>A</a:t>
              </a:r>
            </a:p>
          </p:txBody>
        </p:sp>
        <p:sp>
          <p:nvSpPr>
            <p:cNvPr id="13" name="Rectangle 14">
              <a:extLst>
                <a:ext uri="{FF2B5EF4-FFF2-40B4-BE49-F238E27FC236}">
                  <a16:creationId xmlns:a16="http://schemas.microsoft.com/office/drawing/2014/main" id="{241CDC38-57BF-4381-A4E5-9B245721FE68}"/>
                </a:ext>
              </a:extLst>
            </p:cNvPr>
            <p:cNvSpPr>
              <a:spLocks noChangeArrowheads="1"/>
            </p:cNvSpPr>
            <p:nvPr/>
          </p:nvSpPr>
          <p:spPr bwMode="auto">
            <a:xfrm>
              <a:off x="1708" y="2824"/>
              <a:ext cx="212" cy="231"/>
            </a:xfrm>
            <a:prstGeom prst="rect">
              <a:avLst/>
            </a:prstGeom>
            <a:noFill/>
            <a:ln w="12700">
              <a:noFill/>
              <a:miter lim="800000"/>
              <a:headEnd/>
              <a:tailEnd/>
            </a:ln>
          </p:spPr>
          <p:txBody>
            <a:bodyPr wrap="none" lIns="90488" tIns="44450" rIns="90488" bIns="44450">
              <a:spAutoFit/>
            </a:bodyPr>
            <a:lstStyle/>
            <a:p>
              <a:r>
                <a:rPr lang="pt-BR" sz="1800" b="1" i="1"/>
                <a:t>B</a:t>
              </a:r>
            </a:p>
          </p:txBody>
        </p:sp>
        <p:sp>
          <p:nvSpPr>
            <p:cNvPr id="14" name="Rectangle 15">
              <a:extLst>
                <a:ext uri="{FF2B5EF4-FFF2-40B4-BE49-F238E27FC236}">
                  <a16:creationId xmlns:a16="http://schemas.microsoft.com/office/drawing/2014/main" id="{399AE9A2-5382-477C-9621-08D5CCA56946}"/>
                </a:ext>
              </a:extLst>
            </p:cNvPr>
            <p:cNvSpPr>
              <a:spLocks noChangeArrowheads="1"/>
            </p:cNvSpPr>
            <p:nvPr/>
          </p:nvSpPr>
          <p:spPr bwMode="auto">
            <a:xfrm>
              <a:off x="2882" y="2815"/>
              <a:ext cx="212" cy="231"/>
            </a:xfrm>
            <a:prstGeom prst="rect">
              <a:avLst/>
            </a:prstGeom>
            <a:noFill/>
            <a:ln w="12700">
              <a:noFill/>
              <a:miter lim="800000"/>
              <a:headEnd/>
              <a:tailEnd/>
            </a:ln>
          </p:spPr>
          <p:txBody>
            <a:bodyPr wrap="none" lIns="90488" tIns="44450" rIns="90488" bIns="44450">
              <a:spAutoFit/>
            </a:bodyPr>
            <a:lstStyle/>
            <a:p>
              <a:r>
                <a:rPr lang="pt-BR" sz="1800" b="1" i="1"/>
                <a:t>E</a:t>
              </a:r>
            </a:p>
          </p:txBody>
        </p:sp>
        <p:sp>
          <p:nvSpPr>
            <p:cNvPr id="15" name="Rectangle 16">
              <a:extLst>
                <a:ext uri="{FF2B5EF4-FFF2-40B4-BE49-F238E27FC236}">
                  <a16:creationId xmlns:a16="http://schemas.microsoft.com/office/drawing/2014/main" id="{CE8CE558-FE88-4D04-A2B7-3E5D2EE4B834}"/>
                </a:ext>
              </a:extLst>
            </p:cNvPr>
            <p:cNvSpPr>
              <a:spLocks noChangeArrowheads="1"/>
            </p:cNvSpPr>
            <p:nvPr/>
          </p:nvSpPr>
          <p:spPr bwMode="auto">
            <a:xfrm>
              <a:off x="2518" y="2756"/>
              <a:ext cx="220" cy="231"/>
            </a:xfrm>
            <a:prstGeom prst="rect">
              <a:avLst/>
            </a:prstGeom>
            <a:noFill/>
            <a:ln w="12700">
              <a:noFill/>
              <a:miter lim="800000"/>
              <a:headEnd/>
              <a:tailEnd/>
            </a:ln>
          </p:spPr>
          <p:txBody>
            <a:bodyPr wrap="none" lIns="90488" tIns="44450" rIns="90488" bIns="44450">
              <a:spAutoFit/>
            </a:bodyPr>
            <a:lstStyle/>
            <a:p>
              <a:r>
                <a:rPr lang="pt-BR" sz="1800" b="1" i="1"/>
                <a:t>D</a:t>
              </a:r>
            </a:p>
          </p:txBody>
        </p:sp>
        <p:sp>
          <p:nvSpPr>
            <p:cNvPr id="16" name="Rectangle 17">
              <a:extLst>
                <a:ext uri="{FF2B5EF4-FFF2-40B4-BE49-F238E27FC236}">
                  <a16:creationId xmlns:a16="http://schemas.microsoft.com/office/drawing/2014/main" id="{F1F517EF-E319-4702-A954-36B18F8AFC06}"/>
                </a:ext>
              </a:extLst>
            </p:cNvPr>
            <p:cNvSpPr>
              <a:spLocks noChangeArrowheads="1"/>
            </p:cNvSpPr>
            <p:nvPr/>
          </p:nvSpPr>
          <p:spPr bwMode="auto">
            <a:xfrm>
              <a:off x="2020" y="2756"/>
              <a:ext cx="212" cy="231"/>
            </a:xfrm>
            <a:prstGeom prst="rect">
              <a:avLst/>
            </a:prstGeom>
            <a:noFill/>
            <a:ln w="12700">
              <a:noFill/>
              <a:miter lim="800000"/>
              <a:headEnd/>
              <a:tailEnd/>
            </a:ln>
          </p:spPr>
          <p:txBody>
            <a:bodyPr wrap="none" lIns="90488" tIns="44450" rIns="90488" bIns="44450">
              <a:spAutoFit/>
            </a:bodyPr>
            <a:lstStyle/>
            <a:p>
              <a:r>
                <a:rPr lang="pt-BR" sz="1800" b="1" i="1"/>
                <a:t>C</a:t>
              </a:r>
            </a:p>
          </p:txBody>
        </p:sp>
      </p:grpSp>
      <p:sp>
        <p:nvSpPr>
          <p:cNvPr id="19" name="Line 18">
            <a:extLst>
              <a:ext uri="{FF2B5EF4-FFF2-40B4-BE49-F238E27FC236}">
                <a16:creationId xmlns:a16="http://schemas.microsoft.com/office/drawing/2014/main" id="{19965279-552A-4FC1-8ABD-801595F372BF}"/>
              </a:ext>
            </a:extLst>
          </p:cNvPr>
          <p:cNvSpPr>
            <a:spLocks noChangeShapeType="1"/>
          </p:cNvSpPr>
          <p:nvPr/>
        </p:nvSpPr>
        <p:spPr bwMode="auto">
          <a:xfrm>
            <a:off x="916866" y="4547090"/>
            <a:ext cx="3979862" cy="0"/>
          </a:xfrm>
          <a:prstGeom prst="line">
            <a:avLst/>
          </a:prstGeom>
          <a:noFill/>
          <a:ln w="19050">
            <a:solidFill>
              <a:schemeClr val="tx1"/>
            </a:solidFill>
            <a:prstDash val="dash"/>
            <a:round/>
            <a:headEnd/>
            <a:tailEnd/>
          </a:ln>
        </p:spPr>
        <p:txBody>
          <a:bodyPr wrap="none" anchor="ctr"/>
          <a:lstStyle/>
          <a:p>
            <a:endParaRPr lang="pt-BR"/>
          </a:p>
        </p:txBody>
      </p:sp>
      <p:sp>
        <p:nvSpPr>
          <p:cNvPr id="20" name="Rectangle 19">
            <a:extLst>
              <a:ext uri="{FF2B5EF4-FFF2-40B4-BE49-F238E27FC236}">
                <a16:creationId xmlns:a16="http://schemas.microsoft.com/office/drawing/2014/main" id="{CC98C016-5930-43A0-AAEC-1907AC8DA197}"/>
              </a:ext>
            </a:extLst>
          </p:cNvPr>
          <p:cNvSpPr>
            <a:spLocks noChangeArrowheads="1"/>
          </p:cNvSpPr>
          <p:nvPr/>
        </p:nvSpPr>
        <p:spPr bwMode="auto">
          <a:xfrm>
            <a:off x="477129" y="4318491"/>
            <a:ext cx="460063" cy="397545"/>
          </a:xfrm>
          <a:prstGeom prst="rect">
            <a:avLst/>
          </a:prstGeom>
          <a:noFill/>
          <a:ln w="12700">
            <a:noFill/>
            <a:miter lim="800000"/>
            <a:headEnd/>
            <a:tailEnd/>
          </a:ln>
        </p:spPr>
        <p:txBody>
          <a:bodyPr wrap="none" lIns="90488" tIns="44450" rIns="90488" bIns="44450">
            <a:spAutoFit/>
          </a:bodyPr>
          <a:lstStyle/>
          <a:p>
            <a:r>
              <a:rPr lang="pt-BR" sz="2000" b="1" i="1"/>
              <a:t>P</a:t>
            </a:r>
            <a:r>
              <a:rPr lang="pt-BR" sz="1400" b="1" i="1"/>
              <a:t>w</a:t>
            </a:r>
            <a:endParaRPr lang="pt-BR" sz="1400" b="1" i="1" baseline="-25000"/>
          </a:p>
        </p:txBody>
      </p:sp>
      <p:sp>
        <p:nvSpPr>
          <p:cNvPr id="21" name="Line 20">
            <a:extLst>
              <a:ext uri="{FF2B5EF4-FFF2-40B4-BE49-F238E27FC236}">
                <a16:creationId xmlns:a16="http://schemas.microsoft.com/office/drawing/2014/main" id="{53604B1A-9DEC-40F8-8359-ACA107BCDC62}"/>
              </a:ext>
            </a:extLst>
          </p:cNvPr>
          <p:cNvSpPr>
            <a:spLocks noChangeShapeType="1"/>
          </p:cNvSpPr>
          <p:nvPr/>
        </p:nvSpPr>
        <p:spPr bwMode="auto">
          <a:xfrm>
            <a:off x="904166" y="1559416"/>
            <a:ext cx="0" cy="3971925"/>
          </a:xfrm>
          <a:prstGeom prst="line">
            <a:avLst/>
          </a:prstGeom>
          <a:noFill/>
          <a:ln w="57150">
            <a:solidFill>
              <a:schemeClr val="tx1"/>
            </a:solidFill>
            <a:round/>
            <a:headEnd type="triangle" w="med" len="med"/>
            <a:tailEnd/>
          </a:ln>
        </p:spPr>
        <p:txBody>
          <a:bodyPr wrap="none" anchor="ctr"/>
          <a:lstStyle/>
          <a:p>
            <a:endParaRPr lang="pt-BR"/>
          </a:p>
        </p:txBody>
      </p:sp>
      <p:sp>
        <p:nvSpPr>
          <p:cNvPr id="22" name="Rectangle 21">
            <a:extLst>
              <a:ext uri="{FF2B5EF4-FFF2-40B4-BE49-F238E27FC236}">
                <a16:creationId xmlns:a16="http://schemas.microsoft.com/office/drawing/2014/main" id="{614C2885-E356-47E1-93BF-D5454C22C399}"/>
              </a:ext>
            </a:extLst>
          </p:cNvPr>
          <p:cNvSpPr>
            <a:spLocks noChangeArrowheads="1"/>
          </p:cNvSpPr>
          <p:nvPr/>
        </p:nvSpPr>
        <p:spPr bwMode="auto">
          <a:xfrm>
            <a:off x="5963529" y="5470525"/>
            <a:ext cx="409136" cy="520655"/>
          </a:xfrm>
          <a:prstGeom prst="rect">
            <a:avLst/>
          </a:prstGeom>
          <a:noFill/>
          <a:ln w="12700">
            <a:noFill/>
            <a:miter lim="800000"/>
            <a:headEnd/>
            <a:tailEnd/>
          </a:ln>
        </p:spPr>
        <p:txBody>
          <a:bodyPr wrap="square" lIns="90488" tIns="44450" rIns="90488" bIns="44450">
            <a:spAutoFit/>
          </a:bodyPr>
          <a:lstStyle/>
          <a:p>
            <a:r>
              <a:rPr lang="pt-BR" sz="2800" b="1" dirty="0"/>
              <a:t>Q</a:t>
            </a:r>
          </a:p>
        </p:txBody>
      </p:sp>
      <p:sp>
        <p:nvSpPr>
          <p:cNvPr id="23" name="Rectangle 22">
            <a:extLst>
              <a:ext uri="{FF2B5EF4-FFF2-40B4-BE49-F238E27FC236}">
                <a16:creationId xmlns:a16="http://schemas.microsoft.com/office/drawing/2014/main" id="{C512E887-B3B6-4CF0-B5D0-B96558FB5260}"/>
              </a:ext>
            </a:extLst>
          </p:cNvPr>
          <p:cNvSpPr>
            <a:spLocks noChangeArrowheads="1"/>
          </p:cNvSpPr>
          <p:nvPr/>
        </p:nvSpPr>
        <p:spPr bwMode="auto">
          <a:xfrm>
            <a:off x="477129" y="1291249"/>
            <a:ext cx="402355" cy="520655"/>
          </a:xfrm>
          <a:prstGeom prst="rect">
            <a:avLst/>
          </a:prstGeom>
          <a:noFill/>
          <a:ln w="12700">
            <a:noFill/>
            <a:miter lim="800000"/>
            <a:headEnd/>
            <a:tailEnd/>
          </a:ln>
        </p:spPr>
        <p:txBody>
          <a:bodyPr wrap="none" lIns="90488" tIns="44450" rIns="90488" bIns="44450">
            <a:spAutoFit/>
          </a:bodyPr>
          <a:lstStyle/>
          <a:p>
            <a:r>
              <a:rPr lang="pt-BR" sz="2800" b="1" dirty="0"/>
              <a:t>P</a:t>
            </a:r>
          </a:p>
        </p:txBody>
      </p:sp>
      <p:sp>
        <p:nvSpPr>
          <p:cNvPr id="24" name="Line 23">
            <a:extLst>
              <a:ext uri="{FF2B5EF4-FFF2-40B4-BE49-F238E27FC236}">
                <a16:creationId xmlns:a16="http://schemas.microsoft.com/office/drawing/2014/main" id="{093DD199-C455-49AB-9C31-F44D987A3C16}"/>
              </a:ext>
            </a:extLst>
          </p:cNvPr>
          <p:cNvSpPr>
            <a:spLocks noChangeShapeType="1"/>
          </p:cNvSpPr>
          <p:nvPr/>
        </p:nvSpPr>
        <p:spPr bwMode="auto">
          <a:xfrm flipV="1">
            <a:off x="901856" y="2444086"/>
            <a:ext cx="3924300" cy="2989263"/>
          </a:xfrm>
          <a:prstGeom prst="line">
            <a:avLst/>
          </a:prstGeom>
          <a:noFill/>
          <a:ln w="38100">
            <a:solidFill>
              <a:schemeClr val="tx1"/>
            </a:solidFill>
            <a:round/>
            <a:headEnd/>
            <a:tailEnd/>
          </a:ln>
        </p:spPr>
        <p:txBody>
          <a:bodyPr wrap="none" anchor="ctr"/>
          <a:lstStyle/>
          <a:p>
            <a:endParaRPr lang="pt-BR"/>
          </a:p>
        </p:txBody>
      </p:sp>
      <p:sp>
        <p:nvSpPr>
          <p:cNvPr id="25" name="Line 24">
            <a:extLst>
              <a:ext uri="{FF2B5EF4-FFF2-40B4-BE49-F238E27FC236}">
                <a16:creationId xmlns:a16="http://schemas.microsoft.com/office/drawing/2014/main" id="{BCD657C5-C153-4FF8-9AA0-AB9AE257E3A4}"/>
              </a:ext>
            </a:extLst>
          </p:cNvPr>
          <p:cNvSpPr>
            <a:spLocks noChangeShapeType="1"/>
          </p:cNvSpPr>
          <p:nvPr/>
        </p:nvSpPr>
        <p:spPr bwMode="auto">
          <a:xfrm>
            <a:off x="929566" y="1867390"/>
            <a:ext cx="4369663" cy="2957824"/>
          </a:xfrm>
          <a:prstGeom prst="line">
            <a:avLst/>
          </a:prstGeom>
          <a:noFill/>
          <a:ln w="38100">
            <a:solidFill>
              <a:schemeClr val="tx1"/>
            </a:solidFill>
            <a:round/>
            <a:headEnd/>
            <a:tailEnd/>
          </a:ln>
        </p:spPr>
        <p:txBody>
          <a:bodyPr wrap="none" anchor="ctr"/>
          <a:lstStyle/>
          <a:p>
            <a:endParaRPr lang="pt-BR"/>
          </a:p>
        </p:txBody>
      </p:sp>
      <p:sp>
        <p:nvSpPr>
          <p:cNvPr id="26" name="Rectangle 25">
            <a:extLst>
              <a:ext uri="{FF2B5EF4-FFF2-40B4-BE49-F238E27FC236}">
                <a16:creationId xmlns:a16="http://schemas.microsoft.com/office/drawing/2014/main" id="{F5D5FE8C-B014-4F22-B97B-3C2538EC4A8D}"/>
              </a:ext>
            </a:extLst>
          </p:cNvPr>
          <p:cNvSpPr>
            <a:spLocks noChangeArrowheads="1"/>
          </p:cNvSpPr>
          <p:nvPr/>
        </p:nvSpPr>
        <p:spPr bwMode="auto">
          <a:xfrm>
            <a:off x="5285395" y="4644587"/>
            <a:ext cx="405561" cy="459100"/>
          </a:xfrm>
          <a:prstGeom prst="rect">
            <a:avLst/>
          </a:prstGeom>
          <a:noFill/>
          <a:ln w="12700">
            <a:noFill/>
            <a:miter lim="800000"/>
            <a:headEnd/>
            <a:tailEnd/>
          </a:ln>
        </p:spPr>
        <p:txBody>
          <a:bodyPr wrap="none" lIns="90488" tIns="44450" rIns="90488" bIns="44450">
            <a:spAutoFit/>
          </a:bodyPr>
          <a:lstStyle/>
          <a:p>
            <a:r>
              <a:rPr lang="pt-BR" b="1" i="1" dirty="0"/>
              <a:t>D</a:t>
            </a:r>
          </a:p>
        </p:txBody>
      </p:sp>
      <p:sp>
        <p:nvSpPr>
          <p:cNvPr id="27" name="Rectangle 26">
            <a:extLst>
              <a:ext uri="{FF2B5EF4-FFF2-40B4-BE49-F238E27FC236}">
                <a16:creationId xmlns:a16="http://schemas.microsoft.com/office/drawing/2014/main" id="{4E2A9C9C-BB38-4CD3-B175-F67D3D05A93B}"/>
              </a:ext>
            </a:extLst>
          </p:cNvPr>
          <p:cNvSpPr>
            <a:spLocks noChangeArrowheads="1"/>
          </p:cNvSpPr>
          <p:nvPr/>
        </p:nvSpPr>
        <p:spPr bwMode="auto">
          <a:xfrm>
            <a:off x="518403" y="3332654"/>
            <a:ext cx="419988" cy="397545"/>
          </a:xfrm>
          <a:prstGeom prst="rect">
            <a:avLst/>
          </a:prstGeom>
          <a:noFill/>
          <a:ln w="12700">
            <a:noFill/>
            <a:miter lim="800000"/>
            <a:headEnd/>
            <a:tailEnd/>
          </a:ln>
        </p:spPr>
        <p:txBody>
          <a:bodyPr wrap="none" lIns="90488" tIns="44450" rIns="90488" bIns="44450">
            <a:spAutoFit/>
          </a:bodyPr>
          <a:lstStyle/>
          <a:p>
            <a:r>
              <a:rPr lang="pt-BR" sz="2000" b="1" i="1"/>
              <a:t>P</a:t>
            </a:r>
            <a:r>
              <a:rPr lang="pt-BR" sz="1400" b="1" i="1"/>
              <a:t>e</a:t>
            </a:r>
            <a:endParaRPr lang="pt-BR" sz="1400" b="1" i="1" baseline="-25000"/>
          </a:p>
        </p:txBody>
      </p:sp>
      <p:sp>
        <p:nvSpPr>
          <p:cNvPr id="28" name="Line 27">
            <a:extLst>
              <a:ext uri="{FF2B5EF4-FFF2-40B4-BE49-F238E27FC236}">
                <a16:creationId xmlns:a16="http://schemas.microsoft.com/office/drawing/2014/main" id="{47415C91-0AE0-4AB8-BB70-61292A15AAA3}"/>
              </a:ext>
            </a:extLst>
          </p:cNvPr>
          <p:cNvSpPr>
            <a:spLocks noChangeShapeType="1"/>
          </p:cNvSpPr>
          <p:nvPr/>
        </p:nvSpPr>
        <p:spPr bwMode="auto">
          <a:xfrm>
            <a:off x="916867" y="3543790"/>
            <a:ext cx="2403475" cy="0"/>
          </a:xfrm>
          <a:prstGeom prst="line">
            <a:avLst/>
          </a:prstGeom>
          <a:noFill/>
          <a:ln w="19050">
            <a:solidFill>
              <a:schemeClr val="tx1"/>
            </a:solidFill>
            <a:prstDash val="dash"/>
            <a:round/>
            <a:headEnd/>
            <a:tailEnd/>
          </a:ln>
        </p:spPr>
        <p:txBody>
          <a:bodyPr wrap="none" anchor="ctr"/>
          <a:lstStyle/>
          <a:p>
            <a:endParaRPr lang="pt-BR"/>
          </a:p>
        </p:txBody>
      </p:sp>
      <p:sp>
        <p:nvSpPr>
          <p:cNvPr id="29" name="Line 28">
            <a:extLst>
              <a:ext uri="{FF2B5EF4-FFF2-40B4-BE49-F238E27FC236}">
                <a16:creationId xmlns:a16="http://schemas.microsoft.com/office/drawing/2014/main" id="{08EB9A27-13D5-478A-932F-6DF5DA05F36E}"/>
              </a:ext>
            </a:extLst>
          </p:cNvPr>
          <p:cNvSpPr>
            <a:spLocks noChangeShapeType="1"/>
          </p:cNvSpPr>
          <p:nvPr/>
        </p:nvSpPr>
        <p:spPr bwMode="auto">
          <a:xfrm>
            <a:off x="3392418" y="3486640"/>
            <a:ext cx="0" cy="2032000"/>
          </a:xfrm>
          <a:prstGeom prst="line">
            <a:avLst/>
          </a:prstGeom>
          <a:noFill/>
          <a:ln w="19050">
            <a:solidFill>
              <a:schemeClr val="tx1"/>
            </a:solidFill>
            <a:prstDash val="dash"/>
            <a:round/>
            <a:headEnd/>
            <a:tailEnd/>
          </a:ln>
        </p:spPr>
        <p:txBody>
          <a:bodyPr wrap="none" anchor="ctr"/>
          <a:lstStyle/>
          <a:p>
            <a:endParaRPr lang="pt-BR"/>
          </a:p>
        </p:txBody>
      </p:sp>
      <p:sp>
        <p:nvSpPr>
          <p:cNvPr id="30" name="Oval 29">
            <a:extLst>
              <a:ext uri="{FF2B5EF4-FFF2-40B4-BE49-F238E27FC236}">
                <a16:creationId xmlns:a16="http://schemas.microsoft.com/office/drawing/2014/main" id="{BE4451BF-C0BE-41B2-88AC-83D0DCED71FF}"/>
              </a:ext>
            </a:extLst>
          </p:cNvPr>
          <p:cNvSpPr>
            <a:spLocks noChangeArrowheads="1"/>
          </p:cNvSpPr>
          <p:nvPr/>
        </p:nvSpPr>
        <p:spPr bwMode="auto">
          <a:xfrm>
            <a:off x="3333042" y="3473940"/>
            <a:ext cx="147637" cy="141288"/>
          </a:xfrm>
          <a:prstGeom prst="ellipse">
            <a:avLst/>
          </a:prstGeom>
          <a:solidFill>
            <a:schemeClr val="tx1"/>
          </a:solidFill>
          <a:ln w="12700">
            <a:solidFill>
              <a:srgbClr val="000000"/>
            </a:solidFill>
            <a:round/>
            <a:headEnd/>
            <a:tailEnd/>
          </a:ln>
        </p:spPr>
        <p:txBody>
          <a:bodyPr wrap="none" anchor="ctr"/>
          <a:lstStyle/>
          <a:p>
            <a:endParaRPr lang="pt-BR"/>
          </a:p>
        </p:txBody>
      </p:sp>
      <p:sp>
        <p:nvSpPr>
          <p:cNvPr id="31" name="Rectangle 30">
            <a:extLst>
              <a:ext uri="{FF2B5EF4-FFF2-40B4-BE49-F238E27FC236}">
                <a16:creationId xmlns:a16="http://schemas.microsoft.com/office/drawing/2014/main" id="{0D2DBB5F-5EC1-47CA-9DAF-A5AE6753FB69}"/>
              </a:ext>
            </a:extLst>
          </p:cNvPr>
          <p:cNvSpPr>
            <a:spLocks noChangeArrowheads="1"/>
          </p:cNvSpPr>
          <p:nvPr/>
        </p:nvSpPr>
        <p:spPr bwMode="auto">
          <a:xfrm>
            <a:off x="3186991" y="5521816"/>
            <a:ext cx="448842" cy="397545"/>
          </a:xfrm>
          <a:prstGeom prst="rect">
            <a:avLst/>
          </a:prstGeom>
          <a:noFill/>
          <a:ln w="12700">
            <a:noFill/>
            <a:miter lim="800000"/>
            <a:headEnd/>
            <a:tailEnd/>
          </a:ln>
        </p:spPr>
        <p:txBody>
          <a:bodyPr wrap="none" lIns="90488" tIns="44450" rIns="90488" bIns="44450">
            <a:spAutoFit/>
          </a:bodyPr>
          <a:lstStyle/>
          <a:p>
            <a:r>
              <a:rPr lang="pt-BR" sz="2000" b="1" i="1"/>
              <a:t>Q</a:t>
            </a:r>
            <a:r>
              <a:rPr lang="pt-BR" sz="1400" b="1" i="1"/>
              <a:t>e</a:t>
            </a:r>
            <a:endParaRPr lang="pt-BR" sz="1400" b="1" i="1" baseline="-25000"/>
          </a:p>
        </p:txBody>
      </p:sp>
      <p:sp>
        <p:nvSpPr>
          <p:cNvPr id="32" name="Rectangle 31">
            <a:extLst>
              <a:ext uri="{FF2B5EF4-FFF2-40B4-BE49-F238E27FC236}">
                <a16:creationId xmlns:a16="http://schemas.microsoft.com/office/drawing/2014/main" id="{715FA258-8841-4250-BEAA-E9A49CFD9C4F}"/>
              </a:ext>
            </a:extLst>
          </p:cNvPr>
          <p:cNvSpPr>
            <a:spLocks noChangeArrowheads="1"/>
          </p:cNvSpPr>
          <p:nvPr/>
        </p:nvSpPr>
        <p:spPr bwMode="auto">
          <a:xfrm>
            <a:off x="4806242" y="2113673"/>
            <a:ext cx="354265" cy="459100"/>
          </a:xfrm>
          <a:prstGeom prst="rect">
            <a:avLst/>
          </a:prstGeom>
          <a:noFill/>
          <a:ln w="12700">
            <a:noFill/>
            <a:miter lim="800000"/>
            <a:headEnd/>
            <a:tailEnd/>
          </a:ln>
        </p:spPr>
        <p:txBody>
          <a:bodyPr wrap="none" lIns="90488" tIns="44450" rIns="90488" bIns="44450">
            <a:spAutoFit/>
          </a:bodyPr>
          <a:lstStyle/>
          <a:p>
            <a:r>
              <a:rPr lang="pt-BR" b="1" i="1" dirty="0"/>
              <a:t>S</a:t>
            </a:r>
          </a:p>
        </p:txBody>
      </p:sp>
      <p:sp>
        <p:nvSpPr>
          <p:cNvPr id="33" name="Line 32">
            <a:extLst>
              <a:ext uri="{FF2B5EF4-FFF2-40B4-BE49-F238E27FC236}">
                <a16:creationId xmlns:a16="http://schemas.microsoft.com/office/drawing/2014/main" id="{28C5628B-0991-4146-9CD2-61DD0A470C65}"/>
              </a:ext>
            </a:extLst>
          </p:cNvPr>
          <p:cNvSpPr>
            <a:spLocks noChangeShapeType="1"/>
          </p:cNvSpPr>
          <p:nvPr/>
        </p:nvSpPr>
        <p:spPr bwMode="auto">
          <a:xfrm>
            <a:off x="858128" y="5537690"/>
            <a:ext cx="5257800" cy="0"/>
          </a:xfrm>
          <a:prstGeom prst="line">
            <a:avLst/>
          </a:prstGeom>
          <a:noFill/>
          <a:ln w="57150">
            <a:solidFill>
              <a:schemeClr val="tx1"/>
            </a:solidFill>
            <a:round/>
            <a:headEnd/>
            <a:tailEnd type="triangle" w="med" len="med"/>
          </a:ln>
        </p:spPr>
        <p:txBody>
          <a:bodyPr wrap="none"/>
          <a:lstStyle/>
          <a:p>
            <a:endParaRPr lang="pt-BR"/>
          </a:p>
        </p:txBody>
      </p:sp>
      <p:sp>
        <p:nvSpPr>
          <p:cNvPr id="34" name="Line 33">
            <a:extLst>
              <a:ext uri="{FF2B5EF4-FFF2-40B4-BE49-F238E27FC236}">
                <a16:creationId xmlns:a16="http://schemas.microsoft.com/office/drawing/2014/main" id="{46227683-B5E8-4DEA-8AFA-E65A06BAD5FA}"/>
              </a:ext>
            </a:extLst>
          </p:cNvPr>
          <p:cNvSpPr>
            <a:spLocks noChangeShapeType="1"/>
          </p:cNvSpPr>
          <p:nvPr/>
        </p:nvSpPr>
        <p:spPr bwMode="auto">
          <a:xfrm>
            <a:off x="4896728" y="4547090"/>
            <a:ext cx="0" cy="990600"/>
          </a:xfrm>
          <a:prstGeom prst="line">
            <a:avLst/>
          </a:prstGeom>
          <a:noFill/>
          <a:ln w="19050">
            <a:solidFill>
              <a:srgbClr val="000099"/>
            </a:solidFill>
            <a:prstDash val="dash"/>
            <a:round/>
            <a:headEnd/>
            <a:tailEnd/>
          </a:ln>
        </p:spPr>
        <p:txBody>
          <a:bodyPr wrap="none"/>
          <a:lstStyle/>
          <a:p>
            <a:endParaRPr lang="pt-BR"/>
          </a:p>
        </p:txBody>
      </p:sp>
      <p:sp>
        <p:nvSpPr>
          <p:cNvPr id="35" name="Line 34">
            <a:extLst>
              <a:ext uri="{FF2B5EF4-FFF2-40B4-BE49-F238E27FC236}">
                <a16:creationId xmlns:a16="http://schemas.microsoft.com/office/drawing/2014/main" id="{C9F6C76B-012A-4F2E-B65A-D7BCD0D8B1D2}"/>
              </a:ext>
            </a:extLst>
          </p:cNvPr>
          <p:cNvSpPr>
            <a:spLocks noChangeShapeType="1"/>
          </p:cNvSpPr>
          <p:nvPr/>
        </p:nvSpPr>
        <p:spPr bwMode="auto">
          <a:xfrm>
            <a:off x="2077328" y="4547090"/>
            <a:ext cx="0" cy="990600"/>
          </a:xfrm>
          <a:prstGeom prst="line">
            <a:avLst/>
          </a:prstGeom>
          <a:noFill/>
          <a:ln w="9525">
            <a:solidFill>
              <a:schemeClr val="tx1"/>
            </a:solidFill>
            <a:prstDash val="dash"/>
            <a:round/>
            <a:headEnd/>
            <a:tailEnd/>
          </a:ln>
        </p:spPr>
        <p:txBody>
          <a:bodyPr wrap="none"/>
          <a:lstStyle/>
          <a:p>
            <a:endParaRPr lang="pt-BR"/>
          </a:p>
        </p:txBody>
      </p:sp>
      <p:sp>
        <p:nvSpPr>
          <p:cNvPr id="36" name="Oval 35">
            <a:extLst>
              <a:ext uri="{FF2B5EF4-FFF2-40B4-BE49-F238E27FC236}">
                <a16:creationId xmlns:a16="http://schemas.microsoft.com/office/drawing/2014/main" id="{BB01CAFD-813B-4629-A420-C34784B0A66D}"/>
              </a:ext>
            </a:extLst>
          </p:cNvPr>
          <p:cNvSpPr>
            <a:spLocks noChangeArrowheads="1"/>
          </p:cNvSpPr>
          <p:nvPr/>
        </p:nvSpPr>
        <p:spPr bwMode="auto">
          <a:xfrm>
            <a:off x="2001128" y="4482004"/>
            <a:ext cx="147638" cy="141287"/>
          </a:xfrm>
          <a:prstGeom prst="ellipse">
            <a:avLst/>
          </a:prstGeom>
          <a:solidFill>
            <a:schemeClr val="tx1"/>
          </a:solidFill>
          <a:ln w="12700">
            <a:solidFill>
              <a:srgbClr val="000000"/>
            </a:solidFill>
            <a:round/>
            <a:headEnd/>
            <a:tailEnd/>
          </a:ln>
        </p:spPr>
        <p:txBody>
          <a:bodyPr wrap="none" anchor="ctr"/>
          <a:lstStyle/>
          <a:p>
            <a:endParaRPr lang="pt-BR"/>
          </a:p>
        </p:txBody>
      </p:sp>
      <p:sp>
        <p:nvSpPr>
          <p:cNvPr id="37" name="Oval 36">
            <a:extLst>
              <a:ext uri="{FF2B5EF4-FFF2-40B4-BE49-F238E27FC236}">
                <a16:creationId xmlns:a16="http://schemas.microsoft.com/office/drawing/2014/main" id="{96C8791A-2B60-4B71-8148-AF80DDBB0870}"/>
              </a:ext>
            </a:extLst>
          </p:cNvPr>
          <p:cNvSpPr>
            <a:spLocks noChangeArrowheads="1"/>
          </p:cNvSpPr>
          <p:nvPr/>
        </p:nvSpPr>
        <p:spPr bwMode="auto">
          <a:xfrm>
            <a:off x="4825292" y="4482004"/>
            <a:ext cx="147637" cy="141287"/>
          </a:xfrm>
          <a:prstGeom prst="ellipse">
            <a:avLst/>
          </a:prstGeom>
          <a:solidFill>
            <a:schemeClr val="tx1"/>
          </a:solidFill>
          <a:ln w="12700">
            <a:solidFill>
              <a:srgbClr val="000000"/>
            </a:solidFill>
            <a:round/>
            <a:headEnd/>
            <a:tailEnd/>
          </a:ln>
        </p:spPr>
        <p:txBody>
          <a:bodyPr wrap="none" anchor="ctr"/>
          <a:lstStyle/>
          <a:p>
            <a:endParaRPr lang="pt-BR"/>
          </a:p>
        </p:txBody>
      </p:sp>
      <p:sp>
        <p:nvSpPr>
          <p:cNvPr id="38" name="Rectangle 37">
            <a:extLst>
              <a:ext uri="{FF2B5EF4-FFF2-40B4-BE49-F238E27FC236}">
                <a16:creationId xmlns:a16="http://schemas.microsoft.com/office/drawing/2014/main" id="{C27E56B9-AFB9-4E7F-8F8F-FB692D5F4FEF}"/>
              </a:ext>
            </a:extLst>
          </p:cNvPr>
          <p:cNvSpPr>
            <a:spLocks noChangeArrowheads="1"/>
          </p:cNvSpPr>
          <p:nvPr/>
        </p:nvSpPr>
        <p:spPr bwMode="auto">
          <a:xfrm>
            <a:off x="4668128" y="5537691"/>
            <a:ext cx="577082" cy="397545"/>
          </a:xfrm>
          <a:prstGeom prst="rect">
            <a:avLst/>
          </a:prstGeom>
          <a:noFill/>
          <a:ln w="12700">
            <a:noFill/>
            <a:miter lim="800000"/>
            <a:headEnd/>
            <a:tailEnd/>
          </a:ln>
        </p:spPr>
        <p:txBody>
          <a:bodyPr wrap="none" lIns="90488" tIns="44450" rIns="90488" bIns="44450">
            <a:spAutoFit/>
          </a:bodyPr>
          <a:lstStyle/>
          <a:p>
            <a:r>
              <a:rPr lang="pt-BR" sz="2000" b="1" i="1"/>
              <a:t>Q</a:t>
            </a:r>
            <a:r>
              <a:rPr lang="pt-BR" sz="2000" b="1" i="1" baseline="30000"/>
              <a:t>0</a:t>
            </a:r>
            <a:r>
              <a:rPr lang="pt-BR" sz="2000" b="1" i="1" baseline="-25000"/>
              <a:t>D</a:t>
            </a:r>
          </a:p>
        </p:txBody>
      </p:sp>
      <p:sp>
        <p:nvSpPr>
          <p:cNvPr id="39" name="Rectangle 38">
            <a:extLst>
              <a:ext uri="{FF2B5EF4-FFF2-40B4-BE49-F238E27FC236}">
                <a16:creationId xmlns:a16="http://schemas.microsoft.com/office/drawing/2014/main" id="{C35489A4-F508-4B21-9F7D-DA293AA03A80}"/>
              </a:ext>
            </a:extLst>
          </p:cNvPr>
          <p:cNvSpPr>
            <a:spLocks noChangeArrowheads="1"/>
          </p:cNvSpPr>
          <p:nvPr/>
        </p:nvSpPr>
        <p:spPr bwMode="auto">
          <a:xfrm>
            <a:off x="1842378" y="5537691"/>
            <a:ext cx="548228" cy="397545"/>
          </a:xfrm>
          <a:prstGeom prst="rect">
            <a:avLst/>
          </a:prstGeom>
          <a:noFill/>
          <a:ln w="12700">
            <a:noFill/>
            <a:miter lim="800000"/>
            <a:headEnd/>
            <a:tailEnd/>
          </a:ln>
        </p:spPr>
        <p:txBody>
          <a:bodyPr wrap="none" lIns="90488" tIns="44450" rIns="90488" bIns="44450">
            <a:spAutoFit/>
          </a:bodyPr>
          <a:lstStyle/>
          <a:p>
            <a:r>
              <a:rPr lang="pt-BR" sz="2000" b="1" i="1"/>
              <a:t>Q</a:t>
            </a:r>
            <a:r>
              <a:rPr lang="pt-BR" sz="2000" b="1" i="1" baseline="30000"/>
              <a:t>0</a:t>
            </a:r>
            <a:r>
              <a:rPr lang="pt-BR" sz="2000" b="1" i="1" baseline="-25000"/>
              <a:t>S</a:t>
            </a:r>
          </a:p>
        </p:txBody>
      </p:sp>
      <p:grpSp>
        <p:nvGrpSpPr>
          <p:cNvPr id="40" name="Group 39">
            <a:extLst>
              <a:ext uri="{FF2B5EF4-FFF2-40B4-BE49-F238E27FC236}">
                <a16:creationId xmlns:a16="http://schemas.microsoft.com/office/drawing/2014/main" id="{69E18D1A-6D3A-4196-B5A1-3DF4B2AFFE0A}"/>
              </a:ext>
            </a:extLst>
          </p:cNvPr>
          <p:cNvGrpSpPr>
            <a:grpSpLocks/>
          </p:cNvGrpSpPr>
          <p:nvPr/>
        </p:nvGrpSpPr>
        <p:grpSpPr bwMode="auto">
          <a:xfrm>
            <a:off x="470778" y="2913554"/>
            <a:ext cx="8443913" cy="3021013"/>
            <a:chOff x="524" y="1995"/>
            <a:chExt cx="5319" cy="1903"/>
          </a:xfrm>
        </p:grpSpPr>
        <p:sp>
          <p:nvSpPr>
            <p:cNvPr id="41" name="Line 40">
              <a:extLst>
                <a:ext uri="{FF2B5EF4-FFF2-40B4-BE49-F238E27FC236}">
                  <a16:creationId xmlns:a16="http://schemas.microsoft.com/office/drawing/2014/main" id="{8DA29135-B177-4FA5-BC4F-462BF3F5A6AA}"/>
                </a:ext>
              </a:extLst>
            </p:cNvPr>
            <p:cNvSpPr>
              <a:spLocks noChangeShapeType="1"/>
            </p:cNvSpPr>
            <p:nvPr/>
          </p:nvSpPr>
          <p:spPr bwMode="auto">
            <a:xfrm>
              <a:off x="1862" y="2758"/>
              <a:ext cx="0" cy="878"/>
            </a:xfrm>
            <a:prstGeom prst="line">
              <a:avLst/>
            </a:prstGeom>
            <a:noFill/>
            <a:ln w="19050">
              <a:solidFill>
                <a:schemeClr val="tx1"/>
              </a:solidFill>
              <a:prstDash val="dash"/>
              <a:round/>
              <a:headEnd/>
              <a:tailEnd/>
            </a:ln>
          </p:spPr>
          <p:txBody>
            <a:bodyPr wrap="none" anchor="ctr"/>
            <a:lstStyle/>
            <a:p>
              <a:endParaRPr lang="pt-BR"/>
            </a:p>
          </p:txBody>
        </p:sp>
        <p:sp>
          <p:nvSpPr>
            <p:cNvPr id="42" name="Line 41">
              <a:extLst>
                <a:ext uri="{FF2B5EF4-FFF2-40B4-BE49-F238E27FC236}">
                  <a16:creationId xmlns:a16="http://schemas.microsoft.com/office/drawing/2014/main" id="{64469516-44BA-475F-88B1-802593A23A71}"/>
                </a:ext>
              </a:extLst>
            </p:cNvPr>
            <p:cNvSpPr>
              <a:spLocks noChangeShapeType="1"/>
            </p:cNvSpPr>
            <p:nvPr/>
          </p:nvSpPr>
          <p:spPr bwMode="auto">
            <a:xfrm>
              <a:off x="2835" y="2758"/>
              <a:ext cx="0" cy="878"/>
            </a:xfrm>
            <a:prstGeom prst="line">
              <a:avLst/>
            </a:prstGeom>
            <a:noFill/>
            <a:ln w="19050">
              <a:solidFill>
                <a:schemeClr val="tx1"/>
              </a:solidFill>
              <a:prstDash val="dash"/>
              <a:round/>
              <a:headEnd/>
              <a:tailEnd/>
            </a:ln>
          </p:spPr>
          <p:txBody>
            <a:bodyPr wrap="none" anchor="ctr"/>
            <a:lstStyle/>
            <a:p>
              <a:endParaRPr lang="pt-BR"/>
            </a:p>
          </p:txBody>
        </p:sp>
        <p:sp>
          <p:nvSpPr>
            <p:cNvPr id="43" name="Rectangle 42">
              <a:extLst>
                <a:ext uri="{FF2B5EF4-FFF2-40B4-BE49-F238E27FC236}">
                  <a16:creationId xmlns:a16="http://schemas.microsoft.com/office/drawing/2014/main" id="{E798307F-B4C0-4DEC-AD34-2A5DA1264C28}"/>
                </a:ext>
              </a:extLst>
            </p:cNvPr>
            <p:cNvSpPr>
              <a:spLocks noChangeArrowheads="1"/>
            </p:cNvSpPr>
            <p:nvPr/>
          </p:nvSpPr>
          <p:spPr bwMode="auto">
            <a:xfrm>
              <a:off x="1724" y="3648"/>
              <a:ext cx="345" cy="250"/>
            </a:xfrm>
            <a:prstGeom prst="rect">
              <a:avLst/>
            </a:prstGeom>
            <a:noFill/>
            <a:ln w="12700">
              <a:noFill/>
              <a:miter lim="800000"/>
              <a:headEnd/>
              <a:tailEnd/>
            </a:ln>
          </p:spPr>
          <p:txBody>
            <a:bodyPr wrap="none" lIns="90488" tIns="44450" rIns="90488" bIns="44450">
              <a:spAutoFit/>
            </a:bodyPr>
            <a:lstStyle/>
            <a:p>
              <a:r>
                <a:rPr lang="pt-BR" sz="2000" b="1" i="1"/>
                <a:t>Q</a:t>
              </a:r>
              <a:r>
                <a:rPr lang="pt-BR" sz="2000" b="1" i="1" baseline="30000"/>
                <a:t>1</a:t>
              </a:r>
              <a:r>
                <a:rPr lang="pt-BR" sz="2000" b="1" i="1" baseline="-25000"/>
                <a:t>S</a:t>
              </a:r>
              <a:endParaRPr lang="pt-BR" sz="2000" b="1" i="1" baseline="30000"/>
            </a:p>
          </p:txBody>
        </p:sp>
        <p:sp>
          <p:nvSpPr>
            <p:cNvPr id="44" name="Rectangle 43">
              <a:extLst>
                <a:ext uri="{FF2B5EF4-FFF2-40B4-BE49-F238E27FC236}">
                  <a16:creationId xmlns:a16="http://schemas.microsoft.com/office/drawing/2014/main" id="{BF67B7D5-7A06-4D1B-8D03-84D7C9D0D913}"/>
                </a:ext>
              </a:extLst>
            </p:cNvPr>
            <p:cNvSpPr>
              <a:spLocks noChangeArrowheads="1"/>
            </p:cNvSpPr>
            <p:nvPr/>
          </p:nvSpPr>
          <p:spPr bwMode="auto">
            <a:xfrm>
              <a:off x="2688" y="3648"/>
              <a:ext cx="364" cy="250"/>
            </a:xfrm>
            <a:prstGeom prst="rect">
              <a:avLst/>
            </a:prstGeom>
            <a:noFill/>
            <a:ln w="12700">
              <a:noFill/>
              <a:miter lim="800000"/>
              <a:headEnd/>
              <a:tailEnd/>
            </a:ln>
          </p:spPr>
          <p:txBody>
            <a:bodyPr wrap="none" lIns="90488" tIns="44450" rIns="90488" bIns="44450">
              <a:spAutoFit/>
            </a:bodyPr>
            <a:lstStyle/>
            <a:p>
              <a:r>
                <a:rPr lang="pt-BR" sz="2000" b="1" i="1"/>
                <a:t>Q</a:t>
              </a:r>
              <a:r>
                <a:rPr lang="pt-BR" sz="2000" b="1" i="1" baseline="30000"/>
                <a:t>1</a:t>
              </a:r>
              <a:r>
                <a:rPr lang="pt-BR" sz="2000" b="1" i="1" baseline="-25000"/>
                <a:t>D</a:t>
              </a:r>
            </a:p>
          </p:txBody>
        </p:sp>
        <p:sp>
          <p:nvSpPr>
            <p:cNvPr id="45" name="Rectangle 44">
              <a:extLst>
                <a:ext uri="{FF2B5EF4-FFF2-40B4-BE49-F238E27FC236}">
                  <a16:creationId xmlns:a16="http://schemas.microsoft.com/office/drawing/2014/main" id="{401C3149-7C01-415E-83C5-05C1A1D439A6}"/>
                </a:ext>
              </a:extLst>
            </p:cNvPr>
            <p:cNvSpPr>
              <a:spLocks noChangeArrowheads="1"/>
            </p:cNvSpPr>
            <p:nvPr/>
          </p:nvSpPr>
          <p:spPr bwMode="auto">
            <a:xfrm>
              <a:off x="524" y="2632"/>
              <a:ext cx="295" cy="250"/>
            </a:xfrm>
            <a:prstGeom prst="rect">
              <a:avLst/>
            </a:prstGeom>
            <a:noFill/>
            <a:ln w="12700">
              <a:noFill/>
              <a:miter lim="800000"/>
              <a:headEnd/>
              <a:tailEnd/>
            </a:ln>
          </p:spPr>
          <p:txBody>
            <a:bodyPr wrap="none" lIns="90488" tIns="44450" rIns="90488" bIns="44450">
              <a:spAutoFit/>
            </a:bodyPr>
            <a:lstStyle/>
            <a:p>
              <a:r>
                <a:rPr lang="pt-BR" sz="2000" b="1" i="1"/>
                <a:t>P*</a:t>
              </a:r>
              <a:endParaRPr lang="pt-BR" sz="1000" b="1" i="1" baseline="-25000"/>
            </a:p>
          </p:txBody>
        </p:sp>
        <p:sp>
          <p:nvSpPr>
            <p:cNvPr id="46" name="Line 45">
              <a:extLst>
                <a:ext uri="{FF2B5EF4-FFF2-40B4-BE49-F238E27FC236}">
                  <a16:creationId xmlns:a16="http://schemas.microsoft.com/office/drawing/2014/main" id="{4250722B-23FF-49DC-BB9D-B896192073E0}"/>
                </a:ext>
              </a:extLst>
            </p:cNvPr>
            <p:cNvSpPr>
              <a:spLocks noChangeShapeType="1"/>
            </p:cNvSpPr>
            <p:nvPr/>
          </p:nvSpPr>
          <p:spPr bwMode="auto">
            <a:xfrm>
              <a:off x="816" y="2736"/>
              <a:ext cx="2064" cy="0"/>
            </a:xfrm>
            <a:prstGeom prst="line">
              <a:avLst/>
            </a:prstGeom>
            <a:noFill/>
            <a:ln w="19050">
              <a:solidFill>
                <a:schemeClr val="tx2"/>
              </a:solidFill>
              <a:prstDash val="dash"/>
              <a:round/>
              <a:headEnd/>
              <a:tailEnd/>
            </a:ln>
          </p:spPr>
          <p:txBody>
            <a:bodyPr wrap="none"/>
            <a:lstStyle/>
            <a:p>
              <a:endParaRPr lang="pt-BR"/>
            </a:p>
          </p:txBody>
        </p:sp>
        <p:sp>
          <p:nvSpPr>
            <p:cNvPr id="47" name="Oval 46">
              <a:extLst>
                <a:ext uri="{FF2B5EF4-FFF2-40B4-BE49-F238E27FC236}">
                  <a16:creationId xmlns:a16="http://schemas.microsoft.com/office/drawing/2014/main" id="{802FDDC1-861B-4434-9AA9-7809401BDED2}"/>
                </a:ext>
              </a:extLst>
            </p:cNvPr>
            <p:cNvSpPr>
              <a:spLocks noChangeArrowheads="1"/>
            </p:cNvSpPr>
            <p:nvPr/>
          </p:nvSpPr>
          <p:spPr bwMode="auto">
            <a:xfrm>
              <a:off x="1824" y="2695"/>
              <a:ext cx="93" cy="89"/>
            </a:xfrm>
            <a:prstGeom prst="ellipse">
              <a:avLst/>
            </a:prstGeom>
            <a:solidFill>
              <a:schemeClr val="tx1"/>
            </a:solidFill>
            <a:ln w="12700">
              <a:solidFill>
                <a:srgbClr val="000000"/>
              </a:solidFill>
              <a:round/>
              <a:headEnd/>
              <a:tailEnd/>
            </a:ln>
          </p:spPr>
          <p:txBody>
            <a:bodyPr wrap="none" anchor="ctr"/>
            <a:lstStyle/>
            <a:p>
              <a:endParaRPr lang="pt-BR"/>
            </a:p>
          </p:txBody>
        </p:sp>
        <p:sp>
          <p:nvSpPr>
            <p:cNvPr id="48" name="Oval 47">
              <a:extLst>
                <a:ext uri="{FF2B5EF4-FFF2-40B4-BE49-F238E27FC236}">
                  <a16:creationId xmlns:a16="http://schemas.microsoft.com/office/drawing/2014/main" id="{E0564800-9EAC-4F1A-93F8-F0AE4DBD8793}"/>
                </a:ext>
              </a:extLst>
            </p:cNvPr>
            <p:cNvSpPr>
              <a:spLocks noChangeArrowheads="1"/>
            </p:cNvSpPr>
            <p:nvPr/>
          </p:nvSpPr>
          <p:spPr bwMode="auto">
            <a:xfrm>
              <a:off x="2787" y="2688"/>
              <a:ext cx="93" cy="89"/>
            </a:xfrm>
            <a:prstGeom prst="ellipse">
              <a:avLst/>
            </a:prstGeom>
            <a:solidFill>
              <a:schemeClr val="tx1"/>
            </a:solidFill>
            <a:ln w="12700">
              <a:solidFill>
                <a:srgbClr val="000000"/>
              </a:solidFill>
              <a:round/>
              <a:headEnd/>
              <a:tailEnd/>
            </a:ln>
          </p:spPr>
          <p:txBody>
            <a:bodyPr wrap="none" anchor="ctr"/>
            <a:lstStyle/>
            <a:p>
              <a:endParaRPr lang="pt-BR"/>
            </a:p>
          </p:txBody>
        </p:sp>
        <p:sp>
          <p:nvSpPr>
            <p:cNvPr id="49" name="Text Box 48">
              <a:extLst>
                <a:ext uri="{FF2B5EF4-FFF2-40B4-BE49-F238E27FC236}">
                  <a16:creationId xmlns:a16="http://schemas.microsoft.com/office/drawing/2014/main" id="{8C2C575C-5732-4281-8669-C068AFB2EFD6}"/>
                </a:ext>
              </a:extLst>
            </p:cNvPr>
            <p:cNvSpPr txBox="1">
              <a:spLocks noChangeArrowheads="1"/>
            </p:cNvSpPr>
            <p:nvPr/>
          </p:nvSpPr>
          <p:spPr bwMode="auto">
            <a:xfrm>
              <a:off x="3147" y="1995"/>
              <a:ext cx="2696" cy="698"/>
            </a:xfrm>
            <a:prstGeom prst="rect">
              <a:avLst/>
            </a:prstGeom>
            <a:solidFill>
              <a:srgbClr val="F8F8F8"/>
            </a:solidFill>
            <a:ln w="9525">
              <a:solidFill>
                <a:schemeClr val="tx1"/>
              </a:solidFill>
              <a:miter lim="800000"/>
              <a:headEnd/>
              <a:tailEnd/>
            </a:ln>
          </p:spPr>
          <p:txBody>
            <a:bodyPr wrap="square">
              <a:spAutoFit/>
            </a:bodyPr>
            <a:lstStyle/>
            <a:p>
              <a:pPr algn="just" eaLnBrk="1" hangingPunct="1">
                <a:spcBef>
                  <a:spcPct val="50000"/>
                </a:spcBef>
              </a:pPr>
              <a:r>
                <a:rPr lang="pt-BR" sz="2200" dirty="0">
                  <a:latin typeface="+mn-lt"/>
                </a:rPr>
                <a:t>Se o governo colocar um  imposto  sobre o produto   importado, temos:   P*  =  P</a:t>
              </a:r>
              <a:r>
                <a:rPr lang="pt-BR" sz="2200" baseline="-25000" dirty="0">
                  <a:latin typeface="+mn-lt"/>
                </a:rPr>
                <a:t>W</a:t>
              </a:r>
              <a:r>
                <a:rPr lang="pt-BR" sz="2200" dirty="0">
                  <a:latin typeface="+mn-lt"/>
                </a:rPr>
                <a:t> + t</a:t>
              </a:r>
            </a:p>
          </p:txBody>
        </p:sp>
      </p:grpSp>
    </p:spTree>
    <p:extLst>
      <p:ext uri="{BB962C8B-B14F-4D97-AF65-F5344CB8AC3E}">
        <p14:creationId xmlns:p14="http://schemas.microsoft.com/office/powerpoint/2010/main" val="197830892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blinds(horizontal)">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2056CEF0-990E-48FA-B094-0E67DEF1F431}"/>
              </a:ext>
            </a:extLst>
          </p:cNvPr>
          <p:cNvSpPr>
            <a:spLocks noChangeArrowheads="1"/>
          </p:cNvSpPr>
          <p:nvPr/>
        </p:nvSpPr>
        <p:spPr bwMode="auto">
          <a:xfrm>
            <a:off x="2069879" y="5322168"/>
            <a:ext cx="6781800" cy="762000"/>
          </a:xfrm>
          <a:prstGeom prst="rect">
            <a:avLst/>
          </a:prstGeom>
          <a:solidFill>
            <a:schemeClr val="accent6">
              <a:lumMod val="20000"/>
              <a:lumOff val="80000"/>
            </a:schemeClr>
          </a:solidFill>
          <a:ln w="9525">
            <a:solidFill>
              <a:schemeClr val="tx1"/>
            </a:solidFill>
            <a:miter lim="800000"/>
            <a:headEnd/>
            <a:tailEnd/>
          </a:ln>
        </p:spPr>
        <p:txBody>
          <a:bodyPr/>
          <a:lstStyle/>
          <a:p>
            <a:pPr algn="just">
              <a:lnSpc>
                <a:spcPct val="90000"/>
              </a:lnSpc>
              <a:spcBef>
                <a:spcPct val="50000"/>
              </a:spcBef>
              <a:buClr>
                <a:srgbClr val="663300"/>
              </a:buClr>
              <a:buSzPct val="75000"/>
            </a:pPr>
            <a:r>
              <a:rPr lang="pt-BR" dirty="0">
                <a:latin typeface="Arial" charset="0"/>
              </a:rPr>
              <a:t>Logo, a imposição de um imposto de importação provoca perda de bem estar para a sociedade.</a:t>
            </a:r>
          </a:p>
        </p:txBody>
      </p:sp>
      <p:sp>
        <p:nvSpPr>
          <p:cNvPr id="6" name="Text Box 6">
            <a:extLst>
              <a:ext uri="{FF2B5EF4-FFF2-40B4-BE49-F238E27FC236}">
                <a16:creationId xmlns:a16="http://schemas.microsoft.com/office/drawing/2014/main" id="{92050FA8-3D7E-490E-B2CA-7084138D9C37}"/>
              </a:ext>
            </a:extLst>
          </p:cNvPr>
          <p:cNvSpPr txBox="1">
            <a:spLocks noChangeArrowheads="1"/>
          </p:cNvSpPr>
          <p:nvPr/>
        </p:nvSpPr>
        <p:spPr bwMode="auto">
          <a:xfrm>
            <a:off x="365762" y="1963019"/>
            <a:ext cx="2722220" cy="461665"/>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b="1">
                <a:latin typeface="Symbol" pitchFamily="18" charset="2"/>
              </a:rPr>
              <a:t>D</a:t>
            </a:r>
            <a:r>
              <a:rPr lang="pt-BR" b="1"/>
              <a:t>EC = -A-B-C-D-E</a:t>
            </a:r>
          </a:p>
        </p:txBody>
      </p:sp>
      <p:sp>
        <p:nvSpPr>
          <p:cNvPr id="7" name="Text Box 7">
            <a:extLst>
              <a:ext uri="{FF2B5EF4-FFF2-40B4-BE49-F238E27FC236}">
                <a16:creationId xmlns:a16="http://schemas.microsoft.com/office/drawing/2014/main" id="{CE52CFF8-2E9D-4C91-B7F4-4A073FF3A5E3}"/>
              </a:ext>
            </a:extLst>
          </p:cNvPr>
          <p:cNvSpPr txBox="1">
            <a:spLocks noChangeArrowheads="1"/>
          </p:cNvSpPr>
          <p:nvPr/>
        </p:nvSpPr>
        <p:spPr bwMode="auto">
          <a:xfrm>
            <a:off x="3721737" y="1963019"/>
            <a:ext cx="1284006" cy="461665"/>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b="1">
                <a:latin typeface="Symbol" pitchFamily="18" charset="2"/>
              </a:rPr>
              <a:t>D</a:t>
            </a:r>
            <a:r>
              <a:rPr lang="pt-BR" b="1"/>
              <a:t>EP = A</a:t>
            </a:r>
          </a:p>
        </p:txBody>
      </p:sp>
      <p:sp>
        <p:nvSpPr>
          <p:cNvPr id="8" name="Text Box 8">
            <a:extLst>
              <a:ext uri="{FF2B5EF4-FFF2-40B4-BE49-F238E27FC236}">
                <a16:creationId xmlns:a16="http://schemas.microsoft.com/office/drawing/2014/main" id="{494C892A-E28F-43B4-8184-636E6E6262C1}"/>
              </a:ext>
            </a:extLst>
          </p:cNvPr>
          <p:cNvSpPr txBox="1">
            <a:spLocks noChangeArrowheads="1"/>
          </p:cNvSpPr>
          <p:nvPr/>
        </p:nvSpPr>
        <p:spPr bwMode="auto">
          <a:xfrm>
            <a:off x="365763" y="2855194"/>
            <a:ext cx="1799723" cy="461665"/>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b="1" dirty="0"/>
              <a:t>A.G.= t x VI</a:t>
            </a:r>
          </a:p>
        </p:txBody>
      </p:sp>
      <p:sp>
        <p:nvSpPr>
          <p:cNvPr id="9" name="Text Box 9">
            <a:extLst>
              <a:ext uri="{FF2B5EF4-FFF2-40B4-BE49-F238E27FC236}">
                <a16:creationId xmlns:a16="http://schemas.microsoft.com/office/drawing/2014/main" id="{BF3BF153-A9A9-4DA5-A765-EA19F1B333C9}"/>
              </a:ext>
            </a:extLst>
          </p:cNvPr>
          <p:cNvSpPr txBox="1">
            <a:spLocks noChangeArrowheads="1"/>
          </p:cNvSpPr>
          <p:nvPr/>
        </p:nvSpPr>
        <p:spPr bwMode="auto">
          <a:xfrm>
            <a:off x="2346963" y="2847424"/>
            <a:ext cx="4658648" cy="461665"/>
          </a:xfrm>
          <a:prstGeom prst="rect">
            <a:avLst/>
          </a:prstGeom>
          <a:noFill/>
          <a:ln w="9525">
            <a:noFill/>
            <a:miter lim="800000"/>
            <a:headEnd/>
            <a:tailEnd/>
          </a:ln>
        </p:spPr>
        <p:txBody>
          <a:bodyPr wrap="none">
            <a:spAutoFit/>
          </a:bodyPr>
          <a:lstStyle/>
          <a:p>
            <a:pPr eaLnBrk="1" hangingPunct="1"/>
            <a:r>
              <a:rPr lang="pt-BR" b="1" dirty="0">
                <a:latin typeface="+mn-lt"/>
              </a:rPr>
              <a:t>onde VI é o volume importado.</a:t>
            </a:r>
          </a:p>
        </p:txBody>
      </p:sp>
      <p:sp>
        <p:nvSpPr>
          <p:cNvPr id="10" name="Text Box 10">
            <a:extLst>
              <a:ext uri="{FF2B5EF4-FFF2-40B4-BE49-F238E27FC236}">
                <a16:creationId xmlns:a16="http://schemas.microsoft.com/office/drawing/2014/main" id="{F96ADC6D-8EC1-4749-9DE1-5E9AAE4D5E16}"/>
              </a:ext>
            </a:extLst>
          </p:cNvPr>
          <p:cNvSpPr txBox="1">
            <a:spLocks noChangeArrowheads="1"/>
          </p:cNvSpPr>
          <p:nvPr/>
        </p:nvSpPr>
        <p:spPr bwMode="auto">
          <a:xfrm>
            <a:off x="365762" y="3645768"/>
            <a:ext cx="1295400" cy="457200"/>
          </a:xfrm>
          <a:prstGeom prst="rect">
            <a:avLst/>
          </a:prstGeom>
          <a:noFill/>
          <a:ln w="9525">
            <a:noFill/>
            <a:miter lim="800000"/>
            <a:headEnd/>
            <a:tailEnd/>
          </a:ln>
        </p:spPr>
        <p:txBody>
          <a:bodyPr/>
          <a:lstStyle/>
          <a:p>
            <a:pPr marL="342900" indent="-342900" eaLnBrk="1" hangingPunct="1">
              <a:lnSpc>
                <a:spcPct val="90000"/>
              </a:lnSpc>
              <a:spcBef>
                <a:spcPct val="20000"/>
              </a:spcBef>
              <a:buFont typeface="Wingdings" panose="05000000000000000000" pitchFamily="2" charset="2"/>
              <a:buChar char="§"/>
            </a:pPr>
            <a:r>
              <a:rPr lang="pt-BR" b="1" dirty="0">
                <a:latin typeface="+mn-lt"/>
              </a:rPr>
              <a:t>Logo,</a:t>
            </a:r>
          </a:p>
        </p:txBody>
      </p:sp>
      <p:sp>
        <p:nvSpPr>
          <p:cNvPr id="11" name="Text Box 11">
            <a:extLst>
              <a:ext uri="{FF2B5EF4-FFF2-40B4-BE49-F238E27FC236}">
                <a16:creationId xmlns:a16="http://schemas.microsoft.com/office/drawing/2014/main" id="{3ABE05CD-8761-46B0-BB4A-63D076C4D6F1}"/>
              </a:ext>
            </a:extLst>
          </p:cNvPr>
          <p:cNvSpPr txBox="1">
            <a:spLocks noChangeArrowheads="1"/>
          </p:cNvSpPr>
          <p:nvPr/>
        </p:nvSpPr>
        <p:spPr bwMode="auto">
          <a:xfrm>
            <a:off x="1737363" y="3617194"/>
            <a:ext cx="1749197" cy="461665"/>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b="1"/>
              <a:t>A.G. = C+D</a:t>
            </a:r>
          </a:p>
        </p:txBody>
      </p:sp>
      <p:sp>
        <p:nvSpPr>
          <p:cNvPr id="12" name="Text Box 12">
            <a:extLst>
              <a:ext uri="{FF2B5EF4-FFF2-40B4-BE49-F238E27FC236}">
                <a16:creationId xmlns:a16="http://schemas.microsoft.com/office/drawing/2014/main" id="{A7993500-9979-4F27-8851-4008AF6A79CD}"/>
              </a:ext>
            </a:extLst>
          </p:cNvPr>
          <p:cNvSpPr txBox="1">
            <a:spLocks noChangeArrowheads="1"/>
          </p:cNvSpPr>
          <p:nvPr/>
        </p:nvSpPr>
        <p:spPr bwMode="auto">
          <a:xfrm>
            <a:off x="365763" y="4401419"/>
            <a:ext cx="6354625" cy="461665"/>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b="1"/>
              <a:t>G.S.= </a:t>
            </a:r>
            <a:r>
              <a:rPr lang="pt-BR" b="1">
                <a:latin typeface="Symbol" pitchFamily="18" charset="2"/>
              </a:rPr>
              <a:t>D</a:t>
            </a:r>
            <a:r>
              <a:rPr lang="pt-BR" b="1"/>
              <a:t>EC+</a:t>
            </a:r>
            <a:r>
              <a:rPr lang="pt-BR" b="1">
                <a:latin typeface="Symbol" pitchFamily="18" charset="2"/>
              </a:rPr>
              <a:t>D</a:t>
            </a:r>
            <a:r>
              <a:rPr lang="pt-BR" b="1"/>
              <a:t>EP+A.G. =  -A-B-C-D-E+A+C+D</a:t>
            </a:r>
          </a:p>
        </p:txBody>
      </p:sp>
      <p:sp>
        <p:nvSpPr>
          <p:cNvPr id="13" name="Text Box 13">
            <a:extLst>
              <a:ext uri="{FF2B5EF4-FFF2-40B4-BE49-F238E27FC236}">
                <a16:creationId xmlns:a16="http://schemas.microsoft.com/office/drawing/2014/main" id="{E37B2947-CA97-4EC3-B5AB-8ED8124D0E09}"/>
              </a:ext>
            </a:extLst>
          </p:cNvPr>
          <p:cNvSpPr txBox="1">
            <a:spLocks noChangeArrowheads="1"/>
          </p:cNvSpPr>
          <p:nvPr/>
        </p:nvSpPr>
        <p:spPr bwMode="auto">
          <a:xfrm>
            <a:off x="6683432" y="4401419"/>
            <a:ext cx="489236" cy="461665"/>
          </a:xfrm>
          <a:prstGeom prst="rect">
            <a:avLst/>
          </a:prstGeom>
          <a:noFill/>
          <a:ln w="9525">
            <a:noFill/>
            <a:miter lim="800000"/>
            <a:headEnd/>
            <a:tailEnd/>
          </a:ln>
        </p:spPr>
        <p:txBody>
          <a:bodyPr wrap="none">
            <a:spAutoFit/>
          </a:bodyPr>
          <a:lstStyle/>
          <a:p>
            <a:pPr eaLnBrk="1" hangingPunct="1"/>
            <a:r>
              <a:rPr lang="pt-BR" b="1" dirty="0">
                <a:latin typeface="Symbol" pitchFamily="18" charset="2"/>
              </a:rPr>
              <a:t>Þ</a:t>
            </a:r>
          </a:p>
        </p:txBody>
      </p:sp>
      <p:sp>
        <p:nvSpPr>
          <p:cNvPr id="14" name="Text Box 14">
            <a:extLst>
              <a:ext uri="{FF2B5EF4-FFF2-40B4-BE49-F238E27FC236}">
                <a16:creationId xmlns:a16="http://schemas.microsoft.com/office/drawing/2014/main" id="{F9A1E9B6-7EB7-44A0-AA83-BA2CD63ACA09}"/>
              </a:ext>
            </a:extLst>
          </p:cNvPr>
          <p:cNvSpPr txBox="1">
            <a:spLocks noChangeArrowheads="1"/>
          </p:cNvSpPr>
          <p:nvPr/>
        </p:nvSpPr>
        <p:spPr bwMode="auto">
          <a:xfrm>
            <a:off x="7147562" y="4372844"/>
            <a:ext cx="1693092" cy="461665"/>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b="1"/>
              <a:t>G.S. = -B-E</a:t>
            </a:r>
          </a:p>
        </p:txBody>
      </p:sp>
      <p:sp>
        <p:nvSpPr>
          <p:cNvPr id="15" name="CaixaDeTexto 14">
            <a:extLst>
              <a:ext uri="{FF2B5EF4-FFF2-40B4-BE49-F238E27FC236}">
                <a16:creationId xmlns:a16="http://schemas.microsoft.com/office/drawing/2014/main" id="{8340F074-216C-42C0-9B10-D0241625E1E8}"/>
              </a:ext>
            </a:extLst>
          </p:cNvPr>
          <p:cNvSpPr txBox="1"/>
          <p:nvPr/>
        </p:nvSpPr>
        <p:spPr>
          <a:xfrm>
            <a:off x="3261363" y="1893743"/>
            <a:ext cx="460375" cy="523220"/>
          </a:xfrm>
          <a:prstGeom prst="rect">
            <a:avLst/>
          </a:prstGeom>
          <a:noFill/>
        </p:spPr>
        <p:txBody>
          <a:bodyPr wrap="square" rtlCol="0">
            <a:spAutoFit/>
          </a:bodyPr>
          <a:lstStyle/>
          <a:p>
            <a:r>
              <a:rPr lang="pt-BR" sz="2800" b="1" dirty="0"/>
              <a:t>e</a:t>
            </a:r>
          </a:p>
        </p:txBody>
      </p:sp>
      <p:cxnSp>
        <p:nvCxnSpPr>
          <p:cNvPr id="16" name="Conector de Seta Reta 15">
            <a:extLst>
              <a:ext uri="{FF2B5EF4-FFF2-40B4-BE49-F238E27FC236}">
                <a16:creationId xmlns:a16="http://schemas.microsoft.com/office/drawing/2014/main" id="{43C20885-FFAB-4DEE-AFBE-E61C03984F7D}"/>
              </a:ext>
            </a:extLst>
          </p:cNvPr>
          <p:cNvCxnSpPr/>
          <p:nvPr/>
        </p:nvCxnSpPr>
        <p:spPr bwMode="auto">
          <a:xfrm>
            <a:off x="7985759" y="4858618"/>
            <a:ext cx="0" cy="463550"/>
          </a:xfrm>
          <a:prstGeom prst="straightConnector1">
            <a:avLst/>
          </a:prstGeom>
          <a:solidFill>
            <a:srgbClr val="FFCC99"/>
          </a:solidFill>
          <a:ln w="12700" cap="flat" cmpd="sng" algn="ctr">
            <a:solidFill>
              <a:srgbClr val="000000"/>
            </a:solidFill>
            <a:prstDash val="solid"/>
            <a:round/>
            <a:headEnd type="none" w="med" len="med"/>
            <a:tailEnd type="triangle"/>
          </a:ln>
          <a:effectLst/>
        </p:spPr>
      </p:cxnSp>
      <p:sp>
        <p:nvSpPr>
          <p:cNvPr id="17" name="Rectangle 4">
            <a:extLst>
              <a:ext uri="{FF2B5EF4-FFF2-40B4-BE49-F238E27FC236}">
                <a16:creationId xmlns:a16="http://schemas.microsoft.com/office/drawing/2014/main" id="{34D2E14D-C276-4CBF-8972-6DB6D62D193F}"/>
              </a:ext>
            </a:extLst>
          </p:cNvPr>
          <p:cNvSpPr>
            <a:spLocks noChangeArrowheads="1"/>
          </p:cNvSpPr>
          <p:nvPr/>
        </p:nvSpPr>
        <p:spPr bwMode="auto">
          <a:xfrm>
            <a:off x="391761" y="43907"/>
            <a:ext cx="8378393" cy="1066800"/>
          </a:xfrm>
          <a:prstGeom prst="rect">
            <a:avLst/>
          </a:prstGeom>
          <a:noFill/>
          <a:ln w="9525">
            <a:noFill/>
            <a:miter lim="800000"/>
            <a:headEnd/>
            <a:tailEnd/>
          </a:ln>
        </p:spPr>
        <p:txBody>
          <a:bodyPr anchor="ctr"/>
          <a:lstStyle/>
          <a:p>
            <a:pPr algn="ctr"/>
            <a:r>
              <a:rPr lang="pt-BR" sz="3200" b="1" dirty="0">
                <a:latin typeface="Arial" charset="0"/>
              </a:rPr>
              <a:t>4) Imposto de Importação</a:t>
            </a:r>
          </a:p>
        </p:txBody>
      </p:sp>
      <p:sp>
        <p:nvSpPr>
          <p:cNvPr id="18" name="CaixaDeTexto 17">
            <a:extLst>
              <a:ext uri="{FF2B5EF4-FFF2-40B4-BE49-F238E27FC236}">
                <a16:creationId xmlns:a16="http://schemas.microsoft.com/office/drawing/2014/main" id="{317A1EC4-1A47-47CA-9028-84F8D0D421A4}"/>
              </a:ext>
            </a:extLst>
          </p:cNvPr>
          <p:cNvSpPr txBox="1"/>
          <p:nvPr/>
        </p:nvSpPr>
        <p:spPr>
          <a:xfrm>
            <a:off x="309489" y="1125410"/>
            <a:ext cx="6625883" cy="523220"/>
          </a:xfrm>
          <a:prstGeom prst="rect">
            <a:avLst/>
          </a:prstGeom>
          <a:noFill/>
        </p:spPr>
        <p:txBody>
          <a:bodyPr wrap="square" rtlCol="0">
            <a:spAutoFit/>
          </a:bodyPr>
          <a:lstStyle/>
          <a:p>
            <a:pPr marL="342900" indent="-342900">
              <a:buFont typeface="Wingdings" panose="05000000000000000000" pitchFamily="2" charset="2"/>
              <a:buChar char="§"/>
            </a:pPr>
            <a:r>
              <a:rPr lang="pt-BR" sz="2800" dirty="0">
                <a:latin typeface="+mn-lt"/>
              </a:rPr>
              <a:t>Logo, temos:</a:t>
            </a:r>
          </a:p>
        </p:txBody>
      </p:sp>
    </p:spTree>
    <p:extLst>
      <p:ext uri="{BB962C8B-B14F-4D97-AF65-F5344CB8AC3E}">
        <p14:creationId xmlns:p14="http://schemas.microsoft.com/office/powerpoint/2010/main" val="1155813224"/>
      </p:ext>
    </p:extLst>
  </p:cSld>
  <p:clrMapOvr>
    <a:masterClrMapping/>
  </p:clrMapOvr>
  <p:transition spd="med">
    <p:wipe dir="r"/>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F1A8E520-5233-4FC3-9BB7-B190E4BAFF08}"/>
              </a:ext>
            </a:extLst>
          </p:cNvPr>
          <p:cNvSpPr>
            <a:spLocks noChangeArrowheads="1"/>
          </p:cNvSpPr>
          <p:nvPr/>
        </p:nvSpPr>
        <p:spPr bwMode="auto">
          <a:xfrm>
            <a:off x="56268" y="851425"/>
            <a:ext cx="8975192"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457200" indent="-457200" algn="just">
              <a:spcBef>
                <a:spcPts val="0"/>
              </a:spcBef>
              <a:buSzPct val="96000"/>
              <a:buFont typeface="Wingdings" panose="05000000000000000000" pitchFamily="2" charset="2"/>
              <a:buChar char="§"/>
            </a:pPr>
            <a:r>
              <a:rPr lang="pt-BR" sz="2800" dirty="0">
                <a:latin typeface="Arial" panose="020B0604020202020204" pitchFamily="34" charset="0"/>
              </a:rPr>
              <a:t>Qual a explicação econômica para a perda de bem estar após a introdução do imposto de importação ?</a:t>
            </a:r>
          </a:p>
          <a:p>
            <a:pPr marL="457200" indent="-457200" algn="just">
              <a:spcBef>
                <a:spcPts val="0"/>
              </a:spcBef>
              <a:buSzPct val="96000"/>
              <a:buFont typeface="Wingdings" panose="05000000000000000000" pitchFamily="2" charset="2"/>
              <a:buChar char="§"/>
            </a:pPr>
            <a:endParaRPr lang="pt-BR" sz="400" dirty="0">
              <a:latin typeface="Arial" panose="020B0604020202020204" pitchFamily="34" charset="0"/>
            </a:endParaRPr>
          </a:p>
          <a:p>
            <a:pPr marL="857250" lvl="1" indent="-457200" algn="just">
              <a:spcBef>
                <a:spcPts val="0"/>
              </a:spcBef>
              <a:buSzPct val="96000"/>
              <a:buFont typeface="Wingdings" panose="05000000000000000000" pitchFamily="2" charset="2"/>
              <a:buChar char="§"/>
            </a:pPr>
            <a:r>
              <a:rPr lang="pt-BR" sz="2800" dirty="0">
                <a:latin typeface="Arial" panose="020B0604020202020204" pitchFamily="34" charset="0"/>
              </a:rPr>
              <a:t>Conforme vimos, a limitação das trocas reduz a eficiência econômica.</a:t>
            </a:r>
          </a:p>
          <a:p>
            <a:pPr marL="857250" lvl="1" indent="-457200" algn="just">
              <a:spcBef>
                <a:spcPts val="0"/>
              </a:spcBef>
              <a:buSzPct val="96000"/>
              <a:buFont typeface="Wingdings" panose="05000000000000000000" pitchFamily="2" charset="2"/>
              <a:buChar char="§"/>
            </a:pPr>
            <a:endParaRPr lang="pt-BR" sz="1200" dirty="0">
              <a:latin typeface="Arial" panose="020B0604020202020204" pitchFamily="34" charset="0"/>
            </a:endParaRPr>
          </a:p>
          <a:p>
            <a:pPr marL="457200" indent="-457200" algn="just">
              <a:spcBef>
                <a:spcPts val="0"/>
              </a:spcBef>
              <a:buSzPct val="96000"/>
              <a:buFont typeface="Wingdings" panose="05000000000000000000" pitchFamily="2" charset="2"/>
              <a:buChar char="§"/>
            </a:pPr>
            <a:r>
              <a:rPr lang="pt-BR" sz="2800" dirty="0">
                <a:latin typeface="Arial" panose="020B0604020202020204" pitchFamily="34" charset="0"/>
              </a:rPr>
              <a:t>Os resultados seriam diferentes no caso da imposição de uma quota de importação ?</a:t>
            </a:r>
          </a:p>
          <a:p>
            <a:pPr marL="457200" indent="-457200" algn="just">
              <a:spcBef>
                <a:spcPts val="0"/>
              </a:spcBef>
              <a:buSzPct val="96000"/>
              <a:buFont typeface="Wingdings" panose="05000000000000000000" pitchFamily="2" charset="2"/>
              <a:buChar char="§"/>
            </a:pPr>
            <a:endParaRPr lang="pt-BR" sz="400" dirty="0">
              <a:latin typeface="Arial" panose="020B0604020202020204" pitchFamily="34" charset="0"/>
            </a:endParaRPr>
          </a:p>
          <a:p>
            <a:pPr marL="857250" lvl="1" indent="-457200" algn="just">
              <a:spcBef>
                <a:spcPts val="0"/>
              </a:spcBef>
              <a:buSzPct val="96000"/>
              <a:buFont typeface="Wingdings" panose="05000000000000000000" pitchFamily="2" charset="2"/>
              <a:buChar char="§"/>
            </a:pPr>
            <a:r>
              <a:rPr lang="pt-BR" sz="2700" dirty="0">
                <a:latin typeface="Arial" panose="020B0604020202020204" pitchFamily="34" charset="0"/>
              </a:rPr>
              <a:t>Uma quota de importação que resulte no mesmo efeito do imposto (efeito sobre o preço), gera uma perda de bem estar maior pois, nesse caso, a arrecadação do governo é igual a zero.</a:t>
            </a:r>
          </a:p>
          <a:p>
            <a:pPr marL="857250" lvl="1" indent="-457200" algn="just">
              <a:spcBef>
                <a:spcPts val="0"/>
              </a:spcBef>
              <a:buSzPct val="96000"/>
              <a:buFont typeface="Wingdings" panose="05000000000000000000" pitchFamily="2" charset="2"/>
              <a:buChar char="§"/>
            </a:pPr>
            <a:endParaRPr lang="pt-BR" sz="200" dirty="0">
              <a:latin typeface="Arial" panose="020B0604020202020204" pitchFamily="34" charset="0"/>
            </a:endParaRPr>
          </a:p>
          <a:p>
            <a:pPr marL="857250" lvl="1" indent="-457200" algn="just">
              <a:spcBef>
                <a:spcPts val="0"/>
              </a:spcBef>
              <a:buSzPct val="96000"/>
              <a:buFont typeface="Wingdings" panose="05000000000000000000" pitchFamily="2" charset="2"/>
              <a:buChar char="§"/>
            </a:pPr>
            <a:r>
              <a:rPr lang="pt-BR" sz="2700" dirty="0">
                <a:latin typeface="Arial" panose="020B0604020202020204" pitchFamily="34" charset="0"/>
              </a:rPr>
              <a:t>Adicionalmente, trata-se de uma medida com maior grau de arbitrariedade: fixada a quota, quem terá o direito de importar essa quantidade ?</a:t>
            </a:r>
          </a:p>
          <a:p>
            <a:pPr marL="457200" indent="-457200" algn="just">
              <a:spcBef>
                <a:spcPct val="50000"/>
              </a:spcBef>
              <a:buSzPct val="75000"/>
              <a:buFont typeface="Wingdings" panose="05000000000000000000" pitchFamily="2" charset="2"/>
              <a:buChar char="§"/>
            </a:pPr>
            <a:endParaRPr lang="pt-BR" sz="2800" dirty="0">
              <a:latin typeface="Arial" panose="020B0604020202020204" pitchFamily="34" charset="0"/>
            </a:endParaRPr>
          </a:p>
        </p:txBody>
      </p:sp>
      <p:sp>
        <p:nvSpPr>
          <p:cNvPr id="6" name="Rectangle 4">
            <a:extLst>
              <a:ext uri="{FF2B5EF4-FFF2-40B4-BE49-F238E27FC236}">
                <a16:creationId xmlns:a16="http://schemas.microsoft.com/office/drawing/2014/main" id="{87C0D75F-21A9-469D-8F6D-23A3C137B70F}"/>
              </a:ext>
            </a:extLst>
          </p:cNvPr>
          <p:cNvSpPr>
            <a:spLocks noChangeArrowheads="1"/>
          </p:cNvSpPr>
          <p:nvPr/>
        </p:nvSpPr>
        <p:spPr bwMode="auto">
          <a:xfrm>
            <a:off x="335489" y="-26433"/>
            <a:ext cx="8378393" cy="1066800"/>
          </a:xfrm>
          <a:prstGeom prst="rect">
            <a:avLst/>
          </a:prstGeom>
          <a:noFill/>
          <a:ln w="9525">
            <a:noFill/>
            <a:miter lim="800000"/>
            <a:headEnd/>
            <a:tailEnd/>
          </a:ln>
        </p:spPr>
        <p:txBody>
          <a:bodyPr anchor="ctr"/>
          <a:lstStyle/>
          <a:p>
            <a:pPr algn="ctr"/>
            <a:r>
              <a:rPr lang="pt-BR" sz="3200" b="1" dirty="0">
                <a:latin typeface="Arial" charset="0"/>
              </a:rPr>
              <a:t>4) Imposto de Importação</a:t>
            </a:r>
          </a:p>
        </p:txBody>
      </p:sp>
    </p:spTree>
    <p:extLst>
      <p:ext uri="{BB962C8B-B14F-4D97-AF65-F5344CB8AC3E}">
        <p14:creationId xmlns:p14="http://schemas.microsoft.com/office/powerpoint/2010/main" val="21816874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anim calcmode="lin" valueType="num">
                                      <p:cBhvr additive="base">
                                        <p:cTn id="2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DE3CF5E-C8F8-4283-ACF2-36ADA934ABEA}"/>
              </a:ext>
            </a:extLst>
          </p:cNvPr>
          <p:cNvSpPr>
            <a:spLocks noChangeArrowheads="1"/>
          </p:cNvSpPr>
          <p:nvPr/>
        </p:nvSpPr>
        <p:spPr bwMode="auto">
          <a:xfrm>
            <a:off x="299103" y="88716"/>
            <a:ext cx="8447159" cy="1066800"/>
          </a:xfrm>
          <a:prstGeom prst="rect">
            <a:avLst/>
          </a:prstGeom>
          <a:noFill/>
          <a:ln w="9525">
            <a:noFill/>
            <a:miter lim="800000"/>
            <a:headEnd/>
            <a:tailEnd/>
          </a:ln>
        </p:spPr>
        <p:txBody>
          <a:bodyPr anchor="ctr"/>
          <a:lstStyle/>
          <a:p>
            <a:pPr algn="ctr"/>
            <a:r>
              <a:rPr lang="pt-BR" sz="3200" b="1" dirty="0">
                <a:latin typeface="Arial" charset="0"/>
              </a:rPr>
              <a:t>5) A Introdução de um Imposto Específico </a:t>
            </a:r>
            <a:r>
              <a:rPr lang="pt-BR" b="1" dirty="0">
                <a:latin typeface="Arial" charset="0"/>
              </a:rPr>
              <a:t>(valor $ fixo por unidade transacionada)</a:t>
            </a:r>
          </a:p>
        </p:txBody>
      </p:sp>
      <p:grpSp>
        <p:nvGrpSpPr>
          <p:cNvPr id="6" name="Group 5">
            <a:extLst>
              <a:ext uri="{FF2B5EF4-FFF2-40B4-BE49-F238E27FC236}">
                <a16:creationId xmlns:a16="http://schemas.microsoft.com/office/drawing/2014/main" id="{6352E113-9639-4088-B12A-BE176E11AF25}"/>
              </a:ext>
            </a:extLst>
          </p:cNvPr>
          <p:cNvGrpSpPr>
            <a:grpSpLocks/>
          </p:cNvGrpSpPr>
          <p:nvPr/>
        </p:nvGrpSpPr>
        <p:grpSpPr bwMode="auto">
          <a:xfrm>
            <a:off x="1013407" y="1479374"/>
            <a:ext cx="8018463" cy="4318000"/>
            <a:chOff x="662" y="1128"/>
            <a:chExt cx="5051" cy="2720"/>
          </a:xfrm>
        </p:grpSpPr>
        <p:sp>
          <p:nvSpPr>
            <p:cNvPr id="7" name="Text Box 6">
              <a:extLst>
                <a:ext uri="{FF2B5EF4-FFF2-40B4-BE49-F238E27FC236}">
                  <a16:creationId xmlns:a16="http://schemas.microsoft.com/office/drawing/2014/main" id="{887238AE-F843-47A4-84F1-1EB7F7E9AF3E}"/>
                </a:ext>
              </a:extLst>
            </p:cNvPr>
            <p:cNvSpPr txBox="1">
              <a:spLocks noChangeArrowheads="1"/>
            </p:cNvSpPr>
            <p:nvPr/>
          </p:nvSpPr>
          <p:spPr bwMode="auto">
            <a:xfrm>
              <a:off x="3268" y="1269"/>
              <a:ext cx="2445" cy="1997"/>
            </a:xfrm>
            <a:prstGeom prst="rect">
              <a:avLst/>
            </a:prstGeom>
            <a:solidFill>
              <a:srgbClr val="F8F8F8"/>
            </a:solidFill>
            <a:ln w="28575">
              <a:solidFill>
                <a:schemeClr val="tx1"/>
              </a:solidFill>
              <a:miter lim="800000"/>
              <a:headEnd/>
              <a:tailEnd/>
            </a:ln>
          </p:spPr>
          <p:txBody>
            <a:bodyPr wrap="square">
              <a:spAutoFit/>
            </a:bodyPr>
            <a:lstStyle/>
            <a:p>
              <a:pPr algn="just" eaLnBrk="1" hangingPunct="1">
                <a:spcBef>
                  <a:spcPct val="50000"/>
                </a:spcBef>
              </a:pPr>
              <a:r>
                <a:rPr lang="pt-BR" sz="2000" dirty="0">
                  <a:latin typeface="+mn-lt"/>
                </a:rPr>
                <a:t>A  introdução de   um  imposto específico  (taxa fixa por unidade) aumenta   os   custos   das   firmas, deslocando a curva de oferta  para   a esquerda. Isso eleva o preço para o consumidor (</a:t>
              </a:r>
              <a:r>
                <a:rPr lang="pt-BR" sz="2000" dirty="0" err="1">
                  <a:latin typeface="+mn-lt"/>
                </a:rPr>
                <a:t>Pc</a:t>
              </a:r>
              <a:r>
                <a:rPr lang="pt-BR" sz="2000" dirty="0">
                  <a:latin typeface="+mn-lt"/>
                </a:rPr>
                <a:t>) e reduz o preço recebido   pelo   produtor  (</a:t>
              </a:r>
              <a:r>
                <a:rPr lang="pt-BR" sz="2000" dirty="0" err="1">
                  <a:latin typeface="+mn-lt"/>
                </a:rPr>
                <a:t>Pr</a:t>
              </a:r>
              <a:r>
                <a:rPr lang="pt-BR" sz="2000" dirty="0">
                  <a:latin typeface="+mn-lt"/>
                </a:rPr>
                <a:t>).   A diferença entre os dois é dada pelo imposto (t).</a:t>
              </a:r>
            </a:p>
          </p:txBody>
        </p:sp>
        <p:sp>
          <p:nvSpPr>
            <p:cNvPr id="8" name="Line 7">
              <a:extLst>
                <a:ext uri="{FF2B5EF4-FFF2-40B4-BE49-F238E27FC236}">
                  <a16:creationId xmlns:a16="http://schemas.microsoft.com/office/drawing/2014/main" id="{FE360D61-E601-412A-9546-A24BDAD0760B}"/>
                </a:ext>
              </a:extLst>
            </p:cNvPr>
            <p:cNvSpPr>
              <a:spLocks noChangeShapeType="1"/>
            </p:cNvSpPr>
            <p:nvPr/>
          </p:nvSpPr>
          <p:spPr bwMode="auto">
            <a:xfrm>
              <a:off x="1684" y="2029"/>
              <a:ext cx="0" cy="1624"/>
            </a:xfrm>
            <a:prstGeom prst="line">
              <a:avLst/>
            </a:prstGeom>
            <a:noFill/>
            <a:ln w="25400">
              <a:solidFill>
                <a:srgbClr val="0000CC"/>
              </a:solidFill>
              <a:prstDash val="lgDash"/>
              <a:round/>
              <a:headEnd/>
              <a:tailEnd/>
            </a:ln>
          </p:spPr>
          <p:txBody>
            <a:bodyPr wrap="none" anchor="ctr"/>
            <a:lstStyle/>
            <a:p>
              <a:endParaRPr lang="pt-BR"/>
            </a:p>
          </p:txBody>
        </p:sp>
        <p:sp>
          <p:nvSpPr>
            <p:cNvPr id="9" name="Rectangle 8">
              <a:extLst>
                <a:ext uri="{FF2B5EF4-FFF2-40B4-BE49-F238E27FC236}">
                  <a16:creationId xmlns:a16="http://schemas.microsoft.com/office/drawing/2014/main" id="{766C2379-52DF-4092-B126-9C66F803D2B6}"/>
                </a:ext>
              </a:extLst>
            </p:cNvPr>
            <p:cNvSpPr>
              <a:spLocks noChangeArrowheads="1"/>
            </p:cNvSpPr>
            <p:nvPr/>
          </p:nvSpPr>
          <p:spPr bwMode="auto">
            <a:xfrm>
              <a:off x="1528" y="3598"/>
              <a:ext cx="286" cy="250"/>
            </a:xfrm>
            <a:prstGeom prst="rect">
              <a:avLst/>
            </a:prstGeom>
            <a:noFill/>
            <a:ln w="12700">
              <a:noFill/>
              <a:miter lim="800000"/>
              <a:headEnd/>
              <a:tailEnd/>
            </a:ln>
          </p:spPr>
          <p:txBody>
            <a:bodyPr wrap="none" lIns="90488" tIns="44450" rIns="90488" bIns="44450">
              <a:spAutoFit/>
            </a:bodyPr>
            <a:lstStyle/>
            <a:p>
              <a:r>
                <a:rPr lang="pt-BR" sz="2000" b="1" i="1">
                  <a:solidFill>
                    <a:srgbClr val="0000CC"/>
                  </a:solidFill>
                </a:rPr>
                <a:t>Q’</a:t>
              </a:r>
              <a:endParaRPr lang="pt-BR" sz="2000" b="1" i="1" baseline="-25000">
                <a:solidFill>
                  <a:srgbClr val="0000CC"/>
                </a:solidFill>
              </a:endParaRPr>
            </a:p>
          </p:txBody>
        </p:sp>
        <p:sp>
          <p:nvSpPr>
            <p:cNvPr id="10" name="Line 9">
              <a:extLst>
                <a:ext uri="{FF2B5EF4-FFF2-40B4-BE49-F238E27FC236}">
                  <a16:creationId xmlns:a16="http://schemas.microsoft.com/office/drawing/2014/main" id="{C282E3FD-84E2-4B03-A2CD-58464FF6B288}"/>
                </a:ext>
              </a:extLst>
            </p:cNvPr>
            <p:cNvSpPr>
              <a:spLocks noChangeShapeType="1"/>
            </p:cNvSpPr>
            <p:nvPr/>
          </p:nvSpPr>
          <p:spPr bwMode="auto">
            <a:xfrm>
              <a:off x="662" y="2020"/>
              <a:ext cx="972" cy="0"/>
            </a:xfrm>
            <a:prstGeom prst="line">
              <a:avLst/>
            </a:prstGeom>
            <a:noFill/>
            <a:ln w="25400">
              <a:solidFill>
                <a:srgbClr val="0000CC"/>
              </a:solidFill>
              <a:prstDash val="lgDash"/>
              <a:round/>
              <a:headEnd/>
              <a:tailEnd/>
            </a:ln>
          </p:spPr>
          <p:txBody>
            <a:bodyPr wrap="none" anchor="ctr"/>
            <a:lstStyle/>
            <a:p>
              <a:endParaRPr lang="pt-BR"/>
            </a:p>
          </p:txBody>
        </p:sp>
        <p:sp>
          <p:nvSpPr>
            <p:cNvPr id="11" name="Line 10">
              <a:extLst>
                <a:ext uri="{FF2B5EF4-FFF2-40B4-BE49-F238E27FC236}">
                  <a16:creationId xmlns:a16="http://schemas.microsoft.com/office/drawing/2014/main" id="{D1B7000F-E33D-4A11-B884-5F903EC839D4}"/>
                </a:ext>
              </a:extLst>
            </p:cNvPr>
            <p:cNvSpPr>
              <a:spLocks noChangeShapeType="1"/>
            </p:cNvSpPr>
            <p:nvPr/>
          </p:nvSpPr>
          <p:spPr bwMode="auto">
            <a:xfrm flipV="1">
              <a:off x="731" y="1291"/>
              <a:ext cx="1821" cy="1541"/>
            </a:xfrm>
            <a:prstGeom prst="line">
              <a:avLst/>
            </a:prstGeom>
            <a:noFill/>
            <a:ln w="38100">
              <a:solidFill>
                <a:srgbClr val="0000CC"/>
              </a:solidFill>
              <a:round/>
              <a:headEnd/>
              <a:tailEnd/>
            </a:ln>
          </p:spPr>
          <p:txBody>
            <a:bodyPr wrap="none" anchor="ctr"/>
            <a:lstStyle/>
            <a:p>
              <a:endParaRPr lang="pt-BR"/>
            </a:p>
          </p:txBody>
        </p:sp>
        <p:sp>
          <p:nvSpPr>
            <p:cNvPr id="12" name="Rectangle 11">
              <a:extLst>
                <a:ext uri="{FF2B5EF4-FFF2-40B4-BE49-F238E27FC236}">
                  <a16:creationId xmlns:a16="http://schemas.microsoft.com/office/drawing/2014/main" id="{242E2706-8DEC-4B44-A78C-17228BD841B7}"/>
                </a:ext>
              </a:extLst>
            </p:cNvPr>
            <p:cNvSpPr>
              <a:spLocks noChangeArrowheads="1"/>
            </p:cNvSpPr>
            <p:nvPr/>
          </p:nvSpPr>
          <p:spPr bwMode="auto">
            <a:xfrm>
              <a:off x="2537" y="1128"/>
              <a:ext cx="262" cy="250"/>
            </a:xfrm>
            <a:prstGeom prst="rect">
              <a:avLst/>
            </a:prstGeom>
            <a:noFill/>
            <a:ln w="12700">
              <a:noFill/>
              <a:miter lim="800000"/>
              <a:headEnd/>
              <a:tailEnd/>
            </a:ln>
          </p:spPr>
          <p:txBody>
            <a:bodyPr wrap="none" lIns="90488" tIns="44450" rIns="90488" bIns="44450">
              <a:spAutoFit/>
            </a:bodyPr>
            <a:lstStyle/>
            <a:p>
              <a:r>
                <a:rPr lang="pt-BR" sz="2000" b="1" i="1" dirty="0">
                  <a:solidFill>
                    <a:srgbClr val="0000CC"/>
                  </a:solidFill>
                </a:rPr>
                <a:t>S</a:t>
              </a:r>
              <a:r>
                <a:rPr lang="pt-BR" sz="1400" b="1" i="1" dirty="0">
                  <a:solidFill>
                    <a:srgbClr val="0000CC"/>
                  </a:solidFill>
                </a:rPr>
                <a:t>1</a:t>
              </a:r>
            </a:p>
          </p:txBody>
        </p:sp>
        <p:sp>
          <p:nvSpPr>
            <p:cNvPr id="13" name="Line 12">
              <a:extLst>
                <a:ext uri="{FF2B5EF4-FFF2-40B4-BE49-F238E27FC236}">
                  <a16:creationId xmlns:a16="http://schemas.microsoft.com/office/drawing/2014/main" id="{8B97B668-1387-4D5A-B0A7-5B344189633C}"/>
                </a:ext>
              </a:extLst>
            </p:cNvPr>
            <p:cNvSpPr>
              <a:spLocks noChangeShapeType="1"/>
            </p:cNvSpPr>
            <p:nvPr/>
          </p:nvSpPr>
          <p:spPr bwMode="auto">
            <a:xfrm flipH="1" flipV="1">
              <a:off x="2467" y="1473"/>
              <a:ext cx="257" cy="319"/>
            </a:xfrm>
            <a:prstGeom prst="line">
              <a:avLst/>
            </a:prstGeom>
            <a:noFill/>
            <a:ln w="38100">
              <a:solidFill>
                <a:schemeClr val="tx1"/>
              </a:solidFill>
              <a:round/>
              <a:headEnd/>
              <a:tailEnd type="arrow" w="med" len="med"/>
            </a:ln>
          </p:spPr>
          <p:txBody>
            <a:bodyPr wrap="none"/>
            <a:lstStyle/>
            <a:p>
              <a:endParaRPr lang="pt-BR"/>
            </a:p>
          </p:txBody>
        </p:sp>
        <p:grpSp>
          <p:nvGrpSpPr>
            <p:cNvPr id="14" name="Group 13">
              <a:extLst>
                <a:ext uri="{FF2B5EF4-FFF2-40B4-BE49-F238E27FC236}">
                  <a16:creationId xmlns:a16="http://schemas.microsoft.com/office/drawing/2014/main" id="{681D7A61-0139-4D7F-9791-4B3BA4B60E4B}"/>
                </a:ext>
              </a:extLst>
            </p:cNvPr>
            <p:cNvGrpSpPr>
              <a:grpSpLocks/>
            </p:cNvGrpSpPr>
            <p:nvPr/>
          </p:nvGrpSpPr>
          <p:grpSpPr bwMode="auto">
            <a:xfrm>
              <a:off x="2638" y="1128"/>
              <a:ext cx="1202" cy="573"/>
              <a:chOff x="2638" y="1128"/>
              <a:chExt cx="1202" cy="573"/>
            </a:xfrm>
          </p:grpSpPr>
          <p:sp>
            <p:nvSpPr>
              <p:cNvPr id="15" name="Line 14">
                <a:extLst>
                  <a:ext uri="{FF2B5EF4-FFF2-40B4-BE49-F238E27FC236}">
                    <a16:creationId xmlns:a16="http://schemas.microsoft.com/office/drawing/2014/main" id="{2C9E8E52-AF4F-473D-ACE2-F014815BED7C}"/>
                  </a:ext>
                </a:extLst>
              </p:cNvPr>
              <p:cNvSpPr>
                <a:spLocks noChangeShapeType="1"/>
              </p:cNvSpPr>
              <p:nvPr/>
            </p:nvSpPr>
            <p:spPr bwMode="auto">
              <a:xfrm flipV="1">
                <a:off x="2638" y="1132"/>
                <a:ext cx="535" cy="569"/>
              </a:xfrm>
              <a:prstGeom prst="line">
                <a:avLst/>
              </a:prstGeom>
              <a:noFill/>
              <a:ln w="28575">
                <a:solidFill>
                  <a:schemeClr val="tx1"/>
                </a:solidFill>
                <a:round/>
                <a:headEnd/>
                <a:tailEnd/>
              </a:ln>
            </p:spPr>
            <p:txBody>
              <a:bodyPr wrap="none"/>
              <a:lstStyle/>
              <a:p>
                <a:endParaRPr lang="pt-BR"/>
              </a:p>
            </p:txBody>
          </p:sp>
          <p:sp>
            <p:nvSpPr>
              <p:cNvPr id="16" name="Line 15">
                <a:extLst>
                  <a:ext uri="{FF2B5EF4-FFF2-40B4-BE49-F238E27FC236}">
                    <a16:creationId xmlns:a16="http://schemas.microsoft.com/office/drawing/2014/main" id="{71873E3B-9A12-49D0-BD68-F9EE4FDEC3CF}"/>
                  </a:ext>
                </a:extLst>
              </p:cNvPr>
              <p:cNvSpPr>
                <a:spLocks noChangeShapeType="1"/>
              </p:cNvSpPr>
              <p:nvPr/>
            </p:nvSpPr>
            <p:spPr bwMode="auto">
              <a:xfrm flipV="1">
                <a:off x="3164" y="1136"/>
                <a:ext cx="676" cy="0"/>
              </a:xfrm>
              <a:prstGeom prst="line">
                <a:avLst/>
              </a:prstGeom>
              <a:noFill/>
              <a:ln w="28575">
                <a:solidFill>
                  <a:schemeClr val="tx1"/>
                </a:solidFill>
                <a:round/>
                <a:headEnd/>
                <a:tailEnd/>
              </a:ln>
            </p:spPr>
            <p:txBody>
              <a:bodyPr wrap="none"/>
              <a:lstStyle/>
              <a:p>
                <a:endParaRPr lang="pt-BR"/>
              </a:p>
            </p:txBody>
          </p:sp>
          <p:sp>
            <p:nvSpPr>
              <p:cNvPr id="17" name="Line 16">
                <a:extLst>
                  <a:ext uri="{FF2B5EF4-FFF2-40B4-BE49-F238E27FC236}">
                    <a16:creationId xmlns:a16="http://schemas.microsoft.com/office/drawing/2014/main" id="{445DFCB6-237D-4A1F-BEA0-DCA46F43E05A}"/>
                  </a:ext>
                </a:extLst>
              </p:cNvPr>
              <p:cNvSpPr>
                <a:spLocks noChangeShapeType="1"/>
              </p:cNvSpPr>
              <p:nvPr/>
            </p:nvSpPr>
            <p:spPr bwMode="auto">
              <a:xfrm>
                <a:off x="3840" y="1128"/>
                <a:ext cx="0" cy="132"/>
              </a:xfrm>
              <a:prstGeom prst="line">
                <a:avLst/>
              </a:prstGeom>
              <a:noFill/>
              <a:ln w="28575">
                <a:solidFill>
                  <a:schemeClr val="tx1"/>
                </a:solidFill>
                <a:round/>
                <a:headEnd/>
                <a:tailEnd type="triangle" w="med" len="med"/>
              </a:ln>
            </p:spPr>
            <p:txBody>
              <a:bodyPr wrap="none"/>
              <a:lstStyle/>
              <a:p>
                <a:endParaRPr lang="pt-BR"/>
              </a:p>
            </p:txBody>
          </p:sp>
        </p:grpSp>
      </p:grpSp>
      <p:sp>
        <p:nvSpPr>
          <p:cNvPr id="18" name="Line 17">
            <a:extLst>
              <a:ext uri="{FF2B5EF4-FFF2-40B4-BE49-F238E27FC236}">
                <a16:creationId xmlns:a16="http://schemas.microsoft.com/office/drawing/2014/main" id="{F7D18BCA-C5BB-4AFE-AF17-C6EC5642253A}"/>
              </a:ext>
            </a:extLst>
          </p:cNvPr>
          <p:cNvSpPr>
            <a:spLocks noChangeShapeType="1"/>
          </p:cNvSpPr>
          <p:nvPr/>
        </p:nvSpPr>
        <p:spPr bwMode="auto">
          <a:xfrm flipV="1">
            <a:off x="1765882" y="2366786"/>
            <a:ext cx="2892425" cy="2446338"/>
          </a:xfrm>
          <a:prstGeom prst="line">
            <a:avLst/>
          </a:prstGeom>
          <a:noFill/>
          <a:ln w="38100">
            <a:solidFill>
              <a:schemeClr val="tx1"/>
            </a:solidFill>
            <a:round/>
            <a:headEnd/>
            <a:tailEnd/>
          </a:ln>
        </p:spPr>
        <p:txBody>
          <a:bodyPr wrap="none" anchor="ctr"/>
          <a:lstStyle/>
          <a:p>
            <a:endParaRPr lang="pt-BR"/>
          </a:p>
        </p:txBody>
      </p:sp>
      <p:sp>
        <p:nvSpPr>
          <p:cNvPr id="19" name="Line 18">
            <a:extLst>
              <a:ext uri="{FF2B5EF4-FFF2-40B4-BE49-F238E27FC236}">
                <a16:creationId xmlns:a16="http://schemas.microsoft.com/office/drawing/2014/main" id="{07D53DC0-B54D-4C59-8AA8-3EB054C8DB74}"/>
              </a:ext>
            </a:extLst>
          </p:cNvPr>
          <p:cNvSpPr>
            <a:spLocks noChangeShapeType="1"/>
          </p:cNvSpPr>
          <p:nvPr/>
        </p:nvSpPr>
        <p:spPr bwMode="auto">
          <a:xfrm>
            <a:off x="1837320" y="2125486"/>
            <a:ext cx="3019425" cy="2698750"/>
          </a:xfrm>
          <a:prstGeom prst="line">
            <a:avLst/>
          </a:prstGeom>
          <a:noFill/>
          <a:ln w="38100">
            <a:solidFill>
              <a:schemeClr val="tx1"/>
            </a:solidFill>
            <a:round/>
            <a:headEnd/>
            <a:tailEnd/>
          </a:ln>
        </p:spPr>
        <p:txBody>
          <a:bodyPr wrap="none" anchor="ctr"/>
          <a:lstStyle/>
          <a:p>
            <a:endParaRPr lang="pt-BR"/>
          </a:p>
        </p:txBody>
      </p:sp>
      <p:sp>
        <p:nvSpPr>
          <p:cNvPr id="20" name="Rectangle 19">
            <a:extLst>
              <a:ext uri="{FF2B5EF4-FFF2-40B4-BE49-F238E27FC236}">
                <a16:creationId xmlns:a16="http://schemas.microsoft.com/office/drawing/2014/main" id="{96CEB219-C4A5-4F20-A7DA-57D5AFACEB24}"/>
              </a:ext>
            </a:extLst>
          </p:cNvPr>
          <p:cNvSpPr>
            <a:spLocks noChangeArrowheads="1"/>
          </p:cNvSpPr>
          <p:nvPr/>
        </p:nvSpPr>
        <p:spPr bwMode="auto">
          <a:xfrm>
            <a:off x="4783677" y="4740431"/>
            <a:ext cx="368692" cy="397545"/>
          </a:xfrm>
          <a:prstGeom prst="rect">
            <a:avLst/>
          </a:prstGeom>
          <a:noFill/>
          <a:ln w="12700">
            <a:noFill/>
            <a:miter lim="800000"/>
            <a:headEnd/>
            <a:tailEnd/>
          </a:ln>
        </p:spPr>
        <p:txBody>
          <a:bodyPr wrap="none" lIns="90488" tIns="44450" rIns="90488" bIns="44450">
            <a:spAutoFit/>
          </a:bodyPr>
          <a:lstStyle/>
          <a:p>
            <a:r>
              <a:rPr lang="pt-BR" sz="2000" b="1" i="1" dirty="0"/>
              <a:t>D</a:t>
            </a:r>
          </a:p>
        </p:txBody>
      </p:sp>
      <p:sp>
        <p:nvSpPr>
          <p:cNvPr id="21" name="Rectangle 20">
            <a:extLst>
              <a:ext uri="{FF2B5EF4-FFF2-40B4-BE49-F238E27FC236}">
                <a16:creationId xmlns:a16="http://schemas.microsoft.com/office/drawing/2014/main" id="{69253F76-659B-42AD-B7BD-5A46B8B64DA1}"/>
              </a:ext>
            </a:extLst>
          </p:cNvPr>
          <p:cNvSpPr>
            <a:spLocks noChangeArrowheads="1"/>
          </p:cNvSpPr>
          <p:nvPr/>
        </p:nvSpPr>
        <p:spPr bwMode="auto">
          <a:xfrm>
            <a:off x="4641993" y="2090072"/>
            <a:ext cx="325411" cy="397545"/>
          </a:xfrm>
          <a:prstGeom prst="rect">
            <a:avLst/>
          </a:prstGeom>
          <a:noFill/>
          <a:ln w="12700">
            <a:noFill/>
            <a:miter lim="800000"/>
            <a:headEnd/>
            <a:tailEnd/>
          </a:ln>
        </p:spPr>
        <p:txBody>
          <a:bodyPr wrap="none" lIns="90488" tIns="44450" rIns="90488" bIns="44450">
            <a:spAutoFit/>
          </a:bodyPr>
          <a:lstStyle/>
          <a:p>
            <a:r>
              <a:rPr lang="pt-BR" sz="2000" b="1" i="1" dirty="0"/>
              <a:t>S</a:t>
            </a:r>
          </a:p>
        </p:txBody>
      </p:sp>
      <p:sp>
        <p:nvSpPr>
          <p:cNvPr id="22" name="Line 21">
            <a:extLst>
              <a:ext uri="{FF2B5EF4-FFF2-40B4-BE49-F238E27FC236}">
                <a16:creationId xmlns:a16="http://schemas.microsoft.com/office/drawing/2014/main" id="{C0F3E31D-E9A5-4FC5-9570-7843A22B81D3}"/>
              </a:ext>
            </a:extLst>
          </p:cNvPr>
          <p:cNvSpPr>
            <a:spLocks noChangeShapeType="1"/>
          </p:cNvSpPr>
          <p:nvPr/>
        </p:nvSpPr>
        <p:spPr bwMode="auto">
          <a:xfrm flipH="1">
            <a:off x="997531" y="1774649"/>
            <a:ext cx="0" cy="3708400"/>
          </a:xfrm>
          <a:prstGeom prst="line">
            <a:avLst/>
          </a:prstGeom>
          <a:noFill/>
          <a:ln w="38100">
            <a:solidFill>
              <a:schemeClr val="tx1"/>
            </a:solidFill>
            <a:round/>
            <a:headEnd type="triangle" w="med" len="med"/>
            <a:tailEnd/>
          </a:ln>
        </p:spPr>
        <p:txBody>
          <a:bodyPr wrap="none" anchor="ctr"/>
          <a:lstStyle/>
          <a:p>
            <a:endParaRPr lang="pt-BR"/>
          </a:p>
        </p:txBody>
      </p:sp>
      <p:sp>
        <p:nvSpPr>
          <p:cNvPr id="23" name="Rectangle 22">
            <a:extLst>
              <a:ext uri="{FF2B5EF4-FFF2-40B4-BE49-F238E27FC236}">
                <a16:creationId xmlns:a16="http://schemas.microsoft.com/office/drawing/2014/main" id="{7C64A70C-66A0-4F98-8FF1-9D48A0B0DA49}"/>
              </a:ext>
            </a:extLst>
          </p:cNvPr>
          <p:cNvSpPr>
            <a:spLocks noChangeArrowheads="1"/>
          </p:cNvSpPr>
          <p:nvPr/>
        </p:nvSpPr>
        <p:spPr bwMode="auto">
          <a:xfrm>
            <a:off x="5412370" y="5354461"/>
            <a:ext cx="461666" cy="520655"/>
          </a:xfrm>
          <a:prstGeom prst="rect">
            <a:avLst/>
          </a:prstGeom>
          <a:noFill/>
          <a:ln w="12700">
            <a:noFill/>
            <a:miter lim="800000"/>
            <a:headEnd/>
            <a:tailEnd/>
          </a:ln>
        </p:spPr>
        <p:txBody>
          <a:bodyPr wrap="none" lIns="90488" tIns="44450" rIns="90488" bIns="44450">
            <a:spAutoFit/>
          </a:bodyPr>
          <a:lstStyle/>
          <a:p>
            <a:r>
              <a:rPr lang="pt-BR" sz="2800" b="1" dirty="0"/>
              <a:t>Q</a:t>
            </a:r>
          </a:p>
        </p:txBody>
      </p:sp>
      <p:sp>
        <p:nvSpPr>
          <p:cNvPr id="24" name="Rectangle 23">
            <a:extLst>
              <a:ext uri="{FF2B5EF4-FFF2-40B4-BE49-F238E27FC236}">
                <a16:creationId xmlns:a16="http://schemas.microsoft.com/office/drawing/2014/main" id="{A1D10EB2-8D4C-41EC-84AD-BDB3B8527DE9}"/>
              </a:ext>
            </a:extLst>
          </p:cNvPr>
          <p:cNvSpPr>
            <a:spLocks noChangeArrowheads="1"/>
          </p:cNvSpPr>
          <p:nvPr/>
        </p:nvSpPr>
        <p:spPr bwMode="auto">
          <a:xfrm>
            <a:off x="673682" y="1450480"/>
            <a:ext cx="402355" cy="520655"/>
          </a:xfrm>
          <a:prstGeom prst="rect">
            <a:avLst/>
          </a:prstGeom>
          <a:noFill/>
          <a:ln w="12700">
            <a:noFill/>
            <a:miter lim="800000"/>
            <a:headEnd/>
            <a:tailEnd/>
          </a:ln>
        </p:spPr>
        <p:txBody>
          <a:bodyPr wrap="none" lIns="90488" tIns="44450" rIns="90488" bIns="44450">
            <a:spAutoFit/>
          </a:bodyPr>
          <a:lstStyle/>
          <a:p>
            <a:r>
              <a:rPr lang="pt-BR" sz="2800" b="1" dirty="0"/>
              <a:t>P</a:t>
            </a:r>
          </a:p>
        </p:txBody>
      </p:sp>
      <p:sp>
        <p:nvSpPr>
          <p:cNvPr id="25" name="Rectangle 24">
            <a:extLst>
              <a:ext uri="{FF2B5EF4-FFF2-40B4-BE49-F238E27FC236}">
                <a16:creationId xmlns:a16="http://schemas.microsoft.com/office/drawing/2014/main" id="{C303DC1F-A5E8-45A5-A867-278AA3B0A6DC}"/>
              </a:ext>
            </a:extLst>
          </p:cNvPr>
          <p:cNvSpPr>
            <a:spLocks noChangeArrowheads="1"/>
          </p:cNvSpPr>
          <p:nvPr/>
        </p:nvSpPr>
        <p:spPr bwMode="auto">
          <a:xfrm>
            <a:off x="594307" y="3258962"/>
            <a:ext cx="424797" cy="397545"/>
          </a:xfrm>
          <a:prstGeom prst="rect">
            <a:avLst/>
          </a:prstGeom>
          <a:noFill/>
          <a:ln w="12700">
            <a:noFill/>
            <a:miter lim="800000"/>
            <a:headEnd/>
            <a:tailEnd/>
          </a:ln>
        </p:spPr>
        <p:txBody>
          <a:bodyPr wrap="none" lIns="90488" tIns="44450" rIns="90488" bIns="44450">
            <a:spAutoFit/>
          </a:bodyPr>
          <a:lstStyle/>
          <a:p>
            <a:r>
              <a:rPr lang="pt-BR" sz="2000" b="1" i="1"/>
              <a:t>P</a:t>
            </a:r>
            <a:r>
              <a:rPr lang="pt-BR" sz="2000" b="1" i="1" baseline="-25000"/>
              <a:t>0</a:t>
            </a:r>
          </a:p>
        </p:txBody>
      </p:sp>
      <p:sp>
        <p:nvSpPr>
          <p:cNvPr id="26" name="Line 25">
            <a:extLst>
              <a:ext uri="{FF2B5EF4-FFF2-40B4-BE49-F238E27FC236}">
                <a16:creationId xmlns:a16="http://schemas.microsoft.com/office/drawing/2014/main" id="{187881F0-72D0-41E7-AAD5-43513AB683AE}"/>
              </a:ext>
            </a:extLst>
          </p:cNvPr>
          <p:cNvSpPr>
            <a:spLocks noChangeShapeType="1"/>
          </p:cNvSpPr>
          <p:nvPr/>
        </p:nvSpPr>
        <p:spPr bwMode="auto">
          <a:xfrm>
            <a:off x="1013406" y="3474861"/>
            <a:ext cx="2224088" cy="0"/>
          </a:xfrm>
          <a:prstGeom prst="line">
            <a:avLst/>
          </a:prstGeom>
          <a:noFill/>
          <a:ln w="25400">
            <a:solidFill>
              <a:schemeClr val="tx1"/>
            </a:solidFill>
            <a:prstDash val="lgDash"/>
            <a:round/>
            <a:headEnd/>
            <a:tailEnd/>
          </a:ln>
        </p:spPr>
        <p:txBody>
          <a:bodyPr wrap="none" anchor="ctr"/>
          <a:lstStyle/>
          <a:p>
            <a:endParaRPr lang="pt-BR"/>
          </a:p>
        </p:txBody>
      </p:sp>
      <p:sp>
        <p:nvSpPr>
          <p:cNvPr id="27" name="Line 26">
            <a:extLst>
              <a:ext uri="{FF2B5EF4-FFF2-40B4-BE49-F238E27FC236}">
                <a16:creationId xmlns:a16="http://schemas.microsoft.com/office/drawing/2014/main" id="{251E392A-4D4E-4C19-BE44-798CAA47FBD0}"/>
              </a:ext>
            </a:extLst>
          </p:cNvPr>
          <p:cNvSpPr>
            <a:spLocks noChangeShapeType="1"/>
          </p:cNvSpPr>
          <p:nvPr/>
        </p:nvSpPr>
        <p:spPr bwMode="auto">
          <a:xfrm>
            <a:off x="3316869" y="3416125"/>
            <a:ext cx="0" cy="2071687"/>
          </a:xfrm>
          <a:prstGeom prst="line">
            <a:avLst/>
          </a:prstGeom>
          <a:noFill/>
          <a:ln w="25400">
            <a:solidFill>
              <a:schemeClr val="tx1"/>
            </a:solidFill>
            <a:prstDash val="lgDash"/>
            <a:round/>
            <a:headEnd/>
            <a:tailEnd/>
          </a:ln>
        </p:spPr>
        <p:txBody>
          <a:bodyPr wrap="none" anchor="ctr"/>
          <a:lstStyle/>
          <a:p>
            <a:endParaRPr lang="pt-BR"/>
          </a:p>
        </p:txBody>
      </p:sp>
      <p:sp>
        <p:nvSpPr>
          <p:cNvPr id="28" name="Oval 27">
            <a:extLst>
              <a:ext uri="{FF2B5EF4-FFF2-40B4-BE49-F238E27FC236}">
                <a16:creationId xmlns:a16="http://schemas.microsoft.com/office/drawing/2014/main" id="{40ADA6E3-C8EB-466C-BFFE-BFC4B3984FD9}"/>
              </a:ext>
            </a:extLst>
          </p:cNvPr>
          <p:cNvSpPr>
            <a:spLocks noChangeArrowheads="1"/>
          </p:cNvSpPr>
          <p:nvPr/>
        </p:nvSpPr>
        <p:spPr bwMode="auto">
          <a:xfrm>
            <a:off x="3250195" y="3401837"/>
            <a:ext cx="134937" cy="144463"/>
          </a:xfrm>
          <a:prstGeom prst="ellipse">
            <a:avLst/>
          </a:prstGeom>
          <a:solidFill>
            <a:schemeClr val="tx1"/>
          </a:solidFill>
          <a:ln w="12700">
            <a:solidFill>
              <a:srgbClr val="000000"/>
            </a:solidFill>
            <a:round/>
            <a:headEnd/>
            <a:tailEnd/>
          </a:ln>
        </p:spPr>
        <p:txBody>
          <a:bodyPr wrap="none" anchor="ctr"/>
          <a:lstStyle/>
          <a:p>
            <a:endParaRPr lang="pt-BR"/>
          </a:p>
        </p:txBody>
      </p:sp>
      <p:sp>
        <p:nvSpPr>
          <p:cNvPr id="29" name="Rectangle 28">
            <a:extLst>
              <a:ext uri="{FF2B5EF4-FFF2-40B4-BE49-F238E27FC236}">
                <a16:creationId xmlns:a16="http://schemas.microsoft.com/office/drawing/2014/main" id="{2330440B-65FE-424C-9B67-6B59CBB119E8}"/>
              </a:ext>
            </a:extLst>
          </p:cNvPr>
          <p:cNvSpPr>
            <a:spLocks noChangeArrowheads="1"/>
          </p:cNvSpPr>
          <p:nvPr/>
        </p:nvSpPr>
        <p:spPr bwMode="auto">
          <a:xfrm>
            <a:off x="3115257" y="5400500"/>
            <a:ext cx="453651" cy="397545"/>
          </a:xfrm>
          <a:prstGeom prst="rect">
            <a:avLst/>
          </a:prstGeom>
          <a:noFill/>
          <a:ln w="12700">
            <a:noFill/>
            <a:miter lim="800000"/>
            <a:headEnd/>
            <a:tailEnd/>
          </a:ln>
        </p:spPr>
        <p:txBody>
          <a:bodyPr wrap="none" lIns="90488" tIns="44450" rIns="90488" bIns="44450">
            <a:spAutoFit/>
          </a:bodyPr>
          <a:lstStyle/>
          <a:p>
            <a:r>
              <a:rPr lang="pt-BR" sz="2000" b="1" i="1"/>
              <a:t>Q</a:t>
            </a:r>
            <a:r>
              <a:rPr lang="pt-BR" sz="2000" b="1" i="1" baseline="-25000"/>
              <a:t>0</a:t>
            </a:r>
          </a:p>
        </p:txBody>
      </p:sp>
      <p:sp>
        <p:nvSpPr>
          <p:cNvPr id="30" name="Line 29">
            <a:extLst>
              <a:ext uri="{FF2B5EF4-FFF2-40B4-BE49-F238E27FC236}">
                <a16:creationId xmlns:a16="http://schemas.microsoft.com/office/drawing/2014/main" id="{3804BA9B-34BF-4754-B20B-7F0A3D333ABF}"/>
              </a:ext>
            </a:extLst>
          </p:cNvPr>
          <p:cNvSpPr>
            <a:spLocks noChangeShapeType="1"/>
          </p:cNvSpPr>
          <p:nvPr/>
        </p:nvSpPr>
        <p:spPr bwMode="auto">
          <a:xfrm>
            <a:off x="1016581" y="5463999"/>
            <a:ext cx="4497388" cy="0"/>
          </a:xfrm>
          <a:prstGeom prst="line">
            <a:avLst/>
          </a:prstGeom>
          <a:noFill/>
          <a:ln w="38100">
            <a:solidFill>
              <a:schemeClr val="tx1"/>
            </a:solidFill>
            <a:round/>
            <a:headEnd/>
            <a:tailEnd type="triangle" w="med" len="med"/>
          </a:ln>
        </p:spPr>
        <p:txBody>
          <a:bodyPr wrap="none"/>
          <a:lstStyle/>
          <a:p>
            <a:endParaRPr lang="pt-BR"/>
          </a:p>
        </p:txBody>
      </p:sp>
      <p:grpSp>
        <p:nvGrpSpPr>
          <p:cNvPr id="31" name="Group 30">
            <a:extLst>
              <a:ext uri="{FF2B5EF4-FFF2-40B4-BE49-F238E27FC236}">
                <a16:creationId xmlns:a16="http://schemas.microsoft.com/office/drawing/2014/main" id="{FDC46CF2-6753-4945-BEF4-D014A780C5A7}"/>
              </a:ext>
            </a:extLst>
          </p:cNvPr>
          <p:cNvGrpSpPr>
            <a:grpSpLocks/>
          </p:cNvGrpSpPr>
          <p:nvPr/>
        </p:nvGrpSpPr>
        <p:grpSpPr bwMode="auto">
          <a:xfrm>
            <a:off x="267282" y="2752550"/>
            <a:ext cx="2436813" cy="1481137"/>
            <a:chOff x="192" y="1930"/>
            <a:chExt cx="1535" cy="933"/>
          </a:xfrm>
        </p:grpSpPr>
        <p:sp>
          <p:nvSpPr>
            <p:cNvPr id="32" name="Rectangle 31">
              <a:extLst>
                <a:ext uri="{FF2B5EF4-FFF2-40B4-BE49-F238E27FC236}">
                  <a16:creationId xmlns:a16="http://schemas.microsoft.com/office/drawing/2014/main" id="{AF8228C5-39F2-4E69-B37D-4335C0613C41}"/>
                </a:ext>
              </a:extLst>
            </p:cNvPr>
            <p:cNvSpPr>
              <a:spLocks noChangeArrowheads="1"/>
            </p:cNvSpPr>
            <p:nvPr/>
          </p:nvSpPr>
          <p:spPr bwMode="auto">
            <a:xfrm>
              <a:off x="398" y="2613"/>
              <a:ext cx="259" cy="250"/>
            </a:xfrm>
            <a:prstGeom prst="rect">
              <a:avLst/>
            </a:prstGeom>
            <a:noFill/>
            <a:ln w="12700">
              <a:noFill/>
              <a:miter lim="800000"/>
              <a:headEnd/>
              <a:tailEnd/>
            </a:ln>
          </p:spPr>
          <p:txBody>
            <a:bodyPr wrap="none" lIns="90488" tIns="44450" rIns="90488" bIns="44450">
              <a:spAutoFit/>
            </a:bodyPr>
            <a:lstStyle/>
            <a:p>
              <a:r>
                <a:rPr lang="pt-BR" sz="2000" b="1" i="1">
                  <a:solidFill>
                    <a:srgbClr val="0000CC"/>
                  </a:solidFill>
                </a:rPr>
                <a:t>P</a:t>
              </a:r>
              <a:r>
                <a:rPr lang="pt-BR" sz="1400" b="1" i="1">
                  <a:solidFill>
                    <a:srgbClr val="0000CC"/>
                  </a:solidFill>
                </a:rPr>
                <a:t>r</a:t>
              </a:r>
              <a:endParaRPr lang="pt-BR" sz="1400" b="1" i="1" baseline="-25000">
                <a:solidFill>
                  <a:srgbClr val="0000CC"/>
                </a:solidFill>
              </a:endParaRPr>
            </a:p>
          </p:txBody>
        </p:sp>
        <p:sp>
          <p:nvSpPr>
            <p:cNvPr id="33" name="Line 32">
              <a:extLst>
                <a:ext uri="{FF2B5EF4-FFF2-40B4-BE49-F238E27FC236}">
                  <a16:creationId xmlns:a16="http://schemas.microsoft.com/office/drawing/2014/main" id="{0F951CCA-1142-40C8-BBDC-2F6F1A0E8E9A}"/>
                </a:ext>
              </a:extLst>
            </p:cNvPr>
            <p:cNvSpPr>
              <a:spLocks noChangeShapeType="1"/>
            </p:cNvSpPr>
            <p:nvPr/>
          </p:nvSpPr>
          <p:spPr bwMode="auto">
            <a:xfrm>
              <a:off x="662" y="2749"/>
              <a:ext cx="972" cy="0"/>
            </a:xfrm>
            <a:prstGeom prst="line">
              <a:avLst/>
            </a:prstGeom>
            <a:noFill/>
            <a:ln w="25400">
              <a:solidFill>
                <a:srgbClr val="0000CC"/>
              </a:solidFill>
              <a:prstDash val="lgDash"/>
              <a:round/>
              <a:headEnd/>
              <a:tailEnd/>
            </a:ln>
          </p:spPr>
          <p:txBody>
            <a:bodyPr wrap="none" anchor="ctr"/>
            <a:lstStyle/>
            <a:p>
              <a:endParaRPr lang="pt-BR"/>
            </a:p>
          </p:txBody>
        </p:sp>
        <p:sp>
          <p:nvSpPr>
            <p:cNvPr id="34" name="Rectangle 33">
              <a:extLst>
                <a:ext uri="{FF2B5EF4-FFF2-40B4-BE49-F238E27FC236}">
                  <a16:creationId xmlns:a16="http://schemas.microsoft.com/office/drawing/2014/main" id="{E029D669-40B8-4DBA-973A-B36521124BF0}"/>
                </a:ext>
              </a:extLst>
            </p:cNvPr>
            <p:cNvSpPr>
              <a:spLocks noChangeArrowheads="1"/>
            </p:cNvSpPr>
            <p:nvPr/>
          </p:nvSpPr>
          <p:spPr bwMode="auto">
            <a:xfrm>
              <a:off x="398" y="1930"/>
              <a:ext cx="265" cy="250"/>
            </a:xfrm>
            <a:prstGeom prst="rect">
              <a:avLst/>
            </a:prstGeom>
            <a:noFill/>
            <a:ln w="12700">
              <a:noFill/>
              <a:miter lim="800000"/>
              <a:headEnd/>
              <a:tailEnd/>
            </a:ln>
          </p:spPr>
          <p:txBody>
            <a:bodyPr wrap="none" lIns="90488" tIns="44450" rIns="90488" bIns="44450">
              <a:spAutoFit/>
            </a:bodyPr>
            <a:lstStyle/>
            <a:p>
              <a:r>
                <a:rPr lang="pt-BR" sz="2000" b="1" i="1">
                  <a:solidFill>
                    <a:srgbClr val="0000CC"/>
                  </a:solidFill>
                </a:rPr>
                <a:t>P</a:t>
              </a:r>
              <a:r>
                <a:rPr lang="pt-BR" sz="1400" b="1" i="1">
                  <a:solidFill>
                    <a:srgbClr val="0000CC"/>
                  </a:solidFill>
                </a:rPr>
                <a:t>c</a:t>
              </a:r>
              <a:endParaRPr lang="pt-BR" sz="1400" b="1" i="1" baseline="-25000">
                <a:solidFill>
                  <a:srgbClr val="0000CC"/>
                </a:solidFill>
              </a:endParaRPr>
            </a:p>
          </p:txBody>
        </p:sp>
        <p:sp>
          <p:nvSpPr>
            <p:cNvPr id="35" name="Rectangle 34">
              <a:extLst>
                <a:ext uri="{FF2B5EF4-FFF2-40B4-BE49-F238E27FC236}">
                  <a16:creationId xmlns:a16="http://schemas.microsoft.com/office/drawing/2014/main" id="{0250A50B-56A5-4E22-8D7B-D4A7C8971796}"/>
                </a:ext>
              </a:extLst>
            </p:cNvPr>
            <p:cNvSpPr>
              <a:spLocks noChangeArrowheads="1"/>
            </p:cNvSpPr>
            <p:nvPr/>
          </p:nvSpPr>
          <p:spPr bwMode="auto">
            <a:xfrm>
              <a:off x="192" y="2248"/>
              <a:ext cx="180" cy="289"/>
            </a:xfrm>
            <a:prstGeom prst="rect">
              <a:avLst/>
            </a:prstGeom>
            <a:noFill/>
            <a:ln w="12700">
              <a:noFill/>
              <a:miter lim="800000"/>
              <a:headEnd/>
              <a:tailEnd/>
            </a:ln>
          </p:spPr>
          <p:txBody>
            <a:bodyPr wrap="none" lIns="90488" tIns="44450" rIns="90488" bIns="44450">
              <a:spAutoFit/>
            </a:bodyPr>
            <a:lstStyle/>
            <a:p>
              <a:r>
                <a:rPr lang="pt-BR" b="1">
                  <a:solidFill>
                    <a:srgbClr val="0000CC"/>
                  </a:solidFill>
                </a:rPr>
                <a:t>t</a:t>
              </a:r>
            </a:p>
          </p:txBody>
        </p:sp>
        <p:sp>
          <p:nvSpPr>
            <p:cNvPr id="36" name="Oval 35">
              <a:extLst>
                <a:ext uri="{FF2B5EF4-FFF2-40B4-BE49-F238E27FC236}">
                  <a16:creationId xmlns:a16="http://schemas.microsoft.com/office/drawing/2014/main" id="{78B6DB27-59DF-44D7-A66F-C72526E37519}"/>
                </a:ext>
              </a:extLst>
            </p:cNvPr>
            <p:cNvSpPr>
              <a:spLocks noChangeArrowheads="1"/>
            </p:cNvSpPr>
            <p:nvPr/>
          </p:nvSpPr>
          <p:spPr bwMode="auto">
            <a:xfrm>
              <a:off x="1641" y="2704"/>
              <a:ext cx="86" cy="91"/>
            </a:xfrm>
            <a:prstGeom prst="ellipse">
              <a:avLst/>
            </a:prstGeom>
            <a:solidFill>
              <a:schemeClr val="tx1"/>
            </a:solidFill>
            <a:ln w="12700">
              <a:solidFill>
                <a:schemeClr val="tx1"/>
              </a:solidFill>
              <a:round/>
              <a:headEnd/>
              <a:tailEnd/>
            </a:ln>
          </p:spPr>
          <p:txBody>
            <a:bodyPr wrap="none" anchor="ctr"/>
            <a:lstStyle/>
            <a:p>
              <a:endParaRPr lang="pt-BR"/>
            </a:p>
          </p:txBody>
        </p:sp>
        <p:sp>
          <p:nvSpPr>
            <p:cNvPr id="37" name="Oval 36">
              <a:extLst>
                <a:ext uri="{FF2B5EF4-FFF2-40B4-BE49-F238E27FC236}">
                  <a16:creationId xmlns:a16="http://schemas.microsoft.com/office/drawing/2014/main" id="{5B0EBAD1-F1DE-45C6-9E7F-FF4CC58C7B67}"/>
                </a:ext>
              </a:extLst>
            </p:cNvPr>
            <p:cNvSpPr>
              <a:spLocks noChangeArrowheads="1"/>
            </p:cNvSpPr>
            <p:nvPr/>
          </p:nvSpPr>
          <p:spPr bwMode="auto">
            <a:xfrm>
              <a:off x="1641" y="1975"/>
              <a:ext cx="86" cy="91"/>
            </a:xfrm>
            <a:prstGeom prst="ellipse">
              <a:avLst/>
            </a:prstGeom>
            <a:solidFill>
              <a:schemeClr val="tx1"/>
            </a:solidFill>
            <a:ln w="12700">
              <a:solidFill>
                <a:schemeClr val="tx1"/>
              </a:solidFill>
              <a:round/>
              <a:headEnd/>
              <a:tailEnd/>
            </a:ln>
          </p:spPr>
          <p:txBody>
            <a:bodyPr wrap="none" anchor="ctr"/>
            <a:lstStyle/>
            <a:p>
              <a:endParaRPr lang="pt-BR"/>
            </a:p>
          </p:txBody>
        </p:sp>
        <p:sp>
          <p:nvSpPr>
            <p:cNvPr id="38" name="AutoShape 37">
              <a:extLst>
                <a:ext uri="{FF2B5EF4-FFF2-40B4-BE49-F238E27FC236}">
                  <a16:creationId xmlns:a16="http://schemas.microsoft.com/office/drawing/2014/main" id="{6F517AB9-8F72-4424-BEA1-44F00898C4BB}"/>
                </a:ext>
              </a:extLst>
            </p:cNvPr>
            <p:cNvSpPr>
              <a:spLocks/>
            </p:cNvSpPr>
            <p:nvPr/>
          </p:nvSpPr>
          <p:spPr bwMode="auto">
            <a:xfrm>
              <a:off x="336" y="2016"/>
              <a:ext cx="48" cy="757"/>
            </a:xfrm>
            <a:prstGeom prst="leftBrace">
              <a:avLst>
                <a:gd name="adj1" fmla="val 131424"/>
                <a:gd name="adj2" fmla="val 50000"/>
              </a:avLst>
            </a:prstGeom>
            <a:solidFill>
              <a:schemeClr val="hlink"/>
            </a:solidFill>
            <a:ln w="9525">
              <a:solidFill>
                <a:srgbClr val="0000CC"/>
              </a:solidFill>
              <a:round/>
              <a:headEnd/>
              <a:tailEnd/>
            </a:ln>
          </p:spPr>
          <p:txBody>
            <a:bodyPr wrap="none" anchor="ctr"/>
            <a:lstStyle/>
            <a:p>
              <a:endParaRPr lang="pt-BR"/>
            </a:p>
          </p:txBody>
        </p:sp>
      </p:grpSp>
      <p:grpSp>
        <p:nvGrpSpPr>
          <p:cNvPr id="39" name="Grupo 2">
            <a:extLst>
              <a:ext uri="{FF2B5EF4-FFF2-40B4-BE49-F238E27FC236}">
                <a16:creationId xmlns:a16="http://schemas.microsoft.com/office/drawing/2014/main" id="{E56BE538-D914-4532-ADB8-B46D6A77CCDC}"/>
              </a:ext>
            </a:extLst>
          </p:cNvPr>
          <p:cNvGrpSpPr/>
          <p:nvPr/>
        </p:nvGrpSpPr>
        <p:grpSpPr>
          <a:xfrm>
            <a:off x="106790" y="2605226"/>
            <a:ext cx="8878948" cy="4002731"/>
            <a:chOff x="144309" y="2436409"/>
            <a:chExt cx="8878948" cy="4002731"/>
          </a:xfrm>
        </p:grpSpPr>
        <p:sp>
          <p:nvSpPr>
            <p:cNvPr id="40" name="Line 18">
              <a:extLst>
                <a:ext uri="{FF2B5EF4-FFF2-40B4-BE49-F238E27FC236}">
                  <a16:creationId xmlns:a16="http://schemas.microsoft.com/office/drawing/2014/main" id="{A6576FF2-E268-43FD-A9EA-805F5FBB97E5}"/>
                </a:ext>
              </a:extLst>
            </p:cNvPr>
            <p:cNvSpPr>
              <a:spLocks noChangeShapeType="1"/>
            </p:cNvSpPr>
            <p:nvPr/>
          </p:nvSpPr>
          <p:spPr bwMode="auto">
            <a:xfrm>
              <a:off x="1112829" y="2436409"/>
              <a:ext cx="3019425" cy="2698750"/>
            </a:xfrm>
            <a:prstGeom prst="line">
              <a:avLst/>
            </a:prstGeom>
            <a:noFill/>
            <a:ln w="38100">
              <a:solidFill>
                <a:srgbClr val="FF0000"/>
              </a:solidFill>
              <a:round/>
              <a:headEnd/>
              <a:tailEnd/>
            </a:ln>
          </p:spPr>
          <p:txBody>
            <a:bodyPr wrap="none" anchor="ctr"/>
            <a:lstStyle/>
            <a:p>
              <a:endParaRPr lang="pt-BR"/>
            </a:p>
          </p:txBody>
        </p:sp>
        <p:sp>
          <p:nvSpPr>
            <p:cNvPr id="41" name="CaixaDeTexto 37">
              <a:extLst>
                <a:ext uri="{FF2B5EF4-FFF2-40B4-BE49-F238E27FC236}">
                  <a16:creationId xmlns:a16="http://schemas.microsoft.com/office/drawing/2014/main" id="{246F675E-6A3A-48D0-9472-AD3D5DF8F75A}"/>
                </a:ext>
              </a:extLst>
            </p:cNvPr>
            <p:cNvSpPr txBox="1">
              <a:spLocks noChangeArrowheads="1"/>
            </p:cNvSpPr>
            <p:nvPr/>
          </p:nvSpPr>
          <p:spPr bwMode="auto">
            <a:xfrm>
              <a:off x="144309" y="5792809"/>
              <a:ext cx="8878948" cy="646331"/>
            </a:xfrm>
            <a:prstGeom prst="rect">
              <a:avLst/>
            </a:prstGeom>
            <a:noFill/>
            <a:ln w="9525">
              <a:solidFill>
                <a:srgbClr val="FF0000"/>
              </a:solidFill>
              <a:miter lim="800000"/>
              <a:headEnd/>
              <a:tailEnd/>
            </a:ln>
          </p:spPr>
          <p:txBody>
            <a:bodyPr wrap="square">
              <a:spAutoFit/>
            </a:bodyPr>
            <a:lstStyle/>
            <a:p>
              <a:pPr algn="just"/>
              <a:r>
                <a:rPr lang="pt-BR" sz="1800" dirty="0">
                  <a:solidFill>
                    <a:srgbClr val="FF0000"/>
                  </a:solidFill>
                  <a:latin typeface="+mn-lt"/>
                </a:rPr>
                <a:t>Poderíamos obter o mesmo resultado deslocando a curva de demanda para a esquerda. A nova curva de demanda é obtida através da substituição de P por </a:t>
              </a:r>
              <a:r>
                <a:rPr lang="pt-BR" sz="1800" dirty="0" err="1">
                  <a:solidFill>
                    <a:srgbClr val="FF0000"/>
                  </a:solidFill>
                  <a:latin typeface="+mn-lt"/>
                </a:rPr>
                <a:t>P+t</a:t>
              </a:r>
              <a:r>
                <a:rPr lang="pt-BR" sz="1800" dirty="0">
                  <a:solidFill>
                    <a:srgbClr val="FF0000"/>
                  </a:solidFill>
                  <a:latin typeface="+mn-lt"/>
                </a:rPr>
                <a:t>.</a:t>
              </a:r>
            </a:p>
          </p:txBody>
        </p:sp>
        <p:sp>
          <p:nvSpPr>
            <p:cNvPr id="42" name="Rectangle 19">
              <a:extLst>
                <a:ext uri="{FF2B5EF4-FFF2-40B4-BE49-F238E27FC236}">
                  <a16:creationId xmlns:a16="http://schemas.microsoft.com/office/drawing/2014/main" id="{5AC4F056-19EE-4041-9EE2-7D9B88CE5DA0}"/>
                </a:ext>
              </a:extLst>
            </p:cNvPr>
            <p:cNvSpPr>
              <a:spLocks noChangeArrowheads="1"/>
            </p:cNvSpPr>
            <p:nvPr/>
          </p:nvSpPr>
          <p:spPr bwMode="auto">
            <a:xfrm>
              <a:off x="4098878" y="4914879"/>
              <a:ext cx="445636" cy="397545"/>
            </a:xfrm>
            <a:prstGeom prst="rect">
              <a:avLst/>
            </a:prstGeom>
            <a:noFill/>
            <a:ln w="12700">
              <a:noFill/>
              <a:miter lim="800000"/>
              <a:headEnd/>
              <a:tailEnd/>
            </a:ln>
          </p:spPr>
          <p:txBody>
            <a:bodyPr wrap="none" lIns="90488" tIns="44450" rIns="90488" bIns="44450">
              <a:spAutoFit/>
            </a:bodyPr>
            <a:lstStyle/>
            <a:p>
              <a:r>
                <a:rPr lang="pt-BR" sz="2000" b="1" i="1" dirty="0">
                  <a:solidFill>
                    <a:srgbClr val="FF0000"/>
                  </a:solidFill>
                </a:rPr>
                <a:t>D</a:t>
              </a:r>
              <a:r>
                <a:rPr lang="pt-BR" sz="1200" b="1" i="1" dirty="0">
                  <a:solidFill>
                    <a:srgbClr val="FF0000"/>
                  </a:solidFill>
                </a:rPr>
                <a:t>1</a:t>
              </a:r>
            </a:p>
          </p:txBody>
        </p:sp>
      </p:grpSp>
    </p:spTree>
    <p:extLst>
      <p:ext uri="{BB962C8B-B14F-4D97-AF65-F5344CB8AC3E}">
        <p14:creationId xmlns:p14="http://schemas.microsoft.com/office/powerpoint/2010/main" val="180964148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down)">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90266D9-F83D-4DCD-9BA4-3CA3AF5E71CD}"/>
              </a:ext>
            </a:extLst>
          </p:cNvPr>
          <p:cNvGrpSpPr>
            <a:grpSpLocks/>
          </p:cNvGrpSpPr>
          <p:nvPr/>
        </p:nvGrpSpPr>
        <p:grpSpPr bwMode="auto">
          <a:xfrm>
            <a:off x="2334884" y="3068377"/>
            <a:ext cx="2608262" cy="685800"/>
            <a:chOff x="1189" y="2376"/>
            <a:chExt cx="1643" cy="432"/>
          </a:xfrm>
        </p:grpSpPr>
        <p:sp>
          <p:nvSpPr>
            <p:cNvPr id="6" name="AutoShape 5">
              <a:extLst>
                <a:ext uri="{FF2B5EF4-FFF2-40B4-BE49-F238E27FC236}">
                  <a16:creationId xmlns:a16="http://schemas.microsoft.com/office/drawing/2014/main" id="{64A6A545-FC07-4832-9099-3BA1F9792B14}"/>
                </a:ext>
              </a:extLst>
            </p:cNvPr>
            <p:cNvSpPr>
              <a:spLocks noChangeArrowheads="1"/>
            </p:cNvSpPr>
            <p:nvPr/>
          </p:nvSpPr>
          <p:spPr bwMode="auto">
            <a:xfrm rot="10800000" flipH="1">
              <a:off x="2341" y="2376"/>
              <a:ext cx="491" cy="432"/>
            </a:xfrm>
            <a:prstGeom prst="rtTriangle">
              <a:avLst/>
            </a:prstGeom>
            <a:solidFill>
              <a:srgbClr val="FF7C80"/>
            </a:solidFill>
            <a:ln w="12700">
              <a:noFill/>
              <a:miter lim="800000"/>
              <a:headEnd/>
              <a:tailEnd/>
            </a:ln>
          </p:spPr>
          <p:txBody>
            <a:bodyPr wrap="none" anchor="ctr"/>
            <a:lstStyle/>
            <a:p>
              <a:endParaRPr lang="pt-BR"/>
            </a:p>
          </p:txBody>
        </p:sp>
        <p:sp>
          <p:nvSpPr>
            <p:cNvPr id="7" name="Rectangle 6">
              <a:extLst>
                <a:ext uri="{FF2B5EF4-FFF2-40B4-BE49-F238E27FC236}">
                  <a16:creationId xmlns:a16="http://schemas.microsoft.com/office/drawing/2014/main" id="{CEB0AE5C-FD36-4C22-A3AB-1BCB6FBE3E0F}"/>
                </a:ext>
              </a:extLst>
            </p:cNvPr>
            <p:cNvSpPr>
              <a:spLocks noChangeArrowheads="1"/>
            </p:cNvSpPr>
            <p:nvPr/>
          </p:nvSpPr>
          <p:spPr bwMode="auto">
            <a:xfrm>
              <a:off x="1189" y="2400"/>
              <a:ext cx="1152" cy="384"/>
            </a:xfrm>
            <a:prstGeom prst="rect">
              <a:avLst/>
            </a:prstGeom>
            <a:solidFill>
              <a:srgbClr val="FFDCB4"/>
            </a:solidFill>
            <a:ln w="12700">
              <a:noFill/>
              <a:miter lim="800000"/>
              <a:headEnd/>
              <a:tailEnd/>
            </a:ln>
          </p:spPr>
          <p:txBody>
            <a:bodyPr wrap="none" lIns="90488" tIns="44450" rIns="90488" bIns="44450" anchor="ctr"/>
            <a:lstStyle/>
            <a:p>
              <a:pPr algn="ctr"/>
              <a:endParaRPr lang="pt-BR" sz="1800" b="1" i="1"/>
            </a:p>
          </p:txBody>
        </p:sp>
        <p:sp>
          <p:nvSpPr>
            <p:cNvPr id="8" name="Text Box 7">
              <a:extLst>
                <a:ext uri="{FF2B5EF4-FFF2-40B4-BE49-F238E27FC236}">
                  <a16:creationId xmlns:a16="http://schemas.microsoft.com/office/drawing/2014/main" id="{E8304801-C0FB-4799-8CD9-956344FB4D7F}"/>
                </a:ext>
              </a:extLst>
            </p:cNvPr>
            <p:cNvSpPr txBox="1">
              <a:spLocks noChangeArrowheads="1"/>
            </p:cNvSpPr>
            <p:nvPr/>
          </p:nvSpPr>
          <p:spPr bwMode="auto">
            <a:xfrm>
              <a:off x="2352" y="2424"/>
              <a:ext cx="288" cy="250"/>
            </a:xfrm>
            <a:prstGeom prst="rect">
              <a:avLst/>
            </a:prstGeom>
            <a:noFill/>
            <a:ln w="9525">
              <a:noFill/>
              <a:miter lim="800000"/>
              <a:headEnd/>
              <a:tailEnd/>
            </a:ln>
          </p:spPr>
          <p:txBody>
            <a:bodyPr>
              <a:spAutoFit/>
            </a:bodyPr>
            <a:lstStyle/>
            <a:p>
              <a:pPr eaLnBrk="1" hangingPunct="1">
                <a:spcBef>
                  <a:spcPct val="50000"/>
                </a:spcBef>
              </a:pPr>
              <a:r>
                <a:rPr lang="pt-BR" sz="2000" b="1"/>
                <a:t>D</a:t>
              </a:r>
            </a:p>
          </p:txBody>
        </p:sp>
        <p:sp>
          <p:nvSpPr>
            <p:cNvPr id="9" name="Text Box 8">
              <a:extLst>
                <a:ext uri="{FF2B5EF4-FFF2-40B4-BE49-F238E27FC236}">
                  <a16:creationId xmlns:a16="http://schemas.microsoft.com/office/drawing/2014/main" id="{68A7A835-65B6-4022-A14D-FF280DDBB08F}"/>
                </a:ext>
              </a:extLst>
            </p:cNvPr>
            <p:cNvSpPr txBox="1">
              <a:spLocks noChangeArrowheads="1"/>
            </p:cNvSpPr>
            <p:nvPr/>
          </p:nvSpPr>
          <p:spPr bwMode="auto">
            <a:xfrm>
              <a:off x="1632" y="2424"/>
              <a:ext cx="288" cy="250"/>
            </a:xfrm>
            <a:prstGeom prst="rect">
              <a:avLst/>
            </a:prstGeom>
            <a:noFill/>
            <a:ln w="9525">
              <a:noFill/>
              <a:miter lim="800000"/>
              <a:headEnd/>
              <a:tailEnd/>
            </a:ln>
          </p:spPr>
          <p:txBody>
            <a:bodyPr>
              <a:spAutoFit/>
            </a:bodyPr>
            <a:lstStyle/>
            <a:p>
              <a:pPr eaLnBrk="1" hangingPunct="1">
                <a:spcBef>
                  <a:spcPct val="50000"/>
                </a:spcBef>
              </a:pPr>
              <a:r>
                <a:rPr lang="pt-BR" sz="2000" b="1"/>
                <a:t>C</a:t>
              </a:r>
            </a:p>
          </p:txBody>
        </p:sp>
      </p:grpSp>
      <p:grpSp>
        <p:nvGrpSpPr>
          <p:cNvPr id="10" name="Group 9">
            <a:extLst>
              <a:ext uri="{FF2B5EF4-FFF2-40B4-BE49-F238E27FC236}">
                <a16:creationId xmlns:a16="http://schemas.microsoft.com/office/drawing/2014/main" id="{F567186B-06C4-4ADA-A155-91BE5E4D2A18}"/>
              </a:ext>
            </a:extLst>
          </p:cNvPr>
          <p:cNvGrpSpPr>
            <a:grpSpLocks/>
          </p:cNvGrpSpPr>
          <p:nvPr/>
        </p:nvGrpSpPr>
        <p:grpSpPr bwMode="auto">
          <a:xfrm>
            <a:off x="2334884" y="2461953"/>
            <a:ext cx="2620962" cy="644525"/>
            <a:chOff x="1189" y="1994"/>
            <a:chExt cx="1651" cy="406"/>
          </a:xfrm>
        </p:grpSpPr>
        <p:sp>
          <p:nvSpPr>
            <p:cNvPr id="11" name="AutoShape 10">
              <a:extLst>
                <a:ext uri="{FF2B5EF4-FFF2-40B4-BE49-F238E27FC236}">
                  <a16:creationId xmlns:a16="http://schemas.microsoft.com/office/drawing/2014/main" id="{7CC412D0-6560-4229-812C-27BF942E3249}"/>
                </a:ext>
              </a:extLst>
            </p:cNvPr>
            <p:cNvSpPr>
              <a:spLocks noChangeArrowheads="1"/>
            </p:cNvSpPr>
            <p:nvPr/>
          </p:nvSpPr>
          <p:spPr bwMode="auto">
            <a:xfrm>
              <a:off x="2341" y="1994"/>
              <a:ext cx="499" cy="406"/>
            </a:xfrm>
            <a:prstGeom prst="rtTriangle">
              <a:avLst/>
            </a:prstGeom>
            <a:solidFill>
              <a:srgbClr val="EAEAEA"/>
            </a:solidFill>
            <a:ln w="12700">
              <a:noFill/>
              <a:miter lim="800000"/>
              <a:headEnd/>
              <a:tailEnd/>
            </a:ln>
          </p:spPr>
          <p:txBody>
            <a:bodyPr wrap="none" lIns="90488" tIns="44450" rIns="90488" bIns="44450" anchor="ctr"/>
            <a:lstStyle/>
            <a:p>
              <a:pPr algn="ctr"/>
              <a:endParaRPr lang="pt-BR" sz="1800" b="1" i="1"/>
            </a:p>
          </p:txBody>
        </p:sp>
        <p:sp>
          <p:nvSpPr>
            <p:cNvPr id="12" name="Rectangle 11">
              <a:extLst>
                <a:ext uri="{FF2B5EF4-FFF2-40B4-BE49-F238E27FC236}">
                  <a16:creationId xmlns:a16="http://schemas.microsoft.com/office/drawing/2014/main" id="{FB913335-B28E-41E7-B057-9B1549A66850}"/>
                </a:ext>
              </a:extLst>
            </p:cNvPr>
            <p:cNvSpPr>
              <a:spLocks noChangeArrowheads="1"/>
            </p:cNvSpPr>
            <p:nvPr/>
          </p:nvSpPr>
          <p:spPr bwMode="auto">
            <a:xfrm>
              <a:off x="1189" y="2016"/>
              <a:ext cx="1152" cy="384"/>
            </a:xfrm>
            <a:prstGeom prst="rect">
              <a:avLst/>
            </a:prstGeom>
            <a:solidFill>
              <a:srgbClr val="CCECFF"/>
            </a:solidFill>
            <a:ln w="12700">
              <a:noFill/>
              <a:miter lim="800000"/>
              <a:headEnd/>
              <a:tailEnd/>
            </a:ln>
          </p:spPr>
          <p:txBody>
            <a:bodyPr wrap="none" lIns="90488" tIns="44450" rIns="90488" bIns="44450" anchor="ctr"/>
            <a:lstStyle/>
            <a:p>
              <a:pPr algn="ctr"/>
              <a:endParaRPr lang="pt-BR" sz="1800" b="1" i="1"/>
            </a:p>
          </p:txBody>
        </p:sp>
        <p:sp>
          <p:nvSpPr>
            <p:cNvPr id="13" name="Text Box 12">
              <a:extLst>
                <a:ext uri="{FF2B5EF4-FFF2-40B4-BE49-F238E27FC236}">
                  <a16:creationId xmlns:a16="http://schemas.microsoft.com/office/drawing/2014/main" id="{4AF40329-022E-44FC-83C6-2AE3C127166F}"/>
                </a:ext>
              </a:extLst>
            </p:cNvPr>
            <p:cNvSpPr txBox="1">
              <a:spLocks noChangeArrowheads="1"/>
            </p:cNvSpPr>
            <p:nvPr/>
          </p:nvSpPr>
          <p:spPr bwMode="auto">
            <a:xfrm>
              <a:off x="1632" y="2088"/>
              <a:ext cx="288" cy="250"/>
            </a:xfrm>
            <a:prstGeom prst="rect">
              <a:avLst/>
            </a:prstGeom>
            <a:noFill/>
            <a:ln w="9525">
              <a:noFill/>
              <a:miter lim="800000"/>
              <a:headEnd/>
              <a:tailEnd/>
            </a:ln>
          </p:spPr>
          <p:txBody>
            <a:bodyPr>
              <a:spAutoFit/>
            </a:bodyPr>
            <a:lstStyle/>
            <a:p>
              <a:pPr eaLnBrk="1" hangingPunct="1">
                <a:spcBef>
                  <a:spcPct val="50000"/>
                </a:spcBef>
              </a:pPr>
              <a:r>
                <a:rPr lang="pt-BR" sz="2000" b="1"/>
                <a:t>A</a:t>
              </a:r>
            </a:p>
          </p:txBody>
        </p:sp>
        <p:sp>
          <p:nvSpPr>
            <p:cNvPr id="14" name="Text Box 13">
              <a:extLst>
                <a:ext uri="{FF2B5EF4-FFF2-40B4-BE49-F238E27FC236}">
                  <a16:creationId xmlns:a16="http://schemas.microsoft.com/office/drawing/2014/main" id="{9EB350D9-F9B4-4338-A497-FE84D97D3B86}"/>
                </a:ext>
              </a:extLst>
            </p:cNvPr>
            <p:cNvSpPr txBox="1">
              <a:spLocks noChangeArrowheads="1"/>
            </p:cNvSpPr>
            <p:nvPr/>
          </p:nvSpPr>
          <p:spPr bwMode="auto">
            <a:xfrm>
              <a:off x="2352" y="2088"/>
              <a:ext cx="288" cy="250"/>
            </a:xfrm>
            <a:prstGeom prst="rect">
              <a:avLst/>
            </a:prstGeom>
            <a:noFill/>
            <a:ln w="9525">
              <a:noFill/>
              <a:miter lim="800000"/>
              <a:headEnd/>
              <a:tailEnd/>
            </a:ln>
          </p:spPr>
          <p:txBody>
            <a:bodyPr>
              <a:spAutoFit/>
            </a:bodyPr>
            <a:lstStyle/>
            <a:p>
              <a:pPr eaLnBrk="1" hangingPunct="1">
                <a:spcBef>
                  <a:spcPct val="50000"/>
                </a:spcBef>
              </a:pPr>
              <a:r>
                <a:rPr lang="pt-BR" sz="2000" b="1"/>
                <a:t>B</a:t>
              </a:r>
            </a:p>
          </p:txBody>
        </p:sp>
      </p:grpSp>
      <p:sp>
        <p:nvSpPr>
          <p:cNvPr id="15" name="Line 14">
            <a:extLst>
              <a:ext uri="{FF2B5EF4-FFF2-40B4-BE49-F238E27FC236}">
                <a16:creationId xmlns:a16="http://schemas.microsoft.com/office/drawing/2014/main" id="{6927E491-B2CA-432B-B791-3A101F9E7D4B}"/>
              </a:ext>
            </a:extLst>
          </p:cNvPr>
          <p:cNvSpPr>
            <a:spLocks noChangeShapeType="1"/>
          </p:cNvSpPr>
          <p:nvPr/>
        </p:nvSpPr>
        <p:spPr bwMode="auto">
          <a:xfrm flipV="1">
            <a:off x="3190546" y="1939665"/>
            <a:ext cx="3233738" cy="2576512"/>
          </a:xfrm>
          <a:prstGeom prst="line">
            <a:avLst/>
          </a:prstGeom>
          <a:noFill/>
          <a:ln w="38100">
            <a:solidFill>
              <a:schemeClr val="tx1"/>
            </a:solidFill>
            <a:round/>
            <a:headEnd/>
            <a:tailEnd/>
          </a:ln>
        </p:spPr>
        <p:txBody>
          <a:bodyPr wrap="none" anchor="ctr"/>
          <a:lstStyle/>
          <a:p>
            <a:endParaRPr lang="pt-BR"/>
          </a:p>
        </p:txBody>
      </p:sp>
      <p:sp>
        <p:nvSpPr>
          <p:cNvPr id="16" name="Line 15">
            <a:extLst>
              <a:ext uri="{FF2B5EF4-FFF2-40B4-BE49-F238E27FC236}">
                <a16:creationId xmlns:a16="http://schemas.microsoft.com/office/drawing/2014/main" id="{8DE19BB1-7C13-4883-B676-E4059366E60C}"/>
              </a:ext>
            </a:extLst>
          </p:cNvPr>
          <p:cNvSpPr>
            <a:spLocks noChangeShapeType="1"/>
          </p:cNvSpPr>
          <p:nvPr/>
        </p:nvSpPr>
        <p:spPr bwMode="auto">
          <a:xfrm>
            <a:off x="3269922" y="1685665"/>
            <a:ext cx="3376613" cy="2843212"/>
          </a:xfrm>
          <a:prstGeom prst="line">
            <a:avLst/>
          </a:prstGeom>
          <a:noFill/>
          <a:ln w="38100">
            <a:solidFill>
              <a:schemeClr val="tx1"/>
            </a:solidFill>
            <a:round/>
            <a:headEnd/>
            <a:tailEnd/>
          </a:ln>
        </p:spPr>
        <p:txBody>
          <a:bodyPr wrap="none" anchor="ctr"/>
          <a:lstStyle/>
          <a:p>
            <a:endParaRPr lang="pt-BR"/>
          </a:p>
        </p:txBody>
      </p:sp>
      <p:sp>
        <p:nvSpPr>
          <p:cNvPr id="17" name="Rectangle 16">
            <a:extLst>
              <a:ext uri="{FF2B5EF4-FFF2-40B4-BE49-F238E27FC236}">
                <a16:creationId xmlns:a16="http://schemas.microsoft.com/office/drawing/2014/main" id="{AEAD405B-56AF-40D0-80E8-076BC5D352FE}"/>
              </a:ext>
            </a:extLst>
          </p:cNvPr>
          <p:cNvSpPr>
            <a:spLocks noChangeArrowheads="1"/>
          </p:cNvSpPr>
          <p:nvPr/>
        </p:nvSpPr>
        <p:spPr bwMode="auto">
          <a:xfrm>
            <a:off x="6587357" y="4383706"/>
            <a:ext cx="368692" cy="397545"/>
          </a:xfrm>
          <a:prstGeom prst="rect">
            <a:avLst/>
          </a:prstGeom>
          <a:noFill/>
          <a:ln w="12700">
            <a:noFill/>
            <a:miter lim="800000"/>
            <a:headEnd/>
            <a:tailEnd/>
          </a:ln>
        </p:spPr>
        <p:txBody>
          <a:bodyPr wrap="none" lIns="90488" tIns="44450" rIns="90488" bIns="44450">
            <a:spAutoFit/>
          </a:bodyPr>
          <a:lstStyle/>
          <a:p>
            <a:r>
              <a:rPr lang="en-US" sz="2000" b="1" i="1" dirty="0"/>
              <a:t>D</a:t>
            </a:r>
          </a:p>
        </p:txBody>
      </p:sp>
      <p:sp>
        <p:nvSpPr>
          <p:cNvPr id="18" name="Rectangle 17">
            <a:extLst>
              <a:ext uri="{FF2B5EF4-FFF2-40B4-BE49-F238E27FC236}">
                <a16:creationId xmlns:a16="http://schemas.microsoft.com/office/drawing/2014/main" id="{5B3A74B3-C961-452B-94D2-DC30F937BA39}"/>
              </a:ext>
            </a:extLst>
          </p:cNvPr>
          <p:cNvSpPr>
            <a:spLocks noChangeArrowheads="1"/>
          </p:cNvSpPr>
          <p:nvPr/>
        </p:nvSpPr>
        <p:spPr bwMode="auto">
          <a:xfrm>
            <a:off x="6375072" y="1640338"/>
            <a:ext cx="325411" cy="397545"/>
          </a:xfrm>
          <a:prstGeom prst="rect">
            <a:avLst/>
          </a:prstGeom>
          <a:noFill/>
          <a:ln w="12700">
            <a:noFill/>
            <a:miter lim="800000"/>
            <a:headEnd/>
            <a:tailEnd/>
          </a:ln>
        </p:spPr>
        <p:txBody>
          <a:bodyPr wrap="none" lIns="90488" tIns="44450" rIns="90488" bIns="44450">
            <a:spAutoFit/>
          </a:bodyPr>
          <a:lstStyle/>
          <a:p>
            <a:r>
              <a:rPr lang="en-US" sz="2000" b="1" i="1" dirty="0"/>
              <a:t>S</a:t>
            </a:r>
          </a:p>
        </p:txBody>
      </p:sp>
      <p:sp>
        <p:nvSpPr>
          <p:cNvPr id="19" name="Line 18">
            <a:extLst>
              <a:ext uri="{FF2B5EF4-FFF2-40B4-BE49-F238E27FC236}">
                <a16:creationId xmlns:a16="http://schemas.microsoft.com/office/drawing/2014/main" id="{2120686F-C953-43B9-9F5F-D3422D0F5845}"/>
              </a:ext>
            </a:extLst>
          </p:cNvPr>
          <p:cNvSpPr>
            <a:spLocks noChangeShapeType="1"/>
          </p:cNvSpPr>
          <p:nvPr/>
        </p:nvSpPr>
        <p:spPr bwMode="auto">
          <a:xfrm>
            <a:off x="2333296" y="1315777"/>
            <a:ext cx="1588" cy="3886200"/>
          </a:xfrm>
          <a:prstGeom prst="line">
            <a:avLst/>
          </a:prstGeom>
          <a:noFill/>
          <a:ln w="57150">
            <a:solidFill>
              <a:schemeClr val="tx1"/>
            </a:solidFill>
            <a:round/>
            <a:headEnd type="triangle" w="med" len="med"/>
            <a:tailEnd/>
          </a:ln>
        </p:spPr>
        <p:txBody>
          <a:bodyPr wrap="none" anchor="ctr"/>
          <a:lstStyle/>
          <a:p>
            <a:endParaRPr lang="pt-BR"/>
          </a:p>
        </p:txBody>
      </p:sp>
      <p:sp>
        <p:nvSpPr>
          <p:cNvPr id="20" name="Rectangle 19">
            <a:extLst>
              <a:ext uri="{FF2B5EF4-FFF2-40B4-BE49-F238E27FC236}">
                <a16:creationId xmlns:a16="http://schemas.microsoft.com/office/drawing/2014/main" id="{19224759-ADF4-4020-BD4B-46CA6119E4F6}"/>
              </a:ext>
            </a:extLst>
          </p:cNvPr>
          <p:cNvSpPr>
            <a:spLocks noChangeArrowheads="1"/>
          </p:cNvSpPr>
          <p:nvPr/>
        </p:nvSpPr>
        <p:spPr bwMode="auto">
          <a:xfrm>
            <a:off x="7268835" y="5087677"/>
            <a:ext cx="461666" cy="520655"/>
          </a:xfrm>
          <a:prstGeom prst="rect">
            <a:avLst/>
          </a:prstGeom>
          <a:noFill/>
          <a:ln w="12700">
            <a:noFill/>
            <a:miter lim="800000"/>
            <a:headEnd/>
            <a:tailEnd/>
          </a:ln>
        </p:spPr>
        <p:txBody>
          <a:bodyPr wrap="none" lIns="90488" tIns="44450" rIns="90488" bIns="44450">
            <a:spAutoFit/>
          </a:bodyPr>
          <a:lstStyle/>
          <a:p>
            <a:r>
              <a:rPr lang="en-US" sz="2800" b="1" dirty="0"/>
              <a:t>Q</a:t>
            </a:r>
          </a:p>
        </p:txBody>
      </p:sp>
      <p:sp>
        <p:nvSpPr>
          <p:cNvPr id="21" name="Rectangle 20">
            <a:extLst>
              <a:ext uri="{FF2B5EF4-FFF2-40B4-BE49-F238E27FC236}">
                <a16:creationId xmlns:a16="http://schemas.microsoft.com/office/drawing/2014/main" id="{62F58A09-0294-4A0D-9BB4-907F7998FF55}"/>
              </a:ext>
            </a:extLst>
          </p:cNvPr>
          <p:cNvSpPr>
            <a:spLocks noChangeArrowheads="1"/>
          </p:cNvSpPr>
          <p:nvPr/>
        </p:nvSpPr>
        <p:spPr bwMode="auto">
          <a:xfrm>
            <a:off x="1911900" y="1110280"/>
            <a:ext cx="402355" cy="520655"/>
          </a:xfrm>
          <a:prstGeom prst="rect">
            <a:avLst/>
          </a:prstGeom>
          <a:noFill/>
          <a:ln w="12700">
            <a:noFill/>
            <a:miter lim="800000"/>
            <a:headEnd/>
            <a:tailEnd/>
          </a:ln>
        </p:spPr>
        <p:txBody>
          <a:bodyPr wrap="none" lIns="90488" tIns="44450" rIns="90488" bIns="44450">
            <a:spAutoFit/>
          </a:bodyPr>
          <a:lstStyle/>
          <a:p>
            <a:r>
              <a:rPr lang="en-US" sz="2800" b="1" dirty="0">
                <a:solidFill>
                  <a:srgbClr val="000000"/>
                </a:solidFill>
              </a:rPr>
              <a:t>P</a:t>
            </a:r>
          </a:p>
        </p:txBody>
      </p:sp>
      <p:sp>
        <p:nvSpPr>
          <p:cNvPr id="22" name="Rectangle 21">
            <a:extLst>
              <a:ext uri="{FF2B5EF4-FFF2-40B4-BE49-F238E27FC236}">
                <a16:creationId xmlns:a16="http://schemas.microsoft.com/office/drawing/2014/main" id="{00CABF1D-843F-4875-987C-8F81D98C0637}"/>
              </a:ext>
            </a:extLst>
          </p:cNvPr>
          <p:cNvSpPr>
            <a:spLocks noChangeArrowheads="1"/>
          </p:cNvSpPr>
          <p:nvPr/>
        </p:nvSpPr>
        <p:spPr bwMode="auto">
          <a:xfrm>
            <a:off x="1879272" y="2879466"/>
            <a:ext cx="424797" cy="397545"/>
          </a:xfrm>
          <a:prstGeom prst="rect">
            <a:avLst/>
          </a:prstGeom>
          <a:noFill/>
          <a:ln w="12700">
            <a:noFill/>
            <a:miter lim="800000"/>
            <a:headEnd/>
            <a:tailEnd/>
          </a:ln>
        </p:spPr>
        <p:txBody>
          <a:bodyPr wrap="none" lIns="90488" tIns="44450" rIns="90488" bIns="44450">
            <a:spAutoFit/>
          </a:bodyPr>
          <a:lstStyle/>
          <a:p>
            <a:r>
              <a:rPr lang="en-US" sz="2000" b="1" i="1">
                <a:solidFill>
                  <a:srgbClr val="000000"/>
                </a:solidFill>
              </a:rPr>
              <a:t>P</a:t>
            </a:r>
            <a:r>
              <a:rPr lang="en-US" sz="2000" b="1" i="1" baseline="-25000">
                <a:solidFill>
                  <a:srgbClr val="000000"/>
                </a:solidFill>
              </a:rPr>
              <a:t>0</a:t>
            </a:r>
          </a:p>
        </p:txBody>
      </p:sp>
      <p:sp>
        <p:nvSpPr>
          <p:cNvPr id="23" name="Line 22">
            <a:extLst>
              <a:ext uri="{FF2B5EF4-FFF2-40B4-BE49-F238E27FC236}">
                <a16:creationId xmlns:a16="http://schemas.microsoft.com/office/drawing/2014/main" id="{4A58703C-4276-4038-8A7E-78905CA168B7}"/>
              </a:ext>
            </a:extLst>
          </p:cNvPr>
          <p:cNvSpPr>
            <a:spLocks noChangeShapeType="1"/>
          </p:cNvSpPr>
          <p:nvPr/>
        </p:nvSpPr>
        <p:spPr bwMode="auto">
          <a:xfrm>
            <a:off x="2349172" y="3106477"/>
            <a:ext cx="2487613" cy="0"/>
          </a:xfrm>
          <a:prstGeom prst="line">
            <a:avLst/>
          </a:prstGeom>
          <a:noFill/>
          <a:ln w="25400">
            <a:solidFill>
              <a:schemeClr val="tx1"/>
            </a:solidFill>
            <a:prstDash val="lgDash"/>
            <a:round/>
            <a:headEnd/>
            <a:tailEnd/>
          </a:ln>
        </p:spPr>
        <p:txBody>
          <a:bodyPr wrap="none" anchor="ctr"/>
          <a:lstStyle/>
          <a:p>
            <a:endParaRPr lang="pt-BR"/>
          </a:p>
        </p:txBody>
      </p:sp>
      <p:sp>
        <p:nvSpPr>
          <p:cNvPr id="24" name="Line 23">
            <a:extLst>
              <a:ext uri="{FF2B5EF4-FFF2-40B4-BE49-F238E27FC236}">
                <a16:creationId xmlns:a16="http://schemas.microsoft.com/office/drawing/2014/main" id="{380AF80F-8860-4087-9281-E2F6B260AFE1}"/>
              </a:ext>
            </a:extLst>
          </p:cNvPr>
          <p:cNvSpPr>
            <a:spLocks noChangeShapeType="1"/>
          </p:cNvSpPr>
          <p:nvPr/>
        </p:nvSpPr>
        <p:spPr bwMode="auto">
          <a:xfrm>
            <a:off x="4925684" y="3044565"/>
            <a:ext cx="0" cy="2182812"/>
          </a:xfrm>
          <a:prstGeom prst="line">
            <a:avLst/>
          </a:prstGeom>
          <a:noFill/>
          <a:ln w="25400">
            <a:solidFill>
              <a:schemeClr val="tx1"/>
            </a:solidFill>
            <a:prstDash val="lgDash"/>
            <a:round/>
            <a:headEnd/>
            <a:tailEnd/>
          </a:ln>
        </p:spPr>
        <p:txBody>
          <a:bodyPr wrap="none" anchor="ctr"/>
          <a:lstStyle/>
          <a:p>
            <a:endParaRPr lang="pt-BR"/>
          </a:p>
        </p:txBody>
      </p:sp>
      <p:sp>
        <p:nvSpPr>
          <p:cNvPr id="25" name="Oval 24">
            <a:extLst>
              <a:ext uri="{FF2B5EF4-FFF2-40B4-BE49-F238E27FC236}">
                <a16:creationId xmlns:a16="http://schemas.microsoft.com/office/drawing/2014/main" id="{3A2F6E47-949A-4FB2-818B-CAF2C8D03842}"/>
              </a:ext>
            </a:extLst>
          </p:cNvPr>
          <p:cNvSpPr>
            <a:spLocks noChangeArrowheads="1"/>
          </p:cNvSpPr>
          <p:nvPr/>
        </p:nvSpPr>
        <p:spPr bwMode="auto">
          <a:xfrm>
            <a:off x="4849484" y="3030277"/>
            <a:ext cx="152400" cy="152400"/>
          </a:xfrm>
          <a:prstGeom prst="ellipse">
            <a:avLst/>
          </a:prstGeom>
          <a:solidFill>
            <a:schemeClr val="tx1"/>
          </a:solidFill>
          <a:ln w="12700">
            <a:solidFill>
              <a:schemeClr val="tx1"/>
            </a:solidFill>
            <a:round/>
            <a:headEnd/>
            <a:tailEnd/>
          </a:ln>
        </p:spPr>
        <p:txBody>
          <a:bodyPr wrap="none" anchor="ctr"/>
          <a:lstStyle/>
          <a:p>
            <a:endParaRPr lang="pt-BR"/>
          </a:p>
        </p:txBody>
      </p:sp>
      <p:sp>
        <p:nvSpPr>
          <p:cNvPr id="26" name="Rectangle 25">
            <a:extLst>
              <a:ext uri="{FF2B5EF4-FFF2-40B4-BE49-F238E27FC236}">
                <a16:creationId xmlns:a16="http://schemas.microsoft.com/office/drawing/2014/main" id="{AAC5DCA9-474D-47F3-888E-36E0D75B428D}"/>
              </a:ext>
            </a:extLst>
          </p:cNvPr>
          <p:cNvSpPr>
            <a:spLocks noChangeArrowheads="1"/>
          </p:cNvSpPr>
          <p:nvPr/>
        </p:nvSpPr>
        <p:spPr bwMode="auto">
          <a:xfrm>
            <a:off x="4698672" y="5136891"/>
            <a:ext cx="453651" cy="397545"/>
          </a:xfrm>
          <a:prstGeom prst="rect">
            <a:avLst/>
          </a:prstGeom>
          <a:noFill/>
          <a:ln w="12700">
            <a:noFill/>
            <a:miter lim="800000"/>
            <a:headEnd/>
            <a:tailEnd/>
          </a:ln>
        </p:spPr>
        <p:txBody>
          <a:bodyPr wrap="none" lIns="90488" tIns="44450" rIns="90488" bIns="44450">
            <a:spAutoFit/>
          </a:bodyPr>
          <a:lstStyle/>
          <a:p>
            <a:r>
              <a:rPr lang="en-US" sz="2000" b="1" i="1"/>
              <a:t>Q</a:t>
            </a:r>
            <a:r>
              <a:rPr lang="en-US" sz="2000" b="1" i="1" baseline="-25000"/>
              <a:t>0</a:t>
            </a:r>
          </a:p>
        </p:txBody>
      </p:sp>
      <p:sp>
        <p:nvSpPr>
          <p:cNvPr id="27" name="Line 26">
            <a:extLst>
              <a:ext uri="{FF2B5EF4-FFF2-40B4-BE49-F238E27FC236}">
                <a16:creationId xmlns:a16="http://schemas.microsoft.com/office/drawing/2014/main" id="{7B5D1F43-B56C-4BFE-AF65-81C532EFC5C0}"/>
              </a:ext>
            </a:extLst>
          </p:cNvPr>
          <p:cNvSpPr>
            <a:spLocks noChangeShapeType="1"/>
          </p:cNvSpPr>
          <p:nvPr/>
        </p:nvSpPr>
        <p:spPr bwMode="auto">
          <a:xfrm>
            <a:off x="2352346" y="5201977"/>
            <a:ext cx="5029200" cy="0"/>
          </a:xfrm>
          <a:prstGeom prst="line">
            <a:avLst/>
          </a:prstGeom>
          <a:noFill/>
          <a:ln w="57150">
            <a:solidFill>
              <a:schemeClr val="tx1"/>
            </a:solidFill>
            <a:round/>
            <a:headEnd/>
            <a:tailEnd type="triangle" w="med" len="med"/>
          </a:ln>
        </p:spPr>
        <p:txBody>
          <a:bodyPr wrap="none"/>
          <a:lstStyle/>
          <a:p>
            <a:endParaRPr lang="pt-BR"/>
          </a:p>
        </p:txBody>
      </p:sp>
      <p:grpSp>
        <p:nvGrpSpPr>
          <p:cNvPr id="28" name="Group 27">
            <a:extLst>
              <a:ext uri="{FF2B5EF4-FFF2-40B4-BE49-F238E27FC236}">
                <a16:creationId xmlns:a16="http://schemas.microsoft.com/office/drawing/2014/main" id="{9055ED4B-6C49-4612-8CA5-7855222D5DAE}"/>
              </a:ext>
            </a:extLst>
          </p:cNvPr>
          <p:cNvGrpSpPr>
            <a:grpSpLocks/>
          </p:cNvGrpSpPr>
          <p:nvPr/>
        </p:nvGrpSpPr>
        <p:grpSpPr bwMode="auto">
          <a:xfrm>
            <a:off x="1133146" y="2346065"/>
            <a:ext cx="3206750" cy="3201988"/>
            <a:chOff x="432" y="1921"/>
            <a:chExt cx="2020" cy="2017"/>
          </a:xfrm>
        </p:grpSpPr>
        <p:sp>
          <p:nvSpPr>
            <p:cNvPr id="29" name="Line 28">
              <a:extLst>
                <a:ext uri="{FF2B5EF4-FFF2-40B4-BE49-F238E27FC236}">
                  <a16:creationId xmlns:a16="http://schemas.microsoft.com/office/drawing/2014/main" id="{0A9A64D5-48EA-4E6B-9DFB-D5888F8432CD}"/>
                </a:ext>
              </a:extLst>
            </p:cNvPr>
            <p:cNvSpPr>
              <a:spLocks noChangeShapeType="1"/>
            </p:cNvSpPr>
            <p:nvPr/>
          </p:nvSpPr>
          <p:spPr bwMode="auto">
            <a:xfrm>
              <a:off x="2341" y="2025"/>
              <a:ext cx="0" cy="1711"/>
            </a:xfrm>
            <a:prstGeom prst="line">
              <a:avLst/>
            </a:prstGeom>
            <a:noFill/>
            <a:ln w="25400">
              <a:solidFill>
                <a:srgbClr val="0000CC"/>
              </a:solidFill>
              <a:prstDash val="lgDash"/>
              <a:round/>
              <a:headEnd/>
              <a:tailEnd/>
            </a:ln>
          </p:spPr>
          <p:txBody>
            <a:bodyPr wrap="none" anchor="ctr"/>
            <a:lstStyle/>
            <a:p>
              <a:endParaRPr lang="pt-BR"/>
            </a:p>
          </p:txBody>
        </p:sp>
        <p:sp>
          <p:nvSpPr>
            <p:cNvPr id="30" name="Rectangle 29">
              <a:extLst>
                <a:ext uri="{FF2B5EF4-FFF2-40B4-BE49-F238E27FC236}">
                  <a16:creationId xmlns:a16="http://schemas.microsoft.com/office/drawing/2014/main" id="{3690F0D5-58C8-441C-A205-C359426E8C70}"/>
                </a:ext>
              </a:extLst>
            </p:cNvPr>
            <p:cNvSpPr>
              <a:spLocks noChangeArrowheads="1"/>
            </p:cNvSpPr>
            <p:nvPr/>
          </p:nvSpPr>
          <p:spPr bwMode="auto">
            <a:xfrm>
              <a:off x="2166" y="3688"/>
              <a:ext cx="286" cy="250"/>
            </a:xfrm>
            <a:prstGeom prst="rect">
              <a:avLst/>
            </a:prstGeom>
            <a:noFill/>
            <a:ln w="12700">
              <a:noFill/>
              <a:miter lim="800000"/>
              <a:headEnd/>
              <a:tailEnd/>
            </a:ln>
          </p:spPr>
          <p:txBody>
            <a:bodyPr wrap="none" lIns="90488" tIns="44450" rIns="90488" bIns="44450">
              <a:spAutoFit/>
            </a:bodyPr>
            <a:lstStyle/>
            <a:p>
              <a:r>
                <a:rPr lang="en-US" sz="2000" b="1" i="1" dirty="0">
                  <a:solidFill>
                    <a:srgbClr val="0000CC"/>
                  </a:solidFill>
                </a:rPr>
                <a:t>Q’</a:t>
              </a:r>
              <a:endParaRPr lang="en-US" sz="2000" b="1" i="1" baseline="-25000" dirty="0">
                <a:solidFill>
                  <a:srgbClr val="0000CC"/>
                </a:solidFill>
              </a:endParaRPr>
            </a:p>
          </p:txBody>
        </p:sp>
        <p:sp>
          <p:nvSpPr>
            <p:cNvPr id="31" name="Rectangle 30">
              <a:extLst>
                <a:ext uri="{FF2B5EF4-FFF2-40B4-BE49-F238E27FC236}">
                  <a16:creationId xmlns:a16="http://schemas.microsoft.com/office/drawing/2014/main" id="{EFF903BA-F888-4430-89D1-E8BE814AC44A}"/>
                </a:ext>
              </a:extLst>
            </p:cNvPr>
            <p:cNvSpPr>
              <a:spLocks noChangeArrowheads="1"/>
            </p:cNvSpPr>
            <p:nvPr/>
          </p:nvSpPr>
          <p:spPr bwMode="auto">
            <a:xfrm>
              <a:off x="902" y="2641"/>
              <a:ext cx="259" cy="250"/>
            </a:xfrm>
            <a:prstGeom prst="rect">
              <a:avLst/>
            </a:prstGeom>
            <a:noFill/>
            <a:ln w="12700">
              <a:noFill/>
              <a:miter lim="800000"/>
              <a:headEnd/>
              <a:tailEnd/>
            </a:ln>
          </p:spPr>
          <p:txBody>
            <a:bodyPr wrap="none" lIns="90488" tIns="44450" rIns="90488" bIns="44450">
              <a:spAutoFit/>
            </a:bodyPr>
            <a:lstStyle/>
            <a:p>
              <a:r>
                <a:rPr lang="en-US" sz="2000" b="1" i="1">
                  <a:solidFill>
                    <a:srgbClr val="0000CC"/>
                  </a:solidFill>
                </a:rPr>
                <a:t>P</a:t>
              </a:r>
              <a:r>
                <a:rPr lang="en-US" sz="1400" b="1" i="1">
                  <a:solidFill>
                    <a:srgbClr val="0000CC"/>
                  </a:solidFill>
                </a:rPr>
                <a:t>r</a:t>
              </a:r>
              <a:endParaRPr lang="en-US" sz="1400" b="1" i="1" baseline="-25000">
                <a:solidFill>
                  <a:srgbClr val="0000CC"/>
                </a:solidFill>
              </a:endParaRPr>
            </a:p>
          </p:txBody>
        </p:sp>
        <p:sp>
          <p:nvSpPr>
            <p:cNvPr id="32" name="Line 31">
              <a:extLst>
                <a:ext uri="{FF2B5EF4-FFF2-40B4-BE49-F238E27FC236}">
                  <a16:creationId xmlns:a16="http://schemas.microsoft.com/office/drawing/2014/main" id="{D012A04A-7926-409E-8681-B09120035E08}"/>
                </a:ext>
              </a:extLst>
            </p:cNvPr>
            <p:cNvSpPr>
              <a:spLocks noChangeShapeType="1"/>
            </p:cNvSpPr>
            <p:nvPr/>
          </p:nvSpPr>
          <p:spPr bwMode="auto">
            <a:xfrm>
              <a:off x="1198" y="2784"/>
              <a:ext cx="1087" cy="0"/>
            </a:xfrm>
            <a:prstGeom prst="line">
              <a:avLst/>
            </a:prstGeom>
            <a:noFill/>
            <a:ln w="25400">
              <a:solidFill>
                <a:srgbClr val="0000CC"/>
              </a:solidFill>
              <a:prstDash val="lgDash"/>
              <a:round/>
              <a:headEnd/>
              <a:tailEnd/>
            </a:ln>
          </p:spPr>
          <p:txBody>
            <a:bodyPr wrap="none" anchor="ctr"/>
            <a:lstStyle/>
            <a:p>
              <a:endParaRPr lang="pt-BR"/>
            </a:p>
          </p:txBody>
        </p:sp>
        <p:sp>
          <p:nvSpPr>
            <p:cNvPr id="33" name="Line 32">
              <a:extLst>
                <a:ext uri="{FF2B5EF4-FFF2-40B4-BE49-F238E27FC236}">
                  <a16:creationId xmlns:a16="http://schemas.microsoft.com/office/drawing/2014/main" id="{EEB8A749-02A3-48E0-819D-DA9FF4EAA8FE}"/>
                </a:ext>
              </a:extLst>
            </p:cNvPr>
            <p:cNvSpPr>
              <a:spLocks noChangeShapeType="1"/>
            </p:cNvSpPr>
            <p:nvPr/>
          </p:nvSpPr>
          <p:spPr bwMode="auto">
            <a:xfrm>
              <a:off x="1198" y="2016"/>
              <a:ext cx="1087" cy="0"/>
            </a:xfrm>
            <a:prstGeom prst="line">
              <a:avLst/>
            </a:prstGeom>
            <a:noFill/>
            <a:ln w="25400">
              <a:solidFill>
                <a:srgbClr val="0000CC"/>
              </a:solidFill>
              <a:prstDash val="lgDash"/>
              <a:round/>
              <a:headEnd/>
              <a:tailEnd/>
            </a:ln>
          </p:spPr>
          <p:txBody>
            <a:bodyPr wrap="none" anchor="ctr"/>
            <a:lstStyle/>
            <a:p>
              <a:endParaRPr lang="pt-BR"/>
            </a:p>
          </p:txBody>
        </p:sp>
        <p:sp>
          <p:nvSpPr>
            <p:cNvPr id="34" name="Rectangle 33">
              <a:extLst>
                <a:ext uri="{FF2B5EF4-FFF2-40B4-BE49-F238E27FC236}">
                  <a16:creationId xmlns:a16="http://schemas.microsoft.com/office/drawing/2014/main" id="{C70AF248-FE42-423B-A903-687D3C9F7989}"/>
                </a:ext>
              </a:extLst>
            </p:cNvPr>
            <p:cNvSpPr>
              <a:spLocks noChangeArrowheads="1"/>
            </p:cNvSpPr>
            <p:nvPr/>
          </p:nvSpPr>
          <p:spPr bwMode="auto">
            <a:xfrm>
              <a:off x="902" y="1921"/>
              <a:ext cx="265" cy="250"/>
            </a:xfrm>
            <a:prstGeom prst="rect">
              <a:avLst/>
            </a:prstGeom>
            <a:noFill/>
            <a:ln w="12700">
              <a:noFill/>
              <a:miter lim="800000"/>
              <a:headEnd/>
              <a:tailEnd/>
            </a:ln>
          </p:spPr>
          <p:txBody>
            <a:bodyPr wrap="none" lIns="90488" tIns="44450" rIns="90488" bIns="44450">
              <a:spAutoFit/>
            </a:bodyPr>
            <a:lstStyle/>
            <a:p>
              <a:r>
                <a:rPr lang="en-US" sz="2000" b="1" i="1">
                  <a:solidFill>
                    <a:srgbClr val="0000CC"/>
                  </a:solidFill>
                </a:rPr>
                <a:t>P</a:t>
              </a:r>
              <a:r>
                <a:rPr lang="en-US" sz="1400" b="1" i="1">
                  <a:solidFill>
                    <a:srgbClr val="0000CC"/>
                  </a:solidFill>
                </a:rPr>
                <a:t>c</a:t>
              </a:r>
              <a:endParaRPr lang="en-US" sz="1400" b="1" i="1" baseline="-25000">
                <a:solidFill>
                  <a:srgbClr val="0000CC"/>
                </a:solidFill>
              </a:endParaRPr>
            </a:p>
          </p:txBody>
        </p:sp>
        <p:sp>
          <p:nvSpPr>
            <p:cNvPr id="35" name="Rectangle 34">
              <a:extLst>
                <a:ext uri="{FF2B5EF4-FFF2-40B4-BE49-F238E27FC236}">
                  <a16:creationId xmlns:a16="http://schemas.microsoft.com/office/drawing/2014/main" id="{C2AB8D97-645D-4ECD-AAAB-F847BF503B38}"/>
                </a:ext>
              </a:extLst>
            </p:cNvPr>
            <p:cNvSpPr>
              <a:spLocks noChangeArrowheads="1"/>
            </p:cNvSpPr>
            <p:nvPr/>
          </p:nvSpPr>
          <p:spPr bwMode="auto">
            <a:xfrm>
              <a:off x="432" y="2280"/>
              <a:ext cx="180" cy="289"/>
            </a:xfrm>
            <a:prstGeom prst="rect">
              <a:avLst/>
            </a:prstGeom>
            <a:noFill/>
            <a:ln w="12700">
              <a:noFill/>
              <a:miter lim="800000"/>
              <a:headEnd/>
              <a:tailEnd/>
            </a:ln>
          </p:spPr>
          <p:txBody>
            <a:bodyPr wrap="none" lIns="90488" tIns="44450" rIns="90488" bIns="44450">
              <a:spAutoFit/>
            </a:bodyPr>
            <a:lstStyle/>
            <a:p>
              <a:r>
                <a:rPr lang="en-US" b="1">
                  <a:solidFill>
                    <a:srgbClr val="0000CC"/>
                  </a:solidFill>
                </a:rPr>
                <a:t>t</a:t>
              </a:r>
            </a:p>
          </p:txBody>
        </p:sp>
        <p:sp>
          <p:nvSpPr>
            <p:cNvPr id="36" name="AutoShape 35">
              <a:extLst>
                <a:ext uri="{FF2B5EF4-FFF2-40B4-BE49-F238E27FC236}">
                  <a16:creationId xmlns:a16="http://schemas.microsoft.com/office/drawing/2014/main" id="{308AEE7F-3A92-4FBD-89D4-5AA79E9394B1}"/>
                </a:ext>
              </a:extLst>
            </p:cNvPr>
            <p:cNvSpPr>
              <a:spLocks/>
            </p:cNvSpPr>
            <p:nvPr/>
          </p:nvSpPr>
          <p:spPr bwMode="auto">
            <a:xfrm>
              <a:off x="816" y="2040"/>
              <a:ext cx="48" cy="768"/>
            </a:xfrm>
            <a:prstGeom prst="leftBracket">
              <a:avLst>
                <a:gd name="adj" fmla="val 133333"/>
              </a:avLst>
            </a:prstGeom>
            <a:noFill/>
            <a:ln w="28575">
              <a:solidFill>
                <a:srgbClr val="0000CC"/>
              </a:solidFill>
              <a:round/>
              <a:headEnd/>
              <a:tailEnd/>
            </a:ln>
          </p:spPr>
          <p:txBody>
            <a:bodyPr wrap="none" anchor="ctr"/>
            <a:lstStyle/>
            <a:p>
              <a:endParaRPr lang="pt-BR"/>
            </a:p>
          </p:txBody>
        </p:sp>
        <p:sp>
          <p:nvSpPr>
            <p:cNvPr id="37" name="Line 36">
              <a:extLst>
                <a:ext uri="{FF2B5EF4-FFF2-40B4-BE49-F238E27FC236}">
                  <a16:creationId xmlns:a16="http://schemas.microsoft.com/office/drawing/2014/main" id="{C3620AB4-A41A-4AA6-ACD7-E630D9530285}"/>
                </a:ext>
              </a:extLst>
            </p:cNvPr>
            <p:cNvSpPr>
              <a:spLocks noChangeShapeType="1"/>
            </p:cNvSpPr>
            <p:nvPr/>
          </p:nvSpPr>
          <p:spPr bwMode="auto">
            <a:xfrm flipH="1">
              <a:off x="624" y="2424"/>
              <a:ext cx="192" cy="0"/>
            </a:xfrm>
            <a:prstGeom prst="line">
              <a:avLst/>
            </a:prstGeom>
            <a:noFill/>
            <a:ln w="9525">
              <a:solidFill>
                <a:srgbClr val="0000CC"/>
              </a:solidFill>
              <a:round/>
              <a:headEnd/>
              <a:tailEnd type="triangle" w="med" len="med"/>
            </a:ln>
          </p:spPr>
          <p:txBody>
            <a:bodyPr wrap="none"/>
            <a:lstStyle/>
            <a:p>
              <a:endParaRPr lang="pt-BR"/>
            </a:p>
          </p:txBody>
        </p:sp>
        <p:sp>
          <p:nvSpPr>
            <p:cNvPr id="38" name="Oval 37">
              <a:extLst>
                <a:ext uri="{FF2B5EF4-FFF2-40B4-BE49-F238E27FC236}">
                  <a16:creationId xmlns:a16="http://schemas.microsoft.com/office/drawing/2014/main" id="{9A66794E-12BC-4C39-868B-C2C6D6155E89}"/>
                </a:ext>
              </a:extLst>
            </p:cNvPr>
            <p:cNvSpPr>
              <a:spLocks noChangeArrowheads="1"/>
            </p:cNvSpPr>
            <p:nvPr/>
          </p:nvSpPr>
          <p:spPr bwMode="auto">
            <a:xfrm>
              <a:off x="2293" y="2736"/>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39" name="Oval 38">
              <a:extLst>
                <a:ext uri="{FF2B5EF4-FFF2-40B4-BE49-F238E27FC236}">
                  <a16:creationId xmlns:a16="http://schemas.microsoft.com/office/drawing/2014/main" id="{E560A2CE-71B2-4510-9A57-DE3454B9CC1B}"/>
                </a:ext>
              </a:extLst>
            </p:cNvPr>
            <p:cNvSpPr>
              <a:spLocks noChangeArrowheads="1"/>
            </p:cNvSpPr>
            <p:nvPr/>
          </p:nvSpPr>
          <p:spPr bwMode="auto">
            <a:xfrm>
              <a:off x="2293" y="1968"/>
              <a:ext cx="96" cy="96"/>
            </a:xfrm>
            <a:prstGeom prst="ellipse">
              <a:avLst/>
            </a:prstGeom>
            <a:solidFill>
              <a:schemeClr val="tx1"/>
            </a:solidFill>
            <a:ln w="12700">
              <a:solidFill>
                <a:schemeClr val="tx1"/>
              </a:solidFill>
              <a:round/>
              <a:headEnd/>
              <a:tailEnd/>
            </a:ln>
          </p:spPr>
          <p:txBody>
            <a:bodyPr wrap="none" anchor="ctr"/>
            <a:lstStyle/>
            <a:p>
              <a:endParaRPr lang="pt-BR"/>
            </a:p>
          </p:txBody>
        </p:sp>
      </p:grpSp>
      <p:sp>
        <p:nvSpPr>
          <p:cNvPr id="40" name="Text Box 5">
            <a:extLst>
              <a:ext uri="{FF2B5EF4-FFF2-40B4-BE49-F238E27FC236}">
                <a16:creationId xmlns:a16="http://schemas.microsoft.com/office/drawing/2014/main" id="{AA41C014-CE8B-4C17-ACE0-ED5DE1A35463}"/>
              </a:ext>
            </a:extLst>
          </p:cNvPr>
          <p:cNvSpPr txBox="1">
            <a:spLocks noChangeArrowheads="1"/>
          </p:cNvSpPr>
          <p:nvPr/>
        </p:nvSpPr>
        <p:spPr bwMode="auto">
          <a:xfrm>
            <a:off x="476492" y="5681605"/>
            <a:ext cx="1728999" cy="461665"/>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b="1">
                <a:latin typeface="Symbol" pitchFamily="18" charset="2"/>
              </a:rPr>
              <a:t>D</a:t>
            </a:r>
            <a:r>
              <a:rPr lang="pt-BR" b="1"/>
              <a:t>EP = -C-D</a:t>
            </a:r>
          </a:p>
        </p:txBody>
      </p:sp>
      <p:sp>
        <p:nvSpPr>
          <p:cNvPr id="41" name="Text Box 6">
            <a:extLst>
              <a:ext uri="{FF2B5EF4-FFF2-40B4-BE49-F238E27FC236}">
                <a16:creationId xmlns:a16="http://schemas.microsoft.com/office/drawing/2014/main" id="{0085B5C9-7360-4E58-9455-0BF6F147148D}"/>
              </a:ext>
            </a:extLst>
          </p:cNvPr>
          <p:cNvSpPr txBox="1">
            <a:spLocks noChangeArrowheads="1"/>
          </p:cNvSpPr>
          <p:nvPr/>
        </p:nvSpPr>
        <p:spPr bwMode="auto">
          <a:xfrm>
            <a:off x="2803766" y="5646680"/>
            <a:ext cx="1763624" cy="461665"/>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b="1">
                <a:latin typeface="Symbol" pitchFamily="18" charset="2"/>
              </a:rPr>
              <a:t>D</a:t>
            </a:r>
            <a:r>
              <a:rPr lang="pt-BR" b="1"/>
              <a:t>EC = -A-B</a:t>
            </a:r>
          </a:p>
        </p:txBody>
      </p:sp>
      <p:sp>
        <p:nvSpPr>
          <p:cNvPr id="42" name="Text Box 7">
            <a:extLst>
              <a:ext uri="{FF2B5EF4-FFF2-40B4-BE49-F238E27FC236}">
                <a16:creationId xmlns:a16="http://schemas.microsoft.com/office/drawing/2014/main" id="{D8046C36-EFE9-4B9C-A8E9-4B1433204511}"/>
              </a:ext>
            </a:extLst>
          </p:cNvPr>
          <p:cNvSpPr txBox="1">
            <a:spLocks noChangeArrowheads="1"/>
          </p:cNvSpPr>
          <p:nvPr/>
        </p:nvSpPr>
        <p:spPr bwMode="auto">
          <a:xfrm>
            <a:off x="5064367" y="5646680"/>
            <a:ext cx="1732205" cy="461665"/>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b="1"/>
              <a:t>A.G. = A+C</a:t>
            </a:r>
          </a:p>
        </p:txBody>
      </p:sp>
      <p:sp>
        <p:nvSpPr>
          <p:cNvPr id="43" name="Text Box 8">
            <a:extLst>
              <a:ext uri="{FF2B5EF4-FFF2-40B4-BE49-F238E27FC236}">
                <a16:creationId xmlns:a16="http://schemas.microsoft.com/office/drawing/2014/main" id="{D4D25F6D-1729-468E-91EC-F9942230F588}"/>
              </a:ext>
            </a:extLst>
          </p:cNvPr>
          <p:cNvSpPr txBox="1">
            <a:spLocks noChangeArrowheads="1"/>
          </p:cNvSpPr>
          <p:nvPr/>
        </p:nvSpPr>
        <p:spPr bwMode="auto">
          <a:xfrm>
            <a:off x="463506" y="6239865"/>
            <a:ext cx="5803192" cy="461665"/>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b="1"/>
              <a:t>G.S. = </a:t>
            </a:r>
            <a:r>
              <a:rPr lang="pt-BR" b="1">
                <a:latin typeface="Symbol" pitchFamily="18" charset="2"/>
              </a:rPr>
              <a:t>D</a:t>
            </a:r>
            <a:r>
              <a:rPr lang="pt-BR" b="1"/>
              <a:t>EP+</a:t>
            </a:r>
            <a:r>
              <a:rPr lang="pt-BR" b="1">
                <a:latin typeface="Symbol" pitchFamily="18" charset="2"/>
              </a:rPr>
              <a:t>D</a:t>
            </a:r>
            <a:r>
              <a:rPr lang="pt-BR" b="1"/>
              <a:t>EC+A.G.  =  -C-D-A-B+A+C</a:t>
            </a:r>
          </a:p>
        </p:txBody>
      </p:sp>
      <p:sp>
        <p:nvSpPr>
          <p:cNvPr id="44" name="Text Box 9">
            <a:extLst>
              <a:ext uri="{FF2B5EF4-FFF2-40B4-BE49-F238E27FC236}">
                <a16:creationId xmlns:a16="http://schemas.microsoft.com/office/drawing/2014/main" id="{37D25BAB-D63D-4183-8106-047C83C6972C}"/>
              </a:ext>
            </a:extLst>
          </p:cNvPr>
          <p:cNvSpPr txBox="1">
            <a:spLocks noChangeArrowheads="1"/>
          </p:cNvSpPr>
          <p:nvPr/>
        </p:nvSpPr>
        <p:spPr bwMode="auto">
          <a:xfrm>
            <a:off x="7080207" y="6239865"/>
            <a:ext cx="1633781" cy="461665"/>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b="1"/>
              <a:t>G.S.= -B-D</a:t>
            </a:r>
          </a:p>
        </p:txBody>
      </p:sp>
      <p:sp>
        <p:nvSpPr>
          <p:cNvPr id="45" name="Rectangle 10">
            <a:extLst>
              <a:ext uri="{FF2B5EF4-FFF2-40B4-BE49-F238E27FC236}">
                <a16:creationId xmlns:a16="http://schemas.microsoft.com/office/drawing/2014/main" id="{94CA167A-F04B-4628-81EE-674B9AA41504}"/>
              </a:ext>
            </a:extLst>
          </p:cNvPr>
          <p:cNvSpPr>
            <a:spLocks noChangeArrowheads="1"/>
          </p:cNvSpPr>
          <p:nvPr/>
        </p:nvSpPr>
        <p:spPr bwMode="auto">
          <a:xfrm>
            <a:off x="6470607" y="6239864"/>
            <a:ext cx="485775" cy="457200"/>
          </a:xfrm>
          <a:prstGeom prst="rect">
            <a:avLst/>
          </a:prstGeom>
          <a:noFill/>
          <a:ln w="9525">
            <a:noFill/>
            <a:miter lim="800000"/>
            <a:headEnd/>
            <a:tailEnd/>
          </a:ln>
        </p:spPr>
        <p:txBody>
          <a:bodyPr>
            <a:spAutoFit/>
          </a:bodyPr>
          <a:lstStyle/>
          <a:p>
            <a:pPr eaLnBrk="1" hangingPunct="1"/>
            <a:r>
              <a:rPr lang="pt-BR" b="1">
                <a:latin typeface="Symbol" pitchFamily="18" charset="2"/>
              </a:rPr>
              <a:t>Þ</a:t>
            </a:r>
          </a:p>
        </p:txBody>
      </p:sp>
      <p:sp>
        <p:nvSpPr>
          <p:cNvPr id="46" name="Rectangle 4">
            <a:extLst>
              <a:ext uri="{FF2B5EF4-FFF2-40B4-BE49-F238E27FC236}">
                <a16:creationId xmlns:a16="http://schemas.microsoft.com/office/drawing/2014/main" id="{A2F716B1-7E07-4A8A-863E-457BFB2257F5}"/>
              </a:ext>
            </a:extLst>
          </p:cNvPr>
          <p:cNvSpPr>
            <a:spLocks noChangeArrowheads="1"/>
          </p:cNvSpPr>
          <p:nvPr/>
        </p:nvSpPr>
        <p:spPr bwMode="auto">
          <a:xfrm>
            <a:off x="299103" y="88716"/>
            <a:ext cx="8447159" cy="1066800"/>
          </a:xfrm>
          <a:prstGeom prst="rect">
            <a:avLst/>
          </a:prstGeom>
          <a:noFill/>
          <a:ln w="9525">
            <a:noFill/>
            <a:miter lim="800000"/>
            <a:headEnd/>
            <a:tailEnd/>
          </a:ln>
        </p:spPr>
        <p:txBody>
          <a:bodyPr anchor="ctr"/>
          <a:lstStyle/>
          <a:p>
            <a:pPr algn="ctr"/>
            <a:r>
              <a:rPr lang="pt-BR" sz="3200" b="1" dirty="0">
                <a:latin typeface="Arial" charset="0"/>
              </a:rPr>
              <a:t>5) A Introdução de um Imposto Específico </a:t>
            </a:r>
            <a:r>
              <a:rPr lang="pt-BR" b="1" dirty="0">
                <a:latin typeface="Arial" charset="0"/>
              </a:rPr>
              <a:t>(valor $ fixo por unidade transacionada)</a:t>
            </a:r>
          </a:p>
        </p:txBody>
      </p:sp>
    </p:spTree>
    <p:extLst>
      <p:ext uri="{BB962C8B-B14F-4D97-AF65-F5344CB8AC3E}">
        <p14:creationId xmlns:p14="http://schemas.microsoft.com/office/powerpoint/2010/main" val="344883643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92340A7-A71B-4256-A46F-D040D12DB27F}"/>
              </a:ext>
            </a:extLst>
          </p:cNvPr>
          <p:cNvSpPr>
            <a:spLocks noChangeArrowheads="1"/>
          </p:cNvSpPr>
          <p:nvPr/>
        </p:nvSpPr>
        <p:spPr bwMode="auto">
          <a:xfrm>
            <a:off x="101879" y="-58454"/>
            <a:ext cx="8839200" cy="1066800"/>
          </a:xfrm>
          <a:prstGeom prst="rect">
            <a:avLst/>
          </a:prstGeom>
          <a:noFill/>
          <a:ln w="9525">
            <a:noFill/>
            <a:miter lim="800000"/>
            <a:headEnd/>
            <a:tailEnd/>
          </a:ln>
        </p:spPr>
        <p:txBody>
          <a:bodyPr anchor="ctr"/>
          <a:lstStyle/>
          <a:p>
            <a:pPr algn="r"/>
            <a:r>
              <a:rPr lang="pt-BR" sz="2800" b="1" dirty="0">
                <a:latin typeface="Arial" charset="0"/>
              </a:rPr>
              <a:t>O Imposto e as Elasticidades da demanda e Oferta</a:t>
            </a:r>
          </a:p>
        </p:txBody>
      </p:sp>
      <p:sp>
        <p:nvSpPr>
          <p:cNvPr id="6" name="Line 5">
            <a:extLst>
              <a:ext uri="{FF2B5EF4-FFF2-40B4-BE49-F238E27FC236}">
                <a16:creationId xmlns:a16="http://schemas.microsoft.com/office/drawing/2014/main" id="{6246AB88-4EEE-4515-A145-5E91C6896767}"/>
              </a:ext>
            </a:extLst>
          </p:cNvPr>
          <p:cNvSpPr>
            <a:spLocks noChangeShapeType="1"/>
          </p:cNvSpPr>
          <p:nvPr/>
        </p:nvSpPr>
        <p:spPr bwMode="auto">
          <a:xfrm>
            <a:off x="729954" y="1826199"/>
            <a:ext cx="0" cy="3325812"/>
          </a:xfrm>
          <a:prstGeom prst="line">
            <a:avLst/>
          </a:prstGeom>
          <a:noFill/>
          <a:ln w="38100">
            <a:solidFill>
              <a:schemeClr val="tx1"/>
            </a:solidFill>
            <a:round/>
            <a:headEnd type="triangle" w="med" len="med"/>
            <a:tailEnd/>
          </a:ln>
        </p:spPr>
        <p:txBody>
          <a:bodyPr wrap="none" anchor="ctr"/>
          <a:lstStyle/>
          <a:p>
            <a:endParaRPr lang="pt-BR"/>
          </a:p>
        </p:txBody>
      </p:sp>
      <p:sp>
        <p:nvSpPr>
          <p:cNvPr id="7" name="Line 6">
            <a:extLst>
              <a:ext uri="{FF2B5EF4-FFF2-40B4-BE49-F238E27FC236}">
                <a16:creationId xmlns:a16="http://schemas.microsoft.com/office/drawing/2014/main" id="{8B6BD030-64DB-48D8-8E8B-21F9F6D15D53}"/>
              </a:ext>
            </a:extLst>
          </p:cNvPr>
          <p:cNvSpPr>
            <a:spLocks noChangeShapeType="1"/>
          </p:cNvSpPr>
          <p:nvPr/>
        </p:nvSpPr>
        <p:spPr bwMode="auto">
          <a:xfrm>
            <a:off x="4928892" y="1826199"/>
            <a:ext cx="0" cy="3325812"/>
          </a:xfrm>
          <a:prstGeom prst="line">
            <a:avLst/>
          </a:prstGeom>
          <a:noFill/>
          <a:ln w="38100">
            <a:solidFill>
              <a:schemeClr val="tx1"/>
            </a:solidFill>
            <a:round/>
            <a:headEnd type="triangle" w="med" len="med"/>
            <a:tailEnd/>
          </a:ln>
        </p:spPr>
        <p:txBody>
          <a:bodyPr wrap="none" anchor="ctr"/>
          <a:lstStyle/>
          <a:p>
            <a:endParaRPr lang="pt-BR"/>
          </a:p>
        </p:txBody>
      </p:sp>
      <p:sp>
        <p:nvSpPr>
          <p:cNvPr id="8" name="Line 7">
            <a:extLst>
              <a:ext uri="{FF2B5EF4-FFF2-40B4-BE49-F238E27FC236}">
                <a16:creationId xmlns:a16="http://schemas.microsoft.com/office/drawing/2014/main" id="{DDED789C-0E7E-4B32-B87A-196AF06AFFF4}"/>
              </a:ext>
            </a:extLst>
          </p:cNvPr>
          <p:cNvSpPr>
            <a:spLocks noChangeShapeType="1"/>
          </p:cNvSpPr>
          <p:nvPr/>
        </p:nvSpPr>
        <p:spPr bwMode="auto">
          <a:xfrm>
            <a:off x="744242" y="5163124"/>
            <a:ext cx="3681412" cy="0"/>
          </a:xfrm>
          <a:prstGeom prst="line">
            <a:avLst/>
          </a:prstGeom>
          <a:noFill/>
          <a:ln w="38100">
            <a:solidFill>
              <a:schemeClr val="tx1"/>
            </a:solidFill>
            <a:round/>
            <a:headEnd/>
            <a:tailEnd type="triangle" w="med" len="med"/>
          </a:ln>
        </p:spPr>
        <p:txBody>
          <a:bodyPr wrap="none" anchor="ctr"/>
          <a:lstStyle/>
          <a:p>
            <a:endParaRPr lang="pt-BR"/>
          </a:p>
        </p:txBody>
      </p:sp>
      <p:sp>
        <p:nvSpPr>
          <p:cNvPr id="9" name="Line 8">
            <a:extLst>
              <a:ext uri="{FF2B5EF4-FFF2-40B4-BE49-F238E27FC236}">
                <a16:creationId xmlns:a16="http://schemas.microsoft.com/office/drawing/2014/main" id="{E02F09EF-401C-49A7-B0CE-874021245694}"/>
              </a:ext>
            </a:extLst>
          </p:cNvPr>
          <p:cNvSpPr>
            <a:spLocks noChangeShapeType="1"/>
          </p:cNvSpPr>
          <p:nvPr/>
        </p:nvSpPr>
        <p:spPr bwMode="auto">
          <a:xfrm>
            <a:off x="4941592" y="5163124"/>
            <a:ext cx="3683000" cy="0"/>
          </a:xfrm>
          <a:prstGeom prst="line">
            <a:avLst/>
          </a:prstGeom>
          <a:noFill/>
          <a:ln w="38100">
            <a:solidFill>
              <a:schemeClr val="tx1"/>
            </a:solidFill>
            <a:round/>
            <a:headEnd/>
            <a:tailEnd type="triangle" w="med" len="med"/>
          </a:ln>
        </p:spPr>
        <p:txBody>
          <a:bodyPr wrap="none" anchor="ctr"/>
          <a:lstStyle/>
          <a:p>
            <a:endParaRPr lang="pt-BR"/>
          </a:p>
        </p:txBody>
      </p:sp>
      <p:sp>
        <p:nvSpPr>
          <p:cNvPr id="10" name="Rectangle 9">
            <a:extLst>
              <a:ext uri="{FF2B5EF4-FFF2-40B4-BE49-F238E27FC236}">
                <a16:creationId xmlns:a16="http://schemas.microsoft.com/office/drawing/2014/main" id="{09BD07E9-A9E5-45B3-AB75-54DA27618652}"/>
              </a:ext>
            </a:extLst>
          </p:cNvPr>
          <p:cNvSpPr>
            <a:spLocks noChangeArrowheads="1"/>
          </p:cNvSpPr>
          <p:nvPr/>
        </p:nvSpPr>
        <p:spPr bwMode="auto">
          <a:xfrm>
            <a:off x="4209755" y="5132961"/>
            <a:ext cx="421591" cy="459100"/>
          </a:xfrm>
          <a:prstGeom prst="rect">
            <a:avLst/>
          </a:prstGeom>
          <a:noFill/>
          <a:ln w="12700">
            <a:noFill/>
            <a:miter lim="800000"/>
            <a:headEnd/>
            <a:tailEnd/>
          </a:ln>
        </p:spPr>
        <p:txBody>
          <a:bodyPr wrap="none" lIns="90488" tIns="44450" rIns="90488" bIns="44450">
            <a:spAutoFit/>
          </a:bodyPr>
          <a:lstStyle/>
          <a:p>
            <a:r>
              <a:rPr lang="pt-BR" b="1"/>
              <a:t>Q</a:t>
            </a:r>
          </a:p>
        </p:txBody>
      </p:sp>
      <p:sp>
        <p:nvSpPr>
          <p:cNvPr id="11" name="Rectangle 10">
            <a:extLst>
              <a:ext uri="{FF2B5EF4-FFF2-40B4-BE49-F238E27FC236}">
                <a16:creationId xmlns:a16="http://schemas.microsoft.com/office/drawing/2014/main" id="{37328E5D-064C-4CEC-8111-59EB5CC9BCAE}"/>
              </a:ext>
            </a:extLst>
          </p:cNvPr>
          <p:cNvSpPr>
            <a:spLocks noChangeArrowheads="1"/>
          </p:cNvSpPr>
          <p:nvPr/>
        </p:nvSpPr>
        <p:spPr bwMode="auto">
          <a:xfrm>
            <a:off x="8440443" y="5132961"/>
            <a:ext cx="421591" cy="459100"/>
          </a:xfrm>
          <a:prstGeom prst="rect">
            <a:avLst/>
          </a:prstGeom>
          <a:noFill/>
          <a:ln w="12700">
            <a:noFill/>
            <a:miter lim="800000"/>
            <a:headEnd/>
            <a:tailEnd/>
          </a:ln>
        </p:spPr>
        <p:txBody>
          <a:bodyPr wrap="none" lIns="90488" tIns="44450" rIns="90488" bIns="44450">
            <a:spAutoFit/>
          </a:bodyPr>
          <a:lstStyle/>
          <a:p>
            <a:r>
              <a:rPr lang="pt-BR" b="1"/>
              <a:t>Q</a:t>
            </a:r>
          </a:p>
        </p:txBody>
      </p:sp>
      <p:sp>
        <p:nvSpPr>
          <p:cNvPr id="12" name="Rectangle 11">
            <a:extLst>
              <a:ext uri="{FF2B5EF4-FFF2-40B4-BE49-F238E27FC236}">
                <a16:creationId xmlns:a16="http://schemas.microsoft.com/office/drawing/2014/main" id="{963DAE4E-EF2D-45E6-AE07-58C51A0DB3C3}"/>
              </a:ext>
            </a:extLst>
          </p:cNvPr>
          <p:cNvSpPr>
            <a:spLocks noChangeArrowheads="1"/>
          </p:cNvSpPr>
          <p:nvPr/>
        </p:nvSpPr>
        <p:spPr bwMode="auto">
          <a:xfrm>
            <a:off x="396580" y="1621411"/>
            <a:ext cx="370295" cy="459100"/>
          </a:xfrm>
          <a:prstGeom prst="rect">
            <a:avLst/>
          </a:prstGeom>
          <a:noFill/>
          <a:ln w="12700">
            <a:noFill/>
            <a:miter lim="800000"/>
            <a:headEnd/>
            <a:tailEnd/>
          </a:ln>
        </p:spPr>
        <p:txBody>
          <a:bodyPr wrap="none" lIns="90488" tIns="44450" rIns="90488" bIns="44450">
            <a:spAutoFit/>
          </a:bodyPr>
          <a:lstStyle/>
          <a:p>
            <a:r>
              <a:rPr lang="pt-BR" b="1"/>
              <a:t>P</a:t>
            </a:r>
          </a:p>
        </p:txBody>
      </p:sp>
      <p:sp>
        <p:nvSpPr>
          <p:cNvPr id="13" name="Rectangle 12">
            <a:extLst>
              <a:ext uri="{FF2B5EF4-FFF2-40B4-BE49-F238E27FC236}">
                <a16:creationId xmlns:a16="http://schemas.microsoft.com/office/drawing/2014/main" id="{5A4204AC-1355-4161-ABFD-A91E1AB3A294}"/>
              </a:ext>
            </a:extLst>
          </p:cNvPr>
          <p:cNvSpPr>
            <a:spLocks noChangeArrowheads="1"/>
          </p:cNvSpPr>
          <p:nvPr/>
        </p:nvSpPr>
        <p:spPr bwMode="auto">
          <a:xfrm>
            <a:off x="4563768" y="1707136"/>
            <a:ext cx="370295" cy="459100"/>
          </a:xfrm>
          <a:prstGeom prst="rect">
            <a:avLst/>
          </a:prstGeom>
          <a:noFill/>
          <a:ln w="12700">
            <a:noFill/>
            <a:miter lim="800000"/>
            <a:headEnd/>
            <a:tailEnd/>
          </a:ln>
        </p:spPr>
        <p:txBody>
          <a:bodyPr wrap="none" lIns="90488" tIns="44450" rIns="90488" bIns="44450">
            <a:spAutoFit/>
          </a:bodyPr>
          <a:lstStyle/>
          <a:p>
            <a:r>
              <a:rPr lang="pt-BR" b="1"/>
              <a:t>P</a:t>
            </a:r>
          </a:p>
        </p:txBody>
      </p:sp>
      <p:sp>
        <p:nvSpPr>
          <p:cNvPr id="14" name="Rectangle 13">
            <a:extLst>
              <a:ext uri="{FF2B5EF4-FFF2-40B4-BE49-F238E27FC236}">
                <a16:creationId xmlns:a16="http://schemas.microsoft.com/office/drawing/2014/main" id="{D7E30E4F-B8CC-4E72-8181-6C3D8EED837B}"/>
              </a:ext>
            </a:extLst>
          </p:cNvPr>
          <p:cNvSpPr>
            <a:spLocks noChangeArrowheads="1"/>
          </p:cNvSpPr>
          <p:nvPr/>
        </p:nvSpPr>
        <p:spPr bwMode="auto">
          <a:xfrm>
            <a:off x="3800179" y="2653287"/>
            <a:ext cx="310984" cy="366767"/>
          </a:xfrm>
          <a:prstGeom prst="rect">
            <a:avLst/>
          </a:prstGeom>
          <a:noFill/>
          <a:ln w="12700">
            <a:noFill/>
            <a:miter lim="800000"/>
            <a:headEnd/>
            <a:tailEnd/>
          </a:ln>
        </p:spPr>
        <p:txBody>
          <a:bodyPr wrap="none" lIns="90488" tIns="44450" rIns="90488" bIns="44450">
            <a:spAutoFit/>
          </a:bodyPr>
          <a:lstStyle/>
          <a:p>
            <a:r>
              <a:rPr lang="pt-BR" sz="1800" b="1" i="1"/>
              <a:t>S</a:t>
            </a:r>
          </a:p>
        </p:txBody>
      </p:sp>
      <p:sp>
        <p:nvSpPr>
          <p:cNvPr id="15" name="Line 14">
            <a:extLst>
              <a:ext uri="{FF2B5EF4-FFF2-40B4-BE49-F238E27FC236}">
                <a16:creationId xmlns:a16="http://schemas.microsoft.com/office/drawing/2014/main" id="{5E868FE2-7DE0-46DC-A084-B4060911A414}"/>
              </a:ext>
            </a:extLst>
          </p:cNvPr>
          <p:cNvSpPr>
            <a:spLocks noChangeShapeType="1"/>
          </p:cNvSpPr>
          <p:nvPr/>
        </p:nvSpPr>
        <p:spPr bwMode="auto">
          <a:xfrm>
            <a:off x="2039643" y="1837311"/>
            <a:ext cx="949325" cy="3303588"/>
          </a:xfrm>
          <a:prstGeom prst="line">
            <a:avLst/>
          </a:prstGeom>
          <a:noFill/>
          <a:ln w="38100">
            <a:solidFill>
              <a:schemeClr val="tx1"/>
            </a:solidFill>
            <a:round/>
            <a:headEnd/>
            <a:tailEnd/>
          </a:ln>
        </p:spPr>
        <p:txBody>
          <a:bodyPr wrap="none" anchor="ctr"/>
          <a:lstStyle/>
          <a:p>
            <a:endParaRPr lang="pt-BR"/>
          </a:p>
        </p:txBody>
      </p:sp>
      <p:sp>
        <p:nvSpPr>
          <p:cNvPr id="16" name="Rectangle 15">
            <a:extLst>
              <a:ext uri="{FF2B5EF4-FFF2-40B4-BE49-F238E27FC236}">
                <a16:creationId xmlns:a16="http://schemas.microsoft.com/office/drawing/2014/main" id="{8F1963D8-2146-4B65-8EFC-3D3F7E69664A}"/>
              </a:ext>
            </a:extLst>
          </p:cNvPr>
          <p:cNvSpPr>
            <a:spLocks noChangeArrowheads="1"/>
          </p:cNvSpPr>
          <p:nvPr/>
        </p:nvSpPr>
        <p:spPr bwMode="auto">
          <a:xfrm>
            <a:off x="1872954" y="1551562"/>
            <a:ext cx="349456" cy="366767"/>
          </a:xfrm>
          <a:prstGeom prst="rect">
            <a:avLst/>
          </a:prstGeom>
          <a:noFill/>
          <a:ln w="12700">
            <a:noFill/>
            <a:miter lim="800000"/>
            <a:headEnd/>
            <a:tailEnd/>
          </a:ln>
        </p:spPr>
        <p:txBody>
          <a:bodyPr wrap="none" lIns="90488" tIns="44450" rIns="90488" bIns="44450">
            <a:spAutoFit/>
          </a:bodyPr>
          <a:lstStyle/>
          <a:p>
            <a:r>
              <a:rPr lang="pt-BR" sz="1800" b="1" i="1"/>
              <a:t>D</a:t>
            </a:r>
          </a:p>
        </p:txBody>
      </p:sp>
      <p:sp>
        <p:nvSpPr>
          <p:cNvPr id="17" name="Line 16">
            <a:extLst>
              <a:ext uri="{FF2B5EF4-FFF2-40B4-BE49-F238E27FC236}">
                <a16:creationId xmlns:a16="http://schemas.microsoft.com/office/drawing/2014/main" id="{C8396168-DBD2-4C92-9048-3697AD28F3C4}"/>
              </a:ext>
            </a:extLst>
          </p:cNvPr>
          <p:cNvSpPr>
            <a:spLocks noChangeShapeType="1"/>
          </p:cNvSpPr>
          <p:nvPr/>
        </p:nvSpPr>
        <p:spPr bwMode="auto">
          <a:xfrm flipV="1">
            <a:off x="755355" y="2824737"/>
            <a:ext cx="3089275" cy="942975"/>
          </a:xfrm>
          <a:prstGeom prst="line">
            <a:avLst/>
          </a:prstGeom>
          <a:noFill/>
          <a:ln w="38100">
            <a:solidFill>
              <a:schemeClr val="tx1"/>
            </a:solidFill>
            <a:round/>
            <a:headEnd/>
            <a:tailEnd/>
          </a:ln>
        </p:spPr>
        <p:txBody>
          <a:bodyPr wrap="none" anchor="ctr"/>
          <a:lstStyle/>
          <a:p>
            <a:endParaRPr lang="pt-BR"/>
          </a:p>
        </p:txBody>
      </p:sp>
      <p:sp>
        <p:nvSpPr>
          <p:cNvPr id="18" name="Line 17">
            <a:extLst>
              <a:ext uri="{FF2B5EF4-FFF2-40B4-BE49-F238E27FC236}">
                <a16:creationId xmlns:a16="http://schemas.microsoft.com/office/drawing/2014/main" id="{2F659735-5608-47AC-90D3-46BC0B509FBC}"/>
              </a:ext>
            </a:extLst>
          </p:cNvPr>
          <p:cNvSpPr>
            <a:spLocks noChangeShapeType="1"/>
          </p:cNvSpPr>
          <p:nvPr/>
        </p:nvSpPr>
        <p:spPr bwMode="auto">
          <a:xfrm>
            <a:off x="4986042" y="2678687"/>
            <a:ext cx="3435350" cy="1090613"/>
          </a:xfrm>
          <a:prstGeom prst="line">
            <a:avLst/>
          </a:prstGeom>
          <a:noFill/>
          <a:ln w="38100">
            <a:solidFill>
              <a:schemeClr val="tx1"/>
            </a:solidFill>
            <a:round/>
            <a:headEnd/>
            <a:tailEnd/>
          </a:ln>
        </p:spPr>
        <p:txBody>
          <a:bodyPr wrap="none" anchor="ctr"/>
          <a:lstStyle/>
          <a:p>
            <a:endParaRPr lang="pt-BR"/>
          </a:p>
        </p:txBody>
      </p:sp>
      <p:sp>
        <p:nvSpPr>
          <p:cNvPr id="19" name="Line 18">
            <a:extLst>
              <a:ext uri="{FF2B5EF4-FFF2-40B4-BE49-F238E27FC236}">
                <a16:creationId xmlns:a16="http://schemas.microsoft.com/office/drawing/2014/main" id="{A596C956-C5E1-464C-8E90-DE8A02C997C4}"/>
              </a:ext>
            </a:extLst>
          </p:cNvPr>
          <p:cNvSpPr>
            <a:spLocks noChangeShapeType="1"/>
          </p:cNvSpPr>
          <p:nvPr/>
        </p:nvSpPr>
        <p:spPr bwMode="auto">
          <a:xfrm flipV="1">
            <a:off x="6236992" y="1923037"/>
            <a:ext cx="806450" cy="3260725"/>
          </a:xfrm>
          <a:prstGeom prst="line">
            <a:avLst/>
          </a:prstGeom>
          <a:noFill/>
          <a:ln w="38100">
            <a:solidFill>
              <a:schemeClr val="tx1"/>
            </a:solidFill>
            <a:round/>
            <a:headEnd/>
            <a:tailEnd/>
          </a:ln>
        </p:spPr>
        <p:txBody>
          <a:bodyPr wrap="none" anchor="ctr"/>
          <a:lstStyle/>
          <a:p>
            <a:endParaRPr lang="pt-BR"/>
          </a:p>
        </p:txBody>
      </p:sp>
      <p:sp>
        <p:nvSpPr>
          <p:cNvPr id="20" name="Rectangle 19">
            <a:extLst>
              <a:ext uri="{FF2B5EF4-FFF2-40B4-BE49-F238E27FC236}">
                <a16:creationId xmlns:a16="http://schemas.microsoft.com/office/drawing/2014/main" id="{83065EE8-1785-43A3-A914-B92460298843}"/>
              </a:ext>
            </a:extLst>
          </p:cNvPr>
          <p:cNvSpPr>
            <a:spLocks noChangeArrowheads="1"/>
          </p:cNvSpPr>
          <p:nvPr/>
        </p:nvSpPr>
        <p:spPr bwMode="auto">
          <a:xfrm>
            <a:off x="6854529" y="1623000"/>
            <a:ext cx="310984" cy="366767"/>
          </a:xfrm>
          <a:prstGeom prst="rect">
            <a:avLst/>
          </a:prstGeom>
          <a:noFill/>
          <a:ln w="12700">
            <a:noFill/>
            <a:miter lim="800000"/>
            <a:headEnd/>
            <a:tailEnd/>
          </a:ln>
        </p:spPr>
        <p:txBody>
          <a:bodyPr wrap="none" lIns="90488" tIns="44450" rIns="90488" bIns="44450">
            <a:spAutoFit/>
          </a:bodyPr>
          <a:lstStyle/>
          <a:p>
            <a:r>
              <a:rPr lang="pt-BR" sz="1800" b="1" i="1"/>
              <a:t>S</a:t>
            </a:r>
          </a:p>
        </p:txBody>
      </p:sp>
      <p:sp>
        <p:nvSpPr>
          <p:cNvPr id="21" name="Rectangle 20">
            <a:extLst>
              <a:ext uri="{FF2B5EF4-FFF2-40B4-BE49-F238E27FC236}">
                <a16:creationId xmlns:a16="http://schemas.microsoft.com/office/drawing/2014/main" id="{3ACA29F3-D64F-482A-BA49-3B802A120E3A}"/>
              </a:ext>
            </a:extLst>
          </p:cNvPr>
          <p:cNvSpPr>
            <a:spLocks noChangeArrowheads="1"/>
          </p:cNvSpPr>
          <p:nvPr/>
        </p:nvSpPr>
        <p:spPr bwMode="auto">
          <a:xfrm>
            <a:off x="8359479" y="3685162"/>
            <a:ext cx="349456" cy="366767"/>
          </a:xfrm>
          <a:prstGeom prst="rect">
            <a:avLst/>
          </a:prstGeom>
          <a:noFill/>
          <a:ln w="12700">
            <a:noFill/>
            <a:miter lim="800000"/>
            <a:headEnd/>
            <a:tailEnd/>
          </a:ln>
        </p:spPr>
        <p:txBody>
          <a:bodyPr wrap="none" lIns="90488" tIns="44450" rIns="90488" bIns="44450">
            <a:spAutoFit/>
          </a:bodyPr>
          <a:lstStyle/>
          <a:p>
            <a:r>
              <a:rPr lang="pt-BR" sz="1800" b="1" i="1"/>
              <a:t>D</a:t>
            </a:r>
          </a:p>
        </p:txBody>
      </p:sp>
      <p:sp>
        <p:nvSpPr>
          <p:cNvPr id="22" name="Rectangle 21">
            <a:extLst>
              <a:ext uri="{FF2B5EF4-FFF2-40B4-BE49-F238E27FC236}">
                <a16:creationId xmlns:a16="http://schemas.microsoft.com/office/drawing/2014/main" id="{8387EA40-448C-49B1-B9C5-34ECBCE2D34D}"/>
              </a:ext>
            </a:extLst>
          </p:cNvPr>
          <p:cNvSpPr>
            <a:spLocks noChangeArrowheads="1"/>
          </p:cNvSpPr>
          <p:nvPr/>
        </p:nvSpPr>
        <p:spPr bwMode="auto">
          <a:xfrm>
            <a:off x="2304754" y="5150425"/>
            <a:ext cx="442430" cy="366767"/>
          </a:xfrm>
          <a:prstGeom prst="rect">
            <a:avLst/>
          </a:prstGeom>
          <a:noFill/>
          <a:ln w="12700">
            <a:noFill/>
            <a:miter lim="800000"/>
            <a:headEnd/>
            <a:tailEnd/>
          </a:ln>
        </p:spPr>
        <p:txBody>
          <a:bodyPr wrap="none" lIns="90488" tIns="44450" rIns="90488" bIns="44450">
            <a:spAutoFit/>
          </a:bodyPr>
          <a:lstStyle/>
          <a:p>
            <a:r>
              <a:rPr lang="pt-BR" sz="1800" b="1"/>
              <a:t>Q</a:t>
            </a:r>
            <a:r>
              <a:rPr lang="pt-BR" sz="1400" b="1"/>
              <a:t>e</a:t>
            </a:r>
            <a:endParaRPr lang="pt-BR" sz="1400" b="1" baseline="-25000"/>
          </a:p>
        </p:txBody>
      </p:sp>
      <p:sp>
        <p:nvSpPr>
          <p:cNvPr id="23" name="Rectangle 22">
            <a:extLst>
              <a:ext uri="{FF2B5EF4-FFF2-40B4-BE49-F238E27FC236}">
                <a16:creationId xmlns:a16="http://schemas.microsoft.com/office/drawing/2014/main" id="{37B199B1-2539-4F9C-94AA-40189A442DC5}"/>
              </a:ext>
            </a:extLst>
          </p:cNvPr>
          <p:cNvSpPr>
            <a:spLocks noChangeArrowheads="1"/>
          </p:cNvSpPr>
          <p:nvPr/>
        </p:nvSpPr>
        <p:spPr bwMode="auto">
          <a:xfrm>
            <a:off x="323554" y="2923162"/>
            <a:ext cx="403958" cy="366767"/>
          </a:xfrm>
          <a:prstGeom prst="rect">
            <a:avLst/>
          </a:prstGeom>
          <a:noFill/>
          <a:ln w="12700">
            <a:noFill/>
            <a:miter lim="800000"/>
            <a:headEnd/>
            <a:tailEnd/>
          </a:ln>
        </p:spPr>
        <p:txBody>
          <a:bodyPr wrap="none" lIns="90488" tIns="44450" rIns="90488" bIns="44450">
            <a:spAutoFit/>
          </a:bodyPr>
          <a:lstStyle/>
          <a:p>
            <a:r>
              <a:rPr lang="pt-BR" sz="1800" b="1"/>
              <a:t>P</a:t>
            </a:r>
            <a:r>
              <a:rPr lang="pt-BR" sz="1400" b="1"/>
              <a:t>e</a:t>
            </a:r>
            <a:endParaRPr lang="pt-BR" sz="1400" b="1" baseline="-25000"/>
          </a:p>
        </p:txBody>
      </p:sp>
      <p:sp>
        <p:nvSpPr>
          <p:cNvPr id="24" name="Line 23">
            <a:extLst>
              <a:ext uri="{FF2B5EF4-FFF2-40B4-BE49-F238E27FC236}">
                <a16:creationId xmlns:a16="http://schemas.microsoft.com/office/drawing/2014/main" id="{6543FB8C-6176-44C6-8988-C7B0C40ABC62}"/>
              </a:ext>
            </a:extLst>
          </p:cNvPr>
          <p:cNvSpPr>
            <a:spLocks noChangeShapeType="1"/>
          </p:cNvSpPr>
          <p:nvPr/>
        </p:nvSpPr>
        <p:spPr bwMode="auto">
          <a:xfrm flipH="1">
            <a:off x="720429" y="3231136"/>
            <a:ext cx="1733550" cy="0"/>
          </a:xfrm>
          <a:prstGeom prst="line">
            <a:avLst/>
          </a:prstGeom>
          <a:noFill/>
          <a:ln w="25400">
            <a:solidFill>
              <a:schemeClr val="tx1"/>
            </a:solidFill>
            <a:prstDash val="sysDot"/>
            <a:round/>
            <a:headEnd/>
            <a:tailEnd/>
          </a:ln>
        </p:spPr>
        <p:txBody>
          <a:bodyPr wrap="none" anchor="ctr"/>
          <a:lstStyle/>
          <a:p>
            <a:endParaRPr lang="pt-BR"/>
          </a:p>
        </p:txBody>
      </p:sp>
      <p:sp>
        <p:nvSpPr>
          <p:cNvPr id="25" name="Rectangle 24">
            <a:extLst>
              <a:ext uri="{FF2B5EF4-FFF2-40B4-BE49-F238E27FC236}">
                <a16:creationId xmlns:a16="http://schemas.microsoft.com/office/drawing/2014/main" id="{73713254-2E9B-4F49-AF04-2DBD99336A4F}"/>
              </a:ext>
            </a:extLst>
          </p:cNvPr>
          <p:cNvSpPr>
            <a:spLocks noChangeArrowheads="1"/>
          </p:cNvSpPr>
          <p:nvPr/>
        </p:nvSpPr>
        <p:spPr bwMode="auto">
          <a:xfrm>
            <a:off x="4501854" y="3104137"/>
            <a:ext cx="403958" cy="366767"/>
          </a:xfrm>
          <a:prstGeom prst="rect">
            <a:avLst/>
          </a:prstGeom>
          <a:noFill/>
          <a:ln w="12700">
            <a:noFill/>
            <a:miter lim="800000"/>
            <a:headEnd/>
            <a:tailEnd/>
          </a:ln>
        </p:spPr>
        <p:txBody>
          <a:bodyPr wrap="none" lIns="90488" tIns="44450" rIns="90488" bIns="44450">
            <a:spAutoFit/>
          </a:bodyPr>
          <a:lstStyle/>
          <a:p>
            <a:r>
              <a:rPr lang="pt-BR" sz="1800" b="1"/>
              <a:t>P</a:t>
            </a:r>
            <a:r>
              <a:rPr lang="pt-BR" sz="1400" b="1"/>
              <a:t>e</a:t>
            </a:r>
            <a:endParaRPr lang="pt-BR" sz="1400" b="1" baseline="-25000"/>
          </a:p>
        </p:txBody>
      </p:sp>
      <p:sp>
        <p:nvSpPr>
          <p:cNvPr id="26" name="Line 25">
            <a:extLst>
              <a:ext uri="{FF2B5EF4-FFF2-40B4-BE49-F238E27FC236}">
                <a16:creationId xmlns:a16="http://schemas.microsoft.com/office/drawing/2014/main" id="{315B3C86-3BCF-42F1-9736-EA1A5B5CDA7D}"/>
              </a:ext>
            </a:extLst>
          </p:cNvPr>
          <p:cNvSpPr>
            <a:spLocks noChangeShapeType="1"/>
          </p:cNvSpPr>
          <p:nvPr/>
        </p:nvSpPr>
        <p:spPr bwMode="auto">
          <a:xfrm flipH="1">
            <a:off x="4940005" y="3231136"/>
            <a:ext cx="1717675" cy="0"/>
          </a:xfrm>
          <a:prstGeom prst="line">
            <a:avLst/>
          </a:prstGeom>
          <a:noFill/>
          <a:ln w="25400">
            <a:solidFill>
              <a:schemeClr val="tx1"/>
            </a:solidFill>
            <a:prstDash val="sysDot"/>
            <a:round/>
            <a:headEnd/>
            <a:tailEnd/>
          </a:ln>
        </p:spPr>
        <p:txBody>
          <a:bodyPr wrap="none" anchor="ctr"/>
          <a:lstStyle/>
          <a:p>
            <a:endParaRPr lang="pt-BR"/>
          </a:p>
        </p:txBody>
      </p:sp>
      <p:sp>
        <p:nvSpPr>
          <p:cNvPr id="27" name="Line 26">
            <a:extLst>
              <a:ext uri="{FF2B5EF4-FFF2-40B4-BE49-F238E27FC236}">
                <a16:creationId xmlns:a16="http://schemas.microsoft.com/office/drawing/2014/main" id="{96D6E022-7D49-4513-A099-E556EBB303F8}"/>
              </a:ext>
            </a:extLst>
          </p:cNvPr>
          <p:cNvSpPr>
            <a:spLocks noChangeShapeType="1"/>
          </p:cNvSpPr>
          <p:nvPr/>
        </p:nvSpPr>
        <p:spPr bwMode="auto">
          <a:xfrm>
            <a:off x="2442867" y="3242249"/>
            <a:ext cx="0" cy="1909762"/>
          </a:xfrm>
          <a:prstGeom prst="line">
            <a:avLst/>
          </a:prstGeom>
          <a:noFill/>
          <a:ln w="25400">
            <a:solidFill>
              <a:schemeClr val="tx1"/>
            </a:solidFill>
            <a:prstDash val="sysDot"/>
            <a:round/>
            <a:headEnd/>
            <a:tailEnd/>
          </a:ln>
        </p:spPr>
        <p:txBody>
          <a:bodyPr wrap="none" anchor="ctr"/>
          <a:lstStyle/>
          <a:p>
            <a:endParaRPr lang="pt-BR"/>
          </a:p>
        </p:txBody>
      </p:sp>
      <p:sp>
        <p:nvSpPr>
          <p:cNvPr id="28" name="Rectangle 27">
            <a:extLst>
              <a:ext uri="{FF2B5EF4-FFF2-40B4-BE49-F238E27FC236}">
                <a16:creationId xmlns:a16="http://schemas.microsoft.com/office/drawing/2014/main" id="{D7428262-832E-4CA5-8E40-5A5749990665}"/>
              </a:ext>
            </a:extLst>
          </p:cNvPr>
          <p:cNvSpPr>
            <a:spLocks noChangeArrowheads="1"/>
          </p:cNvSpPr>
          <p:nvPr/>
        </p:nvSpPr>
        <p:spPr bwMode="auto">
          <a:xfrm>
            <a:off x="6571954" y="5142487"/>
            <a:ext cx="442430" cy="366767"/>
          </a:xfrm>
          <a:prstGeom prst="rect">
            <a:avLst/>
          </a:prstGeom>
          <a:noFill/>
          <a:ln w="12700">
            <a:noFill/>
            <a:miter lim="800000"/>
            <a:headEnd/>
            <a:tailEnd/>
          </a:ln>
        </p:spPr>
        <p:txBody>
          <a:bodyPr wrap="none" lIns="90488" tIns="44450" rIns="90488" bIns="44450">
            <a:spAutoFit/>
          </a:bodyPr>
          <a:lstStyle/>
          <a:p>
            <a:r>
              <a:rPr lang="pt-BR" sz="1800" b="1"/>
              <a:t>Q</a:t>
            </a:r>
            <a:r>
              <a:rPr lang="pt-BR" sz="1400" b="1"/>
              <a:t>e</a:t>
            </a:r>
            <a:endParaRPr lang="pt-BR" sz="1400" b="1" baseline="-25000"/>
          </a:p>
        </p:txBody>
      </p:sp>
      <p:sp>
        <p:nvSpPr>
          <p:cNvPr id="29" name="Oval 28">
            <a:extLst>
              <a:ext uri="{FF2B5EF4-FFF2-40B4-BE49-F238E27FC236}">
                <a16:creationId xmlns:a16="http://schemas.microsoft.com/office/drawing/2014/main" id="{57FCCB25-D979-4861-88B3-2948C77B92E6}"/>
              </a:ext>
            </a:extLst>
          </p:cNvPr>
          <p:cNvSpPr>
            <a:spLocks noChangeArrowheads="1"/>
          </p:cNvSpPr>
          <p:nvPr/>
        </p:nvSpPr>
        <p:spPr bwMode="auto">
          <a:xfrm>
            <a:off x="2371430" y="3166050"/>
            <a:ext cx="142875" cy="128587"/>
          </a:xfrm>
          <a:prstGeom prst="ellipse">
            <a:avLst/>
          </a:prstGeom>
          <a:solidFill>
            <a:schemeClr val="tx1"/>
          </a:solidFill>
          <a:ln w="12700">
            <a:solidFill>
              <a:srgbClr val="000000"/>
            </a:solidFill>
            <a:round/>
            <a:headEnd/>
            <a:tailEnd/>
          </a:ln>
        </p:spPr>
        <p:txBody>
          <a:bodyPr wrap="none" anchor="ctr"/>
          <a:lstStyle/>
          <a:p>
            <a:endParaRPr lang="pt-BR"/>
          </a:p>
        </p:txBody>
      </p:sp>
      <p:sp>
        <p:nvSpPr>
          <p:cNvPr id="30" name="Line 29">
            <a:extLst>
              <a:ext uri="{FF2B5EF4-FFF2-40B4-BE49-F238E27FC236}">
                <a16:creationId xmlns:a16="http://schemas.microsoft.com/office/drawing/2014/main" id="{01E17937-7E60-413E-BBB4-A9501E2A1501}"/>
              </a:ext>
            </a:extLst>
          </p:cNvPr>
          <p:cNvSpPr>
            <a:spLocks noChangeShapeType="1"/>
          </p:cNvSpPr>
          <p:nvPr/>
        </p:nvSpPr>
        <p:spPr bwMode="auto">
          <a:xfrm>
            <a:off x="6711654" y="3242249"/>
            <a:ext cx="0" cy="1909762"/>
          </a:xfrm>
          <a:prstGeom prst="line">
            <a:avLst/>
          </a:prstGeom>
          <a:noFill/>
          <a:ln w="25400">
            <a:solidFill>
              <a:schemeClr val="tx1"/>
            </a:solidFill>
            <a:prstDash val="sysDot"/>
            <a:round/>
            <a:headEnd/>
            <a:tailEnd/>
          </a:ln>
        </p:spPr>
        <p:txBody>
          <a:bodyPr wrap="none" anchor="ctr"/>
          <a:lstStyle/>
          <a:p>
            <a:endParaRPr lang="pt-BR"/>
          </a:p>
        </p:txBody>
      </p:sp>
      <p:sp>
        <p:nvSpPr>
          <p:cNvPr id="31" name="Oval 30">
            <a:extLst>
              <a:ext uri="{FF2B5EF4-FFF2-40B4-BE49-F238E27FC236}">
                <a16:creationId xmlns:a16="http://schemas.microsoft.com/office/drawing/2014/main" id="{17DEA150-0153-4B91-859E-BB0D14A8BFEF}"/>
              </a:ext>
            </a:extLst>
          </p:cNvPr>
          <p:cNvSpPr>
            <a:spLocks noChangeArrowheads="1"/>
          </p:cNvSpPr>
          <p:nvPr/>
        </p:nvSpPr>
        <p:spPr bwMode="auto">
          <a:xfrm>
            <a:off x="6640218" y="3166050"/>
            <a:ext cx="142875" cy="128587"/>
          </a:xfrm>
          <a:prstGeom prst="ellipse">
            <a:avLst/>
          </a:prstGeom>
          <a:solidFill>
            <a:schemeClr val="tx1"/>
          </a:solidFill>
          <a:ln w="12700">
            <a:solidFill>
              <a:srgbClr val="000000"/>
            </a:solidFill>
            <a:round/>
            <a:headEnd/>
            <a:tailEnd/>
          </a:ln>
        </p:spPr>
        <p:txBody>
          <a:bodyPr wrap="none" anchor="ctr"/>
          <a:lstStyle/>
          <a:p>
            <a:endParaRPr lang="pt-BR"/>
          </a:p>
        </p:txBody>
      </p:sp>
      <p:sp>
        <p:nvSpPr>
          <p:cNvPr id="32" name="Rectangle 31">
            <a:extLst>
              <a:ext uri="{FF2B5EF4-FFF2-40B4-BE49-F238E27FC236}">
                <a16:creationId xmlns:a16="http://schemas.microsoft.com/office/drawing/2014/main" id="{BAC2642D-C21E-4F6E-99F8-3DFD3F162A9B}"/>
              </a:ext>
            </a:extLst>
          </p:cNvPr>
          <p:cNvSpPr>
            <a:spLocks noChangeArrowheads="1"/>
          </p:cNvSpPr>
          <p:nvPr/>
        </p:nvSpPr>
        <p:spPr bwMode="auto">
          <a:xfrm>
            <a:off x="1938042" y="5150425"/>
            <a:ext cx="439224" cy="366767"/>
          </a:xfrm>
          <a:prstGeom prst="rect">
            <a:avLst/>
          </a:prstGeom>
          <a:noFill/>
          <a:ln w="12700">
            <a:noFill/>
            <a:miter lim="800000"/>
            <a:headEnd/>
            <a:tailEnd/>
          </a:ln>
        </p:spPr>
        <p:txBody>
          <a:bodyPr wrap="none" lIns="90488" tIns="44450" rIns="90488" bIns="44450">
            <a:spAutoFit/>
          </a:bodyPr>
          <a:lstStyle/>
          <a:p>
            <a:r>
              <a:rPr lang="pt-BR" sz="1800" b="1">
                <a:solidFill>
                  <a:srgbClr val="0000FF"/>
                </a:solidFill>
              </a:rPr>
              <a:t>Q</a:t>
            </a:r>
            <a:r>
              <a:rPr lang="pt-BR" sz="1800" b="1" baseline="-25000">
                <a:solidFill>
                  <a:srgbClr val="0000FF"/>
                </a:solidFill>
              </a:rPr>
              <a:t>1</a:t>
            </a:r>
          </a:p>
        </p:txBody>
      </p:sp>
      <p:sp>
        <p:nvSpPr>
          <p:cNvPr id="33" name="Line 32">
            <a:extLst>
              <a:ext uri="{FF2B5EF4-FFF2-40B4-BE49-F238E27FC236}">
                <a16:creationId xmlns:a16="http://schemas.microsoft.com/office/drawing/2014/main" id="{97127589-D746-442B-A935-B67D606722C9}"/>
              </a:ext>
            </a:extLst>
          </p:cNvPr>
          <p:cNvSpPr>
            <a:spLocks noChangeShapeType="1"/>
          </p:cNvSpPr>
          <p:nvPr/>
        </p:nvSpPr>
        <p:spPr bwMode="auto">
          <a:xfrm flipH="1">
            <a:off x="725192" y="2389762"/>
            <a:ext cx="1427162" cy="3175"/>
          </a:xfrm>
          <a:prstGeom prst="line">
            <a:avLst/>
          </a:prstGeom>
          <a:noFill/>
          <a:ln w="25400">
            <a:solidFill>
              <a:srgbClr val="0000FF"/>
            </a:solidFill>
            <a:prstDash val="sysDot"/>
            <a:round/>
            <a:headEnd/>
            <a:tailEnd/>
          </a:ln>
        </p:spPr>
        <p:txBody>
          <a:bodyPr wrap="none" anchor="ctr"/>
          <a:lstStyle/>
          <a:p>
            <a:endParaRPr lang="pt-BR"/>
          </a:p>
        </p:txBody>
      </p:sp>
      <p:sp>
        <p:nvSpPr>
          <p:cNvPr id="34" name="Rectangle 33">
            <a:extLst>
              <a:ext uri="{FF2B5EF4-FFF2-40B4-BE49-F238E27FC236}">
                <a16:creationId xmlns:a16="http://schemas.microsoft.com/office/drawing/2014/main" id="{DAEDB8F7-6D09-4C9B-AA04-D91E72B4B8DC}"/>
              </a:ext>
            </a:extLst>
          </p:cNvPr>
          <p:cNvSpPr>
            <a:spLocks noChangeArrowheads="1"/>
          </p:cNvSpPr>
          <p:nvPr/>
        </p:nvSpPr>
        <p:spPr bwMode="auto">
          <a:xfrm>
            <a:off x="323554" y="2200850"/>
            <a:ext cx="403958" cy="366767"/>
          </a:xfrm>
          <a:prstGeom prst="rect">
            <a:avLst/>
          </a:prstGeom>
          <a:noFill/>
          <a:ln w="12700">
            <a:noFill/>
            <a:miter lim="800000"/>
            <a:headEnd/>
            <a:tailEnd/>
          </a:ln>
        </p:spPr>
        <p:txBody>
          <a:bodyPr wrap="none" lIns="90488" tIns="44450" rIns="90488" bIns="44450">
            <a:spAutoFit/>
          </a:bodyPr>
          <a:lstStyle/>
          <a:p>
            <a:r>
              <a:rPr lang="pt-BR" sz="1800" b="1">
                <a:solidFill>
                  <a:srgbClr val="0000FF"/>
                </a:solidFill>
              </a:rPr>
              <a:t>P</a:t>
            </a:r>
            <a:r>
              <a:rPr lang="pt-BR" sz="1400" b="1">
                <a:solidFill>
                  <a:srgbClr val="0000FF"/>
                </a:solidFill>
              </a:rPr>
              <a:t>c</a:t>
            </a:r>
            <a:endParaRPr lang="pt-BR" sz="1400" b="1" baseline="-25000">
              <a:solidFill>
                <a:srgbClr val="0000FF"/>
              </a:solidFill>
            </a:endParaRPr>
          </a:p>
        </p:txBody>
      </p:sp>
      <p:sp>
        <p:nvSpPr>
          <p:cNvPr id="35" name="Line 34">
            <a:extLst>
              <a:ext uri="{FF2B5EF4-FFF2-40B4-BE49-F238E27FC236}">
                <a16:creationId xmlns:a16="http://schemas.microsoft.com/office/drawing/2014/main" id="{77BFEC4C-0C08-483F-8C51-A8B893A5B635}"/>
              </a:ext>
            </a:extLst>
          </p:cNvPr>
          <p:cNvSpPr>
            <a:spLocks noChangeShapeType="1"/>
          </p:cNvSpPr>
          <p:nvPr/>
        </p:nvSpPr>
        <p:spPr bwMode="auto">
          <a:xfrm flipH="1">
            <a:off x="725192" y="3358136"/>
            <a:ext cx="1447800" cy="0"/>
          </a:xfrm>
          <a:prstGeom prst="line">
            <a:avLst/>
          </a:prstGeom>
          <a:noFill/>
          <a:ln w="25400">
            <a:solidFill>
              <a:srgbClr val="0000FF"/>
            </a:solidFill>
            <a:prstDash val="sysDot"/>
            <a:round/>
            <a:headEnd/>
            <a:tailEnd/>
          </a:ln>
        </p:spPr>
        <p:txBody>
          <a:bodyPr wrap="none" anchor="ctr"/>
          <a:lstStyle/>
          <a:p>
            <a:endParaRPr lang="pt-BR"/>
          </a:p>
        </p:txBody>
      </p:sp>
      <p:sp>
        <p:nvSpPr>
          <p:cNvPr id="36" name="Rectangle 35">
            <a:extLst>
              <a:ext uri="{FF2B5EF4-FFF2-40B4-BE49-F238E27FC236}">
                <a16:creationId xmlns:a16="http://schemas.microsoft.com/office/drawing/2014/main" id="{6B46696B-E345-4163-812B-AD251D98CD0A}"/>
              </a:ext>
            </a:extLst>
          </p:cNvPr>
          <p:cNvSpPr>
            <a:spLocks noChangeArrowheads="1"/>
          </p:cNvSpPr>
          <p:nvPr/>
        </p:nvSpPr>
        <p:spPr bwMode="auto">
          <a:xfrm>
            <a:off x="323554" y="3245425"/>
            <a:ext cx="403958" cy="366767"/>
          </a:xfrm>
          <a:prstGeom prst="rect">
            <a:avLst/>
          </a:prstGeom>
          <a:noFill/>
          <a:ln w="12700">
            <a:noFill/>
            <a:miter lim="800000"/>
            <a:headEnd/>
            <a:tailEnd/>
          </a:ln>
        </p:spPr>
        <p:txBody>
          <a:bodyPr wrap="none" lIns="90488" tIns="44450" rIns="90488" bIns="44450">
            <a:spAutoFit/>
          </a:bodyPr>
          <a:lstStyle/>
          <a:p>
            <a:r>
              <a:rPr lang="pt-BR" sz="1800" b="1">
                <a:solidFill>
                  <a:srgbClr val="0000FF"/>
                </a:solidFill>
              </a:rPr>
              <a:t>P</a:t>
            </a:r>
            <a:r>
              <a:rPr lang="pt-BR" sz="1400" b="1">
                <a:solidFill>
                  <a:srgbClr val="0000FF"/>
                </a:solidFill>
              </a:rPr>
              <a:t>r</a:t>
            </a:r>
            <a:endParaRPr lang="pt-BR" sz="1400" b="1" baseline="-25000">
              <a:solidFill>
                <a:srgbClr val="0000FF"/>
              </a:solidFill>
            </a:endParaRPr>
          </a:p>
        </p:txBody>
      </p:sp>
      <p:sp>
        <p:nvSpPr>
          <p:cNvPr id="37" name="Rectangle 36">
            <a:extLst>
              <a:ext uri="{FF2B5EF4-FFF2-40B4-BE49-F238E27FC236}">
                <a16:creationId xmlns:a16="http://schemas.microsoft.com/office/drawing/2014/main" id="{8E78C72E-9C92-4972-B019-0DBC61F46175}"/>
              </a:ext>
            </a:extLst>
          </p:cNvPr>
          <p:cNvSpPr>
            <a:spLocks noChangeArrowheads="1"/>
          </p:cNvSpPr>
          <p:nvPr/>
        </p:nvSpPr>
        <p:spPr bwMode="auto">
          <a:xfrm>
            <a:off x="972843" y="2618362"/>
            <a:ext cx="253275" cy="397545"/>
          </a:xfrm>
          <a:prstGeom prst="rect">
            <a:avLst/>
          </a:prstGeom>
          <a:noFill/>
          <a:ln w="12700">
            <a:noFill/>
            <a:miter lim="800000"/>
            <a:headEnd/>
            <a:tailEnd/>
          </a:ln>
        </p:spPr>
        <p:txBody>
          <a:bodyPr wrap="none" lIns="90488" tIns="44450" rIns="90488" bIns="44450">
            <a:spAutoFit/>
          </a:bodyPr>
          <a:lstStyle/>
          <a:p>
            <a:r>
              <a:rPr lang="pt-BR" sz="2000" b="1" i="1">
                <a:solidFill>
                  <a:srgbClr val="0000FF"/>
                </a:solidFill>
              </a:rPr>
              <a:t>t</a:t>
            </a:r>
          </a:p>
        </p:txBody>
      </p:sp>
      <p:sp>
        <p:nvSpPr>
          <p:cNvPr id="38" name="Line 37">
            <a:extLst>
              <a:ext uri="{FF2B5EF4-FFF2-40B4-BE49-F238E27FC236}">
                <a16:creationId xmlns:a16="http://schemas.microsoft.com/office/drawing/2014/main" id="{7E0AB750-B74E-49C7-8EFC-2BA7BD4900B2}"/>
              </a:ext>
            </a:extLst>
          </p:cNvPr>
          <p:cNvSpPr>
            <a:spLocks noChangeShapeType="1"/>
          </p:cNvSpPr>
          <p:nvPr/>
        </p:nvSpPr>
        <p:spPr bwMode="auto">
          <a:xfrm>
            <a:off x="2161879" y="2469137"/>
            <a:ext cx="0" cy="2682875"/>
          </a:xfrm>
          <a:prstGeom prst="line">
            <a:avLst/>
          </a:prstGeom>
          <a:noFill/>
          <a:ln w="25400">
            <a:solidFill>
              <a:srgbClr val="0000FF"/>
            </a:solidFill>
            <a:prstDash val="sysDot"/>
            <a:round/>
            <a:headEnd/>
            <a:tailEnd/>
          </a:ln>
        </p:spPr>
        <p:txBody>
          <a:bodyPr wrap="none" anchor="ctr"/>
          <a:lstStyle/>
          <a:p>
            <a:endParaRPr lang="pt-BR"/>
          </a:p>
        </p:txBody>
      </p:sp>
      <p:sp>
        <p:nvSpPr>
          <p:cNvPr id="39" name="Rectangle 38">
            <a:extLst>
              <a:ext uri="{FF2B5EF4-FFF2-40B4-BE49-F238E27FC236}">
                <a16:creationId xmlns:a16="http://schemas.microsoft.com/office/drawing/2014/main" id="{46D240A3-0D03-4DAF-B08C-DA0586736BB4}"/>
              </a:ext>
            </a:extLst>
          </p:cNvPr>
          <p:cNvSpPr>
            <a:spLocks noChangeArrowheads="1"/>
          </p:cNvSpPr>
          <p:nvPr/>
        </p:nvSpPr>
        <p:spPr bwMode="auto">
          <a:xfrm>
            <a:off x="6205242" y="5142487"/>
            <a:ext cx="439224" cy="366767"/>
          </a:xfrm>
          <a:prstGeom prst="rect">
            <a:avLst/>
          </a:prstGeom>
          <a:noFill/>
          <a:ln w="12700">
            <a:noFill/>
            <a:miter lim="800000"/>
            <a:headEnd/>
            <a:tailEnd/>
          </a:ln>
        </p:spPr>
        <p:txBody>
          <a:bodyPr wrap="none" lIns="90488" tIns="44450" rIns="90488" bIns="44450">
            <a:spAutoFit/>
          </a:bodyPr>
          <a:lstStyle/>
          <a:p>
            <a:r>
              <a:rPr lang="pt-BR" sz="1800" b="1">
                <a:solidFill>
                  <a:srgbClr val="0000FF"/>
                </a:solidFill>
              </a:rPr>
              <a:t>Q</a:t>
            </a:r>
            <a:r>
              <a:rPr lang="pt-BR" sz="1800" b="1" baseline="-25000">
                <a:solidFill>
                  <a:srgbClr val="0000FF"/>
                </a:solidFill>
              </a:rPr>
              <a:t>1</a:t>
            </a:r>
          </a:p>
        </p:txBody>
      </p:sp>
      <p:sp>
        <p:nvSpPr>
          <p:cNvPr id="40" name="Line 39">
            <a:extLst>
              <a:ext uri="{FF2B5EF4-FFF2-40B4-BE49-F238E27FC236}">
                <a16:creationId xmlns:a16="http://schemas.microsoft.com/office/drawing/2014/main" id="{B0046D6C-0724-4474-9DBA-3336BAF1855C}"/>
              </a:ext>
            </a:extLst>
          </p:cNvPr>
          <p:cNvSpPr>
            <a:spLocks noChangeShapeType="1"/>
          </p:cNvSpPr>
          <p:nvPr/>
        </p:nvSpPr>
        <p:spPr bwMode="auto">
          <a:xfrm>
            <a:off x="6425904" y="3178749"/>
            <a:ext cx="0" cy="1973262"/>
          </a:xfrm>
          <a:prstGeom prst="line">
            <a:avLst/>
          </a:prstGeom>
          <a:noFill/>
          <a:ln w="25400" cap="rnd">
            <a:solidFill>
              <a:srgbClr val="0000CC"/>
            </a:solidFill>
            <a:prstDash val="sysDot"/>
            <a:round/>
            <a:headEnd/>
            <a:tailEnd/>
          </a:ln>
        </p:spPr>
        <p:txBody>
          <a:bodyPr wrap="none" anchor="ctr"/>
          <a:lstStyle/>
          <a:p>
            <a:endParaRPr lang="pt-BR"/>
          </a:p>
        </p:txBody>
      </p:sp>
      <p:sp>
        <p:nvSpPr>
          <p:cNvPr id="41" name="Oval 40">
            <a:extLst>
              <a:ext uri="{FF2B5EF4-FFF2-40B4-BE49-F238E27FC236}">
                <a16:creationId xmlns:a16="http://schemas.microsoft.com/office/drawing/2014/main" id="{2902573F-18C3-4C56-93BB-28B5F0E11D7E}"/>
              </a:ext>
            </a:extLst>
          </p:cNvPr>
          <p:cNvSpPr>
            <a:spLocks noChangeArrowheads="1"/>
          </p:cNvSpPr>
          <p:nvPr/>
        </p:nvSpPr>
        <p:spPr bwMode="auto">
          <a:xfrm>
            <a:off x="6354468" y="3066037"/>
            <a:ext cx="142875" cy="130175"/>
          </a:xfrm>
          <a:prstGeom prst="ellipse">
            <a:avLst/>
          </a:prstGeom>
          <a:solidFill>
            <a:schemeClr val="tx1"/>
          </a:solidFill>
          <a:ln w="12700">
            <a:solidFill>
              <a:srgbClr val="000000"/>
            </a:solidFill>
            <a:round/>
            <a:headEnd/>
            <a:tailEnd/>
          </a:ln>
        </p:spPr>
        <p:txBody>
          <a:bodyPr wrap="none" anchor="ctr"/>
          <a:lstStyle/>
          <a:p>
            <a:endParaRPr lang="pt-BR"/>
          </a:p>
        </p:txBody>
      </p:sp>
      <p:sp>
        <p:nvSpPr>
          <p:cNvPr id="42" name="Oval 41">
            <a:extLst>
              <a:ext uri="{FF2B5EF4-FFF2-40B4-BE49-F238E27FC236}">
                <a16:creationId xmlns:a16="http://schemas.microsoft.com/office/drawing/2014/main" id="{742FD618-283D-4751-911C-66C5E8B036DB}"/>
              </a:ext>
            </a:extLst>
          </p:cNvPr>
          <p:cNvSpPr>
            <a:spLocks noChangeArrowheads="1"/>
          </p:cNvSpPr>
          <p:nvPr/>
        </p:nvSpPr>
        <p:spPr bwMode="auto">
          <a:xfrm>
            <a:off x="6354468" y="4261425"/>
            <a:ext cx="142875" cy="128587"/>
          </a:xfrm>
          <a:prstGeom prst="ellipse">
            <a:avLst/>
          </a:prstGeom>
          <a:solidFill>
            <a:schemeClr val="tx1"/>
          </a:solidFill>
          <a:ln w="12700">
            <a:solidFill>
              <a:srgbClr val="000000"/>
            </a:solidFill>
            <a:round/>
            <a:headEnd/>
            <a:tailEnd/>
          </a:ln>
        </p:spPr>
        <p:txBody>
          <a:bodyPr wrap="none" anchor="ctr"/>
          <a:lstStyle/>
          <a:p>
            <a:endParaRPr lang="pt-BR"/>
          </a:p>
        </p:txBody>
      </p:sp>
      <p:sp>
        <p:nvSpPr>
          <p:cNvPr id="43" name="Line 42">
            <a:extLst>
              <a:ext uri="{FF2B5EF4-FFF2-40B4-BE49-F238E27FC236}">
                <a16:creationId xmlns:a16="http://schemas.microsoft.com/office/drawing/2014/main" id="{6C427D18-163E-4D5A-A14C-88F81464434C}"/>
              </a:ext>
            </a:extLst>
          </p:cNvPr>
          <p:cNvSpPr>
            <a:spLocks noChangeShapeType="1"/>
          </p:cNvSpPr>
          <p:nvPr/>
        </p:nvSpPr>
        <p:spPr bwMode="auto">
          <a:xfrm flipH="1">
            <a:off x="4917779" y="3131124"/>
            <a:ext cx="1447800" cy="0"/>
          </a:xfrm>
          <a:prstGeom prst="line">
            <a:avLst/>
          </a:prstGeom>
          <a:noFill/>
          <a:ln w="25400">
            <a:solidFill>
              <a:srgbClr val="0000CC"/>
            </a:solidFill>
            <a:prstDash val="sysDot"/>
            <a:round/>
            <a:headEnd/>
            <a:tailEnd/>
          </a:ln>
        </p:spPr>
        <p:txBody>
          <a:bodyPr wrap="none" anchor="ctr"/>
          <a:lstStyle/>
          <a:p>
            <a:endParaRPr lang="pt-BR"/>
          </a:p>
        </p:txBody>
      </p:sp>
      <p:sp>
        <p:nvSpPr>
          <p:cNvPr id="44" name="Rectangle 43">
            <a:extLst>
              <a:ext uri="{FF2B5EF4-FFF2-40B4-BE49-F238E27FC236}">
                <a16:creationId xmlns:a16="http://schemas.microsoft.com/office/drawing/2014/main" id="{01991C63-B178-46DB-B88A-E0F2D85C05A3}"/>
              </a:ext>
            </a:extLst>
          </p:cNvPr>
          <p:cNvSpPr>
            <a:spLocks noChangeArrowheads="1"/>
          </p:cNvSpPr>
          <p:nvPr/>
        </p:nvSpPr>
        <p:spPr bwMode="auto">
          <a:xfrm>
            <a:off x="4501854" y="2845375"/>
            <a:ext cx="403958" cy="366767"/>
          </a:xfrm>
          <a:prstGeom prst="rect">
            <a:avLst/>
          </a:prstGeom>
          <a:noFill/>
          <a:ln w="12700">
            <a:noFill/>
            <a:miter lim="800000"/>
            <a:headEnd/>
            <a:tailEnd/>
          </a:ln>
        </p:spPr>
        <p:txBody>
          <a:bodyPr wrap="none" lIns="90488" tIns="44450" rIns="90488" bIns="44450">
            <a:spAutoFit/>
          </a:bodyPr>
          <a:lstStyle/>
          <a:p>
            <a:r>
              <a:rPr lang="pt-BR" sz="1800" b="1">
                <a:solidFill>
                  <a:srgbClr val="0000FF"/>
                </a:solidFill>
              </a:rPr>
              <a:t>P</a:t>
            </a:r>
            <a:r>
              <a:rPr lang="pt-BR" sz="1400" b="1">
                <a:solidFill>
                  <a:srgbClr val="0000FF"/>
                </a:solidFill>
              </a:rPr>
              <a:t>c</a:t>
            </a:r>
            <a:endParaRPr lang="pt-BR" sz="1400" b="1" baseline="-25000">
              <a:solidFill>
                <a:srgbClr val="0000FF"/>
              </a:solidFill>
            </a:endParaRPr>
          </a:p>
        </p:txBody>
      </p:sp>
      <p:sp>
        <p:nvSpPr>
          <p:cNvPr id="45" name="Line 44">
            <a:extLst>
              <a:ext uri="{FF2B5EF4-FFF2-40B4-BE49-F238E27FC236}">
                <a16:creationId xmlns:a16="http://schemas.microsoft.com/office/drawing/2014/main" id="{C1694B45-A11C-4F32-A292-74305F16AC04}"/>
              </a:ext>
            </a:extLst>
          </p:cNvPr>
          <p:cNvSpPr>
            <a:spLocks noChangeShapeType="1"/>
          </p:cNvSpPr>
          <p:nvPr/>
        </p:nvSpPr>
        <p:spPr bwMode="auto">
          <a:xfrm flipH="1">
            <a:off x="4917779" y="4324924"/>
            <a:ext cx="1447800" cy="0"/>
          </a:xfrm>
          <a:prstGeom prst="line">
            <a:avLst/>
          </a:prstGeom>
          <a:noFill/>
          <a:ln w="25400">
            <a:solidFill>
              <a:srgbClr val="0000CC"/>
            </a:solidFill>
            <a:prstDash val="sysDot"/>
            <a:round/>
            <a:headEnd/>
            <a:tailEnd/>
          </a:ln>
        </p:spPr>
        <p:txBody>
          <a:bodyPr wrap="none" anchor="ctr"/>
          <a:lstStyle/>
          <a:p>
            <a:endParaRPr lang="pt-BR"/>
          </a:p>
        </p:txBody>
      </p:sp>
      <p:sp>
        <p:nvSpPr>
          <p:cNvPr id="46" name="Rectangle 45">
            <a:extLst>
              <a:ext uri="{FF2B5EF4-FFF2-40B4-BE49-F238E27FC236}">
                <a16:creationId xmlns:a16="http://schemas.microsoft.com/office/drawing/2014/main" id="{5E7EC25D-E589-412A-BB2B-FCCF9D2FAD1D}"/>
              </a:ext>
            </a:extLst>
          </p:cNvPr>
          <p:cNvSpPr>
            <a:spLocks noChangeArrowheads="1"/>
          </p:cNvSpPr>
          <p:nvPr/>
        </p:nvSpPr>
        <p:spPr bwMode="auto">
          <a:xfrm>
            <a:off x="4501854" y="4134425"/>
            <a:ext cx="403958" cy="366767"/>
          </a:xfrm>
          <a:prstGeom prst="rect">
            <a:avLst/>
          </a:prstGeom>
          <a:noFill/>
          <a:ln w="12700">
            <a:noFill/>
            <a:miter lim="800000"/>
            <a:headEnd/>
            <a:tailEnd/>
          </a:ln>
        </p:spPr>
        <p:txBody>
          <a:bodyPr wrap="none" lIns="90488" tIns="44450" rIns="90488" bIns="44450">
            <a:spAutoFit/>
          </a:bodyPr>
          <a:lstStyle/>
          <a:p>
            <a:r>
              <a:rPr lang="pt-BR" sz="1800" b="1">
                <a:solidFill>
                  <a:srgbClr val="0000FF"/>
                </a:solidFill>
              </a:rPr>
              <a:t>P</a:t>
            </a:r>
            <a:r>
              <a:rPr lang="pt-BR" sz="1400" b="1">
                <a:solidFill>
                  <a:srgbClr val="0000FF"/>
                </a:solidFill>
              </a:rPr>
              <a:t>r</a:t>
            </a:r>
            <a:endParaRPr lang="pt-BR" sz="1400" b="1" baseline="-25000">
              <a:solidFill>
                <a:srgbClr val="0000FF"/>
              </a:solidFill>
            </a:endParaRPr>
          </a:p>
        </p:txBody>
      </p:sp>
      <p:sp>
        <p:nvSpPr>
          <p:cNvPr id="47" name="Rectangle 46">
            <a:extLst>
              <a:ext uri="{FF2B5EF4-FFF2-40B4-BE49-F238E27FC236}">
                <a16:creationId xmlns:a16="http://schemas.microsoft.com/office/drawing/2014/main" id="{3431CE84-4226-4AAF-9F9C-3FEF2CFCBFF4}"/>
              </a:ext>
            </a:extLst>
          </p:cNvPr>
          <p:cNvSpPr>
            <a:spLocks noChangeArrowheads="1"/>
          </p:cNvSpPr>
          <p:nvPr/>
        </p:nvSpPr>
        <p:spPr bwMode="auto">
          <a:xfrm>
            <a:off x="5240043" y="3488312"/>
            <a:ext cx="253275" cy="397545"/>
          </a:xfrm>
          <a:prstGeom prst="rect">
            <a:avLst/>
          </a:prstGeom>
          <a:noFill/>
          <a:ln w="12700">
            <a:noFill/>
            <a:miter lim="800000"/>
            <a:headEnd/>
            <a:tailEnd/>
          </a:ln>
        </p:spPr>
        <p:txBody>
          <a:bodyPr wrap="none" lIns="90488" tIns="44450" rIns="90488" bIns="44450">
            <a:spAutoFit/>
          </a:bodyPr>
          <a:lstStyle/>
          <a:p>
            <a:r>
              <a:rPr lang="pt-BR" sz="2000" b="1" i="1">
                <a:solidFill>
                  <a:srgbClr val="0000CC"/>
                </a:solidFill>
              </a:rPr>
              <a:t>t</a:t>
            </a:r>
          </a:p>
        </p:txBody>
      </p:sp>
      <p:sp>
        <p:nvSpPr>
          <p:cNvPr id="48" name="Text Box 47">
            <a:extLst>
              <a:ext uri="{FF2B5EF4-FFF2-40B4-BE49-F238E27FC236}">
                <a16:creationId xmlns:a16="http://schemas.microsoft.com/office/drawing/2014/main" id="{33130214-BF8B-4A8F-98E7-2C04401E426C}"/>
              </a:ext>
            </a:extLst>
          </p:cNvPr>
          <p:cNvSpPr txBox="1">
            <a:spLocks noChangeArrowheads="1"/>
          </p:cNvSpPr>
          <p:nvPr/>
        </p:nvSpPr>
        <p:spPr bwMode="auto">
          <a:xfrm>
            <a:off x="323554" y="1172149"/>
            <a:ext cx="4171950" cy="379412"/>
          </a:xfrm>
          <a:prstGeom prst="rect">
            <a:avLst/>
          </a:prstGeom>
          <a:solidFill>
            <a:srgbClr val="F8F8F8"/>
          </a:solidFill>
          <a:ln w="12700">
            <a:solidFill>
              <a:schemeClr val="tx1"/>
            </a:solidFill>
            <a:miter lim="800000"/>
            <a:headEnd/>
            <a:tailEnd/>
          </a:ln>
        </p:spPr>
        <p:txBody>
          <a:bodyPr wrap="none">
            <a:spAutoFit/>
          </a:bodyPr>
          <a:lstStyle/>
          <a:p>
            <a:r>
              <a:rPr lang="pt-BR" sz="1800" b="1"/>
              <a:t>Incidência Maior Sobre os Compradores</a:t>
            </a:r>
          </a:p>
        </p:txBody>
      </p:sp>
      <p:sp>
        <p:nvSpPr>
          <p:cNvPr id="49" name="AutoShape 48">
            <a:extLst>
              <a:ext uri="{FF2B5EF4-FFF2-40B4-BE49-F238E27FC236}">
                <a16:creationId xmlns:a16="http://schemas.microsoft.com/office/drawing/2014/main" id="{F7722DDD-594E-4D45-81C4-05948E0729F9}"/>
              </a:ext>
            </a:extLst>
          </p:cNvPr>
          <p:cNvSpPr>
            <a:spLocks/>
          </p:cNvSpPr>
          <p:nvPr/>
        </p:nvSpPr>
        <p:spPr bwMode="auto">
          <a:xfrm flipH="1">
            <a:off x="5047954" y="3151761"/>
            <a:ext cx="76200" cy="1143000"/>
          </a:xfrm>
          <a:prstGeom prst="leftBracket">
            <a:avLst>
              <a:gd name="adj" fmla="val 125000"/>
            </a:avLst>
          </a:prstGeom>
          <a:noFill/>
          <a:ln w="9525">
            <a:solidFill>
              <a:srgbClr val="0000CC"/>
            </a:solidFill>
            <a:round/>
            <a:headEnd/>
            <a:tailEnd/>
          </a:ln>
        </p:spPr>
        <p:txBody>
          <a:bodyPr wrap="none" anchor="ctr"/>
          <a:lstStyle/>
          <a:p>
            <a:endParaRPr lang="pt-BR"/>
          </a:p>
        </p:txBody>
      </p:sp>
      <p:sp>
        <p:nvSpPr>
          <p:cNvPr id="50" name="Line 49">
            <a:extLst>
              <a:ext uri="{FF2B5EF4-FFF2-40B4-BE49-F238E27FC236}">
                <a16:creationId xmlns:a16="http://schemas.microsoft.com/office/drawing/2014/main" id="{CB054F14-3A0B-4E6B-BE5E-712374CF100F}"/>
              </a:ext>
            </a:extLst>
          </p:cNvPr>
          <p:cNvSpPr>
            <a:spLocks noChangeShapeType="1"/>
          </p:cNvSpPr>
          <p:nvPr/>
        </p:nvSpPr>
        <p:spPr bwMode="auto">
          <a:xfrm>
            <a:off x="5124154" y="3685161"/>
            <a:ext cx="152400" cy="0"/>
          </a:xfrm>
          <a:prstGeom prst="line">
            <a:avLst/>
          </a:prstGeom>
          <a:noFill/>
          <a:ln w="9525">
            <a:solidFill>
              <a:srgbClr val="0000CC"/>
            </a:solidFill>
            <a:round/>
            <a:headEnd/>
            <a:tailEnd type="triangle" w="med" len="med"/>
          </a:ln>
        </p:spPr>
        <p:txBody>
          <a:bodyPr wrap="none"/>
          <a:lstStyle/>
          <a:p>
            <a:endParaRPr lang="pt-BR"/>
          </a:p>
        </p:txBody>
      </p:sp>
      <p:sp>
        <p:nvSpPr>
          <p:cNvPr id="51" name="Oval 50">
            <a:extLst>
              <a:ext uri="{FF2B5EF4-FFF2-40B4-BE49-F238E27FC236}">
                <a16:creationId xmlns:a16="http://schemas.microsoft.com/office/drawing/2014/main" id="{D2CCBD7A-CB23-44A6-BAA9-3887D720E792}"/>
              </a:ext>
            </a:extLst>
          </p:cNvPr>
          <p:cNvSpPr>
            <a:spLocks noChangeArrowheads="1"/>
          </p:cNvSpPr>
          <p:nvPr/>
        </p:nvSpPr>
        <p:spPr bwMode="auto">
          <a:xfrm>
            <a:off x="2090443" y="3294636"/>
            <a:ext cx="142875" cy="128588"/>
          </a:xfrm>
          <a:prstGeom prst="ellipse">
            <a:avLst/>
          </a:prstGeom>
          <a:solidFill>
            <a:schemeClr val="tx1"/>
          </a:solidFill>
          <a:ln w="12700">
            <a:solidFill>
              <a:srgbClr val="000000"/>
            </a:solidFill>
            <a:round/>
            <a:headEnd/>
            <a:tailEnd/>
          </a:ln>
        </p:spPr>
        <p:txBody>
          <a:bodyPr wrap="none" anchor="ctr"/>
          <a:lstStyle/>
          <a:p>
            <a:endParaRPr lang="pt-BR"/>
          </a:p>
        </p:txBody>
      </p:sp>
      <p:sp>
        <p:nvSpPr>
          <p:cNvPr id="52" name="Oval 51">
            <a:extLst>
              <a:ext uri="{FF2B5EF4-FFF2-40B4-BE49-F238E27FC236}">
                <a16:creationId xmlns:a16="http://schemas.microsoft.com/office/drawing/2014/main" id="{E9476B58-D501-4912-A875-E205C453D1F0}"/>
              </a:ext>
            </a:extLst>
          </p:cNvPr>
          <p:cNvSpPr>
            <a:spLocks noChangeArrowheads="1"/>
          </p:cNvSpPr>
          <p:nvPr/>
        </p:nvSpPr>
        <p:spPr bwMode="auto">
          <a:xfrm>
            <a:off x="2090443" y="2327850"/>
            <a:ext cx="142875" cy="128587"/>
          </a:xfrm>
          <a:prstGeom prst="ellipse">
            <a:avLst/>
          </a:prstGeom>
          <a:solidFill>
            <a:schemeClr val="tx1"/>
          </a:solidFill>
          <a:ln w="12700">
            <a:solidFill>
              <a:srgbClr val="000000"/>
            </a:solidFill>
            <a:round/>
            <a:headEnd/>
            <a:tailEnd/>
          </a:ln>
        </p:spPr>
        <p:txBody>
          <a:bodyPr wrap="none" anchor="ctr"/>
          <a:lstStyle/>
          <a:p>
            <a:endParaRPr lang="pt-BR"/>
          </a:p>
        </p:txBody>
      </p:sp>
      <p:sp>
        <p:nvSpPr>
          <p:cNvPr id="53" name="AutoShape 52">
            <a:extLst>
              <a:ext uri="{FF2B5EF4-FFF2-40B4-BE49-F238E27FC236}">
                <a16:creationId xmlns:a16="http://schemas.microsoft.com/office/drawing/2014/main" id="{659BBD92-BBFA-481D-9721-94A9D19FEDF2}"/>
              </a:ext>
            </a:extLst>
          </p:cNvPr>
          <p:cNvSpPr>
            <a:spLocks/>
          </p:cNvSpPr>
          <p:nvPr/>
        </p:nvSpPr>
        <p:spPr bwMode="auto">
          <a:xfrm flipH="1">
            <a:off x="780754" y="2389761"/>
            <a:ext cx="76200" cy="990600"/>
          </a:xfrm>
          <a:prstGeom prst="leftBracket">
            <a:avLst>
              <a:gd name="adj" fmla="val 108333"/>
            </a:avLst>
          </a:prstGeom>
          <a:noFill/>
          <a:ln w="9525">
            <a:solidFill>
              <a:srgbClr val="0000CC"/>
            </a:solidFill>
            <a:round/>
            <a:headEnd/>
            <a:tailEnd/>
          </a:ln>
        </p:spPr>
        <p:txBody>
          <a:bodyPr wrap="none" anchor="ctr"/>
          <a:lstStyle/>
          <a:p>
            <a:endParaRPr lang="pt-BR"/>
          </a:p>
        </p:txBody>
      </p:sp>
      <p:sp>
        <p:nvSpPr>
          <p:cNvPr id="54" name="Line 53">
            <a:extLst>
              <a:ext uri="{FF2B5EF4-FFF2-40B4-BE49-F238E27FC236}">
                <a16:creationId xmlns:a16="http://schemas.microsoft.com/office/drawing/2014/main" id="{037C33D6-2BD9-47B9-AFCF-E07F8ED6F0B6}"/>
              </a:ext>
            </a:extLst>
          </p:cNvPr>
          <p:cNvSpPr>
            <a:spLocks noChangeShapeType="1"/>
          </p:cNvSpPr>
          <p:nvPr/>
        </p:nvSpPr>
        <p:spPr bwMode="auto">
          <a:xfrm>
            <a:off x="856954" y="2846961"/>
            <a:ext cx="152400" cy="0"/>
          </a:xfrm>
          <a:prstGeom prst="line">
            <a:avLst/>
          </a:prstGeom>
          <a:noFill/>
          <a:ln w="9525">
            <a:solidFill>
              <a:srgbClr val="0000CC"/>
            </a:solidFill>
            <a:round/>
            <a:headEnd/>
            <a:tailEnd type="triangle" w="med" len="med"/>
          </a:ln>
        </p:spPr>
        <p:txBody>
          <a:bodyPr wrap="none"/>
          <a:lstStyle/>
          <a:p>
            <a:endParaRPr lang="pt-BR"/>
          </a:p>
        </p:txBody>
      </p:sp>
      <p:sp>
        <p:nvSpPr>
          <p:cNvPr id="55" name="Text Box 54">
            <a:extLst>
              <a:ext uri="{FF2B5EF4-FFF2-40B4-BE49-F238E27FC236}">
                <a16:creationId xmlns:a16="http://schemas.microsoft.com/office/drawing/2014/main" id="{B9140A0A-E09E-406E-B665-2CE755CB3339}"/>
              </a:ext>
            </a:extLst>
          </p:cNvPr>
          <p:cNvSpPr txBox="1">
            <a:spLocks noChangeArrowheads="1"/>
          </p:cNvSpPr>
          <p:nvPr/>
        </p:nvSpPr>
        <p:spPr bwMode="auto">
          <a:xfrm>
            <a:off x="4800304" y="1172149"/>
            <a:ext cx="3981450" cy="379412"/>
          </a:xfrm>
          <a:prstGeom prst="rect">
            <a:avLst/>
          </a:prstGeom>
          <a:solidFill>
            <a:srgbClr val="F8F8F8"/>
          </a:solidFill>
          <a:ln w="12700">
            <a:solidFill>
              <a:schemeClr val="tx1"/>
            </a:solidFill>
            <a:miter lim="800000"/>
            <a:headEnd/>
            <a:tailEnd/>
          </a:ln>
        </p:spPr>
        <p:txBody>
          <a:bodyPr wrap="none">
            <a:spAutoFit/>
          </a:bodyPr>
          <a:lstStyle/>
          <a:p>
            <a:r>
              <a:rPr lang="pt-BR" sz="1800" b="1"/>
              <a:t>Incidência Maior Sobre os Vendedores</a:t>
            </a:r>
          </a:p>
        </p:txBody>
      </p:sp>
      <p:sp>
        <p:nvSpPr>
          <p:cNvPr id="56" name="CaixaDeTexto 55">
            <a:extLst>
              <a:ext uri="{FF2B5EF4-FFF2-40B4-BE49-F238E27FC236}">
                <a16:creationId xmlns:a16="http://schemas.microsoft.com/office/drawing/2014/main" id="{EB6BC556-C733-4771-9AD4-3026DC42CABB}"/>
              </a:ext>
            </a:extLst>
          </p:cNvPr>
          <p:cNvSpPr txBox="1"/>
          <p:nvPr/>
        </p:nvSpPr>
        <p:spPr>
          <a:xfrm>
            <a:off x="398168" y="5670735"/>
            <a:ext cx="8347075" cy="831850"/>
          </a:xfrm>
          <a:prstGeom prst="rect">
            <a:avLst/>
          </a:prstGeom>
          <a:solidFill>
            <a:srgbClr val="F8F8F8"/>
          </a:solidFill>
          <a:ln>
            <a:solidFill>
              <a:srgbClr val="002060"/>
            </a:solidFill>
          </a:ln>
        </p:spPr>
        <p:txBody>
          <a:bodyPr>
            <a:spAutoFit/>
          </a:bodyPr>
          <a:lstStyle/>
          <a:p>
            <a:pPr algn="just">
              <a:defRPr/>
            </a:pPr>
            <a:r>
              <a:rPr lang="pt-BR" b="1" dirty="0">
                <a:solidFill>
                  <a:schemeClr val="accent6">
                    <a:lumMod val="50000"/>
                  </a:schemeClr>
                </a:solidFill>
              </a:rPr>
              <a:t>Regra básica: </a:t>
            </a:r>
            <a:r>
              <a:rPr lang="pt-BR" dirty="0">
                <a:solidFill>
                  <a:schemeClr val="accent6">
                    <a:lumMod val="50000"/>
                  </a:schemeClr>
                </a:solidFill>
              </a:rPr>
              <a:t>dada a introdução de um imposto, o ônus tributário recairá mais fortemente sobre o ramo mais inelástico do mercado.</a:t>
            </a:r>
          </a:p>
        </p:txBody>
      </p:sp>
    </p:spTree>
    <p:extLst>
      <p:ext uri="{BB962C8B-B14F-4D97-AF65-F5344CB8AC3E}">
        <p14:creationId xmlns:p14="http://schemas.microsoft.com/office/powerpoint/2010/main" val="4160132016"/>
      </p:ext>
    </p:extLst>
  </p:cSld>
  <p:clrMapOvr>
    <a:masterClrMapping/>
  </p:clrMapOvr>
  <p:transition spd="med">
    <p:wipe dir="r"/>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80D58CC-A8D9-4804-A266-BC2C51B441C8}"/>
              </a:ext>
            </a:extLst>
          </p:cNvPr>
          <p:cNvSpPr>
            <a:spLocks noChangeArrowheads="1"/>
          </p:cNvSpPr>
          <p:nvPr/>
        </p:nvSpPr>
        <p:spPr bwMode="auto">
          <a:xfrm>
            <a:off x="239360" y="-5588"/>
            <a:ext cx="8315542" cy="1066800"/>
          </a:xfrm>
          <a:prstGeom prst="rect">
            <a:avLst/>
          </a:prstGeom>
          <a:noFill/>
          <a:ln w="9525">
            <a:noFill/>
            <a:miter lim="800000"/>
            <a:headEnd/>
            <a:tailEnd/>
          </a:ln>
        </p:spPr>
        <p:txBody>
          <a:bodyPr anchor="ctr"/>
          <a:lstStyle/>
          <a:p>
            <a:pPr algn="ctr"/>
            <a:r>
              <a:rPr lang="pt-BR" sz="3600" b="1" dirty="0">
                <a:latin typeface="Arial" charset="0"/>
              </a:rPr>
              <a:t>6) Subsídios</a:t>
            </a:r>
          </a:p>
        </p:txBody>
      </p:sp>
      <p:sp>
        <p:nvSpPr>
          <p:cNvPr id="6" name="Line 5">
            <a:extLst>
              <a:ext uri="{FF2B5EF4-FFF2-40B4-BE49-F238E27FC236}">
                <a16:creationId xmlns:a16="http://schemas.microsoft.com/office/drawing/2014/main" id="{4CEDCFD0-DC02-48F4-8F19-962814DAC516}"/>
              </a:ext>
            </a:extLst>
          </p:cNvPr>
          <p:cNvSpPr>
            <a:spLocks noChangeShapeType="1"/>
          </p:cNvSpPr>
          <p:nvPr/>
        </p:nvSpPr>
        <p:spPr bwMode="auto">
          <a:xfrm flipV="1">
            <a:off x="1434319" y="2331941"/>
            <a:ext cx="2754313" cy="2333625"/>
          </a:xfrm>
          <a:prstGeom prst="line">
            <a:avLst/>
          </a:prstGeom>
          <a:noFill/>
          <a:ln w="38100">
            <a:solidFill>
              <a:schemeClr val="tx1"/>
            </a:solidFill>
            <a:round/>
            <a:headEnd/>
            <a:tailEnd/>
          </a:ln>
        </p:spPr>
        <p:txBody>
          <a:bodyPr wrap="none" anchor="ctr"/>
          <a:lstStyle/>
          <a:p>
            <a:endParaRPr lang="pt-BR"/>
          </a:p>
        </p:txBody>
      </p:sp>
      <p:sp>
        <p:nvSpPr>
          <p:cNvPr id="7" name="Line 6">
            <a:extLst>
              <a:ext uri="{FF2B5EF4-FFF2-40B4-BE49-F238E27FC236}">
                <a16:creationId xmlns:a16="http://schemas.microsoft.com/office/drawing/2014/main" id="{F3C1B5C9-0605-42DD-BFC2-4FA8D487A98E}"/>
              </a:ext>
            </a:extLst>
          </p:cNvPr>
          <p:cNvSpPr>
            <a:spLocks noChangeShapeType="1"/>
          </p:cNvSpPr>
          <p:nvPr/>
        </p:nvSpPr>
        <p:spPr bwMode="auto">
          <a:xfrm>
            <a:off x="1500994" y="2233516"/>
            <a:ext cx="2862263" cy="2281237"/>
          </a:xfrm>
          <a:prstGeom prst="line">
            <a:avLst/>
          </a:prstGeom>
          <a:noFill/>
          <a:ln w="38100">
            <a:solidFill>
              <a:schemeClr val="tx1"/>
            </a:solidFill>
            <a:round/>
            <a:headEnd/>
            <a:tailEnd/>
          </a:ln>
        </p:spPr>
        <p:txBody>
          <a:bodyPr wrap="none" anchor="ctr"/>
          <a:lstStyle/>
          <a:p>
            <a:endParaRPr lang="pt-BR"/>
          </a:p>
        </p:txBody>
      </p:sp>
      <p:sp>
        <p:nvSpPr>
          <p:cNvPr id="8" name="Rectangle 7">
            <a:extLst>
              <a:ext uri="{FF2B5EF4-FFF2-40B4-BE49-F238E27FC236}">
                <a16:creationId xmlns:a16="http://schemas.microsoft.com/office/drawing/2014/main" id="{27FB62EE-074F-488C-9432-59EFE0F27793}"/>
              </a:ext>
            </a:extLst>
          </p:cNvPr>
          <p:cNvSpPr>
            <a:spLocks noChangeArrowheads="1"/>
          </p:cNvSpPr>
          <p:nvPr/>
        </p:nvSpPr>
        <p:spPr bwMode="auto">
          <a:xfrm>
            <a:off x="4264831" y="4441728"/>
            <a:ext cx="368692" cy="397545"/>
          </a:xfrm>
          <a:prstGeom prst="rect">
            <a:avLst/>
          </a:prstGeom>
          <a:noFill/>
          <a:ln w="12700">
            <a:noFill/>
            <a:miter lim="800000"/>
            <a:headEnd/>
            <a:tailEnd/>
          </a:ln>
        </p:spPr>
        <p:txBody>
          <a:bodyPr wrap="none" lIns="90488" tIns="44450" rIns="90488" bIns="44450">
            <a:spAutoFit/>
          </a:bodyPr>
          <a:lstStyle/>
          <a:p>
            <a:r>
              <a:rPr lang="pt-BR" sz="2000" b="1" i="1"/>
              <a:t>D</a:t>
            </a:r>
          </a:p>
        </p:txBody>
      </p:sp>
      <p:sp>
        <p:nvSpPr>
          <p:cNvPr id="9" name="Rectangle 8">
            <a:extLst>
              <a:ext uri="{FF2B5EF4-FFF2-40B4-BE49-F238E27FC236}">
                <a16:creationId xmlns:a16="http://schemas.microsoft.com/office/drawing/2014/main" id="{DD907873-CA67-490C-BAEA-C6A6F4B8F6C9}"/>
              </a:ext>
            </a:extLst>
          </p:cNvPr>
          <p:cNvSpPr>
            <a:spLocks noChangeArrowheads="1"/>
          </p:cNvSpPr>
          <p:nvPr/>
        </p:nvSpPr>
        <p:spPr bwMode="auto">
          <a:xfrm>
            <a:off x="4128307" y="2035078"/>
            <a:ext cx="325411" cy="397545"/>
          </a:xfrm>
          <a:prstGeom prst="rect">
            <a:avLst/>
          </a:prstGeom>
          <a:noFill/>
          <a:ln w="12700">
            <a:noFill/>
            <a:miter lim="800000"/>
            <a:headEnd/>
            <a:tailEnd/>
          </a:ln>
        </p:spPr>
        <p:txBody>
          <a:bodyPr wrap="none" lIns="90488" tIns="44450" rIns="90488" bIns="44450">
            <a:spAutoFit/>
          </a:bodyPr>
          <a:lstStyle/>
          <a:p>
            <a:r>
              <a:rPr lang="pt-BR" sz="2000" b="1" i="1"/>
              <a:t>S</a:t>
            </a:r>
          </a:p>
        </p:txBody>
      </p:sp>
      <p:sp>
        <p:nvSpPr>
          <p:cNvPr id="10" name="Line 9">
            <a:extLst>
              <a:ext uri="{FF2B5EF4-FFF2-40B4-BE49-F238E27FC236}">
                <a16:creationId xmlns:a16="http://schemas.microsoft.com/office/drawing/2014/main" id="{53D3B4C3-D96D-4B04-BE1D-5FA348C9C4FA}"/>
              </a:ext>
            </a:extLst>
          </p:cNvPr>
          <p:cNvSpPr>
            <a:spLocks noChangeShapeType="1"/>
          </p:cNvSpPr>
          <p:nvPr/>
        </p:nvSpPr>
        <p:spPr bwMode="auto">
          <a:xfrm flipH="1">
            <a:off x="942194" y="1881091"/>
            <a:ext cx="4763" cy="3540125"/>
          </a:xfrm>
          <a:prstGeom prst="line">
            <a:avLst/>
          </a:prstGeom>
          <a:noFill/>
          <a:ln w="38100">
            <a:solidFill>
              <a:schemeClr val="tx1"/>
            </a:solidFill>
            <a:round/>
            <a:headEnd type="triangle" w="med" len="med"/>
            <a:tailEnd/>
          </a:ln>
        </p:spPr>
        <p:txBody>
          <a:bodyPr wrap="none" anchor="ctr"/>
          <a:lstStyle/>
          <a:p>
            <a:endParaRPr lang="pt-BR"/>
          </a:p>
        </p:txBody>
      </p:sp>
      <p:sp>
        <p:nvSpPr>
          <p:cNvPr id="11" name="Rectangle 10">
            <a:extLst>
              <a:ext uri="{FF2B5EF4-FFF2-40B4-BE49-F238E27FC236}">
                <a16:creationId xmlns:a16="http://schemas.microsoft.com/office/drawing/2014/main" id="{C8B1D5C0-06E1-42C8-BC37-6CE2094BC4DA}"/>
              </a:ext>
            </a:extLst>
          </p:cNvPr>
          <p:cNvSpPr>
            <a:spLocks noChangeArrowheads="1"/>
          </p:cNvSpPr>
          <p:nvPr/>
        </p:nvSpPr>
        <p:spPr bwMode="auto">
          <a:xfrm>
            <a:off x="4636307" y="5372002"/>
            <a:ext cx="442430" cy="489878"/>
          </a:xfrm>
          <a:prstGeom prst="rect">
            <a:avLst/>
          </a:prstGeom>
          <a:noFill/>
          <a:ln w="12700">
            <a:noFill/>
            <a:miter lim="800000"/>
            <a:headEnd/>
            <a:tailEnd/>
          </a:ln>
        </p:spPr>
        <p:txBody>
          <a:bodyPr wrap="none" lIns="90488" tIns="44450" rIns="90488" bIns="44450">
            <a:spAutoFit/>
          </a:bodyPr>
          <a:lstStyle/>
          <a:p>
            <a:r>
              <a:rPr lang="pt-BR" sz="2600" b="1" dirty="0"/>
              <a:t>Q</a:t>
            </a:r>
          </a:p>
        </p:txBody>
      </p:sp>
      <p:sp>
        <p:nvSpPr>
          <p:cNvPr id="12" name="Rectangle 11">
            <a:extLst>
              <a:ext uri="{FF2B5EF4-FFF2-40B4-BE49-F238E27FC236}">
                <a16:creationId xmlns:a16="http://schemas.microsoft.com/office/drawing/2014/main" id="{4D962E5E-86CE-4299-B722-56250F7B0EE6}"/>
              </a:ext>
            </a:extLst>
          </p:cNvPr>
          <p:cNvSpPr>
            <a:spLocks noChangeArrowheads="1"/>
          </p:cNvSpPr>
          <p:nvPr/>
        </p:nvSpPr>
        <p:spPr bwMode="auto">
          <a:xfrm>
            <a:off x="599294" y="1606840"/>
            <a:ext cx="402355" cy="520655"/>
          </a:xfrm>
          <a:prstGeom prst="rect">
            <a:avLst/>
          </a:prstGeom>
          <a:noFill/>
          <a:ln w="12700">
            <a:noFill/>
            <a:miter lim="800000"/>
            <a:headEnd/>
            <a:tailEnd/>
          </a:ln>
        </p:spPr>
        <p:txBody>
          <a:bodyPr wrap="none" lIns="90488" tIns="44450" rIns="90488" bIns="44450">
            <a:spAutoFit/>
          </a:bodyPr>
          <a:lstStyle/>
          <a:p>
            <a:r>
              <a:rPr lang="pt-BR" sz="2800" b="1" dirty="0"/>
              <a:t>P</a:t>
            </a:r>
          </a:p>
        </p:txBody>
      </p:sp>
      <p:sp>
        <p:nvSpPr>
          <p:cNvPr id="13" name="Rectangle 12">
            <a:extLst>
              <a:ext uri="{FF2B5EF4-FFF2-40B4-BE49-F238E27FC236}">
                <a16:creationId xmlns:a16="http://schemas.microsoft.com/office/drawing/2014/main" id="{091EC025-45DB-445D-A2AB-B5A851B3A3C6}"/>
              </a:ext>
            </a:extLst>
          </p:cNvPr>
          <p:cNvSpPr>
            <a:spLocks noChangeArrowheads="1"/>
          </p:cNvSpPr>
          <p:nvPr/>
        </p:nvSpPr>
        <p:spPr bwMode="auto">
          <a:xfrm>
            <a:off x="591357" y="3162203"/>
            <a:ext cx="424797" cy="397545"/>
          </a:xfrm>
          <a:prstGeom prst="rect">
            <a:avLst/>
          </a:prstGeom>
          <a:noFill/>
          <a:ln w="12700">
            <a:noFill/>
            <a:miter lim="800000"/>
            <a:headEnd/>
            <a:tailEnd/>
          </a:ln>
        </p:spPr>
        <p:txBody>
          <a:bodyPr wrap="none" lIns="90488" tIns="44450" rIns="90488" bIns="44450">
            <a:spAutoFit/>
          </a:bodyPr>
          <a:lstStyle/>
          <a:p>
            <a:r>
              <a:rPr lang="pt-BR" sz="2000" b="1" i="1"/>
              <a:t>P</a:t>
            </a:r>
            <a:r>
              <a:rPr lang="pt-BR" sz="2000" b="1" i="1" baseline="-25000"/>
              <a:t>0</a:t>
            </a:r>
          </a:p>
        </p:txBody>
      </p:sp>
      <p:sp>
        <p:nvSpPr>
          <p:cNvPr id="14" name="Line 13">
            <a:extLst>
              <a:ext uri="{FF2B5EF4-FFF2-40B4-BE49-F238E27FC236}">
                <a16:creationId xmlns:a16="http://schemas.microsoft.com/office/drawing/2014/main" id="{43B85B00-414D-4758-957C-E21CD6009126}"/>
              </a:ext>
            </a:extLst>
          </p:cNvPr>
          <p:cNvSpPr>
            <a:spLocks noChangeShapeType="1"/>
          </p:cNvSpPr>
          <p:nvPr/>
        </p:nvSpPr>
        <p:spPr bwMode="auto">
          <a:xfrm>
            <a:off x="956481" y="3417790"/>
            <a:ext cx="1936750" cy="0"/>
          </a:xfrm>
          <a:prstGeom prst="line">
            <a:avLst/>
          </a:prstGeom>
          <a:noFill/>
          <a:ln w="28575">
            <a:solidFill>
              <a:schemeClr val="tx1"/>
            </a:solidFill>
            <a:prstDash val="sysDot"/>
            <a:round/>
            <a:headEnd/>
            <a:tailEnd/>
          </a:ln>
        </p:spPr>
        <p:txBody>
          <a:bodyPr wrap="none" anchor="ctr"/>
          <a:lstStyle/>
          <a:p>
            <a:endParaRPr lang="pt-BR"/>
          </a:p>
        </p:txBody>
      </p:sp>
      <p:sp>
        <p:nvSpPr>
          <p:cNvPr id="15" name="Line 14">
            <a:extLst>
              <a:ext uri="{FF2B5EF4-FFF2-40B4-BE49-F238E27FC236}">
                <a16:creationId xmlns:a16="http://schemas.microsoft.com/office/drawing/2014/main" id="{A2D33108-7AE4-46F8-A087-699518A2027E}"/>
              </a:ext>
            </a:extLst>
          </p:cNvPr>
          <p:cNvSpPr>
            <a:spLocks noChangeShapeType="1"/>
          </p:cNvSpPr>
          <p:nvPr/>
        </p:nvSpPr>
        <p:spPr bwMode="auto">
          <a:xfrm>
            <a:off x="2963081" y="3322540"/>
            <a:ext cx="0" cy="2101850"/>
          </a:xfrm>
          <a:prstGeom prst="line">
            <a:avLst/>
          </a:prstGeom>
          <a:noFill/>
          <a:ln w="28575">
            <a:solidFill>
              <a:schemeClr val="tx1"/>
            </a:solidFill>
            <a:prstDash val="sysDot"/>
            <a:round/>
            <a:headEnd/>
            <a:tailEnd/>
          </a:ln>
        </p:spPr>
        <p:txBody>
          <a:bodyPr wrap="none" anchor="ctr"/>
          <a:lstStyle/>
          <a:p>
            <a:endParaRPr lang="pt-BR"/>
          </a:p>
        </p:txBody>
      </p:sp>
      <p:sp>
        <p:nvSpPr>
          <p:cNvPr id="16" name="Oval 15">
            <a:extLst>
              <a:ext uri="{FF2B5EF4-FFF2-40B4-BE49-F238E27FC236}">
                <a16:creationId xmlns:a16="http://schemas.microsoft.com/office/drawing/2014/main" id="{4547C60F-1601-4F92-93E4-8EB1194316F1}"/>
              </a:ext>
            </a:extLst>
          </p:cNvPr>
          <p:cNvSpPr>
            <a:spLocks noChangeArrowheads="1"/>
          </p:cNvSpPr>
          <p:nvPr/>
        </p:nvSpPr>
        <p:spPr bwMode="auto">
          <a:xfrm>
            <a:off x="2904344" y="3308252"/>
            <a:ext cx="119063" cy="146050"/>
          </a:xfrm>
          <a:prstGeom prst="ellipse">
            <a:avLst/>
          </a:prstGeom>
          <a:solidFill>
            <a:schemeClr val="tx1"/>
          </a:solidFill>
          <a:ln w="12700">
            <a:solidFill>
              <a:srgbClr val="000000"/>
            </a:solidFill>
            <a:round/>
            <a:headEnd/>
            <a:tailEnd/>
          </a:ln>
        </p:spPr>
        <p:txBody>
          <a:bodyPr wrap="none" anchor="ctr"/>
          <a:lstStyle/>
          <a:p>
            <a:endParaRPr lang="pt-BR"/>
          </a:p>
        </p:txBody>
      </p:sp>
      <p:sp>
        <p:nvSpPr>
          <p:cNvPr id="17" name="Rectangle 16">
            <a:extLst>
              <a:ext uri="{FF2B5EF4-FFF2-40B4-BE49-F238E27FC236}">
                <a16:creationId xmlns:a16="http://schemas.microsoft.com/office/drawing/2014/main" id="{859E41CD-43DC-4073-B0D2-DB99EF950866}"/>
              </a:ext>
            </a:extLst>
          </p:cNvPr>
          <p:cNvSpPr>
            <a:spLocks noChangeArrowheads="1"/>
          </p:cNvSpPr>
          <p:nvPr/>
        </p:nvSpPr>
        <p:spPr bwMode="auto">
          <a:xfrm>
            <a:off x="2786869" y="5387878"/>
            <a:ext cx="453651" cy="397545"/>
          </a:xfrm>
          <a:prstGeom prst="rect">
            <a:avLst/>
          </a:prstGeom>
          <a:noFill/>
          <a:ln w="12700">
            <a:noFill/>
            <a:miter lim="800000"/>
            <a:headEnd/>
            <a:tailEnd/>
          </a:ln>
        </p:spPr>
        <p:txBody>
          <a:bodyPr wrap="none" lIns="90488" tIns="44450" rIns="90488" bIns="44450">
            <a:spAutoFit/>
          </a:bodyPr>
          <a:lstStyle/>
          <a:p>
            <a:r>
              <a:rPr lang="pt-BR" sz="2000" b="1" i="1"/>
              <a:t>Q</a:t>
            </a:r>
            <a:r>
              <a:rPr lang="pt-BR" sz="2000" b="1" i="1" baseline="-25000"/>
              <a:t>0</a:t>
            </a:r>
          </a:p>
        </p:txBody>
      </p:sp>
      <p:sp>
        <p:nvSpPr>
          <p:cNvPr id="18" name="Line 17">
            <a:extLst>
              <a:ext uri="{FF2B5EF4-FFF2-40B4-BE49-F238E27FC236}">
                <a16:creationId xmlns:a16="http://schemas.microsoft.com/office/drawing/2014/main" id="{91371194-1A4C-443C-9100-AA1F76752BBC}"/>
              </a:ext>
            </a:extLst>
          </p:cNvPr>
          <p:cNvSpPr>
            <a:spLocks noChangeShapeType="1"/>
          </p:cNvSpPr>
          <p:nvPr/>
        </p:nvSpPr>
        <p:spPr bwMode="auto">
          <a:xfrm>
            <a:off x="959657" y="5398990"/>
            <a:ext cx="3857625" cy="0"/>
          </a:xfrm>
          <a:prstGeom prst="line">
            <a:avLst/>
          </a:prstGeom>
          <a:noFill/>
          <a:ln w="38100">
            <a:solidFill>
              <a:schemeClr val="tx1"/>
            </a:solidFill>
            <a:round/>
            <a:headEnd/>
            <a:tailEnd type="triangle" w="med" len="med"/>
          </a:ln>
        </p:spPr>
        <p:txBody>
          <a:bodyPr wrap="none"/>
          <a:lstStyle/>
          <a:p>
            <a:endParaRPr lang="pt-BR"/>
          </a:p>
        </p:txBody>
      </p:sp>
      <p:sp>
        <p:nvSpPr>
          <p:cNvPr id="19" name="Line 25">
            <a:extLst>
              <a:ext uri="{FF2B5EF4-FFF2-40B4-BE49-F238E27FC236}">
                <a16:creationId xmlns:a16="http://schemas.microsoft.com/office/drawing/2014/main" id="{33D1F351-2135-4DA7-B04D-6A31D7A5BE41}"/>
              </a:ext>
            </a:extLst>
          </p:cNvPr>
          <p:cNvSpPr>
            <a:spLocks noChangeShapeType="1"/>
          </p:cNvSpPr>
          <p:nvPr/>
        </p:nvSpPr>
        <p:spPr bwMode="auto">
          <a:xfrm>
            <a:off x="3939394" y="2720877"/>
            <a:ext cx="347663" cy="381000"/>
          </a:xfrm>
          <a:prstGeom prst="line">
            <a:avLst/>
          </a:prstGeom>
          <a:noFill/>
          <a:ln w="38100">
            <a:solidFill>
              <a:schemeClr val="tx1"/>
            </a:solidFill>
            <a:round/>
            <a:headEnd/>
            <a:tailEnd type="arrow" w="med" len="med"/>
          </a:ln>
        </p:spPr>
        <p:txBody>
          <a:bodyPr wrap="none"/>
          <a:lstStyle/>
          <a:p>
            <a:endParaRPr lang="pt-BR"/>
          </a:p>
        </p:txBody>
      </p:sp>
      <p:sp>
        <p:nvSpPr>
          <p:cNvPr id="20" name="Text Box 26">
            <a:extLst>
              <a:ext uri="{FF2B5EF4-FFF2-40B4-BE49-F238E27FC236}">
                <a16:creationId xmlns:a16="http://schemas.microsoft.com/office/drawing/2014/main" id="{D77CA5D2-BC6D-4CAE-83BD-31F0861C02A8}"/>
              </a:ext>
            </a:extLst>
          </p:cNvPr>
          <p:cNvSpPr txBox="1">
            <a:spLocks noChangeArrowheads="1"/>
          </p:cNvSpPr>
          <p:nvPr/>
        </p:nvSpPr>
        <p:spPr bwMode="auto">
          <a:xfrm>
            <a:off x="5206218" y="2270601"/>
            <a:ext cx="3760764" cy="2862322"/>
          </a:xfrm>
          <a:prstGeom prst="rect">
            <a:avLst/>
          </a:prstGeom>
          <a:solidFill>
            <a:srgbClr val="F8F8F8"/>
          </a:solidFill>
          <a:ln w="28575">
            <a:solidFill>
              <a:schemeClr val="tx1"/>
            </a:solidFill>
            <a:miter lim="800000"/>
            <a:headEnd/>
            <a:tailEnd/>
          </a:ln>
        </p:spPr>
        <p:txBody>
          <a:bodyPr wrap="square">
            <a:spAutoFit/>
          </a:bodyPr>
          <a:lstStyle/>
          <a:p>
            <a:pPr algn="just" eaLnBrk="1" hangingPunct="1">
              <a:spcBef>
                <a:spcPct val="50000"/>
              </a:spcBef>
            </a:pPr>
            <a:r>
              <a:rPr lang="pt-BR" sz="2000" dirty="0">
                <a:latin typeface="+mn-lt"/>
              </a:rPr>
              <a:t>A  concessão de  um subsídio por parte do governo reduz  os custos das   firmas, deslocando  a  curva de oferta  para direita.  Isso reduz  o preço para o  consumidor (</a:t>
            </a:r>
            <a:r>
              <a:rPr lang="pt-BR" sz="2000" dirty="0" err="1">
                <a:latin typeface="+mn-lt"/>
              </a:rPr>
              <a:t>Pc</a:t>
            </a:r>
            <a:r>
              <a:rPr lang="pt-BR" sz="2000" dirty="0">
                <a:latin typeface="+mn-lt"/>
              </a:rPr>
              <a:t>) e eleva o   preço recebido pelo   produtor  (</a:t>
            </a:r>
            <a:r>
              <a:rPr lang="pt-BR" sz="2000" dirty="0" err="1">
                <a:latin typeface="+mn-lt"/>
              </a:rPr>
              <a:t>Pr</a:t>
            </a:r>
            <a:r>
              <a:rPr lang="pt-BR" sz="2000" dirty="0">
                <a:latin typeface="+mn-lt"/>
              </a:rPr>
              <a:t>). A diferença entre os dois é dada pelo subsídio (s).</a:t>
            </a:r>
          </a:p>
        </p:txBody>
      </p:sp>
      <p:grpSp>
        <p:nvGrpSpPr>
          <p:cNvPr id="21" name="Group 27">
            <a:extLst>
              <a:ext uri="{FF2B5EF4-FFF2-40B4-BE49-F238E27FC236}">
                <a16:creationId xmlns:a16="http://schemas.microsoft.com/office/drawing/2014/main" id="{7E58479E-43F9-4EDF-A39B-CA088C12D816}"/>
              </a:ext>
            </a:extLst>
          </p:cNvPr>
          <p:cNvGrpSpPr>
            <a:grpSpLocks/>
          </p:cNvGrpSpPr>
          <p:nvPr/>
        </p:nvGrpSpPr>
        <p:grpSpPr bwMode="auto">
          <a:xfrm>
            <a:off x="4079094" y="1796953"/>
            <a:ext cx="2498725" cy="1076325"/>
            <a:chOff x="2602" y="1242"/>
            <a:chExt cx="1574" cy="678"/>
          </a:xfrm>
        </p:grpSpPr>
        <p:sp>
          <p:nvSpPr>
            <p:cNvPr id="22" name="Line 28">
              <a:extLst>
                <a:ext uri="{FF2B5EF4-FFF2-40B4-BE49-F238E27FC236}">
                  <a16:creationId xmlns:a16="http://schemas.microsoft.com/office/drawing/2014/main" id="{F11D0C86-6610-40A2-AE91-7ADA75E17D9E}"/>
                </a:ext>
              </a:extLst>
            </p:cNvPr>
            <p:cNvSpPr>
              <a:spLocks noChangeShapeType="1"/>
            </p:cNvSpPr>
            <p:nvPr/>
          </p:nvSpPr>
          <p:spPr bwMode="auto">
            <a:xfrm flipV="1">
              <a:off x="2602" y="1248"/>
              <a:ext cx="558" cy="672"/>
            </a:xfrm>
            <a:prstGeom prst="line">
              <a:avLst/>
            </a:prstGeom>
            <a:noFill/>
            <a:ln w="28575">
              <a:solidFill>
                <a:schemeClr val="tx1"/>
              </a:solidFill>
              <a:round/>
              <a:headEnd/>
              <a:tailEnd/>
            </a:ln>
          </p:spPr>
          <p:txBody>
            <a:bodyPr wrap="none"/>
            <a:lstStyle/>
            <a:p>
              <a:endParaRPr lang="pt-BR"/>
            </a:p>
          </p:txBody>
        </p:sp>
        <p:sp>
          <p:nvSpPr>
            <p:cNvPr id="23" name="Line 29">
              <a:extLst>
                <a:ext uri="{FF2B5EF4-FFF2-40B4-BE49-F238E27FC236}">
                  <a16:creationId xmlns:a16="http://schemas.microsoft.com/office/drawing/2014/main" id="{DE0F06A7-8BB2-4C93-A41B-825E49DD4338}"/>
                </a:ext>
              </a:extLst>
            </p:cNvPr>
            <p:cNvSpPr>
              <a:spLocks noChangeShapeType="1"/>
            </p:cNvSpPr>
            <p:nvPr/>
          </p:nvSpPr>
          <p:spPr bwMode="auto">
            <a:xfrm flipV="1">
              <a:off x="3156" y="1248"/>
              <a:ext cx="1020" cy="0"/>
            </a:xfrm>
            <a:prstGeom prst="line">
              <a:avLst/>
            </a:prstGeom>
            <a:noFill/>
            <a:ln w="28575">
              <a:solidFill>
                <a:schemeClr val="tx1"/>
              </a:solidFill>
              <a:round/>
              <a:headEnd/>
              <a:tailEnd/>
            </a:ln>
          </p:spPr>
          <p:txBody>
            <a:bodyPr wrap="none"/>
            <a:lstStyle/>
            <a:p>
              <a:endParaRPr lang="pt-BR"/>
            </a:p>
          </p:txBody>
        </p:sp>
        <p:sp>
          <p:nvSpPr>
            <p:cNvPr id="24" name="Line 30">
              <a:extLst>
                <a:ext uri="{FF2B5EF4-FFF2-40B4-BE49-F238E27FC236}">
                  <a16:creationId xmlns:a16="http://schemas.microsoft.com/office/drawing/2014/main" id="{F9B32596-41EF-45AC-964F-7D892B5A1DCB}"/>
                </a:ext>
              </a:extLst>
            </p:cNvPr>
            <p:cNvSpPr>
              <a:spLocks noChangeShapeType="1"/>
            </p:cNvSpPr>
            <p:nvPr/>
          </p:nvSpPr>
          <p:spPr bwMode="auto">
            <a:xfrm>
              <a:off x="4176" y="1242"/>
              <a:ext cx="0" cy="288"/>
            </a:xfrm>
            <a:prstGeom prst="line">
              <a:avLst/>
            </a:prstGeom>
            <a:noFill/>
            <a:ln w="28575">
              <a:solidFill>
                <a:schemeClr val="tx1"/>
              </a:solidFill>
              <a:round/>
              <a:headEnd/>
              <a:tailEnd type="triangle" w="med" len="med"/>
            </a:ln>
          </p:spPr>
          <p:txBody>
            <a:bodyPr wrap="none"/>
            <a:lstStyle/>
            <a:p>
              <a:endParaRPr lang="pt-BR"/>
            </a:p>
          </p:txBody>
        </p:sp>
      </p:grpSp>
      <p:grpSp>
        <p:nvGrpSpPr>
          <p:cNvPr id="25" name="Grupo 1">
            <a:extLst>
              <a:ext uri="{FF2B5EF4-FFF2-40B4-BE49-F238E27FC236}">
                <a16:creationId xmlns:a16="http://schemas.microsoft.com/office/drawing/2014/main" id="{CF74C38F-D52B-48CD-B8E1-C57A4DE6050D}"/>
              </a:ext>
            </a:extLst>
          </p:cNvPr>
          <p:cNvGrpSpPr/>
          <p:nvPr/>
        </p:nvGrpSpPr>
        <p:grpSpPr>
          <a:xfrm>
            <a:off x="177018" y="2568478"/>
            <a:ext cx="4939508" cy="3216945"/>
            <a:chOff x="228600" y="2400300"/>
            <a:chExt cx="4939508" cy="3216945"/>
          </a:xfrm>
        </p:grpSpPr>
        <p:sp>
          <p:nvSpPr>
            <p:cNvPr id="26" name="Rectangle 18">
              <a:extLst>
                <a:ext uri="{FF2B5EF4-FFF2-40B4-BE49-F238E27FC236}">
                  <a16:creationId xmlns:a16="http://schemas.microsoft.com/office/drawing/2014/main" id="{AB0991D2-5695-48B0-80AD-EBF61F6DE009}"/>
                </a:ext>
              </a:extLst>
            </p:cNvPr>
            <p:cNvSpPr>
              <a:spLocks noChangeArrowheads="1"/>
            </p:cNvSpPr>
            <p:nvPr/>
          </p:nvSpPr>
          <p:spPr bwMode="auto">
            <a:xfrm>
              <a:off x="4757738" y="2400300"/>
              <a:ext cx="410370" cy="397545"/>
            </a:xfrm>
            <a:prstGeom prst="rect">
              <a:avLst/>
            </a:prstGeom>
            <a:noFill/>
            <a:ln w="12700">
              <a:noFill/>
              <a:miter lim="800000"/>
              <a:headEnd/>
              <a:tailEnd/>
            </a:ln>
          </p:spPr>
          <p:txBody>
            <a:bodyPr wrap="none" lIns="90488" tIns="44450" rIns="90488" bIns="44450">
              <a:spAutoFit/>
            </a:bodyPr>
            <a:lstStyle/>
            <a:p>
              <a:r>
                <a:rPr lang="pt-BR" sz="2000" b="1" i="1">
                  <a:solidFill>
                    <a:srgbClr val="0000CC"/>
                  </a:solidFill>
                </a:rPr>
                <a:t>S’</a:t>
              </a:r>
            </a:p>
          </p:txBody>
        </p:sp>
        <p:sp>
          <p:nvSpPr>
            <p:cNvPr id="27" name="Line 19">
              <a:extLst>
                <a:ext uri="{FF2B5EF4-FFF2-40B4-BE49-F238E27FC236}">
                  <a16:creationId xmlns:a16="http://schemas.microsoft.com/office/drawing/2014/main" id="{B80163A0-0F4A-4F87-8490-C6A6A8BD980C}"/>
                </a:ext>
              </a:extLst>
            </p:cNvPr>
            <p:cNvSpPr>
              <a:spLocks noChangeShapeType="1"/>
            </p:cNvSpPr>
            <p:nvPr/>
          </p:nvSpPr>
          <p:spPr bwMode="auto">
            <a:xfrm flipV="1">
              <a:off x="2043113" y="2705100"/>
              <a:ext cx="2755900" cy="2333625"/>
            </a:xfrm>
            <a:prstGeom prst="line">
              <a:avLst/>
            </a:prstGeom>
            <a:noFill/>
            <a:ln w="38100">
              <a:solidFill>
                <a:srgbClr val="0000CC"/>
              </a:solidFill>
              <a:round/>
              <a:headEnd/>
              <a:tailEnd/>
            </a:ln>
          </p:spPr>
          <p:txBody>
            <a:bodyPr wrap="none" anchor="ctr"/>
            <a:lstStyle/>
            <a:p>
              <a:endParaRPr lang="pt-BR"/>
            </a:p>
          </p:txBody>
        </p:sp>
        <p:sp>
          <p:nvSpPr>
            <p:cNvPr id="28" name="Line 20">
              <a:extLst>
                <a:ext uri="{FF2B5EF4-FFF2-40B4-BE49-F238E27FC236}">
                  <a16:creationId xmlns:a16="http://schemas.microsoft.com/office/drawing/2014/main" id="{2403BA66-FE67-4CDB-B20D-07C7988287CC}"/>
                </a:ext>
              </a:extLst>
            </p:cNvPr>
            <p:cNvSpPr>
              <a:spLocks noChangeShapeType="1"/>
            </p:cNvSpPr>
            <p:nvPr/>
          </p:nvSpPr>
          <p:spPr bwMode="auto">
            <a:xfrm>
              <a:off x="1008063" y="3763963"/>
              <a:ext cx="2590800" cy="0"/>
            </a:xfrm>
            <a:prstGeom prst="line">
              <a:avLst/>
            </a:prstGeom>
            <a:noFill/>
            <a:ln w="28575">
              <a:solidFill>
                <a:srgbClr val="0000CC"/>
              </a:solidFill>
              <a:prstDash val="sysDot"/>
              <a:round/>
              <a:headEnd/>
              <a:tailEnd/>
            </a:ln>
          </p:spPr>
          <p:txBody>
            <a:bodyPr wrap="none" anchor="ctr"/>
            <a:lstStyle/>
            <a:p>
              <a:endParaRPr lang="pt-BR"/>
            </a:p>
          </p:txBody>
        </p:sp>
        <p:sp>
          <p:nvSpPr>
            <p:cNvPr id="29" name="Line 21">
              <a:extLst>
                <a:ext uri="{FF2B5EF4-FFF2-40B4-BE49-F238E27FC236}">
                  <a16:creationId xmlns:a16="http://schemas.microsoft.com/office/drawing/2014/main" id="{91BD260F-7F45-427D-A45C-EB6A319C1665}"/>
                </a:ext>
              </a:extLst>
            </p:cNvPr>
            <p:cNvSpPr>
              <a:spLocks noChangeShapeType="1"/>
            </p:cNvSpPr>
            <p:nvPr/>
          </p:nvSpPr>
          <p:spPr bwMode="auto">
            <a:xfrm>
              <a:off x="3608388" y="2713038"/>
              <a:ext cx="0" cy="2543175"/>
            </a:xfrm>
            <a:prstGeom prst="line">
              <a:avLst/>
            </a:prstGeom>
            <a:noFill/>
            <a:ln w="25400">
              <a:solidFill>
                <a:srgbClr val="0000CC"/>
              </a:solidFill>
              <a:prstDash val="sysDot"/>
              <a:round/>
              <a:headEnd/>
              <a:tailEnd/>
            </a:ln>
          </p:spPr>
          <p:txBody>
            <a:bodyPr wrap="none" anchor="ctr"/>
            <a:lstStyle/>
            <a:p>
              <a:endParaRPr lang="pt-BR"/>
            </a:p>
          </p:txBody>
        </p:sp>
        <p:sp>
          <p:nvSpPr>
            <p:cNvPr id="30" name="Rectangle 22">
              <a:extLst>
                <a:ext uri="{FF2B5EF4-FFF2-40B4-BE49-F238E27FC236}">
                  <a16:creationId xmlns:a16="http://schemas.microsoft.com/office/drawing/2014/main" id="{06C8B3BB-89DF-4745-A674-464A9E01E53D}"/>
                </a:ext>
              </a:extLst>
            </p:cNvPr>
            <p:cNvSpPr>
              <a:spLocks noChangeArrowheads="1"/>
            </p:cNvSpPr>
            <p:nvPr/>
          </p:nvSpPr>
          <p:spPr bwMode="auto">
            <a:xfrm>
              <a:off x="3432175" y="5219700"/>
              <a:ext cx="453651" cy="397545"/>
            </a:xfrm>
            <a:prstGeom prst="rect">
              <a:avLst/>
            </a:prstGeom>
            <a:noFill/>
            <a:ln w="12700">
              <a:noFill/>
              <a:miter lim="800000"/>
              <a:headEnd/>
              <a:tailEnd/>
            </a:ln>
          </p:spPr>
          <p:txBody>
            <a:bodyPr wrap="none" lIns="90488" tIns="44450" rIns="90488" bIns="44450">
              <a:spAutoFit/>
            </a:bodyPr>
            <a:lstStyle/>
            <a:p>
              <a:r>
                <a:rPr lang="pt-BR" sz="2000" b="1" i="1">
                  <a:solidFill>
                    <a:srgbClr val="0000CC"/>
                  </a:solidFill>
                </a:rPr>
                <a:t>Q’</a:t>
              </a:r>
              <a:endParaRPr lang="pt-BR" sz="2000" b="1" i="1" baseline="-25000">
                <a:solidFill>
                  <a:srgbClr val="0000CC"/>
                </a:solidFill>
              </a:endParaRPr>
            </a:p>
          </p:txBody>
        </p:sp>
        <p:sp>
          <p:nvSpPr>
            <p:cNvPr id="31" name="Oval 23">
              <a:extLst>
                <a:ext uri="{FF2B5EF4-FFF2-40B4-BE49-F238E27FC236}">
                  <a16:creationId xmlns:a16="http://schemas.microsoft.com/office/drawing/2014/main" id="{EE01C07B-F2D1-4F53-8E6D-0F41BC9D8D3E}"/>
                </a:ext>
              </a:extLst>
            </p:cNvPr>
            <p:cNvSpPr>
              <a:spLocks noChangeArrowheads="1"/>
            </p:cNvSpPr>
            <p:nvPr/>
          </p:nvSpPr>
          <p:spPr bwMode="auto">
            <a:xfrm>
              <a:off x="3549650" y="3652838"/>
              <a:ext cx="117475" cy="147637"/>
            </a:xfrm>
            <a:prstGeom prst="ellipse">
              <a:avLst/>
            </a:prstGeom>
            <a:solidFill>
              <a:srgbClr val="0000CC"/>
            </a:solidFill>
            <a:ln w="12700">
              <a:solidFill>
                <a:srgbClr val="0000CC"/>
              </a:solidFill>
              <a:round/>
              <a:headEnd/>
              <a:tailEnd/>
            </a:ln>
          </p:spPr>
          <p:txBody>
            <a:bodyPr wrap="none" anchor="ctr"/>
            <a:lstStyle/>
            <a:p>
              <a:endParaRPr lang="pt-BR"/>
            </a:p>
          </p:txBody>
        </p:sp>
        <p:sp>
          <p:nvSpPr>
            <p:cNvPr id="32" name="Oval 24">
              <a:extLst>
                <a:ext uri="{FF2B5EF4-FFF2-40B4-BE49-F238E27FC236}">
                  <a16:creationId xmlns:a16="http://schemas.microsoft.com/office/drawing/2014/main" id="{2ABC899B-5C87-4E83-82AD-C00F37037E7A}"/>
                </a:ext>
              </a:extLst>
            </p:cNvPr>
            <p:cNvSpPr>
              <a:spLocks noChangeArrowheads="1"/>
            </p:cNvSpPr>
            <p:nvPr/>
          </p:nvSpPr>
          <p:spPr bwMode="auto">
            <a:xfrm>
              <a:off x="3549650" y="2625725"/>
              <a:ext cx="117475" cy="147638"/>
            </a:xfrm>
            <a:prstGeom prst="ellipse">
              <a:avLst/>
            </a:prstGeom>
            <a:solidFill>
              <a:srgbClr val="0000CC"/>
            </a:solidFill>
            <a:ln w="12700">
              <a:solidFill>
                <a:srgbClr val="0000CC"/>
              </a:solidFill>
              <a:round/>
              <a:headEnd/>
              <a:tailEnd/>
            </a:ln>
          </p:spPr>
          <p:txBody>
            <a:bodyPr wrap="none" anchor="ctr"/>
            <a:lstStyle/>
            <a:p>
              <a:endParaRPr lang="pt-BR"/>
            </a:p>
          </p:txBody>
        </p:sp>
        <p:grpSp>
          <p:nvGrpSpPr>
            <p:cNvPr id="33" name="Group 31">
              <a:extLst>
                <a:ext uri="{FF2B5EF4-FFF2-40B4-BE49-F238E27FC236}">
                  <a16:creationId xmlns:a16="http://schemas.microsoft.com/office/drawing/2014/main" id="{5F30F932-7732-4E8D-8397-8C2FC163C0D4}"/>
                </a:ext>
              </a:extLst>
            </p:cNvPr>
            <p:cNvGrpSpPr>
              <a:grpSpLocks/>
            </p:cNvGrpSpPr>
            <p:nvPr/>
          </p:nvGrpSpPr>
          <p:grpSpPr bwMode="auto">
            <a:xfrm>
              <a:off x="228600" y="2481263"/>
              <a:ext cx="3311525" cy="1423987"/>
              <a:chOff x="144" y="1779"/>
              <a:chExt cx="2086" cy="897"/>
            </a:xfrm>
          </p:grpSpPr>
          <p:sp>
            <p:nvSpPr>
              <p:cNvPr id="34" name="Line 32">
                <a:extLst>
                  <a:ext uri="{FF2B5EF4-FFF2-40B4-BE49-F238E27FC236}">
                    <a16:creationId xmlns:a16="http://schemas.microsoft.com/office/drawing/2014/main" id="{3596E010-6DCB-4ACB-B8D9-9F9134E347BE}"/>
                  </a:ext>
                </a:extLst>
              </p:cNvPr>
              <p:cNvSpPr>
                <a:spLocks noChangeShapeType="1"/>
              </p:cNvSpPr>
              <p:nvPr/>
            </p:nvSpPr>
            <p:spPr bwMode="auto">
              <a:xfrm>
                <a:off x="635" y="1940"/>
                <a:ext cx="1595" cy="0"/>
              </a:xfrm>
              <a:prstGeom prst="line">
                <a:avLst/>
              </a:prstGeom>
              <a:noFill/>
              <a:ln w="28575">
                <a:solidFill>
                  <a:srgbClr val="0000CC"/>
                </a:solidFill>
                <a:prstDash val="sysDot"/>
                <a:round/>
                <a:headEnd/>
                <a:tailEnd/>
              </a:ln>
            </p:spPr>
            <p:txBody>
              <a:bodyPr wrap="none" anchor="ctr"/>
              <a:lstStyle/>
              <a:p>
                <a:endParaRPr lang="pt-BR"/>
              </a:p>
            </p:txBody>
          </p:sp>
          <p:sp>
            <p:nvSpPr>
              <p:cNvPr id="35" name="Rectangle 33">
                <a:extLst>
                  <a:ext uri="{FF2B5EF4-FFF2-40B4-BE49-F238E27FC236}">
                    <a16:creationId xmlns:a16="http://schemas.microsoft.com/office/drawing/2014/main" id="{6B553FFA-1C30-48AE-81DC-39F1174D5282}"/>
                  </a:ext>
                </a:extLst>
              </p:cNvPr>
              <p:cNvSpPr>
                <a:spLocks noChangeArrowheads="1"/>
              </p:cNvSpPr>
              <p:nvPr/>
            </p:nvSpPr>
            <p:spPr bwMode="auto">
              <a:xfrm>
                <a:off x="405" y="1779"/>
                <a:ext cx="259" cy="250"/>
              </a:xfrm>
              <a:prstGeom prst="rect">
                <a:avLst/>
              </a:prstGeom>
              <a:noFill/>
              <a:ln w="12700">
                <a:noFill/>
                <a:miter lim="800000"/>
                <a:headEnd/>
                <a:tailEnd/>
              </a:ln>
            </p:spPr>
            <p:txBody>
              <a:bodyPr wrap="none" lIns="90488" tIns="44450" rIns="90488" bIns="44450">
                <a:spAutoFit/>
              </a:bodyPr>
              <a:lstStyle/>
              <a:p>
                <a:r>
                  <a:rPr lang="pt-BR" sz="2000" b="1" i="1">
                    <a:solidFill>
                      <a:srgbClr val="0000CC"/>
                    </a:solidFill>
                  </a:rPr>
                  <a:t>P</a:t>
                </a:r>
                <a:r>
                  <a:rPr lang="pt-BR" sz="1400" b="1" i="1">
                    <a:solidFill>
                      <a:srgbClr val="0000CC"/>
                    </a:solidFill>
                  </a:rPr>
                  <a:t>r</a:t>
                </a:r>
                <a:endParaRPr lang="pt-BR" sz="1400" b="1" i="1" baseline="-25000">
                  <a:solidFill>
                    <a:srgbClr val="0000CC"/>
                  </a:solidFill>
                </a:endParaRPr>
              </a:p>
            </p:txBody>
          </p:sp>
          <p:sp>
            <p:nvSpPr>
              <p:cNvPr id="36" name="Rectangle 34">
                <a:extLst>
                  <a:ext uri="{FF2B5EF4-FFF2-40B4-BE49-F238E27FC236}">
                    <a16:creationId xmlns:a16="http://schemas.microsoft.com/office/drawing/2014/main" id="{9D4FCD80-63F7-4052-8856-95F134B9A9AE}"/>
                  </a:ext>
                </a:extLst>
              </p:cNvPr>
              <p:cNvSpPr>
                <a:spLocks noChangeArrowheads="1"/>
              </p:cNvSpPr>
              <p:nvPr/>
            </p:nvSpPr>
            <p:spPr bwMode="auto">
              <a:xfrm>
                <a:off x="405" y="2426"/>
                <a:ext cx="265" cy="250"/>
              </a:xfrm>
              <a:prstGeom prst="rect">
                <a:avLst/>
              </a:prstGeom>
              <a:noFill/>
              <a:ln w="12700">
                <a:noFill/>
                <a:miter lim="800000"/>
                <a:headEnd/>
                <a:tailEnd/>
              </a:ln>
            </p:spPr>
            <p:txBody>
              <a:bodyPr wrap="none" lIns="90488" tIns="44450" rIns="90488" bIns="44450">
                <a:spAutoFit/>
              </a:bodyPr>
              <a:lstStyle/>
              <a:p>
                <a:r>
                  <a:rPr lang="pt-BR" sz="2000" b="1" i="1">
                    <a:solidFill>
                      <a:srgbClr val="0000CC"/>
                    </a:solidFill>
                  </a:rPr>
                  <a:t>P</a:t>
                </a:r>
                <a:r>
                  <a:rPr lang="pt-BR" sz="1400" b="1" i="1">
                    <a:solidFill>
                      <a:srgbClr val="0000CC"/>
                    </a:solidFill>
                  </a:rPr>
                  <a:t>c</a:t>
                </a:r>
                <a:endParaRPr lang="pt-BR" sz="1400" b="1" i="1" baseline="-25000">
                  <a:solidFill>
                    <a:srgbClr val="0000CC"/>
                  </a:solidFill>
                </a:endParaRPr>
              </a:p>
            </p:txBody>
          </p:sp>
          <p:sp>
            <p:nvSpPr>
              <p:cNvPr id="37" name="Rectangle 35">
                <a:extLst>
                  <a:ext uri="{FF2B5EF4-FFF2-40B4-BE49-F238E27FC236}">
                    <a16:creationId xmlns:a16="http://schemas.microsoft.com/office/drawing/2014/main" id="{9C1E7E75-3731-466B-8560-2440BDF8537A}"/>
                  </a:ext>
                </a:extLst>
              </p:cNvPr>
              <p:cNvSpPr>
                <a:spLocks noChangeArrowheads="1"/>
              </p:cNvSpPr>
              <p:nvPr/>
            </p:nvSpPr>
            <p:spPr bwMode="auto">
              <a:xfrm>
                <a:off x="144" y="2064"/>
                <a:ext cx="191" cy="289"/>
              </a:xfrm>
              <a:prstGeom prst="rect">
                <a:avLst/>
              </a:prstGeom>
              <a:noFill/>
              <a:ln w="12700">
                <a:noFill/>
                <a:miter lim="800000"/>
                <a:headEnd/>
                <a:tailEnd/>
              </a:ln>
            </p:spPr>
            <p:txBody>
              <a:bodyPr wrap="none" lIns="90488" tIns="44450" rIns="90488" bIns="44450">
                <a:spAutoFit/>
              </a:bodyPr>
              <a:lstStyle/>
              <a:p>
                <a:r>
                  <a:rPr lang="pt-BR" b="1" i="1">
                    <a:solidFill>
                      <a:srgbClr val="0000CC"/>
                    </a:solidFill>
                  </a:rPr>
                  <a:t>s</a:t>
                </a:r>
              </a:p>
            </p:txBody>
          </p:sp>
          <p:sp>
            <p:nvSpPr>
              <p:cNvPr id="38" name="AutoShape 36">
                <a:extLst>
                  <a:ext uri="{FF2B5EF4-FFF2-40B4-BE49-F238E27FC236}">
                    <a16:creationId xmlns:a16="http://schemas.microsoft.com/office/drawing/2014/main" id="{DEE79992-340D-408E-A5B3-7DC91D307CA4}"/>
                  </a:ext>
                </a:extLst>
              </p:cNvPr>
              <p:cNvSpPr>
                <a:spLocks/>
              </p:cNvSpPr>
              <p:nvPr/>
            </p:nvSpPr>
            <p:spPr bwMode="auto">
              <a:xfrm>
                <a:off x="336" y="1872"/>
                <a:ext cx="48" cy="697"/>
              </a:xfrm>
              <a:prstGeom prst="leftBrace">
                <a:avLst>
                  <a:gd name="adj1" fmla="val 121007"/>
                  <a:gd name="adj2" fmla="val 50000"/>
                </a:avLst>
              </a:prstGeom>
              <a:solidFill>
                <a:srgbClr val="0000CC"/>
              </a:solidFill>
              <a:ln w="9525">
                <a:solidFill>
                  <a:schemeClr val="tx1"/>
                </a:solidFill>
                <a:round/>
                <a:headEnd/>
                <a:tailEnd/>
              </a:ln>
            </p:spPr>
            <p:txBody>
              <a:bodyPr wrap="none" anchor="ctr"/>
              <a:lstStyle/>
              <a:p>
                <a:endParaRPr lang="pt-BR"/>
              </a:p>
            </p:txBody>
          </p:sp>
        </p:grpSp>
      </p:grpSp>
    </p:spTree>
    <p:extLst>
      <p:ext uri="{BB962C8B-B14F-4D97-AF65-F5344CB8AC3E}">
        <p14:creationId xmlns:p14="http://schemas.microsoft.com/office/powerpoint/2010/main" val="205442764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ector de seta reta 36">
            <a:extLst>
              <a:ext uri="{FF2B5EF4-FFF2-40B4-BE49-F238E27FC236}">
                <a16:creationId xmlns:a16="http://schemas.microsoft.com/office/drawing/2014/main" id="{1D5E537E-0D01-4195-BC3E-3464078A8ADA}"/>
              </a:ext>
            </a:extLst>
          </p:cNvPr>
          <p:cNvCxnSpPr>
            <a:cxnSpLocks/>
          </p:cNvCxnSpPr>
          <p:nvPr/>
        </p:nvCxnSpPr>
        <p:spPr bwMode="auto">
          <a:xfrm flipV="1">
            <a:off x="1914370" y="2166427"/>
            <a:ext cx="0" cy="3815596"/>
          </a:xfrm>
          <a:prstGeom prst="straightConnector1">
            <a:avLst/>
          </a:prstGeom>
          <a:solidFill>
            <a:srgbClr val="FFCC99"/>
          </a:solidFill>
          <a:ln w="76200" cap="flat" cmpd="sng" algn="ctr">
            <a:solidFill>
              <a:schemeClr val="tx1"/>
            </a:solidFill>
            <a:prstDash val="solid"/>
            <a:round/>
            <a:headEnd type="none" w="med" len="med"/>
            <a:tailEnd type="triangle"/>
          </a:ln>
          <a:effectLst/>
        </p:spPr>
      </p:cxnSp>
      <p:cxnSp>
        <p:nvCxnSpPr>
          <p:cNvPr id="8" name="Conector de seta reta 39">
            <a:extLst>
              <a:ext uri="{FF2B5EF4-FFF2-40B4-BE49-F238E27FC236}">
                <a16:creationId xmlns:a16="http://schemas.microsoft.com/office/drawing/2014/main" id="{9C9BCE95-98CB-46C3-A26D-B6225038DEAB}"/>
              </a:ext>
            </a:extLst>
          </p:cNvPr>
          <p:cNvCxnSpPr/>
          <p:nvPr/>
        </p:nvCxnSpPr>
        <p:spPr bwMode="auto">
          <a:xfrm>
            <a:off x="1914370" y="5953887"/>
            <a:ext cx="5481176" cy="0"/>
          </a:xfrm>
          <a:prstGeom prst="straightConnector1">
            <a:avLst/>
          </a:prstGeom>
          <a:solidFill>
            <a:srgbClr val="FFCC99"/>
          </a:solidFill>
          <a:ln w="76200" cap="flat" cmpd="sng" algn="ctr">
            <a:solidFill>
              <a:schemeClr val="tx1"/>
            </a:solidFill>
            <a:prstDash val="solid"/>
            <a:round/>
            <a:headEnd type="none" w="med" len="med"/>
            <a:tailEnd type="triangle"/>
          </a:ln>
          <a:effectLst/>
        </p:spPr>
      </p:cxnSp>
      <p:sp>
        <p:nvSpPr>
          <p:cNvPr id="9" name="CaixaDeTexto 8">
            <a:extLst>
              <a:ext uri="{FF2B5EF4-FFF2-40B4-BE49-F238E27FC236}">
                <a16:creationId xmlns:a16="http://schemas.microsoft.com/office/drawing/2014/main" id="{CE611AA5-9A6B-4D98-8892-482E869347C4}"/>
              </a:ext>
            </a:extLst>
          </p:cNvPr>
          <p:cNvSpPr txBox="1"/>
          <p:nvPr/>
        </p:nvSpPr>
        <p:spPr>
          <a:xfrm>
            <a:off x="1495833" y="1885069"/>
            <a:ext cx="539813" cy="523220"/>
          </a:xfrm>
          <a:prstGeom prst="rect">
            <a:avLst/>
          </a:prstGeom>
          <a:noFill/>
        </p:spPr>
        <p:txBody>
          <a:bodyPr wrap="square" rtlCol="0">
            <a:spAutoFit/>
          </a:bodyPr>
          <a:lstStyle/>
          <a:p>
            <a:r>
              <a:rPr lang="pt-BR" sz="2800" b="1" dirty="0">
                <a:latin typeface="+mn-lt"/>
              </a:rPr>
              <a:t>P</a:t>
            </a:r>
            <a:endParaRPr lang="en-US" sz="2800" b="1" dirty="0">
              <a:latin typeface="+mn-lt"/>
            </a:endParaRPr>
          </a:p>
        </p:txBody>
      </p:sp>
      <p:sp>
        <p:nvSpPr>
          <p:cNvPr id="10" name="CaixaDeTexto 9">
            <a:extLst>
              <a:ext uri="{FF2B5EF4-FFF2-40B4-BE49-F238E27FC236}">
                <a16:creationId xmlns:a16="http://schemas.microsoft.com/office/drawing/2014/main" id="{C0DABA5F-18A3-47F4-B0F2-E07223D5B7D5}"/>
              </a:ext>
            </a:extLst>
          </p:cNvPr>
          <p:cNvSpPr txBox="1"/>
          <p:nvPr/>
        </p:nvSpPr>
        <p:spPr>
          <a:xfrm>
            <a:off x="7211485" y="5922242"/>
            <a:ext cx="539813" cy="523220"/>
          </a:xfrm>
          <a:prstGeom prst="rect">
            <a:avLst/>
          </a:prstGeom>
          <a:noFill/>
        </p:spPr>
        <p:txBody>
          <a:bodyPr wrap="square" rtlCol="0">
            <a:spAutoFit/>
          </a:bodyPr>
          <a:lstStyle/>
          <a:p>
            <a:r>
              <a:rPr lang="pt-BR" sz="2800" b="1" dirty="0">
                <a:latin typeface="+mn-lt"/>
              </a:rPr>
              <a:t>Q</a:t>
            </a:r>
            <a:endParaRPr lang="en-US" sz="2800" b="1" dirty="0">
              <a:latin typeface="+mn-lt"/>
            </a:endParaRPr>
          </a:p>
        </p:txBody>
      </p:sp>
      <p:cxnSp>
        <p:nvCxnSpPr>
          <p:cNvPr id="11" name="Conector reto 10">
            <a:extLst>
              <a:ext uri="{FF2B5EF4-FFF2-40B4-BE49-F238E27FC236}">
                <a16:creationId xmlns:a16="http://schemas.microsoft.com/office/drawing/2014/main" id="{DB006C74-EBEC-4D66-B15F-435B4F1CF24F}"/>
              </a:ext>
            </a:extLst>
          </p:cNvPr>
          <p:cNvCxnSpPr>
            <a:cxnSpLocks/>
          </p:cNvCxnSpPr>
          <p:nvPr/>
        </p:nvCxnSpPr>
        <p:spPr bwMode="auto">
          <a:xfrm>
            <a:off x="2256934" y="2856313"/>
            <a:ext cx="4661087" cy="2590555"/>
          </a:xfrm>
          <a:prstGeom prst="line">
            <a:avLst/>
          </a:prstGeom>
          <a:solidFill>
            <a:srgbClr val="FFCC99"/>
          </a:solidFill>
          <a:ln w="38100" cap="flat" cmpd="sng" algn="ctr">
            <a:solidFill>
              <a:schemeClr val="tx1"/>
            </a:solidFill>
            <a:prstDash val="solid"/>
            <a:round/>
            <a:headEnd type="none" w="med" len="med"/>
            <a:tailEnd type="none" w="med" len="med"/>
          </a:ln>
          <a:effectLst/>
        </p:spPr>
      </p:cxnSp>
      <p:sp>
        <p:nvSpPr>
          <p:cNvPr id="12" name="CaixaDeTexto 11">
            <a:extLst>
              <a:ext uri="{FF2B5EF4-FFF2-40B4-BE49-F238E27FC236}">
                <a16:creationId xmlns:a16="http://schemas.microsoft.com/office/drawing/2014/main" id="{25957F1C-9FB9-48AB-8077-218029BB90F9}"/>
              </a:ext>
            </a:extLst>
          </p:cNvPr>
          <p:cNvSpPr txBox="1"/>
          <p:nvPr/>
        </p:nvSpPr>
        <p:spPr>
          <a:xfrm>
            <a:off x="6861749" y="5202509"/>
            <a:ext cx="335668" cy="523220"/>
          </a:xfrm>
          <a:prstGeom prst="rect">
            <a:avLst/>
          </a:prstGeom>
          <a:noFill/>
        </p:spPr>
        <p:txBody>
          <a:bodyPr wrap="square" rtlCol="0">
            <a:spAutoFit/>
          </a:bodyPr>
          <a:lstStyle/>
          <a:p>
            <a:r>
              <a:rPr lang="pt-BR" sz="2800" b="1" dirty="0">
                <a:latin typeface="+mn-lt"/>
              </a:rPr>
              <a:t>D</a:t>
            </a:r>
            <a:endParaRPr lang="en-US" sz="2800" b="1" dirty="0">
              <a:latin typeface="+mn-lt"/>
            </a:endParaRPr>
          </a:p>
        </p:txBody>
      </p:sp>
      <p:cxnSp>
        <p:nvCxnSpPr>
          <p:cNvPr id="13" name="Conector reto 12">
            <a:extLst>
              <a:ext uri="{FF2B5EF4-FFF2-40B4-BE49-F238E27FC236}">
                <a16:creationId xmlns:a16="http://schemas.microsoft.com/office/drawing/2014/main" id="{37B11FC4-EDB1-4A41-B56F-DC6BEE257567}"/>
              </a:ext>
            </a:extLst>
          </p:cNvPr>
          <p:cNvCxnSpPr/>
          <p:nvPr/>
        </p:nvCxnSpPr>
        <p:spPr bwMode="auto">
          <a:xfrm>
            <a:off x="1914370" y="3436284"/>
            <a:ext cx="1411818" cy="0"/>
          </a:xfrm>
          <a:prstGeom prst="line">
            <a:avLst/>
          </a:prstGeom>
          <a:solidFill>
            <a:srgbClr val="FFCC99"/>
          </a:solidFill>
          <a:ln w="28575" cap="flat" cmpd="sng" algn="ctr">
            <a:solidFill>
              <a:srgbClr val="000000"/>
            </a:solidFill>
            <a:prstDash val="dash"/>
            <a:round/>
            <a:headEnd type="none" w="med" len="med"/>
            <a:tailEnd type="none" w="med" len="med"/>
          </a:ln>
          <a:effectLst/>
        </p:spPr>
      </p:cxnSp>
      <p:cxnSp>
        <p:nvCxnSpPr>
          <p:cNvPr id="14" name="Conector reto 13">
            <a:extLst>
              <a:ext uri="{FF2B5EF4-FFF2-40B4-BE49-F238E27FC236}">
                <a16:creationId xmlns:a16="http://schemas.microsoft.com/office/drawing/2014/main" id="{80A3F67A-9BF7-4BFD-86D0-DCFBDEC87F6F}"/>
              </a:ext>
            </a:extLst>
          </p:cNvPr>
          <p:cNvCxnSpPr/>
          <p:nvPr/>
        </p:nvCxnSpPr>
        <p:spPr bwMode="auto">
          <a:xfrm>
            <a:off x="3298732" y="3436284"/>
            <a:ext cx="0" cy="2517603"/>
          </a:xfrm>
          <a:prstGeom prst="line">
            <a:avLst/>
          </a:prstGeom>
          <a:solidFill>
            <a:srgbClr val="FFCC99"/>
          </a:solidFill>
          <a:ln w="28575" cap="flat" cmpd="sng" algn="ctr">
            <a:solidFill>
              <a:srgbClr val="000000"/>
            </a:solidFill>
            <a:prstDash val="dash"/>
            <a:round/>
            <a:headEnd type="none" w="med" len="med"/>
            <a:tailEnd type="none" w="med" len="med"/>
          </a:ln>
          <a:effectLst/>
        </p:spPr>
      </p:cxnSp>
      <p:sp>
        <p:nvSpPr>
          <p:cNvPr id="15" name="CaixaDeTexto 14">
            <a:extLst>
              <a:ext uri="{FF2B5EF4-FFF2-40B4-BE49-F238E27FC236}">
                <a16:creationId xmlns:a16="http://schemas.microsoft.com/office/drawing/2014/main" id="{338EB27F-5D51-4425-AA7E-3C0CF3FDDDB4}"/>
              </a:ext>
            </a:extLst>
          </p:cNvPr>
          <p:cNvSpPr txBox="1"/>
          <p:nvPr/>
        </p:nvSpPr>
        <p:spPr>
          <a:xfrm>
            <a:off x="1443025" y="3096769"/>
            <a:ext cx="661662" cy="523220"/>
          </a:xfrm>
          <a:prstGeom prst="rect">
            <a:avLst/>
          </a:prstGeom>
          <a:noFill/>
        </p:spPr>
        <p:txBody>
          <a:bodyPr wrap="square" rtlCol="0">
            <a:spAutoFit/>
          </a:bodyPr>
          <a:lstStyle/>
          <a:p>
            <a:r>
              <a:rPr lang="pt-BR" sz="2800" dirty="0"/>
              <a:t>P</a:t>
            </a:r>
            <a:r>
              <a:rPr lang="pt-BR" sz="1600" dirty="0"/>
              <a:t>0</a:t>
            </a:r>
            <a:endParaRPr lang="en-US" sz="1600" dirty="0"/>
          </a:p>
        </p:txBody>
      </p:sp>
      <p:sp>
        <p:nvSpPr>
          <p:cNvPr id="16" name="CaixaDeTexto 15">
            <a:extLst>
              <a:ext uri="{FF2B5EF4-FFF2-40B4-BE49-F238E27FC236}">
                <a16:creationId xmlns:a16="http://schemas.microsoft.com/office/drawing/2014/main" id="{0E10BA06-4209-421F-8869-70C1320970F1}"/>
              </a:ext>
            </a:extLst>
          </p:cNvPr>
          <p:cNvSpPr txBox="1"/>
          <p:nvPr/>
        </p:nvSpPr>
        <p:spPr>
          <a:xfrm>
            <a:off x="2988215" y="5886371"/>
            <a:ext cx="633021" cy="523220"/>
          </a:xfrm>
          <a:prstGeom prst="rect">
            <a:avLst/>
          </a:prstGeom>
          <a:noFill/>
        </p:spPr>
        <p:txBody>
          <a:bodyPr wrap="square" rtlCol="0">
            <a:spAutoFit/>
          </a:bodyPr>
          <a:lstStyle/>
          <a:p>
            <a:r>
              <a:rPr lang="pt-BR" sz="2800" dirty="0"/>
              <a:t>Q</a:t>
            </a:r>
            <a:r>
              <a:rPr lang="pt-BR" sz="1600" dirty="0"/>
              <a:t>0</a:t>
            </a:r>
            <a:endParaRPr lang="en-US" sz="1600" dirty="0"/>
          </a:p>
        </p:txBody>
      </p:sp>
      <p:cxnSp>
        <p:nvCxnSpPr>
          <p:cNvPr id="18" name="Conector de seta reta 58">
            <a:extLst>
              <a:ext uri="{FF2B5EF4-FFF2-40B4-BE49-F238E27FC236}">
                <a16:creationId xmlns:a16="http://schemas.microsoft.com/office/drawing/2014/main" id="{DD675815-1CF9-44E7-88D2-C2D422459F17}"/>
              </a:ext>
            </a:extLst>
          </p:cNvPr>
          <p:cNvCxnSpPr/>
          <p:nvPr/>
        </p:nvCxnSpPr>
        <p:spPr bwMode="auto">
          <a:xfrm>
            <a:off x="3367709" y="5446870"/>
            <a:ext cx="830482" cy="0"/>
          </a:xfrm>
          <a:prstGeom prst="straightConnector1">
            <a:avLst/>
          </a:prstGeom>
          <a:solidFill>
            <a:srgbClr val="FFCC99"/>
          </a:solidFill>
          <a:ln w="28575" cap="flat" cmpd="sng" algn="ctr">
            <a:solidFill>
              <a:schemeClr val="accent6">
                <a:lumMod val="75000"/>
              </a:schemeClr>
            </a:solidFill>
            <a:prstDash val="solid"/>
            <a:round/>
            <a:headEnd type="none" w="med" len="med"/>
            <a:tailEnd type="triangle"/>
          </a:ln>
          <a:effectLst/>
        </p:spPr>
      </p:cxnSp>
      <p:cxnSp>
        <p:nvCxnSpPr>
          <p:cNvPr id="19" name="Conector de seta reta 59">
            <a:extLst>
              <a:ext uri="{FF2B5EF4-FFF2-40B4-BE49-F238E27FC236}">
                <a16:creationId xmlns:a16="http://schemas.microsoft.com/office/drawing/2014/main" id="{92559B44-A1D0-492E-B8E9-F73CAEEDEB06}"/>
              </a:ext>
            </a:extLst>
          </p:cNvPr>
          <p:cNvCxnSpPr/>
          <p:nvPr/>
        </p:nvCxnSpPr>
        <p:spPr bwMode="auto">
          <a:xfrm>
            <a:off x="4409274" y="5449780"/>
            <a:ext cx="830482" cy="0"/>
          </a:xfrm>
          <a:prstGeom prst="straightConnector1">
            <a:avLst/>
          </a:prstGeom>
          <a:solidFill>
            <a:srgbClr val="FFCC99"/>
          </a:solidFill>
          <a:ln w="28575" cap="flat" cmpd="sng" algn="ctr">
            <a:solidFill>
              <a:srgbClr val="00B050"/>
            </a:solidFill>
            <a:prstDash val="solid"/>
            <a:round/>
            <a:headEnd type="none" w="med" len="med"/>
            <a:tailEnd type="triangle"/>
          </a:ln>
          <a:effectLst/>
        </p:spPr>
      </p:cxnSp>
      <p:sp>
        <p:nvSpPr>
          <p:cNvPr id="20" name="CaixaDeTexto 19">
            <a:extLst>
              <a:ext uri="{FF2B5EF4-FFF2-40B4-BE49-F238E27FC236}">
                <a16:creationId xmlns:a16="http://schemas.microsoft.com/office/drawing/2014/main" id="{57DF77D1-5858-49B3-B49B-437C6978B54F}"/>
              </a:ext>
            </a:extLst>
          </p:cNvPr>
          <p:cNvSpPr txBox="1"/>
          <p:nvPr/>
        </p:nvSpPr>
        <p:spPr>
          <a:xfrm>
            <a:off x="3472876" y="5376931"/>
            <a:ext cx="851241" cy="492443"/>
          </a:xfrm>
          <a:prstGeom prst="rect">
            <a:avLst/>
          </a:prstGeom>
          <a:noFill/>
        </p:spPr>
        <p:txBody>
          <a:bodyPr wrap="square" rtlCol="0">
            <a:spAutoFit/>
          </a:bodyPr>
          <a:lstStyle/>
          <a:p>
            <a:r>
              <a:rPr lang="pt-BR" sz="2600" b="1" dirty="0">
                <a:solidFill>
                  <a:schemeClr val="accent6">
                    <a:lumMod val="75000"/>
                  </a:schemeClr>
                </a:solidFill>
              </a:rPr>
              <a:t>ES</a:t>
            </a:r>
            <a:endParaRPr lang="en-US" sz="2600" b="1" dirty="0">
              <a:solidFill>
                <a:schemeClr val="accent6">
                  <a:lumMod val="75000"/>
                </a:schemeClr>
              </a:solidFill>
            </a:endParaRPr>
          </a:p>
        </p:txBody>
      </p:sp>
      <p:sp>
        <p:nvSpPr>
          <p:cNvPr id="21" name="CaixaDeTexto 20">
            <a:extLst>
              <a:ext uri="{FF2B5EF4-FFF2-40B4-BE49-F238E27FC236}">
                <a16:creationId xmlns:a16="http://schemas.microsoft.com/office/drawing/2014/main" id="{FD07A8C2-60F6-4250-BDD9-2945E4616502}"/>
              </a:ext>
            </a:extLst>
          </p:cNvPr>
          <p:cNvSpPr txBox="1"/>
          <p:nvPr/>
        </p:nvSpPr>
        <p:spPr>
          <a:xfrm>
            <a:off x="4472916" y="5376428"/>
            <a:ext cx="916988" cy="492443"/>
          </a:xfrm>
          <a:prstGeom prst="rect">
            <a:avLst/>
          </a:prstGeom>
          <a:noFill/>
        </p:spPr>
        <p:txBody>
          <a:bodyPr wrap="square" rtlCol="0">
            <a:spAutoFit/>
          </a:bodyPr>
          <a:lstStyle/>
          <a:p>
            <a:r>
              <a:rPr lang="pt-BR" sz="2600" b="1" dirty="0">
                <a:solidFill>
                  <a:srgbClr val="00B050"/>
                </a:solidFill>
              </a:rPr>
              <a:t>ER</a:t>
            </a:r>
            <a:endParaRPr lang="en-US" sz="2600" b="1" dirty="0">
              <a:solidFill>
                <a:srgbClr val="00B050"/>
              </a:solidFill>
            </a:endParaRPr>
          </a:p>
        </p:txBody>
      </p:sp>
      <p:sp>
        <p:nvSpPr>
          <p:cNvPr id="26" name="CaixaDeTexto 25">
            <a:extLst>
              <a:ext uri="{FF2B5EF4-FFF2-40B4-BE49-F238E27FC236}">
                <a16:creationId xmlns:a16="http://schemas.microsoft.com/office/drawing/2014/main" id="{A80F66CC-6D5A-4DBB-AFC7-31C1C9AB7A6E}"/>
              </a:ext>
            </a:extLst>
          </p:cNvPr>
          <p:cNvSpPr txBox="1"/>
          <p:nvPr/>
        </p:nvSpPr>
        <p:spPr>
          <a:xfrm>
            <a:off x="1446474" y="4228868"/>
            <a:ext cx="515430" cy="523220"/>
          </a:xfrm>
          <a:prstGeom prst="rect">
            <a:avLst/>
          </a:prstGeom>
          <a:noFill/>
        </p:spPr>
        <p:txBody>
          <a:bodyPr wrap="square" rtlCol="0">
            <a:spAutoFit/>
          </a:bodyPr>
          <a:lstStyle/>
          <a:p>
            <a:r>
              <a:rPr lang="pt-BR" sz="2800" dirty="0"/>
              <a:t>P</a:t>
            </a:r>
            <a:r>
              <a:rPr lang="pt-BR" sz="1600" dirty="0"/>
              <a:t>1</a:t>
            </a:r>
            <a:endParaRPr lang="en-US" sz="1600" dirty="0"/>
          </a:p>
        </p:txBody>
      </p:sp>
      <p:cxnSp>
        <p:nvCxnSpPr>
          <p:cNvPr id="27" name="Conector reto 26">
            <a:extLst>
              <a:ext uri="{FF2B5EF4-FFF2-40B4-BE49-F238E27FC236}">
                <a16:creationId xmlns:a16="http://schemas.microsoft.com/office/drawing/2014/main" id="{541D5163-ABE5-455C-8710-D24131B4851C}"/>
              </a:ext>
            </a:extLst>
          </p:cNvPr>
          <p:cNvCxnSpPr/>
          <p:nvPr/>
        </p:nvCxnSpPr>
        <p:spPr bwMode="auto">
          <a:xfrm>
            <a:off x="1914369" y="4555220"/>
            <a:ext cx="3384212" cy="0"/>
          </a:xfrm>
          <a:prstGeom prst="line">
            <a:avLst/>
          </a:prstGeom>
          <a:solidFill>
            <a:srgbClr val="FFCC99"/>
          </a:solidFill>
          <a:ln w="28575" cap="flat" cmpd="sng" algn="ctr">
            <a:solidFill>
              <a:srgbClr val="000000"/>
            </a:solidFill>
            <a:prstDash val="dash"/>
            <a:round/>
            <a:headEnd type="none" w="med" len="med"/>
            <a:tailEnd type="none" w="med" len="med"/>
          </a:ln>
          <a:effectLst/>
        </p:spPr>
      </p:cxnSp>
      <p:cxnSp>
        <p:nvCxnSpPr>
          <p:cNvPr id="28" name="Conector reto 27">
            <a:extLst>
              <a:ext uri="{FF2B5EF4-FFF2-40B4-BE49-F238E27FC236}">
                <a16:creationId xmlns:a16="http://schemas.microsoft.com/office/drawing/2014/main" id="{723B96E2-E094-4707-90F7-16AEA480ABF7}"/>
              </a:ext>
            </a:extLst>
          </p:cNvPr>
          <p:cNvCxnSpPr/>
          <p:nvPr/>
        </p:nvCxnSpPr>
        <p:spPr bwMode="auto">
          <a:xfrm>
            <a:off x="5298581" y="4555220"/>
            <a:ext cx="0" cy="1398669"/>
          </a:xfrm>
          <a:prstGeom prst="line">
            <a:avLst/>
          </a:prstGeom>
          <a:solidFill>
            <a:srgbClr val="FFCC99"/>
          </a:solidFill>
          <a:ln w="28575" cap="flat" cmpd="sng" algn="ctr">
            <a:solidFill>
              <a:srgbClr val="000000"/>
            </a:solidFill>
            <a:prstDash val="dash"/>
            <a:round/>
            <a:headEnd type="none" w="med" len="med"/>
            <a:tailEnd type="none" w="med" len="med"/>
          </a:ln>
          <a:effectLst/>
        </p:spPr>
      </p:cxnSp>
      <p:sp>
        <p:nvSpPr>
          <p:cNvPr id="29" name="CaixaDeTexto 28">
            <a:extLst>
              <a:ext uri="{FF2B5EF4-FFF2-40B4-BE49-F238E27FC236}">
                <a16:creationId xmlns:a16="http://schemas.microsoft.com/office/drawing/2014/main" id="{52CD6A9F-89BD-4D0D-8E2D-A29D4FE6FD80}"/>
              </a:ext>
            </a:extLst>
          </p:cNvPr>
          <p:cNvSpPr txBox="1"/>
          <p:nvPr/>
        </p:nvSpPr>
        <p:spPr>
          <a:xfrm>
            <a:off x="5061877" y="5889283"/>
            <a:ext cx="827021" cy="523220"/>
          </a:xfrm>
          <a:prstGeom prst="rect">
            <a:avLst/>
          </a:prstGeom>
          <a:noFill/>
        </p:spPr>
        <p:txBody>
          <a:bodyPr wrap="square" rtlCol="0">
            <a:spAutoFit/>
          </a:bodyPr>
          <a:lstStyle/>
          <a:p>
            <a:r>
              <a:rPr lang="pt-BR" sz="2800" dirty="0"/>
              <a:t>Q</a:t>
            </a:r>
            <a:r>
              <a:rPr lang="pt-BR" sz="1600" dirty="0"/>
              <a:t>1</a:t>
            </a:r>
            <a:endParaRPr lang="en-US" sz="1600" dirty="0"/>
          </a:p>
        </p:txBody>
      </p:sp>
      <p:cxnSp>
        <p:nvCxnSpPr>
          <p:cNvPr id="30" name="Conector de seta reta 65">
            <a:extLst>
              <a:ext uri="{FF2B5EF4-FFF2-40B4-BE49-F238E27FC236}">
                <a16:creationId xmlns:a16="http://schemas.microsoft.com/office/drawing/2014/main" id="{FC1BF302-1E69-49B5-928A-949C5F67716B}"/>
              </a:ext>
            </a:extLst>
          </p:cNvPr>
          <p:cNvCxnSpPr/>
          <p:nvPr/>
        </p:nvCxnSpPr>
        <p:spPr bwMode="auto">
          <a:xfrm>
            <a:off x="1392697" y="3331390"/>
            <a:ext cx="0" cy="1293765"/>
          </a:xfrm>
          <a:prstGeom prst="straightConnector1">
            <a:avLst/>
          </a:prstGeom>
          <a:solidFill>
            <a:srgbClr val="FFCC99"/>
          </a:solidFill>
          <a:ln w="28575" cap="flat" cmpd="sng" algn="ctr">
            <a:solidFill>
              <a:srgbClr val="000000"/>
            </a:solidFill>
            <a:prstDash val="solid"/>
            <a:round/>
            <a:headEnd type="none" w="med" len="med"/>
            <a:tailEnd type="arrow" w="med" len="med"/>
          </a:ln>
          <a:effectLst/>
        </p:spPr>
      </p:cxnSp>
      <p:sp>
        <p:nvSpPr>
          <p:cNvPr id="31" name="Rectangle 4">
            <a:extLst>
              <a:ext uri="{FF2B5EF4-FFF2-40B4-BE49-F238E27FC236}">
                <a16:creationId xmlns:a16="http://schemas.microsoft.com/office/drawing/2014/main" id="{0D4EB7A7-A27B-4170-8989-16A16435C746}"/>
              </a:ext>
            </a:extLst>
          </p:cNvPr>
          <p:cNvSpPr>
            <a:spLocks noGrp="1" noChangeArrowheads="1"/>
          </p:cNvSpPr>
          <p:nvPr>
            <p:ph type="title"/>
          </p:nvPr>
        </p:nvSpPr>
        <p:spPr>
          <a:xfrm>
            <a:off x="42204" y="-49534"/>
            <a:ext cx="9144000" cy="785813"/>
          </a:xfrm>
          <a:noFill/>
        </p:spPr>
        <p:txBody>
          <a:bodyPr/>
          <a:lstStyle/>
          <a:p>
            <a:pPr algn="ctr"/>
            <a:r>
              <a:rPr lang="en-US" sz="2900" dirty="0">
                <a:solidFill>
                  <a:schemeClr val="tx1"/>
                </a:solidFill>
              </a:rPr>
              <a:t>Por Que a </a:t>
            </a:r>
            <a:r>
              <a:rPr lang="en-US" sz="2900" dirty="0" err="1">
                <a:solidFill>
                  <a:schemeClr val="tx1"/>
                </a:solidFill>
              </a:rPr>
              <a:t>Demanda</a:t>
            </a:r>
            <a:r>
              <a:rPr lang="en-US" sz="2900" dirty="0">
                <a:solidFill>
                  <a:schemeClr val="tx1"/>
                </a:solidFill>
              </a:rPr>
              <a:t> é </a:t>
            </a:r>
            <a:r>
              <a:rPr lang="en-US" sz="2900" dirty="0" err="1">
                <a:solidFill>
                  <a:schemeClr val="tx1"/>
                </a:solidFill>
              </a:rPr>
              <a:t>Negativamente</a:t>
            </a:r>
            <a:r>
              <a:rPr lang="en-US" sz="2900" dirty="0">
                <a:solidFill>
                  <a:schemeClr val="tx1"/>
                </a:solidFill>
              </a:rPr>
              <a:t> </a:t>
            </a:r>
            <a:r>
              <a:rPr lang="en-US" sz="2900" dirty="0" err="1">
                <a:solidFill>
                  <a:schemeClr val="tx1"/>
                </a:solidFill>
              </a:rPr>
              <a:t>inclinada</a:t>
            </a:r>
            <a:r>
              <a:rPr lang="en-US" sz="2900" dirty="0">
                <a:solidFill>
                  <a:schemeClr val="tx1"/>
                </a:solidFill>
              </a:rPr>
              <a:t> ?</a:t>
            </a:r>
          </a:p>
        </p:txBody>
      </p:sp>
      <p:cxnSp>
        <p:nvCxnSpPr>
          <p:cNvPr id="37" name="Conector de seta reta 65">
            <a:extLst>
              <a:ext uri="{FF2B5EF4-FFF2-40B4-BE49-F238E27FC236}">
                <a16:creationId xmlns:a16="http://schemas.microsoft.com/office/drawing/2014/main" id="{DC170A4E-20A5-4342-8B59-35C86601C6A0}"/>
              </a:ext>
            </a:extLst>
          </p:cNvPr>
          <p:cNvCxnSpPr>
            <a:cxnSpLocks/>
          </p:cNvCxnSpPr>
          <p:nvPr/>
        </p:nvCxnSpPr>
        <p:spPr bwMode="auto">
          <a:xfrm>
            <a:off x="3165231" y="6465674"/>
            <a:ext cx="2236762" cy="0"/>
          </a:xfrm>
          <a:prstGeom prst="straightConnector1">
            <a:avLst/>
          </a:prstGeom>
          <a:solidFill>
            <a:srgbClr val="FFCC99"/>
          </a:solidFill>
          <a:ln w="28575" cap="flat" cmpd="sng" algn="ctr">
            <a:solidFill>
              <a:srgbClr val="000000"/>
            </a:solidFill>
            <a:prstDash val="solid"/>
            <a:round/>
            <a:headEnd type="none" w="med" len="med"/>
            <a:tailEnd type="arrow" w="med" len="med"/>
          </a:ln>
          <a:effectLst/>
        </p:spPr>
      </p:cxnSp>
      <p:cxnSp>
        <p:nvCxnSpPr>
          <p:cNvPr id="41" name="Conector reto 40">
            <a:extLst>
              <a:ext uri="{FF2B5EF4-FFF2-40B4-BE49-F238E27FC236}">
                <a16:creationId xmlns:a16="http://schemas.microsoft.com/office/drawing/2014/main" id="{8B27C553-DE95-461E-A852-3C179C9DCAEB}"/>
              </a:ext>
            </a:extLst>
          </p:cNvPr>
          <p:cNvCxnSpPr/>
          <p:nvPr/>
        </p:nvCxnSpPr>
        <p:spPr bwMode="auto">
          <a:xfrm>
            <a:off x="4290040" y="2532187"/>
            <a:ext cx="0" cy="3421700"/>
          </a:xfrm>
          <a:prstGeom prst="line">
            <a:avLst/>
          </a:prstGeom>
          <a:solidFill>
            <a:srgbClr val="FFCC99"/>
          </a:solidFill>
          <a:ln w="28575" cap="flat" cmpd="sng" algn="ctr">
            <a:solidFill>
              <a:schemeClr val="accent2">
                <a:lumMod val="50000"/>
              </a:schemeClr>
            </a:solidFill>
            <a:prstDash val="solid"/>
            <a:round/>
            <a:headEnd type="none" w="med" len="med"/>
            <a:tailEnd type="none" w="med" len="med"/>
          </a:ln>
          <a:effectLst/>
        </p:spPr>
      </p:cxnSp>
      <p:sp>
        <p:nvSpPr>
          <p:cNvPr id="42" name="CaixaDeTexto 41">
            <a:extLst>
              <a:ext uri="{FF2B5EF4-FFF2-40B4-BE49-F238E27FC236}">
                <a16:creationId xmlns:a16="http://schemas.microsoft.com/office/drawing/2014/main" id="{7615968F-873A-4AB6-9D03-777BB4E3053A}"/>
              </a:ext>
            </a:extLst>
          </p:cNvPr>
          <p:cNvSpPr txBox="1"/>
          <p:nvPr/>
        </p:nvSpPr>
        <p:spPr>
          <a:xfrm>
            <a:off x="225081" y="815924"/>
            <a:ext cx="8525015" cy="954107"/>
          </a:xfrm>
          <a:prstGeom prst="rect">
            <a:avLst/>
          </a:prstGeom>
          <a:noFill/>
        </p:spPr>
        <p:txBody>
          <a:bodyPr wrap="square" rtlCol="0">
            <a:spAutoFit/>
          </a:bodyPr>
          <a:lstStyle/>
          <a:p>
            <a:pPr marL="342900" indent="-342900" algn="just">
              <a:buFont typeface="Wingdings" panose="05000000000000000000" pitchFamily="2" charset="2"/>
              <a:buChar char="§"/>
            </a:pPr>
            <a:r>
              <a:rPr lang="pt-BR" sz="2800" dirty="0">
                <a:latin typeface="+mn-lt"/>
              </a:rPr>
              <a:t>Se a demanda depende positivamente da renda real, temos:</a:t>
            </a:r>
          </a:p>
        </p:txBody>
      </p:sp>
    </p:spTree>
    <p:extLst>
      <p:ext uri="{BB962C8B-B14F-4D97-AF65-F5344CB8AC3E}">
        <p14:creationId xmlns:p14="http://schemas.microsoft.com/office/powerpoint/2010/main" val="122465692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ppt_x"/>
                                          </p:val>
                                        </p:tav>
                                        <p:tav tm="100000">
                                          <p:val>
                                            <p:strVal val="#ppt_x"/>
                                          </p:val>
                                        </p:tav>
                                      </p:tavLst>
                                    </p:anim>
                                    <p:anim calcmode="lin" valueType="num">
                                      <p:cBhvr additive="base">
                                        <p:cTn id="12" dur="500" fill="hold"/>
                                        <p:tgtEl>
                                          <p:spTgt spid="2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500" fill="hold"/>
                                        <p:tgtEl>
                                          <p:spTgt spid="27"/>
                                        </p:tgtEl>
                                        <p:attrNameLst>
                                          <p:attrName>ppt_x</p:attrName>
                                        </p:attrNameLst>
                                      </p:cBhvr>
                                      <p:tavLst>
                                        <p:tav tm="0">
                                          <p:val>
                                            <p:strVal val="#ppt_x"/>
                                          </p:val>
                                        </p:tav>
                                        <p:tav tm="100000">
                                          <p:val>
                                            <p:strVal val="#ppt_x"/>
                                          </p:val>
                                        </p:tav>
                                      </p:tavLst>
                                    </p:anim>
                                    <p:anim calcmode="lin" valueType="num">
                                      <p:cBhvr additive="base">
                                        <p:cTn id="16" dur="500" fill="hold"/>
                                        <p:tgtEl>
                                          <p:spTgt spid="2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ppt_x"/>
                                          </p:val>
                                        </p:tav>
                                        <p:tav tm="100000">
                                          <p:val>
                                            <p:strVal val="#ppt_x"/>
                                          </p:val>
                                        </p:tav>
                                      </p:tavLst>
                                    </p:anim>
                                    <p:anim calcmode="lin" valueType="num">
                                      <p:cBhvr additive="base">
                                        <p:cTn id="20" dur="500" fill="hold"/>
                                        <p:tgtEl>
                                          <p:spTgt spid="2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500" fill="hold"/>
                                        <p:tgtEl>
                                          <p:spTgt spid="29"/>
                                        </p:tgtEl>
                                        <p:attrNameLst>
                                          <p:attrName>ppt_x</p:attrName>
                                        </p:attrNameLst>
                                      </p:cBhvr>
                                      <p:tavLst>
                                        <p:tav tm="0">
                                          <p:val>
                                            <p:strVal val="#ppt_x"/>
                                          </p:val>
                                        </p:tav>
                                        <p:tav tm="100000">
                                          <p:val>
                                            <p:strVal val="#ppt_x"/>
                                          </p:val>
                                        </p:tav>
                                      </p:tavLst>
                                    </p:anim>
                                    <p:anim calcmode="lin" valueType="num">
                                      <p:cBhvr additive="base">
                                        <p:cTn id="24" dur="500" fill="hold"/>
                                        <p:tgtEl>
                                          <p:spTgt spid="29"/>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7"/>
                                        </p:tgtEl>
                                        <p:attrNameLst>
                                          <p:attrName>style.visibility</p:attrName>
                                        </p:attrNameLst>
                                      </p:cBhvr>
                                      <p:to>
                                        <p:strVal val="visible"/>
                                      </p:to>
                                    </p:set>
                                    <p:anim calcmode="lin" valueType="num">
                                      <p:cBhvr additive="base">
                                        <p:cTn id="27" dur="500" fill="hold"/>
                                        <p:tgtEl>
                                          <p:spTgt spid="37"/>
                                        </p:tgtEl>
                                        <p:attrNameLst>
                                          <p:attrName>ppt_x</p:attrName>
                                        </p:attrNameLst>
                                      </p:cBhvr>
                                      <p:tavLst>
                                        <p:tav tm="0">
                                          <p:val>
                                            <p:strVal val="#ppt_x"/>
                                          </p:val>
                                        </p:tav>
                                        <p:tav tm="100000">
                                          <p:val>
                                            <p:strVal val="#ppt_x"/>
                                          </p:val>
                                        </p:tav>
                                      </p:tavLst>
                                    </p:anim>
                                    <p:anim calcmode="lin" valueType="num">
                                      <p:cBhvr additive="base">
                                        <p:cTn id="2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1"/>
                                        </p:tgtEl>
                                        <p:attrNameLst>
                                          <p:attrName>style.visibility</p:attrName>
                                        </p:attrNameLst>
                                      </p:cBhvr>
                                      <p:to>
                                        <p:strVal val="visible"/>
                                      </p:to>
                                    </p:set>
                                    <p:anim calcmode="lin" valueType="num">
                                      <p:cBhvr additive="base">
                                        <p:cTn id="33" dur="500" fill="hold"/>
                                        <p:tgtEl>
                                          <p:spTgt spid="41"/>
                                        </p:tgtEl>
                                        <p:attrNameLst>
                                          <p:attrName>ppt_x</p:attrName>
                                        </p:attrNameLst>
                                      </p:cBhvr>
                                      <p:tavLst>
                                        <p:tav tm="0">
                                          <p:val>
                                            <p:strVal val="#ppt_x"/>
                                          </p:val>
                                        </p:tav>
                                        <p:tav tm="100000">
                                          <p:val>
                                            <p:strVal val="#ppt_x"/>
                                          </p:val>
                                        </p:tav>
                                      </p:tavLst>
                                    </p:anim>
                                    <p:anim calcmode="lin" valueType="num">
                                      <p:cBhvr additive="base">
                                        <p:cTn id="34" dur="500" fill="hold"/>
                                        <p:tgtEl>
                                          <p:spTgt spid="4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500" fill="hold"/>
                                        <p:tgtEl>
                                          <p:spTgt spid="18"/>
                                        </p:tgtEl>
                                        <p:attrNameLst>
                                          <p:attrName>ppt_x</p:attrName>
                                        </p:attrNameLst>
                                      </p:cBhvr>
                                      <p:tavLst>
                                        <p:tav tm="0">
                                          <p:val>
                                            <p:strVal val="#ppt_x"/>
                                          </p:val>
                                        </p:tav>
                                        <p:tav tm="100000">
                                          <p:val>
                                            <p:strVal val="#ppt_x"/>
                                          </p:val>
                                        </p:tav>
                                      </p:tavLst>
                                    </p:anim>
                                    <p:anim calcmode="lin" valueType="num">
                                      <p:cBhvr additive="base">
                                        <p:cTn id="4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ppt_x"/>
                                          </p:val>
                                        </p:tav>
                                        <p:tav tm="100000">
                                          <p:val>
                                            <p:strVal val="#ppt_x"/>
                                          </p:val>
                                        </p:tav>
                                      </p:tavLst>
                                    </p:anim>
                                    <p:anim calcmode="lin" valueType="num">
                                      <p:cBhvr additive="base">
                                        <p:cTn id="48" dur="500" fill="hold"/>
                                        <p:tgtEl>
                                          <p:spTgt spid="19"/>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additive="base">
                                        <p:cTn id="51" dur="500" fill="hold"/>
                                        <p:tgtEl>
                                          <p:spTgt spid="21"/>
                                        </p:tgtEl>
                                        <p:attrNameLst>
                                          <p:attrName>ppt_x</p:attrName>
                                        </p:attrNameLst>
                                      </p:cBhvr>
                                      <p:tavLst>
                                        <p:tav tm="0">
                                          <p:val>
                                            <p:strVal val="#ppt_x"/>
                                          </p:val>
                                        </p:tav>
                                        <p:tav tm="100000">
                                          <p:val>
                                            <p:strVal val="#ppt_x"/>
                                          </p:val>
                                        </p:tav>
                                      </p:tavLst>
                                    </p:anim>
                                    <p:anim calcmode="lin" valueType="num">
                                      <p:cBhvr additive="base">
                                        <p:cTn id="5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6" grpId="0"/>
      <p:bldP spid="29" grpId="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5">
            <a:extLst>
              <a:ext uri="{FF2B5EF4-FFF2-40B4-BE49-F238E27FC236}">
                <a16:creationId xmlns:a16="http://schemas.microsoft.com/office/drawing/2014/main" id="{2A90E289-2995-49AF-B8AB-9AAAC9F8ACE9}"/>
              </a:ext>
            </a:extLst>
          </p:cNvPr>
          <p:cNvGrpSpPr>
            <a:grpSpLocks/>
          </p:cNvGrpSpPr>
          <p:nvPr/>
        </p:nvGrpSpPr>
        <p:grpSpPr bwMode="auto">
          <a:xfrm>
            <a:off x="4677509" y="2499012"/>
            <a:ext cx="838200" cy="990600"/>
            <a:chOff x="2544" y="1968"/>
            <a:chExt cx="528" cy="624"/>
          </a:xfrm>
        </p:grpSpPr>
        <p:sp>
          <p:nvSpPr>
            <p:cNvPr id="6" name="AutoShape 6" descr="Zigue-zague">
              <a:extLst>
                <a:ext uri="{FF2B5EF4-FFF2-40B4-BE49-F238E27FC236}">
                  <a16:creationId xmlns:a16="http://schemas.microsoft.com/office/drawing/2014/main" id="{EA9E367E-152E-4C2B-87E4-E10488EBBC03}"/>
                </a:ext>
              </a:extLst>
            </p:cNvPr>
            <p:cNvSpPr>
              <a:spLocks noChangeArrowheads="1"/>
            </p:cNvSpPr>
            <p:nvPr/>
          </p:nvSpPr>
          <p:spPr bwMode="auto">
            <a:xfrm rot="-5400000">
              <a:off x="2496" y="2016"/>
              <a:ext cx="624" cy="528"/>
            </a:xfrm>
            <a:prstGeom prst="triangle">
              <a:avLst>
                <a:gd name="adj" fmla="val 50000"/>
              </a:avLst>
            </a:prstGeom>
            <a:pattFill prst="zigZag">
              <a:fgClr>
                <a:srgbClr val="FFFF00"/>
              </a:fgClr>
              <a:bgClr>
                <a:srgbClr val="FFFFFF"/>
              </a:bgClr>
            </a:pattFill>
            <a:ln w="9525">
              <a:noFill/>
              <a:miter lim="800000"/>
              <a:headEnd/>
              <a:tailEnd/>
            </a:ln>
          </p:spPr>
          <p:txBody>
            <a:bodyPr wrap="none" anchor="ctr"/>
            <a:lstStyle/>
            <a:p>
              <a:endParaRPr lang="pt-BR"/>
            </a:p>
          </p:txBody>
        </p:sp>
        <p:sp>
          <p:nvSpPr>
            <p:cNvPr id="7" name="Text Box 7">
              <a:extLst>
                <a:ext uri="{FF2B5EF4-FFF2-40B4-BE49-F238E27FC236}">
                  <a16:creationId xmlns:a16="http://schemas.microsoft.com/office/drawing/2014/main" id="{1BF6567C-FA0D-46C2-95A4-050507454D90}"/>
                </a:ext>
              </a:extLst>
            </p:cNvPr>
            <p:cNvSpPr txBox="1">
              <a:spLocks noChangeArrowheads="1"/>
            </p:cNvSpPr>
            <p:nvPr/>
          </p:nvSpPr>
          <p:spPr bwMode="auto">
            <a:xfrm>
              <a:off x="2784" y="2150"/>
              <a:ext cx="240" cy="250"/>
            </a:xfrm>
            <a:prstGeom prst="rect">
              <a:avLst/>
            </a:prstGeom>
            <a:noFill/>
            <a:ln w="9525">
              <a:noFill/>
              <a:miter lim="800000"/>
              <a:headEnd/>
              <a:tailEnd/>
            </a:ln>
          </p:spPr>
          <p:txBody>
            <a:bodyPr>
              <a:spAutoFit/>
            </a:bodyPr>
            <a:lstStyle/>
            <a:p>
              <a:pPr eaLnBrk="1" hangingPunct="1">
                <a:spcBef>
                  <a:spcPct val="50000"/>
                </a:spcBef>
              </a:pPr>
              <a:r>
                <a:rPr lang="pt-BR" sz="2000" b="1"/>
                <a:t>E</a:t>
              </a:r>
            </a:p>
          </p:txBody>
        </p:sp>
      </p:grpSp>
      <p:grpSp>
        <p:nvGrpSpPr>
          <p:cNvPr id="8" name="Group 8">
            <a:extLst>
              <a:ext uri="{FF2B5EF4-FFF2-40B4-BE49-F238E27FC236}">
                <a16:creationId xmlns:a16="http://schemas.microsoft.com/office/drawing/2014/main" id="{9F7C6700-4B7C-4F2E-9C29-76C6F1891EC8}"/>
              </a:ext>
            </a:extLst>
          </p:cNvPr>
          <p:cNvGrpSpPr>
            <a:grpSpLocks/>
          </p:cNvGrpSpPr>
          <p:nvPr/>
        </p:nvGrpSpPr>
        <p:grpSpPr bwMode="auto">
          <a:xfrm>
            <a:off x="2162909" y="2422812"/>
            <a:ext cx="3276600" cy="609600"/>
            <a:chOff x="1392" y="1920"/>
            <a:chExt cx="2064" cy="384"/>
          </a:xfrm>
        </p:grpSpPr>
        <p:sp>
          <p:nvSpPr>
            <p:cNvPr id="9" name="AutoShape 9">
              <a:extLst>
                <a:ext uri="{FF2B5EF4-FFF2-40B4-BE49-F238E27FC236}">
                  <a16:creationId xmlns:a16="http://schemas.microsoft.com/office/drawing/2014/main" id="{8BB9CFDE-8985-451C-B25B-E79D21D26408}"/>
                </a:ext>
              </a:extLst>
            </p:cNvPr>
            <p:cNvSpPr>
              <a:spLocks noChangeArrowheads="1"/>
            </p:cNvSpPr>
            <p:nvPr/>
          </p:nvSpPr>
          <p:spPr bwMode="auto">
            <a:xfrm flipV="1">
              <a:off x="2544" y="1968"/>
              <a:ext cx="912" cy="288"/>
            </a:xfrm>
            <a:prstGeom prst="triangle">
              <a:avLst>
                <a:gd name="adj" fmla="val 50000"/>
              </a:avLst>
            </a:prstGeom>
            <a:solidFill>
              <a:srgbClr val="FF7C80"/>
            </a:solidFill>
            <a:ln w="9525">
              <a:noFill/>
              <a:miter lim="800000"/>
              <a:headEnd/>
              <a:tailEnd/>
            </a:ln>
          </p:spPr>
          <p:txBody>
            <a:bodyPr wrap="none" anchor="ctr"/>
            <a:lstStyle/>
            <a:p>
              <a:endParaRPr lang="pt-BR"/>
            </a:p>
          </p:txBody>
        </p:sp>
        <p:grpSp>
          <p:nvGrpSpPr>
            <p:cNvPr id="10" name="Group 10">
              <a:extLst>
                <a:ext uri="{FF2B5EF4-FFF2-40B4-BE49-F238E27FC236}">
                  <a16:creationId xmlns:a16="http://schemas.microsoft.com/office/drawing/2014/main" id="{DD83C76A-6E5D-4E29-A7A7-189419EE5954}"/>
                </a:ext>
              </a:extLst>
            </p:cNvPr>
            <p:cNvGrpSpPr>
              <a:grpSpLocks/>
            </p:cNvGrpSpPr>
            <p:nvPr/>
          </p:nvGrpSpPr>
          <p:grpSpPr bwMode="auto">
            <a:xfrm>
              <a:off x="1392" y="1920"/>
              <a:ext cx="1584" cy="384"/>
              <a:chOff x="4080" y="1920"/>
              <a:chExt cx="1536" cy="336"/>
            </a:xfrm>
          </p:grpSpPr>
          <p:sp>
            <p:nvSpPr>
              <p:cNvPr id="13" name="Rectangle 11">
                <a:extLst>
                  <a:ext uri="{FF2B5EF4-FFF2-40B4-BE49-F238E27FC236}">
                    <a16:creationId xmlns:a16="http://schemas.microsoft.com/office/drawing/2014/main" id="{66F3D0EC-36FF-428D-9A1F-308A67E9A1E7}"/>
                  </a:ext>
                </a:extLst>
              </p:cNvPr>
              <p:cNvSpPr>
                <a:spLocks noChangeArrowheads="1"/>
              </p:cNvSpPr>
              <p:nvPr/>
            </p:nvSpPr>
            <p:spPr bwMode="auto">
              <a:xfrm>
                <a:off x="4080" y="1968"/>
                <a:ext cx="1056" cy="288"/>
              </a:xfrm>
              <a:prstGeom prst="rect">
                <a:avLst/>
              </a:prstGeom>
              <a:solidFill>
                <a:srgbClr val="CCECFF"/>
              </a:solidFill>
              <a:ln w="9525">
                <a:noFill/>
                <a:miter lim="800000"/>
                <a:headEnd/>
                <a:tailEnd/>
              </a:ln>
            </p:spPr>
            <p:txBody>
              <a:bodyPr wrap="none" anchor="ctr"/>
              <a:lstStyle/>
              <a:p>
                <a:endParaRPr lang="pt-BR"/>
              </a:p>
            </p:txBody>
          </p:sp>
          <p:sp>
            <p:nvSpPr>
              <p:cNvPr id="14" name="AutoShape 12">
                <a:extLst>
                  <a:ext uri="{FF2B5EF4-FFF2-40B4-BE49-F238E27FC236}">
                    <a16:creationId xmlns:a16="http://schemas.microsoft.com/office/drawing/2014/main" id="{FCAC1AB5-42B3-4151-A587-E5265065E641}"/>
                  </a:ext>
                </a:extLst>
              </p:cNvPr>
              <p:cNvSpPr>
                <a:spLocks noChangeArrowheads="1"/>
              </p:cNvSpPr>
              <p:nvPr/>
            </p:nvSpPr>
            <p:spPr bwMode="auto">
              <a:xfrm>
                <a:off x="5088" y="1920"/>
                <a:ext cx="528" cy="336"/>
              </a:xfrm>
              <a:prstGeom prst="rtTriangle">
                <a:avLst/>
              </a:prstGeom>
              <a:solidFill>
                <a:srgbClr val="CCECFF"/>
              </a:solidFill>
              <a:ln w="9525">
                <a:noFill/>
                <a:miter lim="800000"/>
                <a:headEnd/>
                <a:tailEnd/>
              </a:ln>
            </p:spPr>
            <p:txBody>
              <a:bodyPr wrap="none" anchor="ctr"/>
              <a:lstStyle/>
              <a:p>
                <a:endParaRPr lang="pt-BR"/>
              </a:p>
            </p:txBody>
          </p:sp>
        </p:grpSp>
        <p:sp>
          <p:nvSpPr>
            <p:cNvPr id="11" name="Text Box 13">
              <a:extLst>
                <a:ext uri="{FF2B5EF4-FFF2-40B4-BE49-F238E27FC236}">
                  <a16:creationId xmlns:a16="http://schemas.microsoft.com/office/drawing/2014/main" id="{A1186788-D2A8-4B8C-92D8-E74B0B59272D}"/>
                </a:ext>
              </a:extLst>
            </p:cNvPr>
            <p:cNvSpPr txBox="1">
              <a:spLocks noChangeArrowheads="1"/>
            </p:cNvSpPr>
            <p:nvPr/>
          </p:nvSpPr>
          <p:spPr bwMode="auto">
            <a:xfrm>
              <a:off x="2880" y="1968"/>
              <a:ext cx="240" cy="250"/>
            </a:xfrm>
            <a:prstGeom prst="rect">
              <a:avLst/>
            </a:prstGeom>
            <a:noFill/>
            <a:ln w="9525">
              <a:noFill/>
              <a:miter lim="800000"/>
              <a:headEnd/>
              <a:tailEnd/>
            </a:ln>
          </p:spPr>
          <p:txBody>
            <a:bodyPr>
              <a:spAutoFit/>
            </a:bodyPr>
            <a:lstStyle/>
            <a:p>
              <a:pPr eaLnBrk="1" hangingPunct="1">
                <a:spcBef>
                  <a:spcPct val="50000"/>
                </a:spcBef>
              </a:pPr>
              <a:r>
                <a:rPr lang="pt-BR" sz="2000" b="1"/>
                <a:t>D</a:t>
              </a:r>
            </a:p>
          </p:txBody>
        </p:sp>
        <p:sp>
          <p:nvSpPr>
            <p:cNvPr id="12" name="Text Box 14">
              <a:extLst>
                <a:ext uri="{FF2B5EF4-FFF2-40B4-BE49-F238E27FC236}">
                  <a16:creationId xmlns:a16="http://schemas.microsoft.com/office/drawing/2014/main" id="{665CCA73-1865-4DA2-B6AE-002E78607AE8}"/>
                </a:ext>
              </a:extLst>
            </p:cNvPr>
            <p:cNvSpPr txBox="1">
              <a:spLocks noChangeArrowheads="1"/>
            </p:cNvSpPr>
            <p:nvPr/>
          </p:nvSpPr>
          <p:spPr bwMode="auto">
            <a:xfrm>
              <a:off x="1920" y="1968"/>
              <a:ext cx="240" cy="250"/>
            </a:xfrm>
            <a:prstGeom prst="rect">
              <a:avLst/>
            </a:prstGeom>
            <a:noFill/>
            <a:ln w="9525">
              <a:noFill/>
              <a:miter lim="800000"/>
              <a:headEnd/>
              <a:tailEnd/>
            </a:ln>
          </p:spPr>
          <p:txBody>
            <a:bodyPr>
              <a:spAutoFit/>
            </a:bodyPr>
            <a:lstStyle/>
            <a:p>
              <a:pPr eaLnBrk="1" hangingPunct="1">
                <a:spcBef>
                  <a:spcPct val="50000"/>
                </a:spcBef>
              </a:pPr>
              <a:r>
                <a:rPr lang="pt-BR" sz="2000" b="1"/>
                <a:t>C</a:t>
              </a:r>
            </a:p>
          </p:txBody>
        </p:sp>
      </p:grpSp>
      <p:grpSp>
        <p:nvGrpSpPr>
          <p:cNvPr id="15" name="Group 15">
            <a:extLst>
              <a:ext uri="{FF2B5EF4-FFF2-40B4-BE49-F238E27FC236}">
                <a16:creationId xmlns:a16="http://schemas.microsoft.com/office/drawing/2014/main" id="{8D232D98-7E47-41B4-9B05-A5CC67834CCC}"/>
              </a:ext>
            </a:extLst>
          </p:cNvPr>
          <p:cNvGrpSpPr>
            <a:grpSpLocks/>
          </p:cNvGrpSpPr>
          <p:nvPr/>
        </p:nvGrpSpPr>
        <p:grpSpPr bwMode="auto">
          <a:xfrm>
            <a:off x="2162909" y="3019712"/>
            <a:ext cx="3429000" cy="546100"/>
            <a:chOff x="1392" y="2296"/>
            <a:chExt cx="2160" cy="344"/>
          </a:xfrm>
        </p:grpSpPr>
        <p:sp>
          <p:nvSpPr>
            <p:cNvPr id="16" name="AutoShape 16">
              <a:extLst>
                <a:ext uri="{FF2B5EF4-FFF2-40B4-BE49-F238E27FC236}">
                  <a16:creationId xmlns:a16="http://schemas.microsoft.com/office/drawing/2014/main" id="{74C576EE-152A-4449-8F71-9F0CAE9E74F1}"/>
                </a:ext>
              </a:extLst>
            </p:cNvPr>
            <p:cNvSpPr>
              <a:spLocks noChangeArrowheads="1"/>
            </p:cNvSpPr>
            <p:nvPr/>
          </p:nvSpPr>
          <p:spPr bwMode="auto">
            <a:xfrm>
              <a:off x="2448" y="2304"/>
              <a:ext cx="1104" cy="336"/>
            </a:xfrm>
            <a:prstGeom prst="triangle">
              <a:avLst>
                <a:gd name="adj" fmla="val 50000"/>
              </a:avLst>
            </a:prstGeom>
            <a:solidFill>
              <a:srgbClr val="FFDCB4"/>
            </a:solidFill>
            <a:ln w="9525">
              <a:noFill/>
              <a:miter lim="800000"/>
              <a:headEnd/>
              <a:tailEnd/>
            </a:ln>
          </p:spPr>
          <p:txBody>
            <a:bodyPr wrap="none" anchor="ctr"/>
            <a:lstStyle/>
            <a:p>
              <a:endParaRPr lang="pt-BR"/>
            </a:p>
          </p:txBody>
        </p:sp>
        <p:grpSp>
          <p:nvGrpSpPr>
            <p:cNvPr id="17" name="Group 17">
              <a:extLst>
                <a:ext uri="{FF2B5EF4-FFF2-40B4-BE49-F238E27FC236}">
                  <a16:creationId xmlns:a16="http://schemas.microsoft.com/office/drawing/2014/main" id="{227894DB-E06B-4BD6-8FA8-0CD7786C2231}"/>
                </a:ext>
              </a:extLst>
            </p:cNvPr>
            <p:cNvGrpSpPr>
              <a:grpSpLocks/>
            </p:cNvGrpSpPr>
            <p:nvPr/>
          </p:nvGrpSpPr>
          <p:grpSpPr bwMode="auto">
            <a:xfrm>
              <a:off x="1392" y="2296"/>
              <a:ext cx="1632" cy="344"/>
              <a:chOff x="3360" y="2256"/>
              <a:chExt cx="1488" cy="384"/>
            </a:xfrm>
          </p:grpSpPr>
          <p:sp>
            <p:nvSpPr>
              <p:cNvPr id="20" name="Rectangle 18">
                <a:extLst>
                  <a:ext uri="{FF2B5EF4-FFF2-40B4-BE49-F238E27FC236}">
                    <a16:creationId xmlns:a16="http://schemas.microsoft.com/office/drawing/2014/main" id="{4D8CFB5A-D586-4D70-8282-F979FCFC785E}"/>
                  </a:ext>
                </a:extLst>
              </p:cNvPr>
              <p:cNvSpPr>
                <a:spLocks noChangeArrowheads="1"/>
              </p:cNvSpPr>
              <p:nvPr/>
            </p:nvSpPr>
            <p:spPr bwMode="auto">
              <a:xfrm>
                <a:off x="3360" y="2256"/>
                <a:ext cx="1056" cy="384"/>
              </a:xfrm>
              <a:prstGeom prst="rect">
                <a:avLst/>
              </a:prstGeom>
              <a:solidFill>
                <a:srgbClr val="EAEAEA"/>
              </a:solidFill>
              <a:ln w="9525">
                <a:noFill/>
                <a:miter lim="800000"/>
                <a:headEnd/>
                <a:tailEnd/>
              </a:ln>
            </p:spPr>
            <p:txBody>
              <a:bodyPr wrap="none" anchor="ctr"/>
              <a:lstStyle/>
              <a:p>
                <a:endParaRPr lang="pt-BR"/>
              </a:p>
            </p:txBody>
          </p:sp>
          <p:sp>
            <p:nvSpPr>
              <p:cNvPr id="21" name="AutoShape 19">
                <a:extLst>
                  <a:ext uri="{FF2B5EF4-FFF2-40B4-BE49-F238E27FC236}">
                    <a16:creationId xmlns:a16="http://schemas.microsoft.com/office/drawing/2014/main" id="{84180925-2D06-4EE9-96EA-EFF1A703D7AA}"/>
                  </a:ext>
                </a:extLst>
              </p:cNvPr>
              <p:cNvSpPr>
                <a:spLocks noChangeArrowheads="1"/>
              </p:cNvSpPr>
              <p:nvPr/>
            </p:nvSpPr>
            <p:spPr bwMode="auto">
              <a:xfrm flipV="1">
                <a:off x="4368" y="2256"/>
                <a:ext cx="480" cy="384"/>
              </a:xfrm>
              <a:prstGeom prst="rtTriangle">
                <a:avLst/>
              </a:prstGeom>
              <a:solidFill>
                <a:srgbClr val="EAEAEA"/>
              </a:solidFill>
              <a:ln w="9525">
                <a:noFill/>
                <a:miter lim="800000"/>
                <a:headEnd/>
                <a:tailEnd/>
              </a:ln>
            </p:spPr>
            <p:txBody>
              <a:bodyPr wrap="none" anchor="ctr"/>
              <a:lstStyle/>
              <a:p>
                <a:endParaRPr lang="pt-BR"/>
              </a:p>
            </p:txBody>
          </p:sp>
        </p:grpSp>
        <p:sp>
          <p:nvSpPr>
            <p:cNvPr id="18" name="Text Box 20">
              <a:extLst>
                <a:ext uri="{FF2B5EF4-FFF2-40B4-BE49-F238E27FC236}">
                  <a16:creationId xmlns:a16="http://schemas.microsoft.com/office/drawing/2014/main" id="{ED8D8325-EA4B-4FB4-9AFB-F001F92D60D3}"/>
                </a:ext>
              </a:extLst>
            </p:cNvPr>
            <p:cNvSpPr txBox="1">
              <a:spLocks noChangeArrowheads="1"/>
            </p:cNvSpPr>
            <p:nvPr/>
          </p:nvSpPr>
          <p:spPr bwMode="auto">
            <a:xfrm>
              <a:off x="2784" y="2390"/>
              <a:ext cx="240" cy="250"/>
            </a:xfrm>
            <a:prstGeom prst="rect">
              <a:avLst/>
            </a:prstGeom>
            <a:noFill/>
            <a:ln w="9525">
              <a:noFill/>
              <a:miter lim="800000"/>
              <a:headEnd/>
              <a:tailEnd/>
            </a:ln>
          </p:spPr>
          <p:txBody>
            <a:bodyPr>
              <a:spAutoFit/>
            </a:bodyPr>
            <a:lstStyle/>
            <a:p>
              <a:pPr eaLnBrk="1" hangingPunct="1">
                <a:spcBef>
                  <a:spcPct val="50000"/>
                </a:spcBef>
              </a:pPr>
              <a:r>
                <a:rPr lang="pt-BR" sz="2000" b="1"/>
                <a:t>B</a:t>
              </a:r>
            </a:p>
          </p:txBody>
        </p:sp>
        <p:sp>
          <p:nvSpPr>
            <p:cNvPr id="19" name="Text Box 21">
              <a:extLst>
                <a:ext uri="{FF2B5EF4-FFF2-40B4-BE49-F238E27FC236}">
                  <a16:creationId xmlns:a16="http://schemas.microsoft.com/office/drawing/2014/main" id="{ABC2DFEC-14B3-49C7-944F-7D97D4E06624}"/>
                </a:ext>
              </a:extLst>
            </p:cNvPr>
            <p:cNvSpPr txBox="1">
              <a:spLocks noChangeArrowheads="1"/>
            </p:cNvSpPr>
            <p:nvPr/>
          </p:nvSpPr>
          <p:spPr bwMode="auto">
            <a:xfrm>
              <a:off x="1920" y="2390"/>
              <a:ext cx="240" cy="250"/>
            </a:xfrm>
            <a:prstGeom prst="rect">
              <a:avLst/>
            </a:prstGeom>
            <a:noFill/>
            <a:ln w="9525">
              <a:noFill/>
              <a:miter lim="800000"/>
              <a:headEnd/>
              <a:tailEnd/>
            </a:ln>
          </p:spPr>
          <p:txBody>
            <a:bodyPr>
              <a:spAutoFit/>
            </a:bodyPr>
            <a:lstStyle/>
            <a:p>
              <a:pPr eaLnBrk="1" hangingPunct="1">
                <a:spcBef>
                  <a:spcPct val="50000"/>
                </a:spcBef>
              </a:pPr>
              <a:r>
                <a:rPr lang="pt-BR" sz="2000" b="1"/>
                <a:t>A</a:t>
              </a:r>
            </a:p>
          </p:txBody>
        </p:sp>
      </p:grpSp>
      <p:sp>
        <p:nvSpPr>
          <p:cNvPr id="22" name="Line 22">
            <a:extLst>
              <a:ext uri="{FF2B5EF4-FFF2-40B4-BE49-F238E27FC236}">
                <a16:creationId xmlns:a16="http://schemas.microsoft.com/office/drawing/2014/main" id="{8DE1B7B5-9E47-40EF-B262-24DA5C775E1F}"/>
              </a:ext>
            </a:extLst>
          </p:cNvPr>
          <p:cNvSpPr>
            <a:spLocks noChangeShapeType="1"/>
          </p:cNvSpPr>
          <p:nvPr/>
        </p:nvSpPr>
        <p:spPr bwMode="auto">
          <a:xfrm flipV="1">
            <a:off x="2772509" y="1903700"/>
            <a:ext cx="3538538" cy="2424112"/>
          </a:xfrm>
          <a:prstGeom prst="line">
            <a:avLst/>
          </a:prstGeom>
          <a:noFill/>
          <a:ln w="38100">
            <a:solidFill>
              <a:schemeClr val="tx1"/>
            </a:solidFill>
            <a:round/>
            <a:headEnd/>
            <a:tailEnd/>
          </a:ln>
        </p:spPr>
        <p:txBody>
          <a:bodyPr wrap="none" anchor="ctr"/>
          <a:lstStyle/>
          <a:p>
            <a:endParaRPr lang="pt-BR"/>
          </a:p>
        </p:txBody>
      </p:sp>
      <p:sp>
        <p:nvSpPr>
          <p:cNvPr id="23" name="Line 23">
            <a:extLst>
              <a:ext uri="{FF2B5EF4-FFF2-40B4-BE49-F238E27FC236}">
                <a16:creationId xmlns:a16="http://schemas.microsoft.com/office/drawing/2014/main" id="{E061857A-2135-451B-8000-6DDF46EB1C64}"/>
              </a:ext>
            </a:extLst>
          </p:cNvPr>
          <p:cNvSpPr>
            <a:spLocks noChangeShapeType="1"/>
          </p:cNvSpPr>
          <p:nvPr/>
        </p:nvSpPr>
        <p:spPr bwMode="auto">
          <a:xfrm>
            <a:off x="2858235" y="1802100"/>
            <a:ext cx="3675063" cy="2368550"/>
          </a:xfrm>
          <a:prstGeom prst="line">
            <a:avLst/>
          </a:prstGeom>
          <a:noFill/>
          <a:ln w="38100">
            <a:solidFill>
              <a:schemeClr val="tx1"/>
            </a:solidFill>
            <a:round/>
            <a:headEnd/>
            <a:tailEnd/>
          </a:ln>
        </p:spPr>
        <p:txBody>
          <a:bodyPr wrap="none" anchor="ctr"/>
          <a:lstStyle/>
          <a:p>
            <a:endParaRPr lang="pt-BR"/>
          </a:p>
        </p:txBody>
      </p:sp>
      <p:sp>
        <p:nvSpPr>
          <p:cNvPr id="24" name="Rectangle 24">
            <a:extLst>
              <a:ext uri="{FF2B5EF4-FFF2-40B4-BE49-F238E27FC236}">
                <a16:creationId xmlns:a16="http://schemas.microsoft.com/office/drawing/2014/main" id="{ECFEFDE6-2286-4983-8BCD-D855532A6964}"/>
              </a:ext>
            </a:extLst>
          </p:cNvPr>
          <p:cNvSpPr>
            <a:spLocks noChangeArrowheads="1"/>
          </p:cNvSpPr>
          <p:nvPr/>
        </p:nvSpPr>
        <p:spPr bwMode="auto">
          <a:xfrm>
            <a:off x="6407884" y="4099213"/>
            <a:ext cx="368692" cy="397545"/>
          </a:xfrm>
          <a:prstGeom prst="rect">
            <a:avLst/>
          </a:prstGeom>
          <a:noFill/>
          <a:ln w="12700">
            <a:noFill/>
            <a:miter lim="800000"/>
            <a:headEnd/>
            <a:tailEnd/>
          </a:ln>
        </p:spPr>
        <p:txBody>
          <a:bodyPr wrap="none" lIns="90488" tIns="44450" rIns="90488" bIns="44450">
            <a:spAutoFit/>
          </a:bodyPr>
          <a:lstStyle/>
          <a:p>
            <a:r>
              <a:rPr lang="pt-BR" sz="2000" b="1" i="1"/>
              <a:t>D</a:t>
            </a:r>
          </a:p>
        </p:txBody>
      </p:sp>
      <p:sp>
        <p:nvSpPr>
          <p:cNvPr id="25" name="Rectangle 25">
            <a:extLst>
              <a:ext uri="{FF2B5EF4-FFF2-40B4-BE49-F238E27FC236}">
                <a16:creationId xmlns:a16="http://schemas.microsoft.com/office/drawing/2014/main" id="{8D275CE5-E7CD-4AE2-913E-2EB2586E5387}"/>
              </a:ext>
            </a:extLst>
          </p:cNvPr>
          <p:cNvSpPr>
            <a:spLocks noChangeArrowheads="1"/>
          </p:cNvSpPr>
          <p:nvPr/>
        </p:nvSpPr>
        <p:spPr bwMode="auto">
          <a:xfrm>
            <a:off x="6231673" y="1724313"/>
            <a:ext cx="325411" cy="397545"/>
          </a:xfrm>
          <a:prstGeom prst="rect">
            <a:avLst/>
          </a:prstGeom>
          <a:noFill/>
          <a:ln w="12700">
            <a:noFill/>
            <a:miter lim="800000"/>
            <a:headEnd/>
            <a:tailEnd/>
          </a:ln>
        </p:spPr>
        <p:txBody>
          <a:bodyPr wrap="none" lIns="90488" tIns="44450" rIns="90488" bIns="44450">
            <a:spAutoFit/>
          </a:bodyPr>
          <a:lstStyle/>
          <a:p>
            <a:r>
              <a:rPr lang="pt-BR" sz="2000" b="1" i="1">
                <a:solidFill>
                  <a:srgbClr val="000000"/>
                </a:solidFill>
              </a:rPr>
              <a:t>S</a:t>
            </a:r>
          </a:p>
        </p:txBody>
      </p:sp>
      <p:sp>
        <p:nvSpPr>
          <p:cNvPr id="26" name="Line 26">
            <a:extLst>
              <a:ext uri="{FF2B5EF4-FFF2-40B4-BE49-F238E27FC236}">
                <a16:creationId xmlns:a16="http://schemas.microsoft.com/office/drawing/2014/main" id="{D091404C-EF65-4C61-997A-61C3A40A37D8}"/>
              </a:ext>
            </a:extLst>
          </p:cNvPr>
          <p:cNvSpPr>
            <a:spLocks noChangeShapeType="1"/>
          </p:cNvSpPr>
          <p:nvPr/>
        </p:nvSpPr>
        <p:spPr bwMode="auto">
          <a:xfrm flipH="1">
            <a:off x="2145447" y="1444912"/>
            <a:ext cx="4762" cy="3644900"/>
          </a:xfrm>
          <a:prstGeom prst="line">
            <a:avLst/>
          </a:prstGeom>
          <a:noFill/>
          <a:ln w="57150">
            <a:solidFill>
              <a:schemeClr val="tx1"/>
            </a:solidFill>
            <a:round/>
            <a:headEnd type="triangle" w="med" len="med"/>
            <a:tailEnd/>
          </a:ln>
        </p:spPr>
        <p:txBody>
          <a:bodyPr wrap="none" anchor="ctr"/>
          <a:lstStyle/>
          <a:p>
            <a:endParaRPr lang="pt-BR"/>
          </a:p>
        </p:txBody>
      </p:sp>
      <p:sp>
        <p:nvSpPr>
          <p:cNvPr id="27" name="Rectangle 27">
            <a:extLst>
              <a:ext uri="{FF2B5EF4-FFF2-40B4-BE49-F238E27FC236}">
                <a16:creationId xmlns:a16="http://schemas.microsoft.com/office/drawing/2014/main" id="{035D027B-A697-46D2-BCD6-71962D3DDCFC}"/>
              </a:ext>
            </a:extLst>
          </p:cNvPr>
          <p:cNvSpPr>
            <a:spLocks noChangeArrowheads="1"/>
          </p:cNvSpPr>
          <p:nvPr/>
        </p:nvSpPr>
        <p:spPr bwMode="auto">
          <a:xfrm>
            <a:off x="6946926" y="5062825"/>
            <a:ext cx="461666" cy="520655"/>
          </a:xfrm>
          <a:prstGeom prst="rect">
            <a:avLst/>
          </a:prstGeom>
          <a:noFill/>
          <a:ln w="12700">
            <a:noFill/>
            <a:miter lim="800000"/>
            <a:headEnd/>
            <a:tailEnd/>
          </a:ln>
        </p:spPr>
        <p:txBody>
          <a:bodyPr wrap="none" lIns="90488" tIns="44450" rIns="90488" bIns="44450">
            <a:spAutoFit/>
          </a:bodyPr>
          <a:lstStyle/>
          <a:p>
            <a:r>
              <a:rPr lang="pt-BR" sz="2800" b="1" dirty="0"/>
              <a:t>Q</a:t>
            </a:r>
          </a:p>
        </p:txBody>
      </p:sp>
      <p:sp>
        <p:nvSpPr>
          <p:cNvPr id="28" name="Rectangle 28">
            <a:extLst>
              <a:ext uri="{FF2B5EF4-FFF2-40B4-BE49-F238E27FC236}">
                <a16:creationId xmlns:a16="http://schemas.microsoft.com/office/drawing/2014/main" id="{D68FE012-5725-4FC7-8632-80365FB214A8}"/>
              </a:ext>
            </a:extLst>
          </p:cNvPr>
          <p:cNvSpPr>
            <a:spLocks noChangeArrowheads="1"/>
          </p:cNvSpPr>
          <p:nvPr/>
        </p:nvSpPr>
        <p:spPr bwMode="auto">
          <a:xfrm>
            <a:off x="1778735" y="1170443"/>
            <a:ext cx="402355" cy="520655"/>
          </a:xfrm>
          <a:prstGeom prst="rect">
            <a:avLst/>
          </a:prstGeom>
          <a:noFill/>
          <a:ln w="12700">
            <a:noFill/>
            <a:miter lim="800000"/>
            <a:headEnd/>
            <a:tailEnd/>
          </a:ln>
        </p:spPr>
        <p:txBody>
          <a:bodyPr wrap="none" lIns="90488" tIns="44450" rIns="90488" bIns="44450">
            <a:spAutoFit/>
          </a:bodyPr>
          <a:lstStyle/>
          <a:p>
            <a:r>
              <a:rPr lang="pt-BR" sz="2800" b="1" dirty="0"/>
              <a:t>P</a:t>
            </a:r>
          </a:p>
        </p:txBody>
      </p:sp>
      <p:sp>
        <p:nvSpPr>
          <p:cNvPr id="29" name="Rectangle 29">
            <a:extLst>
              <a:ext uri="{FF2B5EF4-FFF2-40B4-BE49-F238E27FC236}">
                <a16:creationId xmlns:a16="http://schemas.microsoft.com/office/drawing/2014/main" id="{98B298A0-C06A-4F14-B54B-762D41CF2C23}"/>
              </a:ext>
            </a:extLst>
          </p:cNvPr>
          <p:cNvSpPr>
            <a:spLocks noChangeArrowheads="1"/>
          </p:cNvSpPr>
          <p:nvPr/>
        </p:nvSpPr>
        <p:spPr bwMode="auto">
          <a:xfrm>
            <a:off x="1689835" y="2767301"/>
            <a:ext cx="424797" cy="397545"/>
          </a:xfrm>
          <a:prstGeom prst="rect">
            <a:avLst/>
          </a:prstGeom>
          <a:noFill/>
          <a:ln w="12700">
            <a:noFill/>
            <a:miter lim="800000"/>
            <a:headEnd/>
            <a:tailEnd/>
          </a:ln>
        </p:spPr>
        <p:txBody>
          <a:bodyPr wrap="none" lIns="90488" tIns="44450" rIns="90488" bIns="44450">
            <a:spAutoFit/>
          </a:bodyPr>
          <a:lstStyle/>
          <a:p>
            <a:r>
              <a:rPr lang="pt-BR" sz="2000" b="1" i="1"/>
              <a:t>P</a:t>
            </a:r>
            <a:r>
              <a:rPr lang="pt-BR" sz="2000" b="1" i="1" baseline="-25000"/>
              <a:t>0</a:t>
            </a:r>
          </a:p>
        </p:txBody>
      </p:sp>
      <p:sp>
        <p:nvSpPr>
          <p:cNvPr id="30" name="Line 30">
            <a:extLst>
              <a:ext uri="{FF2B5EF4-FFF2-40B4-BE49-F238E27FC236}">
                <a16:creationId xmlns:a16="http://schemas.microsoft.com/office/drawing/2014/main" id="{5271BA99-5771-4D19-AFBE-8FE82ECC3B3D}"/>
              </a:ext>
            </a:extLst>
          </p:cNvPr>
          <p:cNvSpPr>
            <a:spLocks noChangeShapeType="1"/>
          </p:cNvSpPr>
          <p:nvPr/>
        </p:nvSpPr>
        <p:spPr bwMode="auto">
          <a:xfrm>
            <a:off x="2159735" y="3032412"/>
            <a:ext cx="2487613" cy="0"/>
          </a:xfrm>
          <a:prstGeom prst="line">
            <a:avLst/>
          </a:prstGeom>
          <a:noFill/>
          <a:ln w="28575">
            <a:solidFill>
              <a:srgbClr val="000000"/>
            </a:solidFill>
            <a:prstDash val="lgDash"/>
            <a:round/>
            <a:headEnd/>
            <a:tailEnd/>
          </a:ln>
        </p:spPr>
        <p:txBody>
          <a:bodyPr wrap="none" anchor="ctr"/>
          <a:lstStyle/>
          <a:p>
            <a:endParaRPr lang="pt-BR"/>
          </a:p>
        </p:txBody>
      </p:sp>
      <p:sp>
        <p:nvSpPr>
          <p:cNvPr id="31" name="Line 31">
            <a:extLst>
              <a:ext uri="{FF2B5EF4-FFF2-40B4-BE49-F238E27FC236}">
                <a16:creationId xmlns:a16="http://schemas.microsoft.com/office/drawing/2014/main" id="{6BA49200-02DE-4DF1-886E-DCCB5FE723D6}"/>
              </a:ext>
            </a:extLst>
          </p:cNvPr>
          <p:cNvSpPr>
            <a:spLocks noChangeShapeType="1"/>
          </p:cNvSpPr>
          <p:nvPr/>
        </p:nvSpPr>
        <p:spPr bwMode="auto">
          <a:xfrm>
            <a:off x="4736247" y="2932400"/>
            <a:ext cx="0" cy="2182812"/>
          </a:xfrm>
          <a:prstGeom prst="line">
            <a:avLst/>
          </a:prstGeom>
          <a:noFill/>
          <a:ln w="28575">
            <a:solidFill>
              <a:srgbClr val="000000"/>
            </a:solidFill>
            <a:prstDash val="lgDash"/>
            <a:round/>
            <a:headEnd/>
            <a:tailEnd/>
          </a:ln>
        </p:spPr>
        <p:txBody>
          <a:bodyPr wrap="none" anchor="ctr"/>
          <a:lstStyle/>
          <a:p>
            <a:endParaRPr lang="pt-BR"/>
          </a:p>
        </p:txBody>
      </p:sp>
      <p:sp>
        <p:nvSpPr>
          <p:cNvPr id="32" name="Oval 32">
            <a:extLst>
              <a:ext uri="{FF2B5EF4-FFF2-40B4-BE49-F238E27FC236}">
                <a16:creationId xmlns:a16="http://schemas.microsoft.com/office/drawing/2014/main" id="{B5A5F08B-54FE-433F-BCE9-8AB2E83022C3}"/>
              </a:ext>
            </a:extLst>
          </p:cNvPr>
          <p:cNvSpPr>
            <a:spLocks noChangeArrowheads="1"/>
          </p:cNvSpPr>
          <p:nvPr/>
        </p:nvSpPr>
        <p:spPr bwMode="auto">
          <a:xfrm>
            <a:off x="4660047" y="2918112"/>
            <a:ext cx="152400" cy="152400"/>
          </a:xfrm>
          <a:prstGeom prst="ellipse">
            <a:avLst/>
          </a:prstGeom>
          <a:solidFill>
            <a:schemeClr val="tx1"/>
          </a:solidFill>
          <a:ln w="12700">
            <a:solidFill>
              <a:srgbClr val="000000"/>
            </a:solidFill>
            <a:round/>
            <a:headEnd/>
            <a:tailEnd/>
          </a:ln>
        </p:spPr>
        <p:txBody>
          <a:bodyPr wrap="none" anchor="ctr"/>
          <a:lstStyle/>
          <a:p>
            <a:endParaRPr lang="pt-BR"/>
          </a:p>
        </p:txBody>
      </p:sp>
      <p:sp>
        <p:nvSpPr>
          <p:cNvPr id="33" name="Rectangle 33">
            <a:extLst>
              <a:ext uri="{FF2B5EF4-FFF2-40B4-BE49-F238E27FC236}">
                <a16:creationId xmlns:a16="http://schemas.microsoft.com/office/drawing/2014/main" id="{B1135FB4-E608-46EF-8D94-8215A6B87821}"/>
              </a:ext>
            </a:extLst>
          </p:cNvPr>
          <p:cNvSpPr>
            <a:spLocks noChangeArrowheads="1"/>
          </p:cNvSpPr>
          <p:nvPr/>
        </p:nvSpPr>
        <p:spPr bwMode="auto">
          <a:xfrm>
            <a:off x="4509235" y="5077113"/>
            <a:ext cx="453651" cy="397545"/>
          </a:xfrm>
          <a:prstGeom prst="rect">
            <a:avLst/>
          </a:prstGeom>
          <a:noFill/>
          <a:ln w="12700">
            <a:noFill/>
            <a:miter lim="800000"/>
            <a:headEnd/>
            <a:tailEnd/>
          </a:ln>
        </p:spPr>
        <p:txBody>
          <a:bodyPr wrap="none" lIns="90488" tIns="44450" rIns="90488" bIns="44450">
            <a:spAutoFit/>
          </a:bodyPr>
          <a:lstStyle/>
          <a:p>
            <a:r>
              <a:rPr lang="pt-BR" sz="2000" b="1" i="1"/>
              <a:t>Q</a:t>
            </a:r>
            <a:r>
              <a:rPr lang="pt-BR" sz="2000" b="1" i="1" baseline="-25000"/>
              <a:t>0</a:t>
            </a:r>
          </a:p>
        </p:txBody>
      </p:sp>
      <p:sp>
        <p:nvSpPr>
          <p:cNvPr id="34" name="Line 34">
            <a:extLst>
              <a:ext uri="{FF2B5EF4-FFF2-40B4-BE49-F238E27FC236}">
                <a16:creationId xmlns:a16="http://schemas.microsoft.com/office/drawing/2014/main" id="{686557F4-DF98-4282-8088-12A55755A6B9}"/>
              </a:ext>
            </a:extLst>
          </p:cNvPr>
          <p:cNvSpPr>
            <a:spLocks noChangeShapeType="1"/>
          </p:cNvSpPr>
          <p:nvPr/>
        </p:nvSpPr>
        <p:spPr bwMode="auto">
          <a:xfrm flipH="1">
            <a:off x="1553309" y="2956212"/>
            <a:ext cx="76200" cy="0"/>
          </a:xfrm>
          <a:prstGeom prst="line">
            <a:avLst/>
          </a:prstGeom>
          <a:noFill/>
          <a:ln w="9525">
            <a:solidFill>
              <a:srgbClr val="0000CC"/>
            </a:solidFill>
            <a:round/>
            <a:headEnd/>
            <a:tailEnd type="triangle" w="med" len="med"/>
          </a:ln>
        </p:spPr>
        <p:txBody>
          <a:bodyPr wrap="none"/>
          <a:lstStyle/>
          <a:p>
            <a:endParaRPr lang="pt-BR"/>
          </a:p>
        </p:txBody>
      </p:sp>
      <p:grpSp>
        <p:nvGrpSpPr>
          <p:cNvPr id="35" name="Group 35">
            <a:extLst>
              <a:ext uri="{FF2B5EF4-FFF2-40B4-BE49-F238E27FC236}">
                <a16:creationId xmlns:a16="http://schemas.microsoft.com/office/drawing/2014/main" id="{46EDE2E3-567B-4903-9DB9-F2C857D9551C}"/>
              </a:ext>
            </a:extLst>
          </p:cNvPr>
          <p:cNvGrpSpPr>
            <a:grpSpLocks/>
          </p:cNvGrpSpPr>
          <p:nvPr/>
        </p:nvGrpSpPr>
        <p:grpSpPr bwMode="auto">
          <a:xfrm>
            <a:off x="1202473" y="2233901"/>
            <a:ext cx="4522787" cy="3240087"/>
            <a:chOff x="355" y="1801"/>
            <a:chExt cx="2849" cy="2041"/>
          </a:xfrm>
        </p:grpSpPr>
        <p:sp>
          <p:nvSpPr>
            <p:cNvPr id="36" name="Line 36">
              <a:extLst>
                <a:ext uri="{FF2B5EF4-FFF2-40B4-BE49-F238E27FC236}">
                  <a16:creationId xmlns:a16="http://schemas.microsoft.com/office/drawing/2014/main" id="{23BD30E2-E4AA-42CE-BC0B-B72E1548E1CC}"/>
                </a:ext>
              </a:extLst>
            </p:cNvPr>
            <p:cNvSpPr>
              <a:spLocks noChangeShapeType="1"/>
            </p:cNvSpPr>
            <p:nvPr/>
          </p:nvSpPr>
          <p:spPr bwMode="auto">
            <a:xfrm>
              <a:off x="958" y="2640"/>
              <a:ext cx="2095" cy="0"/>
            </a:xfrm>
            <a:prstGeom prst="line">
              <a:avLst/>
            </a:prstGeom>
            <a:noFill/>
            <a:ln w="28575">
              <a:solidFill>
                <a:srgbClr val="0000CC"/>
              </a:solidFill>
              <a:prstDash val="lgDash"/>
              <a:round/>
              <a:headEnd/>
              <a:tailEnd/>
            </a:ln>
          </p:spPr>
          <p:txBody>
            <a:bodyPr wrap="none" anchor="ctr"/>
            <a:lstStyle/>
            <a:p>
              <a:endParaRPr lang="pt-BR"/>
            </a:p>
          </p:txBody>
        </p:sp>
        <p:sp>
          <p:nvSpPr>
            <p:cNvPr id="37" name="Line 37">
              <a:extLst>
                <a:ext uri="{FF2B5EF4-FFF2-40B4-BE49-F238E27FC236}">
                  <a16:creationId xmlns:a16="http://schemas.microsoft.com/office/drawing/2014/main" id="{169FC2A2-EF30-4299-861C-9BC85ECBF3C9}"/>
                </a:ext>
              </a:extLst>
            </p:cNvPr>
            <p:cNvSpPr>
              <a:spLocks noChangeShapeType="1"/>
            </p:cNvSpPr>
            <p:nvPr/>
          </p:nvSpPr>
          <p:spPr bwMode="auto">
            <a:xfrm>
              <a:off x="958" y="1968"/>
              <a:ext cx="2047" cy="0"/>
            </a:xfrm>
            <a:prstGeom prst="line">
              <a:avLst/>
            </a:prstGeom>
            <a:noFill/>
            <a:ln w="28575">
              <a:solidFill>
                <a:srgbClr val="0000CC"/>
              </a:solidFill>
              <a:prstDash val="lgDash"/>
              <a:round/>
              <a:headEnd/>
              <a:tailEnd/>
            </a:ln>
          </p:spPr>
          <p:txBody>
            <a:bodyPr wrap="none" anchor="ctr"/>
            <a:lstStyle/>
            <a:p>
              <a:endParaRPr lang="pt-BR"/>
            </a:p>
          </p:txBody>
        </p:sp>
        <p:sp>
          <p:nvSpPr>
            <p:cNvPr id="38" name="Line 38">
              <a:extLst>
                <a:ext uri="{FF2B5EF4-FFF2-40B4-BE49-F238E27FC236}">
                  <a16:creationId xmlns:a16="http://schemas.microsoft.com/office/drawing/2014/main" id="{5EF676E4-0976-42C3-B90E-D3EF4E22EFDB}"/>
                </a:ext>
              </a:extLst>
            </p:cNvPr>
            <p:cNvSpPr>
              <a:spLocks noChangeShapeType="1"/>
            </p:cNvSpPr>
            <p:nvPr/>
          </p:nvSpPr>
          <p:spPr bwMode="auto">
            <a:xfrm>
              <a:off x="3061" y="1953"/>
              <a:ext cx="0" cy="1663"/>
            </a:xfrm>
            <a:prstGeom prst="line">
              <a:avLst/>
            </a:prstGeom>
            <a:noFill/>
            <a:ln w="25400">
              <a:solidFill>
                <a:srgbClr val="0000CC"/>
              </a:solidFill>
              <a:prstDash val="lgDash"/>
              <a:round/>
              <a:headEnd/>
              <a:tailEnd/>
            </a:ln>
          </p:spPr>
          <p:txBody>
            <a:bodyPr wrap="none" anchor="ctr"/>
            <a:lstStyle/>
            <a:p>
              <a:endParaRPr lang="pt-BR"/>
            </a:p>
          </p:txBody>
        </p:sp>
        <p:sp>
          <p:nvSpPr>
            <p:cNvPr id="39" name="Rectangle 39">
              <a:extLst>
                <a:ext uri="{FF2B5EF4-FFF2-40B4-BE49-F238E27FC236}">
                  <a16:creationId xmlns:a16="http://schemas.microsoft.com/office/drawing/2014/main" id="{B74F2773-2D68-4F6A-84E8-4096C6EA18EE}"/>
                </a:ext>
              </a:extLst>
            </p:cNvPr>
            <p:cNvSpPr>
              <a:spLocks noChangeArrowheads="1"/>
            </p:cNvSpPr>
            <p:nvPr/>
          </p:nvSpPr>
          <p:spPr bwMode="auto">
            <a:xfrm>
              <a:off x="2918" y="3592"/>
              <a:ext cx="286" cy="250"/>
            </a:xfrm>
            <a:prstGeom prst="rect">
              <a:avLst/>
            </a:prstGeom>
            <a:noFill/>
            <a:ln w="12700">
              <a:noFill/>
              <a:miter lim="800000"/>
              <a:headEnd/>
              <a:tailEnd/>
            </a:ln>
          </p:spPr>
          <p:txBody>
            <a:bodyPr wrap="none" lIns="90488" tIns="44450" rIns="90488" bIns="44450">
              <a:spAutoFit/>
            </a:bodyPr>
            <a:lstStyle/>
            <a:p>
              <a:r>
                <a:rPr lang="pt-BR" sz="2000" b="1" i="1">
                  <a:solidFill>
                    <a:srgbClr val="0000FF"/>
                  </a:solidFill>
                </a:rPr>
                <a:t>Q’</a:t>
              </a:r>
              <a:endParaRPr lang="pt-BR" sz="2000" b="1" i="1" baseline="-25000">
                <a:solidFill>
                  <a:srgbClr val="0000FF"/>
                </a:solidFill>
              </a:endParaRPr>
            </a:p>
          </p:txBody>
        </p:sp>
        <p:sp>
          <p:nvSpPr>
            <p:cNvPr id="40" name="Rectangle 40">
              <a:extLst>
                <a:ext uri="{FF2B5EF4-FFF2-40B4-BE49-F238E27FC236}">
                  <a16:creationId xmlns:a16="http://schemas.microsoft.com/office/drawing/2014/main" id="{93A50D09-1418-48D8-9C54-3C1263240FBA}"/>
                </a:ext>
              </a:extLst>
            </p:cNvPr>
            <p:cNvSpPr>
              <a:spLocks noChangeArrowheads="1"/>
            </p:cNvSpPr>
            <p:nvPr/>
          </p:nvSpPr>
          <p:spPr bwMode="auto">
            <a:xfrm>
              <a:off x="662" y="1801"/>
              <a:ext cx="259" cy="250"/>
            </a:xfrm>
            <a:prstGeom prst="rect">
              <a:avLst/>
            </a:prstGeom>
            <a:noFill/>
            <a:ln w="12700">
              <a:noFill/>
              <a:miter lim="800000"/>
              <a:headEnd/>
              <a:tailEnd/>
            </a:ln>
          </p:spPr>
          <p:txBody>
            <a:bodyPr wrap="none" lIns="90488" tIns="44450" rIns="90488" bIns="44450">
              <a:spAutoFit/>
            </a:bodyPr>
            <a:lstStyle/>
            <a:p>
              <a:r>
                <a:rPr lang="pt-BR" sz="2000" b="1" i="1">
                  <a:solidFill>
                    <a:srgbClr val="0000CC"/>
                  </a:solidFill>
                </a:rPr>
                <a:t>P</a:t>
              </a:r>
              <a:r>
                <a:rPr lang="pt-BR" sz="1400" b="1" i="1">
                  <a:solidFill>
                    <a:srgbClr val="0000CC"/>
                  </a:solidFill>
                </a:rPr>
                <a:t>r</a:t>
              </a:r>
              <a:endParaRPr lang="pt-BR" sz="1400" b="1" i="1" baseline="-25000">
                <a:solidFill>
                  <a:srgbClr val="0000CC"/>
                </a:solidFill>
              </a:endParaRPr>
            </a:p>
          </p:txBody>
        </p:sp>
        <p:sp>
          <p:nvSpPr>
            <p:cNvPr id="41" name="Rectangle 41">
              <a:extLst>
                <a:ext uri="{FF2B5EF4-FFF2-40B4-BE49-F238E27FC236}">
                  <a16:creationId xmlns:a16="http://schemas.microsoft.com/office/drawing/2014/main" id="{2FC318E1-F954-4FDA-A2D9-88075749B37D}"/>
                </a:ext>
              </a:extLst>
            </p:cNvPr>
            <p:cNvSpPr>
              <a:spLocks noChangeArrowheads="1"/>
            </p:cNvSpPr>
            <p:nvPr/>
          </p:nvSpPr>
          <p:spPr bwMode="auto">
            <a:xfrm>
              <a:off x="662" y="2473"/>
              <a:ext cx="265" cy="250"/>
            </a:xfrm>
            <a:prstGeom prst="rect">
              <a:avLst/>
            </a:prstGeom>
            <a:noFill/>
            <a:ln w="12700">
              <a:noFill/>
              <a:miter lim="800000"/>
              <a:headEnd/>
              <a:tailEnd/>
            </a:ln>
          </p:spPr>
          <p:txBody>
            <a:bodyPr wrap="none" lIns="90488" tIns="44450" rIns="90488" bIns="44450">
              <a:spAutoFit/>
            </a:bodyPr>
            <a:lstStyle/>
            <a:p>
              <a:r>
                <a:rPr lang="pt-BR" sz="2000" b="1" i="1">
                  <a:solidFill>
                    <a:srgbClr val="0000CC"/>
                  </a:solidFill>
                </a:rPr>
                <a:t>P</a:t>
              </a:r>
              <a:r>
                <a:rPr lang="pt-BR" sz="1400" b="1" i="1">
                  <a:solidFill>
                    <a:srgbClr val="0000CC"/>
                  </a:solidFill>
                </a:rPr>
                <a:t>c</a:t>
              </a:r>
              <a:endParaRPr lang="pt-BR" sz="1400" b="1" i="1" baseline="-25000">
                <a:solidFill>
                  <a:srgbClr val="0000CC"/>
                </a:solidFill>
              </a:endParaRPr>
            </a:p>
          </p:txBody>
        </p:sp>
        <p:sp>
          <p:nvSpPr>
            <p:cNvPr id="42" name="Rectangle 42">
              <a:extLst>
                <a:ext uri="{FF2B5EF4-FFF2-40B4-BE49-F238E27FC236}">
                  <a16:creationId xmlns:a16="http://schemas.microsoft.com/office/drawing/2014/main" id="{5491B427-6B7A-44FB-A3FA-A016CE796C57}"/>
                </a:ext>
              </a:extLst>
            </p:cNvPr>
            <p:cNvSpPr>
              <a:spLocks noChangeArrowheads="1"/>
            </p:cNvSpPr>
            <p:nvPr/>
          </p:nvSpPr>
          <p:spPr bwMode="auto">
            <a:xfrm>
              <a:off x="355" y="2114"/>
              <a:ext cx="191" cy="289"/>
            </a:xfrm>
            <a:prstGeom prst="rect">
              <a:avLst/>
            </a:prstGeom>
            <a:noFill/>
            <a:ln w="12700">
              <a:noFill/>
              <a:miter lim="800000"/>
              <a:headEnd/>
              <a:tailEnd/>
            </a:ln>
          </p:spPr>
          <p:txBody>
            <a:bodyPr wrap="none" lIns="90488" tIns="44450" rIns="90488" bIns="44450">
              <a:spAutoFit/>
            </a:bodyPr>
            <a:lstStyle/>
            <a:p>
              <a:r>
                <a:rPr lang="pt-BR" b="1" i="1">
                  <a:solidFill>
                    <a:srgbClr val="0000CC"/>
                  </a:solidFill>
                </a:rPr>
                <a:t>s</a:t>
              </a:r>
            </a:p>
          </p:txBody>
        </p:sp>
        <p:sp>
          <p:nvSpPr>
            <p:cNvPr id="43" name="AutoShape 43">
              <a:extLst>
                <a:ext uri="{FF2B5EF4-FFF2-40B4-BE49-F238E27FC236}">
                  <a16:creationId xmlns:a16="http://schemas.microsoft.com/office/drawing/2014/main" id="{E6A36C16-11FB-4195-B103-C4ADC157A98C}"/>
                </a:ext>
              </a:extLst>
            </p:cNvPr>
            <p:cNvSpPr>
              <a:spLocks/>
            </p:cNvSpPr>
            <p:nvPr/>
          </p:nvSpPr>
          <p:spPr bwMode="auto">
            <a:xfrm>
              <a:off x="624" y="1920"/>
              <a:ext cx="48" cy="672"/>
            </a:xfrm>
            <a:prstGeom prst="leftBracket">
              <a:avLst>
                <a:gd name="adj" fmla="val 116667"/>
              </a:avLst>
            </a:prstGeom>
            <a:noFill/>
            <a:ln w="28575">
              <a:solidFill>
                <a:srgbClr val="0000CC"/>
              </a:solidFill>
              <a:round/>
              <a:headEnd/>
              <a:tailEnd/>
            </a:ln>
          </p:spPr>
          <p:txBody>
            <a:bodyPr wrap="none" anchor="ctr"/>
            <a:lstStyle/>
            <a:p>
              <a:endParaRPr lang="pt-BR"/>
            </a:p>
          </p:txBody>
        </p:sp>
        <p:sp>
          <p:nvSpPr>
            <p:cNvPr id="44" name="Oval 44">
              <a:extLst>
                <a:ext uri="{FF2B5EF4-FFF2-40B4-BE49-F238E27FC236}">
                  <a16:creationId xmlns:a16="http://schemas.microsoft.com/office/drawing/2014/main" id="{12E690BD-B943-422C-B2C5-11ACD53C2020}"/>
                </a:ext>
              </a:extLst>
            </p:cNvPr>
            <p:cNvSpPr>
              <a:spLocks noChangeArrowheads="1"/>
            </p:cNvSpPr>
            <p:nvPr/>
          </p:nvSpPr>
          <p:spPr bwMode="auto">
            <a:xfrm>
              <a:off x="3013" y="2568"/>
              <a:ext cx="96" cy="96"/>
            </a:xfrm>
            <a:prstGeom prst="ellipse">
              <a:avLst/>
            </a:prstGeom>
            <a:solidFill>
              <a:srgbClr val="0000CC"/>
            </a:solidFill>
            <a:ln w="12700">
              <a:solidFill>
                <a:srgbClr val="0000CC"/>
              </a:solidFill>
              <a:round/>
              <a:headEnd/>
              <a:tailEnd/>
            </a:ln>
          </p:spPr>
          <p:txBody>
            <a:bodyPr wrap="none" anchor="ctr"/>
            <a:lstStyle/>
            <a:p>
              <a:endParaRPr lang="pt-BR"/>
            </a:p>
          </p:txBody>
        </p:sp>
        <p:sp>
          <p:nvSpPr>
            <p:cNvPr id="45" name="Oval 45">
              <a:extLst>
                <a:ext uri="{FF2B5EF4-FFF2-40B4-BE49-F238E27FC236}">
                  <a16:creationId xmlns:a16="http://schemas.microsoft.com/office/drawing/2014/main" id="{6DE3876E-082E-4735-9135-8FCC77C969E9}"/>
                </a:ext>
              </a:extLst>
            </p:cNvPr>
            <p:cNvSpPr>
              <a:spLocks noChangeArrowheads="1"/>
            </p:cNvSpPr>
            <p:nvPr/>
          </p:nvSpPr>
          <p:spPr bwMode="auto">
            <a:xfrm>
              <a:off x="3013" y="1896"/>
              <a:ext cx="96" cy="96"/>
            </a:xfrm>
            <a:prstGeom prst="ellipse">
              <a:avLst/>
            </a:prstGeom>
            <a:solidFill>
              <a:srgbClr val="0000CC"/>
            </a:solidFill>
            <a:ln w="12700">
              <a:solidFill>
                <a:srgbClr val="0000CC"/>
              </a:solidFill>
              <a:round/>
              <a:headEnd/>
              <a:tailEnd/>
            </a:ln>
          </p:spPr>
          <p:txBody>
            <a:bodyPr wrap="none" anchor="ctr"/>
            <a:lstStyle/>
            <a:p>
              <a:endParaRPr lang="pt-BR"/>
            </a:p>
          </p:txBody>
        </p:sp>
      </p:grpSp>
      <p:sp>
        <p:nvSpPr>
          <p:cNvPr id="46" name="Line 46">
            <a:extLst>
              <a:ext uri="{FF2B5EF4-FFF2-40B4-BE49-F238E27FC236}">
                <a16:creationId xmlns:a16="http://schemas.microsoft.com/office/drawing/2014/main" id="{5AC715DB-AA81-4DAC-9AF6-F0173DA58211}"/>
              </a:ext>
            </a:extLst>
          </p:cNvPr>
          <p:cNvSpPr>
            <a:spLocks noChangeShapeType="1"/>
          </p:cNvSpPr>
          <p:nvPr/>
        </p:nvSpPr>
        <p:spPr bwMode="auto">
          <a:xfrm>
            <a:off x="2162909" y="5089812"/>
            <a:ext cx="4953000" cy="0"/>
          </a:xfrm>
          <a:prstGeom prst="line">
            <a:avLst/>
          </a:prstGeom>
          <a:noFill/>
          <a:ln w="57150">
            <a:solidFill>
              <a:schemeClr val="tx1"/>
            </a:solidFill>
            <a:round/>
            <a:headEnd/>
            <a:tailEnd type="triangle" w="med" len="med"/>
          </a:ln>
        </p:spPr>
        <p:txBody>
          <a:bodyPr wrap="none"/>
          <a:lstStyle/>
          <a:p>
            <a:endParaRPr lang="pt-BR"/>
          </a:p>
        </p:txBody>
      </p:sp>
      <p:sp>
        <p:nvSpPr>
          <p:cNvPr id="54" name="Rectangle 4">
            <a:extLst>
              <a:ext uri="{FF2B5EF4-FFF2-40B4-BE49-F238E27FC236}">
                <a16:creationId xmlns:a16="http://schemas.microsoft.com/office/drawing/2014/main" id="{B0906F6F-7CDC-4E84-85C0-3F737B8A2728}"/>
              </a:ext>
            </a:extLst>
          </p:cNvPr>
          <p:cNvSpPr>
            <a:spLocks noChangeArrowheads="1"/>
          </p:cNvSpPr>
          <p:nvPr/>
        </p:nvSpPr>
        <p:spPr bwMode="auto">
          <a:xfrm>
            <a:off x="239360" y="-5588"/>
            <a:ext cx="8315542" cy="1066800"/>
          </a:xfrm>
          <a:prstGeom prst="rect">
            <a:avLst/>
          </a:prstGeom>
          <a:noFill/>
          <a:ln w="9525">
            <a:noFill/>
            <a:miter lim="800000"/>
            <a:headEnd/>
            <a:tailEnd/>
          </a:ln>
        </p:spPr>
        <p:txBody>
          <a:bodyPr anchor="ctr"/>
          <a:lstStyle/>
          <a:p>
            <a:pPr algn="ctr"/>
            <a:r>
              <a:rPr lang="pt-BR" sz="3600" b="1" dirty="0">
                <a:latin typeface="Arial" charset="0"/>
              </a:rPr>
              <a:t>6) Subsídios</a:t>
            </a:r>
          </a:p>
        </p:txBody>
      </p:sp>
    </p:spTree>
    <p:extLst>
      <p:ext uri="{BB962C8B-B14F-4D97-AF65-F5344CB8AC3E}">
        <p14:creationId xmlns:p14="http://schemas.microsoft.com/office/powerpoint/2010/main" val="244474319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down)">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ssolv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B8B07D34-86C6-4252-BB16-E938B149B754}"/>
              </a:ext>
            </a:extLst>
          </p:cNvPr>
          <p:cNvSpPr>
            <a:spLocks noChangeArrowheads="1"/>
          </p:cNvSpPr>
          <p:nvPr/>
        </p:nvSpPr>
        <p:spPr bwMode="auto">
          <a:xfrm>
            <a:off x="615145" y="5179550"/>
            <a:ext cx="7079672" cy="838200"/>
          </a:xfrm>
          <a:prstGeom prst="rect">
            <a:avLst/>
          </a:prstGeom>
          <a:solidFill>
            <a:schemeClr val="accent6">
              <a:lumMod val="20000"/>
              <a:lumOff val="80000"/>
            </a:schemeClr>
          </a:solidFill>
          <a:ln w="9525">
            <a:solidFill>
              <a:schemeClr val="tx1"/>
            </a:solidFill>
            <a:miter lim="800000"/>
            <a:headEnd/>
            <a:tailEnd/>
          </a:ln>
        </p:spPr>
        <p:txBody>
          <a:bodyPr/>
          <a:lstStyle/>
          <a:p>
            <a:pPr>
              <a:spcBef>
                <a:spcPct val="50000"/>
              </a:spcBef>
              <a:buClr>
                <a:srgbClr val="663300"/>
              </a:buClr>
              <a:buSzPct val="75000"/>
            </a:pPr>
            <a:r>
              <a:rPr lang="pt-BR" dirty="0">
                <a:latin typeface="Arial" charset="0"/>
              </a:rPr>
              <a:t>Logo,  o  subsídio  gera  uma perda  de bem estar  para  a sociedade, representada pela área  E.</a:t>
            </a:r>
          </a:p>
        </p:txBody>
      </p:sp>
      <p:sp>
        <p:nvSpPr>
          <p:cNvPr id="6" name="Text Box 6">
            <a:extLst>
              <a:ext uri="{FF2B5EF4-FFF2-40B4-BE49-F238E27FC236}">
                <a16:creationId xmlns:a16="http://schemas.microsoft.com/office/drawing/2014/main" id="{1AC32320-3A90-4493-82D4-2890A4871FCF}"/>
              </a:ext>
            </a:extLst>
          </p:cNvPr>
          <p:cNvSpPr txBox="1">
            <a:spLocks noChangeArrowheads="1"/>
          </p:cNvSpPr>
          <p:nvPr/>
        </p:nvSpPr>
        <p:spPr bwMode="auto">
          <a:xfrm>
            <a:off x="532015" y="1792401"/>
            <a:ext cx="1716175" cy="461665"/>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b="1">
                <a:latin typeface="Symbol" pitchFamily="18" charset="2"/>
              </a:rPr>
              <a:t>D</a:t>
            </a:r>
            <a:r>
              <a:rPr lang="pt-BR" b="1"/>
              <a:t>EC = A+B</a:t>
            </a:r>
          </a:p>
        </p:txBody>
      </p:sp>
      <p:sp>
        <p:nvSpPr>
          <p:cNvPr id="7" name="Text Box 7">
            <a:extLst>
              <a:ext uri="{FF2B5EF4-FFF2-40B4-BE49-F238E27FC236}">
                <a16:creationId xmlns:a16="http://schemas.microsoft.com/office/drawing/2014/main" id="{97CB4A39-D43F-44B2-B841-D7A2150FF312}"/>
              </a:ext>
            </a:extLst>
          </p:cNvPr>
          <p:cNvSpPr txBox="1">
            <a:spLocks noChangeArrowheads="1"/>
          </p:cNvSpPr>
          <p:nvPr/>
        </p:nvSpPr>
        <p:spPr bwMode="auto">
          <a:xfrm>
            <a:off x="3275214" y="1805101"/>
            <a:ext cx="1698542" cy="461665"/>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b="1">
                <a:latin typeface="Symbol" pitchFamily="18" charset="2"/>
              </a:rPr>
              <a:t>D</a:t>
            </a:r>
            <a:r>
              <a:rPr lang="pt-BR" b="1"/>
              <a:t>EP = C+D</a:t>
            </a:r>
          </a:p>
        </p:txBody>
      </p:sp>
      <p:sp>
        <p:nvSpPr>
          <p:cNvPr id="8" name="Text Box 8">
            <a:extLst>
              <a:ext uri="{FF2B5EF4-FFF2-40B4-BE49-F238E27FC236}">
                <a16:creationId xmlns:a16="http://schemas.microsoft.com/office/drawing/2014/main" id="{9D3E4181-ACF3-4816-8FD1-847B0EE39C64}"/>
              </a:ext>
            </a:extLst>
          </p:cNvPr>
          <p:cNvSpPr txBox="1">
            <a:spLocks noChangeArrowheads="1"/>
          </p:cNvSpPr>
          <p:nvPr/>
        </p:nvSpPr>
        <p:spPr bwMode="auto">
          <a:xfrm>
            <a:off x="538940" y="2595676"/>
            <a:ext cx="6486327" cy="461665"/>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b="1"/>
              <a:t>G.G. = Subsídio Unitário  x  Q’  =  A+B+C+D+E</a:t>
            </a:r>
          </a:p>
        </p:txBody>
      </p:sp>
      <p:sp>
        <p:nvSpPr>
          <p:cNvPr id="9" name="Text Box 9">
            <a:extLst>
              <a:ext uri="{FF2B5EF4-FFF2-40B4-BE49-F238E27FC236}">
                <a16:creationId xmlns:a16="http://schemas.microsoft.com/office/drawing/2014/main" id="{F7EDC043-875F-47E1-A857-0ED1B4621012}"/>
              </a:ext>
            </a:extLst>
          </p:cNvPr>
          <p:cNvSpPr txBox="1">
            <a:spLocks noChangeArrowheads="1"/>
          </p:cNvSpPr>
          <p:nvPr/>
        </p:nvSpPr>
        <p:spPr bwMode="auto">
          <a:xfrm>
            <a:off x="566940" y="3510075"/>
            <a:ext cx="6594475" cy="457200"/>
          </a:xfrm>
          <a:prstGeom prst="rect">
            <a:avLst/>
          </a:prstGeom>
          <a:noFill/>
          <a:ln w="9525">
            <a:noFill/>
            <a:miter lim="800000"/>
            <a:headEnd/>
            <a:tailEnd/>
          </a:ln>
        </p:spPr>
        <p:txBody>
          <a:bodyPr wrap="none">
            <a:spAutoFit/>
          </a:bodyPr>
          <a:lstStyle/>
          <a:p>
            <a:pPr eaLnBrk="1" hangingPunct="1"/>
            <a:r>
              <a:rPr lang="pt-BR" b="1"/>
              <a:t>G.S. = </a:t>
            </a:r>
            <a:r>
              <a:rPr lang="pt-BR" b="1">
                <a:latin typeface="Symbol" pitchFamily="18" charset="2"/>
              </a:rPr>
              <a:t>D</a:t>
            </a:r>
            <a:r>
              <a:rPr lang="pt-BR" b="1"/>
              <a:t>EC+</a:t>
            </a:r>
            <a:r>
              <a:rPr lang="pt-BR" b="1">
                <a:latin typeface="Symbol" pitchFamily="18" charset="2"/>
              </a:rPr>
              <a:t>D</a:t>
            </a:r>
            <a:r>
              <a:rPr lang="pt-BR" b="1"/>
              <a:t>EP-G.G.  =  A+B+C+D-A-B-C-D-E</a:t>
            </a:r>
          </a:p>
        </p:txBody>
      </p:sp>
      <p:sp>
        <p:nvSpPr>
          <p:cNvPr id="10" name="Text Box 10">
            <a:extLst>
              <a:ext uri="{FF2B5EF4-FFF2-40B4-BE49-F238E27FC236}">
                <a16:creationId xmlns:a16="http://schemas.microsoft.com/office/drawing/2014/main" id="{EE3CC6C5-101F-44BB-ADC5-249D63C2694A}"/>
              </a:ext>
            </a:extLst>
          </p:cNvPr>
          <p:cNvSpPr txBox="1">
            <a:spLocks noChangeArrowheads="1"/>
          </p:cNvSpPr>
          <p:nvPr/>
        </p:nvSpPr>
        <p:spPr bwMode="auto">
          <a:xfrm>
            <a:off x="608215" y="4195876"/>
            <a:ext cx="1308371" cy="461665"/>
          </a:xfrm>
          <a:prstGeom prst="rect">
            <a:avLst/>
          </a:prstGeom>
          <a:solidFill>
            <a:schemeClr val="accent6">
              <a:lumMod val="20000"/>
              <a:lumOff val="80000"/>
            </a:schemeClr>
          </a:solidFill>
          <a:ln w="28575">
            <a:solidFill>
              <a:schemeClr val="tx1"/>
            </a:solidFill>
            <a:miter lim="800000"/>
            <a:headEnd/>
            <a:tailEnd/>
          </a:ln>
        </p:spPr>
        <p:txBody>
          <a:bodyPr wrap="none">
            <a:spAutoFit/>
          </a:bodyPr>
          <a:lstStyle/>
          <a:p>
            <a:pPr eaLnBrk="1" hangingPunct="1"/>
            <a:r>
              <a:rPr lang="pt-BR" b="1"/>
              <a:t>G.S.= -E</a:t>
            </a:r>
          </a:p>
        </p:txBody>
      </p:sp>
      <p:cxnSp>
        <p:nvCxnSpPr>
          <p:cNvPr id="11" name="Conector de Seta Reta 10">
            <a:extLst>
              <a:ext uri="{FF2B5EF4-FFF2-40B4-BE49-F238E27FC236}">
                <a16:creationId xmlns:a16="http://schemas.microsoft.com/office/drawing/2014/main" id="{30C1FEFA-EC57-460B-8873-409DFC292DD3}"/>
              </a:ext>
            </a:extLst>
          </p:cNvPr>
          <p:cNvCxnSpPr/>
          <p:nvPr/>
        </p:nvCxnSpPr>
        <p:spPr bwMode="auto">
          <a:xfrm>
            <a:off x="1252456" y="4680791"/>
            <a:ext cx="0" cy="485775"/>
          </a:xfrm>
          <a:prstGeom prst="straightConnector1">
            <a:avLst/>
          </a:prstGeom>
          <a:solidFill>
            <a:srgbClr val="FFCC99"/>
          </a:solidFill>
          <a:ln w="12700" cap="flat" cmpd="sng" algn="ctr">
            <a:solidFill>
              <a:srgbClr val="000000"/>
            </a:solidFill>
            <a:prstDash val="solid"/>
            <a:round/>
            <a:headEnd type="none" w="med" len="med"/>
            <a:tailEnd type="triangle"/>
          </a:ln>
          <a:effectLst/>
        </p:spPr>
      </p:cxnSp>
      <p:sp>
        <p:nvSpPr>
          <p:cNvPr id="12" name="Rectangle 4">
            <a:extLst>
              <a:ext uri="{FF2B5EF4-FFF2-40B4-BE49-F238E27FC236}">
                <a16:creationId xmlns:a16="http://schemas.microsoft.com/office/drawing/2014/main" id="{718725D3-E954-466F-B01C-41A89BC6125D}"/>
              </a:ext>
            </a:extLst>
          </p:cNvPr>
          <p:cNvSpPr>
            <a:spLocks noChangeArrowheads="1"/>
          </p:cNvSpPr>
          <p:nvPr/>
        </p:nvSpPr>
        <p:spPr bwMode="auto">
          <a:xfrm>
            <a:off x="239360" y="-5588"/>
            <a:ext cx="8315542" cy="1066800"/>
          </a:xfrm>
          <a:prstGeom prst="rect">
            <a:avLst/>
          </a:prstGeom>
          <a:noFill/>
          <a:ln w="9525">
            <a:noFill/>
            <a:miter lim="800000"/>
            <a:headEnd/>
            <a:tailEnd/>
          </a:ln>
        </p:spPr>
        <p:txBody>
          <a:bodyPr anchor="ctr"/>
          <a:lstStyle/>
          <a:p>
            <a:pPr algn="ctr"/>
            <a:r>
              <a:rPr lang="pt-BR" sz="3600" b="1" dirty="0">
                <a:latin typeface="Arial" charset="0"/>
              </a:rPr>
              <a:t>6) Subsídios</a:t>
            </a:r>
          </a:p>
        </p:txBody>
      </p:sp>
      <p:sp>
        <p:nvSpPr>
          <p:cNvPr id="13" name="CaixaDeTexto 12">
            <a:extLst>
              <a:ext uri="{FF2B5EF4-FFF2-40B4-BE49-F238E27FC236}">
                <a16:creationId xmlns:a16="http://schemas.microsoft.com/office/drawing/2014/main" id="{826C11B3-D9E6-4113-9CB0-ED1D59F67BF8}"/>
              </a:ext>
            </a:extLst>
          </p:cNvPr>
          <p:cNvSpPr txBox="1"/>
          <p:nvPr/>
        </p:nvSpPr>
        <p:spPr>
          <a:xfrm>
            <a:off x="464237" y="1041002"/>
            <a:ext cx="6625883" cy="523220"/>
          </a:xfrm>
          <a:prstGeom prst="rect">
            <a:avLst/>
          </a:prstGeom>
          <a:noFill/>
        </p:spPr>
        <p:txBody>
          <a:bodyPr wrap="square" rtlCol="0">
            <a:spAutoFit/>
          </a:bodyPr>
          <a:lstStyle/>
          <a:p>
            <a:pPr marL="342900" indent="-342900">
              <a:buFont typeface="Wingdings" panose="05000000000000000000" pitchFamily="2" charset="2"/>
              <a:buChar char="§"/>
            </a:pPr>
            <a:r>
              <a:rPr lang="pt-BR" sz="2800" dirty="0">
                <a:latin typeface="+mn-lt"/>
              </a:rPr>
              <a:t>Logo, temos:</a:t>
            </a:r>
          </a:p>
        </p:txBody>
      </p:sp>
    </p:spTree>
    <p:extLst>
      <p:ext uri="{BB962C8B-B14F-4D97-AF65-F5344CB8AC3E}">
        <p14:creationId xmlns:p14="http://schemas.microsoft.com/office/powerpoint/2010/main" val="1399992124"/>
      </p:ext>
    </p:extLst>
  </p:cSld>
  <p:clrMapOvr>
    <a:masterClrMapping/>
  </p:clrMapOvr>
  <p:transition spd="med">
    <p:wipe dir="r"/>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F4555266-4E0D-4E4C-97A5-DDB1FD35CDBA}"/>
              </a:ext>
            </a:extLst>
          </p:cNvPr>
          <p:cNvSpPr>
            <a:spLocks noChangeArrowheads="1"/>
          </p:cNvSpPr>
          <p:nvPr/>
        </p:nvSpPr>
        <p:spPr bwMode="auto">
          <a:xfrm>
            <a:off x="450165" y="1317676"/>
            <a:ext cx="8534400" cy="4857750"/>
          </a:xfrm>
          <a:prstGeom prst="rect">
            <a:avLst/>
          </a:prstGeom>
          <a:noFill/>
          <a:ln w="9525">
            <a:noFill/>
            <a:miter lim="800000"/>
            <a:headEnd/>
            <a:tailEnd/>
          </a:ln>
        </p:spPr>
        <p:txBody>
          <a:bodyPr/>
          <a:lstStyle/>
          <a:p>
            <a:pPr marL="342900" indent="-342900" algn="just">
              <a:spcBef>
                <a:spcPct val="50000"/>
              </a:spcBef>
              <a:buClr>
                <a:srgbClr val="663300"/>
              </a:buClr>
              <a:buSzPct val="75000"/>
              <a:buFont typeface="Wingdings" pitchFamily="2" charset="2"/>
              <a:buChar char="n"/>
            </a:pPr>
            <a:endParaRPr lang="pt-BR" sz="2800">
              <a:solidFill>
                <a:srgbClr val="376546"/>
              </a:solidFill>
              <a:latin typeface="Arial" charset="0"/>
            </a:endParaRPr>
          </a:p>
        </p:txBody>
      </p:sp>
      <p:sp>
        <p:nvSpPr>
          <p:cNvPr id="6" name="Rectangle 4">
            <a:extLst>
              <a:ext uri="{FF2B5EF4-FFF2-40B4-BE49-F238E27FC236}">
                <a16:creationId xmlns:a16="http://schemas.microsoft.com/office/drawing/2014/main" id="{7AD72185-5527-4668-BFAF-220BF44CB849}"/>
              </a:ext>
            </a:extLst>
          </p:cNvPr>
          <p:cNvSpPr>
            <a:spLocks noChangeArrowheads="1"/>
          </p:cNvSpPr>
          <p:nvPr/>
        </p:nvSpPr>
        <p:spPr bwMode="auto">
          <a:xfrm>
            <a:off x="438563" y="-53931"/>
            <a:ext cx="8458200" cy="1066800"/>
          </a:xfrm>
          <a:prstGeom prst="rect">
            <a:avLst/>
          </a:prstGeom>
          <a:noFill/>
          <a:ln w="9525">
            <a:noFill/>
            <a:miter lim="800000"/>
            <a:headEnd/>
            <a:tailEnd/>
          </a:ln>
        </p:spPr>
        <p:txBody>
          <a:bodyPr anchor="ctr"/>
          <a:lstStyle/>
          <a:p>
            <a:pPr algn="ctr"/>
            <a:r>
              <a:rPr lang="pt-BR" sz="3200" b="1" dirty="0">
                <a:latin typeface="Arial" charset="0"/>
              </a:rPr>
              <a:t>5a) Introduzindo um Imposto </a:t>
            </a:r>
            <a:r>
              <a:rPr lang="pt-BR" sz="3200" b="1" i="1" dirty="0" err="1">
                <a:latin typeface="Arial" charset="0"/>
              </a:rPr>
              <a:t>ad-valorem</a:t>
            </a:r>
            <a:endParaRPr lang="pt-BR" sz="3200" b="1" i="1" dirty="0">
              <a:latin typeface="Arial" charset="0"/>
            </a:endParaRPr>
          </a:p>
        </p:txBody>
      </p:sp>
      <p:sp>
        <p:nvSpPr>
          <p:cNvPr id="7" name="Rectangle 5">
            <a:extLst>
              <a:ext uri="{FF2B5EF4-FFF2-40B4-BE49-F238E27FC236}">
                <a16:creationId xmlns:a16="http://schemas.microsoft.com/office/drawing/2014/main" id="{1B1F3A12-7EB6-41A0-9A1B-0A30D7C60A7A}"/>
              </a:ext>
            </a:extLst>
          </p:cNvPr>
          <p:cNvSpPr>
            <a:spLocks noChangeArrowheads="1"/>
          </p:cNvSpPr>
          <p:nvPr/>
        </p:nvSpPr>
        <p:spPr bwMode="auto">
          <a:xfrm>
            <a:off x="130021" y="889160"/>
            <a:ext cx="8837082" cy="4857750"/>
          </a:xfrm>
          <a:prstGeom prst="rect">
            <a:avLst/>
          </a:prstGeom>
          <a:noFill/>
          <a:ln w="9525">
            <a:noFill/>
            <a:miter lim="800000"/>
            <a:headEnd/>
            <a:tailEnd/>
          </a:ln>
        </p:spPr>
        <p:txBody>
          <a:bodyPr/>
          <a:lstStyle/>
          <a:p>
            <a:pPr marL="457200" indent="-457200" algn="just">
              <a:spcBef>
                <a:spcPct val="50000"/>
              </a:spcBef>
              <a:buSzPct val="90000"/>
              <a:buFont typeface="Wingdings" panose="05000000000000000000" pitchFamily="2" charset="2"/>
              <a:buChar char="§"/>
            </a:pPr>
            <a:r>
              <a:rPr lang="pt-BR" sz="2600" dirty="0">
                <a:latin typeface="Arial" charset="0"/>
              </a:rPr>
              <a:t>Anteriormente trabalhamos com um imposto específico, ou seja, um valor fixo por unidade vendida. Agora suponha que a cobrança seja realizada através de uma alíquota, que chamaremos de t. Note que, neste caso, quanto maior for o preço, maior será o valor monetário imposto pago, pois ele é cobrado como um percentual do preço.</a:t>
            </a:r>
          </a:p>
          <a:p>
            <a:pPr marL="457200" indent="-457200" algn="just">
              <a:spcBef>
                <a:spcPct val="50000"/>
              </a:spcBef>
              <a:buSzPct val="90000"/>
              <a:buFont typeface="Wingdings" panose="05000000000000000000" pitchFamily="2" charset="2"/>
              <a:buChar char="§"/>
            </a:pPr>
            <a:r>
              <a:rPr lang="pt-BR" sz="2600" dirty="0">
                <a:latin typeface="Arial" charset="0"/>
              </a:rPr>
              <a:t>Construindo a curva de demanda com imposto:</a:t>
            </a:r>
          </a:p>
          <a:p>
            <a:pPr marL="457200" indent="-457200" algn="just">
              <a:spcBef>
                <a:spcPct val="50000"/>
              </a:spcBef>
              <a:buClr>
                <a:srgbClr val="663300"/>
              </a:buClr>
              <a:buSzPct val="90000"/>
              <a:buFont typeface="Wingdings" panose="05000000000000000000" pitchFamily="2" charset="2"/>
              <a:buChar char="§"/>
            </a:pPr>
            <a:endParaRPr lang="pt-BR" sz="2800" dirty="0">
              <a:latin typeface="Arial" charset="0"/>
            </a:endParaRPr>
          </a:p>
        </p:txBody>
      </p:sp>
      <p:graphicFrame>
        <p:nvGraphicFramePr>
          <p:cNvPr id="8" name="Object 6">
            <a:extLst>
              <a:ext uri="{FF2B5EF4-FFF2-40B4-BE49-F238E27FC236}">
                <a16:creationId xmlns:a16="http://schemas.microsoft.com/office/drawing/2014/main" id="{C2E81E28-534F-42E0-A354-F9C9D5C2CEF9}"/>
              </a:ext>
            </a:extLst>
          </p:cNvPr>
          <p:cNvGraphicFramePr>
            <a:graphicFrameLocks noChangeAspect="1"/>
          </p:cNvGraphicFramePr>
          <p:nvPr>
            <p:extLst>
              <p:ext uri="{D42A27DB-BD31-4B8C-83A1-F6EECF244321}">
                <p14:modId xmlns:p14="http://schemas.microsoft.com/office/powerpoint/2010/main" val="1695734351"/>
              </p:ext>
            </p:extLst>
          </p:nvPr>
        </p:nvGraphicFramePr>
        <p:xfrm>
          <a:off x="666232" y="4294246"/>
          <a:ext cx="8300871" cy="1612319"/>
        </p:xfrm>
        <a:graphic>
          <a:graphicData uri="http://schemas.openxmlformats.org/presentationml/2006/ole">
            <mc:AlternateContent xmlns:mc="http://schemas.openxmlformats.org/markup-compatibility/2006">
              <mc:Choice xmlns:v="urn:schemas-microsoft-com:vml" Requires="v">
                <p:oleObj name="Equation" r:id="rId2" imgW="3530520" imgH="660240" progId="Equation.DSMT4">
                  <p:embed/>
                </p:oleObj>
              </mc:Choice>
              <mc:Fallback>
                <p:oleObj name="Equation" r:id="rId2" imgW="3530520" imgH="660240" progId="Equation.DSMT4">
                  <p:embed/>
                  <p:pic>
                    <p:nvPicPr>
                      <p:cNvPr id="7" name="Object 6"/>
                      <p:cNvPicPr>
                        <a:picLocks noChangeAspect="1" noChangeArrowheads="1"/>
                      </p:cNvPicPr>
                      <p:nvPr/>
                    </p:nvPicPr>
                    <p:blipFill>
                      <a:blip r:embed="rId3"/>
                      <a:srcRect/>
                      <a:stretch>
                        <a:fillRect/>
                      </a:stretch>
                    </p:blipFill>
                    <p:spPr bwMode="auto">
                      <a:xfrm>
                        <a:off x="666232" y="4294246"/>
                        <a:ext cx="8300871" cy="1612319"/>
                      </a:xfrm>
                      <a:prstGeom prst="rect">
                        <a:avLst/>
                      </a:prstGeom>
                      <a:noFill/>
                    </p:spPr>
                  </p:pic>
                </p:oleObj>
              </mc:Fallback>
            </mc:AlternateContent>
          </a:graphicData>
        </a:graphic>
      </p:graphicFrame>
    </p:spTree>
    <p:extLst>
      <p:ext uri="{BB962C8B-B14F-4D97-AF65-F5344CB8AC3E}">
        <p14:creationId xmlns:p14="http://schemas.microsoft.com/office/powerpoint/2010/main" val="3723186531"/>
      </p:ext>
    </p:extLst>
  </p:cSld>
  <p:clrMapOvr>
    <a:masterClrMapping/>
  </p:clrMapOvr>
  <p:transition spd="med">
    <p:wipe dir="r"/>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6CACB5A-1D3B-4788-8B3C-574F78022ABB}"/>
              </a:ext>
            </a:extLst>
          </p:cNvPr>
          <p:cNvSpPr>
            <a:spLocks noChangeArrowheads="1"/>
          </p:cNvSpPr>
          <p:nvPr/>
        </p:nvSpPr>
        <p:spPr bwMode="auto">
          <a:xfrm>
            <a:off x="438563" y="-53931"/>
            <a:ext cx="8458200" cy="1066800"/>
          </a:xfrm>
          <a:prstGeom prst="rect">
            <a:avLst/>
          </a:prstGeom>
          <a:noFill/>
          <a:ln w="9525">
            <a:noFill/>
            <a:miter lim="800000"/>
            <a:headEnd/>
            <a:tailEnd/>
          </a:ln>
        </p:spPr>
        <p:txBody>
          <a:bodyPr anchor="ctr"/>
          <a:lstStyle/>
          <a:p>
            <a:pPr algn="ctr"/>
            <a:r>
              <a:rPr lang="pt-BR" sz="3200" b="1" dirty="0">
                <a:latin typeface="Arial" charset="0"/>
              </a:rPr>
              <a:t>5a) Introduzindo um Imposto </a:t>
            </a:r>
            <a:r>
              <a:rPr lang="pt-BR" sz="3200" b="1" i="1" dirty="0" err="1">
                <a:latin typeface="Arial" charset="0"/>
              </a:rPr>
              <a:t>ad-valorem</a:t>
            </a:r>
            <a:endParaRPr lang="pt-BR" sz="3200" b="1" i="1" dirty="0">
              <a:latin typeface="Arial" charset="0"/>
            </a:endParaRPr>
          </a:p>
        </p:txBody>
      </p:sp>
      <p:sp>
        <p:nvSpPr>
          <p:cNvPr id="7" name="Espaço Reservado para Conteúdo 2">
            <a:extLst>
              <a:ext uri="{FF2B5EF4-FFF2-40B4-BE49-F238E27FC236}">
                <a16:creationId xmlns:a16="http://schemas.microsoft.com/office/drawing/2014/main" id="{E5BE6DC9-727A-4463-AD37-A00C1D6C7CC6}"/>
              </a:ext>
            </a:extLst>
          </p:cNvPr>
          <p:cNvSpPr txBox="1">
            <a:spLocks/>
          </p:cNvSpPr>
          <p:nvPr/>
        </p:nvSpPr>
        <p:spPr>
          <a:xfrm>
            <a:off x="74390" y="1017247"/>
            <a:ext cx="8950036" cy="4883150"/>
          </a:xfrm>
          <a:prstGeom prst="rect">
            <a:avLst/>
          </a:prstGeom>
        </p:spPr>
        <p:txBody>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buClrTx/>
              <a:buFont typeface="Wingdings" panose="05000000000000000000" pitchFamily="2" charset="2"/>
              <a:buChar char="§"/>
            </a:pPr>
            <a:r>
              <a:rPr lang="pt-BR" sz="2800" b="1" kern="0" dirty="0">
                <a:solidFill>
                  <a:schemeClr val="tx1"/>
                </a:solidFill>
              </a:rPr>
              <a:t>Exemplo:</a:t>
            </a:r>
          </a:p>
          <a:p>
            <a:pPr>
              <a:buClrTx/>
              <a:buFont typeface="Wingdings" panose="05000000000000000000" pitchFamily="2" charset="2"/>
              <a:buChar char="§"/>
            </a:pPr>
            <a:r>
              <a:rPr lang="pt-BR" sz="2800" kern="0" dirty="0">
                <a:solidFill>
                  <a:schemeClr val="tx1"/>
                </a:solidFill>
              </a:rPr>
              <a:t>P = 100Q - 100   e  P = 400 -100Q</a:t>
            </a:r>
          </a:p>
          <a:p>
            <a:pPr>
              <a:buClrTx/>
              <a:buFont typeface="Wingdings" panose="05000000000000000000" pitchFamily="2" charset="2"/>
              <a:buChar char="§"/>
            </a:pPr>
            <a:r>
              <a:rPr lang="pt-BR" sz="2800" kern="0" dirty="0">
                <a:solidFill>
                  <a:schemeClr val="tx1"/>
                </a:solidFill>
              </a:rPr>
              <a:t>Equilíbrio: 100Q – 100 = 400 – 100Q</a:t>
            </a:r>
            <a:r>
              <a:rPr lang="pt-BR" sz="2800" kern="0" dirty="0">
                <a:solidFill>
                  <a:schemeClr val="tx1"/>
                </a:solidFill>
                <a:cs typeface="Arial" charset="0"/>
              </a:rPr>
              <a:t>→</a:t>
            </a:r>
            <a:endParaRPr lang="pt-BR" sz="2800" kern="0" dirty="0">
              <a:solidFill>
                <a:schemeClr val="tx1"/>
              </a:solidFill>
            </a:endParaRPr>
          </a:p>
          <a:p>
            <a:pPr>
              <a:buClrTx/>
              <a:buFont typeface="Wingdings" panose="05000000000000000000" pitchFamily="2" charset="2"/>
              <a:buChar char="§"/>
            </a:pPr>
            <a:r>
              <a:rPr lang="pt-BR" sz="2800" kern="0" dirty="0">
                <a:solidFill>
                  <a:schemeClr val="tx1"/>
                </a:solidFill>
              </a:rPr>
              <a:t>Suponha que t = 20%</a:t>
            </a:r>
          </a:p>
          <a:p>
            <a:pPr>
              <a:buClrTx/>
              <a:buFont typeface="Wingdings" panose="05000000000000000000" pitchFamily="2" charset="2"/>
              <a:buChar char="§"/>
            </a:pPr>
            <a:r>
              <a:rPr lang="pt-BR" sz="2800" kern="0" dirty="0">
                <a:solidFill>
                  <a:schemeClr val="tx1"/>
                </a:solidFill>
              </a:rPr>
              <a:t>(D´)  P(1 + t ) = 400 – 100Q. Logo:</a:t>
            </a:r>
          </a:p>
          <a:p>
            <a:pPr>
              <a:buClrTx/>
              <a:buFont typeface="Wingdings" panose="05000000000000000000" pitchFamily="2" charset="2"/>
              <a:buChar char="§"/>
            </a:pPr>
            <a:r>
              <a:rPr lang="pt-BR" sz="2800" kern="0" dirty="0">
                <a:solidFill>
                  <a:schemeClr val="tx1"/>
                </a:solidFill>
              </a:rPr>
              <a:t>(D´)  P = 333,33 – 83,33Q</a:t>
            </a:r>
          </a:p>
          <a:p>
            <a:pPr>
              <a:buClrTx/>
              <a:buFont typeface="Wingdings" panose="05000000000000000000" pitchFamily="2" charset="2"/>
              <a:buChar char="§"/>
            </a:pPr>
            <a:r>
              <a:rPr lang="pt-BR" sz="2800" kern="0" dirty="0">
                <a:solidFill>
                  <a:schemeClr val="tx1"/>
                </a:solidFill>
              </a:rPr>
              <a:t>Equilíbrio com imposto: </a:t>
            </a:r>
            <a:r>
              <a:rPr lang="pt-BR" sz="2800" b="1" kern="0" dirty="0">
                <a:solidFill>
                  <a:schemeClr val="tx1"/>
                </a:solidFill>
              </a:rPr>
              <a:t>D´= S </a:t>
            </a:r>
            <a:r>
              <a:rPr lang="pt-BR" sz="2800" b="1" kern="0" dirty="0">
                <a:solidFill>
                  <a:schemeClr val="tx1"/>
                </a:solidFill>
                <a:cs typeface="Arial" charset="0"/>
              </a:rPr>
              <a:t>→ Q=2,36 e P=136,67</a:t>
            </a:r>
          </a:p>
          <a:p>
            <a:pPr lvl="1" algn="just">
              <a:buClrTx/>
              <a:buFont typeface="Wingdings" panose="05000000000000000000" pitchFamily="2" charset="2"/>
              <a:buChar char="§"/>
            </a:pPr>
            <a:r>
              <a:rPr lang="pt-BR" kern="0" dirty="0">
                <a:solidFill>
                  <a:schemeClr val="tx1"/>
                </a:solidFill>
                <a:cs typeface="Arial" charset="0"/>
              </a:rPr>
              <a:t>Substituindo Q = 2,36 na demanda antiga, encontramos o preço ao consumidor = 164</a:t>
            </a:r>
            <a:endParaRPr lang="pt-BR" kern="0" dirty="0">
              <a:solidFill>
                <a:schemeClr val="tx1"/>
              </a:solidFill>
            </a:endParaRPr>
          </a:p>
        </p:txBody>
      </p:sp>
      <p:sp>
        <p:nvSpPr>
          <p:cNvPr id="8" name="CaixaDeTexto 7">
            <a:extLst>
              <a:ext uri="{FF2B5EF4-FFF2-40B4-BE49-F238E27FC236}">
                <a16:creationId xmlns:a16="http://schemas.microsoft.com/office/drawing/2014/main" id="{D4E53017-7DAD-4F5B-B783-B016EB7BC8C9}"/>
              </a:ext>
            </a:extLst>
          </p:cNvPr>
          <p:cNvSpPr txBox="1"/>
          <p:nvPr/>
        </p:nvSpPr>
        <p:spPr>
          <a:xfrm>
            <a:off x="6682151" y="2134103"/>
            <a:ext cx="1463040" cy="861774"/>
          </a:xfrm>
          <a:prstGeom prst="rect">
            <a:avLst/>
          </a:prstGeom>
          <a:solidFill>
            <a:schemeClr val="accent6">
              <a:lumMod val="20000"/>
              <a:lumOff val="80000"/>
            </a:schemeClr>
          </a:solidFill>
          <a:ln>
            <a:solidFill>
              <a:schemeClr val="tx1"/>
            </a:solidFill>
          </a:ln>
        </p:spPr>
        <p:txBody>
          <a:bodyPr wrap="square">
            <a:spAutoFit/>
          </a:bodyPr>
          <a:lstStyle/>
          <a:p>
            <a:pPr>
              <a:defRPr/>
            </a:pPr>
            <a:r>
              <a:rPr lang="pt-BR" sz="2500" b="1" dirty="0">
                <a:latin typeface="+mn-lt"/>
              </a:rPr>
              <a:t>P = 150</a:t>
            </a:r>
          </a:p>
          <a:p>
            <a:pPr>
              <a:defRPr/>
            </a:pPr>
            <a:r>
              <a:rPr lang="pt-BR" sz="2500" b="1" dirty="0">
                <a:latin typeface="+mn-lt"/>
              </a:rPr>
              <a:t>Q = 2,5</a:t>
            </a:r>
          </a:p>
        </p:txBody>
      </p:sp>
    </p:spTree>
    <p:extLst>
      <p:ext uri="{BB962C8B-B14F-4D97-AF65-F5344CB8AC3E}">
        <p14:creationId xmlns:p14="http://schemas.microsoft.com/office/powerpoint/2010/main" val="1708177272"/>
      </p:ext>
    </p:extLst>
  </p:cSld>
  <p:clrMapOvr>
    <a:masterClrMapping/>
  </p:clrMapOvr>
  <p:transition spd="med">
    <p:wipe dir="r"/>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2285A9-4130-47D3-B85A-338D316F7F43}"/>
              </a:ext>
            </a:extLst>
          </p:cNvPr>
          <p:cNvSpPr>
            <a:spLocks noChangeArrowheads="1"/>
          </p:cNvSpPr>
          <p:nvPr/>
        </p:nvSpPr>
        <p:spPr bwMode="auto">
          <a:xfrm>
            <a:off x="438563" y="-53931"/>
            <a:ext cx="8458200" cy="1066800"/>
          </a:xfrm>
          <a:prstGeom prst="rect">
            <a:avLst/>
          </a:prstGeom>
          <a:noFill/>
          <a:ln w="9525">
            <a:noFill/>
            <a:miter lim="800000"/>
            <a:headEnd/>
            <a:tailEnd/>
          </a:ln>
        </p:spPr>
        <p:txBody>
          <a:bodyPr anchor="ctr"/>
          <a:lstStyle/>
          <a:p>
            <a:pPr algn="ctr"/>
            <a:r>
              <a:rPr lang="pt-BR" sz="3200" b="1" dirty="0">
                <a:latin typeface="Arial" charset="0"/>
              </a:rPr>
              <a:t>5a) Introduzindo um Imposto </a:t>
            </a:r>
            <a:r>
              <a:rPr lang="pt-BR" sz="3200" b="1" i="1" dirty="0" err="1">
                <a:latin typeface="Arial" charset="0"/>
              </a:rPr>
              <a:t>ad-valorem</a:t>
            </a:r>
            <a:endParaRPr lang="pt-BR" sz="3200" b="1" i="1" dirty="0">
              <a:latin typeface="Arial" charset="0"/>
            </a:endParaRPr>
          </a:p>
        </p:txBody>
      </p:sp>
      <p:cxnSp>
        <p:nvCxnSpPr>
          <p:cNvPr id="6" name="Conector de seta reta 6">
            <a:extLst>
              <a:ext uri="{FF2B5EF4-FFF2-40B4-BE49-F238E27FC236}">
                <a16:creationId xmlns:a16="http://schemas.microsoft.com/office/drawing/2014/main" id="{4F5A04C2-0096-4A17-B7D2-1910FBA207D6}"/>
              </a:ext>
            </a:extLst>
          </p:cNvPr>
          <p:cNvCxnSpPr>
            <a:cxnSpLocks noChangeShapeType="1"/>
          </p:cNvCxnSpPr>
          <p:nvPr/>
        </p:nvCxnSpPr>
        <p:spPr bwMode="auto">
          <a:xfrm rot="5400000" flipH="1" flipV="1">
            <a:off x="1584446" y="3208155"/>
            <a:ext cx="3490913" cy="12700"/>
          </a:xfrm>
          <a:prstGeom prst="straightConnector1">
            <a:avLst/>
          </a:prstGeom>
          <a:noFill/>
          <a:ln w="38100" algn="ctr">
            <a:solidFill>
              <a:srgbClr val="000000"/>
            </a:solidFill>
            <a:round/>
            <a:headEnd/>
            <a:tailEnd type="arrow" w="med" len="med"/>
          </a:ln>
        </p:spPr>
      </p:cxnSp>
      <p:cxnSp>
        <p:nvCxnSpPr>
          <p:cNvPr id="7" name="Conector de seta reta 8">
            <a:extLst>
              <a:ext uri="{FF2B5EF4-FFF2-40B4-BE49-F238E27FC236}">
                <a16:creationId xmlns:a16="http://schemas.microsoft.com/office/drawing/2014/main" id="{B29FD907-49B0-4A9A-8149-49E583505B02}"/>
              </a:ext>
            </a:extLst>
          </p:cNvPr>
          <p:cNvCxnSpPr>
            <a:cxnSpLocks noChangeShapeType="1"/>
          </p:cNvCxnSpPr>
          <p:nvPr/>
        </p:nvCxnSpPr>
        <p:spPr bwMode="auto">
          <a:xfrm>
            <a:off x="3309265" y="4985362"/>
            <a:ext cx="4405313" cy="1587"/>
          </a:xfrm>
          <a:prstGeom prst="straightConnector1">
            <a:avLst/>
          </a:prstGeom>
          <a:noFill/>
          <a:ln w="38100" algn="ctr">
            <a:solidFill>
              <a:srgbClr val="000000"/>
            </a:solidFill>
            <a:round/>
            <a:headEnd/>
            <a:tailEnd type="arrow" w="med" len="med"/>
          </a:ln>
        </p:spPr>
      </p:cxnSp>
      <p:sp>
        <p:nvSpPr>
          <p:cNvPr id="8" name="CaixaDeTexto 9">
            <a:extLst>
              <a:ext uri="{FF2B5EF4-FFF2-40B4-BE49-F238E27FC236}">
                <a16:creationId xmlns:a16="http://schemas.microsoft.com/office/drawing/2014/main" id="{B17467BC-3F52-4A52-8BA0-480F7C02AAE3}"/>
              </a:ext>
            </a:extLst>
          </p:cNvPr>
          <p:cNvSpPr txBox="1">
            <a:spLocks noChangeArrowheads="1"/>
          </p:cNvSpPr>
          <p:nvPr/>
        </p:nvSpPr>
        <p:spPr bwMode="auto">
          <a:xfrm>
            <a:off x="2910803" y="1251562"/>
            <a:ext cx="541337" cy="522287"/>
          </a:xfrm>
          <a:prstGeom prst="rect">
            <a:avLst/>
          </a:prstGeom>
          <a:noFill/>
          <a:ln w="9525">
            <a:noFill/>
            <a:miter lim="800000"/>
            <a:headEnd/>
            <a:tailEnd/>
          </a:ln>
        </p:spPr>
        <p:txBody>
          <a:bodyPr>
            <a:spAutoFit/>
          </a:bodyPr>
          <a:lstStyle/>
          <a:p>
            <a:r>
              <a:rPr lang="pt-BR" sz="2800" b="1"/>
              <a:t>P</a:t>
            </a:r>
          </a:p>
        </p:txBody>
      </p:sp>
      <p:sp>
        <p:nvSpPr>
          <p:cNvPr id="9" name="CaixaDeTexto 10">
            <a:extLst>
              <a:ext uri="{FF2B5EF4-FFF2-40B4-BE49-F238E27FC236}">
                <a16:creationId xmlns:a16="http://schemas.microsoft.com/office/drawing/2014/main" id="{4B992ECE-A941-4543-9C11-5BCAB0ED2781}"/>
              </a:ext>
            </a:extLst>
          </p:cNvPr>
          <p:cNvSpPr txBox="1">
            <a:spLocks noChangeArrowheads="1"/>
          </p:cNvSpPr>
          <p:nvPr/>
        </p:nvSpPr>
        <p:spPr bwMode="auto">
          <a:xfrm>
            <a:off x="7557414" y="4918687"/>
            <a:ext cx="541338" cy="523875"/>
          </a:xfrm>
          <a:prstGeom prst="rect">
            <a:avLst/>
          </a:prstGeom>
          <a:noFill/>
          <a:ln w="9525">
            <a:noFill/>
            <a:miter lim="800000"/>
            <a:headEnd/>
            <a:tailEnd/>
          </a:ln>
        </p:spPr>
        <p:txBody>
          <a:bodyPr>
            <a:spAutoFit/>
          </a:bodyPr>
          <a:lstStyle/>
          <a:p>
            <a:r>
              <a:rPr lang="pt-BR" sz="2800" b="1"/>
              <a:t>Q</a:t>
            </a:r>
          </a:p>
        </p:txBody>
      </p:sp>
      <p:cxnSp>
        <p:nvCxnSpPr>
          <p:cNvPr id="10" name="Conector reto 9">
            <a:extLst>
              <a:ext uri="{FF2B5EF4-FFF2-40B4-BE49-F238E27FC236}">
                <a16:creationId xmlns:a16="http://schemas.microsoft.com/office/drawing/2014/main" id="{2AF40A65-0F5F-44E8-8114-DB63EBAFCB34}"/>
              </a:ext>
            </a:extLst>
          </p:cNvPr>
          <p:cNvCxnSpPr/>
          <p:nvPr/>
        </p:nvCxnSpPr>
        <p:spPr bwMode="auto">
          <a:xfrm>
            <a:off x="3348953" y="1791311"/>
            <a:ext cx="3876675" cy="3194050"/>
          </a:xfrm>
          <a:prstGeom prst="line">
            <a:avLst/>
          </a:prstGeom>
          <a:solidFill>
            <a:srgbClr val="FFCC99"/>
          </a:solidFill>
          <a:ln w="38100" cap="flat" cmpd="sng" algn="ctr">
            <a:solidFill>
              <a:schemeClr val="tx1"/>
            </a:solidFill>
            <a:prstDash val="solid"/>
            <a:round/>
            <a:headEnd type="none" w="med" len="med"/>
            <a:tailEnd type="none" w="med" len="med"/>
          </a:ln>
          <a:effectLst/>
        </p:spPr>
      </p:cxnSp>
      <p:cxnSp>
        <p:nvCxnSpPr>
          <p:cNvPr id="11" name="Conector reto 10">
            <a:extLst>
              <a:ext uri="{FF2B5EF4-FFF2-40B4-BE49-F238E27FC236}">
                <a16:creationId xmlns:a16="http://schemas.microsoft.com/office/drawing/2014/main" id="{566A8CEE-C3DB-460B-9C96-9F825A7B50A5}"/>
              </a:ext>
            </a:extLst>
          </p:cNvPr>
          <p:cNvCxnSpPr/>
          <p:nvPr/>
        </p:nvCxnSpPr>
        <p:spPr bwMode="auto">
          <a:xfrm rot="5400000" flipH="1" flipV="1">
            <a:off x="4021259" y="2465206"/>
            <a:ext cx="2555875" cy="2509837"/>
          </a:xfrm>
          <a:prstGeom prst="line">
            <a:avLst/>
          </a:prstGeom>
          <a:solidFill>
            <a:srgbClr val="FFCC99"/>
          </a:solidFill>
          <a:ln w="38100" cap="flat" cmpd="sng" algn="ctr">
            <a:solidFill>
              <a:schemeClr val="tx1"/>
            </a:solidFill>
            <a:prstDash val="solid"/>
            <a:round/>
            <a:headEnd type="none" w="med" len="med"/>
            <a:tailEnd type="none" w="med" len="med"/>
          </a:ln>
          <a:effectLst/>
        </p:spPr>
      </p:cxnSp>
      <p:sp>
        <p:nvSpPr>
          <p:cNvPr id="12" name="CaixaDeTexto 11">
            <a:extLst>
              <a:ext uri="{FF2B5EF4-FFF2-40B4-BE49-F238E27FC236}">
                <a16:creationId xmlns:a16="http://schemas.microsoft.com/office/drawing/2014/main" id="{C6AF3D64-B9F6-4210-9D14-C2A15C84E0A8}"/>
              </a:ext>
            </a:extLst>
          </p:cNvPr>
          <p:cNvSpPr txBox="1"/>
          <p:nvPr/>
        </p:nvSpPr>
        <p:spPr>
          <a:xfrm>
            <a:off x="6541415" y="2056424"/>
            <a:ext cx="644525" cy="523875"/>
          </a:xfrm>
          <a:prstGeom prst="rect">
            <a:avLst/>
          </a:prstGeom>
          <a:noFill/>
        </p:spPr>
        <p:txBody>
          <a:bodyPr>
            <a:spAutoFit/>
          </a:bodyPr>
          <a:lstStyle/>
          <a:p>
            <a:pPr>
              <a:defRPr/>
            </a:pPr>
            <a:r>
              <a:rPr lang="pt-BR" sz="2800" b="1" dirty="0"/>
              <a:t>S</a:t>
            </a:r>
          </a:p>
        </p:txBody>
      </p:sp>
      <p:sp>
        <p:nvSpPr>
          <p:cNvPr id="13" name="CaixaDeTexto 12">
            <a:extLst>
              <a:ext uri="{FF2B5EF4-FFF2-40B4-BE49-F238E27FC236}">
                <a16:creationId xmlns:a16="http://schemas.microsoft.com/office/drawing/2014/main" id="{7C38AFB2-1796-4519-99CC-59AFD5870584}"/>
              </a:ext>
            </a:extLst>
          </p:cNvPr>
          <p:cNvSpPr txBox="1"/>
          <p:nvPr/>
        </p:nvSpPr>
        <p:spPr>
          <a:xfrm>
            <a:off x="6939878" y="4378937"/>
            <a:ext cx="644525" cy="522287"/>
          </a:xfrm>
          <a:prstGeom prst="rect">
            <a:avLst/>
          </a:prstGeom>
          <a:noFill/>
        </p:spPr>
        <p:txBody>
          <a:bodyPr>
            <a:spAutoFit/>
          </a:bodyPr>
          <a:lstStyle/>
          <a:p>
            <a:pPr>
              <a:defRPr/>
            </a:pPr>
            <a:r>
              <a:rPr lang="pt-BR" sz="2800" b="1" dirty="0"/>
              <a:t>D</a:t>
            </a:r>
          </a:p>
        </p:txBody>
      </p:sp>
      <p:sp>
        <p:nvSpPr>
          <p:cNvPr id="14" name="CaixaDeTexto 13">
            <a:extLst>
              <a:ext uri="{FF2B5EF4-FFF2-40B4-BE49-F238E27FC236}">
                <a16:creationId xmlns:a16="http://schemas.microsoft.com/office/drawing/2014/main" id="{F2AAFFFA-A1F9-4D5B-BA8B-310031717CA3}"/>
              </a:ext>
            </a:extLst>
          </p:cNvPr>
          <p:cNvSpPr txBox="1"/>
          <p:nvPr/>
        </p:nvSpPr>
        <p:spPr>
          <a:xfrm>
            <a:off x="7070053" y="4959962"/>
            <a:ext cx="579437" cy="461665"/>
          </a:xfrm>
          <a:prstGeom prst="rect">
            <a:avLst/>
          </a:prstGeom>
          <a:noFill/>
        </p:spPr>
        <p:txBody>
          <a:bodyPr>
            <a:spAutoFit/>
          </a:bodyPr>
          <a:lstStyle/>
          <a:p>
            <a:pPr>
              <a:defRPr/>
            </a:pPr>
            <a:r>
              <a:rPr lang="pt-BR" b="1" dirty="0"/>
              <a:t>4</a:t>
            </a:r>
          </a:p>
        </p:txBody>
      </p:sp>
      <p:sp>
        <p:nvSpPr>
          <p:cNvPr id="15" name="CaixaDeTexto 14">
            <a:extLst>
              <a:ext uri="{FF2B5EF4-FFF2-40B4-BE49-F238E27FC236}">
                <a16:creationId xmlns:a16="http://schemas.microsoft.com/office/drawing/2014/main" id="{AD60CBCB-5162-442E-91FF-ECAC07F391F5}"/>
              </a:ext>
            </a:extLst>
          </p:cNvPr>
          <p:cNvSpPr txBox="1"/>
          <p:nvPr/>
        </p:nvSpPr>
        <p:spPr>
          <a:xfrm>
            <a:off x="5363490" y="4944087"/>
            <a:ext cx="581025" cy="461665"/>
          </a:xfrm>
          <a:prstGeom prst="rect">
            <a:avLst/>
          </a:prstGeom>
          <a:noFill/>
        </p:spPr>
        <p:txBody>
          <a:bodyPr>
            <a:spAutoFit/>
          </a:bodyPr>
          <a:lstStyle/>
          <a:p>
            <a:pPr>
              <a:defRPr/>
            </a:pPr>
            <a:r>
              <a:rPr lang="pt-BR" dirty="0"/>
              <a:t>2,5</a:t>
            </a:r>
          </a:p>
        </p:txBody>
      </p:sp>
      <p:cxnSp>
        <p:nvCxnSpPr>
          <p:cNvPr id="16" name="Conector reto 15">
            <a:extLst>
              <a:ext uri="{FF2B5EF4-FFF2-40B4-BE49-F238E27FC236}">
                <a16:creationId xmlns:a16="http://schemas.microsoft.com/office/drawing/2014/main" id="{FD0B700C-8949-48BE-A37B-CA8828F71AB6}"/>
              </a:ext>
            </a:extLst>
          </p:cNvPr>
          <p:cNvCxnSpPr/>
          <p:nvPr/>
        </p:nvCxnSpPr>
        <p:spPr bwMode="auto">
          <a:xfrm rot="5400000">
            <a:off x="4791989" y="4264636"/>
            <a:ext cx="1416050" cy="0"/>
          </a:xfrm>
          <a:prstGeom prst="line">
            <a:avLst/>
          </a:prstGeom>
          <a:solidFill>
            <a:srgbClr val="FFCC99"/>
          </a:solidFill>
          <a:ln w="12700" cap="flat" cmpd="sng" algn="ctr">
            <a:solidFill>
              <a:schemeClr val="tx1"/>
            </a:solidFill>
            <a:prstDash val="dash"/>
            <a:round/>
            <a:headEnd type="none" w="med" len="med"/>
            <a:tailEnd type="none" w="med" len="med"/>
          </a:ln>
          <a:effectLst/>
        </p:spPr>
      </p:cxnSp>
      <p:cxnSp>
        <p:nvCxnSpPr>
          <p:cNvPr id="17" name="Conector reto 16">
            <a:extLst>
              <a:ext uri="{FF2B5EF4-FFF2-40B4-BE49-F238E27FC236}">
                <a16:creationId xmlns:a16="http://schemas.microsoft.com/office/drawing/2014/main" id="{64F2C875-9BB4-40C2-82D3-785CB7950695}"/>
              </a:ext>
            </a:extLst>
          </p:cNvPr>
          <p:cNvCxnSpPr/>
          <p:nvPr/>
        </p:nvCxnSpPr>
        <p:spPr bwMode="auto">
          <a:xfrm rot="10800000">
            <a:off x="3336252" y="3556611"/>
            <a:ext cx="2151062" cy="0"/>
          </a:xfrm>
          <a:prstGeom prst="line">
            <a:avLst/>
          </a:prstGeom>
          <a:solidFill>
            <a:srgbClr val="FFCC99"/>
          </a:solidFill>
          <a:ln w="12700" cap="flat" cmpd="sng" algn="ctr">
            <a:solidFill>
              <a:schemeClr val="tx1"/>
            </a:solidFill>
            <a:prstDash val="dash"/>
            <a:round/>
            <a:headEnd type="none" w="med" len="med"/>
            <a:tailEnd type="none" w="med" len="med"/>
          </a:ln>
          <a:effectLst/>
        </p:spPr>
      </p:cxnSp>
      <p:sp>
        <p:nvSpPr>
          <p:cNvPr id="18" name="CaixaDeTexto 17">
            <a:extLst>
              <a:ext uri="{FF2B5EF4-FFF2-40B4-BE49-F238E27FC236}">
                <a16:creationId xmlns:a16="http://schemas.microsoft.com/office/drawing/2014/main" id="{2627D9E8-5A20-4786-B66E-1B4FC38DC068}"/>
              </a:ext>
            </a:extLst>
          </p:cNvPr>
          <p:cNvSpPr txBox="1"/>
          <p:nvPr/>
        </p:nvSpPr>
        <p:spPr>
          <a:xfrm>
            <a:off x="2556470" y="3345474"/>
            <a:ext cx="647700" cy="461963"/>
          </a:xfrm>
          <a:prstGeom prst="rect">
            <a:avLst/>
          </a:prstGeom>
          <a:noFill/>
        </p:spPr>
        <p:txBody>
          <a:bodyPr>
            <a:spAutoFit/>
          </a:bodyPr>
          <a:lstStyle/>
          <a:p>
            <a:pPr>
              <a:defRPr/>
            </a:pPr>
            <a:r>
              <a:rPr lang="pt-BR" dirty="0"/>
              <a:t>150</a:t>
            </a:r>
          </a:p>
        </p:txBody>
      </p:sp>
      <p:grpSp>
        <p:nvGrpSpPr>
          <p:cNvPr id="19" name="Grupo 46">
            <a:extLst>
              <a:ext uri="{FF2B5EF4-FFF2-40B4-BE49-F238E27FC236}">
                <a16:creationId xmlns:a16="http://schemas.microsoft.com/office/drawing/2014/main" id="{EDE23571-D707-40FC-B633-F25AFB2DF12C}"/>
              </a:ext>
            </a:extLst>
          </p:cNvPr>
          <p:cNvGrpSpPr>
            <a:grpSpLocks/>
          </p:cNvGrpSpPr>
          <p:nvPr/>
        </p:nvGrpSpPr>
        <p:grpSpPr bwMode="auto">
          <a:xfrm>
            <a:off x="1809983" y="3007337"/>
            <a:ext cx="3409045" cy="814387"/>
            <a:chOff x="1526314" y="2851161"/>
            <a:chExt cx="3409775" cy="814168"/>
          </a:xfrm>
        </p:grpSpPr>
        <p:sp>
          <p:nvSpPr>
            <p:cNvPr id="20" name="CaixaDeTexto 33">
              <a:extLst>
                <a:ext uri="{FF2B5EF4-FFF2-40B4-BE49-F238E27FC236}">
                  <a16:creationId xmlns:a16="http://schemas.microsoft.com/office/drawing/2014/main" id="{7E406E72-F0A6-4095-86AC-60D45DAB85EE}"/>
                </a:ext>
              </a:extLst>
            </p:cNvPr>
            <p:cNvSpPr txBox="1">
              <a:spLocks noChangeArrowheads="1"/>
            </p:cNvSpPr>
            <p:nvPr/>
          </p:nvSpPr>
          <p:spPr bwMode="auto">
            <a:xfrm>
              <a:off x="2263808" y="2882847"/>
              <a:ext cx="648262" cy="461541"/>
            </a:xfrm>
            <a:prstGeom prst="rect">
              <a:avLst/>
            </a:prstGeom>
            <a:noFill/>
            <a:ln w="9525">
              <a:noFill/>
              <a:miter lim="800000"/>
              <a:headEnd/>
              <a:tailEnd/>
            </a:ln>
          </p:spPr>
          <p:txBody>
            <a:bodyPr>
              <a:spAutoFit/>
            </a:bodyPr>
            <a:lstStyle/>
            <a:p>
              <a:r>
                <a:rPr lang="pt-BR" b="1" dirty="0">
                  <a:solidFill>
                    <a:srgbClr val="0070C0"/>
                  </a:solidFill>
                </a:rPr>
                <a:t>164</a:t>
              </a:r>
            </a:p>
          </p:txBody>
        </p:sp>
        <p:cxnSp>
          <p:nvCxnSpPr>
            <p:cNvPr id="21" name="Conector reto 35">
              <a:extLst>
                <a:ext uri="{FF2B5EF4-FFF2-40B4-BE49-F238E27FC236}">
                  <a16:creationId xmlns:a16="http://schemas.microsoft.com/office/drawing/2014/main" id="{4A150A8F-CAA0-4EF3-8148-9BD326FC88C9}"/>
                </a:ext>
              </a:extLst>
            </p:cNvPr>
            <p:cNvCxnSpPr>
              <a:cxnSpLocks noChangeShapeType="1"/>
            </p:cNvCxnSpPr>
            <p:nvPr/>
          </p:nvCxnSpPr>
          <p:spPr bwMode="auto">
            <a:xfrm rot="5400000" flipH="1" flipV="1">
              <a:off x="4676793" y="3406032"/>
              <a:ext cx="517952" cy="641"/>
            </a:xfrm>
            <a:prstGeom prst="line">
              <a:avLst/>
            </a:prstGeom>
            <a:noFill/>
            <a:ln w="12700" algn="ctr">
              <a:solidFill>
                <a:srgbClr val="0070C0"/>
              </a:solidFill>
              <a:prstDash val="dash"/>
              <a:round/>
              <a:headEnd/>
              <a:tailEnd/>
            </a:ln>
          </p:spPr>
        </p:cxnSp>
        <p:cxnSp>
          <p:nvCxnSpPr>
            <p:cNvPr id="22" name="Conector reto 37">
              <a:extLst>
                <a:ext uri="{FF2B5EF4-FFF2-40B4-BE49-F238E27FC236}">
                  <a16:creationId xmlns:a16="http://schemas.microsoft.com/office/drawing/2014/main" id="{96B4BDCF-E5B5-4AE3-B66C-695480D4FAA8}"/>
                </a:ext>
              </a:extLst>
            </p:cNvPr>
            <p:cNvCxnSpPr>
              <a:cxnSpLocks noChangeShapeType="1"/>
            </p:cNvCxnSpPr>
            <p:nvPr/>
          </p:nvCxnSpPr>
          <p:spPr bwMode="auto">
            <a:xfrm rot="10800000">
              <a:off x="3039422" y="3163538"/>
              <a:ext cx="1803040" cy="2"/>
            </a:xfrm>
            <a:prstGeom prst="line">
              <a:avLst/>
            </a:prstGeom>
            <a:noFill/>
            <a:ln w="12700" algn="ctr">
              <a:solidFill>
                <a:srgbClr val="0070C0"/>
              </a:solidFill>
              <a:prstDash val="dash"/>
              <a:round/>
              <a:headEnd/>
              <a:tailEnd/>
            </a:ln>
          </p:spPr>
        </p:cxnSp>
        <p:sp>
          <p:nvSpPr>
            <p:cNvPr id="23" name="CaixaDeTexto 40">
              <a:extLst>
                <a:ext uri="{FF2B5EF4-FFF2-40B4-BE49-F238E27FC236}">
                  <a16:creationId xmlns:a16="http://schemas.microsoft.com/office/drawing/2014/main" id="{4FA8E000-FA01-4591-8651-55B8882F3E77}"/>
                </a:ext>
              </a:extLst>
            </p:cNvPr>
            <p:cNvSpPr txBox="1">
              <a:spLocks noChangeArrowheads="1"/>
            </p:cNvSpPr>
            <p:nvPr/>
          </p:nvSpPr>
          <p:spPr bwMode="auto">
            <a:xfrm>
              <a:off x="1526314" y="2851161"/>
              <a:ext cx="759854" cy="461541"/>
            </a:xfrm>
            <a:prstGeom prst="rect">
              <a:avLst/>
            </a:prstGeom>
            <a:noFill/>
            <a:ln w="9525">
              <a:noFill/>
              <a:miter lim="800000"/>
              <a:headEnd/>
              <a:tailEnd/>
            </a:ln>
          </p:spPr>
          <p:txBody>
            <a:bodyPr>
              <a:spAutoFit/>
            </a:bodyPr>
            <a:lstStyle/>
            <a:p>
              <a:r>
                <a:rPr lang="pt-BR" b="1" dirty="0" err="1">
                  <a:solidFill>
                    <a:srgbClr val="0070C0"/>
                  </a:solidFill>
                </a:rPr>
                <a:t>Pc</a:t>
              </a:r>
              <a:r>
                <a:rPr lang="pt-BR" b="1" dirty="0">
                  <a:solidFill>
                    <a:srgbClr val="0070C0"/>
                  </a:solidFill>
                </a:rPr>
                <a:t> =</a:t>
              </a:r>
            </a:p>
          </p:txBody>
        </p:sp>
      </p:grpSp>
      <p:grpSp>
        <p:nvGrpSpPr>
          <p:cNvPr id="24" name="Grupo 45">
            <a:extLst>
              <a:ext uri="{FF2B5EF4-FFF2-40B4-BE49-F238E27FC236}">
                <a16:creationId xmlns:a16="http://schemas.microsoft.com/office/drawing/2014/main" id="{36112FF2-F5AC-4197-90A5-25BB5EB4778F}"/>
              </a:ext>
            </a:extLst>
          </p:cNvPr>
          <p:cNvGrpSpPr>
            <a:grpSpLocks/>
          </p:cNvGrpSpPr>
          <p:nvPr/>
        </p:nvGrpSpPr>
        <p:grpSpPr bwMode="auto">
          <a:xfrm>
            <a:off x="1753331" y="2689836"/>
            <a:ext cx="5459597" cy="2743526"/>
            <a:chOff x="1470584" y="2533050"/>
            <a:chExt cx="5458258" cy="2744466"/>
          </a:xfrm>
        </p:grpSpPr>
        <p:cxnSp>
          <p:nvCxnSpPr>
            <p:cNvPr id="25" name="Conector reto 30">
              <a:extLst>
                <a:ext uri="{FF2B5EF4-FFF2-40B4-BE49-F238E27FC236}">
                  <a16:creationId xmlns:a16="http://schemas.microsoft.com/office/drawing/2014/main" id="{1CE84B3E-3251-4488-8DCD-ACD94EB0D734}"/>
                </a:ext>
              </a:extLst>
            </p:cNvPr>
            <p:cNvCxnSpPr>
              <a:cxnSpLocks noChangeShapeType="1"/>
            </p:cNvCxnSpPr>
            <p:nvPr/>
          </p:nvCxnSpPr>
          <p:spPr bwMode="auto">
            <a:xfrm rot="10800000">
              <a:off x="3065184" y="3668621"/>
              <a:ext cx="1764404" cy="0"/>
            </a:xfrm>
            <a:prstGeom prst="line">
              <a:avLst/>
            </a:prstGeom>
            <a:noFill/>
            <a:ln w="12700" algn="ctr">
              <a:solidFill>
                <a:srgbClr val="0070C0"/>
              </a:solidFill>
              <a:prstDash val="dash"/>
              <a:round/>
              <a:headEnd/>
              <a:tailEnd/>
            </a:ln>
          </p:spPr>
        </p:cxnSp>
        <p:cxnSp>
          <p:nvCxnSpPr>
            <p:cNvPr id="26" name="Conector reto 24">
              <a:extLst>
                <a:ext uri="{FF2B5EF4-FFF2-40B4-BE49-F238E27FC236}">
                  <a16:creationId xmlns:a16="http://schemas.microsoft.com/office/drawing/2014/main" id="{5A2A8144-A6B7-446A-BE83-E7B93A328241}"/>
                </a:ext>
              </a:extLst>
            </p:cNvPr>
            <p:cNvCxnSpPr>
              <a:cxnSpLocks noChangeShapeType="1"/>
            </p:cNvCxnSpPr>
            <p:nvPr/>
          </p:nvCxnSpPr>
          <p:spPr bwMode="auto">
            <a:xfrm>
              <a:off x="3047851" y="2533050"/>
              <a:ext cx="3880991" cy="2283649"/>
            </a:xfrm>
            <a:prstGeom prst="line">
              <a:avLst/>
            </a:prstGeom>
            <a:noFill/>
            <a:ln w="38100" algn="ctr">
              <a:solidFill>
                <a:srgbClr val="0070C0"/>
              </a:solidFill>
              <a:round/>
              <a:headEnd/>
              <a:tailEnd/>
            </a:ln>
          </p:spPr>
        </p:cxnSp>
        <p:cxnSp>
          <p:nvCxnSpPr>
            <p:cNvPr id="27" name="Conector reto 28">
              <a:extLst>
                <a:ext uri="{FF2B5EF4-FFF2-40B4-BE49-F238E27FC236}">
                  <a16:creationId xmlns:a16="http://schemas.microsoft.com/office/drawing/2014/main" id="{8C2E530E-452B-4BF4-BADB-0EEC3BDB735F}"/>
                </a:ext>
              </a:extLst>
            </p:cNvPr>
            <p:cNvCxnSpPr>
              <a:cxnSpLocks noChangeShapeType="1"/>
            </p:cNvCxnSpPr>
            <p:nvPr/>
          </p:nvCxnSpPr>
          <p:spPr bwMode="auto">
            <a:xfrm rot="5400000">
              <a:off x="4387088" y="4266071"/>
              <a:ext cx="1068946" cy="0"/>
            </a:xfrm>
            <a:prstGeom prst="line">
              <a:avLst/>
            </a:prstGeom>
            <a:noFill/>
            <a:ln w="12700" algn="ctr">
              <a:solidFill>
                <a:srgbClr val="0070C0"/>
              </a:solidFill>
              <a:prstDash val="dash"/>
              <a:round/>
              <a:headEnd/>
              <a:tailEnd/>
            </a:ln>
          </p:spPr>
        </p:cxnSp>
        <p:sp>
          <p:nvSpPr>
            <p:cNvPr id="28" name="CaixaDeTexto 31">
              <a:extLst>
                <a:ext uri="{FF2B5EF4-FFF2-40B4-BE49-F238E27FC236}">
                  <a16:creationId xmlns:a16="http://schemas.microsoft.com/office/drawing/2014/main" id="{093BB961-FB84-447A-A238-CC485B1E2E77}"/>
                </a:ext>
              </a:extLst>
            </p:cNvPr>
            <p:cNvSpPr txBox="1">
              <a:spLocks noChangeArrowheads="1"/>
            </p:cNvSpPr>
            <p:nvPr/>
          </p:nvSpPr>
          <p:spPr bwMode="auto">
            <a:xfrm>
              <a:off x="4389150" y="4815693"/>
              <a:ext cx="746448" cy="461823"/>
            </a:xfrm>
            <a:prstGeom prst="rect">
              <a:avLst/>
            </a:prstGeom>
            <a:noFill/>
            <a:ln w="9525">
              <a:noFill/>
              <a:miter lim="800000"/>
              <a:headEnd/>
              <a:tailEnd/>
            </a:ln>
          </p:spPr>
          <p:txBody>
            <a:bodyPr wrap="square">
              <a:spAutoFit/>
            </a:bodyPr>
            <a:lstStyle/>
            <a:p>
              <a:r>
                <a:rPr lang="pt-BR" dirty="0">
                  <a:solidFill>
                    <a:srgbClr val="0070C0"/>
                  </a:solidFill>
                </a:rPr>
                <a:t>2,36</a:t>
              </a:r>
            </a:p>
          </p:txBody>
        </p:sp>
        <p:sp>
          <p:nvSpPr>
            <p:cNvPr id="29" name="CaixaDeTexto 32">
              <a:extLst>
                <a:ext uri="{FF2B5EF4-FFF2-40B4-BE49-F238E27FC236}">
                  <a16:creationId xmlns:a16="http://schemas.microsoft.com/office/drawing/2014/main" id="{96EC7AA8-B3D5-403A-9040-9990928031D7}"/>
                </a:ext>
              </a:extLst>
            </p:cNvPr>
            <p:cNvSpPr txBox="1">
              <a:spLocks noChangeArrowheads="1"/>
            </p:cNvSpPr>
            <p:nvPr/>
          </p:nvSpPr>
          <p:spPr bwMode="auto">
            <a:xfrm>
              <a:off x="2064464" y="3495859"/>
              <a:ext cx="1057894" cy="461823"/>
            </a:xfrm>
            <a:prstGeom prst="rect">
              <a:avLst/>
            </a:prstGeom>
            <a:noFill/>
            <a:ln w="9525">
              <a:noFill/>
              <a:miter lim="800000"/>
              <a:headEnd/>
              <a:tailEnd/>
            </a:ln>
          </p:spPr>
          <p:txBody>
            <a:bodyPr wrap="square">
              <a:spAutoFit/>
            </a:bodyPr>
            <a:lstStyle/>
            <a:p>
              <a:r>
                <a:rPr lang="pt-BR" b="1" dirty="0">
                  <a:solidFill>
                    <a:srgbClr val="0070C0"/>
                  </a:solidFill>
                </a:rPr>
                <a:t>136,67</a:t>
              </a:r>
            </a:p>
          </p:txBody>
        </p:sp>
        <p:sp>
          <p:nvSpPr>
            <p:cNvPr id="30" name="CaixaDeTexto 41">
              <a:extLst>
                <a:ext uri="{FF2B5EF4-FFF2-40B4-BE49-F238E27FC236}">
                  <a16:creationId xmlns:a16="http://schemas.microsoft.com/office/drawing/2014/main" id="{195A8FE7-11E8-4B0A-8924-07D13586F748}"/>
                </a:ext>
              </a:extLst>
            </p:cNvPr>
            <p:cNvSpPr txBox="1">
              <a:spLocks noChangeArrowheads="1"/>
            </p:cNvSpPr>
            <p:nvPr/>
          </p:nvSpPr>
          <p:spPr bwMode="auto">
            <a:xfrm>
              <a:off x="1470584" y="3487468"/>
              <a:ext cx="813516" cy="461823"/>
            </a:xfrm>
            <a:prstGeom prst="rect">
              <a:avLst/>
            </a:prstGeom>
            <a:noFill/>
            <a:ln w="9525">
              <a:noFill/>
              <a:miter lim="800000"/>
              <a:headEnd/>
              <a:tailEnd/>
            </a:ln>
          </p:spPr>
          <p:txBody>
            <a:bodyPr>
              <a:spAutoFit/>
            </a:bodyPr>
            <a:lstStyle/>
            <a:p>
              <a:r>
                <a:rPr lang="pt-BR" b="1" dirty="0" err="1">
                  <a:solidFill>
                    <a:srgbClr val="0070C0"/>
                  </a:solidFill>
                </a:rPr>
                <a:t>Pp</a:t>
              </a:r>
              <a:r>
                <a:rPr lang="pt-BR" b="1" dirty="0">
                  <a:solidFill>
                    <a:srgbClr val="0070C0"/>
                  </a:solidFill>
                </a:rPr>
                <a:t> = </a:t>
              </a:r>
            </a:p>
          </p:txBody>
        </p:sp>
      </p:grpSp>
      <p:grpSp>
        <p:nvGrpSpPr>
          <p:cNvPr id="31" name="Grupo 47">
            <a:extLst>
              <a:ext uri="{FF2B5EF4-FFF2-40B4-BE49-F238E27FC236}">
                <a16:creationId xmlns:a16="http://schemas.microsoft.com/office/drawing/2014/main" id="{746B1E5A-940C-4DEB-9CD3-8983844E7F08}"/>
              </a:ext>
            </a:extLst>
          </p:cNvPr>
          <p:cNvGrpSpPr>
            <a:grpSpLocks/>
          </p:cNvGrpSpPr>
          <p:nvPr/>
        </p:nvGrpSpPr>
        <p:grpSpPr bwMode="auto">
          <a:xfrm>
            <a:off x="318822" y="3105762"/>
            <a:ext cx="1571625" cy="922337"/>
            <a:chOff x="321980" y="2949267"/>
            <a:chExt cx="1571222" cy="923330"/>
          </a:xfrm>
        </p:grpSpPr>
        <p:sp>
          <p:nvSpPr>
            <p:cNvPr id="32" name="Chave esquerda 42">
              <a:extLst>
                <a:ext uri="{FF2B5EF4-FFF2-40B4-BE49-F238E27FC236}">
                  <a16:creationId xmlns:a16="http://schemas.microsoft.com/office/drawing/2014/main" id="{0B7F197B-2C73-4E77-8094-48091733B98E}"/>
                </a:ext>
              </a:extLst>
            </p:cNvPr>
            <p:cNvSpPr>
              <a:spLocks/>
            </p:cNvSpPr>
            <p:nvPr/>
          </p:nvSpPr>
          <p:spPr bwMode="auto">
            <a:xfrm>
              <a:off x="1751535" y="2949267"/>
              <a:ext cx="141667" cy="923330"/>
            </a:xfrm>
            <a:prstGeom prst="leftBrace">
              <a:avLst>
                <a:gd name="adj1" fmla="val 8328"/>
                <a:gd name="adj2" fmla="val 50000"/>
              </a:avLst>
            </a:prstGeom>
            <a:noFill/>
            <a:ln w="12700" algn="ctr">
              <a:solidFill>
                <a:srgbClr val="0070C0"/>
              </a:solidFill>
              <a:round/>
              <a:headEnd/>
              <a:tailEnd/>
            </a:ln>
          </p:spPr>
          <p:txBody>
            <a:bodyPr>
              <a:spAutoFit/>
            </a:bodyPr>
            <a:lstStyle/>
            <a:p>
              <a:endParaRPr lang="pt-BR" sz="5400"/>
            </a:p>
          </p:txBody>
        </p:sp>
        <p:sp>
          <p:nvSpPr>
            <p:cNvPr id="33" name="CaixaDeTexto 43">
              <a:extLst>
                <a:ext uri="{FF2B5EF4-FFF2-40B4-BE49-F238E27FC236}">
                  <a16:creationId xmlns:a16="http://schemas.microsoft.com/office/drawing/2014/main" id="{98295DA9-D2B2-44AD-A175-B0C5D36FCCDF}"/>
                </a:ext>
              </a:extLst>
            </p:cNvPr>
            <p:cNvSpPr txBox="1">
              <a:spLocks noChangeArrowheads="1"/>
            </p:cNvSpPr>
            <p:nvPr/>
          </p:nvSpPr>
          <p:spPr bwMode="auto">
            <a:xfrm>
              <a:off x="321980" y="3065172"/>
              <a:ext cx="1416676" cy="584775"/>
            </a:xfrm>
            <a:prstGeom prst="rect">
              <a:avLst/>
            </a:prstGeom>
            <a:noFill/>
            <a:ln w="9525">
              <a:solidFill>
                <a:srgbClr val="0070C0"/>
              </a:solidFill>
              <a:miter lim="800000"/>
              <a:headEnd/>
              <a:tailEnd/>
            </a:ln>
          </p:spPr>
          <p:txBody>
            <a:bodyPr>
              <a:spAutoFit/>
            </a:bodyPr>
            <a:lstStyle/>
            <a:p>
              <a:r>
                <a:rPr lang="pt-BR" sz="3200" b="1" dirty="0">
                  <a:solidFill>
                    <a:srgbClr val="0070C0"/>
                  </a:solidFill>
                </a:rPr>
                <a:t>t</a:t>
              </a:r>
              <a:r>
                <a:rPr lang="pt-BR" b="1" dirty="0">
                  <a:solidFill>
                    <a:srgbClr val="0070C0"/>
                  </a:solidFill>
                </a:rPr>
                <a:t> = 20%</a:t>
              </a:r>
            </a:p>
          </p:txBody>
        </p:sp>
      </p:grpSp>
    </p:spTree>
    <p:extLst>
      <p:ext uri="{BB962C8B-B14F-4D97-AF65-F5344CB8AC3E}">
        <p14:creationId xmlns:p14="http://schemas.microsoft.com/office/powerpoint/2010/main" val="263935417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checkerboard(across)">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diamond(in)">
                                      <p:cBhvr>
                                        <p:cTn id="12" dur="20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blinds(horizontal)">
                                      <p:cBhvr>
                                        <p:cTn id="1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1" name="Rectangle 5"/>
          <p:cNvSpPr>
            <a:spLocks noGrp="1" noChangeArrowheads="1"/>
          </p:cNvSpPr>
          <p:nvPr>
            <p:ph type="body" idx="1"/>
          </p:nvPr>
        </p:nvSpPr>
        <p:spPr>
          <a:xfrm>
            <a:off x="281354" y="1273175"/>
            <a:ext cx="8634046" cy="4883150"/>
          </a:xfrm>
          <a:noFill/>
        </p:spPr>
        <p:txBody>
          <a:bodyPr/>
          <a:lstStyle/>
          <a:p>
            <a:pPr>
              <a:spcBef>
                <a:spcPct val="70000"/>
              </a:spcBef>
              <a:buClrTx/>
              <a:buSzPct val="91000"/>
              <a:buFont typeface="Wingdings" panose="05000000000000000000" pitchFamily="2" charset="2"/>
              <a:buChar char="§"/>
            </a:pPr>
            <a:r>
              <a:rPr lang="en-US" b="1" dirty="0">
                <a:solidFill>
                  <a:schemeClr val="tx1"/>
                </a:solidFill>
              </a:rPr>
              <a:t>A </a:t>
            </a:r>
            <a:r>
              <a:rPr lang="en-US" b="1" dirty="0" err="1">
                <a:solidFill>
                  <a:schemeClr val="tx1"/>
                </a:solidFill>
              </a:rPr>
              <a:t>Curva</a:t>
            </a:r>
            <a:r>
              <a:rPr lang="en-US" b="1" dirty="0">
                <a:solidFill>
                  <a:schemeClr val="tx1"/>
                </a:solidFill>
              </a:rPr>
              <a:t> da </a:t>
            </a:r>
            <a:r>
              <a:rPr lang="en-US" b="1" dirty="0" err="1">
                <a:solidFill>
                  <a:schemeClr val="tx1"/>
                </a:solidFill>
              </a:rPr>
              <a:t>Oferta</a:t>
            </a:r>
            <a:endParaRPr lang="en-US" b="1" dirty="0">
              <a:solidFill>
                <a:schemeClr val="tx1"/>
              </a:solidFill>
            </a:endParaRPr>
          </a:p>
          <a:p>
            <a:pPr lvl="1" algn="just">
              <a:buClrTx/>
              <a:buSzPct val="91000"/>
              <a:buFont typeface="Wingdings" panose="05000000000000000000" pitchFamily="2" charset="2"/>
              <a:buChar char="§"/>
            </a:pPr>
            <a:r>
              <a:rPr lang="en-US" dirty="0">
                <a:solidFill>
                  <a:schemeClr val="tx1"/>
                </a:solidFill>
              </a:rPr>
              <a:t>A </a:t>
            </a:r>
            <a:r>
              <a:rPr lang="en-US" dirty="0" err="1">
                <a:solidFill>
                  <a:schemeClr val="tx1"/>
                </a:solidFill>
              </a:rPr>
              <a:t>Curva</a:t>
            </a:r>
            <a:r>
              <a:rPr lang="en-US" dirty="0">
                <a:solidFill>
                  <a:schemeClr val="tx1"/>
                </a:solidFill>
              </a:rPr>
              <a:t> de </a:t>
            </a:r>
            <a:r>
              <a:rPr lang="en-US" dirty="0" err="1">
                <a:solidFill>
                  <a:schemeClr val="tx1"/>
                </a:solidFill>
              </a:rPr>
              <a:t>Oferta</a:t>
            </a:r>
            <a:r>
              <a:rPr lang="en-US" dirty="0">
                <a:solidFill>
                  <a:schemeClr val="tx1"/>
                </a:solidFill>
              </a:rPr>
              <a:t> </a:t>
            </a:r>
            <a:r>
              <a:rPr lang="en-US" dirty="0" err="1">
                <a:solidFill>
                  <a:schemeClr val="tx1"/>
                </a:solidFill>
              </a:rPr>
              <a:t>mostra</a:t>
            </a:r>
            <a:r>
              <a:rPr lang="en-US" dirty="0">
                <a:solidFill>
                  <a:schemeClr val="tx1"/>
                </a:solidFill>
              </a:rPr>
              <a:t> </a:t>
            </a:r>
            <a:r>
              <a:rPr lang="en-US" dirty="0" err="1">
                <a:solidFill>
                  <a:schemeClr val="tx1"/>
                </a:solidFill>
              </a:rPr>
              <a:t>quanto</a:t>
            </a:r>
            <a:r>
              <a:rPr lang="en-US" dirty="0">
                <a:solidFill>
                  <a:schemeClr val="tx1"/>
                </a:solidFill>
              </a:rPr>
              <a:t> </a:t>
            </a:r>
            <a:r>
              <a:rPr lang="en-US" dirty="0" err="1">
                <a:solidFill>
                  <a:schemeClr val="tx1"/>
                </a:solidFill>
              </a:rPr>
              <a:t>os</a:t>
            </a:r>
            <a:r>
              <a:rPr lang="en-US" dirty="0">
                <a:solidFill>
                  <a:schemeClr val="tx1"/>
                </a:solidFill>
              </a:rPr>
              <a:t> </a:t>
            </a:r>
            <a:r>
              <a:rPr lang="en-US" dirty="0" err="1">
                <a:solidFill>
                  <a:schemeClr val="tx1"/>
                </a:solidFill>
              </a:rPr>
              <a:t>produtores</a:t>
            </a:r>
            <a:r>
              <a:rPr lang="en-US" dirty="0">
                <a:solidFill>
                  <a:schemeClr val="tx1"/>
                </a:solidFill>
              </a:rPr>
              <a:t> </a:t>
            </a:r>
            <a:r>
              <a:rPr lang="en-US" dirty="0" err="1">
                <a:solidFill>
                  <a:schemeClr val="tx1"/>
                </a:solidFill>
              </a:rPr>
              <a:t>estão</a:t>
            </a:r>
            <a:r>
              <a:rPr lang="en-US" dirty="0">
                <a:solidFill>
                  <a:schemeClr val="tx1"/>
                </a:solidFill>
              </a:rPr>
              <a:t> </a:t>
            </a:r>
            <a:r>
              <a:rPr lang="en-US" dirty="0" err="1">
                <a:solidFill>
                  <a:schemeClr val="tx1"/>
                </a:solidFill>
              </a:rPr>
              <a:t>dispostos</a:t>
            </a:r>
            <a:r>
              <a:rPr lang="en-US" dirty="0">
                <a:solidFill>
                  <a:schemeClr val="tx1"/>
                </a:solidFill>
              </a:rPr>
              <a:t> a vender a </a:t>
            </a:r>
            <a:r>
              <a:rPr lang="en-US" dirty="0" err="1">
                <a:solidFill>
                  <a:schemeClr val="tx1"/>
                </a:solidFill>
              </a:rPr>
              <a:t>cada</a:t>
            </a:r>
            <a:r>
              <a:rPr lang="en-US" dirty="0">
                <a:solidFill>
                  <a:schemeClr val="tx1"/>
                </a:solidFill>
              </a:rPr>
              <a:t> </a:t>
            </a:r>
            <a:r>
              <a:rPr lang="en-US" dirty="0" err="1">
                <a:solidFill>
                  <a:schemeClr val="tx1"/>
                </a:solidFill>
              </a:rPr>
              <a:t>preço</a:t>
            </a:r>
            <a:r>
              <a:rPr lang="en-US" dirty="0">
                <a:solidFill>
                  <a:schemeClr val="tx1"/>
                </a:solidFill>
              </a:rPr>
              <a:t> </a:t>
            </a:r>
            <a:r>
              <a:rPr lang="en-US" dirty="0" err="1">
                <a:solidFill>
                  <a:schemeClr val="tx1"/>
                </a:solidFill>
              </a:rPr>
              <a:t>alternativo</a:t>
            </a:r>
            <a:r>
              <a:rPr lang="en-US" dirty="0">
                <a:solidFill>
                  <a:schemeClr val="tx1"/>
                </a:solidFill>
              </a:rPr>
              <a:t>, </a:t>
            </a:r>
            <a:r>
              <a:rPr lang="en-US" dirty="0" err="1">
                <a:solidFill>
                  <a:schemeClr val="tx1"/>
                </a:solidFill>
              </a:rPr>
              <a:t>mantidos</a:t>
            </a:r>
            <a:r>
              <a:rPr lang="en-US" dirty="0">
                <a:solidFill>
                  <a:schemeClr val="tx1"/>
                </a:solidFill>
              </a:rPr>
              <a:t> </a:t>
            </a:r>
            <a:r>
              <a:rPr lang="en-US" dirty="0" err="1">
                <a:solidFill>
                  <a:schemeClr val="tx1"/>
                </a:solidFill>
              </a:rPr>
              <a:t>constantes</a:t>
            </a:r>
            <a:r>
              <a:rPr lang="en-US" dirty="0">
                <a:solidFill>
                  <a:schemeClr val="tx1"/>
                </a:solidFill>
              </a:rPr>
              <a:t> </a:t>
            </a:r>
            <a:r>
              <a:rPr lang="en-US" dirty="0" err="1">
                <a:solidFill>
                  <a:schemeClr val="tx1"/>
                </a:solidFill>
              </a:rPr>
              <a:t>todos</a:t>
            </a:r>
            <a:r>
              <a:rPr lang="en-US" dirty="0">
                <a:solidFill>
                  <a:schemeClr val="tx1"/>
                </a:solidFill>
              </a:rPr>
              <a:t> </a:t>
            </a:r>
            <a:r>
              <a:rPr lang="en-US" dirty="0" err="1">
                <a:solidFill>
                  <a:schemeClr val="tx1"/>
                </a:solidFill>
              </a:rPr>
              <a:t>os</a:t>
            </a:r>
            <a:r>
              <a:rPr lang="en-US" dirty="0">
                <a:solidFill>
                  <a:schemeClr val="tx1"/>
                </a:solidFill>
              </a:rPr>
              <a:t> outros </a:t>
            </a:r>
            <a:r>
              <a:rPr lang="en-US" dirty="0" err="1">
                <a:solidFill>
                  <a:schemeClr val="tx1"/>
                </a:solidFill>
              </a:rPr>
              <a:t>fatores</a:t>
            </a:r>
            <a:r>
              <a:rPr lang="en-US" dirty="0">
                <a:solidFill>
                  <a:schemeClr val="tx1"/>
                </a:solidFill>
              </a:rPr>
              <a:t> que </a:t>
            </a:r>
            <a:r>
              <a:rPr lang="en-US" dirty="0" err="1">
                <a:solidFill>
                  <a:schemeClr val="tx1"/>
                </a:solidFill>
              </a:rPr>
              <a:t>possam</a:t>
            </a:r>
            <a:r>
              <a:rPr lang="en-US" dirty="0">
                <a:solidFill>
                  <a:schemeClr val="tx1"/>
                </a:solidFill>
              </a:rPr>
              <a:t> </a:t>
            </a:r>
            <a:r>
              <a:rPr lang="en-US" dirty="0" err="1">
                <a:solidFill>
                  <a:schemeClr val="tx1"/>
                </a:solidFill>
              </a:rPr>
              <a:t>afetar</a:t>
            </a:r>
            <a:r>
              <a:rPr lang="en-US" dirty="0">
                <a:solidFill>
                  <a:schemeClr val="tx1"/>
                </a:solidFill>
              </a:rPr>
              <a:t> a </a:t>
            </a:r>
            <a:r>
              <a:rPr lang="en-US" dirty="0" err="1">
                <a:solidFill>
                  <a:schemeClr val="tx1"/>
                </a:solidFill>
              </a:rPr>
              <a:t>oferta</a:t>
            </a:r>
            <a:r>
              <a:rPr lang="en-US" dirty="0">
                <a:solidFill>
                  <a:schemeClr val="tx1"/>
                </a:solidFill>
              </a:rPr>
              <a:t>.</a:t>
            </a:r>
          </a:p>
        </p:txBody>
      </p:sp>
      <p:graphicFrame>
        <p:nvGraphicFramePr>
          <p:cNvPr id="9" name="Object 6">
            <a:hlinkClick r:id="" action="ppaction://ole?verb=0"/>
          </p:cNvPr>
          <p:cNvGraphicFramePr>
            <a:graphicFrameLocks/>
          </p:cNvGraphicFramePr>
          <p:nvPr>
            <p:extLst>
              <p:ext uri="{D42A27DB-BD31-4B8C-83A1-F6EECF244321}">
                <p14:modId xmlns:p14="http://schemas.microsoft.com/office/powerpoint/2010/main" val="980446613"/>
              </p:ext>
            </p:extLst>
          </p:nvPr>
        </p:nvGraphicFramePr>
        <p:xfrm>
          <a:off x="2717851" y="4024189"/>
          <a:ext cx="3176513" cy="1518432"/>
        </p:xfrm>
        <a:graphic>
          <a:graphicData uri="http://schemas.openxmlformats.org/presentationml/2006/ole">
            <mc:AlternateContent xmlns:mc="http://schemas.openxmlformats.org/markup-compatibility/2006">
              <mc:Choice xmlns:v="urn:schemas-microsoft-com:vml" Requires="v">
                <p:oleObj name="Equation" r:id="rId3" imgW="799920" imgH="431640" progId="Equation.DSMT4">
                  <p:embed/>
                </p:oleObj>
              </mc:Choice>
              <mc:Fallback>
                <p:oleObj name="Equation" r:id="rId3" imgW="799920" imgH="431640" progId="Equation.DSMT4">
                  <p:embed/>
                  <p:pic>
                    <p:nvPicPr>
                      <p:cNvPr id="0" name=""/>
                      <p:cNvPicPr>
                        <a:picLocks noChangeArrowheads="1"/>
                      </p:cNvPicPr>
                      <p:nvPr/>
                    </p:nvPicPr>
                    <p:blipFill>
                      <a:blip r:embed="rId4"/>
                      <a:srcRect/>
                      <a:stretch>
                        <a:fillRect/>
                      </a:stretch>
                    </p:blipFill>
                    <p:spPr bwMode="auto">
                      <a:xfrm>
                        <a:off x="2717851" y="4024189"/>
                        <a:ext cx="3176513" cy="1518432"/>
                      </a:xfrm>
                      <a:prstGeom prst="rect">
                        <a:avLst/>
                      </a:prstGeom>
                      <a:solidFill>
                        <a:srgbClr val="F8F8F8"/>
                      </a:solidFill>
                      <a:ln>
                        <a:solidFill>
                          <a:schemeClr val="tx1"/>
                        </a:solidFill>
                      </a:ln>
                      <a:effectLst/>
                    </p:spPr>
                  </p:pic>
                </p:oleObj>
              </mc:Fallback>
            </mc:AlternateContent>
          </a:graphicData>
        </a:graphic>
      </p:graphicFrame>
      <p:sp>
        <p:nvSpPr>
          <p:cNvPr id="12" name="Rectangle 4">
            <a:extLst>
              <a:ext uri="{FF2B5EF4-FFF2-40B4-BE49-F238E27FC236}">
                <a16:creationId xmlns:a16="http://schemas.microsoft.com/office/drawing/2014/main" id="{A510D3A7-E1C0-4DDA-A271-050380A32557}"/>
              </a:ext>
            </a:extLst>
          </p:cNvPr>
          <p:cNvSpPr>
            <a:spLocks noGrp="1" noChangeArrowheads="1"/>
          </p:cNvSpPr>
          <p:nvPr>
            <p:ph type="title"/>
          </p:nvPr>
        </p:nvSpPr>
        <p:spPr>
          <a:xfrm>
            <a:off x="790136" y="20806"/>
            <a:ext cx="7772400" cy="785813"/>
          </a:xfrm>
          <a:noFill/>
        </p:spPr>
        <p:txBody>
          <a:bodyPr/>
          <a:lstStyle/>
          <a:p>
            <a:pPr algn="ctr"/>
            <a:r>
              <a:rPr lang="en-US" dirty="0" err="1">
                <a:solidFill>
                  <a:schemeClr val="tx1"/>
                </a:solidFill>
              </a:rPr>
              <a:t>Oferta</a:t>
            </a:r>
            <a:r>
              <a:rPr lang="en-US" dirty="0">
                <a:solidFill>
                  <a:schemeClr val="tx1"/>
                </a:solidFill>
              </a:rPr>
              <a:t> e </a:t>
            </a:r>
            <a:r>
              <a:rPr lang="en-US" dirty="0" err="1">
                <a:solidFill>
                  <a:schemeClr val="tx1"/>
                </a:solidFill>
              </a:rPr>
              <a:t>Demanda</a:t>
            </a:r>
            <a:endParaRPr lang="en-US" dirty="0">
              <a:solidFill>
                <a:schemeClr val="tx1"/>
              </a:solidFill>
            </a:endParaRP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3"/>
          <p:cNvGrpSpPr>
            <a:grpSpLocks/>
          </p:cNvGrpSpPr>
          <p:nvPr/>
        </p:nvGrpSpPr>
        <p:grpSpPr bwMode="auto">
          <a:xfrm>
            <a:off x="1045326" y="1462142"/>
            <a:ext cx="3805245" cy="3476625"/>
            <a:chOff x="1392" y="1123"/>
            <a:chExt cx="2397" cy="2190"/>
          </a:xfrm>
        </p:grpSpPr>
        <p:sp>
          <p:nvSpPr>
            <p:cNvPr id="49180" name="Freeform 9"/>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 name="T12" fmla="*/ 0 60000 65536"/>
                <a:gd name="T13" fmla="*/ 0 60000 65536"/>
                <a:gd name="T14" fmla="*/ 0 60000 65536"/>
                <a:gd name="T15" fmla="*/ 0 60000 65536"/>
                <a:gd name="T16" fmla="*/ 0 60000 65536"/>
                <a:gd name="T17" fmla="*/ 0 60000 65536"/>
                <a:gd name="T18" fmla="*/ 0 w 2209"/>
                <a:gd name="T19" fmla="*/ 0 h 1873"/>
                <a:gd name="T20" fmla="*/ 2209 w 2209"/>
                <a:gd name="T21" fmla="*/ 1873 h 1873"/>
              </a:gdLst>
              <a:ahLst/>
              <a:cxnLst>
                <a:cxn ang="T12">
                  <a:pos x="T0" y="T1"/>
                </a:cxn>
                <a:cxn ang="T13">
                  <a:pos x="T2" y="T3"/>
                </a:cxn>
                <a:cxn ang="T14">
                  <a:pos x="T4" y="T5"/>
                </a:cxn>
                <a:cxn ang="T15">
                  <a:pos x="T6" y="T7"/>
                </a:cxn>
                <a:cxn ang="T16">
                  <a:pos x="T8" y="T9"/>
                </a:cxn>
                <a:cxn ang="T17">
                  <a:pos x="T10" y="T11"/>
                </a:cxn>
              </a:cxnLst>
              <a:rect l="T18" t="T19" r="T20" b="T21"/>
              <a:pathLst>
                <a:path w="2209" h="1873">
                  <a:moveTo>
                    <a:pt x="0" y="1872"/>
                  </a:moveTo>
                  <a:lnTo>
                    <a:pt x="587" y="1512"/>
                  </a:lnTo>
                  <a:lnTo>
                    <a:pt x="1203" y="1090"/>
                  </a:lnTo>
                  <a:lnTo>
                    <a:pt x="1852" y="523"/>
                  </a:lnTo>
                  <a:lnTo>
                    <a:pt x="2095" y="247"/>
                  </a:lnTo>
                  <a:lnTo>
                    <a:pt x="2208" y="0"/>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49181" name="Rectangle 10"/>
            <p:cNvSpPr>
              <a:spLocks noChangeArrowheads="1"/>
            </p:cNvSpPr>
            <p:nvPr/>
          </p:nvSpPr>
          <p:spPr bwMode="auto">
            <a:xfrm>
              <a:off x="3523" y="1123"/>
              <a:ext cx="266" cy="328"/>
            </a:xfrm>
            <a:prstGeom prst="rect">
              <a:avLst/>
            </a:prstGeom>
            <a:noFill/>
            <a:ln w="12700">
              <a:noFill/>
              <a:miter lim="800000"/>
              <a:headEnd/>
              <a:tailEnd/>
            </a:ln>
          </p:spPr>
          <p:txBody>
            <a:bodyPr wrap="none" lIns="90488" tIns="44450" rIns="90488" bIns="44450">
              <a:spAutoFit/>
            </a:bodyPr>
            <a:lstStyle/>
            <a:p>
              <a:r>
                <a:rPr lang="en-US" sz="2800" b="1" i="1" dirty="0">
                  <a:latin typeface="Arial" charset="0"/>
                </a:rPr>
                <a:t>S</a:t>
              </a:r>
            </a:p>
          </p:txBody>
        </p:sp>
      </p:grpSp>
      <p:sp>
        <p:nvSpPr>
          <p:cNvPr id="49162" name="Line 16"/>
          <p:cNvSpPr>
            <a:spLocks noChangeShapeType="1"/>
          </p:cNvSpPr>
          <p:nvPr/>
        </p:nvSpPr>
        <p:spPr bwMode="auto">
          <a:xfrm>
            <a:off x="1045327" y="1452178"/>
            <a:ext cx="0" cy="4211637"/>
          </a:xfrm>
          <a:prstGeom prst="line">
            <a:avLst/>
          </a:prstGeom>
          <a:noFill/>
          <a:ln w="76200">
            <a:solidFill>
              <a:schemeClr val="tx1"/>
            </a:solidFill>
            <a:round/>
            <a:headEnd type="triangle" w="med" len="med"/>
            <a:tailEnd type="none" w="med" len="med"/>
          </a:ln>
        </p:spPr>
        <p:txBody>
          <a:bodyPr wrap="none" anchor="ctr"/>
          <a:lstStyle/>
          <a:p>
            <a:endParaRPr lang="pt-BR"/>
          </a:p>
        </p:txBody>
      </p:sp>
      <p:sp>
        <p:nvSpPr>
          <p:cNvPr id="49163" name="Line 17"/>
          <p:cNvSpPr>
            <a:spLocks noChangeShapeType="1"/>
          </p:cNvSpPr>
          <p:nvPr/>
        </p:nvSpPr>
        <p:spPr bwMode="auto">
          <a:xfrm>
            <a:off x="1045327" y="5648379"/>
            <a:ext cx="4222750" cy="0"/>
          </a:xfrm>
          <a:prstGeom prst="line">
            <a:avLst/>
          </a:prstGeom>
          <a:noFill/>
          <a:ln w="76200">
            <a:solidFill>
              <a:schemeClr val="tx1"/>
            </a:solidFill>
            <a:round/>
            <a:headEnd type="none" w="med" len="med"/>
            <a:tailEnd type="triangle" w="med" len="med"/>
          </a:ln>
        </p:spPr>
        <p:txBody>
          <a:bodyPr wrap="none" anchor="ctr"/>
          <a:lstStyle/>
          <a:p>
            <a:endParaRPr lang="pt-BR"/>
          </a:p>
        </p:txBody>
      </p:sp>
      <p:sp>
        <p:nvSpPr>
          <p:cNvPr id="49164" name="Rectangle 18"/>
          <p:cNvSpPr>
            <a:spLocks noChangeArrowheads="1"/>
          </p:cNvSpPr>
          <p:nvPr/>
        </p:nvSpPr>
        <p:spPr bwMode="auto">
          <a:xfrm>
            <a:off x="5109323" y="5595333"/>
            <a:ext cx="551434" cy="520655"/>
          </a:xfrm>
          <a:prstGeom prst="rect">
            <a:avLst/>
          </a:prstGeom>
          <a:noFill/>
          <a:ln w="12700">
            <a:noFill/>
            <a:miter lim="800000"/>
            <a:headEnd/>
            <a:tailEnd/>
          </a:ln>
        </p:spPr>
        <p:txBody>
          <a:bodyPr wrap="none" lIns="90488" tIns="44450" rIns="90488" bIns="44450">
            <a:spAutoFit/>
          </a:bodyPr>
          <a:lstStyle/>
          <a:p>
            <a:r>
              <a:rPr lang="en-US" sz="2800" b="1" dirty="0">
                <a:latin typeface="Arial" charset="0"/>
              </a:rPr>
              <a:t>Q</a:t>
            </a:r>
            <a:r>
              <a:rPr lang="en-US" sz="2800" dirty="0"/>
              <a:t> </a:t>
            </a:r>
          </a:p>
        </p:txBody>
      </p:sp>
      <p:sp>
        <p:nvSpPr>
          <p:cNvPr id="49165" name="Rectangle 19"/>
          <p:cNvSpPr>
            <a:spLocks noChangeArrowheads="1"/>
          </p:cNvSpPr>
          <p:nvPr/>
        </p:nvSpPr>
        <p:spPr bwMode="auto">
          <a:xfrm>
            <a:off x="585953" y="1272739"/>
            <a:ext cx="535405" cy="459100"/>
          </a:xfrm>
          <a:prstGeom prst="rect">
            <a:avLst/>
          </a:prstGeom>
          <a:noFill/>
          <a:ln w="12700">
            <a:noFill/>
            <a:miter lim="800000"/>
            <a:headEnd/>
            <a:tailEnd/>
          </a:ln>
        </p:spPr>
        <p:txBody>
          <a:bodyPr wrap="none" lIns="90488" tIns="44450" rIns="90488" bIns="44450">
            <a:spAutoFit/>
          </a:bodyPr>
          <a:lstStyle/>
          <a:p>
            <a:pPr algn="r">
              <a:lnSpc>
                <a:spcPct val="80000"/>
              </a:lnSpc>
            </a:pPr>
            <a:r>
              <a:rPr lang="en-US" sz="3000" b="1" dirty="0">
                <a:latin typeface="Arial" charset="0"/>
              </a:rPr>
              <a:t>P</a:t>
            </a:r>
            <a:r>
              <a:rPr lang="en-US" sz="3000" dirty="0"/>
              <a:t> </a:t>
            </a:r>
          </a:p>
        </p:txBody>
      </p:sp>
      <p:grpSp>
        <p:nvGrpSpPr>
          <p:cNvPr id="3" name="Group 34"/>
          <p:cNvGrpSpPr>
            <a:grpSpLocks/>
          </p:cNvGrpSpPr>
          <p:nvPr/>
        </p:nvGrpSpPr>
        <p:grpSpPr bwMode="auto">
          <a:xfrm>
            <a:off x="580190" y="3862447"/>
            <a:ext cx="1936750" cy="2179640"/>
            <a:chOff x="1099" y="2635"/>
            <a:chExt cx="1220" cy="1373"/>
          </a:xfrm>
        </p:grpSpPr>
        <p:sp>
          <p:nvSpPr>
            <p:cNvPr id="49175" name="Line 20"/>
            <p:cNvSpPr>
              <a:spLocks noChangeShapeType="1"/>
            </p:cNvSpPr>
            <p:nvPr/>
          </p:nvSpPr>
          <p:spPr bwMode="auto">
            <a:xfrm>
              <a:off x="1404" y="2796"/>
              <a:ext cx="828" cy="0"/>
            </a:xfrm>
            <a:prstGeom prst="line">
              <a:avLst/>
            </a:prstGeom>
            <a:noFill/>
            <a:ln w="28575">
              <a:solidFill>
                <a:schemeClr val="tx1"/>
              </a:solidFill>
              <a:prstDash val="dash"/>
              <a:round/>
              <a:headEnd/>
              <a:tailEnd/>
            </a:ln>
          </p:spPr>
          <p:txBody>
            <a:bodyPr wrap="none" anchor="ctr"/>
            <a:lstStyle/>
            <a:p>
              <a:endParaRPr lang="pt-BR"/>
            </a:p>
          </p:txBody>
        </p:sp>
        <p:sp>
          <p:nvSpPr>
            <p:cNvPr id="49176" name="Line 21"/>
            <p:cNvSpPr>
              <a:spLocks noChangeShapeType="1"/>
            </p:cNvSpPr>
            <p:nvPr/>
          </p:nvSpPr>
          <p:spPr bwMode="auto">
            <a:xfrm rot="-5400000">
              <a:off x="1716" y="3288"/>
              <a:ext cx="948" cy="0"/>
            </a:xfrm>
            <a:prstGeom prst="line">
              <a:avLst/>
            </a:prstGeom>
            <a:noFill/>
            <a:ln w="28575">
              <a:solidFill>
                <a:schemeClr val="tx1"/>
              </a:solidFill>
              <a:prstDash val="dash"/>
              <a:round/>
              <a:headEnd/>
              <a:tailEnd/>
            </a:ln>
          </p:spPr>
          <p:txBody>
            <a:bodyPr wrap="none" anchor="ctr"/>
            <a:lstStyle/>
            <a:p>
              <a:endParaRPr lang="pt-BR"/>
            </a:p>
          </p:txBody>
        </p:sp>
        <p:sp>
          <p:nvSpPr>
            <p:cNvPr id="49177" name="Oval 22"/>
            <p:cNvSpPr>
              <a:spLocks noChangeArrowheads="1"/>
            </p:cNvSpPr>
            <p:nvPr/>
          </p:nvSpPr>
          <p:spPr bwMode="auto">
            <a:xfrm>
              <a:off x="2124" y="2760"/>
              <a:ext cx="132" cy="108"/>
            </a:xfrm>
            <a:prstGeom prst="ellipse">
              <a:avLst/>
            </a:prstGeom>
            <a:solidFill>
              <a:schemeClr val="tx1"/>
            </a:solidFill>
            <a:ln w="12700">
              <a:solidFill>
                <a:srgbClr val="376546"/>
              </a:solidFill>
              <a:round/>
              <a:headEnd/>
              <a:tailEnd/>
            </a:ln>
          </p:spPr>
          <p:txBody>
            <a:bodyPr wrap="none" anchor="ctr"/>
            <a:lstStyle/>
            <a:p>
              <a:endParaRPr lang="pt-BR"/>
            </a:p>
          </p:txBody>
        </p:sp>
        <p:sp>
          <p:nvSpPr>
            <p:cNvPr id="49178" name="Rectangle 29"/>
            <p:cNvSpPr>
              <a:spLocks noChangeArrowheads="1"/>
            </p:cNvSpPr>
            <p:nvPr/>
          </p:nvSpPr>
          <p:spPr bwMode="auto">
            <a:xfrm>
              <a:off x="1099" y="2635"/>
              <a:ext cx="279"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P</a:t>
              </a:r>
              <a:r>
                <a:rPr lang="en-US" sz="2000" b="1" i="1" baseline="-25000">
                  <a:latin typeface="Arial" charset="0"/>
                </a:rPr>
                <a:t>1</a:t>
              </a:r>
              <a:endParaRPr lang="en-US" i="1">
                <a:latin typeface="Arial" charset="0"/>
              </a:endParaRPr>
            </a:p>
          </p:txBody>
        </p:sp>
        <p:sp>
          <p:nvSpPr>
            <p:cNvPr id="49179" name="Rectangle 30"/>
            <p:cNvSpPr>
              <a:spLocks noChangeArrowheads="1"/>
            </p:cNvSpPr>
            <p:nvPr/>
          </p:nvSpPr>
          <p:spPr bwMode="auto">
            <a:xfrm>
              <a:off x="2023" y="3760"/>
              <a:ext cx="296" cy="248"/>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Q</a:t>
              </a:r>
              <a:r>
                <a:rPr lang="en-US" sz="2000" b="1" i="1" baseline="-25000" dirty="0">
                  <a:latin typeface="Arial" charset="0"/>
                </a:rPr>
                <a:t>1</a:t>
              </a:r>
              <a:endParaRPr lang="en-US" i="1" dirty="0">
                <a:latin typeface="Arial" charset="0"/>
              </a:endParaRPr>
            </a:p>
          </p:txBody>
        </p:sp>
      </p:grpSp>
      <p:grpSp>
        <p:nvGrpSpPr>
          <p:cNvPr id="4" name="Group 35"/>
          <p:cNvGrpSpPr>
            <a:grpSpLocks/>
          </p:cNvGrpSpPr>
          <p:nvPr/>
        </p:nvGrpSpPr>
        <p:grpSpPr bwMode="auto">
          <a:xfrm>
            <a:off x="580190" y="3081397"/>
            <a:ext cx="2984500" cy="2960690"/>
            <a:chOff x="1099" y="2143"/>
            <a:chExt cx="1880" cy="1865"/>
          </a:xfrm>
        </p:grpSpPr>
        <p:sp>
          <p:nvSpPr>
            <p:cNvPr id="49168" name="Line 23"/>
            <p:cNvSpPr>
              <a:spLocks noChangeShapeType="1"/>
            </p:cNvSpPr>
            <p:nvPr/>
          </p:nvSpPr>
          <p:spPr bwMode="auto">
            <a:xfrm>
              <a:off x="1404" y="2340"/>
              <a:ext cx="1440" cy="0"/>
            </a:xfrm>
            <a:prstGeom prst="line">
              <a:avLst/>
            </a:prstGeom>
            <a:noFill/>
            <a:ln w="28575">
              <a:solidFill>
                <a:schemeClr val="tx1"/>
              </a:solidFill>
              <a:prstDash val="dash"/>
              <a:round/>
              <a:headEnd/>
              <a:tailEnd/>
            </a:ln>
          </p:spPr>
          <p:txBody>
            <a:bodyPr wrap="none" anchor="ctr"/>
            <a:lstStyle/>
            <a:p>
              <a:endParaRPr lang="pt-BR"/>
            </a:p>
          </p:txBody>
        </p:sp>
        <p:sp>
          <p:nvSpPr>
            <p:cNvPr id="49169" name="Line 24"/>
            <p:cNvSpPr>
              <a:spLocks noChangeShapeType="1"/>
            </p:cNvSpPr>
            <p:nvPr/>
          </p:nvSpPr>
          <p:spPr bwMode="auto">
            <a:xfrm rot="-5400000">
              <a:off x="2094" y="3042"/>
              <a:ext cx="1440" cy="0"/>
            </a:xfrm>
            <a:prstGeom prst="line">
              <a:avLst/>
            </a:prstGeom>
            <a:noFill/>
            <a:ln w="28575">
              <a:solidFill>
                <a:schemeClr val="tx1"/>
              </a:solidFill>
              <a:prstDash val="dash"/>
              <a:round/>
              <a:headEnd/>
              <a:tailEnd/>
            </a:ln>
          </p:spPr>
          <p:txBody>
            <a:bodyPr wrap="none" anchor="ctr"/>
            <a:lstStyle/>
            <a:p>
              <a:endParaRPr lang="pt-BR"/>
            </a:p>
          </p:txBody>
        </p:sp>
        <p:sp>
          <p:nvSpPr>
            <p:cNvPr id="49170" name="Oval 25"/>
            <p:cNvSpPr>
              <a:spLocks noChangeArrowheads="1"/>
            </p:cNvSpPr>
            <p:nvPr/>
          </p:nvSpPr>
          <p:spPr bwMode="auto">
            <a:xfrm>
              <a:off x="2736" y="2292"/>
              <a:ext cx="132" cy="108"/>
            </a:xfrm>
            <a:prstGeom prst="ellipse">
              <a:avLst/>
            </a:prstGeom>
            <a:solidFill>
              <a:schemeClr val="tx1"/>
            </a:solidFill>
            <a:ln w="12700">
              <a:solidFill>
                <a:srgbClr val="376546"/>
              </a:solidFill>
              <a:round/>
              <a:headEnd/>
              <a:tailEnd/>
            </a:ln>
          </p:spPr>
          <p:txBody>
            <a:bodyPr wrap="none" anchor="ctr"/>
            <a:lstStyle/>
            <a:p>
              <a:endParaRPr lang="pt-BR"/>
            </a:p>
          </p:txBody>
        </p:sp>
        <p:sp>
          <p:nvSpPr>
            <p:cNvPr id="49171" name="AutoShape 26"/>
            <p:cNvSpPr>
              <a:spLocks noChangeArrowheads="1"/>
            </p:cNvSpPr>
            <p:nvPr/>
          </p:nvSpPr>
          <p:spPr bwMode="auto">
            <a:xfrm>
              <a:off x="2268" y="3240"/>
              <a:ext cx="480" cy="276"/>
            </a:xfrm>
            <a:prstGeom prst="rightArrow">
              <a:avLst>
                <a:gd name="adj1" fmla="val 50000"/>
                <a:gd name="adj2" fmla="val 43478"/>
              </a:avLst>
            </a:prstGeom>
            <a:solidFill>
              <a:srgbClr val="DDDDDD"/>
            </a:solidFill>
            <a:ln w="12700">
              <a:solidFill>
                <a:schemeClr val="tx1"/>
              </a:solidFill>
              <a:miter lim="800000"/>
              <a:headEnd/>
              <a:tailEnd/>
            </a:ln>
          </p:spPr>
          <p:txBody>
            <a:bodyPr wrap="none" anchor="ctr"/>
            <a:lstStyle/>
            <a:p>
              <a:endParaRPr lang="pt-BR"/>
            </a:p>
          </p:txBody>
        </p:sp>
        <p:sp>
          <p:nvSpPr>
            <p:cNvPr id="49172" name="AutoShape 27"/>
            <p:cNvSpPr>
              <a:spLocks noChangeArrowheads="1"/>
            </p:cNvSpPr>
            <p:nvPr/>
          </p:nvSpPr>
          <p:spPr bwMode="auto">
            <a:xfrm rot="-5400000">
              <a:off x="1620" y="2412"/>
              <a:ext cx="360" cy="276"/>
            </a:xfrm>
            <a:prstGeom prst="rightArrow">
              <a:avLst>
                <a:gd name="adj1" fmla="val 42037"/>
                <a:gd name="adj2" fmla="val 49638"/>
              </a:avLst>
            </a:prstGeom>
            <a:solidFill>
              <a:srgbClr val="DDDDDD"/>
            </a:solidFill>
            <a:ln w="12700">
              <a:solidFill>
                <a:schemeClr val="tx1"/>
              </a:solidFill>
              <a:miter lim="800000"/>
              <a:headEnd/>
              <a:tailEnd/>
            </a:ln>
          </p:spPr>
          <p:txBody>
            <a:bodyPr wrap="none" anchor="ctr"/>
            <a:lstStyle/>
            <a:p>
              <a:endParaRPr lang="pt-BR"/>
            </a:p>
          </p:txBody>
        </p:sp>
        <p:sp>
          <p:nvSpPr>
            <p:cNvPr id="49173" name="Rectangle 28"/>
            <p:cNvSpPr>
              <a:spLocks noChangeArrowheads="1"/>
            </p:cNvSpPr>
            <p:nvPr/>
          </p:nvSpPr>
          <p:spPr bwMode="auto">
            <a:xfrm>
              <a:off x="1099" y="2143"/>
              <a:ext cx="279"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P</a:t>
              </a:r>
              <a:r>
                <a:rPr lang="en-US" sz="2000" b="1" i="1" baseline="-25000">
                  <a:latin typeface="Arial" charset="0"/>
                </a:rPr>
                <a:t>2</a:t>
              </a:r>
              <a:endParaRPr lang="en-US" i="1">
                <a:latin typeface="Arial" charset="0"/>
              </a:endParaRPr>
            </a:p>
          </p:txBody>
        </p:sp>
        <p:sp>
          <p:nvSpPr>
            <p:cNvPr id="49174" name="Rectangle 31"/>
            <p:cNvSpPr>
              <a:spLocks noChangeArrowheads="1"/>
            </p:cNvSpPr>
            <p:nvPr/>
          </p:nvSpPr>
          <p:spPr bwMode="auto">
            <a:xfrm>
              <a:off x="2683" y="3760"/>
              <a:ext cx="296" cy="248"/>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Q</a:t>
              </a:r>
              <a:r>
                <a:rPr lang="en-US" sz="2000" b="1" i="1" baseline="-25000" dirty="0">
                  <a:latin typeface="Arial" charset="0"/>
                </a:rPr>
                <a:t>2</a:t>
              </a:r>
              <a:endParaRPr lang="en-US" i="1" dirty="0">
                <a:latin typeface="Arial" charset="0"/>
              </a:endParaRPr>
            </a:p>
          </p:txBody>
        </p:sp>
      </p:grpSp>
      <p:sp>
        <p:nvSpPr>
          <p:cNvPr id="5" name="CaixaDeTexto 4"/>
          <p:cNvSpPr txBox="1"/>
          <p:nvPr/>
        </p:nvSpPr>
        <p:spPr>
          <a:xfrm>
            <a:off x="3828672" y="3424922"/>
            <a:ext cx="4880691" cy="1569660"/>
          </a:xfrm>
          <a:prstGeom prst="rect">
            <a:avLst/>
          </a:prstGeom>
          <a:solidFill>
            <a:srgbClr val="F8F8F8"/>
          </a:solidFill>
          <a:ln>
            <a:solidFill>
              <a:schemeClr val="tx1"/>
            </a:solidFill>
          </a:ln>
        </p:spPr>
        <p:txBody>
          <a:bodyPr wrap="square" rtlCol="0">
            <a:spAutoFit/>
          </a:bodyPr>
          <a:lstStyle/>
          <a:p>
            <a:pPr marL="285750" indent="-285750" algn="just">
              <a:buFont typeface="Wingdings" panose="05000000000000000000" pitchFamily="2" charset="2"/>
              <a:buChar char="§"/>
            </a:pPr>
            <a:r>
              <a:rPr lang="en-US" dirty="0">
                <a:latin typeface="Arial" charset="0"/>
              </a:rPr>
              <a:t>A </a:t>
            </a:r>
            <a:r>
              <a:rPr lang="en-US" dirty="0" err="1">
                <a:latin typeface="Arial" charset="0"/>
              </a:rPr>
              <a:t>Curva</a:t>
            </a:r>
            <a:r>
              <a:rPr lang="en-US" dirty="0">
                <a:latin typeface="Arial" charset="0"/>
              </a:rPr>
              <a:t> de </a:t>
            </a:r>
            <a:r>
              <a:rPr lang="en-US" dirty="0" err="1">
                <a:latin typeface="Arial" charset="0"/>
              </a:rPr>
              <a:t>Oferta</a:t>
            </a:r>
            <a:r>
              <a:rPr lang="en-US" dirty="0">
                <a:latin typeface="Arial" charset="0"/>
              </a:rPr>
              <a:t> </a:t>
            </a:r>
            <a:r>
              <a:rPr lang="en-US" dirty="0" err="1">
                <a:latin typeface="Arial" charset="0"/>
              </a:rPr>
              <a:t>inclina</a:t>
            </a:r>
            <a:r>
              <a:rPr lang="en-US" dirty="0">
                <a:latin typeface="Arial" charset="0"/>
              </a:rPr>
              <a:t>-se para </a:t>
            </a:r>
            <a:r>
              <a:rPr lang="en-US" dirty="0" err="1">
                <a:latin typeface="Arial" charset="0"/>
              </a:rPr>
              <a:t>cima</a:t>
            </a:r>
            <a:r>
              <a:rPr lang="en-US" dirty="0">
                <a:latin typeface="Arial" charset="0"/>
              </a:rPr>
              <a:t>, </a:t>
            </a:r>
            <a:r>
              <a:rPr lang="en-US" dirty="0" err="1">
                <a:latin typeface="Arial" charset="0"/>
              </a:rPr>
              <a:t>demonstrando</a:t>
            </a:r>
            <a:r>
              <a:rPr lang="en-US" dirty="0">
                <a:latin typeface="Arial" charset="0"/>
              </a:rPr>
              <a:t> que </a:t>
            </a:r>
            <a:r>
              <a:rPr lang="en-US" dirty="0" err="1">
                <a:latin typeface="Arial" charset="0"/>
              </a:rPr>
              <a:t>quanto</a:t>
            </a:r>
            <a:r>
              <a:rPr lang="en-US" dirty="0">
                <a:latin typeface="Arial" charset="0"/>
              </a:rPr>
              <a:t> </a:t>
            </a:r>
            <a:r>
              <a:rPr lang="en-US" dirty="0" err="1">
                <a:latin typeface="Arial" charset="0"/>
              </a:rPr>
              <a:t>mais</a:t>
            </a:r>
            <a:r>
              <a:rPr lang="en-US" dirty="0">
                <a:latin typeface="Arial" charset="0"/>
              </a:rPr>
              <a:t> alto o </a:t>
            </a:r>
            <a:r>
              <a:rPr lang="en-US" dirty="0" err="1">
                <a:latin typeface="Arial" charset="0"/>
              </a:rPr>
              <a:t>preço</a:t>
            </a:r>
            <a:r>
              <a:rPr lang="en-US" dirty="0">
                <a:latin typeface="Arial" charset="0"/>
              </a:rPr>
              <a:t> </a:t>
            </a:r>
            <a:r>
              <a:rPr lang="en-US" dirty="0" err="1">
                <a:latin typeface="Arial" charset="0"/>
              </a:rPr>
              <a:t>maior</a:t>
            </a:r>
            <a:r>
              <a:rPr lang="en-US" dirty="0">
                <a:latin typeface="Arial" charset="0"/>
              </a:rPr>
              <a:t> </a:t>
            </a:r>
            <a:r>
              <a:rPr lang="en-US" dirty="0" err="1">
                <a:latin typeface="Arial" charset="0"/>
              </a:rPr>
              <a:t>será</a:t>
            </a:r>
            <a:r>
              <a:rPr lang="en-US" dirty="0">
                <a:latin typeface="Arial" charset="0"/>
              </a:rPr>
              <a:t> o </a:t>
            </a:r>
            <a:r>
              <a:rPr lang="en-US" dirty="0" err="1">
                <a:latin typeface="Arial" charset="0"/>
              </a:rPr>
              <a:t>desejo</a:t>
            </a:r>
            <a:r>
              <a:rPr lang="en-US" dirty="0">
                <a:latin typeface="Arial" charset="0"/>
              </a:rPr>
              <a:t> de </a:t>
            </a:r>
            <a:r>
              <a:rPr lang="en-US" dirty="0" err="1">
                <a:latin typeface="Arial" charset="0"/>
              </a:rPr>
              <a:t>produzir</a:t>
            </a:r>
            <a:r>
              <a:rPr lang="en-US" dirty="0">
                <a:latin typeface="Arial" charset="0"/>
              </a:rPr>
              <a:t>.</a:t>
            </a:r>
          </a:p>
        </p:txBody>
      </p:sp>
      <p:sp>
        <p:nvSpPr>
          <p:cNvPr id="34" name="Rectangle 4">
            <a:extLst>
              <a:ext uri="{FF2B5EF4-FFF2-40B4-BE49-F238E27FC236}">
                <a16:creationId xmlns:a16="http://schemas.microsoft.com/office/drawing/2014/main" id="{F18CC5BF-1FB6-4104-ACD4-4EF19999F1C8}"/>
              </a:ext>
            </a:extLst>
          </p:cNvPr>
          <p:cNvSpPr>
            <a:spLocks noGrp="1" noChangeArrowheads="1"/>
          </p:cNvSpPr>
          <p:nvPr>
            <p:ph type="title"/>
          </p:nvPr>
        </p:nvSpPr>
        <p:spPr>
          <a:xfrm>
            <a:off x="790136" y="20806"/>
            <a:ext cx="7772400" cy="785813"/>
          </a:xfrm>
          <a:noFill/>
        </p:spPr>
        <p:txBody>
          <a:bodyPr/>
          <a:lstStyle/>
          <a:p>
            <a:pPr algn="ctr"/>
            <a:r>
              <a:rPr lang="en-US" dirty="0" err="1">
                <a:solidFill>
                  <a:schemeClr val="tx1"/>
                </a:solidFill>
              </a:rPr>
              <a:t>Oferta</a:t>
            </a:r>
            <a:r>
              <a:rPr lang="en-US" dirty="0">
                <a:solidFill>
                  <a:schemeClr val="tx1"/>
                </a:solidFill>
              </a:rPr>
              <a:t> e </a:t>
            </a:r>
            <a:r>
              <a:rPr lang="en-US" dirty="0" err="1">
                <a:solidFill>
                  <a:schemeClr val="tx1"/>
                </a:solidFill>
              </a:rPr>
              <a:t>Demanda</a:t>
            </a:r>
            <a:endParaRPr lang="en-US" dirty="0">
              <a:solidFill>
                <a:schemeClr val="tx1"/>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up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upRigh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upRigh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3" name="Rectangle 5"/>
          <p:cNvSpPr>
            <a:spLocks noGrp="1" noChangeArrowheads="1"/>
          </p:cNvSpPr>
          <p:nvPr>
            <p:ph type="body" idx="1"/>
          </p:nvPr>
        </p:nvSpPr>
        <p:spPr>
          <a:xfrm>
            <a:off x="286603" y="1034023"/>
            <a:ext cx="8561975" cy="4883150"/>
          </a:xfrm>
          <a:noFill/>
        </p:spPr>
        <p:txBody>
          <a:bodyPr/>
          <a:lstStyle/>
          <a:p>
            <a:pPr algn="just">
              <a:spcBef>
                <a:spcPct val="70000"/>
              </a:spcBef>
              <a:buClrTx/>
              <a:buSzPct val="99000"/>
              <a:buFont typeface="Wingdings" panose="05000000000000000000" pitchFamily="2" charset="2"/>
              <a:buChar char="§"/>
            </a:pPr>
            <a:r>
              <a:rPr lang="en-US" sz="2800" b="1" dirty="0" err="1">
                <a:solidFill>
                  <a:schemeClr val="tx1"/>
                </a:solidFill>
              </a:rPr>
              <a:t>Outras</a:t>
            </a:r>
            <a:r>
              <a:rPr lang="en-US" sz="2800" b="1" dirty="0">
                <a:solidFill>
                  <a:schemeClr val="tx1"/>
                </a:solidFill>
              </a:rPr>
              <a:t> </a:t>
            </a:r>
            <a:r>
              <a:rPr lang="en-US" sz="2800" b="1" dirty="0" err="1">
                <a:solidFill>
                  <a:schemeClr val="tx1"/>
                </a:solidFill>
              </a:rPr>
              <a:t>Variáveis</a:t>
            </a:r>
            <a:r>
              <a:rPr lang="en-US" sz="2800" b="1" dirty="0">
                <a:solidFill>
                  <a:schemeClr val="tx1"/>
                </a:solidFill>
              </a:rPr>
              <a:t> </a:t>
            </a:r>
            <a:r>
              <a:rPr lang="en-US" sz="2800" b="1" dirty="0" err="1">
                <a:solidFill>
                  <a:schemeClr val="tx1"/>
                </a:solidFill>
              </a:rPr>
              <a:t>que</a:t>
            </a:r>
            <a:r>
              <a:rPr lang="en-US" sz="2800" b="1" dirty="0">
                <a:solidFill>
                  <a:schemeClr val="tx1"/>
                </a:solidFill>
              </a:rPr>
              <a:t> </a:t>
            </a:r>
            <a:r>
              <a:rPr lang="en-US" sz="2800" b="1" dirty="0" err="1">
                <a:solidFill>
                  <a:schemeClr val="tx1"/>
                </a:solidFill>
              </a:rPr>
              <a:t>Afetam</a:t>
            </a:r>
            <a:r>
              <a:rPr lang="en-US" sz="2800" b="1" dirty="0">
                <a:solidFill>
                  <a:schemeClr val="tx1"/>
                </a:solidFill>
              </a:rPr>
              <a:t> a </a:t>
            </a:r>
            <a:r>
              <a:rPr lang="en-US" sz="2800" b="1" dirty="0" err="1">
                <a:solidFill>
                  <a:schemeClr val="tx1"/>
                </a:solidFill>
              </a:rPr>
              <a:t>Oferta</a:t>
            </a:r>
            <a:r>
              <a:rPr lang="en-US" sz="2800" b="1" dirty="0">
                <a:solidFill>
                  <a:schemeClr val="tx1"/>
                </a:solidFill>
              </a:rPr>
              <a:t> (</a:t>
            </a:r>
            <a:r>
              <a:rPr lang="en-US" sz="2800" b="1" dirty="0" err="1">
                <a:solidFill>
                  <a:schemeClr val="tx1"/>
                </a:solidFill>
              </a:rPr>
              <a:t>Deslocamentos</a:t>
            </a:r>
            <a:r>
              <a:rPr lang="en-US" sz="2800" b="1" dirty="0">
                <a:solidFill>
                  <a:schemeClr val="tx1"/>
                </a:solidFill>
              </a:rPr>
              <a:t> da </a:t>
            </a:r>
            <a:r>
              <a:rPr lang="en-US" sz="2800" b="1" dirty="0" err="1">
                <a:solidFill>
                  <a:schemeClr val="tx1"/>
                </a:solidFill>
              </a:rPr>
              <a:t>Curva</a:t>
            </a:r>
            <a:r>
              <a:rPr lang="en-US" sz="2800" b="1" dirty="0">
                <a:solidFill>
                  <a:schemeClr val="tx1"/>
                </a:solidFill>
              </a:rPr>
              <a:t> de </a:t>
            </a:r>
            <a:r>
              <a:rPr lang="en-US" sz="2800" b="1" dirty="0" err="1">
                <a:solidFill>
                  <a:schemeClr val="tx1"/>
                </a:solidFill>
              </a:rPr>
              <a:t>Oferta</a:t>
            </a:r>
            <a:r>
              <a:rPr lang="en-US" sz="2800" b="1" dirty="0">
                <a:solidFill>
                  <a:schemeClr val="tx1"/>
                </a:solidFill>
              </a:rPr>
              <a:t>) </a:t>
            </a:r>
          </a:p>
          <a:p>
            <a:pPr lvl="1" algn="just">
              <a:buClrTx/>
              <a:buSzPct val="99000"/>
              <a:buFont typeface="Wingdings" panose="05000000000000000000" pitchFamily="2" charset="2"/>
              <a:buChar char="§"/>
            </a:pPr>
            <a:r>
              <a:rPr lang="en-US" b="1" dirty="0" err="1">
                <a:solidFill>
                  <a:schemeClr val="tx1"/>
                </a:solidFill>
              </a:rPr>
              <a:t>Custos</a:t>
            </a:r>
            <a:r>
              <a:rPr lang="en-US" b="1" dirty="0">
                <a:solidFill>
                  <a:schemeClr val="tx1"/>
                </a:solidFill>
              </a:rPr>
              <a:t> de </a:t>
            </a:r>
            <a:r>
              <a:rPr lang="en-US" b="1" dirty="0" err="1">
                <a:solidFill>
                  <a:schemeClr val="tx1"/>
                </a:solidFill>
              </a:rPr>
              <a:t>Produção</a:t>
            </a:r>
            <a:endParaRPr lang="en-US" b="1" dirty="0">
              <a:solidFill>
                <a:schemeClr val="tx1"/>
              </a:solidFill>
            </a:endParaRPr>
          </a:p>
          <a:p>
            <a:pPr lvl="2" algn="just">
              <a:spcBef>
                <a:spcPct val="35000"/>
              </a:spcBef>
              <a:buClrTx/>
              <a:buSzPct val="99000"/>
              <a:buFont typeface="Wingdings" panose="05000000000000000000" pitchFamily="2" charset="2"/>
              <a:buChar char="§"/>
            </a:pPr>
            <a:r>
              <a:rPr lang="en-US" dirty="0" err="1">
                <a:solidFill>
                  <a:schemeClr val="tx1"/>
                </a:solidFill>
              </a:rPr>
              <a:t>Mão</a:t>
            </a:r>
            <a:r>
              <a:rPr lang="en-US" dirty="0">
                <a:solidFill>
                  <a:schemeClr val="tx1"/>
                </a:solidFill>
              </a:rPr>
              <a:t> de </a:t>
            </a:r>
            <a:r>
              <a:rPr lang="en-US" dirty="0" err="1">
                <a:solidFill>
                  <a:schemeClr val="tx1"/>
                </a:solidFill>
              </a:rPr>
              <a:t>obra</a:t>
            </a:r>
            <a:endParaRPr lang="en-US" dirty="0">
              <a:solidFill>
                <a:schemeClr val="tx1"/>
              </a:solidFill>
            </a:endParaRPr>
          </a:p>
          <a:p>
            <a:pPr lvl="2" algn="just">
              <a:spcBef>
                <a:spcPct val="35000"/>
              </a:spcBef>
              <a:buClrTx/>
              <a:buSzPct val="99000"/>
              <a:buFont typeface="Wingdings" panose="05000000000000000000" pitchFamily="2" charset="2"/>
              <a:buChar char="§"/>
            </a:pPr>
            <a:r>
              <a:rPr lang="en-US" dirty="0">
                <a:solidFill>
                  <a:schemeClr val="tx1"/>
                </a:solidFill>
              </a:rPr>
              <a:t>Capital</a:t>
            </a:r>
          </a:p>
          <a:p>
            <a:pPr lvl="2" algn="just">
              <a:spcBef>
                <a:spcPct val="35000"/>
              </a:spcBef>
              <a:buClrTx/>
              <a:buSzPct val="99000"/>
              <a:buFont typeface="Wingdings" panose="05000000000000000000" pitchFamily="2" charset="2"/>
              <a:buChar char="§"/>
            </a:pPr>
            <a:r>
              <a:rPr lang="en-US" dirty="0" err="1">
                <a:solidFill>
                  <a:schemeClr val="tx1"/>
                </a:solidFill>
              </a:rPr>
              <a:t>Matérias-Primas</a:t>
            </a:r>
            <a:r>
              <a:rPr lang="en-US" dirty="0">
                <a:solidFill>
                  <a:schemeClr val="tx1"/>
                </a:solidFill>
              </a:rPr>
              <a:t> </a:t>
            </a:r>
          </a:p>
          <a:p>
            <a:pPr lvl="1" algn="just">
              <a:spcBef>
                <a:spcPct val="35000"/>
              </a:spcBef>
              <a:buClrTx/>
              <a:buSzPct val="99000"/>
              <a:buFont typeface="Wingdings" panose="05000000000000000000" pitchFamily="2" charset="2"/>
              <a:buChar char="§"/>
            </a:pPr>
            <a:r>
              <a:rPr lang="pt-BR" dirty="0">
                <a:solidFill>
                  <a:schemeClr val="tx1"/>
                </a:solidFill>
              </a:rPr>
              <a:t>Na verdade, qualquer variável que não seja o preço, que afete as decisões de oferta desloca a curva de oferta.</a:t>
            </a:r>
            <a:endParaRPr lang="en-US" dirty="0">
              <a:solidFill>
                <a:schemeClr val="tx1"/>
              </a:solidFill>
            </a:endParaRPr>
          </a:p>
        </p:txBody>
      </p:sp>
      <p:sp>
        <p:nvSpPr>
          <p:cNvPr id="12" name="Rectangle 4">
            <a:extLst>
              <a:ext uri="{FF2B5EF4-FFF2-40B4-BE49-F238E27FC236}">
                <a16:creationId xmlns:a16="http://schemas.microsoft.com/office/drawing/2014/main" id="{2FC446AA-B48D-41DC-992B-3D7251BCBECA}"/>
              </a:ext>
            </a:extLst>
          </p:cNvPr>
          <p:cNvSpPr>
            <a:spLocks noGrp="1" noChangeArrowheads="1"/>
          </p:cNvSpPr>
          <p:nvPr>
            <p:ph type="title"/>
          </p:nvPr>
        </p:nvSpPr>
        <p:spPr>
          <a:xfrm>
            <a:off x="790136" y="20806"/>
            <a:ext cx="7772400" cy="785813"/>
          </a:xfrm>
          <a:noFill/>
        </p:spPr>
        <p:txBody>
          <a:bodyPr/>
          <a:lstStyle/>
          <a:p>
            <a:pPr algn="ctr"/>
            <a:r>
              <a:rPr lang="en-US" dirty="0" err="1">
                <a:solidFill>
                  <a:schemeClr val="tx1"/>
                </a:solidFill>
              </a:rPr>
              <a:t>Oferta</a:t>
            </a:r>
            <a:r>
              <a:rPr lang="en-US" dirty="0">
                <a:solidFill>
                  <a:schemeClr val="tx1"/>
                </a:solidFill>
              </a:rPr>
              <a:t> e </a:t>
            </a:r>
            <a:r>
              <a:rPr lang="en-US" dirty="0" err="1">
                <a:solidFill>
                  <a:schemeClr val="tx1"/>
                </a:solidFill>
              </a:rPr>
              <a:t>Demanda</a:t>
            </a:r>
            <a:endParaRPr lang="en-US" dirty="0">
              <a:solidFill>
                <a:schemeClr val="tx1"/>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0183">
                                            <p:txEl>
                                              <p:pRg st="1" end="1"/>
                                            </p:txEl>
                                          </p:spTgt>
                                        </p:tgtEl>
                                        <p:attrNameLst>
                                          <p:attrName>style.visibility</p:attrName>
                                        </p:attrNameLst>
                                      </p:cBhvr>
                                      <p:to>
                                        <p:strVal val="visible"/>
                                      </p:to>
                                    </p:set>
                                    <p:anim calcmode="lin" valueType="num">
                                      <p:cBhvr additive="base">
                                        <p:cTn id="7" dur="500" fill="hold"/>
                                        <p:tgtEl>
                                          <p:spTgt spid="5018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18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0183">
                                            <p:txEl>
                                              <p:pRg st="2" end="2"/>
                                            </p:txEl>
                                          </p:spTgt>
                                        </p:tgtEl>
                                        <p:attrNameLst>
                                          <p:attrName>style.visibility</p:attrName>
                                        </p:attrNameLst>
                                      </p:cBhvr>
                                      <p:to>
                                        <p:strVal val="visible"/>
                                      </p:to>
                                    </p:set>
                                    <p:anim calcmode="lin" valueType="num">
                                      <p:cBhvr additive="base">
                                        <p:cTn id="11" dur="500" fill="hold"/>
                                        <p:tgtEl>
                                          <p:spTgt spid="5018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018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0183">
                                            <p:txEl>
                                              <p:pRg st="3" end="3"/>
                                            </p:txEl>
                                          </p:spTgt>
                                        </p:tgtEl>
                                        <p:attrNameLst>
                                          <p:attrName>style.visibility</p:attrName>
                                        </p:attrNameLst>
                                      </p:cBhvr>
                                      <p:to>
                                        <p:strVal val="visible"/>
                                      </p:to>
                                    </p:set>
                                    <p:anim calcmode="lin" valueType="num">
                                      <p:cBhvr additive="base">
                                        <p:cTn id="15" dur="500" fill="hold"/>
                                        <p:tgtEl>
                                          <p:spTgt spid="5018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018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0183">
                                            <p:txEl>
                                              <p:pRg st="4" end="4"/>
                                            </p:txEl>
                                          </p:spTgt>
                                        </p:tgtEl>
                                        <p:attrNameLst>
                                          <p:attrName>style.visibility</p:attrName>
                                        </p:attrNameLst>
                                      </p:cBhvr>
                                      <p:to>
                                        <p:strVal val="visible"/>
                                      </p:to>
                                    </p:set>
                                    <p:anim calcmode="lin" valueType="num">
                                      <p:cBhvr additive="base">
                                        <p:cTn id="19" dur="500" fill="hold"/>
                                        <p:tgtEl>
                                          <p:spTgt spid="5018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1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0183">
                                            <p:txEl>
                                              <p:pRg st="5" end="5"/>
                                            </p:txEl>
                                          </p:spTgt>
                                        </p:tgtEl>
                                        <p:attrNameLst>
                                          <p:attrName>style.visibility</p:attrName>
                                        </p:attrNameLst>
                                      </p:cBhvr>
                                      <p:to>
                                        <p:strVal val="visible"/>
                                      </p:to>
                                    </p:set>
                                    <p:anim calcmode="lin" valueType="num">
                                      <p:cBhvr additive="base">
                                        <p:cTn id="25" dur="500" fill="hold"/>
                                        <p:tgtEl>
                                          <p:spTgt spid="5018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018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1173" name="Rectangle 2053"/>
          <p:cNvSpPr>
            <a:spLocks noGrp="1" noChangeArrowheads="1"/>
          </p:cNvSpPr>
          <p:nvPr>
            <p:ph type="body" sz="half" idx="1"/>
          </p:nvPr>
        </p:nvSpPr>
        <p:spPr>
          <a:xfrm>
            <a:off x="0" y="1908175"/>
            <a:ext cx="4419600" cy="4114800"/>
          </a:xfrm>
          <a:noFill/>
        </p:spPr>
        <p:txBody>
          <a:bodyPr/>
          <a:lstStyle/>
          <a:p>
            <a:pPr>
              <a:spcBef>
                <a:spcPct val="70000"/>
              </a:spcBef>
              <a:buClrTx/>
              <a:buSzPct val="91000"/>
              <a:buFont typeface="Wingdings" panose="05000000000000000000" pitchFamily="2" charset="2"/>
              <a:buChar char="§"/>
            </a:pPr>
            <a:r>
              <a:rPr lang="en-US" sz="2200" b="1" dirty="0">
                <a:solidFill>
                  <a:schemeClr val="tx1"/>
                </a:solidFill>
              </a:rPr>
              <a:t>O </a:t>
            </a:r>
            <a:r>
              <a:rPr lang="en-US" sz="2200" b="1" dirty="0" err="1">
                <a:solidFill>
                  <a:schemeClr val="tx1"/>
                </a:solidFill>
              </a:rPr>
              <a:t>Custo</a:t>
            </a:r>
            <a:r>
              <a:rPr lang="en-US" sz="2200" b="1" dirty="0">
                <a:solidFill>
                  <a:schemeClr val="tx1"/>
                </a:solidFill>
              </a:rPr>
              <a:t> da </a:t>
            </a:r>
            <a:r>
              <a:rPr lang="en-US" sz="2200" b="1" dirty="0" err="1">
                <a:solidFill>
                  <a:schemeClr val="tx1"/>
                </a:solidFill>
              </a:rPr>
              <a:t>matéria</a:t>
            </a:r>
            <a:r>
              <a:rPr lang="en-US" sz="2200" b="1" dirty="0">
                <a:solidFill>
                  <a:schemeClr val="tx1"/>
                </a:solidFill>
              </a:rPr>
              <a:t>-prima </a:t>
            </a:r>
            <a:r>
              <a:rPr lang="en-US" sz="2200" b="1" dirty="0" err="1">
                <a:solidFill>
                  <a:schemeClr val="tx1"/>
                </a:solidFill>
              </a:rPr>
              <a:t>cai</a:t>
            </a:r>
            <a:endParaRPr lang="en-US" sz="2200" baseline="-25000" dirty="0">
              <a:solidFill>
                <a:schemeClr val="tx1"/>
              </a:solidFill>
            </a:endParaRPr>
          </a:p>
          <a:p>
            <a:pPr lvl="1">
              <a:spcBef>
                <a:spcPct val="70000"/>
              </a:spcBef>
              <a:buClrTx/>
              <a:buSzPct val="91000"/>
              <a:buFont typeface="Wingdings" panose="05000000000000000000" pitchFamily="2" charset="2"/>
              <a:buChar char="§"/>
            </a:pPr>
            <a:r>
              <a:rPr lang="en-US" sz="2000" dirty="0" err="1">
                <a:solidFill>
                  <a:schemeClr val="tx1"/>
                </a:solidFill>
              </a:rPr>
              <a:t>Curva</a:t>
            </a:r>
            <a:r>
              <a:rPr lang="en-US" sz="2000" dirty="0">
                <a:solidFill>
                  <a:schemeClr val="tx1"/>
                </a:solidFill>
              </a:rPr>
              <a:t> de </a:t>
            </a:r>
            <a:r>
              <a:rPr lang="en-US" sz="2000" dirty="0" err="1">
                <a:solidFill>
                  <a:schemeClr val="tx1"/>
                </a:solidFill>
              </a:rPr>
              <a:t>oferta</a:t>
            </a:r>
            <a:r>
              <a:rPr lang="en-US" sz="2000" dirty="0">
                <a:solidFill>
                  <a:schemeClr val="tx1"/>
                </a:solidFill>
              </a:rPr>
              <a:t>  </a:t>
            </a:r>
            <a:r>
              <a:rPr lang="en-US" sz="2000" dirty="0" err="1">
                <a:solidFill>
                  <a:schemeClr val="tx1"/>
                </a:solidFill>
              </a:rPr>
              <a:t>desloca</a:t>
            </a:r>
            <a:r>
              <a:rPr lang="en-US" sz="2000" dirty="0">
                <a:solidFill>
                  <a:schemeClr val="tx1"/>
                </a:solidFill>
              </a:rPr>
              <a:t>-se para </a:t>
            </a:r>
            <a:r>
              <a:rPr lang="en-US" sz="2000" i="1" dirty="0">
                <a:solidFill>
                  <a:schemeClr val="tx1"/>
                </a:solidFill>
              </a:rPr>
              <a:t>S</a:t>
            </a:r>
            <a:r>
              <a:rPr lang="en-US" sz="2000" i="1" baseline="30000" dirty="0">
                <a:solidFill>
                  <a:schemeClr val="tx1"/>
                </a:solidFill>
              </a:rPr>
              <a:t>’</a:t>
            </a:r>
            <a:endParaRPr lang="en-US" sz="2000" baseline="30000" dirty="0">
              <a:solidFill>
                <a:schemeClr val="tx1"/>
              </a:solidFill>
            </a:endParaRPr>
          </a:p>
          <a:p>
            <a:pPr lvl="1">
              <a:spcBef>
                <a:spcPct val="70000"/>
              </a:spcBef>
              <a:buClrTx/>
              <a:buSzPct val="91000"/>
              <a:buFont typeface="Wingdings" panose="05000000000000000000" pitchFamily="2" charset="2"/>
              <a:buChar char="§"/>
            </a:pPr>
            <a:r>
              <a:rPr lang="en-US" sz="2000" dirty="0" err="1">
                <a:solidFill>
                  <a:schemeClr val="tx1"/>
                </a:solidFill>
              </a:rPr>
              <a:t>Maior</a:t>
            </a:r>
            <a:r>
              <a:rPr lang="en-US" sz="2000" dirty="0">
                <a:solidFill>
                  <a:schemeClr val="tx1"/>
                </a:solidFill>
              </a:rPr>
              <a:t> </a:t>
            </a:r>
            <a:r>
              <a:rPr lang="en-US" sz="2000" dirty="0" err="1">
                <a:solidFill>
                  <a:schemeClr val="tx1"/>
                </a:solidFill>
              </a:rPr>
              <a:t>produção</a:t>
            </a:r>
            <a:r>
              <a:rPr lang="en-US" sz="2000" dirty="0">
                <a:solidFill>
                  <a:schemeClr val="tx1"/>
                </a:solidFill>
              </a:rPr>
              <a:t> para </a:t>
            </a:r>
            <a:r>
              <a:rPr lang="en-US" sz="2000" dirty="0" err="1">
                <a:solidFill>
                  <a:schemeClr val="tx1"/>
                </a:solidFill>
              </a:rPr>
              <a:t>qualquer</a:t>
            </a:r>
            <a:r>
              <a:rPr lang="en-US" sz="2000" dirty="0">
                <a:solidFill>
                  <a:schemeClr val="tx1"/>
                </a:solidFill>
              </a:rPr>
              <a:t> </a:t>
            </a:r>
            <a:r>
              <a:rPr lang="en-US" sz="2000" dirty="0" err="1">
                <a:solidFill>
                  <a:schemeClr val="tx1"/>
                </a:solidFill>
              </a:rPr>
              <a:t>preço</a:t>
            </a:r>
            <a:r>
              <a:rPr lang="en-US" sz="2000" dirty="0">
                <a:solidFill>
                  <a:schemeClr val="tx1"/>
                </a:solidFill>
              </a:rPr>
              <a:t> </a:t>
            </a:r>
            <a:r>
              <a:rPr lang="en-US" sz="2000" dirty="0" err="1">
                <a:solidFill>
                  <a:schemeClr val="tx1"/>
                </a:solidFill>
              </a:rPr>
              <a:t>em</a:t>
            </a:r>
            <a:r>
              <a:rPr lang="en-US" sz="2000" dirty="0">
                <a:solidFill>
                  <a:schemeClr val="tx1"/>
                </a:solidFill>
              </a:rPr>
              <a:t> </a:t>
            </a:r>
            <a:r>
              <a:rPr lang="en-US" sz="2000" i="1" dirty="0">
                <a:solidFill>
                  <a:schemeClr val="tx1"/>
                </a:solidFill>
              </a:rPr>
              <a:t>S</a:t>
            </a:r>
            <a:r>
              <a:rPr lang="en-US" sz="2000" i="1" baseline="30000" dirty="0">
                <a:solidFill>
                  <a:schemeClr val="tx1"/>
                </a:solidFill>
              </a:rPr>
              <a:t>’</a:t>
            </a:r>
            <a:r>
              <a:rPr lang="en-US" sz="2000" baseline="30000" dirty="0">
                <a:solidFill>
                  <a:schemeClr val="tx1"/>
                </a:solidFill>
              </a:rPr>
              <a:t> </a:t>
            </a:r>
            <a:r>
              <a:rPr lang="en-US" sz="2000" dirty="0">
                <a:solidFill>
                  <a:schemeClr val="tx1"/>
                </a:solidFill>
              </a:rPr>
              <a:t> </a:t>
            </a:r>
            <a:r>
              <a:rPr lang="en-US" sz="2000" dirty="0" err="1">
                <a:solidFill>
                  <a:schemeClr val="tx1"/>
                </a:solidFill>
              </a:rPr>
              <a:t>que</a:t>
            </a:r>
            <a:r>
              <a:rPr lang="en-US" sz="2000" dirty="0">
                <a:solidFill>
                  <a:schemeClr val="tx1"/>
                </a:solidFill>
              </a:rPr>
              <a:t> </a:t>
            </a:r>
            <a:r>
              <a:rPr lang="en-US" sz="2000" dirty="0" err="1">
                <a:solidFill>
                  <a:schemeClr val="tx1"/>
                </a:solidFill>
              </a:rPr>
              <a:t>em</a:t>
            </a:r>
            <a:r>
              <a:rPr lang="en-US" sz="2000" dirty="0">
                <a:solidFill>
                  <a:schemeClr val="tx1"/>
                </a:solidFill>
              </a:rPr>
              <a:t> </a:t>
            </a:r>
            <a:r>
              <a:rPr lang="en-US" sz="2000" i="1" dirty="0">
                <a:solidFill>
                  <a:schemeClr val="tx1"/>
                </a:solidFill>
              </a:rPr>
              <a:t>S</a:t>
            </a:r>
            <a:endParaRPr lang="en-US" sz="2000" baseline="30000" dirty="0">
              <a:solidFill>
                <a:schemeClr val="tx1"/>
              </a:solidFill>
            </a:endParaRPr>
          </a:p>
        </p:txBody>
      </p:sp>
      <p:sp>
        <p:nvSpPr>
          <p:cNvPr id="51208" name="Line 2054"/>
          <p:cNvSpPr>
            <a:spLocks noChangeShapeType="1"/>
          </p:cNvSpPr>
          <p:nvPr/>
        </p:nvSpPr>
        <p:spPr bwMode="auto">
          <a:xfrm>
            <a:off x="4953000" y="1871663"/>
            <a:ext cx="0" cy="4033837"/>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51209" name="Rectangle 2056"/>
          <p:cNvSpPr>
            <a:spLocks noChangeArrowheads="1"/>
          </p:cNvSpPr>
          <p:nvPr/>
        </p:nvSpPr>
        <p:spPr bwMode="auto">
          <a:xfrm>
            <a:off x="4545013" y="1613950"/>
            <a:ext cx="387928" cy="459100"/>
          </a:xfrm>
          <a:prstGeom prst="rect">
            <a:avLst/>
          </a:prstGeom>
          <a:noFill/>
          <a:ln w="12700">
            <a:noFill/>
            <a:miter lim="800000"/>
            <a:headEnd/>
            <a:tailEnd/>
          </a:ln>
        </p:spPr>
        <p:txBody>
          <a:bodyPr wrap="none" lIns="90488" tIns="44450" rIns="90488" bIns="44450">
            <a:spAutoFit/>
          </a:bodyPr>
          <a:lstStyle/>
          <a:p>
            <a:r>
              <a:rPr lang="en-US" b="1" i="1" dirty="0">
                <a:latin typeface="Arial" charset="0"/>
              </a:rPr>
              <a:t>P</a:t>
            </a:r>
          </a:p>
        </p:txBody>
      </p:sp>
      <p:grpSp>
        <p:nvGrpSpPr>
          <p:cNvPr id="2" name="Group 2085"/>
          <p:cNvGrpSpPr>
            <a:grpSpLocks/>
          </p:cNvGrpSpPr>
          <p:nvPr/>
        </p:nvGrpSpPr>
        <p:grpSpPr bwMode="auto">
          <a:xfrm>
            <a:off x="5334004" y="1870077"/>
            <a:ext cx="2952752" cy="3617914"/>
            <a:chOff x="3360" y="1178"/>
            <a:chExt cx="1860" cy="2279"/>
          </a:xfrm>
        </p:grpSpPr>
        <p:sp>
          <p:nvSpPr>
            <p:cNvPr id="51235" name="Freeform 2058"/>
            <p:cNvSpPr>
              <a:spLocks/>
            </p:cNvSpPr>
            <p:nvPr/>
          </p:nvSpPr>
          <p:spPr bwMode="auto">
            <a:xfrm>
              <a:off x="3360" y="1440"/>
              <a:ext cx="1777" cy="2017"/>
            </a:xfrm>
            <a:custGeom>
              <a:avLst/>
              <a:gdLst>
                <a:gd name="T0" fmla="*/ 0 w 1777"/>
                <a:gd name="T1" fmla="*/ 2016 h 2017"/>
                <a:gd name="T2" fmla="*/ 472 w 1777"/>
                <a:gd name="T3" fmla="*/ 1628 h 2017"/>
                <a:gd name="T4" fmla="*/ 968 w 1777"/>
                <a:gd name="T5" fmla="*/ 1174 h 2017"/>
                <a:gd name="T6" fmla="*/ 1490 w 1777"/>
                <a:gd name="T7" fmla="*/ 563 h 2017"/>
                <a:gd name="T8" fmla="*/ 1685 w 1777"/>
                <a:gd name="T9" fmla="*/ 266 h 2017"/>
                <a:gd name="T10" fmla="*/ 1776 w 1777"/>
                <a:gd name="T11" fmla="*/ 0 h 2017"/>
                <a:gd name="T12" fmla="*/ 0 60000 65536"/>
                <a:gd name="T13" fmla="*/ 0 60000 65536"/>
                <a:gd name="T14" fmla="*/ 0 60000 65536"/>
                <a:gd name="T15" fmla="*/ 0 60000 65536"/>
                <a:gd name="T16" fmla="*/ 0 60000 65536"/>
                <a:gd name="T17" fmla="*/ 0 60000 65536"/>
                <a:gd name="T18" fmla="*/ 0 w 1777"/>
                <a:gd name="T19" fmla="*/ 0 h 2017"/>
                <a:gd name="T20" fmla="*/ 1777 w 1777"/>
                <a:gd name="T21" fmla="*/ 2017 h 2017"/>
              </a:gdLst>
              <a:ahLst/>
              <a:cxnLst>
                <a:cxn ang="T12">
                  <a:pos x="T0" y="T1"/>
                </a:cxn>
                <a:cxn ang="T13">
                  <a:pos x="T2" y="T3"/>
                </a:cxn>
                <a:cxn ang="T14">
                  <a:pos x="T4" y="T5"/>
                </a:cxn>
                <a:cxn ang="T15">
                  <a:pos x="T6" y="T7"/>
                </a:cxn>
                <a:cxn ang="T16">
                  <a:pos x="T8" y="T9"/>
                </a:cxn>
                <a:cxn ang="T17">
                  <a:pos x="T10" y="T11"/>
                </a:cxn>
              </a:cxnLst>
              <a:rect l="T18" t="T19" r="T20" b="T21"/>
              <a:pathLst>
                <a:path w="1777" h="2017">
                  <a:moveTo>
                    <a:pt x="0" y="2016"/>
                  </a:moveTo>
                  <a:lnTo>
                    <a:pt x="472" y="1628"/>
                  </a:lnTo>
                  <a:lnTo>
                    <a:pt x="968" y="1174"/>
                  </a:lnTo>
                  <a:lnTo>
                    <a:pt x="1490" y="563"/>
                  </a:lnTo>
                  <a:lnTo>
                    <a:pt x="1685" y="266"/>
                  </a:lnTo>
                  <a:lnTo>
                    <a:pt x="1776" y="0"/>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51236" name="Rectangle 2064"/>
            <p:cNvSpPr>
              <a:spLocks noChangeArrowheads="1"/>
            </p:cNvSpPr>
            <p:nvPr/>
          </p:nvSpPr>
          <p:spPr bwMode="auto">
            <a:xfrm>
              <a:off x="4976" y="1178"/>
              <a:ext cx="244" cy="289"/>
            </a:xfrm>
            <a:prstGeom prst="rect">
              <a:avLst/>
            </a:prstGeom>
            <a:noFill/>
            <a:ln w="12700">
              <a:noFill/>
              <a:miter lim="800000"/>
              <a:headEnd/>
              <a:tailEnd/>
            </a:ln>
          </p:spPr>
          <p:txBody>
            <a:bodyPr wrap="none" lIns="90488" tIns="44450" rIns="90488" bIns="44450">
              <a:spAutoFit/>
            </a:bodyPr>
            <a:lstStyle/>
            <a:p>
              <a:r>
                <a:rPr lang="en-US" b="1" i="1" dirty="0">
                  <a:latin typeface="Arial" charset="0"/>
                </a:rPr>
                <a:t>S</a:t>
              </a:r>
            </a:p>
          </p:txBody>
        </p:sp>
      </p:grpSp>
      <p:sp>
        <p:nvSpPr>
          <p:cNvPr id="391197" name="Text Box 2077"/>
          <p:cNvSpPr txBox="1">
            <a:spLocks noChangeArrowheads="1"/>
          </p:cNvSpPr>
          <p:nvPr/>
        </p:nvSpPr>
        <p:spPr bwMode="auto">
          <a:xfrm>
            <a:off x="641511" y="1284288"/>
            <a:ext cx="3126177" cy="461665"/>
          </a:xfrm>
          <a:prstGeom prst="rect">
            <a:avLst/>
          </a:prstGeom>
          <a:solidFill>
            <a:srgbClr val="DDDDDD"/>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defRPr/>
            </a:pPr>
            <a:r>
              <a:rPr lang="en-US" b="1" dirty="0" err="1">
                <a:latin typeface="Arial" charset="0"/>
              </a:rPr>
              <a:t>Mudanças</a:t>
            </a:r>
            <a:r>
              <a:rPr lang="en-US" b="1" dirty="0">
                <a:latin typeface="Arial" charset="0"/>
              </a:rPr>
              <a:t> </a:t>
            </a:r>
            <a:r>
              <a:rPr lang="en-US" b="1" dirty="0" err="1">
                <a:latin typeface="Arial" charset="0"/>
              </a:rPr>
              <a:t>na</a:t>
            </a:r>
            <a:r>
              <a:rPr lang="en-US" b="1" dirty="0">
                <a:latin typeface="Arial" charset="0"/>
              </a:rPr>
              <a:t> </a:t>
            </a:r>
            <a:r>
              <a:rPr lang="en-US" b="1" dirty="0" err="1">
                <a:latin typeface="Arial" charset="0"/>
              </a:rPr>
              <a:t>Oferta</a:t>
            </a:r>
            <a:endParaRPr lang="en-US" b="1" dirty="0">
              <a:latin typeface="Arial" charset="0"/>
            </a:endParaRPr>
          </a:p>
        </p:txBody>
      </p:sp>
      <p:sp>
        <p:nvSpPr>
          <p:cNvPr id="51212" name="Line 2078"/>
          <p:cNvSpPr>
            <a:spLocks noChangeShapeType="1"/>
          </p:cNvSpPr>
          <p:nvPr/>
        </p:nvSpPr>
        <p:spPr bwMode="auto">
          <a:xfrm>
            <a:off x="4957763" y="5905500"/>
            <a:ext cx="3729037"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51213" name="Rectangle 2079"/>
          <p:cNvSpPr>
            <a:spLocks noChangeArrowheads="1"/>
          </p:cNvSpPr>
          <p:nvPr/>
        </p:nvSpPr>
        <p:spPr bwMode="auto">
          <a:xfrm>
            <a:off x="8469364" y="5875338"/>
            <a:ext cx="421591" cy="459100"/>
          </a:xfrm>
          <a:prstGeom prst="rect">
            <a:avLst/>
          </a:prstGeom>
          <a:noFill/>
          <a:ln w="12700">
            <a:noFill/>
            <a:miter lim="800000"/>
            <a:headEnd/>
            <a:tailEnd/>
          </a:ln>
        </p:spPr>
        <p:txBody>
          <a:bodyPr wrap="none" lIns="90488" tIns="44450" rIns="90488" bIns="44450">
            <a:spAutoFit/>
          </a:bodyPr>
          <a:lstStyle/>
          <a:p>
            <a:r>
              <a:rPr lang="en-US" b="1" i="1" dirty="0">
                <a:latin typeface="Arial" charset="0"/>
              </a:rPr>
              <a:t>Q</a:t>
            </a:r>
          </a:p>
        </p:txBody>
      </p:sp>
      <p:grpSp>
        <p:nvGrpSpPr>
          <p:cNvPr id="3" name="Group 2090"/>
          <p:cNvGrpSpPr>
            <a:grpSpLocks/>
          </p:cNvGrpSpPr>
          <p:nvPr/>
        </p:nvGrpSpPr>
        <p:grpSpPr bwMode="auto">
          <a:xfrm>
            <a:off x="4545013" y="3570288"/>
            <a:ext cx="2847975" cy="2698750"/>
            <a:chOff x="2863" y="2249"/>
            <a:chExt cx="1794" cy="1700"/>
          </a:xfrm>
        </p:grpSpPr>
        <p:sp>
          <p:nvSpPr>
            <p:cNvPr id="51225" name="Rectangle 2059"/>
            <p:cNvSpPr>
              <a:spLocks noChangeArrowheads="1"/>
            </p:cNvSpPr>
            <p:nvPr/>
          </p:nvSpPr>
          <p:spPr bwMode="auto">
            <a:xfrm>
              <a:off x="2863" y="2249"/>
              <a:ext cx="279"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P</a:t>
              </a:r>
              <a:r>
                <a:rPr lang="en-US" sz="2000" b="1" i="1" baseline="-25000">
                  <a:latin typeface="Arial" charset="0"/>
                </a:rPr>
                <a:t>1</a:t>
              </a:r>
            </a:p>
          </p:txBody>
        </p:sp>
        <p:sp>
          <p:nvSpPr>
            <p:cNvPr id="51226" name="Line 2061"/>
            <p:cNvSpPr>
              <a:spLocks noChangeShapeType="1"/>
            </p:cNvSpPr>
            <p:nvPr/>
          </p:nvSpPr>
          <p:spPr bwMode="auto">
            <a:xfrm>
              <a:off x="3147" y="2400"/>
              <a:ext cx="1305" cy="0"/>
            </a:xfrm>
            <a:prstGeom prst="line">
              <a:avLst/>
            </a:prstGeom>
            <a:noFill/>
            <a:ln w="25400">
              <a:solidFill>
                <a:schemeClr val="tx1"/>
              </a:solidFill>
              <a:prstDash val="dash"/>
              <a:round/>
              <a:headEnd/>
              <a:tailEnd/>
            </a:ln>
          </p:spPr>
          <p:txBody>
            <a:bodyPr wrap="none" anchor="ctr"/>
            <a:lstStyle/>
            <a:p>
              <a:endParaRPr lang="pt-BR"/>
            </a:p>
          </p:txBody>
        </p:sp>
        <p:sp>
          <p:nvSpPr>
            <p:cNvPr id="51227" name="Line 2062"/>
            <p:cNvSpPr>
              <a:spLocks noChangeShapeType="1"/>
            </p:cNvSpPr>
            <p:nvPr/>
          </p:nvSpPr>
          <p:spPr bwMode="auto">
            <a:xfrm>
              <a:off x="4512" y="2427"/>
              <a:ext cx="0" cy="1293"/>
            </a:xfrm>
            <a:prstGeom prst="line">
              <a:avLst/>
            </a:prstGeom>
            <a:noFill/>
            <a:ln w="25400">
              <a:solidFill>
                <a:schemeClr val="tx1"/>
              </a:solidFill>
              <a:prstDash val="dash"/>
              <a:round/>
              <a:headEnd/>
              <a:tailEnd/>
            </a:ln>
          </p:spPr>
          <p:txBody>
            <a:bodyPr wrap="none" anchor="ctr"/>
            <a:lstStyle/>
            <a:p>
              <a:endParaRPr lang="pt-BR"/>
            </a:p>
          </p:txBody>
        </p:sp>
        <p:sp>
          <p:nvSpPr>
            <p:cNvPr id="51228" name="Oval 2068"/>
            <p:cNvSpPr>
              <a:spLocks noChangeArrowheads="1"/>
            </p:cNvSpPr>
            <p:nvPr/>
          </p:nvSpPr>
          <p:spPr bwMode="auto">
            <a:xfrm>
              <a:off x="4464" y="2352"/>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51229" name="Line 2070"/>
            <p:cNvSpPr>
              <a:spLocks noChangeShapeType="1"/>
            </p:cNvSpPr>
            <p:nvPr/>
          </p:nvSpPr>
          <p:spPr bwMode="auto">
            <a:xfrm>
              <a:off x="3147" y="2880"/>
              <a:ext cx="885" cy="0"/>
            </a:xfrm>
            <a:prstGeom prst="line">
              <a:avLst/>
            </a:prstGeom>
            <a:noFill/>
            <a:ln w="25400">
              <a:solidFill>
                <a:schemeClr val="tx1"/>
              </a:solidFill>
              <a:prstDash val="dash"/>
              <a:round/>
              <a:headEnd/>
              <a:tailEnd/>
            </a:ln>
          </p:spPr>
          <p:txBody>
            <a:bodyPr wrap="none" anchor="ctr"/>
            <a:lstStyle/>
            <a:p>
              <a:endParaRPr lang="pt-BR"/>
            </a:p>
          </p:txBody>
        </p:sp>
        <p:sp>
          <p:nvSpPr>
            <p:cNvPr id="51230" name="Rectangle 2072"/>
            <p:cNvSpPr>
              <a:spLocks noChangeArrowheads="1"/>
            </p:cNvSpPr>
            <p:nvPr/>
          </p:nvSpPr>
          <p:spPr bwMode="auto">
            <a:xfrm>
              <a:off x="2863" y="2729"/>
              <a:ext cx="279"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P</a:t>
              </a:r>
              <a:r>
                <a:rPr lang="en-US" sz="2000" b="1" i="1" baseline="-25000">
                  <a:latin typeface="Arial" charset="0"/>
                </a:rPr>
                <a:t>2</a:t>
              </a:r>
            </a:p>
          </p:txBody>
        </p:sp>
        <p:sp>
          <p:nvSpPr>
            <p:cNvPr id="51231" name="Rectangle 2080"/>
            <p:cNvSpPr>
              <a:spLocks noChangeArrowheads="1"/>
            </p:cNvSpPr>
            <p:nvPr/>
          </p:nvSpPr>
          <p:spPr bwMode="auto">
            <a:xfrm>
              <a:off x="4361" y="3701"/>
              <a:ext cx="296"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Q</a:t>
              </a:r>
              <a:r>
                <a:rPr lang="en-US" sz="2000" b="1" i="1" baseline="-25000">
                  <a:latin typeface="Arial" charset="0"/>
                </a:rPr>
                <a:t>1</a:t>
              </a:r>
            </a:p>
          </p:txBody>
        </p:sp>
        <p:sp>
          <p:nvSpPr>
            <p:cNvPr id="51232" name="Rectangle 2081"/>
            <p:cNvSpPr>
              <a:spLocks noChangeArrowheads="1"/>
            </p:cNvSpPr>
            <p:nvPr/>
          </p:nvSpPr>
          <p:spPr bwMode="auto">
            <a:xfrm>
              <a:off x="3881" y="3701"/>
              <a:ext cx="296"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Q</a:t>
              </a:r>
              <a:r>
                <a:rPr lang="en-US" sz="2000" b="1" i="1" baseline="-25000">
                  <a:latin typeface="Arial" charset="0"/>
                </a:rPr>
                <a:t>0</a:t>
              </a:r>
            </a:p>
          </p:txBody>
        </p:sp>
        <p:sp>
          <p:nvSpPr>
            <p:cNvPr id="51233" name="Line 2083"/>
            <p:cNvSpPr>
              <a:spLocks noChangeShapeType="1"/>
            </p:cNvSpPr>
            <p:nvPr/>
          </p:nvSpPr>
          <p:spPr bwMode="auto">
            <a:xfrm>
              <a:off x="4032" y="2895"/>
              <a:ext cx="0" cy="825"/>
            </a:xfrm>
            <a:prstGeom prst="line">
              <a:avLst/>
            </a:prstGeom>
            <a:noFill/>
            <a:ln w="25400">
              <a:solidFill>
                <a:schemeClr val="tx1"/>
              </a:solidFill>
              <a:prstDash val="dash"/>
              <a:round/>
              <a:headEnd/>
              <a:tailEnd/>
            </a:ln>
          </p:spPr>
          <p:txBody>
            <a:bodyPr wrap="none" anchor="ctr"/>
            <a:lstStyle/>
            <a:p>
              <a:endParaRPr lang="pt-BR"/>
            </a:p>
          </p:txBody>
        </p:sp>
        <p:sp>
          <p:nvSpPr>
            <p:cNvPr id="51234" name="Oval 2084"/>
            <p:cNvSpPr>
              <a:spLocks noChangeArrowheads="1"/>
            </p:cNvSpPr>
            <p:nvPr/>
          </p:nvSpPr>
          <p:spPr bwMode="auto">
            <a:xfrm>
              <a:off x="3984" y="2832"/>
              <a:ext cx="96" cy="96"/>
            </a:xfrm>
            <a:prstGeom prst="ellipse">
              <a:avLst/>
            </a:prstGeom>
            <a:solidFill>
              <a:schemeClr val="tx1"/>
            </a:solidFill>
            <a:ln w="12700">
              <a:solidFill>
                <a:schemeClr val="tx1"/>
              </a:solidFill>
              <a:round/>
              <a:headEnd/>
              <a:tailEnd/>
            </a:ln>
          </p:spPr>
          <p:txBody>
            <a:bodyPr wrap="none" anchor="ctr"/>
            <a:lstStyle/>
            <a:p>
              <a:endParaRPr lang="pt-BR"/>
            </a:p>
          </p:txBody>
        </p:sp>
      </p:grpSp>
      <p:grpSp>
        <p:nvGrpSpPr>
          <p:cNvPr id="4" name="Group 2092"/>
          <p:cNvGrpSpPr>
            <a:grpSpLocks/>
          </p:cNvGrpSpPr>
          <p:nvPr/>
        </p:nvGrpSpPr>
        <p:grpSpPr bwMode="auto">
          <a:xfrm>
            <a:off x="6105526" y="1884364"/>
            <a:ext cx="3090863" cy="4384676"/>
            <a:chOff x="3840" y="1187"/>
            <a:chExt cx="1947" cy="2762"/>
          </a:xfrm>
        </p:grpSpPr>
        <p:sp>
          <p:nvSpPr>
            <p:cNvPr id="51216" name="Line 2089"/>
            <p:cNvSpPr>
              <a:spLocks noChangeShapeType="1"/>
            </p:cNvSpPr>
            <p:nvPr/>
          </p:nvSpPr>
          <p:spPr bwMode="auto">
            <a:xfrm>
              <a:off x="4047" y="2880"/>
              <a:ext cx="453" cy="0"/>
            </a:xfrm>
            <a:prstGeom prst="line">
              <a:avLst/>
            </a:prstGeom>
            <a:noFill/>
            <a:ln w="25400">
              <a:solidFill>
                <a:schemeClr val="tx1"/>
              </a:solidFill>
              <a:prstDash val="dash"/>
              <a:round/>
              <a:headEnd/>
              <a:tailEnd/>
            </a:ln>
          </p:spPr>
          <p:txBody>
            <a:bodyPr wrap="none" anchor="ctr"/>
            <a:lstStyle/>
            <a:p>
              <a:endParaRPr lang="pt-BR"/>
            </a:p>
          </p:txBody>
        </p:sp>
        <p:sp>
          <p:nvSpPr>
            <p:cNvPr id="51217" name="Freeform 2063"/>
            <p:cNvSpPr>
              <a:spLocks/>
            </p:cNvSpPr>
            <p:nvPr/>
          </p:nvSpPr>
          <p:spPr bwMode="auto">
            <a:xfrm>
              <a:off x="3840" y="1440"/>
              <a:ext cx="1777" cy="2017"/>
            </a:xfrm>
            <a:custGeom>
              <a:avLst/>
              <a:gdLst>
                <a:gd name="T0" fmla="*/ 0 w 1777"/>
                <a:gd name="T1" fmla="*/ 2016 h 2017"/>
                <a:gd name="T2" fmla="*/ 472 w 1777"/>
                <a:gd name="T3" fmla="*/ 1628 h 2017"/>
                <a:gd name="T4" fmla="*/ 968 w 1777"/>
                <a:gd name="T5" fmla="*/ 1174 h 2017"/>
                <a:gd name="T6" fmla="*/ 1490 w 1777"/>
                <a:gd name="T7" fmla="*/ 563 h 2017"/>
                <a:gd name="T8" fmla="*/ 1685 w 1777"/>
                <a:gd name="T9" fmla="*/ 266 h 2017"/>
                <a:gd name="T10" fmla="*/ 1776 w 1777"/>
                <a:gd name="T11" fmla="*/ 0 h 2017"/>
                <a:gd name="T12" fmla="*/ 0 60000 65536"/>
                <a:gd name="T13" fmla="*/ 0 60000 65536"/>
                <a:gd name="T14" fmla="*/ 0 60000 65536"/>
                <a:gd name="T15" fmla="*/ 0 60000 65536"/>
                <a:gd name="T16" fmla="*/ 0 60000 65536"/>
                <a:gd name="T17" fmla="*/ 0 60000 65536"/>
                <a:gd name="T18" fmla="*/ 0 w 1777"/>
                <a:gd name="T19" fmla="*/ 0 h 2017"/>
                <a:gd name="T20" fmla="*/ 1777 w 1777"/>
                <a:gd name="T21" fmla="*/ 2017 h 2017"/>
              </a:gdLst>
              <a:ahLst/>
              <a:cxnLst>
                <a:cxn ang="T12">
                  <a:pos x="T0" y="T1"/>
                </a:cxn>
                <a:cxn ang="T13">
                  <a:pos x="T2" y="T3"/>
                </a:cxn>
                <a:cxn ang="T14">
                  <a:pos x="T4" y="T5"/>
                </a:cxn>
                <a:cxn ang="T15">
                  <a:pos x="T6" y="T7"/>
                </a:cxn>
                <a:cxn ang="T16">
                  <a:pos x="T8" y="T9"/>
                </a:cxn>
                <a:cxn ang="T17">
                  <a:pos x="T10" y="T11"/>
                </a:cxn>
              </a:cxnLst>
              <a:rect l="T18" t="T19" r="T20" b="T21"/>
              <a:pathLst>
                <a:path w="1777" h="2017">
                  <a:moveTo>
                    <a:pt x="0" y="2016"/>
                  </a:moveTo>
                  <a:lnTo>
                    <a:pt x="472" y="1628"/>
                  </a:lnTo>
                  <a:lnTo>
                    <a:pt x="968" y="1174"/>
                  </a:lnTo>
                  <a:lnTo>
                    <a:pt x="1490" y="563"/>
                  </a:lnTo>
                  <a:lnTo>
                    <a:pt x="1685" y="266"/>
                  </a:lnTo>
                  <a:lnTo>
                    <a:pt x="1776" y="0"/>
                  </a:lnTo>
                </a:path>
              </a:pathLst>
            </a:custGeom>
            <a:noFill/>
            <a:ln w="50800" cap="flat" cmpd="sng">
              <a:solidFill>
                <a:schemeClr val="tx1"/>
              </a:solidFill>
              <a:prstDash val="solid"/>
              <a:round/>
              <a:headEnd type="none" w="med" len="med"/>
              <a:tailEnd type="none" w="med" len="med"/>
            </a:ln>
          </p:spPr>
          <p:txBody>
            <a:bodyPr/>
            <a:lstStyle/>
            <a:p>
              <a:endParaRPr lang="pt-BR"/>
            </a:p>
          </p:txBody>
        </p:sp>
        <p:sp>
          <p:nvSpPr>
            <p:cNvPr id="51218" name="Rectangle 2065"/>
            <p:cNvSpPr>
              <a:spLocks noChangeArrowheads="1"/>
            </p:cNvSpPr>
            <p:nvPr/>
          </p:nvSpPr>
          <p:spPr bwMode="auto">
            <a:xfrm>
              <a:off x="5489" y="1187"/>
              <a:ext cx="298" cy="289"/>
            </a:xfrm>
            <a:prstGeom prst="rect">
              <a:avLst/>
            </a:prstGeom>
            <a:noFill/>
            <a:ln w="12700">
              <a:noFill/>
              <a:miter lim="800000"/>
              <a:headEnd/>
              <a:tailEnd/>
            </a:ln>
          </p:spPr>
          <p:txBody>
            <a:bodyPr wrap="none" lIns="90488" tIns="44450" rIns="90488" bIns="44450">
              <a:spAutoFit/>
            </a:bodyPr>
            <a:lstStyle/>
            <a:p>
              <a:r>
                <a:rPr lang="en-US" b="1" i="1" dirty="0">
                  <a:latin typeface="Arial" charset="0"/>
                </a:rPr>
                <a:t>S’</a:t>
              </a:r>
            </a:p>
          </p:txBody>
        </p:sp>
        <p:sp>
          <p:nvSpPr>
            <p:cNvPr id="51219" name="Line 2067"/>
            <p:cNvSpPr>
              <a:spLocks noChangeShapeType="1"/>
            </p:cNvSpPr>
            <p:nvPr/>
          </p:nvSpPr>
          <p:spPr bwMode="auto">
            <a:xfrm>
              <a:off x="4992" y="2427"/>
              <a:ext cx="0" cy="1293"/>
            </a:xfrm>
            <a:prstGeom prst="line">
              <a:avLst/>
            </a:prstGeom>
            <a:noFill/>
            <a:ln w="25400">
              <a:solidFill>
                <a:schemeClr val="tx1"/>
              </a:solidFill>
              <a:prstDash val="dash"/>
              <a:round/>
              <a:headEnd/>
              <a:tailEnd/>
            </a:ln>
          </p:spPr>
          <p:txBody>
            <a:bodyPr wrap="none" anchor="ctr"/>
            <a:lstStyle/>
            <a:p>
              <a:endParaRPr lang="pt-BR"/>
            </a:p>
          </p:txBody>
        </p:sp>
        <p:sp>
          <p:nvSpPr>
            <p:cNvPr id="51220" name="Oval 2069"/>
            <p:cNvSpPr>
              <a:spLocks noChangeArrowheads="1"/>
            </p:cNvSpPr>
            <p:nvPr/>
          </p:nvSpPr>
          <p:spPr bwMode="auto">
            <a:xfrm>
              <a:off x="4944" y="2352"/>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51221" name="Oval 2071"/>
            <p:cNvSpPr>
              <a:spLocks noChangeArrowheads="1"/>
            </p:cNvSpPr>
            <p:nvPr/>
          </p:nvSpPr>
          <p:spPr bwMode="auto">
            <a:xfrm>
              <a:off x="4464" y="2832"/>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51223" name="Rectangle 2082"/>
            <p:cNvSpPr>
              <a:spLocks noChangeArrowheads="1"/>
            </p:cNvSpPr>
            <p:nvPr/>
          </p:nvSpPr>
          <p:spPr bwMode="auto">
            <a:xfrm>
              <a:off x="4841" y="3701"/>
              <a:ext cx="296"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Q</a:t>
              </a:r>
              <a:r>
                <a:rPr lang="en-US" sz="2000" b="1" i="1" baseline="-25000">
                  <a:latin typeface="Arial" charset="0"/>
                </a:rPr>
                <a:t>2</a:t>
              </a:r>
            </a:p>
          </p:txBody>
        </p:sp>
        <p:sp>
          <p:nvSpPr>
            <p:cNvPr id="51224" name="Line 2087"/>
            <p:cNvSpPr>
              <a:spLocks noChangeShapeType="1"/>
            </p:cNvSpPr>
            <p:nvPr/>
          </p:nvSpPr>
          <p:spPr bwMode="auto">
            <a:xfrm>
              <a:off x="4539" y="2400"/>
              <a:ext cx="429" cy="0"/>
            </a:xfrm>
            <a:prstGeom prst="line">
              <a:avLst/>
            </a:prstGeom>
            <a:noFill/>
            <a:ln w="25400">
              <a:solidFill>
                <a:schemeClr val="tx1"/>
              </a:solidFill>
              <a:prstDash val="dash"/>
              <a:round/>
              <a:headEnd/>
              <a:tailEnd/>
            </a:ln>
          </p:spPr>
          <p:txBody>
            <a:bodyPr wrap="none" anchor="ctr"/>
            <a:lstStyle/>
            <a:p>
              <a:endParaRPr lang="pt-BR"/>
            </a:p>
          </p:txBody>
        </p:sp>
      </p:grpSp>
      <p:sp>
        <p:nvSpPr>
          <p:cNvPr id="39" name="Rectangle 4">
            <a:extLst>
              <a:ext uri="{FF2B5EF4-FFF2-40B4-BE49-F238E27FC236}">
                <a16:creationId xmlns:a16="http://schemas.microsoft.com/office/drawing/2014/main" id="{161F81AC-23C2-428F-B885-29FD421294DF}"/>
              </a:ext>
            </a:extLst>
          </p:cNvPr>
          <p:cNvSpPr>
            <a:spLocks noGrp="1" noChangeArrowheads="1"/>
          </p:cNvSpPr>
          <p:nvPr>
            <p:ph type="title"/>
          </p:nvPr>
        </p:nvSpPr>
        <p:spPr>
          <a:xfrm>
            <a:off x="790136" y="20806"/>
            <a:ext cx="7772400" cy="785813"/>
          </a:xfrm>
          <a:noFill/>
        </p:spPr>
        <p:txBody>
          <a:bodyPr/>
          <a:lstStyle/>
          <a:p>
            <a:pPr algn="ctr"/>
            <a:r>
              <a:rPr lang="en-US" dirty="0" err="1">
                <a:solidFill>
                  <a:schemeClr val="tx1"/>
                </a:solidFill>
              </a:rPr>
              <a:t>Oferta</a:t>
            </a:r>
            <a:r>
              <a:rPr lang="en-US" dirty="0">
                <a:solidFill>
                  <a:schemeClr val="tx1"/>
                </a:solidFill>
              </a:rPr>
              <a:t> e </a:t>
            </a:r>
            <a:r>
              <a:rPr lang="en-US" dirty="0" err="1">
                <a:solidFill>
                  <a:schemeClr val="tx1"/>
                </a:solidFill>
              </a:rPr>
              <a:t>Demanda</a:t>
            </a:r>
            <a:endParaRPr lang="en-US" dirty="0">
              <a:solidFill>
                <a:schemeClr val="tx1"/>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91173">
                                            <p:txEl>
                                              <p:pRg st="0" end="0"/>
                                            </p:txEl>
                                          </p:spTgt>
                                        </p:tgtEl>
                                        <p:attrNameLst>
                                          <p:attrName>style.visibility</p:attrName>
                                        </p:attrNameLst>
                                      </p:cBhvr>
                                      <p:to>
                                        <p:strVal val="visible"/>
                                      </p:to>
                                    </p:set>
                                    <p:animEffect transition="in" filter="wipe(left)">
                                      <p:cBhvr>
                                        <p:cTn id="17" dur="500"/>
                                        <p:tgtEl>
                                          <p:spTgt spid="391173">
                                            <p:txEl>
                                              <p:pRg st="0" end="0"/>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91173">
                                            <p:txEl>
                                              <p:pRg st="1" end="1"/>
                                            </p:txEl>
                                          </p:spTgt>
                                        </p:tgtEl>
                                        <p:attrNameLst>
                                          <p:attrName>style.visibility</p:attrName>
                                        </p:attrNameLst>
                                      </p:cBhvr>
                                      <p:to>
                                        <p:strVal val="visible"/>
                                      </p:to>
                                    </p:set>
                                    <p:animEffect transition="in" filter="wipe(left)">
                                      <p:cBhvr>
                                        <p:cTn id="20" dur="500"/>
                                        <p:tgtEl>
                                          <p:spTgt spid="391173">
                                            <p:txEl>
                                              <p:pRg st="1" end="1"/>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91173">
                                            <p:txEl>
                                              <p:pRg st="2" end="2"/>
                                            </p:txEl>
                                          </p:spTgt>
                                        </p:tgtEl>
                                        <p:attrNameLst>
                                          <p:attrName>style.visibility</p:attrName>
                                        </p:attrNameLst>
                                      </p:cBhvr>
                                      <p:to>
                                        <p:strVal val="visible"/>
                                      </p:to>
                                    </p:set>
                                    <p:animEffect transition="in" filter="wipe(left)">
                                      <p:cBhvr>
                                        <p:cTn id="23" dur="500"/>
                                        <p:tgtEl>
                                          <p:spTgt spid="39117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17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5"/>
          <p:cNvSpPr>
            <a:spLocks noGrp="1" noChangeArrowheads="1"/>
          </p:cNvSpPr>
          <p:nvPr>
            <p:ph type="body" sz="half" idx="1"/>
          </p:nvPr>
        </p:nvSpPr>
        <p:spPr>
          <a:xfrm>
            <a:off x="239170" y="1259497"/>
            <a:ext cx="8609407" cy="4883150"/>
          </a:xfrm>
          <a:noFill/>
        </p:spPr>
        <p:txBody>
          <a:bodyPr/>
          <a:lstStyle/>
          <a:p>
            <a:pPr algn="just">
              <a:spcBef>
                <a:spcPct val="70000"/>
              </a:spcBef>
              <a:buClrTx/>
              <a:buFont typeface="Wingdings" panose="05000000000000000000" pitchFamily="2" charset="2"/>
              <a:buChar char="§"/>
            </a:pPr>
            <a:r>
              <a:rPr lang="en-US" sz="2800" b="1" dirty="0" err="1">
                <a:solidFill>
                  <a:schemeClr val="tx1"/>
                </a:solidFill>
              </a:rPr>
              <a:t>Oferta</a:t>
            </a:r>
            <a:r>
              <a:rPr lang="en-US" sz="2800" b="1" dirty="0">
                <a:solidFill>
                  <a:schemeClr val="tx1"/>
                </a:solidFill>
              </a:rPr>
              <a:t> - Uma </a:t>
            </a:r>
            <a:r>
              <a:rPr lang="en-US" sz="2800" b="1" dirty="0" err="1">
                <a:solidFill>
                  <a:schemeClr val="tx1"/>
                </a:solidFill>
              </a:rPr>
              <a:t>Revisão</a:t>
            </a:r>
            <a:endParaRPr lang="en-US" sz="2800" b="1" dirty="0">
              <a:solidFill>
                <a:schemeClr val="tx1"/>
              </a:solidFill>
            </a:endParaRPr>
          </a:p>
          <a:p>
            <a:pPr algn="just">
              <a:spcBef>
                <a:spcPct val="70000"/>
              </a:spcBef>
              <a:buClrTx/>
              <a:buFont typeface="Wingdings" panose="05000000000000000000" pitchFamily="2" charset="2"/>
              <a:buChar char="§"/>
            </a:pPr>
            <a:endParaRPr lang="en-US" sz="1600" dirty="0">
              <a:solidFill>
                <a:schemeClr val="tx1"/>
              </a:solidFill>
            </a:endParaRPr>
          </a:p>
          <a:p>
            <a:pPr lvl="1" algn="just">
              <a:buClrTx/>
              <a:buSzPct val="75000"/>
              <a:buFont typeface="Wingdings" panose="05000000000000000000" pitchFamily="2" charset="2"/>
              <a:buChar char="§"/>
            </a:pPr>
            <a:r>
              <a:rPr lang="en-US" sz="2400" dirty="0" err="1">
                <a:solidFill>
                  <a:schemeClr val="tx1"/>
                </a:solidFill>
              </a:rPr>
              <a:t>Existe</a:t>
            </a:r>
            <a:r>
              <a:rPr lang="en-US" sz="2400" dirty="0">
                <a:solidFill>
                  <a:schemeClr val="tx1"/>
                </a:solidFill>
              </a:rPr>
              <a:t> </a:t>
            </a:r>
            <a:r>
              <a:rPr lang="en-US" sz="2400" dirty="0" err="1">
                <a:solidFill>
                  <a:schemeClr val="tx1"/>
                </a:solidFill>
              </a:rPr>
              <a:t>uma</a:t>
            </a:r>
            <a:r>
              <a:rPr lang="en-US" sz="2400" dirty="0">
                <a:solidFill>
                  <a:schemeClr val="tx1"/>
                </a:solidFill>
              </a:rPr>
              <a:t> </a:t>
            </a:r>
            <a:r>
              <a:rPr lang="en-US" sz="2400" dirty="0" err="1">
                <a:solidFill>
                  <a:schemeClr val="tx1"/>
                </a:solidFill>
              </a:rPr>
              <a:t>relação</a:t>
            </a:r>
            <a:r>
              <a:rPr lang="en-US" sz="2400" dirty="0">
                <a:solidFill>
                  <a:schemeClr val="tx1"/>
                </a:solidFill>
              </a:rPr>
              <a:t> </a:t>
            </a:r>
            <a:r>
              <a:rPr lang="en-US" sz="2400" dirty="0" err="1">
                <a:solidFill>
                  <a:schemeClr val="tx1"/>
                </a:solidFill>
              </a:rPr>
              <a:t>direta</a:t>
            </a:r>
            <a:r>
              <a:rPr lang="en-US" sz="2400" dirty="0">
                <a:solidFill>
                  <a:schemeClr val="tx1"/>
                </a:solidFill>
              </a:rPr>
              <a:t> entre o </a:t>
            </a:r>
            <a:r>
              <a:rPr lang="en-US" sz="2400" dirty="0" err="1">
                <a:solidFill>
                  <a:schemeClr val="tx1"/>
                </a:solidFill>
              </a:rPr>
              <a:t>preço</a:t>
            </a:r>
            <a:r>
              <a:rPr lang="en-US" sz="2400" dirty="0">
                <a:solidFill>
                  <a:schemeClr val="tx1"/>
                </a:solidFill>
              </a:rPr>
              <a:t> e a </a:t>
            </a:r>
            <a:r>
              <a:rPr lang="en-US" sz="2400" dirty="0" err="1">
                <a:solidFill>
                  <a:schemeClr val="tx1"/>
                </a:solidFill>
              </a:rPr>
              <a:t>oferta</a:t>
            </a:r>
            <a:r>
              <a:rPr lang="en-US" sz="2400" dirty="0">
                <a:solidFill>
                  <a:schemeClr val="tx1"/>
                </a:solidFill>
              </a:rPr>
              <a:t>. Um </a:t>
            </a:r>
            <a:r>
              <a:rPr lang="en-US" sz="2400" dirty="0" err="1">
                <a:solidFill>
                  <a:schemeClr val="tx1"/>
                </a:solidFill>
              </a:rPr>
              <a:t>aumento</a:t>
            </a:r>
            <a:r>
              <a:rPr lang="en-US" sz="2400" dirty="0">
                <a:solidFill>
                  <a:schemeClr val="tx1"/>
                </a:solidFill>
              </a:rPr>
              <a:t> no </a:t>
            </a:r>
            <a:r>
              <a:rPr lang="en-US" sz="2400" dirty="0" err="1">
                <a:solidFill>
                  <a:schemeClr val="tx1"/>
                </a:solidFill>
              </a:rPr>
              <a:t>preço</a:t>
            </a:r>
            <a:r>
              <a:rPr lang="en-US" sz="2400" dirty="0">
                <a:solidFill>
                  <a:schemeClr val="tx1"/>
                </a:solidFill>
              </a:rPr>
              <a:t> </a:t>
            </a:r>
            <a:r>
              <a:rPr lang="en-US" sz="2400" dirty="0" err="1">
                <a:solidFill>
                  <a:schemeClr val="tx1"/>
                </a:solidFill>
              </a:rPr>
              <a:t>provoca</a:t>
            </a:r>
            <a:r>
              <a:rPr lang="en-US" sz="2400" dirty="0">
                <a:solidFill>
                  <a:schemeClr val="tx1"/>
                </a:solidFill>
              </a:rPr>
              <a:t> </a:t>
            </a:r>
            <a:r>
              <a:rPr lang="en-US" sz="2400" dirty="0" err="1">
                <a:solidFill>
                  <a:schemeClr val="tx1"/>
                </a:solidFill>
              </a:rPr>
              <a:t>uma</a:t>
            </a:r>
            <a:r>
              <a:rPr lang="en-US" sz="2400" dirty="0">
                <a:solidFill>
                  <a:schemeClr val="tx1"/>
                </a:solidFill>
              </a:rPr>
              <a:t> </a:t>
            </a:r>
            <a:r>
              <a:rPr lang="en-US" sz="2400" dirty="0" err="1">
                <a:solidFill>
                  <a:schemeClr val="tx1"/>
                </a:solidFill>
              </a:rPr>
              <a:t>variação</a:t>
            </a:r>
            <a:r>
              <a:rPr lang="en-US" sz="2400" dirty="0">
                <a:solidFill>
                  <a:schemeClr val="tx1"/>
                </a:solidFill>
              </a:rPr>
              <a:t> da </a:t>
            </a:r>
            <a:r>
              <a:rPr lang="en-US" sz="2400" dirty="0" err="1">
                <a:solidFill>
                  <a:schemeClr val="tx1"/>
                </a:solidFill>
              </a:rPr>
              <a:t>quantidade</a:t>
            </a:r>
            <a:r>
              <a:rPr lang="en-US" sz="2400" dirty="0">
                <a:solidFill>
                  <a:schemeClr val="tx1"/>
                </a:solidFill>
              </a:rPr>
              <a:t> </a:t>
            </a:r>
            <a:r>
              <a:rPr lang="en-US" sz="2400" dirty="0" err="1">
                <a:solidFill>
                  <a:schemeClr val="tx1"/>
                </a:solidFill>
              </a:rPr>
              <a:t>ofertada</a:t>
            </a:r>
            <a:r>
              <a:rPr lang="en-US" sz="2400" dirty="0">
                <a:solidFill>
                  <a:schemeClr val="tx1"/>
                </a:solidFill>
              </a:rPr>
              <a:t>, </a:t>
            </a:r>
            <a:r>
              <a:rPr lang="en-US" sz="2400" dirty="0" err="1">
                <a:solidFill>
                  <a:schemeClr val="tx1"/>
                </a:solidFill>
              </a:rPr>
              <a:t>repreesentada</a:t>
            </a:r>
            <a:r>
              <a:rPr lang="en-US" sz="2400" dirty="0">
                <a:solidFill>
                  <a:schemeClr val="tx1"/>
                </a:solidFill>
              </a:rPr>
              <a:t> </a:t>
            </a:r>
            <a:r>
              <a:rPr lang="en-US" sz="2400" dirty="0" err="1">
                <a:solidFill>
                  <a:schemeClr val="tx1"/>
                </a:solidFill>
              </a:rPr>
              <a:t>por</a:t>
            </a:r>
            <a:r>
              <a:rPr lang="en-US" sz="2400" dirty="0">
                <a:solidFill>
                  <a:schemeClr val="tx1"/>
                </a:solidFill>
              </a:rPr>
              <a:t> um </a:t>
            </a:r>
            <a:r>
              <a:rPr lang="en-US" sz="2400" dirty="0" err="1">
                <a:solidFill>
                  <a:schemeClr val="tx1"/>
                </a:solidFill>
              </a:rPr>
              <a:t>deslocammento</a:t>
            </a:r>
            <a:r>
              <a:rPr lang="en-US" sz="2400" dirty="0">
                <a:solidFill>
                  <a:schemeClr val="tx1"/>
                </a:solidFill>
              </a:rPr>
              <a:t> </a:t>
            </a:r>
            <a:r>
              <a:rPr lang="en-US" sz="2400" dirty="0" err="1">
                <a:solidFill>
                  <a:schemeClr val="tx1"/>
                </a:solidFill>
              </a:rPr>
              <a:t>ao</a:t>
            </a:r>
            <a:r>
              <a:rPr lang="en-US" sz="2400" dirty="0">
                <a:solidFill>
                  <a:schemeClr val="tx1"/>
                </a:solidFill>
              </a:rPr>
              <a:t> </a:t>
            </a:r>
            <a:r>
              <a:rPr lang="en-US" sz="2400" dirty="0" err="1">
                <a:solidFill>
                  <a:schemeClr val="tx1"/>
                </a:solidFill>
              </a:rPr>
              <a:t>longo</a:t>
            </a:r>
            <a:r>
              <a:rPr lang="en-US" sz="2400" dirty="0">
                <a:solidFill>
                  <a:schemeClr val="tx1"/>
                </a:solidFill>
              </a:rPr>
              <a:t> da </a:t>
            </a:r>
            <a:r>
              <a:rPr lang="en-US" sz="2400" dirty="0" err="1">
                <a:solidFill>
                  <a:schemeClr val="tx1"/>
                </a:solidFill>
              </a:rPr>
              <a:t>curva</a:t>
            </a:r>
            <a:r>
              <a:rPr lang="en-US" sz="2400" dirty="0">
                <a:solidFill>
                  <a:schemeClr val="tx1"/>
                </a:solidFill>
              </a:rPr>
              <a:t> de </a:t>
            </a:r>
            <a:r>
              <a:rPr lang="en-US" sz="2400" dirty="0" err="1">
                <a:solidFill>
                  <a:schemeClr val="tx1"/>
                </a:solidFill>
              </a:rPr>
              <a:t>oferta</a:t>
            </a:r>
            <a:r>
              <a:rPr lang="en-US" sz="2400" dirty="0">
                <a:solidFill>
                  <a:schemeClr val="tx1"/>
                </a:solidFill>
              </a:rPr>
              <a:t>.</a:t>
            </a:r>
          </a:p>
          <a:p>
            <a:pPr lvl="1" algn="just">
              <a:buClrTx/>
              <a:buSzPct val="75000"/>
              <a:buFont typeface="Wingdings" panose="05000000000000000000" pitchFamily="2" charset="2"/>
              <a:buChar char="§"/>
            </a:pPr>
            <a:r>
              <a:rPr lang="en-US" sz="2400" dirty="0" err="1">
                <a:solidFill>
                  <a:schemeClr val="tx1"/>
                </a:solidFill>
              </a:rPr>
              <a:t>Existe</a:t>
            </a:r>
            <a:r>
              <a:rPr lang="en-US" sz="2400" dirty="0">
                <a:solidFill>
                  <a:schemeClr val="tx1"/>
                </a:solidFill>
              </a:rPr>
              <a:t> </a:t>
            </a:r>
            <a:r>
              <a:rPr lang="en-US" sz="2400" dirty="0" err="1">
                <a:solidFill>
                  <a:schemeClr val="tx1"/>
                </a:solidFill>
              </a:rPr>
              <a:t>uma</a:t>
            </a:r>
            <a:r>
              <a:rPr lang="en-US" sz="2400" dirty="0">
                <a:solidFill>
                  <a:schemeClr val="tx1"/>
                </a:solidFill>
              </a:rPr>
              <a:t> </a:t>
            </a:r>
            <a:r>
              <a:rPr lang="en-US" sz="2400" dirty="0" err="1">
                <a:solidFill>
                  <a:schemeClr val="tx1"/>
                </a:solidFill>
              </a:rPr>
              <a:t>relação</a:t>
            </a:r>
            <a:r>
              <a:rPr lang="en-US" sz="2400" dirty="0">
                <a:solidFill>
                  <a:schemeClr val="tx1"/>
                </a:solidFill>
              </a:rPr>
              <a:t> </a:t>
            </a:r>
            <a:r>
              <a:rPr lang="en-US" sz="2400" dirty="0" err="1">
                <a:solidFill>
                  <a:schemeClr val="tx1"/>
                </a:solidFill>
              </a:rPr>
              <a:t>inversa</a:t>
            </a:r>
            <a:r>
              <a:rPr lang="en-US" sz="2400" dirty="0">
                <a:solidFill>
                  <a:schemeClr val="tx1"/>
                </a:solidFill>
              </a:rPr>
              <a:t> entre </a:t>
            </a:r>
            <a:r>
              <a:rPr lang="en-US" sz="2400" dirty="0" err="1">
                <a:solidFill>
                  <a:schemeClr val="tx1"/>
                </a:solidFill>
              </a:rPr>
              <a:t>os</a:t>
            </a:r>
            <a:r>
              <a:rPr lang="en-US" sz="2400" dirty="0">
                <a:solidFill>
                  <a:schemeClr val="tx1"/>
                </a:solidFill>
              </a:rPr>
              <a:t> </a:t>
            </a:r>
            <a:r>
              <a:rPr lang="en-US" sz="2400" dirty="0" err="1">
                <a:solidFill>
                  <a:schemeClr val="tx1"/>
                </a:solidFill>
              </a:rPr>
              <a:t>custos</a:t>
            </a:r>
            <a:r>
              <a:rPr lang="en-US" sz="2400" dirty="0">
                <a:solidFill>
                  <a:schemeClr val="tx1"/>
                </a:solidFill>
              </a:rPr>
              <a:t> de </a:t>
            </a:r>
            <a:r>
              <a:rPr lang="en-US" sz="2400" dirty="0" err="1">
                <a:solidFill>
                  <a:schemeClr val="tx1"/>
                </a:solidFill>
              </a:rPr>
              <a:t>produção</a:t>
            </a:r>
            <a:r>
              <a:rPr lang="en-US" sz="2400" dirty="0">
                <a:solidFill>
                  <a:schemeClr val="tx1"/>
                </a:solidFill>
              </a:rPr>
              <a:t> e a </a:t>
            </a:r>
            <a:r>
              <a:rPr lang="en-US" sz="2400" dirty="0" err="1">
                <a:solidFill>
                  <a:schemeClr val="tx1"/>
                </a:solidFill>
              </a:rPr>
              <a:t>oferta</a:t>
            </a:r>
            <a:r>
              <a:rPr lang="en-US" sz="2400" dirty="0">
                <a:solidFill>
                  <a:schemeClr val="tx1"/>
                </a:solidFill>
              </a:rPr>
              <a:t>. Um </a:t>
            </a:r>
            <a:r>
              <a:rPr lang="en-US" sz="2400" dirty="0" err="1">
                <a:solidFill>
                  <a:schemeClr val="tx1"/>
                </a:solidFill>
              </a:rPr>
              <a:t>aumento</a:t>
            </a:r>
            <a:r>
              <a:rPr lang="en-US" sz="2400" dirty="0">
                <a:solidFill>
                  <a:schemeClr val="tx1"/>
                </a:solidFill>
              </a:rPr>
              <a:t> </a:t>
            </a:r>
            <a:r>
              <a:rPr lang="en-US" sz="2400" dirty="0" err="1">
                <a:solidFill>
                  <a:schemeClr val="tx1"/>
                </a:solidFill>
              </a:rPr>
              <a:t>nos</a:t>
            </a:r>
            <a:r>
              <a:rPr lang="en-US" sz="2400" dirty="0">
                <a:solidFill>
                  <a:schemeClr val="tx1"/>
                </a:solidFill>
              </a:rPr>
              <a:t> </a:t>
            </a:r>
            <a:r>
              <a:rPr lang="en-US" sz="2400" dirty="0" err="1">
                <a:solidFill>
                  <a:schemeClr val="tx1"/>
                </a:solidFill>
              </a:rPr>
              <a:t>custos</a:t>
            </a:r>
            <a:r>
              <a:rPr lang="en-US" sz="2400" dirty="0">
                <a:solidFill>
                  <a:schemeClr val="tx1"/>
                </a:solidFill>
              </a:rPr>
              <a:t> de </a:t>
            </a:r>
            <a:r>
              <a:rPr lang="en-US" sz="2400" dirty="0" err="1">
                <a:solidFill>
                  <a:schemeClr val="tx1"/>
                </a:solidFill>
              </a:rPr>
              <a:t>produção</a:t>
            </a:r>
            <a:r>
              <a:rPr lang="en-US" sz="2400" dirty="0">
                <a:solidFill>
                  <a:schemeClr val="tx1"/>
                </a:solidFill>
              </a:rPr>
              <a:t> </a:t>
            </a:r>
            <a:r>
              <a:rPr lang="en-US" sz="2400" dirty="0" err="1">
                <a:solidFill>
                  <a:schemeClr val="tx1"/>
                </a:solidFill>
              </a:rPr>
              <a:t>provoca</a:t>
            </a:r>
            <a:r>
              <a:rPr lang="en-US" sz="2400" dirty="0">
                <a:solidFill>
                  <a:schemeClr val="tx1"/>
                </a:solidFill>
              </a:rPr>
              <a:t> </a:t>
            </a:r>
            <a:r>
              <a:rPr lang="en-US" sz="2400" dirty="0" err="1">
                <a:solidFill>
                  <a:schemeClr val="tx1"/>
                </a:solidFill>
              </a:rPr>
              <a:t>uma</a:t>
            </a:r>
            <a:r>
              <a:rPr lang="en-US" sz="2400" dirty="0">
                <a:solidFill>
                  <a:schemeClr val="tx1"/>
                </a:solidFill>
              </a:rPr>
              <a:t> </a:t>
            </a:r>
            <a:r>
              <a:rPr lang="en-US" sz="2400" dirty="0" err="1">
                <a:solidFill>
                  <a:schemeClr val="tx1"/>
                </a:solidFill>
              </a:rPr>
              <a:t>variação</a:t>
            </a:r>
            <a:r>
              <a:rPr lang="en-US" sz="2400" dirty="0">
                <a:solidFill>
                  <a:schemeClr val="tx1"/>
                </a:solidFill>
              </a:rPr>
              <a:t> da </a:t>
            </a:r>
            <a:r>
              <a:rPr lang="en-US" sz="2400" dirty="0" err="1">
                <a:solidFill>
                  <a:schemeClr val="tx1"/>
                </a:solidFill>
              </a:rPr>
              <a:t>oferta</a:t>
            </a:r>
            <a:r>
              <a:rPr lang="en-US" sz="2400" dirty="0">
                <a:solidFill>
                  <a:schemeClr val="tx1"/>
                </a:solidFill>
              </a:rPr>
              <a:t>,  </a:t>
            </a:r>
            <a:r>
              <a:rPr lang="en-US" sz="2400" dirty="0" err="1">
                <a:solidFill>
                  <a:schemeClr val="tx1"/>
                </a:solidFill>
              </a:rPr>
              <a:t>representada</a:t>
            </a:r>
            <a:r>
              <a:rPr lang="en-US" sz="2400" dirty="0">
                <a:solidFill>
                  <a:schemeClr val="tx1"/>
                </a:solidFill>
              </a:rPr>
              <a:t> </a:t>
            </a:r>
            <a:r>
              <a:rPr lang="en-US" sz="2400" dirty="0" err="1">
                <a:solidFill>
                  <a:schemeClr val="tx1"/>
                </a:solidFill>
              </a:rPr>
              <a:t>pelo</a:t>
            </a:r>
            <a:r>
              <a:rPr lang="en-US" sz="2400" dirty="0">
                <a:solidFill>
                  <a:schemeClr val="tx1"/>
                </a:solidFill>
              </a:rPr>
              <a:t> </a:t>
            </a:r>
            <a:r>
              <a:rPr lang="en-US" sz="2400" dirty="0" err="1">
                <a:solidFill>
                  <a:schemeClr val="tx1"/>
                </a:solidFill>
              </a:rPr>
              <a:t>deslocamento</a:t>
            </a:r>
            <a:r>
              <a:rPr lang="en-US" sz="2400" dirty="0">
                <a:solidFill>
                  <a:schemeClr val="tx1"/>
                </a:solidFill>
              </a:rPr>
              <a:t> da </a:t>
            </a:r>
            <a:r>
              <a:rPr lang="en-US" sz="2400" dirty="0" err="1">
                <a:solidFill>
                  <a:schemeClr val="tx1"/>
                </a:solidFill>
              </a:rPr>
              <a:t>curva</a:t>
            </a:r>
            <a:r>
              <a:rPr lang="en-US" sz="2400" dirty="0">
                <a:solidFill>
                  <a:schemeClr val="tx1"/>
                </a:solidFill>
              </a:rPr>
              <a:t> de </a:t>
            </a:r>
            <a:r>
              <a:rPr lang="en-US" sz="2400" dirty="0" err="1">
                <a:solidFill>
                  <a:schemeClr val="tx1"/>
                </a:solidFill>
              </a:rPr>
              <a:t>oferta</a:t>
            </a:r>
            <a:r>
              <a:rPr lang="en-US" sz="2400" dirty="0">
                <a:solidFill>
                  <a:schemeClr val="tx1"/>
                </a:solidFill>
              </a:rPr>
              <a:t> para a </a:t>
            </a:r>
            <a:r>
              <a:rPr lang="en-US" sz="2400" dirty="0" err="1">
                <a:solidFill>
                  <a:schemeClr val="tx1"/>
                </a:solidFill>
              </a:rPr>
              <a:t>esquerda</a:t>
            </a:r>
            <a:r>
              <a:rPr lang="en-US" sz="2400" dirty="0">
                <a:solidFill>
                  <a:schemeClr val="tx1"/>
                </a:solidFill>
              </a:rPr>
              <a:t>.</a:t>
            </a:r>
          </a:p>
        </p:txBody>
      </p:sp>
      <p:graphicFrame>
        <p:nvGraphicFramePr>
          <p:cNvPr id="2050" name="Object 6">
            <a:hlinkClick r:id="" action="ppaction://ole?verb=0"/>
          </p:cNvPr>
          <p:cNvGraphicFramePr>
            <a:graphicFrameLocks noGrp="1"/>
          </p:cNvGraphicFramePr>
          <p:nvPr>
            <p:ph sz="half" idx="2"/>
            <p:extLst>
              <p:ext uri="{D42A27DB-BD31-4B8C-83A1-F6EECF244321}">
                <p14:modId xmlns:p14="http://schemas.microsoft.com/office/powerpoint/2010/main" val="1498130875"/>
              </p:ext>
            </p:extLst>
          </p:nvPr>
        </p:nvGraphicFramePr>
        <p:xfrm>
          <a:off x="4417789" y="919381"/>
          <a:ext cx="3244412" cy="1247043"/>
        </p:xfrm>
        <a:graphic>
          <a:graphicData uri="http://schemas.openxmlformats.org/presentationml/2006/ole">
            <mc:AlternateContent xmlns:mc="http://schemas.openxmlformats.org/markup-compatibility/2006">
              <mc:Choice xmlns:v="urn:schemas-microsoft-com:vml" Requires="v">
                <p:oleObj name="Equation" r:id="rId3" imgW="1054080" imgH="431640" progId="Equation.DSMT4">
                  <p:embed/>
                </p:oleObj>
              </mc:Choice>
              <mc:Fallback>
                <p:oleObj name="Equation" r:id="rId3" imgW="1054080" imgH="431640" progId="Equation.DSMT4">
                  <p:embed/>
                  <p:pic>
                    <p:nvPicPr>
                      <p:cNvPr id="0" name="Object 6"/>
                      <p:cNvPicPr>
                        <a:picLocks noChangeArrowheads="1"/>
                      </p:cNvPicPr>
                      <p:nvPr/>
                    </p:nvPicPr>
                    <p:blipFill>
                      <a:blip r:embed="rId4"/>
                      <a:srcRect/>
                      <a:stretch>
                        <a:fillRect/>
                      </a:stretch>
                    </p:blipFill>
                    <p:spPr bwMode="auto">
                      <a:xfrm>
                        <a:off x="4417789" y="919381"/>
                        <a:ext cx="3244412" cy="1247043"/>
                      </a:xfrm>
                      <a:prstGeom prst="rect">
                        <a:avLst/>
                      </a:prstGeom>
                      <a:solidFill>
                        <a:srgbClr val="F8F8F8"/>
                      </a:solidFill>
                      <a:ln>
                        <a:solidFill>
                          <a:schemeClr val="tx1"/>
                        </a:solidFill>
                      </a:ln>
                      <a:effectLst/>
                    </p:spPr>
                  </p:pic>
                </p:oleObj>
              </mc:Fallback>
            </mc:AlternateContent>
          </a:graphicData>
        </a:graphic>
      </p:graphicFrame>
      <p:sp>
        <p:nvSpPr>
          <p:cNvPr id="12" name="Rectangle 4">
            <a:extLst>
              <a:ext uri="{FF2B5EF4-FFF2-40B4-BE49-F238E27FC236}">
                <a16:creationId xmlns:a16="http://schemas.microsoft.com/office/drawing/2014/main" id="{425A7841-8675-413C-8A80-A808A14E8B6D}"/>
              </a:ext>
            </a:extLst>
          </p:cNvPr>
          <p:cNvSpPr>
            <a:spLocks noGrp="1" noChangeArrowheads="1"/>
          </p:cNvSpPr>
          <p:nvPr>
            <p:ph type="title"/>
          </p:nvPr>
        </p:nvSpPr>
        <p:spPr>
          <a:xfrm>
            <a:off x="790136" y="20806"/>
            <a:ext cx="7772400" cy="785813"/>
          </a:xfrm>
          <a:noFill/>
        </p:spPr>
        <p:txBody>
          <a:bodyPr/>
          <a:lstStyle/>
          <a:p>
            <a:pPr algn="ctr"/>
            <a:r>
              <a:rPr lang="en-US" dirty="0" err="1">
                <a:solidFill>
                  <a:schemeClr val="tx1"/>
                </a:solidFill>
              </a:rPr>
              <a:t>Oferta</a:t>
            </a:r>
            <a:r>
              <a:rPr lang="en-US" dirty="0">
                <a:solidFill>
                  <a:schemeClr val="tx1"/>
                </a:solidFill>
              </a:rPr>
              <a:t> e </a:t>
            </a:r>
            <a:r>
              <a:rPr lang="en-US" dirty="0" err="1">
                <a:solidFill>
                  <a:schemeClr val="tx1"/>
                </a:solidFill>
              </a:rPr>
              <a:t>Demanda</a:t>
            </a:r>
            <a:endParaRPr lang="en-US" dirty="0">
              <a:solidFill>
                <a:schemeClr val="tx1"/>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7">
                                            <p:txEl>
                                              <p:pRg st="2" end="2"/>
                                            </p:txEl>
                                          </p:spTgt>
                                        </p:tgtEl>
                                        <p:attrNameLst>
                                          <p:attrName>style.visibility</p:attrName>
                                        </p:attrNameLst>
                                      </p:cBhvr>
                                      <p:to>
                                        <p:strVal val="visible"/>
                                      </p:to>
                                    </p:set>
                                    <p:anim calcmode="lin" valueType="num">
                                      <p:cBhvr additive="base">
                                        <p:cTn id="7" dur="500" fill="hold"/>
                                        <p:tgtEl>
                                          <p:spTgt spid="205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7">
                                            <p:txEl>
                                              <p:pRg st="3" end="3"/>
                                            </p:txEl>
                                          </p:spTgt>
                                        </p:tgtEl>
                                        <p:attrNameLst>
                                          <p:attrName>style.visibility</p:attrName>
                                        </p:attrNameLst>
                                      </p:cBhvr>
                                      <p:to>
                                        <p:strVal val="visible"/>
                                      </p:to>
                                    </p:set>
                                    <p:anim calcmode="lin" valueType="num">
                                      <p:cBhvr additive="base">
                                        <p:cTn id="13" dur="500" fill="hold"/>
                                        <p:tgtEl>
                                          <p:spTgt spid="205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6" name="Rectangle 4"/>
          <p:cNvSpPr>
            <a:spLocks noGrp="1" noChangeArrowheads="1"/>
          </p:cNvSpPr>
          <p:nvPr>
            <p:ph type="title"/>
          </p:nvPr>
        </p:nvSpPr>
        <p:spPr>
          <a:xfrm>
            <a:off x="1406770" y="48282"/>
            <a:ext cx="6339054" cy="785813"/>
          </a:xfrm>
          <a:noFill/>
        </p:spPr>
        <p:txBody>
          <a:bodyPr/>
          <a:lstStyle/>
          <a:p>
            <a:pPr algn="ctr"/>
            <a:r>
              <a:rPr lang="en-US" dirty="0">
                <a:solidFill>
                  <a:schemeClr val="tx1"/>
                </a:solidFill>
              </a:rPr>
              <a:t>O </a:t>
            </a:r>
            <a:r>
              <a:rPr lang="en-US" dirty="0" err="1">
                <a:solidFill>
                  <a:schemeClr val="tx1"/>
                </a:solidFill>
              </a:rPr>
              <a:t>Mecanismo</a:t>
            </a:r>
            <a:r>
              <a:rPr lang="en-US" dirty="0">
                <a:solidFill>
                  <a:schemeClr val="tx1"/>
                </a:solidFill>
              </a:rPr>
              <a:t> de Mercado</a:t>
            </a:r>
          </a:p>
        </p:txBody>
      </p:sp>
      <p:sp>
        <p:nvSpPr>
          <p:cNvPr id="56328" name="Line 6"/>
          <p:cNvSpPr>
            <a:spLocks noChangeShapeType="1"/>
          </p:cNvSpPr>
          <p:nvPr/>
        </p:nvSpPr>
        <p:spPr bwMode="auto">
          <a:xfrm>
            <a:off x="2308276" y="1139748"/>
            <a:ext cx="0" cy="4211637"/>
          </a:xfrm>
          <a:prstGeom prst="line">
            <a:avLst/>
          </a:prstGeom>
          <a:noFill/>
          <a:ln w="76200">
            <a:solidFill>
              <a:schemeClr val="tx1"/>
            </a:solidFill>
            <a:round/>
            <a:headEnd type="triangle" w="med" len="med"/>
            <a:tailEnd type="none" w="med" len="med"/>
          </a:ln>
        </p:spPr>
        <p:txBody>
          <a:bodyPr wrap="none" anchor="ctr"/>
          <a:lstStyle/>
          <a:p>
            <a:endParaRPr lang="pt-BR"/>
          </a:p>
        </p:txBody>
      </p:sp>
      <p:sp>
        <p:nvSpPr>
          <p:cNvPr id="56329" name="Line 7"/>
          <p:cNvSpPr>
            <a:spLocks noChangeShapeType="1"/>
          </p:cNvSpPr>
          <p:nvPr/>
        </p:nvSpPr>
        <p:spPr bwMode="auto">
          <a:xfrm>
            <a:off x="2327326" y="5321881"/>
            <a:ext cx="4222750" cy="0"/>
          </a:xfrm>
          <a:prstGeom prst="line">
            <a:avLst/>
          </a:prstGeom>
          <a:noFill/>
          <a:ln w="76200">
            <a:solidFill>
              <a:schemeClr val="tx1"/>
            </a:solidFill>
            <a:round/>
            <a:headEnd type="none" w="med" len="med"/>
            <a:tailEnd type="triangle" w="med" len="med"/>
          </a:ln>
        </p:spPr>
        <p:txBody>
          <a:bodyPr wrap="none" anchor="ctr"/>
          <a:lstStyle/>
          <a:p>
            <a:endParaRPr lang="pt-BR"/>
          </a:p>
        </p:txBody>
      </p:sp>
      <p:sp>
        <p:nvSpPr>
          <p:cNvPr id="56330" name="Rectangle 8"/>
          <p:cNvSpPr>
            <a:spLocks noChangeArrowheads="1"/>
          </p:cNvSpPr>
          <p:nvPr/>
        </p:nvSpPr>
        <p:spPr bwMode="auto">
          <a:xfrm>
            <a:off x="6387220" y="5240699"/>
            <a:ext cx="461666" cy="520655"/>
          </a:xfrm>
          <a:prstGeom prst="rect">
            <a:avLst/>
          </a:prstGeom>
          <a:noFill/>
          <a:ln w="12700">
            <a:noFill/>
            <a:miter lim="800000"/>
            <a:headEnd/>
            <a:tailEnd/>
          </a:ln>
        </p:spPr>
        <p:txBody>
          <a:bodyPr wrap="none" lIns="90488" tIns="44450" rIns="90488" bIns="44450">
            <a:spAutoFit/>
          </a:bodyPr>
          <a:lstStyle/>
          <a:p>
            <a:r>
              <a:rPr lang="en-US" sz="2800" b="1" dirty="0">
                <a:latin typeface="Arial" charset="0"/>
              </a:rPr>
              <a:t>Q</a:t>
            </a:r>
          </a:p>
        </p:txBody>
      </p:sp>
      <p:grpSp>
        <p:nvGrpSpPr>
          <p:cNvPr id="2" name="Group 20"/>
          <p:cNvGrpSpPr>
            <a:grpSpLocks/>
          </p:cNvGrpSpPr>
          <p:nvPr/>
        </p:nvGrpSpPr>
        <p:grpSpPr bwMode="auto">
          <a:xfrm>
            <a:off x="3222676" y="1257881"/>
            <a:ext cx="3341688" cy="3781428"/>
            <a:chOff x="1968" y="1200"/>
            <a:chExt cx="2105" cy="2382"/>
          </a:xfrm>
        </p:grpSpPr>
        <p:sp>
          <p:nvSpPr>
            <p:cNvPr id="56343" name="Freeform 9"/>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 name="T12" fmla="*/ 0 60000 65536"/>
                <a:gd name="T13" fmla="*/ 0 60000 65536"/>
                <a:gd name="T14" fmla="*/ 0 60000 65536"/>
                <a:gd name="T15" fmla="*/ 0 60000 65536"/>
                <a:gd name="T16" fmla="*/ 0 60000 65536"/>
                <a:gd name="T17" fmla="*/ 0 60000 65536"/>
                <a:gd name="T18" fmla="*/ 0 w 1873"/>
                <a:gd name="T19" fmla="*/ 0 h 2209"/>
                <a:gd name="T20" fmla="*/ 1873 w 1873"/>
                <a:gd name="T21" fmla="*/ 2209 h 2209"/>
              </a:gdLst>
              <a:ahLst/>
              <a:cxnLst>
                <a:cxn ang="T12">
                  <a:pos x="T0" y="T1"/>
                </a:cxn>
                <a:cxn ang="T13">
                  <a:pos x="T2" y="T3"/>
                </a:cxn>
                <a:cxn ang="T14">
                  <a:pos x="T4" y="T5"/>
                </a:cxn>
                <a:cxn ang="T15">
                  <a:pos x="T6" y="T7"/>
                </a:cxn>
                <a:cxn ang="T16">
                  <a:pos x="T8" y="T9"/>
                </a:cxn>
                <a:cxn ang="T17">
                  <a:pos x="T10" y="T11"/>
                </a:cxn>
              </a:cxnLst>
              <a:rect l="T18" t="T19" r="T20" b="T21"/>
              <a:pathLst>
                <a:path w="1873" h="2209">
                  <a:moveTo>
                    <a:pt x="0" y="0"/>
                  </a:moveTo>
                  <a:lnTo>
                    <a:pt x="360" y="587"/>
                  </a:lnTo>
                  <a:lnTo>
                    <a:pt x="782" y="1203"/>
                  </a:lnTo>
                  <a:lnTo>
                    <a:pt x="1349" y="1852"/>
                  </a:lnTo>
                  <a:lnTo>
                    <a:pt x="1625" y="2095"/>
                  </a:lnTo>
                  <a:lnTo>
                    <a:pt x="1872" y="2208"/>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56344" name="Rectangle 10"/>
            <p:cNvSpPr>
              <a:spLocks noChangeArrowheads="1"/>
            </p:cNvSpPr>
            <p:nvPr/>
          </p:nvSpPr>
          <p:spPr bwMode="auto">
            <a:xfrm>
              <a:off x="3818" y="3293"/>
              <a:ext cx="255" cy="289"/>
            </a:xfrm>
            <a:prstGeom prst="rect">
              <a:avLst/>
            </a:prstGeom>
            <a:noFill/>
            <a:ln w="12700">
              <a:noFill/>
              <a:miter lim="800000"/>
              <a:headEnd/>
              <a:tailEnd/>
            </a:ln>
          </p:spPr>
          <p:txBody>
            <a:bodyPr wrap="none" lIns="90488" tIns="44450" rIns="90488" bIns="44450">
              <a:spAutoFit/>
            </a:bodyPr>
            <a:lstStyle/>
            <a:p>
              <a:r>
                <a:rPr lang="en-US" b="1" i="1" dirty="0">
                  <a:latin typeface="Arial" charset="0"/>
                </a:rPr>
                <a:t>D</a:t>
              </a:r>
            </a:p>
          </p:txBody>
        </p:sp>
      </p:grpSp>
      <p:grpSp>
        <p:nvGrpSpPr>
          <p:cNvPr id="3" name="Group 21"/>
          <p:cNvGrpSpPr>
            <a:grpSpLocks/>
          </p:cNvGrpSpPr>
          <p:nvPr/>
        </p:nvGrpSpPr>
        <p:grpSpPr bwMode="auto">
          <a:xfrm>
            <a:off x="2308276" y="1192794"/>
            <a:ext cx="3784603" cy="3419475"/>
            <a:chOff x="1392" y="1159"/>
            <a:chExt cx="2384" cy="2154"/>
          </a:xfrm>
        </p:grpSpPr>
        <p:sp>
          <p:nvSpPr>
            <p:cNvPr id="56341" name="Freeform 12"/>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 name="T12" fmla="*/ 0 60000 65536"/>
                <a:gd name="T13" fmla="*/ 0 60000 65536"/>
                <a:gd name="T14" fmla="*/ 0 60000 65536"/>
                <a:gd name="T15" fmla="*/ 0 60000 65536"/>
                <a:gd name="T16" fmla="*/ 0 60000 65536"/>
                <a:gd name="T17" fmla="*/ 0 60000 65536"/>
                <a:gd name="T18" fmla="*/ 0 w 2209"/>
                <a:gd name="T19" fmla="*/ 0 h 1873"/>
                <a:gd name="T20" fmla="*/ 2209 w 2209"/>
                <a:gd name="T21" fmla="*/ 1873 h 1873"/>
              </a:gdLst>
              <a:ahLst/>
              <a:cxnLst>
                <a:cxn ang="T12">
                  <a:pos x="T0" y="T1"/>
                </a:cxn>
                <a:cxn ang="T13">
                  <a:pos x="T2" y="T3"/>
                </a:cxn>
                <a:cxn ang="T14">
                  <a:pos x="T4" y="T5"/>
                </a:cxn>
                <a:cxn ang="T15">
                  <a:pos x="T6" y="T7"/>
                </a:cxn>
                <a:cxn ang="T16">
                  <a:pos x="T8" y="T9"/>
                </a:cxn>
                <a:cxn ang="T17">
                  <a:pos x="T10" y="T11"/>
                </a:cxn>
              </a:cxnLst>
              <a:rect l="T18" t="T19" r="T20" b="T21"/>
              <a:pathLst>
                <a:path w="2209" h="1873">
                  <a:moveTo>
                    <a:pt x="0" y="1872"/>
                  </a:moveTo>
                  <a:lnTo>
                    <a:pt x="587" y="1512"/>
                  </a:lnTo>
                  <a:lnTo>
                    <a:pt x="1203" y="1090"/>
                  </a:lnTo>
                  <a:lnTo>
                    <a:pt x="1852" y="523"/>
                  </a:lnTo>
                  <a:lnTo>
                    <a:pt x="2095" y="247"/>
                  </a:lnTo>
                  <a:lnTo>
                    <a:pt x="2208" y="0"/>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56342" name="Rectangle 13"/>
            <p:cNvSpPr>
              <a:spLocks noChangeArrowheads="1"/>
            </p:cNvSpPr>
            <p:nvPr/>
          </p:nvSpPr>
          <p:spPr bwMode="auto">
            <a:xfrm>
              <a:off x="3532" y="1159"/>
              <a:ext cx="244" cy="289"/>
            </a:xfrm>
            <a:prstGeom prst="rect">
              <a:avLst/>
            </a:prstGeom>
            <a:noFill/>
            <a:ln w="12700">
              <a:noFill/>
              <a:miter lim="800000"/>
              <a:headEnd/>
              <a:tailEnd/>
            </a:ln>
          </p:spPr>
          <p:txBody>
            <a:bodyPr wrap="none" lIns="90488" tIns="44450" rIns="90488" bIns="44450">
              <a:spAutoFit/>
            </a:bodyPr>
            <a:lstStyle/>
            <a:p>
              <a:r>
                <a:rPr lang="en-US" b="1" i="1" dirty="0">
                  <a:latin typeface="Arial" charset="0"/>
                </a:rPr>
                <a:t>S</a:t>
              </a:r>
            </a:p>
          </p:txBody>
        </p:sp>
      </p:grpSp>
      <p:grpSp>
        <p:nvGrpSpPr>
          <p:cNvPr id="4" name="Group 23"/>
          <p:cNvGrpSpPr>
            <a:grpSpLocks/>
          </p:cNvGrpSpPr>
          <p:nvPr/>
        </p:nvGrpSpPr>
        <p:grpSpPr bwMode="auto">
          <a:xfrm>
            <a:off x="1251002" y="2888244"/>
            <a:ext cx="6615120" cy="3760788"/>
            <a:chOff x="726" y="2227"/>
            <a:chExt cx="4167" cy="2369"/>
          </a:xfrm>
        </p:grpSpPr>
        <p:sp>
          <p:nvSpPr>
            <p:cNvPr id="56335" name="Rectangle 11"/>
            <p:cNvSpPr>
              <a:spLocks noChangeArrowheads="1"/>
            </p:cNvSpPr>
            <p:nvPr/>
          </p:nvSpPr>
          <p:spPr bwMode="auto">
            <a:xfrm>
              <a:off x="726" y="4074"/>
              <a:ext cx="4167" cy="522"/>
            </a:xfrm>
            <a:prstGeom prst="rect">
              <a:avLst/>
            </a:prstGeom>
            <a:solidFill>
              <a:srgbClr val="F8F8F8"/>
            </a:solidFill>
            <a:ln w="12700">
              <a:solidFill>
                <a:schemeClr val="tx1"/>
              </a:solidFill>
              <a:miter lim="800000"/>
              <a:headEnd/>
              <a:tailEnd/>
            </a:ln>
          </p:spPr>
          <p:txBody>
            <a:bodyPr wrap="square" lIns="90488" tIns="44450" rIns="90488" bIns="44450">
              <a:spAutoFit/>
            </a:bodyPr>
            <a:lstStyle/>
            <a:p>
              <a:pPr algn="just"/>
              <a:r>
                <a:rPr lang="en-US" dirty="0">
                  <a:latin typeface="Arial" charset="0"/>
                </a:rPr>
                <a:t>A </a:t>
              </a:r>
              <a:r>
                <a:rPr lang="en-US" dirty="0" err="1">
                  <a:latin typeface="Arial" charset="0"/>
                </a:rPr>
                <a:t>interseção</a:t>
              </a:r>
              <a:r>
                <a:rPr lang="en-US" dirty="0">
                  <a:latin typeface="Arial" charset="0"/>
                </a:rPr>
                <a:t> das </a:t>
              </a:r>
              <a:r>
                <a:rPr lang="en-US" dirty="0" err="1">
                  <a:latin typeface="Arial" charset="0"/>
                </a:rPr>
                <a:t>curvas</a:t>
              </a:r>
              <a:r>
                <a:rPr lang="en-US" dirty="0">
                  <a:latin typeface="Arial" charset="0"/>
                </a:rPr>
                <a:t> de </a:t>
              </a:r>
              <a:r>
                <a:rPr lang="en-US" dirty="0" err="1">
                  <a:latin typeface="Arial" charset="0"/>
                </a:rPr>
                <a:t>oferta</a:t>
              </a:r>
              <a:r>
                <a:rPr lang="en-US" dirty="0">
                  <a:latin typeface="Arial" charset="0"/>
                </a:rPr>
                <a:t> e </a:t>
              </a:r>
              <a:r>
                <a:rPr lang="en-US" dirty="0" err="1">
                  <a:latin typeface="Arial" charset="0"/>
                </a:rPr>
                <a:t>demanda</a:t>
              </a:r>
              <a:r>
                <a:rPr lang="en-US" dirty="0">
                  <a:latin typeface="Arial" charset="0"/>
                </a:rPr>
                <a:t> </a:t>
              </a:r>
              <a:r>
                <a:rPr lang="en-US" dirty="0" err="1">
                  <a:latin typeface="Arial" charset="0"/>
                </a:rPr>
                <a:t>determina</a:t>
              </a:r>
              <a:r>
                <a:rPr lang="en-US" dirty="0">
                  <a:latin typeface="Arial" charset="0"/>
                </a:rPr>
                <a:t> o </a:t>
              </a:r>
              <a:r>
                <a:rPr lang="en-US" dirty="0" err="1">
                  <a:latin typeface="Arial" charset="0"/>
                </a:rPr>
                <a:t>preço</a:t>
              </a:r>
              <a:r>
                <a:rPr lang="en-US" dirty="0">
                  <a:latin typeface="Arial" charset="0"/>
                </a:rPr>
                <a:t> e a </a:t>
              </a:r>
              <a:r>
                <a:rPr lang="en-US" dirty="0" err="1">
                  <a:latin typeface="Arial" charset="0"/>
                </a:rPr>
                <a:t>quantidade</a:t>
              </a:r>
              <a:r>
                <a:rPr lang="en-US" dirty="0">
                  <a:latin typeface="Arial" charset="0"/>
                </a:rPr>
                <a:t> de </a:t>
              </a:r>
              <a:r>
                <a:rPr lang="en-US" dirty="0" err="1">
                  <a:latin typeface="Arial" charset="0"/>
                </a:rPr>
                <a:t>equilíbrio</a:t>
              </a:r>
              <a:r>
                <a:rPr lang="en-US" dirty="0">
                  <a:latin typeface="Arial" charset="0"/>
                </a:rPr>
                <a:t> </a:t>
              </a:r>
            </a:p>
          </p:txBody>
        </p:sp>
        <p:sp>
          <p:nvSpPr>
            <p:cNvPr id="56336" name="Line 14"/>
            <p:cNvSpPr>
              <a:spLocks noChangeShapeType="1"/>
            </p:cNvSpPr>
            <p:nvPr/>
          </p:nvSpPr>
          <p:spPr bwMode="auto">
            <a:xfrm flipH="1">
              <a:off x="1371" y="2400"/>
              <a:ext cx="1389" cy="0"/>
            </a:xfrm>
            <a:prstGeom prst="line">
              <a:avLst/>
            </a:prstGeom>
            <a:noFill/>
            <a:ln w="25400">
              <a:solidFill>
                <a:schemeClr val="tx1"/>
              </a:solidFill>
              <a:prstDash val="dash"/>
              <a:round/>
              <a:headEnd/>
              <a:tailEnd/>
            </a:ln>
          </p:spPr>
          <p:txBody>
            <a:bodyPr wrap="none" anchor="ctr"/>
            <a:lstStyle/>
            <a:p>
              <a:endParaRPr lang="pt-BR"/>
            </a:p>
          </p:txBody>
        </p:sp>
        <p:sp>
          <p:nvSpPr>
            <p:cNvPr id="56337" name="Oval 15"/>
            <p:cNvSpPr>
              <a:spLocks noChangeArrowheads="1"/>
            </p:cNvSpPr>
            <p:nvPr/>
          </p:nvSpPr>
          <p:spPr bwMode="auto">
            <a:xfrm>
              <a:off x="2688" y="2352"/>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56338" name="Rectangle 16"/>
            <p:cNvSpPr>
              <a:spLocks noChangeArrowheads="1"/>
            </p:cNvSpPr>
            <p:nvPr/>
          </p:nvSpPr>
          <p:spPr bwMode="auto">
            <a:xfrm>
              <a:off x="1099" y="2227"/>
              <a:ext cx="279"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P</a:t>
              </a:r>
              <a:r>
                <a:rPr lang="en-US" sz="2000" b="1" i="1" baseline="-25000">
                  <a:latin typeface="Arial" charset="0"/>
                </a:rPr>
                <a:t>0</a:t>
              </a:r>
            </a:p>
          </p:txBody>
        </p:sp>
        <p:sp>
          <p:nvSpPr>
            <p:cNvPr id="56339" name="Rectangle 17"/>
            <p:cNvSpPr>
              <a:spLocks noChangeArrowheads="1"/>
            </p:cNvSpPr>
            <p:nvPr/>
          </p:nvSpPr>
          <p:spPr bwMode="auto">
            <a:xfrm>
              <a:off x="2585" y="3758"/>
              <a:ext cx="296" cy="248"/>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Q</a:t>
              </a:r>
              <a:r>
                <a:rPr lang="en-US" sz="2000" b="1" i="1" baseline="-25000" dirty="0">
                  <a:latin typeface="Arial" charset="0"/>
                </a:rPr>
                <a:t>0</a:t>
              </a:r>
            </a:p>
          </p:txBody>
        </p:sp>
        <p:sp>
          <p:nvSpPr>
            <p:cNvPr id="56340" name="Line 18"/>
            <p:cNvSpPr>
              <a:spLocks noChangeShapeType="1"/>
            </p:cNvSpPr>
            <p:nvPr/>
          </p:nvSpPr>
          <p:spPr bwMode="auto">
            <a:xfrm>
              <a:off x="2736" y="2475"/>
              <a:ext cx="0" cy="1293"/>
            </a:xfrm>
            <a:prstGeom prst="line">
              <a:avLst/>
            </a:prstGeom>
            <a:noFill/>
            <a:ln w="25400">
              <a:solidFill>
                <a:schemeClr val="tx1"/>
              </a:solidFill>
              <a:prstDash val="dash"/>
              <a:round/>
              <a:headEnd/>
              <a:tailEnd/>
            </a:ln>
          </p:spPr>
          <p:txBody>
            <a:bodyPr wrap="none" anchor="ctr"/>
            <a:lstStyle/>
            <a:p>
              <a:endParaRPr lang="pt-BR"/>
            </a:p>
          </p:txBody>
        </p:sp>
      </p:grpSp>
      <p:sp>
        <p:nvSpPr>
          <p:cNvPr id="56334" name="Rectangle 19"/>
          <p:cNvSpPr>
            <a:spLocks noChangeArrowheads="1"/>
          </p:cNvSpPr>
          <p:nvPr/>
        </p:nvSpPr>
        <p:spPr bwMode="auto">
          <a:xfrm>
            <a:off x="1832540" y="1016581"/>
            <a:ext cx="439224" cy="505267"/>
          </a:xfrm>
          <a:prstGeom prst="rect">
            <a:avLst/>
          </a:prstGeom>
          <a:noFill/>
          <a:ln w="12700">
            <a:noFill/>
            <a:miter lim="800000"/>
            <a:headEnd/>
            <a:tailEnd/>
          </a:ln>
        </p:spPr>
        <p:txBody>
          <a:bodyPr wrap="none" lIns="90488" tIns="44450" rIns="90488" bIns="44450">
            <a:spAutoFit/>
          </a:bodyPr>
          <a:lstStyle/>
          <a:p>
            <a:pPr algn="r">
              <a:lnSpc>
                <a:spcPct val="90000"/>
              </a:lnSpc>
            </a:pPr>
            <a:r>
              <a:rPr lang="en-US" sz="3000" b="1" dirty="0">
                <a:latin typeface="Arial" charset="0"/>
              </a:rPr>
              <a:t>P</a:t>
            </a: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51" name="Rectangle 1032"/>
          <p:cNvSpPr>
            <a:spLocks noGrp="1" noChangeArrowheads="1"/>
          </p:cNvSpPr>
          <p:nvPr>
            <p:ph type="body" idx="1"/>
          </p:nvPr>
        </p:nvSpPr>
        <p:spPr/>
        <p:txBody>
          <a:bodyPr/>
          <a:lstStyle/>
          <a:p>
            <a:pPr algn="just">
              <a:buClrTx/>
              <a:buFont typeface="Wingdings" panose="05000000000000000000" pitchFamily="2" charset="2"/>
              <a:buChar char="§"/>
            </a:pPr>
            <a:r>
              <a:rPr lang="en-US" sz="2800" b="1" dirty="0" err="1">
                <a:solidFill>
                  <a:schemeClr val="tx1"/>
                </a:solidFill>
              </a:rPr>
              <a:t>Características</a:t>
            </a:r>
            <a:r>
              <a:rPr lang="en-US" sz="2800" b="1" dirty="0">
                <a:solidFill>
                  <a:schemeClr val="tx1"/>
                </a:solidFill>
              </a:rPr>
              <a:t> do </a:t>
            </a:r>
            <a:r>
              <a:rPr lang="en-US" sz="2800" b="1" dirty="0" err="1">
                <a:solidFill>
                  <a:schemeClr val="tx1"/>
                </a:solidFill>
              </a:rPr>
              <a:t>equilíbrio</a:t>
            </a:r>
            <a:r>
              <a:rPr lang="en-US" sz="2800" b="1" dirty="0">
                <a:solidFill>
                  <a:schemeClr val="tx1"/>
                </a:solidFill>
              </a:rPr>
              <a:t> de </a:t>
            </a:r>
            <a:r>
              <a:rPr lang="en-US" sz="2800" b="1" dirty="0" err="1">
                <a:solidFill>
                  <a:schemeClr val="tx1"/>
                </a:solidFill>
              </a:rPr>
              <a:t>mercado</a:t>
            </a:r>
            <a:r>
              <a:rPr lang="en-US" sz="2800" b="1" dirty="0">
                <a:solidFill>
                  <a:schemeClr val="tx1"/>
                </a:solidFill>
              </a:rPr>
              <a:t>:</a:t>
            </a:r>
          </a:p>
          <a:p>
            <a:pPr lvl="1">
              <a:buClrTx/>
              <a:buFont typeface="Wingdings" panose="05000000000000000000" pitchFamily="2" charset="2"/>
              <a:buChar char="§"/>
            </a:pPr>
            <a:r>
              <a:rPr lang="en-US" dirty="0">
                <a:solidFill>
                  <a:schemeClr val="tx1"/>
                </a:solidFill>
              </a:rPr>
              <a:t>Q</a:t>
            </a:r>
            <a:r>
              <a:rPr lang="en-US" baseline="-25000" dirty="0">
                <a:solidFill>
                  <a:schemeClr val="tx1"/>
                </a:solidFill>
              </a:rPr>
              <a:t>D</a:t>
            </a:r>
            <a:r>
              <a:rPr lang="en-US" dirty="0">
                <a:solidFill>
                  <a:schemeClr val="tx1"/>
                </a:solidFill>
              </a:rPr>
              <a:t> = Q</a:t>
            </a:r>
            <a:r>
              <a:rPr lang="en-US" baseline="-25000" dirty="0">
                <a:solidFill>
                  <a:schemeClr val="tx1"/>
                </a:solidFill>
              </a:rPr>
              <a:t>S</a:t>
            </a:r>
            <a:endParaRPr lang="en-US" dirty="0">
              <a:solidFill>
                <a:schemeClr val="tx1"/>
              </a:solidFill>
            </a:endParaRPr>
          </a:p>
          <a:p>
            <a:pPr lvl="1">
              <a:buClrTx/>
              <a:buFont typeface="Wingdings" panose="05000000000000000000" pitchFamily="2" charset="2"/>
              <a:buChar char="§"/>
            </a:pPr>
            <a:r>
              <a:rPr lang="en-US" dirty="0" err="1">
                <a:solidFill>
                  <a:schemeClr val="tx1"/>
                </a:solidFill>
              </a:rPr>
              <a:t>Não</a:t>
            </a:r>
            <a:r>
              <a:rPr lang="en-US" dirty="0">
                <a:solidFill>
                  <a:schemeClr val="tx1"/>
                </a:solidFill>
              </a:rPr>
              <a:t> </a:t>
            </a:r>
            <a:r>
              <a:rPr lang="en-US" dirty="0" err="1">
                <a:solidFill>
                  <a:schemeClr val="tx1"/>
                </a:solidFill>
              </a:rPr>
              <a:t>há</a:t>
            </a:r>
            <a:r>
              <a:rPr lang="en-US" dirty="0">
                <a:solidFill>
                  <a:schemeClr val="tx1"/>
                </a:solidFill>
              </a:rPr>
              <a:t> </a:t>
            </a:r>
            <a:r>
              <a:rPr lang="en-US" dirty="0" err="1">
                <a:solidFill>
                  <a:schemeClr val="tx1"/>
                </a:solidFill>
              </a:rPr>
              <a:t>excedente</a:t>
            </a:r>
            <a:endParaRPr lang="en-US" dirty="0">
              <a:solidFill>
                <a:schemeClr val="tx1"/>
              </a:solidFill>
            </a:endParaRPr>
          </a:p>
          <a:p>
            <a:pPr lvl="1">
              <a:buClrTx/>
              <a:buFont typeface="Wingdings" panose="05000000000000000000" pitchFamily="2" charset="2"/>
              <a:buChar char="§"/>
            </a:pPr>
            <a:r>
              <a:rPr lang="en-US" dirty="0" err="1">
                <a:solidFill>
                  <a:schemeClr val="tx1"/>
                </a:solidFill>
              </a:rPr>
              <a:t>Não</a:t>
            </a:r>
            <a:r>
              <a:rPr lang="en-US" dirty="0">
                <a:solidFill>
                  <a:schemeClr val="tx1"/>
                </a:solidFill>
              </a:rPr>
              <a:t> </a:t>
            </a:r>
            <a:r>
              <a:rPr lang="en-US" dirty="0" err="1">
                <a:solidFill>
                  <a:schemeClr val="tx1"/>
                </a:solidFill>
              </a:rPr>
              <a:t>há</a:t>
            </a:r>
            <a:r>
              <a:rPr lang="en-US" dirty="0">
                <a:solidFill>
                  <a:schemeClr val="tx1"/>
                </a:solidFill>
              </a:rPr>
              <a:t> </a:t>
            </a:r>
            <a:r>
              <a:rPr lang="en-US" dirty="0" err="1">
                <a:solidFill>
                  <a:schemeClr val="tx1"/>
                </a:solidFill>
              </a:rPr>
              <a:t>escassez</a:t>
            </a:r>
            <a:endParaRPr lang="en-US" dirty="0">
              <a:solidFill>
                <a:schemeClr val="tx1"/>
              </a:solidFill>
            </a:endParaRPr>
          </a:p>
          <a:p>
            <a:pPr lvl="1">
              <a:buClrTx/>
              <a:buFont typeface="Wingdings" panose="05000000000000000000" pitchFamily="2" charset="2"/>
              <a:buChar char="§"/>
            </a:pPr>
            <a:r>
              <a:rPr lang="en-US" dirty="0" err="1">
                <a:solidFill>
                  <a:schemeClr val="tx1"/>
                </a:solidFill>
              </a:rPr>
              <a:t>Não</a:t>
            </a:r>
            <a:r>
              <a:rPr lang="en-US" dirty="0">
                <a:solidFill>
                  <a:schemeClr val="tx1"/>
                </a:solidFill>
              </a:rPr>
              <a:t> </a:t>
            </a:r>
            <a:r>
              <a:rPr lang="en-US" dirty="0" err="1">
                <a:solidFill>
                  <a:schemeClr val="tx1"/>
                </a:solidFill>
              </a:rPr>
              <a:t>há</a:t>
            </a:r>
            <a:r>
              <a:rPr lang="en-US" dirty="0">
                <a:solidFill>
                  <a:schemeClr val="tx1"/>
                </a:solidFill>
              </a:rPr>
              <a:t> </a:t>
            </a:r>
            <a:r>
              <a:rPr lang="en-US" dirty="0" err="1">
                <a:solidFill>
                  <a:schemeClr val="tx1"/>
                </a:solidFill>
              </a:rPr>
              <a:t>pressão</a:t>
            </a:r>
            <a:r>
              <a:rPr lang="en-US" dirty="0">
                <a:solidFill>
                  <a:schemeClr val="tx1"/>
                </a:solidFill>
              </a:rPr>
              <a:t> para </a:t>
            </a:r>
            <a:r>
              <a:rPr lang="en-US" dirty="0" err="1">
                <a:solidFill>
                  <a:schemeClr val="tx1"/>
                </a:solidFill>
              </a:rPr>
              <a:t>variação</a:t>
            </a:r>
            <a:r>
              <a:rPr lang="en-US" dirty="0">
                <a:solidFill>
                  <a:schemeClr val="tx1"/>
                </a:solidFill>
              </a:rPr>
              <a:t> no </a:t>
            </a:r>
            <a:r>
              <a:rPr lang="en-US" dirty="0" err="1">
                <a:solidFill>
                  <a:schemeClr val="tx1"/>
                </a:solidFill>
              </a:rPr>
              <a:t>preço</a:t>
            </a:r>
            <a:endParaRPr lang="en-US" dirty="0">
              <a:solidFill>
                <a:schemeClr val="tx1"/>
              </a:solidFill>
            </a:endParaRPr>
          </a:p>
        </p:txBody>
      </p:sp>
      <p:sp>
        <p:nvSpPr>
          <p:cNvPr id="11" name="Rectangle 4">
            <a:extLst>
              <a:ext uri="{FF2B5EF4-FFF2-40B4-BE49-F238E27FC236}">
                <a16:creationId xmlns:a16="http://schemas.microsoft.com/office/drawing/2014/main" id="{7CDBAA1E-822B-4BEE-A9EB-E9D84C38AF03}"/>
              </a:ext>
            </a:extLst>
          </p:cNvPr>
          <p:cNvSpPr>
            <a:spLocks noGrp="1" noChangeArrowheads="1"/>
          </p:cNvSpPr>
          <p:nvPr>
            <p:ph type="title"/>
          </p:nvPr>
        </p:nvSpPr>
        <p:spPr>
          <a:xfrm>
            <a:off x="1406770" y="48282"/>
            <a:ext cx="6339054" cy="785813"/>
          </a:xfrm>
          <a:noFill/>
        </p:spPr>
        <p:txBody>
          <a:bodyPr/>
          <a:lstStyle/>
          <a:p>
            <a:pPr algn="ctr"/>
            <a:r>
              <a:rPr lang="en-US" dirty="0">
                <a:solidFill>
                  <a:schemeClr val="tx1"/>
                </a:solidFill>
              </a:rPr>
              <a:t>O </a:t>
            </a:r>
            <a:r>
              <a:rPr lang="en-US" dirty="0" err="1">
                <a:solidFill>
                  <a:schemeClr val="tx1"/>
                </a:solidFill>
              </a:rPr>
              <a:t>Mecanismo</a:t>
            </a:r>
            <a:r>
              <a:rPr lang="en-US" dirty="0">
                <a:solidFill>
                  <a:schemeClr val="tx1"/>
                </a:solidFill>
              </a:rPr>
              <a:t> de Mercado</a:t>
            </a:r>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62" name="Rectangle 4"/>
          <p:cNvSpPr>
            <a:spLocks noGrp="1" noChangeArrowheads="1"/>
          </p:cNvSpPr>
          <p:nvPr>
            <p:ph type="title"/>
          </p:nvPr>
        </p:nvSpPr>
        <p:spPr>
          <a:xfrm>
            <a:off x="1655201" y="98374"/>
            <a:ext cx="5392713" cy="785813"/>
          </a:xfrm>
          <a:noFill/>
        </p:spPr>
        <p:txBody>
          <a:bodyPr/>
          <a:lstStyle/>
          <a:p>
            <a:pPr algn="ctr"/>
            <a:r>
              <a:rPr lang="en-US" dirty="0" err="1">
                <a:solidFill>
                  <a:schemeClr val="tx1"/>
                </a:solidFill>
              </a:rPr>
              <a:t>Tópicos</a:t>
            </a:r>
            <a:r>
              <a:rPr lang="en-US" dirty="0">
                <a:solidFill>
                  <a:schemeClr val="tx1"/>
                </a:solidFill>
              </a:rPr>
              <a:t> </a:t>
            </a:r>
            <a:r>
              <a:rPr lang="en-US" dirty="0" err="1">
                <a:solidFill>
                  <a:schemeClr val="tx1"/>
                </a:solidFill>
              </a:rPr>
              <a:t>Discutidos</a:t>
            </a:r>
            <a:endParaRPr lang="en-US" dirty="0">
              <a:solidFill>
                <a:schemeClr val="tx1"/>
              </a:solidFill>
            </a:endParaRPr>
          </a:p>
        </p:txBody>
      </p:sp>
      <p:sp>
        <p:nvSpPr>
          <p:cNvPr id="77829" name="Rectangle 5"/>
          <p:cNvSpPr>
            <a:spLocks noGrp="1" noChangeArrowheads="1"/>
          </p:cNvSpPr>
          <p:nvPr>
            <p:ph type="body" idx="1"/>
          </p:nvPr>
        </p:nvSpPr>
        <p:spPr>
          <a:xfrm>
            <a:off x="98474" y="1048089"/>
            <a:ext cx="8918917" cy="4883150"/>
          </a:xfrm>
          <a:noFill/>
        </p:spPr>
        <p:txBody>
          <a:bodyPr/>
          <a:lstStyle/>
          <a:p>
            <a:pPr algn="just">
              <a:spcBef>
                <a:spcPct val="70000"/>
              </a:spcBef>
              <a:buClrTx/>
              <a:buSzPct val="91000"/>
              <a:buFont typeface="Wingdings" panose="05000000000000000000" pitchFamily="2" charset="2"/>
              <a:buChar char="§"/>
            </a:pPr>
            <a:r>
              <a:rPr lang="en-US" sz="2700" dirty="0" err="1">
                <a:solidFill>
                  <a:schemeClr val="tx1"/>
                </a:solidFill>
              </a:rPr>
              <a:t>Oferta</a:t>
            </a:r>
            <a:r>
              <a:rPr lang="en-US" sz="2700" dirty="0">
                <a:solidFill>
                  <a:schemeClr val="tx1"/>
                </a:solidFill>
              </a:rPr>
              <a:t> e </a:t>
            </a:r>
            <a:r>
              <a:rPr lang="en-US" sz="2700" dirty="0" err="1">
                <a:solidFill>
                  <a:schemeClr val="tx1"/>
                </a:solidFill>
              </a:rPr>
              <a:t>Demanda</a:t>
            </a:r>
            <a:endParaRPr lang="en-US" sz="2700" dirty="0">
              <a:solidFill>
                <a:schemeClr val="tx1"/>
              </a:solidFill>
            </a:endParaRPr>
          </a:p>
          <a:p>
            <a:pPr algn="just">
              <a:spcBef>
                <a:spcPct val="70000"/>
              </a:spcBef>
              <a:buClrTx/>
              <a:buSzPct val="91000"/>
              <a:buFont typeface="Wingdings" panose="05000000000000000000" pitchFamily="2" charset="2"/>
              <a:buChar char="§"/>
            </a:pPr>
            <a:r>
              <a:rPr lang="en-US" sz="2700" dirty="0">
                <a:solidFill>
                  <a:schemeClr val="tx1"/>
                </a:solidFill>
              </a:rPr>
              <a:t>O </a:t>
            </a:r>
            <a:r>
              <a:rPr lang="en-US" sz="2700" dirty="0" err="1">
                <a:solidFill>
                  <a:schemeClr val="tx1"/>
                </a:solidFill>
              </a:rPr>
              <a:t>Mecanismo</a:t>
            </a:r>
            <a:r>
              <a:rPr lang="en-US" sz="2700" dirty="0">
                <a:solidFill>
                  <a:schemeClr val="tx1"/>
                </a:solidFill>
              </a:rPr>
              <a:t> de Mercado</a:t>
            </a:r>
          </a:p>
          <a:p>
            <a:pPr algn="just">
              <a:spcBef>
                <a:spcPct val="70000"/>
              </a:spcBef>
              <a:buClrTx/>
              <a:buSzPct val="91000"/>
              <a:buFont typeface="Wingdings" panose="05000000000000000000" pitchFamily="2" charset="2"/>
              <a:buChar char="§"/>
            </a:pPr>
            <a:r>
              <a:rPr lang="en-US" sz="2700" dirty="0" err="1">
                <a:solidFill>
                  <a:schemeClr val="tx1"/>
                </a:solidFill>
              </a:rPr>
              <a:t>Mudanças</a:t>
            </a:r>
            <a:r>
              <a:rPr lang="en-US" sz="2700" dirty="0">
                <a:solidFill>
                  <a:schemeClr val="tx1"/>
                </a:solidFill>
              </a:rPr>
              <a:t> no </a:t>
            </a:r>
            <a:r>
              <a:rPr lang="en-US" sz="2700" dirty="0" err="1">
                <a:solidFill>
                  <a:schemeClr val="tx1"/>
                </a:solidFill>
              </a:rPr>
              <a:t>Equilíbrio</a:t>
            </a:r>
            <a:r>
              <a:rPr lang="en-US" sz="2700" dirty="0">
                <a:solidFill>
                  <a:schemeClr val="tx1"/>
                </a:solidFill>
              </a:rPr>
              <a:t> do Mercado</a:t>
            </a:r>
          </a:p>
          <a:p>
            <a:pPr algn="just">
              <a:spcBef>
                <a:spcPct val="70000"/>
              </a:spcBef>
              <a:buClrTx/>
              <a:buSzPct val="91000"/>
              <a:buFont typeface="Wingdings" panose="05000000000000000000" pitchFamily="2" charset="2"/>
              <a:buChar char="§"/>
            </a:pPr>
            <a:r>
              <a:rPr lang="en-US" sz="2700" dirty="0" err="1">
                <a:solidFill>
                  <a:schemeClr val="tx1"/>
                </a:solidFill>
              </a:rPr>
              <a:t>Elasticidades</a:t>
            </a:r>
            <a:r>
              <a:rPr lang="en-US" sz="2700" dirty="0">
                <a:solidFill>
                  <a:schemeClr val="tx1"/>
                </a:solidFill>
              </a:rPr>
              <a:t> da </a:t>
            </a:r>
            <a:r>
              <a:rPr lang="en-US" sz="2700" dirty="0" err="1">
                <a:solidFill>
                  <a:schemeClr val="tx1"/>
                </a:solidFill>
              </a:rPr>
              <a:t>Oferta</a:t>
            </a:r>
            <a:r>
              <a:rPr lang="en-US" sz="2700" dirty="0">
                <a:solidFill>
                  <a:schemeClr val="tx1"/>
                </a:solidFill>
              </a:rPr>
              <a:t> e da </a:t>
            </a:r>
            <a:r>
              <a:rPr lang="en-US" sz="2700" dirty="0" err="1">
                <a:solidFill>
                  <a:schemeClr val="tx1"/>
                </a:solidFill>
              </a:rPr>
              <a:t>Demanda</a:t>
            </a:r>
            <a:endParaRPr lang="en-US" sz="2700" dirty="0">
              <a:solidFill>
                <a:schemeClr val="tx1"/>
              </a:solidFill>
            </a:endParaRPr>
          </a:p>
          <a:p>
            <a:pPr algn="just">
              <a:spcBef>
                <a:spcPct val="70000"/>
              </a:spcBef>
              <a:buClrTx/>
              <a:buSzPct val="91000"/>
              <a:buFont typeface="Wingdings" panose="05000000000000000000" pitchFamily="2" charset="2"/>
              <a:buChar char="§"/>
            </a:pPr>
            <a:r>
              <a:rPr lang="en-US" sz="2700" dirty="0" err="1">
                <a:solidFill>
                  <a:schemeClr val="tx1"/>
                </a:solidFill>
              </a:rPr>
              <a:t>Elasticidades</a:t>
            </a:r>
            <a:r>
              <a:rPr lang="en-US" sz="2700" dirty="0">
                <a:solidFill>
                  <a:schemeClr val="tx1"/>
                </a:solidFill>
              </a:rPr>
              <a:t> de </a:t>
            </a:r>
            <a:r>
              <a:rPr lang="en-US" sz="2700" dirty="0" err="1">
                <a:solidFill>
                  <a:schemeClr val="tx1"/>
                </a:solidFill>
              </a:rPr>
              <a:t>Curto</a:t>
            </a:r>
            <a:r>
              <a:rPr lang="en-US" sz="2700" dirty="0">
                <a:solidFill>
                  <a:schemeClr val="tx1"/>
                </a:solidFill>
              </a:rPr>
              <a:t> </a:t>
            </a:r>
            <a:r>
              <a:rPr lang="en-US" sz="2700" dirty="0" err="1">
                <a:solidFill>
                  <a:schemeClr val="tx1"/>
                </a:solidFill>
              </a:rPr>
              <a:t>Prazo</a:t>
            </a:r>
            <a:r>
              <a:rPr lang="en-US" sz="2700" dirty="0">
                <a:solidFill>
                  <a:schemeClr val="tx1"/>
                </a:solidFill>
              </a:rPr>
              <a:t> versus Longo </a:t>
            </a:r>
            <a:r>
              <a:rPr lang="en-US" sz="2700" dirty="0" err="1">
                <a:solidFill>
                  <a:schemeClr val="tx1"/>
                </a:solidFill>
              </a:rPr>
              <a:t>Prazo</a:t>
            </a:r>
            <a:endParaRPr lang="en-US" sz="2700" dirty="0">
              <a:solidFill>
                <a:schemeClr val="tx1"/>
              </a:solidFill>
            </a:endParaRPr>
          </a:p>
          <a:p>
            <a:pPr algn="just">
              <a:spcBef>
                <a:spcPct val="70000"/>
              </a:spcBef>
              <a:buClrTx/>
              <a:buSzPct val="91000"/>
              <a:buFont typeface="Wingdings" panose="05000000000000000000" pitchFamily="2" charset="2"/>
              <a:buChar char="§"/>
            </a:pPr>
            <a:r>
              <a:rPr lang="en-US" sz="2700" dirty="0" err="1">
                <a:solidFill>
                  <a:schemeClr val="tx1"/>
                </a:solidFill>
              </a:rPr>
              <a:t>Externalidades</a:t>
            </a:r>
            <a:r>
              <a:rPr lang="en-US" sz="2700" dirty="0">
                <a:solidFill>
                  <a:schemeClr val="tx1"/>
                </a:solidFill>
              </a:rPr>
              <a:t> de </a:t>
            </a:r>
            <a:r>
              <a:rPr lang="en-US" sz="2700" dirty="0" err="1">
                <a:solidFill>
                  <a:schemeClr val="tx1"/>
                </a:solidFill>
              </a:rPr>
              <a:t>Difusão</a:t>
            </a:r>
            <a:endParaRPr lang="en-US" sz="2700" dirty="0">
              <a:solidFill>
                <a:schemeClr val="tx1"/>
              </a:solidFill>
            </a:endParaRPr>
          </a:p>
          <a:p>
            <a:pPr algn="just">
              <a:spcBef>
                <a:spcPct val="70000"/>
              </a:spcBef>
              <a:buClrTx/>
              <a:buSzPct val="91000"/>
              <a:buFont typeface="Wingdings" panose="05000000000000000000" pitchFamily="2" charset="2"/>
              <a:buChar char="§"/>
            </a:pPr>
            <a:r>
              <a:rPr lang="en-US" sz="2700" dirty="0" err="1">
                <a:solidFill>
                  <a:schemeClr val="tx1"/>
                </a:solidFill>
              </a:rPr>
              <a:t>Intervenções</a:t>
            </a:r>
            <a:r>
              <a:rPr lang="en-US" sz="2700" dirty="0">
                <a:solidFill>
                  <a:schemeClr val="tx1"/>
                </a:solidFill>
              </a:rPr>
              <a:t> </a:t>
            </a:r>
            <a:r>
              <a:rPr lang="en-US" sz="2700" dirty="0" err="1">
                <a:solidFill>
                  <a:schemeClr val="tx1"/>
                </a:solidFill>
              </a:rPr>
              <a:t>Governamentais</a:t>
            </a:r>
            <a:r>
              <a:rPr lang="en-US" sz="2700" dirty="0">
                <a:solidFill>
                  <a:schemeClr val="tx1"/>
                </a:solidFill>
              </a:rPr>
              <a:t> e </a:t>
            </a:r>
            <a:r>
              <a:rPr lang="en-US" sz="2700" dirty="0" err="1">
                <a:solidFill>
                  <a:schemeClr val="tx1"/>
                </a:solidFill>
              </a:rPr>
              <a:t>Eficiência</a:t>
            </a:r>
            <a:r>
              <a:rPr lang="en-US" sz="2700" dirty="0">
                <a:solidFill>
                  <a:schemeClr val="tx1"/>
                </a:solidFill>
              </a:rPr>
              <a:t> </a:t>
            </a:r>
            <a:r>
              <a:rPr lang="en-US" sz="2700" dirty="0" err="1">
                <a:solidFill>
                  <a:schemeClr val="tx1"/>
                </a:solidFill>
              </a:rPr>
              <a:t>Econômica</a:t>
            </a:r>
            <a:endParaRPr lang="en-US" sz="2700" dirty="0">
              <a:solidFill>
                <a:schemeClr val="tx1"/>
              </a:solidFill>
            </a:endParaRPr>
          </a:p>
          <a:p>
            <a:pPr algn="just">
              <a:spcBef>
                <a:spcPct val="70000"/>
              </a:spcBef>
              <a:buClrTx/>
              <a:buSzPct val="91000"/>
              <a:buFont typeface="Wingdings" panose="05000000000000000000" pitchFamily="2" charset="2"/>
              <a:buChar char="§"/>
            </a:pPr>
            <a:endParaRPr lang="en-US" sz="2700" dirty="0">
              <a:solidFill>
                <a:schemeClr val="tx1"/>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9">
                                            <p:txEl>
                                              <p:pRg st="0" end="0"/>
                                            </p:txEl>
                                          </p:spTgt>
                                        </p:tgtEl>
                                        <p:attrNameLst>
                                          <p:attrName>style.visibility</p:attrName>
                                        </p:attrNameLst>
                                      </p:cBhvr>
                                      <p:to>
                                        <p:strVal val="visible"/>
                                      </p:to>
                                    </p:set>
                                    <p:animEffect transition="in" filter="wipe(left)">
                                      <p:cBhvr>
                                        <p:cTn id="7" dur="500"/>
                                        <p:tgtEl>
                                          <p:spTgt spid="778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29">
                                            <p:txEl>
                                              <p:pRg st="1" end="1"/>
                                            </p:txEl>
                                          </p:spTgt>
                                        </p:tgtEl>
                                        <p:attrNameLst>
                                          <p:attrName>style.visibility</p:attrName>
                                        </p:attrNameLst>
                                      </p:cBhvr>
                                      <p:to>
                                        <p:strVal val="visible"/>
                                      </p:to>
                                    </p:set>
                                    <p:animEffect transition="in" filter="wipe(left)">
                                      <p:cBhvr>
                                        <p:cTn id="12" dur="500"/>
                                        <p:tgtEl>
                                          <p:spTgt spid="778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7829">
                                            <p:txEl>
                                              <p:pRg st="2" end="2"/>
                                            </p:txEl>
                                          </p:spTgt>
                                        </p:tgtEl>
                                        <p:attrNameLst>
                                          <p:attrName>style.visibility</p:attrName>
                                        </p:attrNameLst>
                                      </p:cBhvr>
                                      <p:to>
                                        <p:strVal val="visible"/>
                                      </p:to>
                                    </p:set>
                                    <p:animEffect transition="in" filter="wipe(left)">
                                      <p:cBhvr>
                                        <p:cTn id="17" dur="500"/>
                                        <p:tgtEl>
                                          <p:spTgt spid="778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7829">
                                            <p:txEl>
                                              <p:pRg st="3" end="3"/>
                                            </p:txEl>
                                          </p:spTgt>
                                        </p:tgtEl>
                                        <p:attrNameLst>
                                          <p:attrName>style.visibility</p:attrName>
                                        </p:attrNameLst>
                                      </p:cBhvr>
                                      <p:to>
                                        <p:strVal val="visible"/>
                                      </p:to>
                                    </p:set>
                                    <p:animEffect transition="in" filter="wipe(left)">
                                      <p:cBhvr>
                                        <p:cTn id="22" dur="500"/>
                                        <p:tgtEl>
                                          <p:spTgt spid="7782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7829">
                                            <p:txEl>
                                              <p:pRg st="4" end="4"/>
                                            </p:txEl>
                                          </p:spTgt>
                                        </p:tgtEl>
                                        <p:attrNameLst>
                                          <p:attrName>style.visibility</p:attrName>
                                        </p:attrNameLst>
                                      </p:cBhvr>
                                      <p:to>
                                        <p:strVal val="visible"/>
                                      </p:to>
                                    </p:set>
                                    <p:animEffect transition="in" filter="wipe(left)">
                                      <p:cBhvr>
                                        <p:cTn id="27" dur="500"/>
                                        <p:tgtEl>
                                          <p:spTgt spid="7782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7829">
                                            <p:txEl>
                                              <p:pRg st="5" end="5"/>
                                            </p:txEl>
                                          </p:spTgt>
                                        </p:tgtEl>
                                        <p:attrNameLst>
                                          <p:attrName>style.visibility</p:attrName>
                                        </p:attrNameLst>
                                      </p:cBhvr>
                                      <p:to>
                                        <p:strVal val="visible"/>
                                      </p:to>
                                    </p:set>
                                    <p:animEffect transition="in" filter="wipe(left)">
                                      <p:cBhvr>
                                        <p:cTn id="32" dur="500"/>
                                        <p:tgtEl>
                                          <p:spTgt spid="7782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7829">
                                            <p:txEl>
                                              <p:pRg st="6" end="6"/>
                                            </p:txEl>
                                          </p:spTgt>
                                        </p:tgtEl>
                                        <p:attrNameLst>
                                          <p:attrName>style.visibility</p:attrName>
                                        </p:attrNameLst>
                                      </p:cBhvr>
                                      <p:to>
                                        <p:strVal val="visible"/>
                                      </p:to>
                                    </p:set>
                                    <p:animEffect transition="in" filter="wipe(left)">
                                      <p:cBhvr>
                                        <p:cTn id="37" dur="500"/>
                                        <p:tgtEl>
                                          <p:spTgt spid="7782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1"/>
          <p:cNvGrpSpPr>
            <a:grpSpLocks/>
          </p:cNvGrpSpPr>
          <p:nvPr/>
        </p:nvGrpSpPr>
        <p:grpSpPr bwMode="auto">
          <a:xfrm>
            <a:off x="1787767" y="1581442"/>
            <a:ext cx="3355975" cy="3752852"/>
            <a:chOff x="1968" y="1200"/>
            <a:chExt cx="2114" cy="2364"/>
          </a:xfrm>
        </p:grpSpPr>
        <p:sp>
          <p:nvSpPr>
            <p:cNvPr id="60454" name="Freeform 9"/>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 name="T12" fmla="*/ 0 60000 65536"/>
                <a:gd name="T13" fmla="*/ 0 60000 65536"/>
                <a:gd name="T14" fmla="*/ 0 60000 65536"/>
                <a:gd name="T15" fmla="*/ 0 60000 65536"/>
                <a:gd name="T16" fmla="*/ 0 60000 65536"/>
                <a:gd name="T17" fmla="*/ 0 60000 65536"/>
                <a:gd name="T18" fmla="*/ 0 w 1873"/>
                <a:gd name="T19" fmla="*/ 0 h 2209"/>
                <a:gd name="T20" fmla="*/ 1873 w 1873"/>
                <a:gd name="T21" fmla="*/ 2209 h 2209"/>
              </a:gdLst>
              <a:ahLst/>
              <a:cxnLst>
                <a:cxn ang="T12">
                  <a:pos x="T0" y="T1"/>
                </a:cxn>
                <a:cxn ang="T13">
                  <a:pos x="T2" y="T3"/>
                </a:cxn>
                <a:cxn ang="T14">
                  <a:pos x="T4" y="T5"/>
                </a:cxn>
                <a:cxn ang="T15">
                  <a:pos x="T6" y="T7"/>
                </a:cxn>
                <a:cxn ang="T16">
                  <a:pos x="T8" y="T9"/>
                </a:cxn>
                <a:cxn ang="T17">
                  <a:pos x="T10" y="T11"/>
                </a:cxn>
              </a:cxnLst>
              <a:rect l="T18" t="T19" r="T20" b="T21"/>
              <a:pathLst>
                <a:path w="1873" h="2209">
                  <a:moveTo>
                    <a:pt x="0" y="0"/>
                  </a:moveTo>
                  <a:lnTo>
                    <a:pt x="360" y="587"/>
                  </a:lnTo>
                  <a:lnTo>
                    <a:pt x="782" y="1203"/>
                  </a:lnTo>
                  <a:lnTo>
                    <a:pt x="1349" y="1852"/>
                  </a:lnTo>
                  <a:lnTo>
                    <a:pt x="1625" y="2095"/>
                  </a:lnTo>
                  <a:lnTo>
                    <a:pt x="1872" y="2208"/>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60455" name="Rectangle 10"/>
            <p:cNvSpPr>
              <a:spLocks noChangeArrowheads="1"/>
            </p:cNvSpPr>
            <p:nvPr/>
          </p:nvSpPr>
          <p:spPr bwMode="auto">
            <a:xfrm>
              <a:off x="3827" y="3275"/>
              <a:ext cx="255" cy="289"/>
            </a:xfrm>
            <a:prstGeom prst="rect">
              <a:avLst/>
            </a:prstGeom>
            <a:noFill/>
            <a:ln w="12700">
              <a:noFill/>
              <a:miter lim="800000"/>
              <a:headEnd/>
              <a:tailEnd/>
            </a:ln>
          </p:spPr>
          <p:txBody>
            <a:bodyPr wrap="none" lIns="90488" tIns="44450" rIns="90488" bIns="44450">
              <a:spAutoFit/>
            </a:bodyPr>
            <a:lstStyle/>
            <a:p>
              <a:r>
                <a:rPr lang="en-US" b="1" i="1" dirty="0">
                  <a:latin typeface="Arial" charset="0"/>
                </a:rPr>
                <a:t>D</a:t>
              </a:r>
            </a:p>
          </p:txBody>
        </p:sp>
      </p:grpSp>
      <p:grpSp>
        <p:nvGrpSpPr>
          <p:cNvPr id="3" name="Group 32"/>
          <p:cNvGrpSpPr>
            <a:grpSpLocks/>
          </p:cNvGrpSpPr>
          <p:nvPr/>
        </p:nvGrpSpPr>
        <p:grpSpPr bwMode="auto">
          <a:xfrm>
            <a:off x="873367" y="1487780"/>
            <a:ext cx="3741739" cy="3448050"/>
            <a:chOff x="1392" y="1141"/>
            <a:chExt cx="2357" cy="2172"/>
          </a:xfrm>
        </p:grpSpPr>
        <p:sp>
          <p:nvSpPr>
            <p:cNvPr id="60452" name="Freeform 12"/>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 name="T12" fmla="*/ 0 60000 65536"/>
                <a:gd name="T13" fmla="*/ 0 60000 65536"/>
                <a:gd name="T14" fmla="*/ 0 60000 65536"/>
                <a:gd name="T15" fmla="*/ 0 60000 65536"/>
                <a:gd name="T16" fmla="*/ 0 60000 65536"/>
                <a:gd name="T17" fmla="*/ 0 60000 65536"/>
                <a:gd name="T18" fmla="*/ 0 w 2209"/>
                <a:gd name="T19" fmla="*/ 0 h 1873"/>
                <a:gd name="T20" fmla="*/ 2209 w 2209"/>
                <a:gd name="T21" fmla="*/ 1873 h 1873"/>
              </a:gdLst>
              <a:ahLst/>
              <a:cxnLst>
                <a:cxn ang="T12">
                  <a:pos x="T0" y="T1"/>
                </a:cxn>
                <a:cxn ang="T13">
                  <a:pos x="T2" y="T3"/>
                </a:cxn>
                <a:cxn ang="T14">
                  <a:pos x="T4" y="T5"/>
                </a:cxn>
                <a:cxn ang="T15">
                  <a:pos x="T6" y="T7"/>
                </a:cxn>
                <a:cxn ang="T16">
                  <a:pos x="T8" y="T9"/>
                </a:cxn>
                <a:cxn ang="T17">
                  <a:pos x="T10" y="T11"/>
                </a:cxn>
              </a:cxnLst>
              <a:rect l="T18" t="T19" r="T20" b="T21"/>
              <a:pathLst>
                <a:path w="2209" h="1873">
                  <a:moveTo>
                    <a:pt x="0" y="1872"/>
                  </a:moveTo>
                  <a:lnTo>
                    <a:pt x="587" y="1512"/>
                  </a:lnTo>
                  <a:lnTo>
                    <a:pt x="1203" y="1090"/>
                  </a:lnTo>
                  <a:lnTo>
                    <a:pt x="1852" y="523"/>
                  </a:lnTo>
                  <a:lnTo>
                    <a:pt x="2095" y="247"/>
                  </a:lnTo>
                  <a:lnTo>
                    <a:pt x="2208" y="0"/>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60453" name="Rectangle 13"/>
            <p:cNvSpPr>
              <a:spLocks noChangeArrowheads="1"/>
            </p:cNvSpPr>
            <p:nvPr/>
          </p:nvSpPr>
          <p:spPr bwMode="auto">
            <a:xfrm>
              <a:off x="3505" y="1141"/>
              <a:ext cx="244" cy="289"/>
            </a:xfrm>
            <a:prstGeom prst="rect">
              <a:avLst/>
            </a:prstGeom>
            <a:noFill/>
            <a:ln w="12700">
              <a:noFill/>
              <a:miter lim="800000"/>
              <a:headEnd/>
              <a:tailEnd/>
            </a:ln>
          </p:spPr>
          <p:txBody>
            <a:bodyPr wrap="none" lIns="90488" tIns="44450" rIns="90488" bIns="44450">
              <a:spAutoFit/>
            </a:bodyPr>
            <a:lstStyle/>
            <a:p>
              <a:r>
                <a:rPr lang="en-US" b="1" i="1" dirty="0">
                  <a:latin typeface="Arial" charset="0"/>
                </a:rPr>
                <a:t>S</a:t>
              </a:r>
            </a:p>
          </p:txBody>
        </p:sp>
      </p:grpSp>
      <p:grpSp>
        <p:nvGrpSpPr>
          <p:cNvPr id="4" name="Group 45"/>
          <p:cNvGrpSpPr>
            <a:grpSpLocks/>
          </p:cNvGrpSpPr>
          <p:nvPr/>
        </p:nvGrpSpPr>
        <p:grpSpPr bwMode="auto">
          <a:xfrm>
            <a:off x="447917" y="1916405"/>
            <a:ext cx="8470900" cy="4046537"/>
            <a:chOff x="1124" y="1411"/>
            <a:chExt cx="5336" cy="2549"/>
          </a:xfrm>
        </p:grpSpPr>
        <p:sp>
          <p:nvSpPr>
            <p:cNvPr id="60441" name="Rectangle 15"/>
            <p:cNvSpPr>
              <a:spLocks noChangeArrowheads="1"/>
            </p:cNvSpPr>
            <p:nvPr/>
          </p:nvSpPr>
          <p:spPr bwMode="auto">
            <a:xfrm>
              <a:off x="2267" y="3712"/>
              <a:ext cx="296"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Q</a:t>
              </a:r>
              <a:r>
                <a:rPr lang="en-US" sz="2000" b="1" i="1" baseline="-25000">
                  <a:latin typeface="Arial" charset="0"/>
                </a:rPr>
                <a:t>1</a:t>
              </a:r>
              <a:endParaRPr lang="en-US" b="1" i="1" baseline="-25000">
                <a:latin typeface="Arial" charset="0"/>
              </a:endParaRPr>
            </a:p>
          </p:txBody>
        </p:sp>
        <p:sp>
          <p:nvSpPr>
            <p:cNvPr id="60442" name="Rectangle 11"/>
            <p:cNvSpPr>
              <a:spLocks noChangeArrowheads="1"/>
            </p:cNvSpPr>
            <p:nvPr/>
          </p:nvSpPr>
          <p:spPr bwMode="auto">
            <a:xfrm>
              <a:off x="3594" y="1645"/>
              <a:ext cx="2866" cy="1530"/>
            </a:xfrm>
            <a:prstGeom prst="rect">
              <a:avLst/>
            </a:prstGeom>
            <a:solidFill>
              <a:srgbClr val="F8F8F8"/>
            </a:solidFill>
            <a:ln w="12700">
              <a:solidFill>
                <a:schemeClr val="tx1"/>
              </a:solidFill>
              <a:miter lim="800000"/>
              <a:headEnd/>
              <a:tailEnd/>
            </a:ln>
          </p:spPr>
          <p:txBody>
            <a:bodyPr wrap="square" lIns="90488" tIns="44450" rIns="90488" bIns="44450">
              <a:spAutoFit/>
            </a:bodyPr>
            <a:lstStyle/>
            <a:p>
              <a:pPr marL="457200" indent="-457200" algn="just">
                <a:tabLst>
                  <a:tab pos="285750" algn="l"/>
                </a:tabLst>
              </a:pPr>
              <a:r>
                <a:rPr lang="en-US" sz="2000" b="1" dirty="0" err="1">
                  <a:latin typeface="Arial" charset="0"/>
                </a:rPr>
                <a:t>Assumindo</a:t>
              </a:r>
              <a:r>
                <a:rPr lang="en-US" sz="2000" b="1" dirty="0">
                  <a:latin typeface="Arial" charset="0"/>
                </a:rPr>
                <a:t> que o </a:t>
              </a:r>
              <a:r>
                <a:rPr lang="en-US" sz="2000" b="1" dirty="0" err="1">
                  <a:latin typeface="Arial" charset="0"/>
                </a:rPr>
                <a:t>preço</a:t>
              </a:r>
              <a:r>
                <a:rPr lang="en-US" sz="2000" b="1" dirty="0">
                  <a:latin typeface="Arial" charset="0"/>
                </a:rPr>
                <a:t> é P</a:t>
              </a:r>
              <a:r>
                <a:rPr lang="en-US" sz="2000" b="1" baseline="-25000" dirty="0">
                  <a:latin typeface="Arial" charset="0"/>
                </a:rPr>
                <a:t>1</a:t>
              </a:r>
              <a:r>
                <a:rPr lang="en-US" sz="2000" b="1" dirty="0">
                  <a:latin typeface="Arial" charset="0"/>
                </a:rPr>
                <a:t>: </a:t>
              </a:r>
            </a:p>
            <a:p>
              <a:pPr marL="457200" indent="-457200" algn="just">
                <a:tabLst>
                  <a:tab pos="285750" algn="l"/>
                </a:tabLst>
              </a:pPr>
              <a:endParaRPr lang="en-US" sz="1200" b="1" dirty="0">
                <a:latin typeface="Arial" charset="0"/>
              </a:endParaRPr>
            </a:p>
            <a:p>
              <a:pPr marL="457200" indent="-457200" algn="just">
                <a:buFont typeface="+mj-lt"/>
                <a:buAutoNum type="arabicParenR"/>
                <a:tabLst>
                  <a:tab pos="285750" algn="l"/>
                </a:tabLst>
              </a:pPr>
              <a:r>
                <a:rPr lang="en-US" sz="2000" dirty="0">
                  <a:latin typeface="Arial" charset="0"/>
                </a:rPr>
                <a:t>Q</a:t>
              </a:r>
              <a:r>
                <a:rPr lang="en-US" sz="2000" baseline="-25000" dirty="0">
                  <a:latin typeface="Arial" charset="0"/>
                </a:rPr>
                <a:t>s</a:t>
              </a:r>
              <a:r>
                <a:rPr lang="en-US" sz="2000" dirty="0">
                  <a:latin typeface="Arial" charset="0"/>
                </a:rPr>
                <a:t> = Q</a:t>
              </a:r>
              <a:r>
                <a:rPr lang="en-US" sz="2000" baseline="-25000" dirty="0">
                  <a:latin typeface="Arial" charset="0"/>
                </a:rPr>
                <a:t>2</a:t>
              </a:r>
              <a:r>
                <a:rPr lang="en-US" sz="2000" dirty="0">
                  <a:latin typeface="Arial" charset="0"/>
                </a:rPr>
                <a:t> &gt; </a:t>
              </a:r>
              <a:r>
                <a:rPr lang="en-US" sz="2000" dirty="0" err="1">
                  <a:latin typeface="Arial" charset="0"/>
                </a:rPr>
                <a:t>Q</a:t>
              </a:r>
              <a:r>
                <a:rPr lang="en-US" sz="2000" baseline="-25000" dirty="0" err="1">
                  <a:latin typeface="Arial" charset="0"/>
                </a:rPr>
                <a:t>d</a:t>
              </a:r>
              <a:r>
                <a:rPr lang="en-US" sz="2000" dirty="0">
                  <a:latin typeface="Arial" charset="0"/>
                </a:rPr>
                <a:t> = Q</a:t>
              </a:r>
              <a:r>
                <a:rPr lang="en-US" sz="2000" baseline="-25000" dirty="0">
                  <a:latin typeface="Arial" charset="0"/>
                </a:rPr>
                <a:t>1</a:t>
              </a:r>
              <a:r>
                <a:rPr lang="en-US" sz="2000" dirty="0">
                  <a:latin typeface="Arial" charset="0"/>
                </a:rPr>
                <a:t> </a:t>
              </a:r>
            </a:p>
            <a:p>
              <a:pPr marL="457200" indent="-457200" algn="just">
                <a:buFont typeface="+mj-lt"/>
                <a:buAutoNum type="arabicParenR"/>
                <a:tabLst>
                  <a:tab pos="285750" algn="l"/>
                </a:tabLst>
              </a:pPr>
              <a:r>
                <a:rPr lang="en-US" sz="2000" dirty="0" err="1">
                  <a:latin typeface="Arial" charset="0"/>
                </a:rPr>
                <a:t>Excesso</a:t>
              </a:r>
              <a:r>
                <a:rPr lang="en-US" sz="2000" dirty="0">
                  <a:latin typeface="Arial" charset="0"/>
                </a:rPr>
                <a:t> de </a:t>
              </a:r>
              <a:r>
                <a:rPr lang="en-US" sz="2000" dirty="0" err="1">
                  <a:latin typeface="Arial" charset="0"/>
                </a:rPr>
                <a:t>oferta</a:t>
              </a:r>
              <a:r>
                <a:rPr lang="en-US" sz="2000" dirty="0">
                  <a:latin typeface="Arial" charset="0"/>
                </a:rPr>
                <a:t> é Q</a:t>
              </a:r>
              <a:r>
                <a:rPr lang="en-US" sz="2000" baseline="-25000" dirty="0">
                  <a:latin typeface="Arial" charset="0"/>
                </a:rPr>
                <a:t>2 </a:t>
              </a:r>
              <a:r>
                <a:rPr lang="en-US" sz="2000" dirty="0"/>
                <a:t>- </a:t>
              </a:r>
              <a:r>
                <a:rPr lang="en-US" sz="2000" dirty="0">
                  <a:latin typeface="Arial" charset="0"/>
                </a:rPr>
                <a:t>Q</a:t>
              </a:r>
              <a:r>
                <a:rPr lang="en-US" sz="2000" baseline="-25000" dirty="0">
                  <a:latin typeface="Arial" charset="0"/>
                </a:rPr>
                <a:t>1</a:t>
              </a:r>
              <a:r>
                <a:rPr lang="en-US" sz="2000" dirty="0">
                  <a:latin typeface="Arial" charset="0"/>
                </a:rPr>
                <a:t>.</a:t>
              </a:r>
            </a:p>
            <a:p>
              <a:pPr marL="457200" indent="-457200" algn="just">
                <a:buFont typeface="+mj-lt"/>
                <a:buAutoNum type="arabicParenR"/>
                <a:tabLst>
                  <a:tab pos="285750" algn="l"/>
                </a:tabLst>
              </a:pPr>
              <a:r>
                <a:rPr lang="en-US" sz="2000" dirty="0">
                  <a:latin typeface="Arial" charset="0"/>
                </a:rPr>
                <a:t>Produtores </a:t>
              </a:r>
              <a:r>
                <a:rPr lang="en-US" sz="2000" dirty="0" err="1">
                  <a:latin typeface="Arial" charset="0"/>
                </a:rPr>
                <a:t>reduzem</a:t>
              </a:r>
              <a:r>
                <a:rPr lang="en-US" sz="2000" dirty="0">
                  <a:latin typeface="Arial" charset="0"/>
                </a:rPr>
                <a:t> o </a:t>
              </a:r>
              <a:r>
                <a:rPr lang="en-US" sz="2000" dirty="0" err="1">
                  <a:latin typeface="Arial" charset="0"/>
                </a:rPr>
                <a:t>preço</a:t>
              </a:r>
              <a:endParaRPr lang="en-US" sz="2000" dirty="0">
                <a:latin typeface="Arial" charset="0"/>
              </a:endParaRPr>
            </a:p>
            <a:p>
              <a:pPr marL="457200" indent="-457200" algn="just">
                <a:buFont typeface="+mj-lt"/>
                <a:buAutoNum type="arabicParenR"/>
                <a:tabLst>
                  <a:tab pos="285750" algn="l"/>
                </a:tabLst>
              </a:pPr>
              <a:r>
                <a:rPr lang="en-US" sz="2000" dirty="0" err="1">
                  <a:latin typeface="Arial" charset="0"/>
                </a:rPr>
                <a:t>Quantidade</a:t>
              </a:r>
              <a:r>
                <a:rPr lang="en-US" sz="2000" dirty="0">
                  <a:latin typeface="Arial" charset="0"/>
                </a:rPr>
                <a:t> </a:t>
              </a:r>
              <a:r>
                <a:rPr lang="en-US" sz="2000" dirty="0" err="1">
                  <a:latin typeface="Arial" charset="0"/>
                </a:rPr>
                <a:t>ofertada</a:t>
              </a:r>
              <a:r>
                <a:rPr lang="en-US" sz="2000" dirty="0">
                  <a:latin typeface="Arial" charset="0"/>
                </a:rPr>
                <a:t> </a:t>
              </a:r>
              <a:r>
                <a:rPr lang="en-US" sz="2000" dirty="0" err="1">
                  <a:latin typeface="Arial" charset="0"/>
                </a:rPr>
                <a:t>diminui</a:t>
              </a:r>
              <a:r>
                <a:rPr lang="en-US" sz="2000" dirty="0">
                  <a:latin typeface="Arial" charset="0"/>
                </a:rPr>
                <a:t> e a </a:t>
              </a:r>
              <a:r>
                <a:rPr lang="en-US" sz="2000" dirty="0" err="1">
                  <a:latin typeface="Arial" charset="0"/>
                </a:rPr>
                <a:t>quantidade</a:t>
              </a:r>
              <a:r>
                <a:rPr lang="en-US" sz="2000" dirty="0">
                  <a:latin typeface="Arial" charset="0"/>
                </a:rPr>
                <a:t> </a:t>
              </a:r>
              <a:r>
                <a:rPr lang="en-US" sz="2000" dirty="0" err="1">
                  <a:latin typeface="Arial" charset="0"/>
                </a:rPr>
                <a:t>demandada</a:t>
              </a:r>
              <a:r>
                <a:rPr lang="en-US" sz="2000" dirty="0">
                  <a:latin typeface="Arial" charset="0"/>
                </a:rPr>
                <a:t> </a:t>
              </a:r>
              <a:r>
                <a:rPr lang="en-US" sz="2000" dirty="0" err="1">
                  <a:latin typeface="Arial" charset="0"/>
                </a:rPr>
                <a:t>aumenta</a:t>
              </a:r>
              <a:endParaRPr lang="en-US" sz="2000" dirty="0">
                <a:latin typeface="Arial" charset="0"/>
              </a:endParaRPr>
            </a:p>
            <a:p>
              <a:pPr marL="457200" indent="-457200" algn="just">
                <a:buFont typeface="+mj-lt"/>
                <a:buAutoNum type="arabicParenR"/>
                <a:tabLst>
                  <a:tab pos="285750" algn="l"/>
                </a:tabLst>
              </a:pPr>
              <a:r>
                <a:rPr lang="en-US" sz="2000" dirty="0" err="1">
                  <a:latin typeface="Arial" charset="0"/>
                </a:rPr>
                <a:t>Equilíbrio</a:t>
              </a:r>
              <a:r>
                <a:rPr lang="en-US" sz="2000" dirty="0">
                  <a:latin typeface="Arial" charset="0"/>
                </a:rPr>
                <a:t> com </a:t>
              </a:r>
              <a:r>
                <a:rPr lang="en-US" sz="2000" i="1" dirty="0">
                  <a:latin typeface="Arial" charset="0"/>
                </a:rPr>
                <a:t>P</a:t>
              </a:r>
              <a:r>
                <a:rPr lang="en-US" sz="2000" i="1" baseline="-25000" dirty="0">
                  <a:latin typeface="Arial" charset="0"/>
                </a:rPr>
                <a:t>2  </a:t>
              </a:r>
              <a:r>
                <a:rPr lang="en-US" sz="2000" dirty="0"/>
                <a:t>e</a:t>
              </a:r>
              <a:r>
                <a:rPr lang="en-US" sz="2000" i="1" baseline="-25000" dirty="0">
                  <a:latin typeface="Arial" charset="0"/>
                </a:rPr>
                <a:t>  </a:t>
              </a:r>
              <a:r>
                <a:rPr lang="en-US" sz="2000" i="1" dirty="0">
                  <a:latin typeface="Arial" charset="0"/>
                </a:rPr>
                <a:t>Q</a:t>
              </a:r>
              <a:r>
                <a:rPr lang="en-US" sz="2000" i="1" baseline="-25000" dirty="0">
                  <a:latin typeface="Arial" charset="0"/>
                </a:rPr>
                <a:t>3</a:t>
              </a:r>
            </a:p>
          </p:txBody>
        </p:sp>
        <p:sp>
          <p:nvSpPr>
            <p:cNvPr id="60443" name="Oval 14"/>
            <p:cNvSpPr>
              <a:spLocks noChangeArrowheads="1"/>
            </p:cNvSpPr>
            <p:nvPr/>
          </p:nvSpPr>
          <p:spPr bwMode="auto">
            <a:xfrm>
              <a:off x="3264" y="1824"/>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60444" name="Line 16"/>
            <p:cNvSpPr>
              <a:spLocks noChangeShapeType="1"/>
            </p:cNvSpPr>
            <p:nvPr/>
          </p:nvSpPr>
          <p:spPr bwMode="auto">
            <a:xfrm flipH="1">
              <a:off x="1371" y="1872"/>
              <a:ext cx="1898" cy="0"/>
            </a:xfrm>
            <a:prstGeom prst="line">
              <a:avLst/>
            </a:prstGeom>
            <a:noFill/>
            <a:ln w="25400">
              <a:solidFill>
                <a:schemeClr val="tx1"/>
              </a:solidFill>
              <a:prstDash val="dash"/>
              <a:round/>
              <a:headEnd/>
              <a:tailEnd/>
            </a:ln>
          </p:spPr>
          <p:txBody>
            <a:bodyPr wrap="none" anchor="ctr"/>
            <a:lstStyle/>
            <a:p>
              <a:endParaRPr lang="pt-BR"/>
            </a:p>
          </p:txBody>
        </p:sp>
        <p:sp>
          <p:nvSpPr>
            <p:cNvPr id="60445" name="Rectangle 17"/>
            <p:cNvSpPr>
              <a:spLocks noChangeArrowheads="1"/>
            </p:cNvSpPr>
            <p:nvPr/>
          </p:nvSpPr>
          <p:spPr bwMode="auto">
            <a:xfrm>
              <a:off x="1124" y="1699"/>
              <a:ext cx="279"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P</a:t>
              </a:r>
              <a:r>
                <a:rPr lang="en-US" sz="2000" b="1" i="1" baseline="-25000">
                  <a:latin typeface="Arial" charset="0"/>
                </a:rPr>
                <a:t>1</a:t>
              </a:r>
              <a:endParaRPr lang="en-US" b="1" i="1" baseline="-25000">
                <a:latin typeface="Arial" charset="0"/>
              </a:endParaRPr>
            </a:p>
          </p:txBody>
        </p:sp>
        <p:sp>
          <p:nvSpPr>
            <p:cNvPr id="60446" name="Freeform 18"/>
            <p:cNvSpPr>
              <a:spLocks/>
            </p:cNvSpPr>
            <p:nvPr/>
          </p:nvSpPr>
          <p:spPr bwMode="auto">
            <a:xfrm>
              <a:off x="2401" y="1729"/>
              <a:ext cx="913" cy="97"/>
            </a:xfrm>
            <a:custGeom>
              <a:avLst/>
              <a:gdLst>
                <a:gd name="T0" fmla="*/ 912 w 913"/>
                <a:gd name="T1" fmla="*/ 96 h 97"/>
                <a:gd name="T2" fmla="*/ 907 w 913"/>
                <a:gd name="T3" fmla="*/ 76 h 97"/>
                <a:gd name="T4" fmla="*/ 891 w 913"/>
                <a:gd name="T5" fmla="*/ 61 h 97"/>
                <a:gd name="T6" fmla="*/ 864 w 913"/>
                <a:gd name="T7" fmla="*/ 49 h 97"/>
                <a:gd name="T8" fmla="*/ 832 w 913"/>
                <a:gd name="T9" fmla="*/ 46 h 97"/>
                <a:gd name="T10" fmla="*/ 530 w 913"/>
                <a:gd name="T11" fmla="*/ 46 h 97"/>
                <a:gd name="T12" fmla="*/ 499 w 913"/>
                <a:gd name="T13" fmla="*/ 43 h 97"/>
                <a:gd name="T14" fmla="*/ 477 w 913"/>
                <a:gd name="T15" fmla="*/ 32 h 97"/>
                <a:gd name="T16" fmla="*/ 461 w 913"/>
                <a:gd name="T17" fmla="*/ 17 h 97"/>
                <a:gd name="T18" fmla="*/ 456 w 913"/>
                <a:gd name="T19" fmla="*/ 0 h 97"/>
                <a:gd name="T20" fmla="*/ 451 w 913"/>
                <a:gd name="T21" fmla="*/ 17 h 97"/>
                <a:gd name="T22" fmla="*/ 435 w 913"/>
                <a:gd name="T23" fmla="*/ 32 h 97"/>
                <a:gd name="T24" fmla="*/ 408 w 913"/>
                <a:gd name="T25" fmla="*/ 43 h 97"/>
                <a:gd name="T26" fmla="*/ 377 w 913"/>
                <a:gd name="T27" fmla="*/ 46 h 97"/>
                <a:gd name="T28" fmla="*/ 74 w 913"/>
                <a:gd name="T29" fmla="*/ 46 h 97"/>
                <a:gd name="T30" fmla="*/ 43 w 913"/>
                <a:gd name="T31" fmla="*/ 49 h 97"/>
                <a:gd name="T32" fmla="*/ 21 w 913"/>
                <a:gd name="T33" fmla="*/ 61 h 97"/>
                <a:gd name="T34" fmla="*/ 6 w 913"/>
                <a:gd name="T35" fmla="*/ 76 h 97"/>
                <a:gd name="T36" fmla="*/ 0 w 913"/>
                <a:gd name="T37" fmla="*/ 96 h 9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3"/>
                <a:gd name="T58" fmla="*/ 0 h 97"/>
                <a:gd name="T59" fmla="*/ 913 w 913"/>
                <a:gd name="T60" fmla="*/ 97 h 9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3" h="97">
                  <a:moveTo>
                    <a:pt x="912" y="96"/>
                  </a:moveTo>
                  <a:lnTo>
                    <a:pt x="907" y="76"/>
                  </a:lnTo>
                  <a:lnTo>
                    <a:pt x="891" y="61"/>
                  </a:lnTo>
                  <a:lnTo>
                    <a:pt x="864" y="49"/>
                  </a:lnTo>
                  <a:lnTo>
                    <a:pt x="832" y="46"/>
                  </a:lnTo>
                  <a:lnTo>
                    <a:pt x="530" y="46"/>
                  </a:lnTo>
                  <a:lnTo>
                    <a:pt x="499" y="43"/>
                  </a:lnTo>
                  <a:lnTo>
                    <a:pt x="477" y="32"/>
                  </a:lnTo>
                  <a:lnTo>
                    <a:pt x="461" y="17"/>
                  </a:lnTo>
                  <a:lnTo>
                    <a:pt x="456" y="0"/>
                  </a:lnTo>
                  <a:lnTo>
                    <a:pt x="451" y="17"/>
                  </a:lnTo>
                  <a:lnTo>
                    <a:pt x="435" y="32"/>
                  </a:lnTo>
                  <a:lnTo>
                    <a:pt x="408" y="43"/>
                  </a:lnTo>
                  <a:lnTo>
                    <a:pt x="377" y="46"/>
                  </a:lnTo>
                  <a:lnTo>
                    <a:pt x="74" y="46"/>
                  </a:lnTo>
                  <a:lnTo>
                    <a:pt x="43" y="49"/>
                  </a:lnTo>
                  <a:lnTo>
                    <a:pt x="21" y="61"/>
                  </a:lnTo>
                  <a:lnTo>
                    <a:pt x="6" y="76"/>
                  </a:lnTo>
                  <a:lnTo>
                    <a:pt x="0" y="96"/>
                  </a:lnTo>
                </a:path>
              </a:pathLst>
            </a:custGeom>
            <a:noFill/>
            <a:ln w="12700" cap="rnd" cmpd="sng">
              <a:solidFill>
                <a:schemeClr val="tx1"/>
              </a:solidFill>
              <a:prstDash val="solid"/>
              <a:round/>
              <a:headEnd type="none" w="med" len="med"/>
              <a:tailEnd type="none" w="med" len="med"/>
            </a:ln>
          </p:spPr>
          <p:txBody>
            <a:bodyPr/>
            <a:lstStyle/>
            <a:p>
              <a:endParaRPr lang="pt-BR"/>
            </a:p>
          </p:txBody>
        </p:sp>
        <p:sp>
          <p:nvSpPr>
            <p:cNvPr id="60447" name="Rectangle 19"/>
            <p:cNvSpPr>
              <a:spLocks noChangeArrowheads="1"/>
            </p:cNvSpPr>
            <p:nvPr/>
          </p:nvSpPr>
          <p:spPr bwMode="auto">
            <a:xfrm>
              <a:off x="2431" y="1411"/>
              <a:ext cx="996" cy="267"/>
            </a:xfrm>
            <a:prstGeom prst="rect">
              <a:avLst/>
            </a:prstGeom>
            <a:noFill/>
            <a:ln w="12700">
              <a:noFill/>
              <a:miter lim="800000"/>
              <a:headEnd/>
              <a:tailEnd/>
            </a:ln>
          </p:spPr>
          <p:txBody>
            <a:bodyPr wrap="none" lIns="90488" tIns="44450" rIns="90488" bIns="44450">
              <a:spAutoFit/>
            </a:bodyPr>
            <a:lstStyle/>
            <a:p>
              <a:r>
                <a:rPr lang="en-US" sz="2200" b="1">
                  <a:latin typeface="Arial" charset="0"/>
                </a:rPr>
                <a:t>Excedente</a:t>
              </a:r>
            </a:p>
          </p:txBody>
        </p:sp>
        <p:sp>
          <p:nvSpPr>
            <p:cNvPr id="60448" name="Oval 20"/>
            <p:cNvSpPr>
              <a:spLocks noChangeArrowheads="1"/>
            </p:cNvSpPr>
            <p:nvPr/>
          </p:nvSpPr>
          <p:spPr bwMode="auto">
            <a:xfrm>
              <a:off x="2352" y="1824"/>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60449" name="Line 21"/>
            <p:cNvSpPr>
              <a:spLocks noChangeShapeType="1"/>
            </p:cNvSpPr>
            <p:nvPr/>
          </p:nvSpPr>
          <p:spPr bwMode="auto">
            <a:xfrm>
              <a:off x="2400" y="1947"/>
              <a:ext cx="0" cy="1821"/>
            </a:xfrm>
            <a:prstGeom prst="line">
              <a:avLst/>
            </a:prstGeom>
            <a:noFill/>
            <a:ln w="25400">
              <a:solidFill>
                <a:schemeClr val="tx1"/>
              </a:solidFill>
              <a:prstDash val="dash"/>
              <a:round/>
              <a:headEnd/>
              <a:tailEnd/>
            </a:ln>
          </p:spPr>
          <p:txBody>
            <a:bodyPr wrap="none" anchor="ctr"/>
            <a:lstStyle/>
            <a:p>
              <a:endParaRPr lang="pt-BR"/>
            </a:p>
          </p:txBody>
        </p:sp>
        <p:sp>
          <p:nvSpPr>
            <p:cNvPr id="60450" name="Rectangle 22"/>
            <p:cNvSpPr>
              <a:spLocks noChangeArrowheads="1"/>
            </p:cNvSpPr>
            <p:nvPr/>
          </p:nvSpPr>
          <p:spPr bwMode="auto">
            <a:xfrm>
              <a:off x="3213" y="3712"/>
              <a:ext cx="296"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Q</a:t>
              </a:r>
              <a:r>
                <a:rPr lang="en-US" sz="2000" b="1" i="1" baseline="-25000">
                  <a:latin typeface="Arial" charset="0"/>
                </a:rPr>
                <a:t>2</a:t>
              </a:r>
              <a:endParaRPr lang="en-US" b="1" i="1" baseline="-25000">
                <a:latin typeface="Arial" charset="0"/>
              </a:endParaRPr>
            </a:p>
          </p:txBody>
        </p:sp>
        <p:sp>
          <p:nvSpPr>
            <p:cNvPr id="60451" name="Line 23"/>
            <p:cNvSpPr>
              <a:spLocks noChangeShapeType="1"/>
            </p:cNvSpPr>
            <p:nvPr/>
          </p:nvSpPr>
          <p:spPr bwMode="auto">
            <a:xfrm>
              <a:off x="3312" y="1995"/>
              <a:ext cx="0" cy="1773"/>
            </a:xfrm>
            <a:prstGeom prst="line">
              <a:avLst/>
            </a:prstGeom>
            <a:noFill/>
            <a:ln w="25400">
              <a:solidFill>
                <a:schemeClr val="tx1"/>
              </a:solidFill>
              <a:prstDash val="dash"/>
              <a:round/>
              <a:headEnd/>
              <a:tailEnd/>
            </a:ln>
          </p:spPr>
          <p:txBody>
            <a:bodyPr wrap="none" anchor="ctr"/>
            <a:lstStyle/>
            <a:p>
              <a:endParaRPr lang="pt-BR"/>
            </a:p>
          </p:txBody>
        </p:sp>
      </p:grpSp>
      <p:grpSp>
        <p:nvGrpSpPr>
          <p:cNvPr id="60427" name="Group 36"/>
          <p:cNvGrpSpPr>
            <a:grpSpLocks/>
          </p:cNvGrpSpPr>
          <p:nvPr/>
        </p:nvGrpSpPr>
        <p:grpSpPr bwMode="auto">
          <a:xfrm>
            <a:off x="411405" y="1111546"/>
            <a:ext cx="5097467" cy="4964119"/>
            <a:chOff x="1101" y="904"/>
            <a:chExt cx="3211" cy="3127"/>
          </a:xfrm>
        </p:grpSpPr>
        <p:sp>
          <p:nvSpPr>
            <p:cNvPr id="60437" name="Line 6"/>
            <p:cNvSpPr>
              <a:spLocks noChangeShapeType="1"/>
            </p:cNvSpPr>
            <p:nvPr/>
          </p:nvSpPr>
          <p:spPr bwMode="auto">
            <a:xfrm>
              <a:off x="1392" y="1117"/>
              <a:ext cx="0" cy="2653"/>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60438" name="Line 7"/>
            <p:cNvSpPr>
              <a:spLocks noChangeShapeType="1"/>
            </p:cNvSpPr>
            <p:nvPr/>
          </p:nvSpPr>
          <p:spPr bwMode="auto">
            <a:xfrm>
              <a:off x="1395" y="3751"/>
              <a:ext cx="2660"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60439" name="Rectangle 8"/>
            <p:cNvSpPr>
              <a:spLocks noChangeArrowheads="1"/>
            </p:cNvSpPr>
            <p:nvPr/>
          </p:nvSpPr>
          <p:spPr bwMode="auto">
            <a:xfrm>
              <a:off x="3959" y="3703"/>
              <a:ext cx="353" cy="328"/>
            </a:xfrm>
            <a:prstGeom prst="rect">
              <a:avLst/>
            </a:prstGeom>
            <a:noFill/>
            <a:ln w="12700">
              <a:noFill/>
              <a:miter lim="800000"/>
              <a:headEnd/>
              <a:tailEnd/>
            </a:ln>
          </p:spPr>
          <p:txBody>
            <a:bodyPr wrap="none" lIns="90488" tIns="44450" rIns="90488" bIns="44450">
              <a:spAutoFit/>
            </a:bodyPr>
            <a:lstStyle/>
            <a:p>
              <a:r>
                <a:rPr lang="en-US" sz="2800" b="1" dirty="0">
                  <a:latin typeface="Arial" charset="0"/>
                </a:rPr>
                <a:t>Q </a:t>
              </a:r>
            </a:p>
          </p:txBody>
        </p:sp>
        <p:sp>
          <p:nvSpPr>
            <p:cNvPr id="60440" name="Rectangle 27"/>
            <p:cNvSpPr>
              <a:spLocks noChangeArrowheads="1"/>
            </p:cNvSpPr>
            <p:nvPr/>
          </p:nvSpPr>
          <p:spPr bwMode="auto">
            <a:xfrm>
              <a:off x="1101" y="904"/>
              <a:ext cx="277" cy="347"/>
            </a:xfrm>
            <a:prstGeom prst="rect">
              <a:avLst/>
            </a:prstGeom>
            <a:noFill/>
            <a:ln w="12700">
              <a:noFill/>
              <a:miter lim="800000"/>
              <a:headEnd/>
              <a:tailEnd/>
            </a:ln>
          </p:spPr>
          <p:txBody>
            <a:bodyPr wrap="none" lIns="90488" tIns="44450" rIns="90488" bIns="44450">
              <a:spAutoFit/>
            </a:bodyPr>
            <a:lstStyle/>
            <a:p>
              <a:pPr algn="r"/>
              <a:r>
                <a:rPr lang="en-US" sz="3000" b="1" dirty="0">
                  <a:latin typeface="Arial" charset="0"/>
                </a:rPr>
                <a:t>P</a:t>
              </a:r>
              <a:endParaRPr lang="en-US" sz="3000" dirty="0"/>
            </a:p>
          </p:txBody>
        </p:sp>
      </p:grpSp>
      <p:grpSp>
        <p:nvGrpSpPr>
          <p:cNvPr id="6" name="Group 47"/>
          <p:cNvGrpSpPr>
            <a:grpSpLocks/>
          </p:cNvGrpSpPr>
          <p:nvPr/>
        </p:nvGrpSpPr>
        <p:grpSpPr bwMode="auto">
          <a:xfrm>
            <a:off x="447917" y="2800642"/>
            <a:ext cx="3365500" cy="3162300"/>
            <a:chOff x="1124" y="1968"/>
            <a:chExt cx="2120" cy="1992"/>
          </a:xfrm>
        </p:grpSpPr>
        <p:sp>
          <p:nvSpPr>
            <p:cNvPr id="60429" name="AutoShape 24"/>
            <p:cNvSpPr>
              <a:spLocks noChangeArrowheads="1"/>
            </p:cNvSpPr>
            <p:nvPr/>
          </p:nvSpPr>
          <p:spPr bwMode="auto">
            <a:xfrm rot="16200000" flipH="1">
              <a:off x="2664" y="1944"/>
              <a:ext cx="240" cy="288"/>
            </a:xfrm>
            <a:prstGeom prst="rightArrow">
              <a:avLst>
                <a:gd name="adj1" fmla="val 50000"/>
                <a:gd name="adj2" fmla="val 47528"/>
              </a:avLst>
            </a:prstGeom>
            <a:solidFill>
              <a:srgbClr val="F8F8F8"/>
            </a:solidFill>
            <a:ln w="12700">
              <a:solidFill>
                <a:schemeClr val="tx1"/>
              </a:solidFill>
              <a:miter lim="800000"/>
              <a:headEnd/>
              <a:tailEnd/>
            </a:ln>
          </p:spPr>
          <p:txBody>
            <a:bodyPr wrap="none" anchor="ctr"/>
            <a:lstStyle/>
            <a:p>
              <a:endParaRPr lang="pt-BR"/>
            </a:p>
          </p:txBody>
        </p:sp>
        <p:sp>
          <p:nvSpPr>
            <p:cNvPr id="60430" name="AutoShape 25"/>
            <p:cNvSpPr>
              <a:spLocks noChangeArrowheads="1"/>
            </p:cNvSpPr>
            <p:nvPr/>
          </p:nvSpPr>
          <p:spPr bwMode="auto">
            <a:xfrm>
              <a:off x="2439" y="3456"/>
              <a:ext cx="288" cy="288"/>
            </a:xfrm>
            <a:prstGeom prst="rightArrow">
              <a:avLst>
                <a:gd name="adj1" fmla="val 50000"/>
                <a:gd name="adj2" fmla="val 42042"/>
              </a:avLst>
            </a:prstGeom>
            <a:solidFill>
              <a:srgbClr val="F8F8F8"/>
            </a:solidFill>
            <a:ln w="12700">
              <a:solidFill>
                <a:schemeClr val="tx1"/>
              </a:solidFill>
              <a:miter lim="800000"/>
              <a:headEnd/>
              <a:tailEnd/>
            </a:ln>
          </p:spPr>
          <p:txBody>
            <a:bodyPr wrap="none" anchor="ctr"/>
            <a:lstStyle/>
            <a:p>
              <a:endParaRPr lang="pt-BR"/>
            </a:p>
          </p:txBody>
        </p:sp>
        <p:sp>
          <p:nvSpPr>
            <p:cNvPr id="60431" name="AutoShape 26"/>
            <p:cNvSpPr>
              <a:spLocks noChangeArrowheads="1"/>
            </p:cNvSpPr>
            <p:nvPr/>
          </p:nvSpPr>
          <p:spPr bwMode="auto">
            <a:xfrm flipH="1">
              <a:off x="2813" y="3467"/>
              <a:ext cx="431" cy="244"/>
            </a:xfrm>
            <a:prstGeom prst="rightArrow">
              <a:avLst>
                <a:gd name="adj1" fmla="val 50000"/>
                <a:gd name="adj2" fmla="val 85979"/>
              </a:avLst>
            </a:prstGeom>
            <a:solidFill>
              <a:srgbClr val="F8F8F8"/>
            </a:solidFill>
            <a:ln w="12700">
              <a:solidFill>
                <a:schemeClr val="tx1"/>
              </a:solidFill>
              <a:miter lim="800000"/>
              <a:headEnd/>
              <a:tailEnd/>
            </a:ln>
          </p:spPr>
          <p:txBody>
            <a:bodyPr wrap="none" anchor="ctr"/>
            <a:lstStyle/>
            <a:p>
              <a:endParaRPr lang="pt-BR"/>
            </a:p>
          </p:txBody>
        </p:sp>
        <p:sp>
          <p:nvSpPr>
            <p:cNvPr id="60432" name="Line 28"/>
            <p:cNvSpPr>
              <a:spLocks noChangeShapeType="1"/>
            </p:cNvSpPr>
            <p:nvPr/>
          </p:nvSpPr>
          <p:spPr bwMode="auto">
            <a:xfrm>
              <a:off x="2756" y="2414"/>
              <a:ext cx="0" cy="1354"/>
            </a:xfrm>
            <a:prstGeom prst="line">
              <a:avLst/>
            </a:prstGeom>
            <a:noFill/>
            <a:ln w="25400">
              <a:solidFill>
                <a:schemeClr val="tx1"/>
              </a:solidFill>
              <a:prstDash val="dash"/>
              <a:round/>
              <a:headEnd/>
              <a:tailEnd/>
            </a:ln>
          </p:spPr>
          <p:txBody>
            <a:bodyPr wrap="none" anchor="ctr"/>
            <a:lstStyle/>
            <a:p>
              <a:endParaRPr lang="pt-BR"/>
            </a:p>
          </p:txBody>
        </p:sp>
        <p:sp>
          <p:nvSpPr>
            <p:cNvPr id="60433" name="Oval 30"/>
            <p:cNvSpPr>
              <a:spLocks noChangeArrowheads="1"/>
            </p:cNvSpPr>
            <p:nvPr/>
          </p:nvSpPr>
          <p:spPr bwMode="auto">
            <a:xfrm>
              <a:off x="2708" y="2335"/>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60434" name="Line 42"/>
            <p:cNvSpPr>
              <a:spLocks noChangeShapeType="1"/>
            </p:cNvSpPr>
            <p:nvPr/>
          </p:nvSpPr>
          <p:spPr bwMode="auto">
            <a:xfrm>
              <a:off x="1411" y="2389"/>
              <a:ext cx="1301" cy="0"/>
            </a:xfrm>
            <a:prstGeom prst="line">
              <a:avLst/>
            </a:prstGeom>
            <a:noFill/>
            <a:ln w="28575">
              <a:solidFill>
                <a:schemeClr val="tx1"/>
              </a:solidFill>
              <a:prstDash val="dash"/>
              <a:round/>
              <a:headEnd/>
              <a:tailEnd/>
            </a:ln>
          </p:spPr>
          <p:txBody>
            <a:bodyPr wrap="none" anchor="ctr"/>
            <a:lstStyle/>
            <a:p>
              <a:endParaRPr lang="pt-BR"/>
            </a:p>
          </p:txBody>
        </p:sp>
        <p:sp>
          <p:nvSpPr>
            <p:cNvPr id="60435" name="Rectangle 43"/>
            <p:cNvSpPr>
              <a:spLocks noChangeArrowheads="1"/>
            </p:cNvSpPr>
            <p:nvPr/>
          </p:nvSpPr>
          <p:spPr bwMode="auto">
            <a:xfrm>
              <a:off x="1124" y="2254"/>
              <a:ext cx="279"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P</a:t>
              </a:r>
              <a:r>
                <a:rPr lang="en-US" sz="2000" b="1" i="1" baseline="-25000">
                  <a:latin typeface="Arial" charset="0"/>
                </a:rPr>
                <a:t>2</a:t>
              </a:r>
              <a:endParaRPr lang="en-US" b="1" i="1" baseline="-25000">
                <a:latin typeface="Arial" charset="0"/>
              </a:endParaRPr>
            </a:p>
          </p:txBody>
        </p:sp>
        <p:sp>
          <p:nvSpPr>
            <p:cNvPr id="60436" name="Rectangle 44"/>
            <p:cNvSpPr>
              <a:spLocks noChangeArrowheads="1"/>
            </p:cNvSpPr>
            <p:nvPr/>
          </p:nvSpPr>
          <p:spPr bwMode="auto">
            <a:xfrm>
              <a:off x="2635" y="3712"/>
              <a:ext cx="296"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Q</a:t>
              </a:r>
              <a:r>
                <a:rPr lang="en-US" sz="2000" b="1" i="1" baseline="-25000">
                  <a:latin typeface="Arial" charset="0"/>
                </a:rPr>
                <a:t>3</a:t>
              </a:r>
              <a:endParaRPr lang="en-US" b="1" i="1" baseline="-25000">
                <a:latin typeface="Arial" charset="0"/>
              </a:endParaRPr>
            </a:p>
          </p:txBody>
        </p:sp>
      </p:grpSp>
      <p:sp>
        <p:nvSpPr>
          <p:cNvPr id="42" name="Rectangle 4">
            <a:extLst>
              <a:ext uri="{FF2B5EF4-FFF2-40B4-BE49-F238E27FC236}">
                <a16:creationId xmlns:a16="http://schemas.microsoft.com/office/drawing/2014/main" id="{BA2C2135-56FD-4310-95FB-7A946569207D}"/>
              </a:ext>
            </a:extLst>
          </p:cNvPr>
          <p:cNvSpPr>
            <a:spLocks noGrp="1" noChangeArrowheads="1"/>
          </p:cNvSpPr>
          <p:nvPr>
            <p:ph type="title"/>
          </p:nvPr>
        </p:nvSpPr>
        <p:spPr>
          <a:xfrm>
            <a:off x="1406770" y="48282"/>
            <a:ext cx="6339054" cy="785813"/>
          </a:xfrm>
          <a:noFill/>
        </p:spPr>
        <p:txBody>
          <a:bodyPr/>
          <a:lstStyle/>
          <a:p>
            <a:pPr algn="ctr"/>
            <a:r>
              <a:rPr lang="en-US" dirty="0">
                <a:solidFill>
                  <a:schemeClr val="tx1"/>
                </a:solidFill>
              </a:rPr>
              <a:t>O </a:t>
            </a:r>
            <a:r>
              <a:rPr lang="en-US" dirty="0" err="1">
                <a:solidFill>
                  <a:schemeClr val="tx1"/>
                </a:solidFill>
              </a:rPr>
              <a:t>Mecanismo</a:t>
            </a:r>
            <a:r>
              <a:rPr lang="en-US" dirty="0">
                <a:solidFill>
                  <a:schemeClr val="tx1"/>
                </a:solidFill>
              </a:rPr>
              <a:t> de Mercado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029">
            <a:extLst>
              <a:ext uri="{FF2B5EF4-FFF2-40B4-BE49-F238E27FC236}">
                <a16:creationId xmlns:a16="http://schemas.microsoft.com/office/drawing/2014/main" id="{1528DDA0-DB66-4B4A-99D8-73324E466E92}"/>
              </a:ext>
            </a:extLst>
          </p:cNvPr>
          <p:cNvSpPr txBox="1">
            <a:spLocks noChangeArrowheads="1"/>
          </p:cNvSpPr>
          <p:nvPr/>
        </p:nvSpPr>
        <p:spPr>
          <a:xfrm>
            <a:off x="168810" y="1999224"/>
            <a:ext cx="8876714" cy="4108450"/>
          </a:xfrm>
          <a:prstGeom prst="rect">
            <a:avLst/>
          </a:prstGeom>
          <a:noFill/>
        </p:spPr>
        <p:txBody>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lnSpc>
                <a:spcPct val="90000"/>
              </a:lnSpc>
              <a:spcBef>
                <a:spcPct val="70000"/>
              </a:spcBef>
              <a:buClrTx/>
              <a:buSzPct val="90000"/>
              <a:buFont typeface="Wingdings" panose="05000000000000000000" pitchFamily="2" charset="2"/>
              <a:buChar char="§"/>
            </a:pPr>
            <a:r>
              <a:rPr lang="en-US" sz="2800" b="1" kern="0" dirty="0">
                <a:solidFill>
                  <a:schemeClr val="tx1"/>
                </a:solidFill>
              </a:rPr>
              <a:t>O </a:t>
            </a:r>
            <a:r>
              <a:rPr lang="en-US" sz="2800" b="1" kern="0" dirty="0" err="1">
                <a:solidFill>
                  <a:schemeClr val="tx1"/>
                </a:solidFill>
              </a:rPr>
              <a:t>Preço</a:t>
            </a:r>
            <a:r>
              <a:rPr lang="en-US" sz="2800" b="1" kern="0" dirty="0">
                <a:solidFill>
                  <a:schemeClr val="tx1"/>
                </a:solidFill>
              </a:rPr>
              <a:t> de Mercado é superior ao </a:t>
            </a:r>
            <a:r>
              <a:rPr lang="en-US" sz="2800" b="1" kern="0" dirty="0" err="1">
                <a:solidFill>
                  <a:schemeClr val="tx1"/>
                </a:solidFill>
              </a:rPr>
              <a:t>preço</a:t>
            </a:r>
            <a:r>
              <a:rPr lang="en-US" sz="2800" b="1" kern="0" dirty="0">
                <a:solidFill>
                  <a:schemeClr val="tx1"/>
                </a:solidFill>
              </a:rPr>
              <a:t> de </a:t>
            </a:r>
            <a:r>
              <a:rPr lang="en-US" sz="2800" b="1" kern="0" dirty="0" err="1">
                <a:solidFill>
                  <a:schemeClr val="tx1"/>
                </a:solidFill>
              </a:rPr>
              <a:t>equilíbrio</a:t>
            </a:r>
            <a:endParaRPr lang="en-US" sz="2800" b="1" kern="0" dirty="0">
              <a:solidFill>
                <a:schemeClr val="tx1"/>
              </a:solidFill>
            </a:endParaRPr>
          </a:p>
          <a:p>
            <a:pPr lvl="1" algn="just">
              <a:lnSpc>
                <a:spcPct val="90000"/>
              </a:lnSpc>
              <a:buClrTx/>
              <a:buSzPct val="90000"/>
              <a:buFont typeface="Wingdings" panose="05000000000000000000" pitchFamily="2" charset="2"/>
              <a:buChar char="§"/>
            </a:pPr>
            <a:r>
              <a:rPr lang="en-US" kern="0" dirty="0" err="1">
                <a:solidFill>
                  <a:schemeClr val="tx1"/>
                </a:solidFill>
              </a:rPr>
              <a:t>Existe</a:t>
            </a:r>
            <a:r>
              <a:rPr lang="en-US" kern="0" dirty="0">
                <a:solidFill>
                  <a:schemeClr val="tx1"/>
                </a:solidFill>
              </a:rPr>
              <a:t> um </a:t>
            </a:r>
            <a:r>
              <a:rPr lang="en-US" kern="0" dirty="0" err="1">
                <a:solidFill>
                  <a:schemeClr val="tx1"/>
                </a:solidFill>
              </a:rPr>
              <a:t>excesso</a:t>
            </a:r>
            <a:r>
              <a:rPr lang="en-US" kern="0" dirty="0">
                <a:solidFill>
                  <a:schemeClr val="tx1"/>
                </a:solidFill>
              </a:rPr>
              <a:t> de </a:t>
            </a:r>
            <a:r>
              <a:rPr lang="en-US" kern="0" dirty="0" err="1">
                <a:solidFill>
                  <a:schemeClr val="tx1"/>
                </a:solidFill>
              </a:rPr>
              <a:t>oferta</a:t>
            </a:r>
            <a:endParaRPr lang="en-US" kern="0" dirty="0">
              <a:solidFill>
                <a:schemeClr val="tx1"/>
              </a:solidFill>
            </a:endParaRPr>
          </a:p>
          <a:p>
            <a:pPr lvl="1" algn="just">
              <a:lnSpc>
                <a:spcPct val="90000"/>
              </a:lnSpc>
              <a:buClrTx/>
              <a:buSzPct val="90000"/>
              <a:buFont typeface="Wingdings" panose="05000000000000000000" pitchFamily="2" charset="2"/>
              <a:buChar char="§"/>
            </a:pPr>
            <a:r>
              <a:rPr lang="en-US" kern="0" dirty="0">
                <a:solidFill>
                  <a:schemeClr val="tx1"/>
                </a:solidFill>
              </a:rPr>
              <a:t>Produtores </a:t>
            </a:r>
            <a:r>
              <a:rPr lang="en-US" kern="0" dirty="0" err="1">
                <a:solidFill>
                  <a:schemeClr val="tx1"/>
                </a:solidFill>
              </a:rPr>
              <a:t>reduzem</a:t>
            </a:r>
            <a:r>
              <a:rPr lang="en-US" kern="0" dirty="0">
                <a:solidFill>
                  <a:schemeClr val="tx1"/>
                </a:solidFill>
              </a:rPr>
              <a:t> </a:t>
            </a:r>
            <a:r>
              <a:rPr lang="en-US" kern="0" dirty="0" err="1">
                <a:solidFill>
                  <a:schemeClr val="tx1"/>
                </a:solidFill>
              </a:rPr>
              <a:t>seus</a:t>
            </a:r>
            <a:r>
              <a:rPr lang="en-US" kern="0" dirty="0">
                <a:solidFill>
                  <a:schemeClr val="tx1"/>
                </a:solidFill>
              </a:rPr>
              <a:t> </a:t>
            </a:r>
            <a:r>
              <a:rPr lang="en-US" kern="0" dirty="0" err="1">
                <a:solidFill>
                  <a:schemeClr val="tx1"/>
                </a:solidFill>
              </a:rPr>
              <a:t>preços</a:t>
            </a:r>
            <a:endParaRPr lang="en-US" kern="0" dirty="0">
              <a:solidFill>
                <a:schemeClr val="tx1"/>
              </a:solidFill>
            </a:endParaRPr>
          </a:p>
          <a:p>
            <a:pPr lvl="1" algn="just">
              <a:lnSpc>
                <a:spcPct val="90000"/>
              </a:lnSpc>
              <a:buClrTx/>
              <a:buSzPct val="90000"/>
              <a:buFont typeface="Wingdings" panose="05000000000000000000" pitchFamily="2" charset="2"/>
              <a:buChar char="§"/>
            </a:pPr>
            <a:r>
              <a:rPr lang="en-US" kern="0" dirty="0" err="1">
                <a:solidFill>
                  <a:schemeClr val="tx1"/>
                </a:solidFill>
              </a:rPr>
              <a:t>Quantidade</a:t>
            </a:r>
            <a:r>
              <a:rPr lang="en-US" kern="0" dirty="0">
                <a:solidFill>
                  <a:schemeClr val="tx1"/>
                </a:solidFill>
              </a:rPr>
              <a:t> </a:t>
            </a:r>
            <a:r>
              <a:rPr lang="en-US" kern="0" dirty="0" err="1">
                <a:solidFill>
                  <a:schemeClr val="tx1"/>
                </a:solidFill>
              </a:rPr>
              <a:t>demandada</a:t>
            </a:r>
            <a:r>
              <a:rPr lang="en-US" kern="0" dirty="0">
                <a:solidFill>
                  <a:schemeClr val="tx1"/>
                </a:solidFill>
              </a:rPr>
              <a:t> </a:t>
            </a:r>
            <a:r>
              <a:rPr lang="en-US" kern="0" dirty="0" err="1">
                <a:solidFill>
                  <a:schemeClr val="tx1"/>
                </a:solidFill>
              </a:rPr>
              <a:t>aumenta</a:t>
            </a:r>
            <a:r>
              <a:rPr lang="en-US" kern="0" dirty="0">
                <a:solidFill>
                  <a:schemeClr val="tx1"/>
                </a:solidFill>
              </a:rPr>
              <a:t> e a </a:t>
            </a:r>
            <a:r>
              <a:rPr lang="en-US" kern="0" dirty="0" err="1">
                <a:solidFill>
                  <a:schemeClr val="tx1"/>
                </a:solidFill>
              </a:rPr>
              <a:t>quantidade</a:t>
            </a:r>
            <a:r>
              <a:rPr lang="en-US" kern="0" dirty="0">
                <a:solidFill>
                  <a:schemeClr val="tx1"/>
                </a:solidFill>
              </a:rPr>
              <a:t> </a:t>
            </a:r>
            <a:r>
              <a:rPr lang="en-US" kern="0" dirty="0" err="1">
                <a:solidFill>
                  <a:schemeClr val="tx1"/>
                </a:solidFill>
              </a:rPr>
              <a:t>ofertada</a:t>
            </a:r>
            <a:r>
              <a:rPr lang="en-US" kern="0" dirty="0">
                <a:solidFill>
                  <a:schemeClr val="tx1"/>
                </a:solidFill>
              </a:rPr>
              <a:t> </a:t>
            </a:r>
            <a:r>
              <a:rPr lang="en-US" kern="0" dirty="0" err="1">
                <a:solidFill>
                  <a:schemeClr val="tx1"/>
                </a:solidFill>
              </a:rPr>
              <a:t>diminui</a:t>
            </a:r>
            <a:endParaRPr lang="en-US" kern="0" dirty="0">
              <a:solidFill>
                <a:schemeClr val="tx1"/>
              </a:solidFill>
            </a:endParaRPr>
          </a:p>
          <a:p>
            <a:pPr lvl="1" algn="just">
              <a:lnSpc>
                <a:spcPct val="90000"/>
              </a:lnSpc>
              <a:buClrTx/>
              <a:buSzPct val="90000"/>
              <a:buFont typeface="Wingdings" panose="05000000000000000000" pitchFamily="2" charset="2"/>
              <a:buChar char="§"/>
            </a:pPr>
            <a:r>
              <a:rPr lang="en-US" kern="0" dirty="0">
                <a:solidFill>
                  <a:schemeClr val="tx1"/>
                </a:solidFill>
              </a:rPr>
              <a:t>O </a:t>
            </a:r>
            <a:r>
              <a:rPr lang="en-US" kern="0" dirty="0" err="1">
                <a:solidFill>
                  <a:schemeClr val="tx1"/>
                </a:solidFill>
              </a:rPr>
              <a:t>mercado</a:t>
            </a:r>
            <a:r>
              <a:rPr lang="en-US" kern="0" dirty="0">
                <a:solidFill>
                  <a:schemeClr val="tx1"/>
                </a:solidFill>
              </a:rPr>
              <a:t> continua a se </a:t>
            </a:r>
            <a:r>
              <a:rPr lang="en-US" kern="0" dirty="0" err="1">
                <a:solidFill>
                  <a:schemeClr val="tx1"/>
                </a:solidFill>
              </a:rPr>
              <a:t>ajustar</a:t>
            </a:r>
            <a:r>
              <a:rPr lang="en-US" kern="0" dirty="0">
                <a:solidFill>
                  <a:schemeClr val="tx1"/>
                </a:solidFill>
              </a:rPr>
              <a:t> </a:t>
            </a:r>
            <a:r>
              <a:rPr lang="en-US" kern="0" dirty="0" err="1">
                <a:solidFill>
                  <a:schemeClr val="tx1"/>
                </a:solidFill>
              </a:rPr>
              <a:t>até</a:t>
            </a:r>
            <a:r>
              <a:rPr lang="en-US" kern="0" dirty="0">
                <a:solidFill>
                  <a:schemeClr val="tx1"/>
                </a:solidFill>
              </a:rPr>
              <a:t> que o </a:t>
            </a:r>
            <a:r>
              <a:rPr lang="en-US" kern="0" dirty="0" err="1">
                <a:solidFill>
                  <a:schemeClr val="tx1"/>
                </a:solidFill>
              </a:rPr>
              <a:t>preço</a:t>
            </a:r>
            <a:r>
              <a:rPr lang="en-US" kern="0" dirty="0">
                <a:solidFill>
                  <a:schemeClr val="tx1"/>
                </a:solidFill>
              </a:rPr>
              <a:t> de </a:t>
            </a:r>
            <a:r>
              <a:rPr lang="en-US" kern="0" dirty="0" err="1">
                <a:solidFill>
                  <a:schemeClr val="tx1"/>
                </a:solidFill>
              </a:rPr>
              <a:t>equilíbrio</a:t>
            </a:r>
            <a:r>
              <a:rPr lang="en-US" kern="0" dirty="0">
                <a:solidFill>
                  <a:schemeClr val="tx1"/>
                </a:solidFill>
              </a:rPr>
              <a:t> </a:t>
            </a:r>
            <a:r>
              <a:rPr lang="en-US" kern="0" dirty="0" err="1">
                <a:solidFill>
                  <a:schemeClr val="tx1"/>
                </a:solidFill>
              </a:rPr>
              <a:t>seja</a:t>
            </a:r>
            <a:r>
              <a:rPr lang="en-US" kern="0" dirty="0">
                <a:solidFill>
                  <a:schemeClr val="tx1"/>
                </a:solidFill>
              </a:rPr>
              <a:t> </a:t>
            </a:r>
            <a:r>
              <a:rPr lang="en-US" kern="0" dirty="0" err="1">
                <a:solidFill>
                  <a:schemeClr val="tx1"/>
                </a:solidFill>
              </a:rPr>
              <a:t>alcançado</a:t>
            </a:r>
            <a:endParaRPr lang="en-US" kern="0" dirty="0">
              <a:solidFill>
                <a:schemeClr val="tx1"/>
              </a:solidFill>
            </a:endParaRPr>
          </a:p>
        </p:txBody>
      </p:sp>
      <p:sp>
        <p:nvSpPr>
          <p:cNvPr id="11" name="Text Box 1031">
            <a:extLst>
              <a:ext uri="{FF2B5EF4-FFF2-40B4-BE49-F238E27FC236}">
                <a16:creationId xmlns:a16="http://schemas.microsoft.com/office/drawing/2014/main" id="{87A59E6E-AC69-4C52-9077-72BBEEBC5331}"/>
              </a:ext>
            </a:extLst>
          </p:cNvPr>
          <p:cNvSpPr txBox="1">
            <a:spLocks noChangeArrowheads="1"/>
          </p:cNvSpPr>
          <p:nvPr/>
        </p:nvSpPr>
        <p:spPr bwMode="auto">
          <a:xfrm>
            <a:off x="347229" y="1159878"/>
            <a:ext cx="2233305" cy="584775"/>
          </a:xfrm>
          <a:prstGeom prst="rect">
            <a:avLst/>
          </a:prstGeom>
          <a:solidFill>
            <a:srgbClr val="F8F8F8"/>
          </a:solidFill>
          <a:ln w="12700">
            <a:solidFill>
              <a:schemeClr val="tx1"/>
            </a:solidFill>
            <a:miter lim="800000"/>
            <a:headEnd/>
            <a:tailEnd/>
          </a:ln>
          <a:effectLst>
            <a:outerShdw dist="107763" dir="2700000" algn="ctr" rotWithShape="0">
              <a:srgbClr val="B2B2B2"/>
            </a:outerShdw>
          </a:effectLst>
        </p:spPr>
        <p:txBody>
          <a:bodyPr wrap="none">
            <a:spAutoFit/>
          </a:bodyPr>
          <a:lstStyle/>
          <a:p>
            <a:pPr algn="ctr">
              <a:defRPr/>
            </a:pPr>
            <a:r>
              <a:rPr lang="en-US" sz="3200" b="1" dirty="0" err="1">
                <a:latin typeface="Arial" charset="0"/>
              </a:rPr>
              <a:t>Excedente</a:t>
            </a:r>
            <a:endParaRPr lang="en-US" sz="3200" b="1" dirty="0">
              <a:latin typeface="Arial" charset="0"/>
            </a:endParaRPr>
          </a:p>
        </p:txBody>
      </p:sp>
      <p:sp>
        <p:nvSpPr>
          <p:cNvPr id="14" name="Rectangle 4">
            <a:extLst>
              <a:ext uri="{FF2B5EF4-FFF2-40B4-BE49-F238E27FC236}">
                <a16:creationId xmlns:a16="http://schemas.microsoft.com/office/drawing/2014/main" id="{E1649F34-E958-482F-A7D3-F50E88AF1AFB}"/>
              </a:ext>
            </a:extLst>
          </p:cNvPr>
          <p:cNvSpPr>
            <a:spLocks noGrp="1" noChangeArrowheads="1"/>
          </p:cNvSpPr>
          <p:nvPr>
            <p:ph type="title"/>
          </p:nvPr>
        </p:nvSpPr>
        <p:spPr>
          <a:xfrm>
            <a:off x="1406770" y="48282"/>
            <a:ext cx="6339054" cy="785813"/>
          </a:xfrm>
          <a:noFill/>
        </p:spPr>
        <p:txBody>
          <a:bodyPr/>
          <a:lstStyle/>
          <a:p>
            <a:pPr algn="ctr"/>
            <a:r>
              <a:rPr lang="en-US" dirty="0">
                <a:solidFill>
                  <a:schemeClr val="tx1"/>
                </a:solidFill>
              </a:rPr>
              <a:t>O </a:t>
            </a:r>
            <a:r>
              <a:rPr lang="en-US" dirty="0" err="1">
                <a:solidFill>
                  <a:schemeClr val="tx1"/>
                </a:solidFill>
              </a:rPr>
              <a:t>Mecanismo</a:t>
            </a:r>
            <a:r>
              <a:rPr lang="en-US" dirty="0">
                <a:solidFill>
                  <a:schemeClr val="tx1"/>
                </a:solidFill>
              </a:rPr>
              <a:t> de Mercado</a:t>
            </a:r>
          </a:p>
        </p:txBody>
      </p:sp>
    </p:spTree>
    <p:extLst>
      <p:ext uri="{BB962C8B-B14F-4D97-AF65-F5344CB8AC3E}">
        <p14:creationId xmlns:p14="http://schemas.microsoft.com/office/powerpoint/2010/main" val="4064630308"/>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8"/>
          <p:cNvGrpSpPr>
            <a:grpSpLocks/>
          </p:cNvGrpSpPr>
          <p:nvPr/>
        </p:nvGrpSpPr>
        <p:grpSpPr bwMode="auto">
          <a:xfrm>
            <a:off x="1604889" y="1623644"/>
            <a:ext cx="3367088" cy="3776665"/>
            <a:chOff x="1968" y="1200"/>
            <a:chExt cx="2121" cy="2379"/>
          </a:xfrm>
        </p:grpSpPr>
        <p:sp>
          <p:nvSpPr>
            <p:cNvPr id="62502" name="Freeform 9"/>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 name="T12" fmla="*/ 0 60000 65536"/>
                <a:gd name="T13" fmla="*/ 0 60000 65536"/>
                <a:gd name="T14" fmla="*/ 0 60000 65536"/>
                <a:gd name="T15" fmla="*/ 0 60000 65536"/>
                <a:gd name="T16" fmla="*/ 0 60000 65536"/>
                <a:gd name="T17" fmla="*/ 0 60000 65536"/>
                <a:gd name="T18" fmla="*/ 0 w 1873"/>
                <a:gd name="T19" fmla="*/ 0 h 2209"/>
                <a:gd name="T20" fmla="*/ 1873 w 1873"/>
                <a:gd name="T21" fmla="*/ 2209 h 2209"/>
              </a:gdLst>
              <a:ahLst/>
              <a:cxnLst>
                <a:cxn ang="T12">
                  <a:pos x="T0" y="T1"/>
                </a:cxn>
                <a:cxn ang="T13">
                  <a:pos x="T2" y="T3"/>
                </a:cxn>
                <a:cxn ang="T14">
                  <a:pos x="T4" y="T5"/>
                </a:cxn>
                <a:cxn ang="T15">
                  <a:pos x="T6" y="T7"/>
                </a:cxn>
                <a:cxn ang="T16">
                  <a:pos x="T8" y="T9"/>
                </a:cxn>
                <a:cxn ang="T17">
                  <a:pos x="T10" y="T11"/>
                </a:cxn>
              </a:cxnLst>
              <a:rect l="T18" t="T19" r="T20" b="T21"/>
              <a:pathLst>
                <a:path w="1873" h="2209">
                  <a:moveTo>
                    <a:pt x="0" y="0"/>
                  </a:moveTo>
                  <a:lnTo>
                    <a:pt x="360" y="587"/>
                  </a:lnTo>
                  <a:lnTo>
                    <a:pt x="782" y="1203"/>
                  </a:lnTo>
                  <a:lnTo>
                    <a:pt x="1349" y="1852"/>
                  </a:lnTo>
                  <a:lnTo>
                    <a:pt x="1625" y="2095"/>
                  </a:lnTo>
                  <a:lnTo>
                    <a:pt x="1872" y="2208"/>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62503" name="Rectangle 10"/>
            <p:cNvSpPr>
              <a:spLocks noChangeArrowheads="1"/>
            </p:cNvSpPr>
            <p:nvPr/>
          </p:nvSpPr>
          <p:spPr bwMode="auto">
            <a:xfrm>
              <a:off x="3836" y="3293"/>
              <a:ext cx="253" cy="286"/>
            </a:xfrm>
            <a:prstGeom prst="rect">
              <a:avLst/>
            </a:prstGeom>
            <a:noFill/>
            <a:ln w="12700">
              <a:noFill/>
              <a:miter lim="800000"/>
              <a:headEnd/>
              <a:tailEnd/>
            </a:ln>
          </p:spPr>
          <p:txBody>
            <a:bodyPr wrap="none" lIns="90488" tIns="44450" rIns="90488" bIns="44450">
              <a:spAutoFit/>
            </a:bodyPr>
            <a:lstStyle/>
            <a:p>
              <a:r>
                <a:rPr lang="en-US" b="1" i="1" dirty="0">
                  <a:latin typeface="Arial" charset="0"/>
                </a:rPr>
                <a:t>D</a:t>
              </a:r>
            </a:p>
          </p:txBody>
        </p:sp>
      </p:grpSp>
      <p:grpSp>
        <p:nvGrpSpPr>
          <p:cNvPr id="3" name="Group 39"/>
          <p:cNvGrpSpPr>
            <a:grpSpLocks/>
          </p:cNvGrpSpPr>
          <p:nvPr/>
        </p:nvGrpSpPr>
        <p:grpSpPr bwMode="auto">
          <a:xfrm>
            <a:off x="690489" y="1558557"/>
            <a:ext cx="3738564" cy="3419475"/>
            <a:chOff x="1392" y="1159"/>
            <a:chExt cx="2355" cy="2154"/>
          </a:xfrm>
        </p:grpSpPr>
        <p:sp>
          <p:nvSpPr>
            <p:cNvPr id="62500" name="Freeform 11"/>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 name="T12" fmla="*/ 0 60000 65536"/>
                <a:gd name="T13" fmla="*/ 0 60000 65536"/>
                <a:gd name="T14" fmla="*/ 0 60000 65536"/>
                <a:gd name="T15" fmla="*/ 0 60000 65536"/>
                <a:gd name="T16" fmla="*/ 0 60000 65536"/>
                <a:gd name="T17" fmla="*/ 0 60000 65536"/>
                <a:gd name="T18" fmla="*/ 0 w 2209"/>
                <a:gd name="T19" fmla="*/ 0 h 1873"/>
                <a:gd name="T20" fmla="*/ 2209 w 2209"/>
                <a:gd name="T21" fmla="*/ 1873 h 1873"/>
              </a:gdLst>
              <a:ahLst/>
              <a:cxnLst>
                <a:cxn ang="T12">
                  <a:pos x="T0" y="T1"/>
                </a:cxn>
                <a:cxn ang="T13">
                  <a:pos x="T2" y="T3"/>
                </a:cxn>
                <a:cxn ang="T14">
                  <a:pos x="T4" y="T5"/>
                </a:cxn>
                <a:cxn ang="T15">
                  <a:pos x="T6" y="T7"/>
                </a:cxn>
                <a:cxn ang="T16">
                  <a:pos x="T8" y="T9"/>
                </a:cxn>
                <a:cxn ang="T17">
                  <a:pos x="T10" y="T11"/>
                </a:cxn>
              </a:cxnLst>
              <a:rect l="T18" t="T19" r="T20" b="T21"/>
              <a:pathLst>
                <a:path w="2209" h="1873">
                  <a:moveTo>
                    <a:pt x="0" y="1872"/>
                  </a:moveTo>
                  <a:lnTo>
                    <a:pt x="587" y="1512"/>
                  </a:lnTo>
                  <a:lnTo>
                    <a:pt x="1203" y="1090"/>
                  </a:lnTo>
                  <a:lnTo>
                    <a:pt x="1852" y="523"/>
                  </a:lnTo>
                  <a:lnTo>
                    <a:pt x="2095" y="247"/>
                  </a:lnTo>
                  <a:lnTo>
                    <a:pt x="2208" y="0"/>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62501" name="Rectangle 12"/>
            <p:cNvSpPr>
              <a:spLocks noChangeArrowheads="1"/>
            </p:cNvSpPr>
            <p:nvPr/>
          </p:nvSpPr>
          <p:spPr bwMode="auto">
            <a:xfrm>
              <a:off x="3505" y="1159"/>
              <a:ext cx="242" cy="286"/>
            </a:xfrm>
            <a:prstGeom prst="rect">
              <a:avLst/>
            </a:prstGeom>
            <a:noFill/>
            <a:ln w="12700">
              <a:noFill/>
              <a:miter lim="800000"/>
              <a:headEnd/>
              <a:tailEnd/>
            </a:ln>
          </p:spPr>
          <p:txBody>
            <a:bodyPr wrap="none" lIns="90488" tIns="44450" rIns="90488" bIns="44450">
              <a:spAutoFit/>
            </a:bodyPr>
            <a:lstStyle/>
            <a:p>
              <a:r>
                <a:rPr lang="en-US" b="1" i="1" dirty="0">
                  <a:latin typeface="Arial" charset="0"/>
                </a:rPr>
                <a:t>S</a:t>
              </a:r>
            </a:p>
          </p:txBody>
        </p:sp>
      </p:grpSp>
      <p:grpSp>
        <p:nvGrpSpPr>
          <p:cNvPr id="4" name="Group 41"/>
          <p:cNvGrpSpPr>
            <a:grpSpLocks/>
          </p:cNvGrpSpPr>
          <p:nvPr/>
        </p:nvGrpSpPr>
        <p:grpSpPr bwMode="auto">
          <a:xfrm>
            <a:off x="282502" y="4279532"/>
            <a:ext cx="3751262" cy="1725612"/>
            <a:chOff x="1135" y="2873"/>
            <a:chExt cx="2363" cy="1087"/>
          </a:xfrm>
        </p:grpSpPr>
        <p:sp>
          <p:nvSpPr>
            <p:cNvPr id="62490" name="Oval 13"/>
            <p:cNvSpPr>
              <a:spLocks noChangeArrowheads="1"/>
            </p:cNvSpPr>
            <p:nvPr/>
          </p:nvSpPr>
          <p:spPr bwMode="auto">
            <a:xfrm>
              <a:off x="3264" y="2976"/>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62491" name="Rectangle 14"/>
            <p:cNvSpPr>
              <a:spLocks noChangeArrowheads="1"/>
            </p:cNvSpPr>
            <p:nvPr/>
          </p:nvSpPr>
          <p:spPr bwMode="auto">
            <a:xfrm>
              <a:off x="1754" y="3712"/>
              <a:ext cx="296"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Q</a:t>
              </a:r>
              <a:r>
                <a:rPr lang="en-US" sz="2000" b="1" i="1" baseline="-25000">
                  <a:latin typeface="Arial" charset="0"/>
                </a:rPr>
                <a:t>1</a:t>
              </a:r>
              <a:endParaRPr lang="en-US" b="1" i="1" baseline="-25000">
                <a:latin typeface="Arial" charset="0"/>
              </a:endParaRPr>
            </a:p>
          </p:txBody>
        </p:sp>
        <p:sp>
          <p:nvSpPr>
            <p:cNvPr id="62492" name="Oval 15"/>
            <p:cNvSpPr>
              <a:spLocks noChangeArrowheads="1"/>
            </p:cNvSpPr>
            <p:nvPr/>
          </p:nvSpPr>
          <p:spPr bwMode="auto">
            <a:xfrm>
              <a:off x="1824" y="2976"/>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62493" name="Line 16"/>
            <p:cNvSpPr>
              <a:spLocks noChangeShapeType="1"/>
            </p:cNvSpPr>
            <p:nvPr/>
          </p:nvSpPr>
          <p:spPr bwMode="auto">
            <a:xfrm>
              <a:off x="1872" y="3051"/>
              <a:ext cx="0" cy="717"/>
            </a:xfrm>
            <a:prstGeom prst="line">
              <a:avLst/>
            </a:prstGeom>
            <a:noFill/>
            <a:ln w="25400">
              <a:solidFill>
                <a:schemeClr val="tx1"/>
              </a:solidFill>
              <a:prstDash val="dash"/>
              <a:round/>
              <a:headEnd/>
              <a:tailEnd/>
            </a:ln>
          </p:spPr>
          <p:txBody>
            <a:bodyPr wrap="none" anchor="ctr"/>
            <a:lstStyle/>
            <a:p>
              <a:endParaRPr lang="pt-BR"/>
            </a:p>
          </p:txBody>
        </p:sp>
        <p:sp>
          <p:nvSpPr>
            <p:cNvPr id="62494" name="Rectangle 17"/>
            <p:cNvSpPr>
              <a:spLocks noChangeArrowheads="1"/>
            </p:cNvSpPr>
            <p:nvPr/>
          </p:nvSpPr>
          <p:spPr bwMode="auto">
            <a:xfrm>
              <a:off x="3202" y="3712"/>
              <a:ext cx="296"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Q</a:t>
              </a:r>
              <a:r>
                <a:rPr lang="en-US" sz="2000" b="1" i="1" baseline="-25000">
                  <a:latin typeface="Arial" charset="0"/>
                </a:rPr>
                <a:t>2</a:t>
              </a:r>
              <a:endParaRPr lang="en-US" b="1" i="1" baseline="-25000">
                <a:latin typeface="Arial" charset="0"/>
              </a:endParaRPr>
            </a:p>
          </p:txBody>
        </p:sp>
        <p:sp>
          <p:nvSpPr>
            <p:cNvPr id="62495" name="Line 18"/>
            <p:cNvSpPr>
              <a:spLocks noChangeShapeType="1"/>
            </p:cNvSpPr>
            <p:nvPr/>
          </p:nvSpPr>
          <p:spPr bwMode="auto">
            <a:xfrm>
              <a:off x="3312" y="3051"/>
              <a:ext cx="0" cy="717"/>
            </a:xfrm>
            <a:prstGeom prst="line">
              <a:avLst/>
            </a:prstGeom>
            <a:noFill/>
            <a:ln w="25400">
              <a:solidFill>
                <a:schemeClr val="tx1"/>
              </a:solidFill>
              <a:prstDash val="dash"/>
              <a:round/>
              <a:headEnd/>
              <a:tailEnd/>
            </a:ln>
          </p:spPr>
          <p:txBody>
            <a:bodyPr wrap="none" anchor="ctr"/>
            <a:lstStyle/>
            <a:p>
              <a:endParaRPr lang="pt-BR"/>
            </a:p>
          </p:txBody>
        </p:sp>
        <p:sp>
          <p:nvSpPr>
            <p:cNvPr id="62496" name="Line 19"/>
            <p:cNvSpPr>
              <a:spLocks noChangeShapeType="1"/>
            </p:cNvSpPr>
            <p:nvPr/>
          </p:nvSpPr>
          <p:spPr bwMode="auto">
            <a:xfrm flipH="1">
              <a:off x="1426" y="3024"/>
              <a:ext cx="1843" cy="0"/>
            </a:xfrm>
            <a:prstGeom prst="line">
              <a:avLst/>
            </a:prstGeom>
            <a:noFill/>
            <a:ln w="25400">
              <a:solidFill>
                <a:schemeClr val="tx1"/>
              </a:solidFill>
              <a:prstDash val="dash"/>
              <a:round/>
              <a:headEnd/>
              <a:tailEnd/>
            </a:ln>
          </p:spPr>
          <p:txBody>
            <a:bodyPr wrap="none" anchor="ctr"/>
            <a:lstStyle/>
            <a:p>
              <a:endParaRPr lang="pt-BR"/>
            </a:p>
          </p:txBody>
        </p:sp>
        <p:sp>
          <p:nvSpPr>
            <p:cNvPr id="62497" name="Rectangle 20"/>
            <p:cNvSpPr>
              <a:spLocks noChangeArrowheads="1"/>
            </p:cNvSpPr>
            <p:nvPr/>
          </p:nvSpPr>
          <p:spPr bwMode="auto">
            <a:xfrm>
              <a:off x="1135" y="2873"/>
              <a:ext cx="279"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P</a:t>
              </a:r>
              <a:r>
                <a:rPr lang="en-US" sz="2000" b="1" i="1" baseline="-25000">
                  <a:latin typeface="Arial" charset="0"/>
                </a:rPr>
                <a:t>2</a:t>
              </a:r>
            </a:p>
          </p:txBody>
        </p:sp>
        <p:sp>
          <p:nvSpPr>
            <p:cNvPr id="62498" name="Freeform 21"/>
            <p:cNvSpPr>
              <a:spLocks/>
            </p:cNvSpPr>
            <p:nvPr/>
          </p:nvSpPr>
          <p:spPr bwMode="auto">
            <a:xfrm>
              <a:off x="1870" y="3027"/>
              <a:ext cx="1396" cy="191"/>
            </a:xfrm>
            <a:custGeom>
              <a:avLst/>
              <a:gdLst>
                <a:gd name="T0" fmla="*/ 1395 w 1396"/>
                <a:gd name="T1" fmla="*/ 0 h 191"/>
                <a:gd name="T2" fmla="*/ 1385 w 1396"/>
                <a:gd name="T3" fmla="*/ 36 h 191"/>
                <a:gd name="T4" fmla="*/ 1364 w 1396"/>
                <a:gd name="T5" fmla="*/ 66 h 191"/>
                <a:gd name="T6" fmla="*/ 1327 w 1396"/>
                <a:gd name="T7" fmla="*/ 87 h 191"/>
                <a:gd name="T8" fmla="*/ 1280 w 1396"/>
                <a:gd name="T9" fmla="*/ 92 h 191"/>
                <a:gd name="T10" fmla="*/ 815 w 1396"/>
                <a:gd name="T11" fmla="*/ 92 h 191"/>
                <a:gd name="T12" fmla="*/ 773 w 1396"/>
                <a:gd name="T13" fmla="*/ 102 h 191"/>
                <a:gd name="T14" fmla="*/ 737 w 1396"/>
                <a:gd name="T15" fmla="*/ 123 h 191"/>
                <a:gd name="T16" fmla="*/ 711 w 1396"/>
                <a:gd name="T17" fmla="*/ 154 h 191"/>
                <a:gd name="T18" fmla="*/ 700 w 1396"/>
                <a:gd name="T19" fmla="*/ 190 h 191"/>
                <a:gd name="T20" fmla="*/ 690 w 1396"/>
                <a:gd name="T21" fmla="*/ 154 h 191"/>
                <a:gd name="T22" fmla="*/ 664 w 1396"/>
                <a:gd name="T23" fmla="*/ 123 h 191"/>
                <a:gd name="T24" fmla="*/ 627 w 1396"/>
                <a:gd name="T25" fmla="*/ 102 h 191"/>
                <a:gd name="T26" fmla="*/ 580 w 1396"/>
                <a:gd name="T27" fmla="*/ 92 h 191"/>
                <a:gd name="T28" fmla="*/ 120 w 1396"/>
                <a:gd name="T29" fmla="*/ 92 h 191"/>
                <a:gd name="T30" fmla="*/ 73 w 1396"/>
                <a:gd name="T31" fmla="*/ 87 h 191"/>
                <a:gd name="T32" fmla="*/ 37 w 1396"/>
                <a:gd name="T33" fmla="*/ 66 h 191"/>
                <a:gd name="T34" fmla="*/ 11 w 1396"/>
                <a:gd name="T35" fmla="*/ 36 h 191"/>
                <a:gd name="T36" fmla="*/ 0 w 1396"/>
                <a:gd name="T37" fmla="*/ 0 h 1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96"/>
                <a:gd name="T58" fmla="*/ 0 h 191"/>
                <a:gd name="T59" fmla="*/ 1396 w 1396"/>
                <a:gd name="T60" fmla="*/ 191 h 19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96" h="191">
                  <a:moveTo>
                    <a:pt x="1395" y="0"/>
                  </a:moveTo>
                  <a:lnTo>
                    <a:pt x="1385" y="36"/>
                  </a:lnTo>
                  <a:lnTo>
                    <a:pt x="1364" y="66"/>
                  </a:lnTo>
                  <a:lnTo>
                    <a:pt x="1327" y="87"/>
                  </a:lnTo>
                  <a:lnTo>
                    <a:pt x="1280" y="92"/>
                  </a:lnTo>
                  <a:lnTo>
                    <a:pt x="815" y="92"/>
                  </a:lnTo>
                  <a:lnTo>
                    <a:pt x="773" y="102"/>
                  </a:lnTo>
                  <a:lnTo>
                    <a:pt x="737" y="123"/>
                  </a:lnTo>
                  <a:lnTo>
                    <a:pt x="711" y="154"/>
                  </a:lnTo>
                  <a:lnTo>
                    <a:pt x="700" y="190"/>
                  </a:lnTo>
                  <a:lnTo>
                    <a:pt x="690" y="154"/>
                  </a:lnTo>
                  <a:lnTo>
                    <a:pt x="664" y="123"/>
                  </a:lnTo>
                  <a:lnTo>
                    <a:pt x="627" y="102"/>
                  </a:lnTo>
                  <a:lnTo>
                    <a:pt x="580" y="92"/>
                  </a:lnTo>
                  <a:lnTo>
                    <a:pt x="120" y="92"/>
                  </a:lnTo>
                  <a:lnTo>
                    <a:pt x="73" y="87"/>
                  </a:lnTo>
                  <a:lnTo>
                    <a:pt x="37" y="66"/>
                  </a:lnTo>
                  <a:lnTo>
                    <a:pt x="11" y="36"/>
                  </a:lnTo>
                  <a:lnTo>
                    <a:pt x="0" y="0"/>
                  </a:lnTo>
                </a:path>
              </a:pathLst>
            </a:custGeom>
            <a:noFill/>
            <a:ln w="12700" cap="rnd" cmpd="sng">
              <a:solidFill>
                <a:schemeClr val="tx1"/>
              </a:solidFill>
              <a:prstDash val="solid"/>
              <a:round/>
              <a:headEnd type="none" w="med" len="med"/>
              <a:tailEnd type="none" w="med" len="med"/>
            </a:ln>
          </p:spPr>
          <p:txBody>
            <a:bodyPr/>
            <a:lstStyle/>
            <a:p>
              <a:endParaRPr lang="pt-BR"/>
            </a:p>
          </p:txBody>
        </p:sp>
        <p:sp>
          <p:nvSpPr>
            <p:cNvPr id="62499" name="Rectangle 27"/>
            <p:cNvSpPr>
              <a:spLocks noChangeArrowheads="1"/>
            </p:cNvSpPr>
            <p:nvPr/>
          </p:nvSpPr>
          <p:spPr bwMode="auto">
            <a:xfrm>
              <a:off x="2201" y="3139"/>
              <a:ext cx="907" cy="267"/>
            </a:xfrm>
            <a:prstGeom prst="rect">
              <a:avLst/>
            </a:prstGeom>
            <a:noFill/>
            <a:ln w="12700">
              <a:noFill/>
              <a:miter lim="800000"/>
              <a:headEnd/>
              <a:tailEnd/>
            </a:ln>
          </p:spPr>
          <p:txBody>
            <a:bodyPr wrap="none" lIns="90488" tIns="44450" rIns="90488" bIns="44450">
              <a:spAutoFit/>
            </a:bodyPr>
            <a:lstStyle/>
            <a:p>
              <a:r>
                <a:rPr lang="en-US" sz="2200" b="1">
                  <a:latin typeface="Arial" charset="0"/>
                </a:rPr>
                <a:t>Escassez</a:t>
              </a:r>
            </a:p>
          </p:txBody>
        </p:sp>
      </p:grpSp>
      <p:grpSp>
        <p:nvGrpSpPr>
          <p:cNvPr id="62475" name="Group 28"/>
          <p:cNvGrpSpPr>
            <a:grpSpLocks/>
          </p:cNvGrpSpPr>
          <p:nvPr/>
        </p:nvGrpSpPr>
        <p:grpSpPr bwMode="auto">
          <a:xfrm>
            <a:off x="242814" y="1210898"/>
            <a:ext cx="5038728" cy="4921257"/>
            <a:chOff x="1110" y="940"/>
            <a:chExt cx="3174" cy="3100"/>
          </a:xfrm>
        </p:grpSpPr>
        <p:sp>
          <p:nvSpPr>
            <p:cNvPr id="62486" name="Line 29"/>
            <p:cNvSpPr>
              <a:spLocks noChangeShapeType="1"/>
            </p:cNvSpPr>
            <p:nvPr/>
          </p:nvSpPr>
          <p:spPr bwMode="auto">
            <a:xfrm>
              <a:off x="1392" y="1099"/>
              <a:ext cx="0" cy="2653"/>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62487" name="Line 30"/>
            <p:cNvSpPr>
              <a:spLocks noChangeShapeType="1"/>
            </p:cNvSpPr>
            <p:nvPr/>
          </p:nvSpPr>
          <p:spPr bwMode="auto">
            <a:xfrm>
              <a:off x="1395" y="3751"/>
              <a:ext cx="2660"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62488" name="Rectangle 31"/>
            <p:cNvSpPr>
              <a:spLocks noChangeArrowheads="1"/>
            </p:cNvSpPr>
            <p:nvPr/>
          </p:nvSpPr>
          <p:spPr bwMode="auto">
            <a:xfrm>
              <a:off x="3931" y="3712"/>
              <a:ext cx="353" cy="328"/>
            </a:xfrm>
            <a:prstGeom prst="rect">
              <a:avLst/>
            </a:prstGeom>
            <a:noFill/>
            <a:ln w="12700">
              <a:noFill/>
              <a:miter lim="800000"/>
              <a:headEnd/>
              <a:tailEnd/>
            </a:ln>
          </p:spPr>
          <p:txBody>
            <a:bodyPr wrap="none" lIns="90488" tIns="44450" rIns="90488" bIns="44450">
              <a:spAutoFit/>
            </a:bodyPr>
            <a:lstStyle/>
            <a:p>
              <a:r>
                <a:rPr lang="en-US" sz="2800" b="1" dirty="0">
                  <a:latin typeface="Arial" charset="0"/>
                </a:rPr>
                <a:t>Q </a:t>
              </a:r>
            </a:p>
          </p:txBody>
        </p:sp>
        <p:sp>
          <p:nvSpPr>
            <p:cNvPr id="62489" name="Rectangle 32"/>
            <p:cNvSpPr>
              <a:spLocks noChangeArrowheads="1"/>
            </p:cNvSpPr>
            <p:nvPr/>
          </p:nvSpPr>
          <p:spPr bwMode="auto">
            <a:xfrm>
              <a:off x="1110" y="940"/>
              <a:ext cx="277" cy="347"/>
            </a:xfrm>
            <a:prstGeom prst="rect">
              <a:avLst/>
            </a:prstGeom>
            <a:noFill/>
            <a:ln w="12700">
              <a:noFill/>
              <a:miter lim="800000"/>
              <a:headEnd/>
              <a:tailEnd/>
            </a:ln>
          </p:spPr>
          <p:txBody>
            <a:bodyPr wrap="none" lIns="90488" tIns="44450" rIns="90488" bIns="44450">
              <a:spAutoFit/>
            </a:bodyPr>
            <a:lstStyle/>
            <a:p>
              <a:pPr algn="r"/>
              <a:r>
                <a:rPr lang="en-US" sz="3000" b="1" dirty="0">
                  <a:latin typeface="Arial" charset="0"/>
                </a:rPr>
                <a:t>P</a:t>
              </a:r>
            </a:p>
          </p:txBody>
        </p:sp>
      </p:grpSp>
      <p:grpSp>
        <p:nvGrpSpPr>
          <p:cNvPr id="6" name="Group 43"/>
          <p:cNvGrpSpPr>
            <a:grpSpLocks/>
          </p:cNvGrpSpPr>
          <p:nvPr/>
        </p:nvGrpSpPr>
        <p:grpSpPr bwMode="auto">
          <a:xfrm>
            <a:off x="282502" y="2387227"/>
            <a:ext cx="8578849" cy="3617907"/>
            <a:chOff x="1135" y="1681"/>
            <a:chExt cx="5404" cy="2279"/>
          </a:xfrm>
        </p:grpSpPr>
        <p:sp>
          <p:nvSpPr>
            <p:cNvPr id="62477" name="Rectangle 25"/>
            <p:cNvSpPr>
              <a:spLocks noChangeArrowheads="1"/>
            </p:cNvSpPr>
            <p:nvPr/>
          </p:nvSpPr>
          <p:spPr bwMode="auto">
            <a:xfrm>
              <a:off x="3558" y="1681"/>
              <a:ext cx="2981" cy="1491"/>
            </a:xfrm>
            <a:prstGeom prst="rect">
              <a:avLst/>
            </a:prstGeom>
            <a:solidFill>
              <a:srgbClr val="F8F8F8"/>
            </a:solidFill>
            <a:ln w="12700">
              <a:solidFill>
                <a:schemeClr val="tx1"/>
              </a:solidFill>
              <a:miter lim="800000"/>
              <a:headEnd/>
              <a:tailEnd/>
            </a:ln>
          </p:spPr>
          <p:txBody>
            <a:bodyPr wrap="square" lIns="90488" tIns="44450" rIns="90488" bIns="44450">
              <a:spAutoFit/>
            </a:bodyPr>
            <a:lstStyle/>
            <a:p>
              <a:pPr algn="just">
                <a:tabLst>
                  <a:tab pos="285750" algn="l"/>
                </a:tabLst>
              </a:pPr>
              <a:r>
                <a:rPr lang="en-US" sz="2000" b="1" dirty="0" err="1">
                  <a:latin typeface="Arial" charset="0"/>
                </a:rPr>
                <a:t>Assumindo</a:t>
              </a:r>
              <a:r>
                <a:rPr lang="en-US" sz="2000" b="1" dirty="0">
                  <a:latin typeface="Arial" charset="0"/>
                </a:rPr>
                <a:t> que o </a:t>
              </a:r>
              <a:r>
                <a:rPr lang="en-US" sz="2000" b="1" dirty="0" err="1">
                  <a:latin typeface="Arial" charset="0"/>
                </a:rPr>
                <a:t>preço</a:t>
              </a:r>
              <a:r>
                <a:rPr lang="en-US" sz="2000" b="1" dirty="0">
                  <a:latin typeface="Arial" charset="0"/>
                </a:rPr>
                <a:t> é P</a:t>
              </a:r>
              <a:r>
                <a:rPr lang="en-US" sz="2000" b="1" baseline="-25000" dirty="0">
                  <a:latin typeface="Arial" charset="0"/>
                </a:rPr>
                <a:t>2</a:t>
              </a:r>
              <a:r>
                <a:rPr lang="en-US" sz="2000" b="1" dirty="0">
                  <a:latin typeface="Arial" charset="0"/>
                </a:rPr>
                <a:t> :</a:t>
              </a:r>
            </a:p>
            <a:p>
              <a:pPr algn="just">
                <a:tabLst>
                  <a:tab pos="285750" algn="l"/>
                </a:tabLst>
              </a:pPr>
              <a:endParaRPr lang="en-US" sz="800" b="1" dirty="0">
                <a:latin typeface="Arial" charset="0"/>
              </a:endParaRPr>
            </a:p>
            <a:p>
              <a:pPr marL="457200" indent="-457200" algn="just">
                <a:buFont typeface="+mj-lt"/>
                <a:buAutoNum type="arabicParenR"/>
                <a:tabLst>
                  <a:tab pos="285750" algn="l"/>
                </a:tabLst>
              </a:pPr>
              <a:r>
                <a:rPr lang="en-US" sz="2000" dirty="0" err="1">
                  <a:latin typeface="Arial" charset="0"/>
                </a:rPr>
                <a:t>Q</a:t>
              </a:r>
              <a:r>
                <a:rPr lang="en-US" sz="2000" baseline="-25000" dirty="0" err="1">
                  <a:latin typeface="Arial" charset="0"/>
                </a:rPr>
                <a:t>d</a:t>
              </a:r>
              <a:r>
                <a:rPr lang="en-US" sz="2000" dirty="0">
                  <a:latin typeface="Arial" charset="0"/>
                </a:rPr>
                <a:t> = Q</a:t>
              </a:r>
              <a:r>
                <a:rPr lang="en-US" sz="2000" baseline="-25000" dirty="0">
                  <a:latin typeface="Arial" charset="0"/>
                </a:rPr>
                <a:t>2</a:t>
              </a:r>
              <a:r>
                <a:rPr lang="en-US" sz="2000" dirty="0">
                  <a:latin typeface="Arial" charset="0"/>
                </a:rPr>
                <a:t> &gt; Q</a:t>
              </a:r>
              <a:r>
                <a:rPr lang="en-US" sz="2000" baseline="-25000" dirty="0">
                  <a:latin typeface="Arial" charset="0"/>
                </a:rPr>
                <a:t>s</a:t>
              </a:r>
              <a:r>
                <a:rPr lang="en-US" sz="2000" dirty="0">
                  <a:latin typeface="Arial" charset="0"/>
                </a:rPr>
                <a:t> = Q</a:t>
              </a:r>
              <a:r>
                <a:rPr lang="en-US" sz="2000" baseline="-25000" dirty="0">
                  <a:latin typeface="Arial" charset="0"/>
                </a:rPr>
                <a:t>1</a:t>
              </a:r>
            </a:p>
            <a:p>
              <a:pPr marL="457200" indent="-457200" algn="just">
                <a:buFont typeface="+mj-lt"/>
                <a:buAutoNum type="arabicParenR"/>
                <a:tabLst>
                  <a:tab pos="285750" algn="l"/>
                </a:tabLst>
              </a:pPr>
              <a:r>
                <a:rPr lang="en-US" sz="2000" dirty="0">
                  <a:latin typeface="Arial" charset="0"/>
                </a:rPr>
                <a:t>A </a:t>
              </a:r>
              <a:r>
                <a:rPr lang="en-US" sz="2000" dirty="0" err="1">
                  <a:latin typeface="Arial" charset="0"/>
                </a:rPr>
                <a:t>Escassez</a:t>
              </a:r>
              <a:r>
                <a:rPr lang="en-US" sz="2000" dirty="0">
                  <a:latin typeface="Arial" charset="0"/>
                </a:rPr>
                <a:t> é  Q</a:t>
              </a:r>
              <a:r>
                <a:rPr lang="en-US" sz="2000" baseline="-25000" dirty="0">
                  <a:latin typeface="Arial" charset="0"/>
                </a:rPr>
                <a:t>2 </a:t>
              </a:r>
              <a:r>
                <a:rPr lang="en-US" sz="2000" dirty="0">
                  <a:latin typeface="Arial" charset="0"/>
                </a:rPr>
                <a:t>- Q</a:t>
              </a:r>
              <a:r>
                <a:rPr lang="en-US" sz="2000" baseline="-25000" dirty="0">
                  <a:latin typeface="Arial" charset="0"/>
                </a:rPr>
                <a:t>1</a:t>
              </a:r>
              <a:endParaRPr lang="en-US" sz="2000" dirty="0">
                <a:latin typeface="Arial" charset="0"/>
              </a:endParaRPr>
            </a:p>
            <a:p>
              <a:pPr marL="457200" indent="-457200" algn="just">
                <a:buFont typeface="+mj-lt"/>
                <a:buAutoNum type="arabicParenR"/>
                <a:tabLst>
                  <a:tab pos="285750" algn="l"/>
                </a:tabLst>
              </a:pPr>
              <a:r>
                <a:rPr lang="en-US" sz="2000" dirty="0">
                  <a:latin typeface="Arial" charset="0"/>
                </a:rPr>
                <a:t>Produtores </a:t>
              </a:r>
              <a:r>
                <a:rPr lang="en-US" sz="2000" dirty="0" err="1">
                  <a:latin typeface="Arial" charset="0"/>
                </a:rPr>
                <a:t>elevam</a:t>
              </a:r>
              <a:r>
                <a:rPr lang="en-US" sz="2000" dirty="0">
                  <a:latin typeface="Arial" charset="0"/>
                </a:rPr>
                <a:t> o </a:t>
              </a:r>
              <a:r>
                <a:rPr lang="en-US" sz="2000" dirty="0" err="1">
                  <a:latin typeface="Arial" charset="0"/>
                </a:rPr>
                <a:t>preço</a:t>
              </a:r>
              <a:endParaRPr lang="en-US" sz="2000" dirty="0">
                <a:latin typeface="Arial" charset="0"/>
              </a:endParaRPr>
            </a:p>
            <a:p>
              <a:pPr marL="457200" indent="-457200" algn="just">
                <a:buFont typeface="+mj-lt"/>
                <a:buAutoNum type="arabicParenR"/>
                <a:tabLst>
                  <a:tab pos="285750" algn="l"/>
                </a:tabLst>
              </a:pPr>
              <a:r>
                <a:rPr lang="en-US" sz="2000" dirty="0" err="1">
                  <a:latin typeface="Arial" charset="0"/>
                </a:rPr>
                <a:t>Quantidade</a:t>
              </a:r>
              <a:r>
                <a:rPr lang="en-US" sz="2000" dirty="0">
                  <a:latin typeface="Arial" charset="0"/>
                </a:rPr>
                <a:t> </a:t>
              </a:r>
              <a:r>
                <a:rPr lang="en-US" sz="2000" dirty="0" err="1">
                  <a:latin typeface="Arial" charset="0"/>
                </a:rPr>
                <a:t>ofertada</a:t>
              </a:r>
              <a:r>
                <a:rPr lang="en-US" sz="2000" dirty="0">
                  <a:latin typeface="Arial" charset="0"/>
                </a:rPr>
                <a:t> </a:t>
              </a:r>
              <a:r>
                <a:rPr lang="en-US" sz="2000" dirty="0" err="1">
                  <a:latin typeface="Arial" charset="0"/>
                </a:rPr>
                <a:t>aumenta</a:t>
              </a:r>
              <a:r>
                <a:rPr lang="en-US" sz="2000" dirty="0">
                  <a:latin typeface="Arial" charset="0"/>
                </a:rPr>
                <a:t> e a </a:t>
              </a:r>
              <a:r>
                <a:rPr lang="en-US" sz="2000" dirty="0" err="1">
                  <a:latin typeface="Arial" charset="0"/>
                </a:rPr>
                <a:t>quantidade</a:t>
              </a:r>
              <a:r>
                <a:rPr lang="en-US" sz="2000" dirty="0">
                  <a:latin typeface="Arial" charset="0"/>
                </a:rPr>
                <a:t> </a:t>
              </a:r>
              <a:r>
                <a:rPr lang="en-US" sz="2000" dirty="0" err="1">
                  <a:latin typeface="Arial" charset="0"/>
                </a:rPr>
                <a:t>demandada</a:t>
              </a:r>
              <a:r>
                <a:rPr lang="en-US" sz="2000" dirty="0">
                  <a:latin typeface="Arial" charset="0"/>
                </a:rPr>
                <a:t> </a:t>
              </a:r>
              <a:r>
                <a:rPr lang="en-US" sz="2000" dirty="0" err="1">
                  <a:latin typeface="Arial" charset="0"/>
                </a:rPr>
                <a:t>diminui</a:t>
              </a:r>
              <a:r>
                <a:rPr lang="en-US" sz="2000" dirty="0">
                  <a:latin typeface="Arial" charset="0"/>
                </a:rPr>
                <a:t>.</a:t>
              </a:r>
            </a:p>
            <a:p>
              <a:pPr marL="457200" indent="-457200" algn="just">
                <a:buFont typeface="+mj-lt"/>
                <a:buAutoNum type="arabicParenR"/>
                <a:tabLst>
                  <a:tab pos="285750" algn="l"/>
                </a:tabLst>
              </a:pPr>
              <a:r>
                <a:rPr lang="en-US" sz="2000" dirty="0" err="1">
                  <a:latin typeface="Arial" charset="0"/>
                </a:rPr>
                <a:t>Equilíbrio</a:t>
              </a:r>
              <a:r>
                <a:rPr lang="en-US" sz="2000" dirty="0">
                  <a:latin typeface="Arial" charset="0"/>
                </a:rPr>
                <a:t> com P</a:t>
              </a:r>
              <a:r>
                <a:rPr lang="en-US" sz="2000" baseline="-25000" dirty="0">
                  <a:latin typeface="Arial" charset="0"/>
                </a:rPr>
                <a:t>3</a:t>
              </a:r>
              <a:r>
                <a:rPr lang="en-US" sz="2000" dirty="0">
                  <a:latin typeface="Arial" charset="0"/>
                </a:rPr>
                <a:t> e Q</a:t>
              </a:r>
              <a:r>
                <a:rPr lang="en-US" sz="2000" baseline="-25000" dirty="0">
                  <a:latin typeface="Arial" charset="0"/>
                </a:rPr>
                <a:t>3</a:t>
              </a:r>
            </a:p>
          </p:txBody>
        </p:sp>
        <p:sp>
          <p:nvSpPr>
            <p:cNvPr id="62478" name="Line 33"/>
            <p:cNvSpPr>
              <a:spLocks noChangeShapeType="1"/>
            </p:cNvSpPr>
            <p:nvPr/>
          </p:nvSpPr>
          <p:spPr bwMode="auto">
            <a:xfrm>
              <a:off x="2750" y="2406"/>
              <a:ext cx="0" cy="1362"/>
            </a:xfrm>
            <a:prstGeom prst="line">
              <a:avLst/>
            </a:prstGeom>
            <a:noFill/>
            <a:ln w="25400">
              <a:solidFill>
                <a:schemeClr val="tx1"/>
              </a:solidFill>
              <a:prstDash val="dash"/>
              <a:round/>
              <a:headEnd/>
              <a:tailEnd/>
            </a:ln>
          </p:spPr>
          <p:txBody>
            <a:bodyPr wrap="none" anchor="ctr"/>
            <a:lstStyle/>
            <a:p>
              <a:endParaRPr lang="pt-BR"/>
            </a:p>
          </p:txBody>
        </p:sp>
        <p:sp>
          <p:nvSpPr>
            <p:cNvPr id="62479" name="AutoShape 22"/>
            <p:cNvSpPr>
              <a:spLocks noChangeArrowheads="1"/>
            </p:cNvSpPr>
            <p:nvPr/>
          </p:nvSpPr>
          <p:spPr bwMode="auto">
            <a:xfrm rot="-5400000">
              <a:off x="2520" y="2616"/>
              <a:ext cx="432" cy="288"/>
            </a:xfrm>
            <a:prstGeom prst="rightArrow">
              <a:avLst>
                <a:gd name="adj1" fmla="val 50000"/>
                <a:gd name="adj2" fmla="val 71292"/>
              </a:avLst>
            </a:prstGeom>
            <a:solidFill>
              <a:srgbClr val="F8F8F8"/>
            </a:solidFill>
            <a:ln w="12700">
              <a:solidFill>
                <a:schemeClr val="tx1"/>
              </a:solidFill>
              <a:miter lim="800000"/>
              <a:headEnd/>
              <a:tailEnd/>
            </a:ln>
          </p:spPr>
          <p:txBody>
            <a:bodyPr wrap="none" anchor="ctr"/>
            <a:lstStyle/>
            <a:p>
              <a:endParaRPr lang="pt-BR"/>
            </a:p>
          </p:txBody>
        </p:sp>
        <p:sp>
          <p:nvSpPr>
            <p:cNvPr id="62480" name="AutoShape 23"/>
            <p:cNvSpPr>
              <a:spLocks noChangeArrowheads="1"/>
            </p:cNvSpPr>
            <p:nvPr/>
          </p:nvSpPr>
          <p:spPr bwMode="auto">
            <a:xfrm>
              <a:off x="1920" y="3404"/>
              <a:ext cx="758" cy="292"/>
            </a:xfrm>
            <a:prstGeom prst="rightArrow">
              <a:avLst>
                <a:gd name="adj1" fmla="val 50000"/>
                <a:gd name="adj2" fmla="val 109136"/>
              </a:avLst>
            </a:prstGeom>
            <a:solidFill>
              <a:srgbClr val="F8F8F8"/>
            </a:solidFill>
            <a:ln w="12700">
              <a:solidFill>
                <a:schemeClr val="tx1"/>
              </a:solidFill>
              <a:miter lim="800000"/>
              <a:headEnd/>
              <a:tailEnd/>
            </a:ln>
          </p:spPr>
          <p:txBody>
            <a:bodyPr wrap="none" anchor="ctr"/>
            <a:lstStyle/>
            <a:p>
              <a:endParaRPr lang="pt-BR"/>
            </a:p>
          </p:txBody>
        </p:sp>
        <p:sp>
          <p:nvSpPr>
            <p:cNvPr id="62481" name="Freeform 24"/>
            <p:cNvSpPr>
              <a:spLocks/>
            </p:cNvSpPr>
            <p:nvPr/>
          </p:nvSpPr>
          <p:spPr bwMode="auto">
            <a:xfrm>
              <a:off x="2772" y="3380"/>
              <a:ext cx="481" cy="337"/>
            </a:xfrm>
            <a:custGeom>
              <a:avLst/>
              <a:gdLst>
                <a:gd name="T0" fmla="*/ 200 w 481"/>
                <a:gd name="T1" fmla="*/ 0 h 337"/>
                <a:gd name="T2" fmla="*/ 200 w 481"/>
                <a:gd name="T3" fmla="*/ 83 h 337"/>
                <a:gd name="T4" fmla="*/ 480 w 481"/>
                <a:gd name="T5" fmla="*/ 83 h 337"/>
                <a:gd name="T6" fmla="*/ 480 w 481"/>
                <a:gd name="T7" fmla="*/ 253 h 337"/>
                <a:gd name="T8" fmla="*/ 200 w 481"/>
                <a:gd name="T9" fmla="*/ 253 h 337"/>
                <a:gd name="T10" fmla="*/ 200 w 481"/>
                <a:gd name="T11" fmla="*/ 336 h 337"/>
                <a:gd name="T12" fmla="*/ 0 w 481"/>
                <a:gd name="T13" fmla="*/ 168 h 337"/>
                <a:gd name="T14" fmla="*/ 200 w 481"/>
                <a:gd name="T15" fmla="*/ 0 h 337"/>
                <a:gd name="T16" fmla="*/ 0 60000 65536"/>
                <a:gd name="T17" fmla="*/ 0 60000 65536"/>
                <a:gd name="T18" fmla="*/ 0 60000 65536"/>
                <a:gd name="T19" fmla="*/ 0 60000 65536"/>
                <a:gd name="T20" fmla="*/ 0 60000 65536"/>
                <a:gd name="T21" fmla="*/ 0 60000 65536"/>
                <a:gd name="T22" fmla="*/ 0 60000 65536"/>
                <a:gd name="T23" fmla="*/ 0 60000 65536"/>
                <a:gd name="T24" fmla="*/ 0 w 481"/>
                <a:gd name="T25" fmla="*/ 0 h 337"/>
                <a:gd name="T26" fmla="*/ 481 w 481"/>
                <a:gd name="T27" fmla="*/ 337 h 33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1" h="337">
                  <a:moveTo>
                    <a:pt x="200" y="0"/>
                  </a:moveTo>
                  <a:lnTo>
                    <a:pt x="200" y="83"/>
                  </a:lnTo>
                  <a:lnTo>
                    <a:pt x="480" y="83"/>
                  </a:lnTo>
                  <a:lnTo>
                    <a:pt x="480" y="253"/>
                  </a:lnTo>
                  <a:lnTo>
                    <a:pt x="200" y="253"/>
                  </a:lnTo>
                  <a:lnTo>
                    <a:pt x="200" y="336"/>
                  </a:lnTo>
                  <a:lnTo>
                    <a:pt x="0" y="168"/>
                  </a:lnTo>
                  <a:lnTo>
                    <a:pt x="200" y="0"/>
                  </a:lnTo>
                </a:path>
              </a:pathLst>
            </a:custGeom>
            <a:solidFill>
              <a:srgbClr val="F8F8F8"/>
            </a:solidFill>
            <a:ln w="12700" cap="rnd" cmpd="sng">
              <a:solidFill>
                <a:schemeClr val="tx1"/>
              </a:solidFill>
              <a:prstDash val="solid"/>
              <a:round/>
              <a:headEnd type="none" w="med" len="med"/>
              <a:tailEnd type="none" w="med" len="med"/>
            </a:ln>
          </p:spPr>
          <p:txBody>
            <a:bodyPr/>
            <a:lstStyle/>
            <a:p>
              <a:endParaRPr lang="pt-BR"/>
            </a:p>
          </p:txBody>
        </p:sp>
        <p:sp>
          <p:nvSpPr>
            <p:cNvPr id="62482" name="Rectangle 34"/>
            <p:cNvSpPr>
              <a:spLocks noChangeArrowheads="1"/>
            </p:cNvSpPr>
            <p:nvPr/>
          </p:nvSpPr>
          <p:spPr bwMode="auto">
            <a:xfrm>
              <a:off x="2602" y="3712"/>
              <a:ext cx="296"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Q</a:t>
              </a:r>
              <a:r>
                <a:rPr lang="en-US" sz="2000" b="1" i="1" baseline="-25000">
                  <a:latin typeface="Arial" charset="0"/>
                </a:rPr>
                <a:t>3</a:t>
              </a:r>
              <a:endParaRPr lang="en-US" b="1" i="1" baseline="-25000">
                <a:latin typeface="Arial" charset="0"/>
              </a:endParaRPr>
            </a:p>
          </p:txBody>
        </p:sp>
        <p:sp>
          <p:nvSpPr>
            <p:cNvPr id="62483" name="Oval 35"/>
            <p:cNvSpPr>
              <a:spLocks noChangeArrowheads="1"/>
            </p:cNvSpPr>
            <p:nvPr/>
          </p:nvSpPr>
          <p:spPr bwMode="auto">
            <a:xfrm>
              <a:off x="2686" y="2343"/>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62484" name="Line 36"/>
            <p:cNvSpPr>
              <a:spLocks noChangeShapeType="1"/>
            </p:cNvSpPr>
            <p:nvPr/>
          </p:nvSpPr>
          <p:spPr bwMode="auto">
            <a:xfrm flipH="1">
              <a:off x="1426" y="2391"/>
              <a:ext cx="1321" cy="0"/>
            </a:xfrm>
            <a:prstGeom prst="line">
              <a:avLst/>
            </a:prstGeom>
            <a:noFill/>
            <a:ln w="25400">
              <a:solidFill>
                <a:schemeClr val="tx1"/>
              </a:solidFill>
              <a:prstDash val="dash"/>
              <a:round/>
              <a:headEnd/>
              <a:tailEnd/>
            </a:ln>
          </p:spPr>
          <p:txBody>
            <a:bodyPr wrap="none" anchor="ctr"/>
            <a:lstStyle/>
            <a:p>
              <a:endParaRPr lang="pt-BR"/>
            </a:p>
          </p:txBody>
        </p:sp>
        <p:sp>
          <p:nvSpPr>
            <p:cNvPr id="62485" name="Rectangle 37"/>
            <p:cNvSpPr>
              <a:spLocks noChangeArrowheads="1"/>
            </p:cNvSpPr>
            <p:nvPr/>
          </p:nvSpPr>
          <p:spPr bwMode="auto">
            <a:xfrm>
              <a:off x="1135" y="2240"/>
              <a:ext cx="279"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P</a:t>
              </a:r>
              <a:r>
                <a:rPr lang="en-US" sz="2000" b="1" i="1" baseline="-25000">
                  <a:latin typeface="Arial" charset="0"/>
                </a:rPr>
                <a:t>3</a:t>
              </a:r>
            </a:p>
          </p:txBody>
        </p:sp>
      </p:grpSp>
      <p:sp>
        <p:nvSpPr>
          <p:cNvPr id="42" name="Rectangle 4">
            <a:extLst>
              <a:ext uri="{FF2B5EF4-FFF2-40B4-BE49-F238E27FC236}">
                <a16:creationId xmlns:a16="http://schemas.microsoft.com/office/drawing/2014/main" id="{1075BDE2-D66C-4CB3-BA5F-378222E66C63}"/>
              </a:ext>
            </a:extLst>
          </p:cNvPr>
          <p:cNvSpPr>
            <a:spLocks noGrp="1" noChangeArrowheads="1"/>
          </p:cNvSpPr>
          <p:nvPr>
            <p:ph type="title"/>
          </p:nvPr>
        </p:nvSpPr>
        <p:spPr>
          <a:xfrm>
            <a:off x="1406770" y="48282"/>
            <a:ext cx="6339054" cy="785813"/>
          </a:xfrm>
          <a:noFill/>
        </p:spPr>
        <p:txBody>
          <a:bodyPr/>
          <a:lstStyle/>
          <a:p>
            <a:pPr algn="ctr"/>
            <a:r>
              <a:rPr lang="en-US" dirty="0">
                <a:solidFill>
                  <a:schemeClr val="tx1"/>
                </a:solidFill>
              </a:rPr>
              <a:t>O </a:t>
            </a:r>
            <a:r>
              <a:rPr lang="en-US" dirty="0" err="1">
                <a:solidFill>
                  <a:schemeClr val="tx1"/>
                </a:solidFill>
              </a:rPr>
              <a:t>Mecanismo</a:t>
            </a:r>
            <a:r>
              <a:rPr lang="en-US" dirty="0">
                <a:solidFill>
                  <a:schemeClr val="tx1"/>
                </a:solidFill>
              </a:rPr>
              <a:t> de Mercado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8008CFB-7EF8-4A5D-9350-EE906949139C}"/>
              </a:ext>
            </a:extLst>
          </p:cNvPr>
          <p:cNvSpPr>
            <a:spLocks noGrp="1" noChangeArrowheads="1"/>
          </p:cNvSpPr>
          <p:nvPr>
            <p:ph type="title"/>
          </p:nvPr>
        </p:nvSpPr>
        <p:spPr>
          <a:xfrm>
            <a:off x="618978" y="48942"/>
            <a:ext cx="7915422" cy="785813"/>
          </a:xfrm>
          <a:noFill/>
        </p:spPr>
        <p:txBody>
          <a:bodyPr/>
          <a:lstStyle/>
          <a:p>
            <a:pPr algn="ctr"/>
            <a:r>
              <a:rPr lang="en-US" dirty="0">
                <a:solidFill>
                  <a:schemeClr val="tx1"/>
                </a:solidFill>
              </a:rPr>
              <a:t>O </a:t>
            </a:r>
            <a:r>
              <a:rPr lang="en-US" dirty="0" err="1">
                <a:solidFill>
                  <a:schemeClr val="tx1"/>
                </a:solidFill>
              </a:rPr>
              <a:t>Mecanismo</a:t>
            </a:r>
            <a:r>
              <a:rPr lang="en-US" dirty="0">
                <a:solidFill>
                  <a:schemeClr val="tx1"/>
                </a:solidFill>
              </a:rPr>
              <a:t> do Mercado</a:t>
            </a:r>
          </a:p>
        </p:txBody>
      </p:sp>
      <p:sp>
        <p:nvSpPr>
          <p:cNvPr id="8" name="Rectangle 7">
            <a:extLst>
              <a:ext uri="{FF2B5EF4-FFF2-40B4-BE49-F238E27FC236}">
                <a16:creationId xmlns:a16="http://schemas.microsoft.com/office/drawing/2014/main" id="{EF928B9D-6FC9-44C8-BF2F-BADA87DD4BF9}"/>
              </a:ext>
            </a:extLst>
          </p:cNvPr>
          <p:cNvSpPr txBox="1">
            <a:spLocks noChangeArrowheads="1"/>
          </p:cNvSpPr>
          <p:nvPr/>
        </p:nvSpPr>
        <p:spPr>
          <a:xfrm>
            <a:off x="154745" y="1931888"/>
            <a:ext cx="8834510" cy="4051300"/>
          </a:xfrm>
          <a:prstGeom prst="rect">
            <a:avLst/>
          </a:prstGeom>
          <a:noFill/>
        </p:spPr>
        <p:txBody>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buClrTx/>
              <a:buSzPct val="96000"/>
              <a:buFont typeface="Wingdings" panose="05000000000000000000" pitchFamily="2" charset="2"/>
              <a:buChar char="§"/>
            </a:pPr>
            <a:r>
              <a:rPr lang="en-US" sz="2800" b="1" kern="0" dirty="0">
                <a:solidFill>
                  <a:schemeClr val="tx1"/>
                </a:solidFill>
              </a:rPr>
              <a:t>O </a:t>
            </a:r>
            <a:r>
              <a:rPr lang="en-US" sz="2800" b="1" kern="0" dirty="0" err="1">
                <a:solidFill>
                  <a:schemeClr val="tx1"/>
                </a:solidFill>
              </a:rPr>
              <a:t>Preço</a:t>
            </a:r>
            <a:r>
              <a:rPr lang="en-US" sz="2800" b="1" kern="0" dirty="0">
                <a:solidFill>
                  <a:schemeClr val="tx1"/>
                </a:solidFill>
              </a:rPr>
              <a:t> de Mercado é inferior ao </a:t>
            </a:r>
            <a:r>
              <a:rPr lang="en-US" sz="2800" b="1" kern="0" dirty="0" err="1">
                <a:solidFill>
                  <a:schemeClr val="tx1"/>
                </a:solidFill>
              </a:rPr>
              <a:t>preço</a:t>
            </a:r>
            <a:r>
              <a:rPr lang="en-US" sz="2800" b="1" kern="0" dirty="0">
                <a:solidFill>
                  <a:schemeClr val="tx1"/>
                </a:solidFill>
              </a:rPr>
              <a:t> de </a:t>
            </a:r>
            <a:r>
              <a:rPr lang="en-US" sz="2800" b="1" kern="0" dirty="0" err="1">
                <a:solidFill>
                  <a:schemeClr val="tx1"/>
                </a:solidFill>
              </a:rPr>
              <a:t>equilíbrio</a:t>
            </a:r>
            <a:r>
              <a:rPr lang="en-US" sz="2800" b="1" kern="0" dirty="0">
                <a:solidFill>
                  <a:schemeClr val="tx1"/>
                </a:solidFill>
              </a:rPr>
              <a:t>:</a:t>
            </a:r>
          </a:p>
          <a:p>
            <a:pPr lvl="1" algn="just">
              <a:buClrTx/>
              <a:buSzPct val="96000"/>
              <a:buFont typeface="Wingdings" panose="05000000000000000000" pitchFamily="2" charset="2"/>
              <a:buChar char="§"/>
            </a:pPr>
            <a:r>
              <a:rPr lang="en-US" kern="0" dirty="0" err="1">
                <a:solidFill>
                  <a:schemeClr val="tx1"/>
                </a:solidFill>
              </a:rPr>
              <a:t>Existe</a:t>
            </a:r>
            <a:r>
              <a:rPr lang="en-US" kern="0" dirty="0">
                <a:solidFill>
                  <a:schemeClr val="tx1"/>
                </a:solidFill>
              </a:rPr>
              <a:t> </a:t>
            </a:r>
            <a:r>
              <a:rPr lang="en-US" kern="0" dirty="0" err="1">
                <a:solidFill>
                  <a:schemeClr val="tx1"/>
                </a:solidFill>
              </a:rPr>
              <a:t>Escassez</a:t>
            </a:r>
            <a:endParaRPr lang="en-US" kern="0" dirty="0">
              <a:solidFill>
                <a:schemeClr val="tx1"/>
              </a:solidFill>
            </a:endParaRPr>
          </a:p>
          <a:p>
            <a:pPr lvl="1" algn="just">
              <a:buClrTx/>
              <a:buSzPct val="96000"/>
              <a:buFont typeface="Wingdings" panose="05000000000000000000" pitchFamily="2" charset="2"/>
              <a:buChar char="§"/>
            </a:pPr>
            <a:r>
              <a:rPr lang="en-US" kern="0" dirty="0">
                <a:solidFill>
                  <a:schemeClr val="tx1"/>
                </a:solidFill>
              </a:rPr>
              <a:t>Produtores </a:t>
            </a:r>
            <a:r>
              <a:rPr lang="en-US" kern="0" dirty="0" err="1">
                <a:solidFill>
                  <a:schemeClr val="tx1"/>
                </a:solidFill>
              </a:rPr>
              <a:t>aumentam</a:t>
            </a:r>
            <a:r>
              <a:rPr lang="en-US" kern="0" dirty="0">
                <a:solidFill>
                  <a:schemeClr val="tx1"/>
                </a:solidFill>
              </a:rPr>
              <a:t> o </a:t>
            </a:r>
            <a:r>
              <a:rPr lang="en-US" kern="0" dirty="0" err="1">
                <a:solidFill>
                  <a:schemeClr val="tx1"/>
                </a:solidFill>
              </a:rPr>
              <a:t>preço</a:t>
            </a:r>
            <a:endParaRPr lang="en-US" kern="0" dirty="0">
              <a:solidFill>
                <a:schemeClr val="tx1"/>
              </a:solidFill>
            </a:endParaRPr>
          </a:p>
          <a:p>
            <a:pPr lvl="1" algn="just">
              <a:buClrTx/>
              <a:buSzPct val="96000"/>
              <a:buFont typeface="Wingdings" panose="05000000000000000000" pitchFamily="2" charset="2"/>
              <a:buChar char="§"/>
            </a:pPr>
            <a:r>
              <a:rPr lang="en-US" kern="0" dirty="0">
                <a:solidFill>
                  <a:schemeClr val="tx1"/>
                </a:solidFill>
              </a:rPr>
              <a:t>A </a:t>
            </a:r>
            <a:r>
              <a:rPr lang="en-US" kern="0" dirty="0" err="1">
                <a:solidFill>
                  <a:schemeClr val="tx1"/>
                </a:solidFill>
              </a:rPr>
              <a:t>quantidade</a:t>
            </a:r>
            <a:r>
              <a:rPr lang="en-US" kern="0" dirty="0">
                <a:solidFill>
                  <a:schemeClr val="tx1"/>
                </a:solidFill>
              </a:rPr>
              <a:t> </a:t>
            </a:r>
            <a:r>
              <a:rPr lang="en-US" kern="0" dirty="0" err="1">
                <a:solidFill>
                  <a:schemeClr val="tx1"/>
                </a:solidFill>
              </a:rPr>
              <a:t>demandada</a:t>
            </a:r>
            <a:r>
              <a:rPr lang="en-US" kern="0" dirty="0">
                <a:solidFill>
                  <a:schemeClr val="tx1"/>
                </a:solidFill>
              </a:rPr>
              <a:t> </a:t>
            </a:r>
            <a:r>
              <a:rPr lang="en-US" kern="0" dirty="0" err="1">
                <a:solidFill>
                  <a:schemeClr val="tx1"/>
                </a:solidFill>
              </a:rPr>
              <a:t>diminui</a:t>
            </a:r>
            <a:r>
              <a:rPr lang="en-US" kern="0" dirty="0">
                <a:solidFill>
                  <a:schemeClr val="tx1"/>
                </a:solidFill>
              </a:rPr>
              <a:t> e a </a:t>
            </a:r>
            <a:r>
              <a:rPr lang="en-US" kern="0" dirty="0" err="1">
                <a:solidFill>
                  <a:schemeClr val="tx1"/>
                </a:solidFill>
              </a:rPr>
              <a:t>quantidade</a:t>
            </a:r>
            <a:r>
              <a:rPr lang="en-US" kern="0" dirty="0">
                <a:solidFill>
                  <a:schemeClr val="tx1"/>
                </a:solidFill>
              </a:rPr>
              <a:t> </a:t>
            </a:r>
            <a:r>
              <a:rPr lang="en-US" kern="0" dirty="0" err="1">
                <a:solidFill>
                  <a:schemeClr val="tx1"/>
                </a:solidFill>
              </a:rPr>
              <a:t>ofertada</a:t>
            </a:r>
            <a:r>
              <a:rPr lang="en-US" kern="0" dirty="0">
                <a:solidFill>
                  <a:schemeClr val="tx1"/>
                </a:solidFill>
              </a:rPr>
              <a:t> </a:t>
            </a:r>
            <a:r>
              <a:rPr lang="en-US" kern="0" dirty="0" err="1">
                <a:solidFill>
                  <a:schemeClr val="tx1"/>
                </a:solidFill>
              </a:rPr>
              <a:t>aumenta</a:t>
            </a:r>
            <a:endParaRPr lang="en-US" kern="0" dirty="0">
              <a:solidFill>
                <a:schemeClr val="tx1"/>
              </a:solidFill>
            </a:endParaRPr>
          </a:p>
          <a:p>
            <a:pPr lvl="1" algn="just">
              <a:buClrTx/>
              <a:buSzPct val="96000"/>
              <a:buFont typeface="Wingdings" panose="05000000000000000000" pitchFamily="2" charset="2"/>
              <a:buChar char="§"/>
            </a:pPr>
            <a:r>
              <a:rPr lang="en-US" kern="0" dirty="0">
                <a:solidFill>
                  <a:schemeClr val="tx1"/>
                </a:solidFill>
              </a:rPr>
              <a:t>O </a:t>
            </a:r>
            <a:r>
              <a:rPr lang="en-US" kern="0" dirty="0" err="1">
                <a:solidFill>
                  <a:schemeClr val="tx1"/>
                </a:solidFill>
              </a:rPr>
              <a:t>mercado</a:t>
            </a:r>
            <a:r>
              <a:rPr lang="en-US" kern="0" dirty="0">
                <a:solidFill>
                  <a:schemeClr val="tx1"/>
                </a:solidFill>
              </a:rPr>
              <a:t> continua a </a:t>
            </a:r>
            <a:r>
              <a:rPr lang="en-US" kern="0" dirty="0" err="1">
                <a:solidFill>
                  <a:schemeClr val="tx1"/>
                </a:solidFill>
              </a:rPr>
              <a:t>ajustar</a:t>
            </a:r>
            <a:r>
              <a:rPr lang="en-US" kern="0" dirty="0">
                <a:solidFill>
                  <a:schemeClr val="tx1"/>
                </a:solidFill>
              </a:rPr>
              <a:t> </a:t>
            </a:r>
            <a:r>
              <a:rPr lang="en-US" kern="0" dirty="0" err="1">
                <a:solidFill>
                  <a:schemeClr val="tx1"/>
                </a:solidFill>
              </a:rPr>
              <a:t>até</a:t>
            </a:r>
            <a:r>
              <a:rPr lang="en-US" kern="0" dirty="0">
                <a:solidFill>
                  <a:schemeClr val="tx1"/>
                </a:solidFill>
              </a:rPr>
              <a:t> que o novo </a:t>
            </a:r>
            <a:r>
              <a:rPr lang="en-US" kern="0" dirty="0" err="1">
                <a:solidFill>
                  <a:schemeClr val="tx1"/>
                </a:solidFill>
              </a:rPr>
              <a:t>preço</a:t>
            </a:r>
            <a:r>
              <a:rPr lang="en-US" kern="0" dirty="0">
                <a:solidFill>
                  <a:schemeClr val="tx1"/>
                </a:solidFill>
              </a:rPr>
              <a:t> de </a:t>
            </a:r>
            <a:r>
              <a:rPr lang="en-US" kern="0" dirty="0" err="1">
                <a:solidFill>
                  <a:schemeClr val="tx1"/>
                </a:solidFill>
              </a:rPr>
              <a:t>equilíbrio</a:t>
            </a:r>
            <a:r>
              <a:rPr lang="en-US" kern="0" dirty="0">
                <a:solidFill>
                  <a:schemeClr val="tx1"/>
                </a:solidFill>
              </a:rPr>
              <a:t> </a:t>
            </a:r>
            <a:r>
              <a:rPr lang="en-US" kern="0" dirty="0" err="1">
                <a:solidFill>
                  <a:schemeClr val="tx1"/>
                </a:solidFill>
              </a:rPr>
              <a:t>seja</a:t>
            </a:r>
            <a:r>
              <a:rPr lang="en-US" kern="0" dirty="0">
                <a:solidFill>
                  <a:schemeClr val="tx1"/>
                </a:solidFill>
              </a:rPr>
              <a:t> </a:t>
            </a:r>
            <a:r>
              <a:rPr lang="en-US" kern="0" dirty="0" err="1">
                <a:solidFill>
                  <a:schemeClr val="tx1"/>
                </a:solidFill>
              </a:rPr>
              <a:t>alcançado</a:t>
            </a:r>
            <a:r>
              <a:rPr lang="en-US" kern="0" dirty="0">
                <a:solidFill>
                  <a:schemeClr val="tx1"/>
                </a:solidFill>
              </a:rPr>
              <a:t>.</a:t>
            </a:r>
          </a:p>
        </p:txBody>
      </p:sp>
      <p:sp>
        <p:nvSpPr>
          <p:cNvPr id="9" name="Text Box 8">
            <a:extLst>
              <a:ext uri="{FF2B5EF4-FFF2-40B4-BE49-F238E27FC236}">
                <a16:creationId xmlns:a16="http://schemas.microsoft.com/office/drawing/2014/main" id="{86DAC910-489E-4232-97F2-D45DE3BE7754}"/>
              </a:ext>
            </a:extLst>
          </p:cNvPr>
          <p:cNvSpPr txBox="1">
            <a:spLocks noChangeArrowheads="1"/>
          </p:cNvSpPr>
          <p:nvPr/>
        </p:nvSpPr>
        <p:spPr bwMode="auto">
          <a:xfrm>
            <a:off x="314693" y="1047335"/>
            <a:ext cx="2029723" cy="584775"/>
          </a:xfrm>
          <a:prstGeom prst="rect">
            <a:avLst/>
          </a:prstGeom>
          <a:solidFill>
            <a:srgbClr val="DDDDDD"/>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defRPr/>
            </a:pPr>
            <a:r>
              <a:rPr lang="en-US" sz="3200" b="1" dirty="0" err="1">
                <a:latin typeface="Arial" charset="0"/>
              </a:rPr>
              <a:t>Escassez</a:t>
            </a:r>
            <a:endParaRPr lang="en-US" sz="3200" b="1" dirty="0">
              <a:latin typeface="Arial" charset="0"/>
            </a:endParaRPr>
          </a:p>
        </p:txBody>
      </p:sp>
    </p:spTree>
    <p:extLst>
      <p:ext uri="{BB962C8B-B14F-4D97-AF65-F5344CB8AC3E}">
        <p14:creationId xmlns:p14="http://schemas.microsoft.com/office/powerpoint/2010/main" val="465788999"/>
      </p:ext>
    </p:extLst>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3" name="Rectangle 5"/>
          <p:cNvSpPr>
            <a:spLocks noGrp="1" noChangeArrowheads="1"/>
          </p:cNvSpPr>
          <p:nvPr>
            <p:ph type="body" idx="1"/>
          </p:nvPr>
        </p:nvSpPr>
        <p:spPr>
          <a:xfrm>
            <a:off x="253219" y="1062157"/>
            <a:ext cx="8690317" cy="4883150"/>
          </a:xfrm>
          <a:noFill/>
        </p:spPr>
        <p:txBody>
          <a:bodyPr/>
          <a:lstStyle/>
          <a:p>
            <a:pPr>
              <a:spcBef>
                <a:spcPct val="70000"/>
              </a:spcBef>
              <a:buClrTx/>
              <a:buFont typeface="Wingdings" panose="05000000000000000000" pitchFamily="2" charset="2"/>
              <a:buChar char="§"/>
              <a:tabLst>
                <a:tab pos="800100" algn="l"/>
              </a:tabLst>
            </a:pPr>
            <a:r>
              <a:rPr lang="en-US" b="1" dirty="0" err="1">
                <a:solidFill>
                  <a:schemeClr val="tx1"/>
                </a:solidFill>
              </a:rPr>
              <a:t>Sumário</a:t>
            </a:r>
            <a:r>
              <a:rPr lang="en-US" b="1" dirty="0">
                <a:solidFill>
                  <a:schemeClr val="tx1"/>
                </a:solidFill>
              </a:rPr>
              <a:t> do </a:t>
            </a:r>
            <a:r>
              <a:rPr lang="en-US" b="1" dirty="0" err="1">
                <a:solidFill>
                  <a:schemeClr val="tx1"/>
                </a:solidFill>
              </a:rPr>
              <a:t>Mecanismo</a:t>
            </a:r>
            <a:r>
              <a:rPr lang="en-US" b="1" dirty="0">
                <a:solidFill>
                  <a:schemeClr val="tx1"/>
                </a:solidFill>
              </a:rPr>
              <a:t> do Mercado</a:t>
            </a:r>
          </a:p>
          <a:p>
            <a:pPr marL="514350" indent="-514350" algn="just">
              <a:spcBef>
                <a:spcPct val="70000"/>
              </a:spcBef>
              <a:buClrTx/>
              <a:buFont typeface="+mj-lt"/>
              <a:buAutoNum type="arabicParenR"/>
              <a:tabLst>
                <a:tab pos="800100" algn="l"/>
              </a:tabLst>
            </a:pPr>
            <a:r>
              <a:rPr lang="en-US" sz="2800" dirty="0" err="1">
                <a:solidFill>
                  <a:schemeClr val="tx1"/>
                </a:solidFill>
              </a:rPr>
              <a:t>Oferta</a:t>
            </a:r>
            <a:r>
              <a:rPr lang="en-US" sz="2800" dirty="0">
                <a:solidFill>
                  <a:schemeClr val="tx1"/>
                </a:solidFill>
              </a:rPr>
              <a:t> e </a:t>
            </a:r>
            <a:r>
              <a:rPr lang="en-US" sz="2800" dirty="0" err="1">
                <a:solidFill>
                  <a:schemeClr val="tx1"/>
                </a:solidFill>
              </a:rPr>
              <a:t>Demanda</a:t>
            </a:r>
            <a:r>
              <a:rPr lang="en-US" sz="2800" dirty="0">
                <a:solidFill>
                  <a:schemeClr val="tx1"/>
                </a:solidFill>
              </a:rPr>
              <a:t> </a:t>
            </a:r>
            <a:r>
              <a:rPr lang="en-US" sz="2800" dirty="0" err="1">
                <a:solidFill>
                  <a:schemeClr val="tx1"/>
                </a:solidFill>
              </a:rPr>
              <a:t>interagem</a:t>
            </a:r>
            <a:r>
              <a:rPr lang="en-US" sz="2800" dirty="0">
                <a:solidFill>
                  <a:schemeClr val="tx1"/>
                </a:solidFill>
              </a:rPr>
              <a:t> para </a:t>
            </a:r>
            <a:r>
              <a:rPr lang="en-US" sz="2800" dirty="0" err="1">
                <a:solidFill>
                  <a:schemeClr val="tx1"/>
                </a:solidFill>
              </a:rPr>
              <a:t>determinar</a:t>
            </a:r>
            <a:r>
              <a:rPr lang="en-US" sz="2800" dirty="0">
                <a:solidFill>
                  <a:schemeClr val="tx1"/>
                </a:solidFill>
              </a:rPr>
              <a:t> o </a:t>
            </a:r>
            <a:r>
              <a:rPr lang="en-US" sz="2800" dirty="0" err="1">
                <a:solidFill>
                  <a:schemeClr val="tx1"/>
                </a:solidFill>
              </a:rPr>
              <a:t>equilíbrio</a:t>
            </a:r>
            <a:r>
              <a:rPr lang="en-US" sz="2800" dirty="0">
                <a:solidFill>
                  <a:schemeClr val="tx1"/>
                </a:solidFill>
              </a:rPr>
              <a:t> de </a:t>
            </a:r>
            <a:r>
              <a:rPr lang="en-US" sz="2800" dirty="0" err="1">
                <a:solidFill>
                  <a:schemeClr val="tx1"/>
                </a:solidFill>
              </a:rPr>
              <a:t>mercado</a:t>
            </a:r>
            <a:r>
              <a:rPr lang="en-US" sz="2800" dirty="0">
                <a:solidFill>
                  <a:schemeClr val="tx1"/>
                </a:solidFill>
              </a:rPr>
              <a:t>.</a:t>
            </a:r>
          </a:p>
          <a:p>
            <a:pPr marL="514350" indent="-514350" algn="just">
              <a:spcBef>
                <a:spcPct val="70000"/>
              </a:spcBef>
              <a:buClrTx/>
              <a:buFont typeface="+mj-lt"/>
              <a:buAutoNum type="arabicParenR"/>
              <a:tabLst>
                <a:tab pos="800100" algn="l"/>
              </a:tabLst>
            </a:pPr>
            <a:r>
              <a:rPr lang="en-US" sz="2800" dirty="0" err="1">
                <a:solidFill>
                  <a:schemeClr val="tx1"/>
                </a:solidFill>
              </a:rPr>
              <a:t>Quando</a:t>
            </a:r>
            <a:r>
              <a:rPr lang="en-US" sz="2800" dirty="0">
                <a:solidFill>
                  <a:schemeClr val="tx1"/>
                </a:solidFill>
              </a:rPr>
              <a:t>  </a:t>
            </a:r>
            <a:r>
              <a:rPr lang="en-US" sz="2800" dirty="0" err="1">
                <a:solidFill>
                  <a:schemeClr val="tx1"/>
                </a:solidFill>
              </a:rPr>
              <a:t>não</a:t>
            </a:r>
            <a:r>
              <a:rPr lang="en-US" sz="2800" dirty="0">
                <a:solidFill>
                  <a:schemeClr val="tx1"/>
                </a:solidFill>
              </a:rPr>
              <a:t>  </a:t>
            </a:r>
            <a:r>
              <a:rPr lang="en-US" sz="2800" dirty="0" err="1">
                <a:solidFill>
                  <a:schemeClr val="tx1"/>
                </a:solidFill>
              </a:rPr>
              <a:t>houver</a:t>
            </a:r>
            <a:r>
              <a:rPr lang="en-US" sz="2800" dirty="0">
                <a:solidFill>
                  <a:schemeClr val="tx1"/>
                </a:solidFill>
              </a:rPr>
              <a:t> </a:t>
            </a:r>
            <a:r>
              <a:rPr lang="en-US" sz="2800" dirty="0" err="1">
                <a:solidFill>
                  <a:schemeClr val="tx1"/>
                </a:solidFill>
              </a:rPr>
              <a:t>equilíbrio</a:t>
            </a:r>
            <a:r>
              <a:rPr lang="en-US" sz="2800" dirty="0">
                <a:solidFill>
                  <a:schemeClr val="tx1"/>
                </a:solidFill>
              </a:rPr>
              <a:t>, o </a:t>
            </a:r>
            <a:r>
              <a:rPr lang="en-US" sz="2800" dirty="0" err="1">
                <a:solidFill>
                  <a:schemeClr val="tx1"/>
                </a:solidFill>
              </a:rPr>
              <a:t>mercado</a:t>
            </a:r>
            <a:r>
              <a:rPr lang="en-US" sz="2800" dirty="0">
                <a:solidFill>
                  <a:schemeClr val="tx1"/>
                </a:solidFill>
              </a:rPr>
              <a:t> se </a:t>
            </a:r>
            <a:r>
              <a:rPr lang="en-US" sz="2800" dirty="0" err="1">
                <a:solidFill>
                  <a:schemeClr val="tx1"/>
                </a:solidFill>
              </a:rPr>
              <a:t>ajustará</a:t>
            </a:r>
            <a:r>
              <a:rPr lang="en-US" sz="2800" dirty="0">
                <a:solidFill>
                  <a:schemeClr val="tx1"/>
                </a:solidFill>
              </a:rPr>
              <a:t>, </a:t>
            </a:r>
            <a:r>
              <a:rPr lang="en-US" sz="2800" dirty="0" err="1">
                <a:solidFill>
                  <a:schemeClr val="tx1"/>
                </a:solidFill>
              </a:rPr>
              <a:t>através</a:t>
            </a:r>
            <a:r>
              <a:rPr lang="en-US" sz="2800" dirty="0">
                <a:solidFill>
                  <a:schemeClr val="tx1"/>
                </a:solidFill>
              </a:rPr>
              <a:t> de </a:t>
            </a:r>
            <a:r>
              <a:rPr lang="en-US" sz="2800" dirty="0" err="1">
                <a:solidFill>
                  <a:schemeClr val="tx1"/>
                </a:solidFill>
              </a:rPr>
              <a:t>variações</a:t>
            </a:r>
            <a:r>
              <a:rPr lang="en-US" sz="2800" dirty="0">
                <a:solidFill>
                  <a:schemeClr val="tx1"/>
                </a:solidFill>
              </a:rPr>
              <a:t> no </a:t>
            </a:r>
            <a:r>
              <a:rPr lang="en-US" sz="2800" dirty="0" err="1">
                <a:solidFill>
                  <a:schemeClr val="tx1"/>
                </a:solidFill>
              </a:rPr>
              <a:t>preço</a:t>
            </a:r>
            <a:r>
              <a:rPr lang="en-US" sz="2800" dirty="0">
                <a:solidFill>
                  <a:schemeClr val="tx1"/>
                </a:solidFill>
              </a:rPr>
              <a:t>, </a:t>
            </a:r>
            <a:r>
              <a:rPr lang="en-US" sz="2800" dirty="0" err="1">
                <a:solidFill>
                  <a:schemeClr val="tx1"/>
                </a:solidFill>
              </a:rPr>
              <a:t>até</a:t>
            </a:r>
            <a:r>
              <a:rPr lang="en-US" sz="2800" dirty="0">
                <a:solidFill>
                  <a:schemeClr val="tx1"/>
                </a:solidFill>
              </a:rPr>
              <a:t> que se </a:t>
            </a:r>
            <a:r>
              <a:rPr lang="en-US" sz="2800" dirty="0" err="1">
                <a:solidFill>
                  <a:schemeClr val="tx1"/>
                </a:solidFill>
              </a:rPr>
              <a:t>alcance</a:t>
            </a:r>
            <a:r>
              <a:rPr lang="en-US" sz="2800" dirty="0">
                <a:solidFill>
                  <a:schemeClr val="tx1"/>
                </a:solidFill>
              </a:rPr>
              <a:t> o </a:t>
            </a:r>
            <a:r>
              <a:rPr lang="en-US" sz="2800" dirty="0" err="1">
                <a:solidFill>
                  <a:schemeClr val="tx1"/>
                </a:solidFill>
              </a:rPr>
              <a:t>equilíbrio</a:t>
            </a:r>
            <a:r>
              <a:rPr lang="en-US" sz="2800" dirty="0">
                <a:solidFill>
                  <a:schemeClr val="tx1"/>
                </a:solidFill>
              </a:rPr>
              <a:t>.</a:t>
            </a:r>
          </a:p>
          <a:p>
            <a:pPr marL="514350" indent="-514350" algn="just">
              <a:spcBef>
                <a:spcPct val="70000"/>
              </a:spcBef>
              <a:buClrTx/>
              <a:buFont typeface="+mj-lt"/>
              <a:buAutoNum type="arabicParenR"/>
              <a:tabLst>
                <a:tab pos="800100" algn="l"/>
              </a:tabLst>
            </a:pPr>
            <a:r>
              <a:rPr lang="en-US" sz="2800" dirty="0" err="1">
                <a:solidFill>
                  <a:schemeClr val="tx1"/>
                </a:solidFill>
              </a:rPr>
              <a:t>Os</a:t>
            </a:r>
            <a:r>
              <a:rPr lang="en-US" sz="2800" dirty="0">
                <a:solidFill>
                  <a:schemeClr val="tx1"/>
                </a:solidFill>
              </a:rPr>
              <a:t> </a:t>
            </a:r>
            <a:r>
              <a:rPr lang="en-US" sz="2800" dirty="0" err="1">
                <a:solidFill>
                  <a:schemeClr val="tx1"/>
                </a:solidFill>
              </a:rPr>
              <a:t>mercados</a:t>
            </a:r>
            <a:r>
              <a:rPr lang="en-US" sz="2800" dirty="0">
                <a:solidFill>
                  <a:schemeClr val="tx1"/>
                </a:solidFill>
              </a:rPr>
              <a:t>  </a:t>
            </a:r>
            <a:r>
              <a:rPr lang="en-US" sz="2800" dirty="0" err="1">
                <a:solidFill>
                  <a:schemeClr val="tx1"/>
                </a:solidFill>
              </a:rPr>
              <a:t>devem</a:t>
            </a:r>
            <a:r>
              <a:rPr lang="en-US" sz="2800" dirty="0">
                <a:solidFill>
                  <a:schemeClr val="tx1"/>
                </a:solidFill>
              </a:rPr>
              <a:t>  </a:t>
            </a:r>
            <a:r>
              <a:rPr lang="en-US" sz="2800" dirty="0" err="1">
                <a:solidFill>
                  <a:schemeClr val="tx1"/>
                </a:solidFill>
              </a:rPr>
              <a:t>ser</a:t>
            </a:r>
            <a:r>
              <a:rPr lang="en-US" sz="2800" dirty="0">
                <a:solidFill>
                  <a:schemeClr val="tx1"/>
                </a:solidFill>
              </a:rPr>
              <a:t> </a:t>
            </a:r>
            <a:r>
              <a:rPr lang="en-US" sz="2800" dirty="0" err="1">
                <a:solidFill>
                  <a:schemeClr val="tx1"/>
                </a:solidFill>
              </a:rPr>
              <a:t>competitivos</a:t>
            </a:r>
            <a:r>
              <a:rPr lang="en-US" sz="2800" dirty="0">
                <a:solidFill>
                  <a:schemeClr val="tx1"/>
                </a:solidFill>
              </a:rPr>
              <a:t>  para  que  o </a:t>
            </a:r>
            <a:r>
              <a:rPr lang="en-US" sz="2800" dirty="0" err="1">
                <a:solidFill>
                  <a:schemeClr val="tx1"/>
                </a:solidFill>
              </a:rPr>
              <a:t>mecanismo</a:t>
            </a:r>
            <a:r>
              <a:rPr lang="en-US" sz="2800" dirty="0">
                <a:solidFill>
                  <a:schemeClr val="tx1"/>
                </a:solidFill>
              </a:rPr>
              <a:t> </a:t>
            </a:r>
            <a:r>
              <a:rPr lang="en-US" sz="2800" dirty="0" err="1">
                <a:solidFill>
                  <a:schemeClr val="tx1"/>
                </a:solidFill>
              </a:rPr>
              <a:t>seja</a:t>
            </a:r>
            <a:r>
              <a:rPr lang="en-US" sz="2800" dirty="0">
                <a:solidFill>
                  <a:schemeClr val="tx1"/>
                </a:solidFill>
              </a:rPr>
              <a:t> </a:t>
            </a:r>
            <a:r>
              <a:rPr lang="en-US" sz="2800" dirty="0" err="1">
                <a:solidFill>
                  <a:schemeClr val="tx1"/>
                </a:solidFill>
              </a:rPr>
              <a:t>eficiente</a:t>
            </a:r>
            <a:r>
              <a:rPr lang="en-US" sz="2800" dirty="0">
                <a:solidFill>
                  <a:schemeClr val="tx1"/>
                </a:solidFill>
              </a:rPr>
              <a:t>.</a:t>
            </a:r>
          </a:p>
        </p:txBody>
      </p:sp>
      <p:sp>
        <p:nvSpPr>
          <p:cNvPr id="10" name="Rectangle 4">
            <a:extLst>
              <a:ext uri="{FF2B5EF4-FFF2-40B4-BE49-F238E27FC236}">
                <a16:creationId xmlns:a16="http://schemas.microsoft.com/office/drawing/2014/main" id="{A779E224-3B08-40EC-8D65-368238655C7D}"/>
              </a:ext>
            </a:extLst>
          </p:cNvPr>
          <p:cNvSpPr>
            <a:spLocks noGrp="1" noChangeArrowheads="1"/>
          </p:cNvSpPr>
          <p:nvPr>
            <p:ph type="title"/>
          </p:nvPr>
        </p:nvSpPr>
        <p:spPr>
          <a:xfrm>
            <a:off x="1406770" y="48282"/>
            <a:ext cx="6339054" cy="785813"/>
          </a:xfrm>
          <a:noFill/>
        </p:spPr>
        <p:txBody>
          <a:bodyPr/>
          <a:lstStyle/>
          <a:p>
            <a:pPr algn="ctr"/>
            <a:r>
              <a:rPr lang="en-US" dirty="0">
                <a:solidFill>
                  <a:schemeClr val="tx1"/>
                </a:solidFill>
              </a:rPr>
              <a:t>O </a:t>
            </a:r>
            <a:r>
              <a:rPr lang="en-US" dirty="0" err="1">
                <a:solidFill>
                  <a:schemeClr val="tx1"/>
                </a:solidFill>
              </a:rPr>
              <a:t>Mecanismo</a:t>
            </a:r>
            <a:r>
              <a:rPr lang="en-US" dirty="0">
                <a:solidFill>
                  <a:schemeClr val="tx1"/>
                </a:solidFill>
              </a:rPr>
              <a:t> de Mercado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4933">
                                            <p:txEl>
                                              <p:pRg st="0" end="0"/>
                                            </p:txEl>
                                          </p:spTgt>
                                        </p:tgtEl>
                                        <p:attrNameLst>
                                          <p:attrName>style.visibility</p:attrName>
                                        </p:attrNameLst>
                                      </p:cBhvr>
                                      <p:to>
                                        <p:strVal val="visible"/>
                                      </p:to>
                                    </p:set>
                                    <p:animEffect transition="in" filter="wipe(left)">
                                      <p:cBhvr>
                                        <p:cTn id="7" dur="500"/>
                                        <p:tgtEl>
                                          <p:spTgt spid="1249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933">
                                            <p:txEl>
                                              <p:pRg st="1" end="1"/>
                                            </p:txEl>
                                          </p:spTgt>
                                        </p:tgtEl>
                                        <p:attrNameLst>
                                          <p:attrName>style.visibility</p:attrName>
                                        </p:attrNameLst>
                                      </p:cBhvr>
                                      <p:to>
                                        <p:strVal val="visible"/>
                                      </p:to>
                                    </p:set>
                                    <p:animEffect transition="in" filter="wipe(left)">
                                      <p:cBhvr>
                                        <p:cTn id="12" dur="500"/>
                                        <p:tgtEl>
                                          <p:spTgt spid="1249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4933">
                                            <p:txEl>
                                              <p:pRg st="2" end="2"/>
                                            </p:txEl>
                                          </p:spTgt>
                                        </p:tgtEl>
                                        <p:attrNameLst>
                                          <p:attrName>style.visibility</p:attrName>
                                        </p:attrNameLst>
                                      </p:cBhvr>
                                      <p:to>
                                        <p:strVal val="visible"/>
                                      </p:to>
                                    </p:set>
                                    <p:animEffect transition="in" filter="wipe(left)">
                                      <p:cBhvr>
                                        <p:cTn id="17" dur="500"/>
                                        <p:tgtEl>
                                          <p:spTgt spid="12493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4933">
                                            <p:txEl>
                                              <p:pRg st="3" end="3"/>
                                            </p:txEl>
                                          </p:spTgt>
                                        </p:tgtEl>
                                        <p:attrNameLst>
                                          <p:attrName>style.visibility</p:attrName>
                                        </p:attrNameLst>
                                      </p:cBhvr>
                                      <p:to>
                                        <p:strVal val="visible"/>
                                      </p:to>
                                    </p:set>
                                    <p:animEffect transition="in" filter="wipe(left)">
                                      <p:cBhvr>
                                        <p:cTn id="22" dur="500"/>
                                        <p:tgtEl>
                                          <p:spTgt spid="1249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41" name="Group 52">
            <a:extLst>
              <a:ext uri="{FF2B5EF4-FFF2-40B4-BE49-F238E27FC236}">
                <a16:creationId xmlns:a16="http://schemas.microsoft.com/office/drawing/2014/main" id="{6CFED488-2C96-4112-A011-CE2D839B71EB}"/>
              </a:ext>
            </a:extLst>
          </p:cNvPr>
          <p:cNvGrpSpPr>
            <a:grpSpLocks/>
          </p:cNvGrpSpPr>
          <p:nvPr/>
        </p:nvGrpSpPr>
        <p:grpSpPr bwMode="auto">
          <a:xfrm>
            <a:off x="6662223" y="1905000"/>
            <a:ext cx="2276475" cy="4337050"/>
            <a:chOff x="4176" y="1200"/>
            <a:chExt cx="1434" cy="2732"/>
          </a:xfrm>
        </p:grpSpPr>
        <p:grpSp>
          <p:nvGrpSpPr>
            <p:cNvPr id="42" name="Group 30">
              <a:extLst>
                <a:ext uri="{FF2B5EF4-FFF2-40B4-BE49-F238E27FC236}">
                  <a16:creationId xmlns:a16="http://schemas.microsoft.com/office/drawing/2014/main" id="{889C9F0B-A899-4DFF-A501-DDB9428D320F}"/>
                </a:ext>
              </a:extLst>
            </p:cNvPr>
            <p:cNvGrpSpPr>
              <a:grpSpLocks/>
            </p:cNvGrpSpPr>
            <p:nvPr/>
          </p:nvGrpSpPr>
          <p:grpSpPr bwMode="auto">
            <a:xfrm>
              <a:off x="4176" y="1200"/>
              <a:ext cx="1434" cy="1710"/>
              <a:chOff x="4176" y="1200"/>
              <a:chExt cx="1434" cy="1710"/>
            </a:xfrm>
          </p:grpSpPr>
          <p:sp>
            <p:nvSpPr>
              <p:cNvPr id="46" name="Freeform 22">
                <a:extLst>
                  <a:ext uri="{FF2B5EF4-FFF2-40B4-BE49-F238E27FC236}">
                    <a16:creationId xmlns:a16="http://schemas.microsoft.com/office/drawing/2014/main" id="{D25788D3-898F-41CF-B90B-5BB0DB152E29}"/>
                  </a:ext>
                </a:extLst>
              </p:cNvPr>
              <p:cNvSpPr>
                <a:spLocks/>
              </p:cNvSpPr>
              <p:nvPr/>
            </p:nvSpPr>
            <p:spPr bwMode="auto">
              <a:xfrm>
                <a:off x="4365" y="1440"/>
                <a:ext cx="1245" cy="1470"/>
              </a:xfrm>
              <a:custGeom>
                <a:avLst/>
                <a:gdLst>
                  <a:gd name="T0" fmla="*/ 0 w 1393"/>
                  <a:gd name="T1" fmla="*/ 0 h 1681"/>
                  <a:gd name="T2" fmla="*/ 215 w 1393"/>
                  <a:gd name="T3" fmla="*/ 342 h 1681"/>
                  <a:gd name="T4" fmla="*/ 464 w 1393"/>
                  <a:gd name="T5" fmla="*/ 700 h 1681"/>
                  <a:gd name="T6" fmla="*/ 801 w 1393"/>
                  <a:gd name="T7" fmla="*/ 1077 h 1681"/>
                  <a:gd name="T8" fmla="*/ 965 w 1393"/>
                  <a:gd name="T9" fmla="*/ 1219 h 1681"/>
                  <a:gd name="T10" fmla="*/ 1112 w 1393"/>
                  <a:gd name="T11" fmla="*/ 1285 h 1681"/>
                  <a:gd name="T12" fmla="*/ 0 60000 65536"/>
                  <a:gd name="T13" fmla="*/ 0 60000 65536"/>
                  <a:gd name="T14" fmla="*/ 0 60000 65536"/>
                  <a:gd name="T15" fmla="*/ 0 60000 65536"/>
                  <a:gd name="T16" fmla="*/ 0 60000 65536"/>
                  <a:gd name="T17" fmla="*/ 0 60000 65536"/>
                  <a:gd name="T18" fmla="*/ 0 w 1393"/>
                  <a:gd name="T19" fmla="*/ 0 h 1681"/>
                  <a:gd name="T20" fmla="*/ 1393 w 1393"/>
                  <a:gd name="T21" fmla="*/ 1681 h 1681"/>
                </a:gdLst>
                <a:ahLst/>
                <a:cxnLst>
                  <a:cxn ang="T12">
                    <a:pos x="T0" y="T1"/>
                  </a:cxn>
                  <a:cxn ang="T13">
                    <a:pos x="T2" y="T3"/>
                  </a:cxn>
                  <a:cxn ang="T14">
                    <a:pos x="T4" y="T5"/>
                  </a:cxn>
                  <a:cxn ang="T15">
                    <a:pos x="T6" y="T7"/>
                  </a:cxn>
                  <a:cxn ang="T16">
                    <a:pos x="T8" y="T9"/>
                  </a:cxn>
                  <a:cxn ang="T17">
                    <a:pos x="T10" y="T11"/>
                  </a:cxn>
                </a:cxnLst>
                <a:rect l="T18" t="T19" r="T20" b="T21"/>
                <a:pathLst>
                  <a:path w="1393" h="1681">
                    <a:moveTo>
                      <a:pt x="0" y="0"/>
                    </a:moveTo>
                    <a:lnTo>
                      <a:pt x="268" y="447"/>
                    </a:lnTo>
                    <a:lnTo>
                      <a:pt x="581" y="915"/>
                    </a:lnTo>
                    <a:lnTo>
                      <a:pt x="1003" y="1409"/>
                    </a:lnTo>
                    <a:lnTo>
                      <a:pt x="1208" y="1594"/>
                    </a:lnTo>
                    <a:lnTo>
                      <a:pt x="1392" y="1680"/>
                    </a:lnTo>
                  </a:path>
                </a:pathLst>
              </a:custGeom>
              <a:noFill/>
              <a:ln w="50800" cap="flat" cmpd="sng">
                <a:solidFill>
                  <a:srgbClr val="0070C0"/>
                </a:solidFill>
                <a:prstDash val="dash"/>
                <a:round/>
                <a:headEnd type="none" w="med" len="med"/>
                <a:tailEnd type="none" w="med" len="med"/>
              </a:ln>
            </p:spPr>
            <p:txBody>
              <a:bodyPr/>
              <a:lstStyle/>
              <a:p>
                <a:endParaRPr lang="pt-BR"/>
              </a:p>
            </p:txBody>
          </p:sp>
          <p:sp>
            <p:nvSpPr>
              <p:cNvPr id="47" name="Rectangle 23">
                <a:extLst>
                  <a:ext uri="{FF2B5EF4-FFF2-40B4-BE49-F238E27FC236}">
                    <a16:creationId xmlns:a16="http://schemas.microsoft.com/office/drawing/2014/main" id="{234D851F-7E27-4723-9D52-72202AF07079}"/>
                  </a:ext>
                </a:extLst>
              </p:cNvPr>
              <p:cNvSpPr>
                <a:spLocks noChangeArrowheads="1"/>
              </p:cNvSpPr>
              <p:nvPr/>
            </p:nvSpPr>
            <p:spPr bwMode="auto">
              <a:xfrm>
                <a:off x="4217" y="1200"/>
                <a:ext cx="277" cy="250"/>
              </a:xfrm>
              <a:prstGeom prst="rect">
                <a:avLst/>
              </a:prstGeom>
              <a:noFill/>
              <a:ln w="12700">
                <a:noFill/>
                <a:miter lim="800000"/>
                <a:headEnd/>
                <a:tailEnd/>
              </a:ln>
            </p:spPr>
            <p:txBody>
              <a:bodyPr wrap="none" lIns="90488" tIns="44450" rIns="90488" bIns="44450">
                <a:spAutoFit/>
              </a:bodyPr>
              <a:lstStyle/>
              <a:p>
                <a:r>
                  <a:rPr lang="en-US" sz="2000" b="1" i="1" dirty="0">
                    <a:solidFill>
                      <a:srgbClr val="0070C0"/>
                    </a:solidFill>
                    <a:latin typeface="Arial" charset="0"/>
                  </a:rPr>
                  <a:t>D’</a:t>
                </a:r>
              </a:p>
            </p:txBody>
          </p:sp>
          <p:sp>
            <p:nvSpPr>
              <p:cNvPr id="48" name="AutoShape 26">
                <a:extLst>
                  <a:ext uri="{FF2B5EF4-FFF2-40B4-BE49-F238E27FC236}">
                    <a16:creationId xmlns:a16="http://schemas.microsoft.com/office/drawing/2014/main" id="{247977D3-54A0-4B85-83C2-0E86F236932A}"/>
                  </a:ext>
                </a:extLst>
              </p:cNvPr>
              <p:cNvSpPr>
                <a:spLocks noChangeArrowheads="1"/>
              </p:cNvSpPr>
              <p:nvPr/>
            </p:nvSpPr>
            <p:spPr bwMode="auto">
              <a:xfrm>
                <a:off x="4176" y="1632"/>
                <a:ext cx="336" cy="336"/>
              </a:xfrm>
              <a:prstGeom prst="rightArrow">
                <a:avLst>
                  <a:gd name="adj1" fmla="val 50000"/>
                  <a:gd name="adj2" fmla="val 51514"/>
                </a:avLst>
              </a:prstGeom>
              <a:solidFill>
                <a:srgbClr val="0070C0"/>
              </a:solidFill>
              <a:ln w="12700">
                <a:noFill/>
                <a:miter lim="800000"/>
                <a:headEnd/>
                <a:tailEnd/>
              </a:ln>
            </p:spPr>
            <p:txBody>
              <a:bodyPr wrap="none" anchor="ctr"/>
              <a:lstStyle/>
              <a:p>
                <a:endParaRPr lang="pt-BR"/>
              </a:p>
            </p:txBody>
          </p:sp>
        </p:grpSp>
        <p:sp>
          <p:nvSpPr>
            <p:cNvPr id="43" name="Line 5">
              <a:extLst>
                <a:ext uri="{FF2B5EF4-FFF2-40B4-BE49-F238E27FC236}">
                  <a16:creationId xmlns:a16="http://schemas.microsoft.com/office/drawing/2014/main" id="{918F3A3D-EBDA-4FC8-B87C-C5A54E287ACA}"/>
                </a:ext>
              </a:extLst>
            </p:cNvPr>
            <p:cNvSpPr>
              <a:spLocks noChangeShapeType="1"/>
            </p:cNvSpPr>
            <p:nvPr/>
          </p:nvSpPr>
          <p:spPr bwMode="auto">
            <a:xfrm>
              <a:off x="4987" y="2399"/>
              <a:ext cx="0" cy="1291"/>
            </a:xfrm>
            <a:prstGeom prst="line">
              <a:avLst/>
            </a:prstGeom>
            <a:noFill/>
            <a:ln w="25400">
              <a:solidFill>
                <a:srgbClr val="0070C0"/>
              </a:solidFill>
              <a:prstDash val="dash"/>
              <a:round/>
              <a:headEnd/>
              <a:tailEnd/>
            </a:ln>
          </p:spPr>
          <p:txBody>
            <a:bodyPr wrap="none" anchor="ctr"/>
            <a:lstStyle/>
            <a:p>
              <a:endParaRPr lang="pt-BR"/>
            </a:p>
          </p:txBody>
        </p:sp>
        <p:sp>
          <p:nvSpPr>
            <p:cNvPr id="44" name="Oval 24">
              <a:extLst>
                <a:ext uri="{FF2B5EF4-FFF2-40B4-BE49-F238E27FC236}">
                  <a16:creationId xmlns:a16="http://schemas.microsoft.com/office/drawing/2014/main" id="{1E35D258-BA99-4B44-BA64-682C71BC6B89}"/>
                </a:ext>
              </a:extLst>
            </p:cNvPr>
            <p:cNvSpPr>
              <a:spLocks noChangeArrowheads="1"/>
            </p:cNvSpPr>
            <p:nvPr/>
          </p:nvSpPr>
          <p:spPr bwMode="auto">
            <a:xfrm>
              <a:off x="4939" y="2339"/>
              <a:ext cx="96" cy="96"/>
            </a:xfrm>
            <a:prstGeom prst="ellipse">
              <a:avLst/>
            </a:prstGeom>
            <a:solidFill>
              <a:srgbClr val="0070C0"/>
            </a:solidFill>
            <a:ln w="12700">
              <a:solidFill>
                <a:schemeClr val="tx1"/>
              </a:solidFill>
              <a:round/>
              <a:headEnd/>
              <a:tailEnd/>
            </a:ln>
          </p:spPr>
          <p:txBody>
            <a:bodyPr wrap="none" anchor="ctr"/>
            <a:lstStyle/>
            <a:p>
              <a:endParaRPr lang="pt-BR"/>
            </a:p>
          </p:txBody>
        </p:sp>
        <p:sp>
          <p:nvSpPr>
            <p:cNvPr id="45" name="Rectangle 46">
              <a:extLst>
                <a:ext uri="{FF2B5EF4-FFF2-40B4-BE49-F238E27FC236}">
                  <a16:creationId xmlns:a16="http://schemas.microsoft.com/office/drawing/2014/main" id="{2E08C8F7-3B67-43DC-86E6-401A5A204559}"/>
                </a:ext>
              </a:extLst>
            </p:cNvPr>
            <p:cNvSpPr>
              <a:spLocks noChangeArrowheads="1"/>
            </p:cNvSpPr>
            <p:nvPr/>
          </p:nvSpPr>
          <p:spPr bwMode="auto">
            <a:xfrm>
              <a:off x="4865" y="3682"/>
              <a:ext cx="300" cy="250"/>
            </a:xfrm>
            <a:prstGeom prst="rect">
              <a:avLst/>
            </a:prstGeom>
            <a:noFill/>
            <a:ln w="12700">
              <a:noFill/>
              <a:miter lim="800000"/>
              <a:headEnd/>
              <a:tailEnd/>
            </a:ln>
          </p:spPr>
          <p:txBody>
            <a:bodyPr wrap="none" lIns="90488" tIns="44450" rIns="90488" bIns="44450">
              <a:spAutoFit/>
            </a:bodyPr>
            <a:lstStyle/>
            <a:p>
              <a:r>
                <a:rPr lang="en-US" sz="2000" b="1" i="1" dirty="0">
                  <a:solidFill>
                    <a:srgbClr val="0070C0"/>
                  </a:solidFill>
                  <a:latin typeface="Arial" charset="0"/>
                </a:rPr>
                <a:t>Q</a:t>
              </a:r>
              <a:r>
                <a:rPr lang="en-US" sz="2000" b="1" i="1" baseline="-25000" dirty="0">
                  <a:solidFill>
                    <a:srgbClr val="0070C0"/>
                  </a:solidFill>
                  <a:latin typeface="Arial" charset="0"/>
                </a:rPr>
                <a:t>2</a:t>
              </a:r>
            </a:p>
          </p:txBody>
        </p:sp>
      </p:grpSp>
      <p:sp>
        <p:nvSpPr>
          <p:cNvPr id="49" name="Freeform 6">
            <a:extLst>
              <a:ext uri="{FF2B5EF4-FFF2-40B4-BE49-F238E27FC236}">
                <a16:creationId xmlns:a16="http://schemas.microsoft.com/office/drawing/2014/main" id="{B0144F6D-7466-4CDB-8DB2-461BAACF65EA}"/>
              </a:ext>
            </a:extLst>
          </p:cNvPr>
          <p:cNvSpPr>
            <a:spLocks/>
          </p:cNvSpPr>
          <p:nvPr/>
        </p:nvSpPr>
        <p:spPr bwMode="auto">
          <a:xfrm>
            <a:off x="6205022" y="2362200"/>
            <a:ext cx="2592388" cy="2897188"/>
          </a:xfrm>
          <a:custGeom>
            <a:avLst/>
            <a:gdLst>
              <a:gd name="T0" fmla="*/ 0 w 1633"/>
              <a:gd name="T1" fmla="*/ 0 h 1825"/>
              <a:gd name="T2" fmla="*/ 791329177 w 1633"/>
              <a:gd name="T3" fmla="*/ 1222276856 h 1825"/>
              <a:gd name="T4" fmla="*/ 1718747174 w 1633"/>
              <a:gd name="T5" fmla="*/ 2147483647 h 1825"/>
              <a:gd name="T6" fmla="*/ 2147483647 w 1633"/>
              <a:gd name="T7" fmla="*/ 2147483647 h 1825"/>
              <a:gd name="T8" fmla="*/ 2147483647 w 1633"/>
              <a:gd name="T9" fmla="*/ 2147483647 h 1825"/>
              <a:gd name="T10" fmla="*/ 2147483647 w 1633"/>
              <a:gd name="T11" fmla="*/ 2147483647 h 1825"/>
              <a:gd name="T12" fmla="*/ 0 60000 65536"/>
              <a:gd name="T13" fmla="*/ 0 60000 65536"/>
              <a:gd name="T14" fmla="*/ 0 60000 65536"/>
              <a:gd name="T15" fmla="*/ 0 60000 65536"/>
              <a:gd name="T16" fmla="*/ 0 60000 65536"/>
              <a:gd name="T17" fmla="*/ 0 60000 65536"/>
              <a:gd name="T18" fmla="*/ 0 w 1633"/>
              <a:gd name="T19" fmla="*/ 0 h 1825"/>
              <a:gd name="T20" fmla="*/ 1633 w 1633"/>
              <a:gd name="T21" fmla="*/ 1825 h 1825"/>
            </a:gdLst>
            <a:ahLst/>
            <a:cxnLst>
              <a:cxn ang="T12">
                <a:pos x="T0" y="T1"/>
              </a:cxn>
              <a:cxn ang="T13">
                <a:pos x="T2" y="T3"/>
              </a:cxn>
              <a:cxn ang="T14">
                <a:pos x="T4" y="T5"/>
              </a:cxn>
              <a:cxn ang="T15">
                <a:pos x="T6" y="T7"/>
              </a:cxn>
              <a:cxn ang="T16">
                <a:pos x="T8" y="T9"/>
              </a:cxn>
              <a:cxn ang="T17">
                <a:pos x="T10" y="T11"/>
              </a:cxn>
            </a:cxnLst>
            <a:rect l="T18" t="T19" r="T20" b="T21"/>
            <a:pathLst>
              <a:path w="1633" h="1825">
                <a:moveTo>
                  <a:pt x="0" y="0"/>
                </a:moveTo>
                <a:lnTo>
                  <a:pt x="314" y="485"/>
                </a:lnTo>
                <a:lnTo>
                  <a:pt x="682" y="994"/>
                </a:lnTo>
                <a:lnTo>
                  <a:pt x="1176" y="1530"/>
                </a:lnTo>
                <a:lnTo>
                  <a:pt x="1417" y="1731"/>
                </a:lnTo>
                <a:lnTo>
                  <a:pt x="1632" y="1824"/>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50" name="Rectangle 16">
            <a:extLst>
              <a:ext uri="{FF2B5EF4-FFF2-40B4-BE49-F238E27FC236}">
                <a16:creationId xmlns:a16="http://schemas.microsoft.com/office/drawing/2014/main" id="{5A4E7D4E-2127-4766-8879-72FC365D9C88}"/>
              </a:ext>
            </a:extLst>
          </p:cNvPr>
          <p:cNvSpPr>
            <a:spLocks noChangeArrowheads="1"/>
          </p:cNvSpPr>
          <p:nvPr/>
        </p:nvSpPr>
        <p:spPr bwMode="auto">
          <a:xfrm>
            <a:off x="5965310" y="1918856"/>
            <a:ext cx="368692" cy="397545"/>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D</a:t>
            </a:r>
          </a:p>
        </p:txBody>
      </p:sp>
      <p:grpSp>
        <p:nvGrpSpPr>
          <p:cNvPr id="51" name="Group 28">
            <a:extLst>
              <a:ext uri="{FF2B5EF4-FFF2-40B4-BE49-F238E27FC236}">
                <a16:creationId xmlns:a16="http://schemas.microsoft.com/office/drawing/2014/main" id="{134A70C8-DBAE-4905-A447-FAAE918E16F5}"/>
              </a:ext>
            </a:extLst>
          </p:cNvPr>
          <p:cNvGrpSpPr>
            <a:grpSpLocks/>
          </p:cNvGrpSpPr>
          <p:nvPr/>
        </p:nvGrpSpPr>
        <p:grpSpPr bwMode="auto">
          <a:xfrm>
            <a:off x="5366829" y="1905000"/>
            <a:ext cx="2957516" cy="3582988"/>
            <a:chOff x="3360" y="1200"/>
            <a:chExt cx="1863" cy="2257"/>
          </a:xfrm>
        </p:grpSpPr>
        <p:sp>
          <p:nvSpPr>
            <p:cNvPr id="52" name="Freeform 13">
              <a:extLst>
                <a:ext uri="{FF2B5EF4-FFF2-40B4-BE49-F238E27FC236}">
                  <a16:creationId xmlns:a16="http://schemas.microsoft.com/office/drawing/2014/main" id="{80BB867B-2676-40E9-8E3C-3D211E5330BE}"/>
                </a:ext>
              </a:extLst>
            </p:cNvPr>
            <p:cNvSpPr>
              <a:spLocks/>
            </p:cNvSpPr>
            <p:nvPr/>
          </p:nvSpPr>
          <p:spPr bwMode="auto">
            <a:xfrm>
              <a:off x="3360" y="1440"/>
              <a:ext cx="1777" cy="2017"/>
            </a:xfrm>
            <a:custGeom>
              <a:avLst/>
              <a:gdLst>
                <a:gd name="T0" fmla="*/ 0 w 1777"/>
                <a:gd name="T1" fmla="*/ 2016 h 2017"/>
                <a:gd name="T2" fmla="*/ 472 w 1777"/>
                <a:gd name="T3" fmla="*/ 1628 h 2017"/>
                <a:gd name="T4" fmla="*/ 968 w 1777"/>
                <a:gd name="T5" fmla="*/ 1174 h 2017"/>
                <a:gd name="T6" fmla="*/ 1490 w 1777"/>
                <a:gd name="T7" fmla="*/ 563 h 2017"/>
                <a:gd name="T8" fmla="*/ 1685 w 1777"/>
                <a:gd name="T9" fmla="*/ 266 h 2017"/>
                <a:gd name="T10" fmla="*/ 1776 w 1777"/>
                <a:gd name="T11" fmla="*/ 0 h 2017"/>
                <a:gd name="T12" fmla="*/ 0 60000 65536"/>
                <a:gd name="T13" fmla="*/ 0 60000 65536"/>
                <a:gd name="T14" fmla="*/ 0 60000 65536"/>
                <a:gd name="T15" fmla="*/ 0 60000 65536"/>
                <a:gd name="T16" fmla="*/ 0 60000 65536"/>
                <a:gd name="T17" fmla="*/ 0 60000 65536"/>
                <a:gd name="T18" fmla="*/ 0 w 1777"/>
                <a:gd name="T19" fmla="*/ 0 h 2017"/>
                <a:gd name="T20" fmla="*/ 1777 w 1777"/>
                <a:gd name="T21" fmla="*/ 2017 h 2017"/>
              </a:gdLst>
              <a:ahLst/>
              <a:cxnLst>
                <a:cxn ang="T12">
                  <a:pos x="T0" y="T1"/>
                </a:cxn>
                <a:cxn ang="T13">
                  <a:pos x="T2" y="T3"/>
                </a:cxn>
                <a:cxn ang="T14">
                  <a:pos x="T4" y="T5"/>
                </a:cxn>
                <a:cxn ang="T15">
                  <a:pos x="T6" y="T7"/>
                </a:cxn>
                <a:cxn ang="T16">
                  <a:pos x="T8" y="T9"/>
                </a:cxn>
                <a:cxn ang="T17">
                  <a:pos x="T10" y="T11"/>
                </a:cxn>
              </a:cxnLst>
              <a:rect l="T18" t="T19" r="T20" b="T21"/>
              <a:pathLst>
                <a:path w="1777" h="2017">
                  <a:moveTo>
                    <a:pt x="0" y="2016"/>
                  </a:moveTo>
                  <a:lnTo>
                    <a:pt x="472" y="1628"/>
                  </a:lnTo>
                  <a:lnTo>
                    <a:pt x="968" y="1174"/>
                  </a:lnTo>
                  <a:lnTo>
                    <a:pt x="1490" y="563"/>
                  </a:lnTo>
                  <a:lnTo>
                    <a:pt x="1685" y="266"/>
                  </a:lnTo>
                  <a:lnTo>
                    <a:pt x="1776" y="0"/>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53" name="Rectangle 15">
              <a:extLst>
                <a:ext uri="{FF2B5EF4-FFF2-40B4-BE49-F238E27FC236}">
                  <a16:creationId xmlns:a16="http://schemas.microsoft.com/office/drawing/2014/main" id="{40D00216-F662-423E-98F7-5DE34F83BCEB}"/>
                </a:ext>
              </a:extLst>
            </p:cNvPr>
            <p:cNvSpPr>
              <a:spLocks noChangeArrowheads="1"/>
            </p:cNvSpPr>
            <p:nvPr/>
          </p:nvSpPr>
          <p:spPr bwMode="auto">
            <a:xfrm>
              <a:off x="5000" y="1200"/>
              <a:ext cx="223" cy="250"/>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S</a:t>
              </a:r>
            </a:p>
          </p:txBody>
        </p:sp>
      </p:grpSp>
      <p:grpSp>
        <p:nvGrpSpPr>
          <p:cNvPr id="54" name="Group 54">
            <a:extLst>
              <a:ext uri="{FF2B5EF4-FFF2-40B4-BE49-F238E27FC236}">
                <a16:creationId xmlns:a16="http://schemas.microsoft.com/office/drawing/2014/main" id="{89BEA7F7-0725-4147-BEB5-D66CD0D67F4A}"/>
              </a:ext>
            </a:extLst>
          </p:cNvPr>
          <p:cNvGrpSpPr>
            <a:grpSpLocks/>
          </p:cNvGrpSpPr>
          <p:nvPr/>
        </p:nvGrpSpPr>
        <p:grpSpPr bwMode="auto">
          <a:xfrm>
            <a:off x="4517511" y="3113088"/>
            <a:ext cx="3330575" cy="3128962"/>
            <a:chOff x="2825" y="1961"/>
            <a:chExt cx="2098" cy="1971"/>
          </a:xfrm>
        </p:grpSpPr>
        <p:sp>
          <p:nvSpPr>
            <p:cNvPr id="55" name="Line 4">
              <a:extLst>
                <a:ext uri="{FF2B5EF4-FFF2-40B4-BE49-F238E27FC236}">
                  <a16:creationId xmlns:a16="http://schemas.microsoft.com/office/drawing/2014/main" id="{D3C3C461-4140-4C31-BCEF-B5DEAC6E688C}"/>
                </a:ext>
              </a:extLst>
            </p:cNvPr>
            <p:cNvSpPr>
              <a:spLocks noChangeShapeType="1"/>
            </p:cNvSpPr>
            <p:nvPr/>
          </p:nvSpPr>
          <p:spPr bwMode="auto">
            <a:xfrm>
              <a:off x="3147" y="2112"/>
              <a:ext cx="1581" cy="0"/>
            </a:xfrm>
            <a:prstGeom prst="line">
              <a:avLst/>
            </a:prstGeom>
            <a:noFill/>
            <a:ln w="25400">
              <a:solidFill>
                <a:srgbClr val="0070C0"/>
              </a:solidFill>
              <a:prstDash val="dash"/>
              <a:round/>
              <a:headEnd/>
              <a:tailEnd/>
            </a:ln>
          </p:spPr>
          <p:txBody>
            <a:bodyPr wrap="none" anchor="ctr"/>
            <a:lstStyle/>
            <a:p>
              <a:endParaRPr lang="pt-BR"/>
            </a:p>
          </p:txBody>
        </p:sp>
        <p:sp>
          <p:nvSpPr>
            <p:cNvPr id="56" name="Rectangle 17">
              <a:extLst>
                <a:ext uri="{FF2B5EF4-FFF2-40B4-BE49-F238E27FC236}">
                  <a16:creationId xmlns:a16="http://schemas.microsoft.com/office/drawing/2014/main" id="{BEE28F3D-D18E-4951-B0DB-A13E9CB8417E}"/>
                </a:ext>
              </a:extLst>
            </p:cNvPr>
            <p:cNvSpPr>
              <a:spLocks noChangeArrowheads="1"/>
            </p:cNvSpPr>
            <p:nvPr/>
          </p:nvSpPr>
          <p:spPr bwMode="auto">
            <a:xfrm>
              <a:off x="4623" y="3682"/>
              <a:ext cx="300" cy="250"/>
            </a:xfrm>
            <a:prstGeom prst="rect">
              <a:avLst/>
            </a:prstGeom>
            <a:noFill/>
            <a:ln w="12700">
              <a:noFill/>
              <a:miter lim="800000"/>
              <a:headEnd/>
              <a:tailEnd/>
            </a:ln>
          </p:spPr>
          <p:txBody>
            <a:bodyPr wrap="none" lIns="90488" tIns="44450" rIns="90488" bIns="44450">
              <a:spAutoFit/>
            </a:bodyPr>
            <a:lstStyle/>
            <a:p>
              <a:r>
                <a:rPr lang="en-US" sz="2000" b="1" i="1" dirty="0">
                  <a:solidFill>
                    <a:srgbClr val="0070C0"/>
                  </a:solidFill>
                  <a:latin typeface="Arial" charset="0"/>
                </a:rPr>
                <a:t>Q</a:t>
              </a:r>
              <a:r>
                <a:rPr lang="en-US" sz="2000" b="1" i="1" baseline="-25000" dirty="0">
                  <a:solidFill>
                    <a:srgbClr val="0070C0"/>
                  </a:solidFill>
                  <a:latin typeface="Arial" charset="0"/>
                </a:rPr>
                <a:t>3</a:t>
              </a:r>
              <a:endParaRPr lang="en-US" sz="2000" b="1" i="1" dirty="0">
                <a:solidFill>
                  <a:srgbClr val="0070C0"/>
                </a:solidFill>
                <a:latin typeface="Arial" charset="0"/>
              </a:endParaRPr>
            </a:p>
          </p:txBody>
        </p:sp>
        <p:sp>
          <p:nvSpPr>
            <p:cNvPr id="57" name="Rectangle 25">
              <a:extLst>
                <a:ext uri="{FF2B5EF4-FFF2-40B4-BE49-F238E27FC236}">
                  <a16:creationId xmlns:a16="http://schemas.microsoft.com/office/drawing/2014/main" id="{8FBB31C0-92D8-4269-818C-D17C6FA1B3F6}"/>
                </a:ext>
              </a:extLst>
            </p:cNvPr>
            <p:cNvSpPr>
              <a:spLocks noChangeArrowheads="1"/>
            </p:cNvSpPr>
            <p:nvPr/>
          </p:nvSpPr>
          <p:spPr bwMode="auto">
            <a:xfrm>
              <a:off x="2825" y="1961"/>
              <a:ext cx="283" cy="250"/>
            </a:xfrm>
            <a:prstGeom prst="rect">
              <a:avLst/>
            </a:prstGeom>
            <a:noFill/>
            <a:ln w="12700">
              <a:noFill/>
              <a:miter lim="800000"/>
              <a:headEnd/>
              <a:tailEnd/>
            </a:ln>
          </p:spPr>
          <p:txBody>
            <a:bodyPr wrap="none" lIns="90488" tIns="44450" rIns="90488" bIns="44450">
              <a:spAutoFit/>
            </a:bodyPr>
            <a:lstStyle/>
            <a:p>
              <a:r>
                <a:rPr lang="en-US" sz="2000" b="1" i="1" dirty="0">
                  <a:solidFill>
                    <a:srgbClr val="0070C0"/>
                  </a:solidFill>
                  <a:latin typeface="Arial" charset="0"/>
                </a:rPr>
                <a:t>P</a:t>
              </a:r>
              <a:r>
                <a:rPr lang="en-US" sz="2000" b="1" i="1" baseline="-25000" dirty="0">
                  <a:solidFill>
                    <a:srgbClr val="0070C0"/>
                  </a:solidFill>
                  <a:latin typeface="Arial" charset="0"/>
                </a:rPr>
                <a:t>3</a:t>
              </a:r>
            </a:p>
          </p:txBody>
        </p:sp>
        <p:sp>
          <p:nvSpPr>
            <p:cNvPr id="58" name="Oval 44">
              <a:extLst>
                <a:ext uri="{FF2B5EF4-FFF2-40B4-BE49-F238E27FC236}">
                  <a16:creationId xmlns:a16="http://schemas.microsoft.com/office/drawing/2014/main" id="{0EE97575-FA29-4C9D-B4F6-702CEE468347}"/>
                </a:ext>
              </a:extLst>
            </p:cNvPr>
            <p:cNvSpPr>
              <a:spLocks noChangeArrowheads="1"/>
            </p:cNvSpPr>
            <p:nvPr/>
          </p:nvSpPr>
          <p:spPr bwMode="auto">
            <a:xfrm>
              <a:off x="4725" y="2053"/>
              <a:ext cx="96" cy="96"/>
            </a:xfrm>
            <a:prstGeom prst="ellipse">
              <a:avLst/>
            </a:prstGeom>
            <a:solidFill>
              <a:srgbClr val="0070C0"/>
            </a:solidFill>
            <a:ln w="12700">
              <a:solidFill>
                <a:schemeClr val="tx1"/>
              </a:solidFill>
              <a:round/>
              <a:headEnd/>
              <a:tailEnd/>
            </a:ln>
          </p:spPr>
          <p:txBody>
            <a:bodyPr wrap="none" anchor="ctr"/>
            <a:lstStyle/>
            <a:p>
              <a:endParaRPr lang="pt-BR"/>
            </a:p>
          </p:txBody>
        </p:sp>
        <p:sp>
          <p:nvSpPr>
            <p:cNvPr id="59" name="Line 45">
              <a:extLst>
                <a:ext uri="{FF2B5EF4-FFF2-40B4-BE49-F238E27FC236}">
                  <a16:creationId xmlns:a16="http://schemas.microsoft.com/office/drawing/2014/main" id="{4F32FE19-2A82-435C-AED9-24D935CAAFD3}"/>
                </a:ext>
              </a:extLst>
            </p:cNvPr>
            <p:cNvSpPr>
              <a:spLocks noChangeShapeType="1"/>
            </p:cNvSpPr>
            <p:nvPr/>
          </p:nvSpPr>
          <p:spPr bwMode="auto">
            <a:xfrm>
              <a:off x="4762" y="2127"/>
              <a:ext cx="0" cy="1593"/>
            </a:xfrm>
            <a:prstGeom prst="line">
              <a:avLst/>
            </a:prstGeom>
            <a:noFill/>
            <a:ln w="25400">
              <a:solidFill>
                <a:srgbClr val="0070C0"/>
              </a:solidFill>
              <a:prstDash val="dash"/>
              <a:round/>
              <a:headEnd/>
              <a:tailEnd/>
            </a:ln>
          </p:spPr>
          <p:txBody>
            <a:bodyPr wrap="none" anchor="ctr"/>
            <a:lstStyle/>
            <a:p>
              <a:endParaRPr lang="pt-BR"/>
            </a:p>
          </p:txBody>
        </p:sp>
      </p:grpSp>
      <p:sp>
        <p:nvSpPr>
          <p:cNvPr id="60" name="Rectangle 8">
            <a:extLst>
              <a:ext uri="{FF2B5EF4-FFF2-40B4-BE49-F238E27FC236}">
                <a16:creationId xmlns:a16="http://schemas.microsoft.com/office/drawing/2014/main" id="{60BB0F4B-10AA-4798-A3B8-64C4104F7ECB}"/>
              </a:ext>
            </a:extLst>
          </p:cNvPr>
          <p:cNvSpPr>
            <a:spLocks noGrp="1" noChangeArrowheads="1"/>
          </p:cNvSpPr>
          <p:nvPr>
            <p:ph type="body" sz="half" idx="1"/>
          </p:nvPr>
        </p:nvSpPr>
        <p:spPr>
          <a:xfrm>
            <a:off x="187565" y="1854885"/>
            <a:ext cx="4285959" cy="3568700"/>
          </a:xfrm>
          <a:noFill/>
        </p:spPr>
        <p:txBody>
          <a:bodyPr/>
          <a:lstStyle/>
          <a:p>
            <a:pPr>
              <a:spcBef>
                <a:spcPct val="70000"/>
              </a:spcBef>
              <a:buClrTx/>
              <a:buFont typeface="Arial" panose="020B0604020202020204" pitchFamily="34" charset="0"/>
              <a:buChar char="•"/>
            </a:pPr>
            <a:r>
              <a:rPr lang="en-US" sz="2200" b="1" dirty="0" err="1">
                <a:solidFill>
                  <a:schemeClr val="tx1"/>
                </a:solidFill>
              </a:rPr>
              <a:t>Aumento</a:t>
            </a:r>
            <a:r>
              <a:rPr lang="en-US" sz="2200" b="1" dirty="0">
                <a:solidFill>
                  <a:schemeClr val="tx1"/>
                </a:solidFill>
              </a:rPr>
              <a:t> da </a:t>
            </a:r>
            <a:r>
              <a:rPr lang="en-US" sz="2200" b="1" dirty="0" err="1">
                <a:solidFill>
                  <a:schemeClr val="tx1"/>
                </a:solidFill>
              </a:rPr>
              <a:t>Renda</a:t>
            </a:r>
            <a:endParaRPr lang="en-US" sz="2200" b="1" dirty="0">
              <a:solidFill>
                <a:schemeClr val="tx1"/>
              </a:solidFill>
            </a:endParaRPr>
          </a:p>
          <a:p>
            <a:pPr lvl="1">
              <a:spcBef>
                <a:spcPct val="70000"/>
              </a:spcBef>
              <a:buClrTx/>
              <a:buFont typeface="Arial" panose="020B0604020202020204" pitchFamily="34" charset="0"/>
              <a:buChar char="•"/>
            </a:pPr>
            <a:r>
              <a:rPr lang="en-US" sz="2200" b="1" dirty="0" err="1">
                <a:solidFill>
                  <a:schemeClr val="tx1"/>
                </a:solidFill>
              </a:rPr>
              <a:t>Demanda</a:t>
            </a:r>
            <a:r>
              <a:rPr lang="en-US" sz="2200" b="1" dirty="0">
                <a:solidFill>
                  <a:schemeClr val="tx1"/>
                </a:solidFill>
              </a:rPr>
              <a:t> </a:t>
            </a:r>
            <a:r>
              <a:rPr lang="en-US" sz="2200" b="1" dirty="0" err="1">
                <a:solidFill>
                  <a:schemeClr val="tx1"/>
                </a:solidFill>
              </a:rPr>
              <a:t>muda</a:t>
            </a:r>
            <a:r>
              <a:rPr lang="en-US" sz="2200" b="1" dirty="0">
                <a:solidFill>
                  <a:schemeClr val="tx1"/>
                </a:solidFill>
              </a:rPr>
              <a:t> para </a:t>
            </a:r>
            <a:r>
              <a:rPr lang="en-US" sz="2200" b="1" i="1" dirty="0">
                <a:solidFill>
                  <a:schemeClr val="tx1"/>
                </a:solidFill>
              </a:rPr>
              <a:t>D’ </a:t>
            </a:r>
            <a:endParaRPr lang="en-US" sz="2200" b="1" dirty="0">
              <a:solidFill>
                <a:schemeClr val="tx1"/>
              </a:solidFill>
            </a:endParaRPr>
          </a:p>
          <a:p>
            <a:pPr lvl="1">
              <a:spcBef>
                <a:spcPct val="70000"/>
              </a:spcBef>
              <a:buClrTx/>
              <a:buFont typeface="Arial" panose="020B0604020202020204" pitchFamily="34" charset="0"/>
              <a:buChar char="•"/>
            </a:pPr>
            <a:r>
              <a:rPr lang="en-US" sz="2200" b="1" dirty="0" err="1">
                <a:solidFill>
                  <a:schemeClr val="tx1"/>
                </a:solidFill>
              </a:rPr>
              <a:t>Escassez</a:t>
            </a:r>
            <a:r>
              <a:rPr lang="en-US" sz="2200" b="1" dirty="0">
                <a:solidFill>
                  <a:schemeClr val="tx1"/>
                </a:solidFill>
              </a:rPr>
              <a:t> = </a:t>
            </a:r>
            <a:r>
              <a:rPr lang="en-US" sz="2200" b="1" i="1" dirty="0">
                <a:solidFill>
                  <a:schemeClr val="tx1"/>
                </a:solidFill>
              </a:rPr>
              <a:t>Q</a:t>
            </a:r>
            <a:r>
              <a:rPr lang="en-US" sz="2200" b="1" i="1" baseline="-25000" dirty="0">
                <a:solidFill>
                  <a:schemeClr val="tx1"/>
                </a:solidFill>
              </a:rPr>
              <a:t>2 </a:t>
            </a:r>
            <a:r>
              <a:rPr lang="en-US" sz="2200" b="1" dirty="0">
                <a:solidFill>
                  <a:schemeClr val="tx1"/>
                </a:solidFill>
              </a:rPr>
              <a:t>-</a:t>
            </a:r>
            <a:r>
              <a:rPr lang="en-US" sz="2200" b="1" i="1" baseline="-25000" dirty="0">
                <a:solidFill>
                  <a:schemeClr val="tx1"/>
                </a:solidFill>
              </a:rPr>
              <a:t> </a:t>
            </a:r>
            <a:r>
              <a:rPr lang="en-US" sz="2200" b="1" i="1" dirty="0">
                <a:solidFill>
                  <a:schemeClr val="tx1"/>
                </a:solidFill>
              </a:rPr>
              <a:t>Q</a:t>
            </a:r>
            <a:r>
              <a:rPr lang="en-US" sz="2200" b="1" i="1" baseline="-25000" dirty="0">
                <a:solidFill>
                  <a:schemeClr val="tx1"/>
                </a:solidFill>
              </a:rPr>
              <a:t>1</a:t>
            </a:r>
            <a:endParaRPr lang="en-US" sz="2200" b="1" baseline="-25000" dirty="0">
              <a:solidFill>
                <a:schemeClr val="tx1"/>
              </a:solidFill>
            </a:endParaRPr>
          </a:p>
          <a:p>
            <a:pPr lvl="1">
              <a:spcBef>
                <a:spcPct val="70000"/>
              </a:spcBef>
              <a:buClrTx/>
              <a:buFont typeface="Arial" panose="020B0604020202020204" pitchFamily="34" charset="0"/>
              <a:buChar char="•"/>
            </a:pPr>
            <a:r>
              <a:rPr lang="en-US" sz="2200" b="1" dirty="0" err="1">
                <a:solidFill>
                  <a:schemeClr val="tx1"/>
                </a:solidFill>
              </a:rPr>
              <a:t>Equilíbrio</a:t>
            </a:r>
            <a:r>
              <a:rPr lang="en-US" sz="2200" b="1" dirty="0">
                <a:solidFill>
                  <a:schemeClr val="tx1"/>
                </a:solidFill>
              </a:rPr>
              <a:t> = </a:t>
            </a:r>
            <a:r>
              <a:rPr lang="en-US" sz="2200" b="1" i="1" dirty="0">
                <a:solidFill>
                  <a:schemeClr val="tx1"/>
                </a:solidFill>
              </a:rPr>
              <a:t>P</a:t>
            </a:r>
            <a:r>
              <a:rPr lang="en-US" sz="2200" b="1" i="1" baseline="-25000" dirty="0">
                <a:solidFill>
                  <a:schemeClr val="tx1"/>
                </a:solidFill>
              </a:rPr>
              <a:t>3</a:t>
            </a:r>
            <a:r>
              <a:rPr lang="en-US" sz="2200" b="1" dirty="0">
                <a:solidFill>
                  <a:schemeClr val="tx1"/>
                </a:solidFill>
              </a:rPr>
              <a:t> e </a:t>
            </a:r>
            <a:r>
              <a:rPr lang="en-US" sz="2200" b="1" i="1" dirty="0">
                <a:solidFill>
                  <a:schemeClr val="tx1"/>
                </a:solidFill>
              </a:rPr>
              <a:t>Q</a:t>
            </a:r>
            <a:r>
              <a:rPr lang="en-US" sz="2200" b="1" i="1" baseline="-25000" dirty="0">
                <a:solidFill>
                  <a:schemeClr val="tx1"/>
                </a:solidFill>
              </a:rPr>
              <a:t>3</a:t>
            </a:r>
            <a:r>
              <a:rPr lang="en-US" sz="2200" b="1" dirty="0">
                <a:solidFill>
                  <a:schemeClr val="tx1"/>
                </a:solidFill>
              </a:rPr>
              <a:t> </a:t>
            </a:r>
          </a:p>
        </p:txBody>
      </p:sp>
      <p:sp>
        <p:nvSpPr>
          <p:cNvPr id="61" name="Line 9">
            <a:extLst>
              <a:ext uri="{FF2B5EF4-FFF2-40B4-BE49-F238E27FC236}">
                <a16:creationId xmlns:a16="http://schemas.microsoft.com/office/drawing/2014/main" id="{28BA396A-6566-4CE6-A503-71E00502B3BA}"/>
              </a:ext>
            </a:extLst>
          </p:cNvPr>
          <p:cNvSpPr>
            <a:spLocks noChangeShapeType="1"/>
          </p:cNvSpPr>
          <p:nvPr/>
        </p:nvSpPr>
        <p:spPr bwMode="auto">
          <a:xfrm>
            <a:off x="4985822" y="1899374"/>
            <a:ext cx="0" cy="4033837"/>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62" name="Line 10">
            <a:extLst>
              <a:ext uri="{FF2B5EF4-FFF2-40B4-BE49-F238E27FC236}">
                <a16:creationId xmlns:a16="http://schemas.microsoft.com/office/drawing/2014/main" id="{E0B91DD2-CE45-4AA7-9993-025B6884FBEB}"/>
              </a:ext>
            </a:extLst>
          </p:cNvPr>
          <p:cNvSpPr>
            <a:spLocks noChangeShapeType="1"/>
          </p:cNvSpPr>
          <p:nvPr/>
        </p:nvSpPr>
        <p:spPr bwMode="auto">
          <a:xfrm>
            <a:off x="4993761" y="5908675"/>
            <a:ext cx="3729037"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63" name="Rectangle 11">
            <a:extLst>
              <a:ext uri="{FF2B5EF4-FFF2-40B4-BE49-F238E27FC236}">
                <a16:creationId xmlns:a16="http://schemas.microsoft.com/office/drawing/2014/main" id="{40B73802-0B23-4B54-BE66-C406F4216A33}"/>
              </a:ext>
            </a:extLst>
          </p:cNvPr>
          <p:cNvSpPr>
            <a:spLocks noChangeArrowheads="1"/>
          </p:cNvSpPr>
          <p:nvPr/>
        </p:nvSpPr>
        <p:spPr bwMode="auto">
          <a:xfrm>
            <a:off x="4577836" y="1782764"/>
            <a:ext cx="354265" cy="397545"/>
          </a:xfrm>
          <a:prstGeom prst="rect">
            <a:avLst/>
          </a:prstGeom>
          <a:noFill/>
          <a:ln w="12700">
            <a:noFill/>
            <a:miter lim="800000"/>
            <a:headEnd/>
            <a:tailEnd/>
          </a:ln>
        </p:spPr>
        <p:txBody>
          <a:bodyPr wrap="none" lIns="90488" tIns="44450" rIns="90488" bIns="44450">
            <a:spAutoFit/>
          </a:bodyPr>
          <a:lstStyle/>
          <a:p>
            <a:r>
              <a:rPr lang="en-US" sz="2000" b="1" i="1">
                <a:latin typeface="Arial" charset="0"/>
              </a:rPr>
              <a:t>P</a:t>
            </a:r>
          </a:p>
        </p:txBody>
      </p:sp>
      <p:sp>
        <p:nvSpPr>
          <p:cNvPr id="64" name="Rectangle 12">
            <a:extLst>
              <a:ext uri="{FF2B5EF4-FFF2-40B4-BE49-F238E27FC236}">
                <a16:creationId xmlns:a16="http://schemas.microsoft.com/office/drawing/2014/main" id="{AFBFFB63-8F70-4E5B-AE55-E2AF20DB2DA5}"/>
              </a:ext>
            </a:extLst>
          </p:cNvPr>
          <p:cNvSpPr>
            <a:spLocks noChangeArrowheads="1"/>
          </p:cNvSpPr>
          <p:nvPr/>
        </p:nvSpPr>
        <p:spPr bwMode="auto">
          <a:xfrm>
            <a:off x="8403710" y="5865381"/>
            <a:ext cx="381516" cy="397545"/>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Q</a:t>
            </a:r>
          </a:p>
        </p:txBody>
      </p:sp>
      <p:sp>
        <p:nvSpPr>
          <p:cNvPr id="65" name="Line 14">
            <a:extLst>
              <a:ext uri="{FF2B5EF4-FFF2-40B4-BE49-F238E27FC236}">
                <a16:creationId xmlns:a16="http://schemas.microsoft.com/office/drawing/2014/main" id="{8D1D0197-55F3-4F1A-96DD-0BB3B6629E3E}"/>
              </a:ext>
            </a:extLst>
          </p:cNvPr>
          <p:cNvSpPr>
            <a:spLocks noChangeShapeType="1"/>
          </p:cNvSpPr>
          <p:nvPr/>
        </p:nvSpPr>
        <p:spPr bwMode="auto">
          <a:xfrm>
            <a:off x="7195622" y="3852864"/>
            <a:ext cx="0" cy="2052637"/>
          </a:xfrm>
          <a:prstGeom prst="line">
            <a:avLst/>
          </a:prstGeom>
          <a:noFill/>
          <a:ln w="25400">
            <a:solidFill>
              <a:schemeClr val="tx1"/>
            </a:solidFill>
            <a:prstDash val="dash"/>
            <a:round/>
            <a:headEnd/>
            <a:tailEnd/>
          </a:ln>
        </p:spPr>
        <p:txBody>
          <a:bodyPr wrap="none" anchor="ctr"/>
          <a:lstStyle/>
          <a:p>
            <a:endParaRPr lang="pt-BR"/>
          </a:p>
        </p:txBody>
      </p:sp>
      <p:sp>
        <p:nvSpPr>
          <p:cNvPr id="66" name="Line 18">
            <a:extLst>
              <a:ext uri="{FF2B5EF4-FFF2-40B4-BE49-F238E27FC236}">
                <a16:creationId xmlns:a16="http://schemas.microsoft.com/office/drawing/2014/main" id="{121CE135-A829-4B16-BA76-F1D37096BEE1}"/>
              </a:ext>
            </a:extLst>
          </p:cNvPr>
          <p:cNvSpPr>
            <a:spLocks noChangeShapeType="1"/>
          </p:cNvSpPr>
          <p:nvPr/>
        </p:nvSpPr>
        <p:spPr bwMode="auto">
          <a:xfrm>
            <a:off x="5028686" y="3810000"/>
            <a:ext cx="2205037" cy="0"/>
          </a:xfrm>
          <a:prstGeom prst="line">
            <a:avLst/>
          </a:prstGeom>
          <a:noFill/>
          <a:ln w="25400">
            <a:solidFill>
              <a:schemeClr val="tx1"/>
            </a:solidFill>
            <a:prstDash val="dash"/>
            <a:round/>
            <a:headEnd/>
            <a:tailEnd/>
          </a:ln>
        </p:spPr>
        <p:txBody>
          <a:bodyPr wrap="none" anchor="ctr"/>
          <a:lstStyle/>
          <a:p>
            <a:endParaRPr lang="pt-BR"/>
          </a:p>
        </p:txBody>
      </p:sp>
      <p:sp>
        <p:nvSpPr>
          <p:cNvPr id="67" name="Rectangle 19">
            <a:extLst>
              <a:ext uri="{FF2B5EF4-FFF2-40B4-BE49-F238E27FC236}">
                <a16:creationId xmlns:a16="http://schemas.microsoft.com/office/drawing/2014/main" id="{52982A5C-D612-43E9-B3A1-6D7750B5F18E}"/>
              </a:ext>
            </a:extLst>
          </p:cNvPr>
          <p:cNvSpPr>
            <a:spLocks noChangeArrowheads="1"/>
          </p:cNvSpPr>
          <p:nvPr/>
        </p:nvSpPr>
        <p:spPr bwMode="auto">
          <a:xfrm>
            <a:off x="6955911" y="5845176"/>
            <a:ext cx="476093" cy="397545"/>
          </a:xfrm>
          <a:prstGeom prst="rect">
            <a:avLst/>
          </a:prstGeom>
          <a:noFill/>
          <a:ln w="12700">
            <a:noFill/>
            <a:miter lim="800000"/>
            <a:headEnd/>
            <a:tailEnd/>
          </a:ln>
        </p:spPr>
        <p:txBody>
          <a:bodyPr wrap="none" lIns="90488" tIns="44450" rIns="90488" bIns="44450">
            <a:spAutoFit/>
          </a:bodyPr>
          <a:lstStyle/>
          <a:p>
            <a:r>
              <a:rPr lang="en-US" sz="2000" b="1" i="1">
                <a:latin typeface="Arial" charset="0"/>
              </a:rPr>
              <a:t>Q</a:t>
            </a:r>
            <a:r>
              <a:rPr lang="en-US" sz="2000" b="1" i="1" baseline="-25000">
                <a:latin typeface="Arial" charset="0"/>
              </a:rPr>
              <a:t>1</a:t>
            </a:r>
          </a:p>
        </p:txBody>
      </p:sp>
      <p:sp>
        <p:nvSpPr>
          <p:cNvPr id="68" name="Oval 20">
            <a:extLst>
              <a:ext uri="{FF2B5EF4-FFF2-40B4-BE49-F238E27FC236}">
                <a16:creationId xmlns:a16="http://schemas.microsoft.com/office/drawing/2014/main" id="{3A037425-2743-42E3-9E81-F6BD008E42E8}"/>
              </a:ext>
            </a:extLst>
          </p:cNvPr>
          <p:cNvSpPr>
            <a:spLocks noChangeArrowheads="1"/>
          </p:cNvSpPr>
          <p:nvPr/>
        </p:nvSpPr>
        <p:spPr bwMode="auto">
          <a:xfrm>
            <a:off x="7119422" y="3733800"/>
            <a:ext cx="152400" cy="152400"/>
          </a:xfrm>
          <a:prstGeom prst="ellipse">
            <a:avLst/>
          </a:prstGeom>
          <a:solidFill>
            <a:schemeClr val="tx1"/>
          </a:solidFill>
          <a:ln w="12700">
            <a:solidFill>
              <a:schemeClr val="tx1"/>
            </a:solidFill>
            <a:round/>
            <a:headEnd/>
            <a:tailEnd/>
          </a:ln>
        </p:spPr>
        <p:txBody>
          <a:bodyPr wrap="none" anchor="ctr"/>
          <a:lstStyle/>
          <a:p>
            <a:endParaRPr lang="pt-BR"/>
          </a:p>
        </p:txBody>
      </p:sp>
      <p:sp>
        <p:nvSpPr>
          <p:cNvPr id="69" name="Rectangle 21">
            <a:extLst>
              <a:ext uri="{FF2B5EF4-FFF2-40B4-BE49-F238E27FC236}">
                <a16:creationId xmlns:a16="http://schemas.microsoft.com/office/drawing/2014/main" id="{F4133B44-E029-4790-8714-FE1689FF1608}"/>
              </a:ext>
            </a:extLst>
          </p:cNvPr>
          <p:cNvSpPr>
            <a:spLocks noChangeArrowheads="1"/>
          </p:cNvSpPr>
          <p:nvPr/>
        </p:nvSpPr>
        <p:spPr bwMode="auto">
          <a:xfrm>
            <a:off x="4517510" y="3570289"/>
            <a:ext cx="448842" cy="397545"/>
          </a:xfrm>
          <a:prstGeom prst="rect">
            <a:avLst/>
          </a:prstGeom>
          <a:noFill/>
          <a:ln w="12700">
            <a:noFill/>
            <a:miter lim="800000"/>
            <a:headEnd/>
            <a:tailEnd/>
          </a:ln>
        </p:spPr>
        <p:txBody>
          <a:bodyPr wrap="none" lIns="90488" tIns="44450" rIns="90488" bIns="44450">
            <a:spAutoFit/>
          </a:bodyPr>
          <a:lstStyle/>
          <a:p>
            <a:r>
              <a:rPr lang="en-US" sz="2000" b="1" i="1">
                <a:latin typeface="Arial" charset="0"/>
              </a:rPr>
              <a:t>P</a:t>
            </a:r>
            <a:r>
              <a:rPr lang="en-US" sz="2000" b="1" i="1" baseline="-25000">
                <a:latin typeface="Arial" charset="0"/>
              </a:rPr>
              <a:t>1</a:t>
            </a:r>
          </a:p>
        </p:txBody>
      </p:sp>
      <p:sp>
        <p:nvSpPr>
          <p:cNvPr id="70" name="Rectangle 33">
            <a:extLst>
              <a:ext uri="{FF2B5EF4-FFF2-40B4-BE49-F238E27FC236}">
                <a16:creationId xmlns:a16="http://schemas.microsoft.com/office/drawing/2014/main" id="{3D314DBA-3006-4E4B-AC90-87145B233E73}"/>
              </a:ext>
            </a:extLst>
          </p:cNvPr>
          <p:cNvSpPr>
            <a:spLocks noGrp="1" noChangeArrowheads="1"/>
          </p:cNvSpPr>
          <p:nvPr>
            <p:ph type="title"/>
          </p:nvPr>
        </p:nvSpPr>
        <p:spPr>
          <a:xfrm>
            <a:off x="337623" y="72732"/>
            <a:ext cx="8547100" cy="723900"/>
          </a:xfrm>
          <a:noFill/>
        </p:spPr>
        <p:txBody>
          <a:bodyPr/>
          <a:lstStyle/>
          <a:p>
            <a:pPr algn="ctr"/>
            <a:r>
              <a:rPr lang="en-US" sz="3000" dirty="0" err="1">
                <a:solidFill>
                  <a:schemeClr val="tx1"/>
                </a:solidFill>
              </a:rPr>
              <a:t>Mudanças</a:t>
            </a:r>
            <a:r>
              <a:rPr lang="en-US" sz="3000" dirty="0">
                <a:solidFill>
                  <a:schemeClr val="tx1"/>
                </a:solidFill>
              </a:rPr>
              <a:t> no </a:t>
            </a:r>
            <a:r>
              <a:rPr lang="en-US" sz="3000" dirty="0" err="1">
                <a:solidFill>
                  <a:schemeClr val="tx1"/>
                </a:solidFill>
              </a:rPr>
              <a:t>Equilíbrio</a:t>
            </a:r>
            <a:r>
              <a:rPr lang="en-US" sz="3000" dirty="0">
                <a:solidFill>
                  <a:schemeClr val="tx1"/>
                </a:solidFill>
              </a:rPr>
              <a:t> de Mercado</a:t>
            </a:r>
            <a:endParaRPr lang="en-US" dirty="0">
              <a:solidFill>
                <a:schemeClr val="tx1"/>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0">
                                            <p:txEl>
                                              <p:pRg st="0" end="0"/>
                                            </p:txEl>
                                          </p:spTgt>
                                        </p:tgtEl>
                                        <p:attrNameLst>
                                          <p:attrName>style.visibility</p:attrName>
                                        </p:attrNameLst>
                                      </p:cBhvr>
                                      <p:to>
                                        <p:strVal val="visible"/>
                                      </p:to>
                                    </p:set>
                                    <p:animEffect transition="in" filter="wipe(left)">
                                      <p:cBhvr>
                                        <p:cTn id="12" dur="500"/>
                                        <p:tgtEl>
                                          <p:spTgt spid="60">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60">
                                            <p:txEl>
                                              <p:pRg st="1" end="1"/>
                                            </p:txEl>
                                          </p:spTgt>
                                        </p:tgtEl>
                                        <p:attrNameLst>
                                          <p:attrName>style.visibility</p:attrName>
                                        </p:attrNameLst>
                                      </p:cBhvr>
                                      <p:to>
                                        <p:strVal val="visible"/>
                                      </p:to>
                                    </p:set>
                                    <p:animEffect transition="in" filter="wipe(left)">
                                      <p:cBhvr>
                                        <p:cTn id="15" dur="500"/>
                                        <p:tgtEl>
                                          <p:spTgt spid="60">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60">
                                            <p:txEl>
                                              <p:pRg st="2" end="2"/>
                                            </p:txEl>
                                          </p:spTgt>
                                        </p:tgtEl>
                                        <p:attrNameLst>
                                          <p:attrName>style.visibility</p:attrName>
                                        </p:attrNameLst>
                                      </p:cBhvr>
                                      <p:to>
                                        <p:strVal val="visible"/>
                                      </p:to>
                                    </p:set>
                                    <p:animEffect transition="in" filter="wipe(left)">
                                      <p:cBhvr>
                                        <p:cTn id="18" dur="500"/>
                                        <p:tgtEl>
                                          <p:spTgt spid="60">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60">
                                            <p:txEl>
                                              <p:pRg st="3" end="3"/>
                                            </p:txEl>
                                          </p:spTgt>
                                        </p:tgtEl>
                                        <p:attrNameLst>
                                          <p:attrName>style.visibility</p:attrName>
                                        </p:attrNameLst>
                                      </p:cBhvr>
                                      <p:to>
                                        <p:strVal val="visible"/>
                                      </p:to>
                                    </p:set>
                                    <p:animEffect transition="in" filter="wipe(left)">
                                      <p:cBhvr>
                                        <p:cTn id="21" dur="500"/>
                                        <p:tgtEl>
                                          <p:spTgt spid="60">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nodeType="clickEffect">
                                  <p:stCondLst>
                                    <p:cond delay="0"/>
                                  </p:stCondLst>
                                  <p:childTnLst>
                                    <p:set>
                                      <p:cBhvr>
                                        <p:cTn id="25" dur="1" fill="hold">
                                          <p:stCondLst>
                                            <p:cond delay="0"/>
                                          </p:stCondLst>
                                        </p:cTn>
                                        <p:tgtEl>
                                          <p:spTgt spid="41"/>
                                        </p:tgtEl>
                                        <p:attrNameLst>
                                          <p:attrName>style.visibility</p:attrName>
                                        </p:attrNameLst>
                                      </p:cBhvr>
                                      <p:to>
                                        <p:strVal val="visible"/>
                                      </p:to>
                                    </p:set>
                                    <p:anim calcmode="lin" valueType="num">
                                      <p:cBhvr additive="base">
                                        <p:cTn id="26" dur="500" fill="hold"/>
                                        <p:tgtEl>
                                          <p:spTgt spid="41"/>
                                        </p:tgtEl>
                                        <p:attrNameLst>
                                          <p:attrName>ppt_x</p:attrName>
                                        </p:attrNameLst>
                                      </p:cBhvr>
                                      <p:tavLst>
                                        <p:tav tm="0">
                                          <p:val>
                                            <p:strVal val="0-#ppt_w/2"/>
                                          </p:val>
                                        </p:tav>
                                        <p:tav tm="100000">
                                          <p:val>
                                            <p:strVal val="#ppt_x"/>
                                          </p:val>
                                        </p:tav>
                                      </p:tavLst>
                                    </p:anim>
                                    <p:anim calcmode="lin" valueType="num">
                                      <p:cBhvr additive="base">
                                        <p:cTn id="27" dur="500" fill="hold"/>
                                        <p:tgtEl>
                                          <p:spTgt spid="41"/>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54"/>
                                        </p:tgtEl>
                                        <p:attrNameLst>
                                          <p:attrName>style.visibility</p:attrName>
                                        </p:attrNameLst>
                                      </p:cBhvr>
                                      <p:to>
                                        <p:strVal val="visible"/>
                                      </p:to>
                                    </p:set>
                                    <p:anim calcmode="lin" valueType="num">
                                      <p:cBhvr additive="base">
                                        <p:cTn id="32" dur="500" fill="hold"/>
                                        <p:tgtEl>
                                          <p:spTgt spid="54"/>
                                        </p:tgtEl>
                                        <p:attrNameLst>
                                          <p:attrName>ppt_x</p:attrName>
                                        </p:attrNameLst>
                                      </p:cBhvr>
                                      <p:tavLst>
                                        <p:tav tm="0">
                                          <p:val>
                                            <p:strVal val="0-#ppt_w/2"/>
                                          </p:val>
                                        </p:tav>
                                        <p:tav tm="100000">
                                          <p:val>
                                            <p:strVal val="#ppt_x"/>
                                          </p:val>
                                        </p:tav>
                                      </p:tavLst>
                                    </p:anim>
                                    <p:anim calcmode="lin" valueType="num">
                                      <p:cBhvr additive="base">
                                        <p:cTn id="33" dur="500" fill="hold"/>
                                        <p:tgtEl>
                                          <p:spTgt spid="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40" name="Group 60">
            <a:extLst>
              <a:ext uri="{FF2B5EF4-FFF2-40B4-BE49-F238E27FC236}">
                <a16:creationId xmlns:a16="http://schemas.microsoft.com/office/drawing/2014/main" id="{956D052D-6780-4128-81F3-063D38DDFA0F}"/>
              </a:ext>
            </a:extLst>
          </p:cNvPr>
          <p:cNvGrpSpPr>
            <a:grpSpLocks/>
          </p:cNvGrpSpPr>
          <p:nvPr/>
        </p:nvGrpSpPr>
        <p:grpSpPr bwMode="auto">
          <a:xfrm>
            <a:off x="6174918" y="1950599"/>
            <a:ext cx="2982916" cy="4337050"/>
            <a:chOff x="3807" y="1211"/>
            <a:chExt cx="1879" cy="2732"/>
          </a:xfrm>
        </p:grpSpPr>
        <p:sp>
          <p:nvSpPr>
            <p:cNvPr id="41" name="Freeform 17">
              <a:extLst>
                <a:ext uri="{FF2B5EF4-FFF2-40B4-BE49-F238E27FC236}">
                  <a16:creationId xmlns:a16="http://schemas.microsoft.com/office/drawing/2014/main" id="{19AB6E03-DAD6-4085-B912-81907D50EF3C}"/>
                </a:ext>
              </a:extLst>
            </p:cNvPr>
            <p:cNvSpPr>
              <a:spLocks/>
            </p:cNvSpPr>
            <p:nvPr/>
          </p:nvSpPr>
          <p:spPr bwMode="auto">
            <a:xfrm>
              <a:off x="3807" y="1440"/>
              <a:ext cx="1777" cy="2017"/>
            </a:xfrm>
            <a:custGeom>
              <a:avLst/>
              <a:gdLst>
                <a:gd name="T0" fmla="*/ 0 w 1777"/>
                <a:gd name="T1" fmla="*/ 2016 h 2017"/>
                <a:gd name="T2" fmla="*/ 472 w 1777"/>
                <a:gd name="T3" fmla="*/ 1628 h 2017"/>
                <a:gd name="T4" fmla="*/ 968 w 1777"/>
                <a:gd name="T5" fmla="*/ 1174 h 2017"/>
                <a:gd name="T6" fmla="*/ 1490 w 1777"/>
                <a:gd name="T7" fmla="*/ 563 h 2017"/>
                <a:gd name="T8" fmla="*/ 1685 w 1777"/>
                <a:gd name="T9" fmla="*/ 266 h 2017"/>
                <a:gd name="T10" fmla="*/ 1776 w 1777"/>
                <a:gd name="T11" fmla="*/ 0 h 2017"/>
                <a:gd name="T12" fmla="*/ 0 60000 65536"/>
                <a:gd name="T13" fmla="*/ 0 60000 65536"/>
                <a:gd name="T14" fmla="*/ 0 60000 65536"/>
                <a:gd name="T15" fmla="*/ 0 60000 65536"/>
                <a:gd name="T16" fmla="*/ 0 60000 65536"/>
                <a:gd name="T17" fmla="*/ 0 60000 65536"/>
                <a:gd name="T18" fmla="*/ 0 w 1777"/>
                <a:gd name="T19" fmla="*/ 0 h 2017"/>
                <a:gd name="T20" fmla="*/ 1777 w 1777"/>
                <a:gd name="T21" fmla="*/ 2017 h 2017"/>
              </a:gdLst>
              <a:ahLst/>
              <a:cxnLst>
                <a:cxn ang="T12">
                  <a:pos x="T0" y="T1"/>
                </a:cxn>
                <a:cxn ang="T13">
                  <a:pos x="T2" y="T3"/>
                </a:cxn>
                <a:cxn ang="T14">
                  <a:pos x="T4" y="T5"/>
                </a:cxn>
                <a:cxn ang="T15">
                  <a:pos x="T6" y="T7"/>
                </a:cxn>
                <a:cxn ang="T16">
                  <a:pos x="T8" y="T9"/>
                </a:cxn>
                <a:cxn ang="T17">
                  <a:pos x="T10" y="T11"/>
                </a:cxn>
              </a:cxnLst>
              <a:rect l="T18" t="T19" r="T20" b="T21"/>
              <a:pathLst>
                <a:path w="1777" h="2017">
                  <a:moveTo>
                    <a:pt x="0" y="2016"/>
                  </a:moveTo>
                  <a:lnTo>
                    <a:pt x="472" y="1628"/>
                  </a:lnTo>
                  <a:lnTo>
                    <a:pt x="968" y="1174"/>
                  </a:lnTo>
                  <a:lnTo>
                    <a:pt x="1490" y="563"/>
                  </a:lnTo>
                  <a:lnTo>
                    <a:pt x="1685" y="266"/>
                  </a:lnTo>
                  <a:lnTo>
                    <a:pt x="1776" y="0"/>
                  </a:lnTo>
                </a:path>
              </a:pathLst>
            </a:custGeom>
            <a:noFill/>
            <a:ln w="50800" cap="flat" cmpd="sng">
              <a:solidFill>
                <a:srgbClr val="0070C0"/>
              </a:solidFill>
              <a:prstDash val="dash"/>
              <a:round/>
              <a:headEnd type="none" w="med" len="med"/>
              <a:tailEnd type="none" w="med" len="med"/>
            </a:ln>
          </p:spPr>
          <p:txBody>
            <a:bodyPr/>
            <a:lstStyle/>
            <a:p>
              <a:endParaRPr lang="pt-BR"/>
            </a:p>
          </p:txBody>
        </p:sp>
        <p:sp>
          <p:nvSpPr>
            <p:cNvPr id="42" name="Rectangle 18">
              <a:extLst>
                <a:ext uri="{FF2B5EF4-FFF2-40B4-BE49-F238E27FC236}">
                  <a16:creationId xmlns:a16="http://schemas.microsoft.com/office/drawing/2014/main" id="{55816E85-EB97-43BD-AE38-242EEF535271}"/>
                </a:ext>
              </a:extLst>
            </p:cNvPr>
            <p:cNvSpPr>
              <a:spLocks noChangeArrowheads="1"/>
            </p:cNvSpPr>
            <p:nvPr/>
          </p:nvSpPr>
          <p:spPr bwMode="auto">
            <a:xfrm>
              <a:off x="5418" y="1211"/>
              <a:ext cx="268" cy="250"/>
            </a:xfrm>
            <a:prstGeom prst="rect">
              <a:avLst/>
            </a:prstGeom>
            <a:noFill/>
            <a:ln w="12700">
              <a:noFill/>
              <a:prstDash val="dash"/>
              <a:miter lim="800000"/>
              <a:headEnd/>
              <a:tailEnd/>
            </a:ln>
          </p:spPr>
          <p:txBody>
            <a:bodyPr wrap="none" lIns="90488" tIns="44450" rIns="90488" bIns="44450">
              <a:spAutoFit/>
            </a:bodyPr>
            <a:lstStyle/>
            <a:p>
              <a:r>
                <a:rPr lang="en-US" sz="2000" b="1" i="1" dirty="0">
                  <a:solidFill>
                    <a:srgbClr val="0070C0"/>
                  </a:solidFill>
                  <a:latin typeface="Arial" charset="0"/>
                </a:rPr>
                <a:t>S’</a:t>
              </a:r>
            </a:p>
          </p:txBody>
        </p:sp>
        <p:sp>
          <p:nvSpPr>
            <p:cNvPr id="43" name="AutoShape 26">
              <a:extLst>
                <a:ext uri="{FF2B5EF4-FFF2-40B4-BE49-F238E27FC236}">
                  <a16:creationId xmlns:a16="http://schemas.microsoft.com/office/drawing/2014/main" id="{0E8DFB57-B22A-414D-B0E4-457C5B1E7524}"/>
                </a:ext>
              </a:extLst>
            </p:cNvPr>
            <p:cNvSpPr>
              <a:spLocks noChangeArrowheads="1"/>
            </p:cNvSpPr>
            <p:nvPr/>
          </p:nvSpPr>
          <p:spPr bwMode="auto">
            <a:xfrm>
              <a:off x="4923" y="1911"/>
              <a:ext cx="300" cy="210"/>
            </a:xfrm>
            <a:prstGeom prst="rightArrow">
              <a:avLst>
                <a:gd name="adj1" fmla="val 60954"/>
                <a:gd name="adj2" fmla="val 67619"/>
              </a:avLst>
            </a:prstGeom>
            <a:solidFill>
              <a:srgbClr val="0070C0"/>
            </a:solidFill>
            <a:ln w="12700">
              <a:noFill/>
              <a:prstDash val="dash"/>
              <a:miter lim="800000"/>
              <a:headEnd/>
              <a:tailEnd/>
            </a:ln>
          </p:spPr>
          <p:txBody>
            <a:bodyPr wrap="none" anchor="ctr"/>
            <a:lstStyle/>
            <a:p>
              <a:endParaRPr lang="pt-BR"/>
            </a:p>
          </p:txBody>
        </p:sp>
        <p:sp>
          <p:nvSpPr>
            <p:cNvPr id="44" name="Line 57">
              <a:extLst>
                <a:ext uri="{FF2B5EF4-FFF2-40B4-BE49-F238E27FC236}">
                  <a16:creationId xmlns:a16="http://schemas.microsoft.com/office/drawing/2014/main" id="{A5EF7DA3-5D00-4A1D-ABD6-20A81C9B346A}"/>
                </a:ext>
              </a:extLst>
            </p:cNvPr>
            <p:cNvSpPr>
              <a:spLocks noChangeShapeType="1"/>
            </p:cNvSpPr>
            <p:nvPr/>
          </p:nvSpPr>
          <p:spPr bwMode="auto">
            <a:xfrm>
              <a:off x="4964" y="2389"/>
              <a:ext cx="0" cy="1335"/>
            </a:xfrm>
            <a:prstGeom prst="line">
              <a:avLst/>
            </a:prstGeom>
            <a:noFill/>
            <a:ln w="25400">
              <a:solidFill>
                <a:srgbClr val="0070C0"/>
              </a:solidFill>
              <a:prstDash val="dash"/>
              <a:round/>
              <a:headEnd/>
              <a:tailEnd/>
            </a:ln>
          </p:spPr>
          <p:txBody>
            <a:bodyPr wrap="none" anchor="ctr"/>
            <a:lstStyle/>
            <a:p>
              <a:endParaRPr lang="pt-BR"/>
            </a:p>
          </p:txBody>
        </p:sp>
        <p:sp>
          <p:nvSpPr>
            <p:cNvPr id="45" name="Oval 58">
              <a:extLst>
                <a:ext uri="{FF2B5EF4-FFF2-40B4-BE49-F238E27FC236}">
                  <a16:creationId xmlns:a16="http://schemas.microsoft.com/office/drawing/2014/main" id="{1E696872-8272-41CD-B018-5D50FA8344B1}"/>
                </a:ext>
              </a:extLst>
            </p:cNvPr>
            <p:cNvSpPr>
              <a:spLocks noChangeArrowheads="1"/>
            </p:cNvSpPr>
            <p:nvPr/>
          </p:nvSpPr>
          <p:spPr bwMode="auto">
            <a:xfrm>
              <a:off x="4917" y="2343"/>
              <a:ext cx="96" cy="96"/>
            </a:xfrm>
            <a:prstGeom prst="ellipse">
              <a:avLst/>
            </a:prstGeom>
            <a:solidFill>
              <a:srgbClr val="0070C0"/>
            </a:solidFill>
            <a:ln w="12700">
              <a:solidFill>
                <a:schemeClr val="tx1"/>
              </a:solidFill>
              <a:round/>
              <a:headEnd/>
              <a:tailEnd/>
            </a:ln>
          </p:spPr>
          <p:txBody>
            <a:bodyPr wrap="none" anchor="ctr"/>
            <a:lstStyle/>
            <a:p>
              <a:endParaRPr lang="pt-BR"/>
            </a:p>
          </p:txBody>
        </p:sp>
        <p:sp>
          <p:nvSpPr>
            <p:cNvPr id="46" name="Rectangle 59">
              <a:extLst>
                <a:ext uri="{FF2B5EF4-FFF2-40B4-BE49-F238E27FC236}">
                  <a16:creationId xmlns:a16="http://schemas.microsoft.com/office/drawing/2014/main" id="{B109EE7A-495E-40A8-B768-5719915A971F}"/>
                </a:ext>
              </a:extLst>
            </p:cNvPr>
            <p:cNvSpPr>
              <a:spLocks noChangeArrowheads="1"/>
            </p:cNvSpPr>
            <p:nvPr/>
          </p:nvSpPr>
          <p:spPr bwMode="auto">
            <a:xfrm>
              <a:off x="4835" y="3693"/>
              <a:ext cx="300" cy="250"/>
            </a:xfrm>
            <a:prstGeom prst="rect">
              <a:avLst/>
            </a:prstGeom>
            <a:noFill/>
            <a:ln w="12700">
              <a:noFill/>
              <a:miter lim="800000"/>
              <a:headEnd/>
              <a:tailEnd/>
            </a:ln>
          </p:spPr>
          <p:txBody>
            <a:bodyPr wrap="none" lIns="90488" tIns="44450" rIns="90488" bIns="44450">
              <a:spAutoFit/>
            </a:bodyPr>
            <a:lstStyle/>
            <a:p>
              <a:r>
                <a:rPr lang="en-US" sz="2000" b="1" i="1" dirty="0">
                  <a:solidFill>
                    <a:srgbClr val="0070C0"/>
                  </a:solidFill>
                  <a:latin typeface="Arial" charset="0"/>
                </a:rPr>
                <a:t>Q</a:t>
              </a:r>
              <a:r>
                <a:rPr lang="en-US" sz="2000" b="1" i="1" baseline="-25000" dirty="0">
                  <a:solidFill>
                    <a:srgbClr val="0070C0"/>
                  </a:solidFill>
                  <a:latin typeface="Arial" charset="0"/>
                </a:rPr>
                <a:t>2</a:t>
              </a:r>
              <a:endParaRPr lang="en-US" sz="2000" b="1" i="1" dirty="0">
                <a:solidFill>
                  <a:srgbClr val="0070C0"/>
                </a:solidFill>
                <a:latin typeface="Arial" charset="0"/>
              </a:endParaRPr>
            </a:p>
          </p:txBody>
        </p:sp>
      </p:grpSp>
      <p:sp>
        <p:nvSpPr>
          <p:cNvPr id="47" name="Rectangle 8">
            <a:extLst>
              <a:ext uri="{FF2B5EF4-FFF2-40B4-BE49-F238E27FC236}">
                <a16:creationId xmlns:a16="http://schemas.microsoft.com/office/drawing/2014/main" id="{7F9D131A-5722-4B42-AA0F-594DF343E4A7}"/>
              </a:ext>
            </a:extLst>
          </p:cNvPr>
          <p:cNvSpPr>
            <a:spLocks noGrp="1" noChangeArrowheads="1"/>
          </p:cNvSpPr>
          <p:nvPr>
            <p:ph type="body" sz="half" idx="1"/>
          </p:nvPr>
        </p:nvSpPr>
        <p:spPr>
          <a:xfrm>
            <a:off x="-2624" y="1826968"/>
            <a:ext cx="4760116" cy="3462337"/>
          </a:xfrm>
          <a:noFill/>
        </p:spPr>
        <p:txBody>
          <a:bodyPr/>
          <a:lstStyle/>
          <a:p>
            <a:pPr>
              <a:lnSpc>
                <a:spcPct val="90000"/>
              </a:lnSpc>
              <a:spcBef>
                <a:spcPct val="70000"/>
              </a:spcBef>
              <a:buClrTx/>
              <a:buFont typeface="Arial" panose="020B0604020202020204" pitchFamily="34" charset="0"/>
              <a:buChar char="•"/>
            </a:pPr>
            <a:r>
              <a:rPr lang="en-US" sz="2200" b="1" dirty="0" err="1">
                <a:solidFill>
                  <a:schemeClr val="tx1"/>
                </a:solidFill>
              </a:rPr>
              <a:t>Preço</a:t>
            </a:r>
            <a:r>
              <a:rPr lang="en-US" sz="2200" b="1" dirty="0">
                <a:solidFill>
                  <a:schemeClr val="tx1"/>
                </a:solidFill>
              </a:rPr>
              <a:t> das </a:t>
            </a:r>
            <a:r>
              <a:rPr lang="en-US" sz="2200" b="1" dirty="0" err="1">
                <a:solidFill>
                  <a:schemeClr val="tx1"/>
                </a:solidFill>
              </a:rPr>
              <a:t>matérias-primas</a:t>
            </a:r>
            <a:r>
              <a:rPr lang="en-US" sz="2200" b="1" dirty="0">
                <a:solidFill>
                  <a:schemeClr val="tx1"/>
                </a:solidFill>
              </a:rPr>
              <a:t> </a:t>
            </a:r>
            <a:r>
              <a:rPr lang="en-US" sz="2200" b="1" dirty="0" err="1">
                <a:solidFill>
                  <a:schemeClr val="tx1"/>
                </a:solidFill>
              </a:rPr>
              <a:t>cai</a:t>
            </a:r>
            <a:endParaRPr lang="en-US" sz="2200" b="1" dirty="0">
              <a:solidFill>
                <a:schemeClr val="tx1"/>
              </a:solidFill>
            </a:endParaRPr>
          </a:p>
          <a:p>
            <a:pPr lvl="1">
              <a:lnSpc>
                <a:spcPct val="90000"/>
              </a:lnSpc>
              <a:spcBef>
                <a:spcPct val="70000"/>
              </a:spcBef>
              <a:buClrTx/>
              <a:buFont typeface="Arial" panose="020B0604020202020204" pitchFamily="34" charset="0"/>
              <a:buChar char="•"/>
            </a:pPr>
            <a:r>
              <a:rPr lang="en-US" sz="2200" b="1" i="1" dirty="0">
                <a:solidFill>
                  <a:schemeClr val="tx1"/>
                </a:solidFill>
              </a:rPr>
              <a:t>S</a:t>
            </a:r>
            <a:r>
              <a:rPr lang="en-US" sz="2200" b="1" dirty="0">
                <a:solidFill>
                  <a:schemeClr val="tx1"/>
                </a:solidFill>
              </a:rPr>
              <a:t> </a:t>
            </a:r>
            <a:r>
              <a:rPr lang="en-US" sz="2200" b="1" dirty="0" err="1">
                <a:solidFill>
                  <a:schemeClr val="tx1"/>
                </a:solidFill>
              </a:rPr>
              <a:t>muda</a:t>
            </a:r>
            <a:r>
              <a:rPr lang="en-US" sz="2200" b="1" dirty="0">
                <a:solidFill>
                  <a:schemeClr val="tx1"/>
                </a:solidFill>
              </a:rPr>
              <a:t> para </a:t>
            </a:r>
            <a:r>
              <a:rPr lang="en-US" sz="2200" b="1" i="1" dirty="0">
                <a:solidFill>
                  <a:schemeClr val="tx1"/>
                </a:solidFill>
              </a:rPr>
              <a:t>S’</a:t>
            </a:r>
            <a:endParaRPr lang="en-US" sz="2200" b="1" dirty="0">
              <a:solidFill>
                <a:schemeClr val="tx1"/>
              </a:solidFill>
            </a:endParaRPr>
          </a:p>
          <a:p>
            <a:pPr lvl="1">
              <a:lnSpc>
                <a:spcPct val="90000"/>
              </a:lnSpc>
              <a:spcBef>
                <a:spcPct val="70000"/>
              </a:spcBef>
              <a:buClrTx/>
              <a:buFont typeface="Arial" panose="020B0604020202020204" pitchFamily="34" charset="0"/>
              <a:buChar char="•"/>
            </a:pPr>
            <a:r>
              <a:rPr lang="en-US" sz="2200" b="1" dirty="0" err="1">
                <a:solidFill>
                  <a:schemeClr val="tx1"/>
                </a:solidFill>
              </a:rPr>
              <a:t>Excedente</a:t>
            </a:r>
            <a:r>
              <a:rPr lang="en-US" sz="2200" b="1" dirty="0">
                <a:solidFill>
                  <a:schemeClr val="tx1"/>
                </a:solidFill>
              </a:rPr>
              <a:t> =  </a:t>
            </a:r>
            <a:r>
              <a:rPr lang="en-US" sz="2200" b="1" i="1" dirty="0">
                <a:solidFill>
                  <a:schemeClr val="tx1"/>
                </a:solidFill>
              </a:rPr>
              <a:t>Q</a:t>
            </a:r>
            <a:r>
              <a:rPr lang="en-US" sz="2200" b="1" i="1" baseline="-25000" dirty="0">
                <a:solidFill>
                  <a:schemeClr val="tx1"/>
                </a:solidFill>
              </a:rPr>
              <a:t>2</a:t>
            </a:r>
            <a:r>
              <a:rPr lang="en-US" sz="2200" b="1" dirty="0">
                <a:solidFill>
                  <a:schemeClr val="tx1"/>
                </a:solidFill>
              </a:rPr>
              <a:t> – </a:t>
            </a:r>
            <a:r>
              <a:rPr lang="en-US" sz="2200" b="1" i="1" dirty="0">
                <a:solidFill>
                  <a:schemeClr val="tx1"/>
                </a:solidFill>
              </a:rPr>
              <a:t>Q</a:t>
            </a:r>
            <a:r>
              <a:rPr lang="en-US" sz="2200" b="1" i="1" baseline="-25000" dirty="0">
                <a:solidFill>
                  <a:schemeClr val="tx1"/>
                </a:solidFill>
              </a:rPr>
              <a:t>1</a:t>
            </a:r>
            <a:endParaRPr lang="en-US" sz="2200" b="1" baseline="-25000" dirty="0">
              <a:solidFill>
                <a:schemeClr val="tx1"/>
              </a:solidFill>
            </a:endParaRPr>
          </a:p>
          <a:p>
            <a:pPr lvl="1">
              <a:lnSpc>
                <a:spcPct val="90000"/>
              </a:lnSpc>
              <a:spcBef>
                <a:spcPct val="70000"/>
              </a:spcBef>
              <a:buClrTx/>
              <a:buFont typeface="Arial" panose="020B0604020202020204" pitchFamily="34" charset="0"/>
              <a:buChar char="•"/>
            </a:pPr>
            <a:r>
              <a:rPr lang="en-US" sz="2200" b="1" dirty="0" err="1">
                <a:solidFill>
                  <a:schemeClr val="tx1"/>
                </a:solidFill>
              </a:rPr>
              <a:t>Equilíbrio</a:t>
            </a:r>
            <a:r>
              <a:rPr lang="en-US" sz="2200" b="1" dirty="0">
                <a:solidFill>
                  <a:schemeClr val="tx1"/>
                </a:solidFill>
              </a:rPr>
              <a:t> = </a:t>
            </a:r>
            <a:r>
              <a:rPr lang="en-US" sz="2200" b="1" i="1" dirty="0">
                <a:solidFill>
                  <a:schemeClr val="tx1"/>
                </a:solidFill>
              </a:rPr>
              <a:t>P</a:t>
            </a:r>
            <a:r>
              <a:rPr lang="en-US" sz="2200" b="1" i="1" baseline="-25000" dirty="0">
                <a:solidFill>
                  <a:schemeClr val="tx1"/>
                </a:solidFill>
              </a:rPr>
              <a:t>3</a:t>
            </a:r>
            <a:r>
              <a:rPr lang="en-US" sz="2200" b="1" dirty="0">
                <a:solidFill>
                  <a:schemeClr val="tx1"/>
                </a:solidFill>
              </a:rPr>
              <a:t> e </a:t>
            </a:r>
            <a:r>
              <a:rPr lang="en-US" sz="2200" b="1" i="1" dirty="0">
                <a:solidFill>
                  <a:schemeClr val="tx1"/>
                </a:solidFill>
              </a:rPr>
              <a:t>Q</a:t>
            </a:r>
            <a:r>
              <a:rPr lang="en-US" sz="2200" b="1" i="1" baseline="-25000" dirty="0">
                <a:solidFill>
                  <a:schemeClr val="tx1"/>
                </a:solidFill>
              </a:rPr>
              <a:t>3</a:t>
            </a:r>
            <a:r>
              <a:rPr lang="en-US" sz="2200" b="1" dirty="0">
                <a:solidFill>
                  <a:schemeClr val="tx1"/>
                </a:solidFill>
              </a:rPr>
              <a:t> </a:t>
            </a:r>
          </a:p>
        </p:txBody>
      </p:sp>
      <p:sp>
        <p:nvSpPr>
          <p:cNvPr id="48" name="Line 9">
            <a:extLst>
              <a:ext uri="{FF2B5EF4-FFF2-40B4-BE49-F238E27FC236}">
                <a16:creationId xmlns:a16="http://schemas.microsoft.com/office/drawing/2014/main" id="{203F208F-101B-4478-A217-3D0CDFF52F42}"/>
              </a:ext>
            </a:extLst>
          </p:cNvPr>
          <p:cNvSpPr>
            <a:spLocks noChangeShapeType="1"/>
          </p:cNvSpPr>
          <p:nvPr/>
        </p:nvSpPr>
        <p:spPr bwMode="auto">
          <a:xfrm>
            <a:off x="5084298" y="1899800"/>
            <a:ext cx="0" cy="4033837"/>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49" name="Line 10">
            <a:extLst>
              <a:ext uri="{FF2B5EF4-FFF2-40B4-BE49-F238E27FC236}">
                <a16:creationId xmlns:a16="http://schemas.microsoft.com/office/drawing/2014/main" id="{8C08EA1D-D471-4055-B93C-E3BF72895CDE}"/>
              </a:ext>
            </a:extLst>
          </p:cNvPr>
          <p:cNvSpPr>
            <a:spLocks noChangeShapeType="1"/>
          </p:cNvSpPr>
          <p:nvPr/>
        </p:nvSpPr>
        <p:spPr bwMode="auto">
          <a:xfrm>
            <a:off x="5092237" y="5936811"/>
            <a:ext cx="3729037"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50" name="Rectangle 11">
            <a:extLst>
              <a:ext uri="{FF2B5EF4-FFF2-40B4-BE49-F238E27FC236}">
                <a16:creationId xmlns:a16="http://schemas.microsoft.com/office/drawing/2014/main" id="{1331A0B4-BD4D-48FE-ACDC-CA993AF3F15A}"/>
              </a:ext>
            </a:extLst>
          </p:cNvPr>
          <p:cNvSpPr>
            <a:spLocks noChangeArrowheads="1"/>
          </p:cNvSpPr>
          <p:nvPr/>
        </p:nvSpPr>
        <p:spPr bwMode="auto">
          <a:xfrm>
            <a:off x="4676312" y="1810900"/>
            <a:ext cx="354265" cy="397545"/>
          </a:xfrm>
          <a:prstGeom prst="rect">
            <a:avLst/>
          </a:prstGeom>
          <a:noFill/>
          <a:ln w="12700">
            <a:noFill/>
            <a:miter lim="800000"/>
            <a:headEnd/>
            <a:tailEnd/>
          </a:ln>
        </p:spPr>
        <p:txBody>
          <a:bodyPr wrap="none" lIns="90488" tIns="44450" rIns="90488" bIns="44450">
            <a:spAutoFit/>
          </a:bodyPr>
          <a:lstStyle/>
          <a:p>
            <a:r>
              <a:rPr lang="en-US" sz="2000" b="1" i="1">
                <a:latin typeface="Arial" charset="0"/>
              </a:rPr>
              <a:t>P</a:t>
            </a:r>
          </a:p>
        </p:txBody>
      </p:sp>
      <p:sp>
        <p:nvSpPr>
          <p:cNvPr id="51" name="Rectangle 12">
            <a:extLst>
              <a:ext uri="{FF2B5EF4-FFF2-40B4-BE49-F238E27FC236}">
                <a16:creationId xmlns:a16="http://schemas.microsoft.com/office/drawing/2014/main" id="{934F0C8A-6F59-4462-A3F8-F894B3E890E6}"/>
              </a:ext>
            </a:extLst>
          </p:cNvPr>
          <p:cNvSpPr>
            <a:spLocks noChangeArrowheads="1"/>
          </p:cNvSpPr>
          <p:nvPr/>
        </p:nvSpPr>
        <p:spPr bwMode="auto">
          <a:xfrm>
            <a:off x="8558458" y="5925261"/>
            <a:ext cx="381516" cy="397545"/>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Q</a:t>
            </a:r>
          </a:p>
        </p:txBody>
      </p:sp>
      <p:grpSp>
        <p:nvGrpSpPr>
          <p:cNvPr id="52" name="Group 28">
            <a:extLst>
              <a:ext uri="{FF2B5EF4-FFF2-40B4-BE49-F238E27FC236}">
                <a16:creationId xmlns:a16="http://schemas.microsoft.com/office/drawing/2014/main" id="{6BD5AEF0-2AA5-4821-86FC-AD8E745A3921}"/>
              </a:ext>
            </a:extLst>
          </p:cNvPr>
          <p:cNvGrpSpPr>
            <a:grpSpLocks/>
          </p:cNvGrpSpPr>
          <p:nvPr/>
        </p:nvGrpSpPr>
        <p:grpSpPr bwMode="auto">
          <a:xfrm>
            <a:off x="5465303" y="1950600"/>
            <a:ext cx="2928940" cy="3565525"/>
            <a:chOff x="3360" y="1211"/>
            <a:chExt cx="1845" cy="2246"/>
          </a:xfrm>
        </p:grpSpPr>
        <p:sp>
          <p:nvSpPr>
            <p:cNvPr id="53" name="Freeform 13">
              <a:extLst>
                <a:ext uri="{FF2B5EF4-FFF2-40B4-BE49-F238E27FC236}">
                  <a16:creationId xmlns:a16="http://schemas.microsoft.com/office/drawing/2014/main" id="{C401DCA1-0F67-4E8A-9CD3-A4434281ECBA}"/>
                </a:ext>
              </a:extLst>
            </p:cNvPr>
            <p:cNvSpPr>
              <a:spLocks/>
            </p:cNvSpPr>
            <p:nvPr/>
          </p:nvSpPr>
          <p:spPr bwMode="auto">
            <a:xfrm>
              <a:off x="3360" y="1440"/>
              <a:ext cx="1777" cy="2017"/>
            </a:xfrm>
            <a:custGeom>
              <a:avLst/>
              <a:gdLst>
                <a:gd name="T0" fmla="*/ 0 w 1777"/>
                <a:gd name="T1" fmla="*/ 2016 h 2017"/>
                <a:gd name="T2" fmla="*/ 472 w 1777"/>
                <a:gd name="T3" fmla="*/ 1628 h 2017"/>
                <a:gd name="T4" fmla="*/ 968 w 1777"/>
                <a:gd name="T5" fmla="*/ 1174 h 2017"/>
                <a:gd name="T6" fmla="*/ 1490 w 1777"/>
                <a:gd name="T7" fmla="*/ 563 h 2017"/>
                <a:gd name="T8" fmla="*/ 1685 w 1777"/>
                <a:gd name="T9" fmla="*/ 266 h 2017"/>
                <a:gd name="T10" fmla="*/ 1776 w 1777"/>
                <a:gd name="T11" fmla="*/ 0 h 2017"/>
                <a:gd name="T12" fmla="*/ 0 60000 65536"/>
                <a:gd name="T13" fmla="*/ 0 60000 65536"/>
                <a:gd name="T14" fmla="*/ 0 60000 65536"/>
                <a:gd name="T15" fmla="*/ 0 60000 65536"/>
                <a:gd name="T16" fmla="*/ 0 60000 65536"/>
                <a:gd name="T17" fmla="*/ 0 60000 65536"/>
                <a:gd name="T18" fmla="*/ 0 w 1777"/>
                <a:gd name="T19" fmla="*/ 0 h 2017"/>
                <a:gd name="T20" fmla="*/ 1777 w 1777"/>
                <a:gd name="T21" fmla="*/ 2017 h 2017"/>
              </a:gdLst>
              <a:ahLst/>
              <a:cxnLst>
                <a:cxn ang="T12">
                  <a:pos x="T0" y="T1"/>
                </a:cxn>
                <a:cxn ang="T13">
                  <a:pos x="T2" y="T3"/>
                </a:cxn>
                <a:cxn ang="T14">
                  <a:pos x="T4" y="T5"/>
                </a:cxn>
                <a:cxn ang="T15">
                  <a:pos x="T6" y="T7"/>
                </a:cxn>
                <a:cxn ang="T16">
                  <a:pos x="T8" y="T9"/>
                </a:cxn>
                <a:cxn ang="T17">
                  <a:pos x="T10" y="T11"/>
                </a:cxn>
              </a:cxnLst>
              <a:rect l="T18" t="T19" r="T20" b="T21"/>
              <a:pathLst>
                <a:path w="1777" h="2017">
                  <a:moveTo>
                    <a:pt x="0" y="2016"/>
                  </a:moveTo>
                  <a:lnTo>
                    <a:pt x="472" y="1628"/>
                  </a:lnTo>
                  <a:lnTo>
                    <a:pt x="968" y="1174"/>
                  </a:lnTo>
                  <a:lnTo>
                    <a:pt x="1490" y="563"/>
                  </a:lnTo>
                  <a:lnTo>
                    <a:pt x="1685" y="266"/>
                  </a:lnTo>
                  <a:lnTo>
                    <a:pt x="1776" y="0"/>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54" name="Rectangle 15">
              <a:extLst>
                <a:ext uri="{FF2B5EF4-FFF2-40B4-BE49-F238E27FC236}">
                  <a16:creationId xmlns:a16="http://schemas.microsoft.com/office/drawing/2014/main" id="{9A264849-677F-438A-932F-3C2814614F77}"/>
                </a:ext>
              </a:extLst>
            </p:cNvPr>
            <p:cNvSpPr>
              <a:spLocks noChangeArrowheads="1"/>
            </p:cNvSpPr>
            <p:nvPr/>
          </p:nvSpPr>
          <p:spPr bwMode="auto">
            <a:xfrm>
              <a:off x="4982" y="1211"/>
              <a:ext cx="223" cy="250"/>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S</a:t>
              </a:r>
            </a:p>
          </p:txBody>
        </p:sp>
      </p:grpSp>
      <p:grpSp>
        <p:nvGrpSpPr>
          <p:cNvPr id="55" name="Group 27">
            <a:extLst>
              <a:ext uri="{FF2B5EF4-FFF2-40B4-BE49-F238E27FC236}">
                <a16:creationId xmlns:a16="http://schemas.microsoft.com/office/drawing/2014/main" id="{16052C5A-0CF1-45BE-9972-0DA9C72DEC76}"/>
              </a:ext>
            </a:extLst>
          </p:cNvPr>
          <p:cNvGrpSpPr>
            <a:grpSpLocks/>
          </p:cNvGrpSpPr>
          <p:nvPr/>
        </p:nvGrpSpPr>
        <p:grpSpPr bwMode="auto">
          <a:xfrm>
            <a:off x="6063786" y="1950600"/>
            <a:ext cx="2832100" cy="3336925"/>
            <a:chOff x="3737" y="1211"/>
            <a:chExt cx="1784" cy="2102"/>
          </a:xfrm>
        </p:grpSpPr>
        <p:sp>
          <p:nvSpPr>
            <p:cNvPr id="56" name="Freeform 6">
              <a:extLst>
                <a:ext uri="{FF2B5EF4-FFF2-40B4-BE49-F238E27FC236}">
                  <a16:creationId xmlns:a16="http://schemas.microsoft.com/office/drawing/2014/main" id="{EF162557-067E-4D77-870D-66FACB56AAE9}"/>
                </a:ext>
              </a:extLst>
            </p:cNvPr>
            <p:cNvSpPr>
              <a:spLocks/>
            </p:cNvSpPr>
            <p:nvPr/>
          </p:nvSpPr>
          <p:spPr bwMode="auto">
            <a:xfrm>
              <a:off x="3888" y="1488"/>
              <a:ext cx="1633" cy="1825"/>
            </a:xfrm>
            <a:custGeom>
              <a:avLst/>
              <a:gdLst>
                <a:gd name="T0" fmla="*/ 0 w 1633"/>
                <a:gd name="T1" fmla="*/ 0 h 1825"/>
                <a:gd name="T2" fmla="*/ 314 w 1633"/>
                <a:gd name="T3" fmla="*/ 485 h 1825"/>
                <a:gd name="T4" fmla="*/ 682 w 1633"/>
                <a:gd name="T5" fmla="*/ 994 h 1825"/>
                <a:gd name="T6" fmla="*/ 1176 w 1633"/>
                <a:gd name="T7" fmla="*/ 1530 h 1825"/>
                <a:gd name="T8" fmla="*/ 1417 w 1633"/>
                <a:gd name="T9" fmla="*/ 1731 h 1825"/>
                <a:gd name="T10" fmla="*/ 1632 w 1633"/>
                <a:gd name="T11" fmla="*/ 1824 h 1825"/>
                <a:gd name="T12" fmla="*/ 0 60000 65536"/>
                <a:gd name="T13" fmla="*/ 0 60000 65536"/>
                <a:gd name="T14" fmla="*/ 0 60000 65536"/>
                <a:gd name="T15" fmla="*/ 0 60000 65536"/>
                <a:gd name="T16" fmla="*/ 0 60000 65536"/>
                <a:gd name="T17" fmla="*/ 0 60000 65536"/>
                <a:gd name="T18" fmla="*/ 0 w 1633"/>
                <a:gd name="T19" fmla="*/ 0 h 1825"/>
                <a:gd name="T20" fmla="*/ 1633 w 1633"/>
                <a:gd name="T21" fmla="*/ 1825 h 1825"/>
              </a:gdLst>
              <a:ahLst/>
              <a:cxnLst>
                <a:cxn ang="T12">
                  <a:pos x="T0" y="T1"/>
                </a:cxn>
                <a:cxn ang="T13">
                  <a:pos x="T2" y="T3"/>
                </a:cxn>
                <a:cxn ang="T14">
                  <a:pos x="T4" y="T5"/>
                </a:cxn>
                <a:cxn ang="T15">
                  <a:pos x="T6" y="T7"/>
                </a:cxn>
                <a:cxn ang="T16">
                  <a:pos x="T8" y="T9"/>
                </a:cxn>
                <a:cxn ang="T17">
                  <a:pos x="T10" y="T11"/>
                </a:cxn>
              </a:cxnLst>
              <a:rect l="T18" t="T19" r="T20" b="T21"/>
              <a:pathLst>
                <a:path w="1633" h="1825">
                  <a:moveTo>
                    <a:pt x="0" y="0"/>
                  </a:moveTo>
                  <a:lnTo>
                    <a:pt x="314" y="485"/>
                  </a:lnTo>
                  <a:lnTo>
                    <a:pt x="682" y="994"/>
                  </a:lnTo>
                  <a:lnTo>
                    <a:pt x="1176" y="1530"/>
                  </a:lnTo>
                  <a:lnTo>
                    <a:pt x="1417" y="1731"/>
                  </a:lnTo>
                  <a:lnTo>
                    <a:pt x="1632" y="1824"/>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57" name="Rectangle 16">
              <a:extLst>
                <a:ext uri="{FF2B5EF4-FFF2-40B4-BE49-F238E27FC236}">
                  <a16:creationId xmlns:a16="http://schemas.microsoft.com/office/drawing/2014/main" id="{2E5CB082-1E05-49B7-BD95-E5E1ABEB2553}"/>
                </a:ext>
              </a:extLst>
            </p:cNvPr>
            <p:cNvSpPr>
              <a:spLocks noChangeArrowheads="1"/>
            </p:cNvSpPr>
            <p:nvPr/>
          </p:nvSpPr>
          <p:spPr bwMode="auto">
            <a:xfrm>
              <a:off x="3737" y="1211"/>
              <a:ext cx="232" cy="250"/>
            </a:xfrm>
            <a:prstGeom prst="rect">
              <a:avLst/>
            </a:prstGeom>
            <a:noFill/>
            <a:ln w="12700">
              <a:noFill/>
              <a:miter lim="800000"/>
              <a:headEnd/>
              <a:tailEnd/>
            </a:ln>
          </p:spPr>
          <p:txBody>
            <a:bodyPr wrap="none" lIns="90488" tIns="44450" rIns="90488" bIns="44450">
              <a:spAutoFit/>
            </a:bodyPr>
            <a:lstStyle/>
            <a:p>
              <a:r>
                <a:rPr lang="en-US" sz="2000" b="1" i="1">
                  <a:latin typeface="Arial" charset="0"/>
                </a:rPr>
                <a:t>D</a:t>
              </a:r>
            </a:p>
          </p:txBody>
        </p:sp>
      </p:grpSp>
      <p:grpSp>
        <p:nvGrpSpPr>
          <p:cNvPr id="58" name="Group 61">
            <a:extLst>
              <a:ext uri="{FF2B5EF4-FFF2-40B4-BE49-F238E27FC236}">
                <a16:creationId xmlns:a16="http://schemas.microsoft.com/office/drawing/2014/main" id="{F1808C63-F5E7-4A46-A17B-889F04E59C1C}"/>
              </a:ext>
            </a:extLst>
          </p:cNvPr>
          <p:cNvGrpSpPr>
            <a:grpSpLocks/>
          </p:cNvGrpSpPr>
          <p:nvPr/>
        </p:nvGrpSpPr>
        <p:grpSpPr bwMode="auto">
          <a:xfrm>
            <a:off x="4615986" y="3979425"/>
            <a:ext cx="3295650" cy="2308225"/>
            <a:chOff x="2825" y="2489"/>
            <a:chExt cx="2076" cy="1454"/>
          </a:xfrm>
        </p:grpSpPr>
        <p:sp>
          <p:nvSpPr>
            <p:cNvPr id="59" name="Line 4">
              <a:extLst>
                <a:ext uri="{FF2B5EF4-FFF2-40B4-BE49-F238E27FC236}">
                  <a16:creationId xmlns:a16="http://schemas.microsoft.com/office/drawing/2014/main" id="{D91D45CF-822A-44FA-8F64-D1B65BB94DCE}"/>
                </a:ext>
              </a:extLst>
            </p:cNvPr>
            <p:cNvSpPr>
              <a:spLocks noChangeShapeType="1"/>
            </p:cNvSpPr>
            <p:nvPr/>
          </p:nvSpPr>
          <p:spPr bwMode="auto">
            <a:xfrm>
              <a:off x="3147" y="2651"/>
              <a:ext cx="1581" cy="0"/>
            </a:xfrm>
            <a:prstGeom prst="line">
              <a:avLst/>
            </a:prstGeom>
            <a:noFill/>
            <a:ln w="25400">
              <a:solidFill>
                <a:srgbClr val="0070C0"/>
              </a:solidFill>
              <a:prstDash val="dash"/>
              <a:round/>
              <a:headEnd/>
              <a:tailEnd/>
            </a:ln>
          </p:spPr>
          <p:txBody>
            <a:bodyPr wrap="none" anchor="ctr"/>
            <a:lstStyle/>
            <a:p>
              <a:endParaRPr lang="pt-BR"/>
            </a:p>
          </p:txBody>
        </p:sp>
        <p:sp>
          <p:nvSpPr>
            <p:cNvPr id="60" name="Line 5">
              <a:extLst>
                <a:ext uri="{FF2B5EF4-FFF2-40B4-BE49-F238E27FC236}">
                  <a16:creationId xmlns:a16="http://schemas.microsoft.com/office/drawing/2014/main" id="{827C1545-317E-44F7-BCB5-C7C47480A604}"/>
                </a:ext>
              </a:extLst>
            </p:cNvPr>
            <p:cNvSpPr>
              <a:spLocks noChangeShapeType="1"/>
            </p:cNvSpPr>
            <p:nvPr/>
          </p:nvSpPr>
          <p:spPr bwMode="auto">
            <a:xfrm>
              <a:off x="4741" y="2667"/>
              <a:ext cx="0" cy="1101"/>
            </a:xfrm>
            <a:prstGeom prst="line">
              <a:avLst/>
            </a:prstGeom>
            <a:noFill/>
            <a:ln w="25400">
              <a:solidFill>
                <a:srgbClr val="0070C0"/>
              </a:solidFill>
              <a:prstDash val="dash"/>
              <a:round/>
              <a:headEnd/>
              <a:tailEnd/>
            </a:ln>
          </p:spPr>
          <p:txBody>
            <a:bodyPr wrap="none" anchor="ctr"/>
            <a:lstStyle/>
            <a:p>
              <a:endParaRPr lang="pt-BR"/>
            </a:p>
          </p:txBody>
        </p:sp>
        <p:sp>
          <p:nvSpPr>
            <p:cNvPr id="61" name="Oval 19">
              <a:extLst>
                <a:ext uri="{FF2B5EF4-FFF2-40B4-BE49-F238E27FC236}">
                  <a16:creationId xmlns:a16="http://schemas.microsoft.com/office/drawing/2014/main" id="{3CF61C9A-D943-46D4-AC4A-3F8A469B3F58}"/>
                </a:ext>
              </a:extLst>
            </p:cNvPr>
            <p:cNvSpPr>
              <a:spLocks noChangeArrowheads="1"/>
            </p:cNvSpPr>
            <p:nvPr/>
          </p:nvSpPr>
          <p:spPr bwMode="auto">
            <a:xfrm>
              <a:off x="4693" y="2603"/>
              <a:ext cx="96" cy="96"/>
            </a:xfrm>
            <a:prstGeom prst="ellipse">
              <a:avLst/>
            </a:prstGeom>
            <a:solidFill>
              <a:srgbClr val="0070C0"/>
            </a:solidFill>
            <a:ln w="12700">
              <a:solidFill>
                <a:schemeClr val="tx1"/>
              </a:solidFill>
              <a:round/>
              <a:headEnd/>
              <a:tailEnd/>
            </a:ln>
          </p:spPr>
          <p:txBody>
            <a:bodyPr wrap="none" anchor="ctr"/>
            <a:lstStyle/>
            <a:p>
              <a:endParaRPr lang="pt-BR"/>
            </a:p>
          </p:txBody>
        </p:sp>
        <p:sp>
          <p:nvSpPr>
            <p:cNvPr id="62" name="Rectangle 20">
              <a:extLst>
                <a:ext uri="{FF2B5EF4-FFF2-40B4-BE49-F238E27FC236}">
                  <a16:creationId xmlns:a16="http://schemas.microsoft.com/office/drawing/2014/main" id="{48C81BB1-E501-4B8B-B5DA-B16948B48D42}"/>
                </a:ext>
              </a:extLst>
            </p:cNvPr>
            <p:cNvSpPr>
              <a:spLocks noChangeArrowheads="1"/>
            </p:cNvSpPr>
            <p:nvPr/>
          </p:nvSpPr>
          <p:spPr bwMode="auto">
            <a:xfrm>
              <a:off x="2825" y="2489"/>
              <a:ext cx="283" cy="250"/>
            </a:xfrm>
            <a:prstGeom prst="rect">
              <a:avLst/>
            </a:prstGeom>
            <a:noFill/>
            <a:ln w="12700">
              <a:noFill/>
              <a:miter lim="800000"/>
              <a:headEnd/>
              <a:tailEnd/>
            </a:ln>
          </p:spPr>
          <p:txBody>
            <a:bodyPr wrap="none" lIns="90488" tIns="44450" rIns="90488" bIns="44450">
              <a:spAutoFit/>
            </a:bodyPr>
            <a:lstStyle/>
            <a:p>
              <a:r>
                <a:rPr lang="en-US" sz="2000" b="1" i="1" dirty="0">
                  <a:solidFill>
                    <a:srgbClr val="0070C0"/>
                  </a:solidFill>
                  <a:latin typeface="Arial" charset="0"/>
                </a:rPr>
                <a:t>P</a:t>
              </a:r>
              <a:r>
                <a:rPr lang="en-US" sz="2000" b="1" i="1" baseline="-25000" dirty="0">
                  <a:solidFill>
                    <a:srgbClr val="0070C0"/>
                  </a:solidFill>
                  <a:latin typeface="Arial" charset="0"/>
                </a:rPr>
                <a:t>3</a:t>
              </a:r>
            </a:p>
          </p:txBody>
        </p:sp>
        <p:sp>
          <p:nvSpPr>
            <p:cNvPr id="63" name="Rectangle 21">
              <a:extLst>
                <a:ext uri="{FF2B5EF4-FFF2-40B4-BE49-F238E27FC236}">
                  <a16:creationId xmlns:a16="http://schemas.microsoft.com/office/drawing/2014/main" id="{676578EC-758C-4D6C-87EA-44984CE487F6}"/>
                </a:ext>
              </a:extLst>
            </p:cNvPr>
            <p:cNvSpPr>
              <a:spLocks noChangeArrowheads="1"/>
            </p:cNvSpPr>
            <p:nvPr/>
          </p:nvSpPr>
          <p:spPr bwMode="auto">
            <a:xfrm>
              <a:off x="4601" y="3693"/>
              <a:ext cx="300" cy="250"/>
            </a:xfrm>
            <a:prstGeom prst="rect">
              <a:avLst/>
            </a:prstGeom>
            <a:noFill/>
            <a:ln w="12700">
              <a:noFill/>
              <a:miter lim="800000"/>
              <a:headEnd/>
              <a:tailEnd/>
            </a:ln>
          </p:spPr>
          <p:txBody>
            <a:bodyPr wrap="none" lIns="90488" tIns="44450" rIns="90488" bIns="44450">
              <a:spAutoFit/>
            </a:bodyPr>
            <a:lstStyle/>
            <a:p>
              <a:r>
                <a:rPr lang="en-US" sz="2000" b="1" i="1" dirty="0">
                  <a:solidFill>
                    <a:srgbClr val="0070C0"/>
                  </a:solidFill>
                  <a:latin typeface="Arial" charset="0"/>
                </a:rPr>
                <a:t>Q</a:t>
              </a:r>
              <a:r>
                <a:rPr lang="en-US" sz="2000" b="1" i="1" baseline="-25000" dirty="0">
                  <a:solidFill>
                    <a:srgbClr val="0070C0"/>
                  </a:solidFill>
                  <a:latin typeface="Arial" charset="0"/>
                </a:rPr>
                <a:t>3</a:t>
              </a:r>
              <a:endParaRPr lang="en-US" sz="2000" b="1" i="1" dirty="0">
                <a:solidFill>
                  <a:srgbClr val="0070C0"/>
                </a:solidFill>
                <a:latin typeface="Arial" charset="0"/>
              </a:endParaRPr>
            </a:p>
          </p:txBody>
        </p:sp>
      </p:grpSp>
      <p:grpSp>
        <p:nvGrpSpPr>
          <p:cNvPr id="64" name="Group 63">
            <a:extLst>
              <a:ext uri="{FF2B5EF4-FFF2-40B4-BE49-F238E27FC236}">
                <a16:creationId xmlns:a16="http://schemas.microsoft.com/office/drawing/2014/main" id="{81E8EE8F-CF0B-4E56-90DF-62008FDED673}"/>
              </a:ext>
            </a:extLst>
          </p:cNvPr>
          <p:cNvGrpSpPr>
            <a:grpSpLocks/>
          </p:cNvGrpSpPr>
          <p:nvPr/>
        </p:nvGrpSpPr>
        <p:grpSpPr bwMode="auto">
          <a:xfrm>
            <a:off x="4615986" y="3598425"/>
            <a:ext cx="2914650" cy="2689225"/>
            <a:chOff x="2825" y="2249"/>
            <a:chExt cx="1836" cy="1694"/>
          </a:xfrm>
        </p:grpSpPr>
        <p:sp>
          <p:nvSpPr>
            <p:cNvPr id="65" name="Line 14">
              <a:extLst>
                <a:ext uri="{FF2B5EF4-FFF2-40B4-BE49-F238E27FC236}">
                  <a16:creationId xmlns:a16="http://schemas.microsoft.com/office/drawing/2014/main" id="{3C54E73E-41A5-42F3-B947-965DD9FE08EC}"/>
                </a:ext>
              </a:extLst>
            </p:cNvPr>
            <p:cNvSpPr>
              <a:spLocks noChangeShapeType="1"/>
            </p:cNvSpPr>
            <p:nvPr/>
          </p:nvSpPr>
          <p:spPr bwMode="auto">
            <a:xfrm>
              <a:off x="4512" y="2427"/>
              <a:ext cx="0" cy="1293"/>
            </a:xfrm>
            <a:prstGeom prst="line">
              <a:avLst/>
            </a:prstGeom>
            <a:noFill/>
            <a:ln w="25400">
              <a:solidFill>
                <a:schemeClr val="tx1"/>
              </a:solidFill>
              <a:prstDash val="dash"/>
              <a:round/>
              <a:headEnd/>
              <a:tailEnd/>
            </a:ln>
          </p:spPr>
          <p:txBody>
            <a:bodyPr wrap="none" anchor="ctr"/>
            <a:lstStyle/>
            <a:p>
              <a:endParaRPr lang="pt-BR"/>
            </a:p>
          </p:txBody>
        </p:sp>
        <p:sp>
          <p:nvSpPr>
            <p:cNvPr id="66" name="Line 22">
              <a:extLst>
                <a:ext uri="{FF2B5EF4-FFF2-40B4-BE49-F238E27FC236}">
                  <a16:creationId xmlns:a16="http://schemas.microsoft.com/office/drawing/2014/main" id="{C17F69B0-B2DE-454B-874E-F1C13C8BE535}"/>
                </a:ext>
              </a:extLst>
            </p:cNvPr>
            <p:cNvSpPr>
              <a:spLocks noChangeShapeType="1"/>
            </p:cNvSpPr>
            <p:nvPr/>
          </p:nvSpPr>
          <p:spPr bwMode="auto">
            <a:xfrm>
              <a:off x="3147" y="2400"/>
              <a:ext cx="1367" cy="0"/>
            </a:xfrm>
            <a:prstGeom prst="line">
              <a:avLst/>
            </a:prstGeom>
            <a:noFill/>
            <a:ln w="25400">
              <a:solidFill>
                <a:schemeClr val="tx1"/>
              </a:solidFill>
              <a:prstDash val="dash"/>
              <a:round/>
              <a:headEnd/>
              <a:tailEnd/>
            </a:ln>
          </p:spPr>
          <p:txBody>
            <a:bodyPr wrap="none" anchor="ctr"/>
            <a:lstStyle/>
            <a:p>
              <a:endParaRPr lang="pt-BR"/>
            </a:p>
          </p:txBody>
        </p:sp>
        <p:sp>
          <p:nvSpPr>
            <p:cNvPr id="67" name="Rectangle 23">
              <a:extLst>
                <a:ext uri="{FF2B5EF4-FFF2-40B4-BE49-F238E27FC236}">
                  <a16:creationId xmlns:a16="http://schemas.microsoft.com/office/drawing/2014/main" id="{69A22B4A-95C9-4E24-88F5-44CE1FED6F7B}"/>
                </a:ext>
              </a:extLst>
            </p:cNvPr>
            <p:cNvSpPr>
              <a:spLocks noChangeArrowheads="1"/>
            </p:cNvSpPr>
            <p:nvPr/>
          </p:nvSpPr>
          <p:spPr bwMode="auto">
            <a:xfrm>
              <a:off x="4361" y="3693"/>
              <a:ext cx="300" cy="250"/>
            </a:xfrm>
            <a:prstGeom prst="rect">
              <a:avLst/>
            </a:prstGeom>
            <a:noFill/>
            <a:ln w="12700">
              <a:noFill/>
              <a:miter lim="800000"/>
              <a:headEnd/>
              <a:tailEnd/>
            </a:ln>
          </p:spPr>
          <p:txBody>
            <a:bodyPr wrap="none" lIns="90488" tIns="44450" rIns="90488" bIns="44450">
              <a:spAutoFit/>
            </a:bodyPr>
            <a:lstStyle/>
            <a:p>
              <a:r>
                <a:rPr lang="en-US" sz="2000" b="1" i="1">
                  <a:latin typeface="Arial" charset="0"/>
                </a:rPr>
                <a:t>Q</a:t>
              </a:r>
              <a:r>
                <a:rPr lang="en-US" sz="2000" b="1" i="1" baseline="-25000">
                  <a:latin typeface="Arial" charset="0"/>
                </a:rPr>
                <a:t>1</a:t>
              </a:r>
            </a:p>
          </p:txBody>
        </p:sp>
        <p:sp>
          <p:nvSpPr>
            <p:cNvPr id="68" name="Oval 24">
              <a:extLst>
                <a:ext uri="{FF2B5EF4-FFF2-40B4-BE49-F238E27FC236}">
                  <a16:creationId xmlns:a16="http://schemas.microsoft.com/office/drawing/2014/main" id="{4218AA22-5CCE-42EC-AE0C-5A73C3CDF66D}"/>
                </a:ext>
              </a:extLst>
            </p:cNvPr>
            <p:cNvSpPr>
              <a:spLocks noChangeArrowheads="1"/>
            </p:cNvSpPr>
            <p:nvPr/>
          </p:nvSpPr>
          <p:spPr bwMode="auto">
            <a:xfrm>
              <a:off x="4464" y="2352"/>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69" name="Rectangle 25">
              <a:extLst>
                <a:ext uri="{FF2B5EF4-FFF2-40B4-BE49-F238E27FC236}">
                  <a16:creationId xmlns:a16="http://schemas.microsoft.com/office/drawing/2014/main" id="{5BAE630D-9DE5-4A62-AD9C-FA3003B6D996}"/>
                </a:ext>
              </a:extLst>
            </p:cNvPr>
            <p:cNvSpPr>
              <a:spLocks noChangeArrowheads="1"/>
            </p:cNvSpPr>
            <p:nvPr/>
          </p:nvSpPr>
          <p:spPr bwMode="auto">
            <a:xfrm>
              <a:off x="2825" y="2249"/>
              <a:ext cx="283" cy="250"/>
            </a:xfrm>
            <a:prstGeom prst="rect">
              <a:avLst/>
            </a:prstGeom>
            <a:noFill/>
            <a:ln w="12700">
              <a:noFill/>
              <a:miter lim="800000"/>
              <a:headEnd/>
              <a:tailEnd/>
            </a:ln>
          </p:spPr>
          <p:txBody>
            <a:bodyPr wrap="none" lIns="90488" tIns="44450" rIns="90488" bIns="44450">
              <a:spAutoFit/>
            </a:bodyPr>
            <a:lstStyle/>
            <a:p>
              <a:r>
                <a:rPr lang="en-US" sz="2000" b="1" i="1">
                  <a:latin typeface="Arial" charset="0"/>
                </a:rPr>
                <a:t>P</a:t>
              </a:r>
              <a:r>
                <a:rPr lang="en-US" sz="2000" b="1" i="1" baseline="-25000">
                  <a:latin typeface="Arial" charset="0"/>
                </a:rPr>
                <a:t>1</a:t>
              </a:r>
            </a:p>
          </p:txBody>
        </p:sp>
      </p:grpSp>
      <p:sp>
        <p:nvSpPr>
          <p:cNvPr id="70" name="Rectangle 35">
            <a:extLst>
              <a:ext uri="{FF2B5EF4-FFF2-40B4-BE49-F238E27FC236}">
                <a16:creationId xmlns:a16="http://schemas.microsoft.com/office/drawing/2014/main" id="{20DF615C-4C44-41BC-B54F-E64F55B661A8}"/>
              </a:ext>
            </a:extLst>
          </p:cNvPr>
          <p:cNvSpPr>
            <a:spLocks noGrp="1" noChangeArrowheads="1"/>
          </p:cNvSpPr>
          <p:nvPr>
            <p:ph type="title"/>
          </p:nvPr>
        </p:nvSpPr>
        <p:spPr>
          <a:xfrm>
            <a:off x="197159" y="45025"/>
            <a:ext cx="8519391" cy="723900"/>
          </a:xfrm>
          <a:noFill/>
        </p:spPr>
        <p:txBody>
          <a:bodyPr/>
          <a:lstStyle/>
          <a:p>
            <a:pPr algn="ctr"/>
            <a:r>
              <a:rPr lang="en-US" sz="3000" dirty="0" err="1">
                <a:solidFill>
                  <a:schemeClr val="tx1"/>
                </a:solidFill>
              </a:rPr>
              <a:t>Mudanças</a:t>
            </a:r>
            <a:r>
              <a:rPr lang="en-US" sz="3000" dirty="0">
                <a:solidFill>
                  <a:schemeClr val="tx1"/>
                </a:solidFill>
              </a:rPr>
              <a:t> no </a:t>
            </a:r>
            <a:r>
              <a:rPr lang="en-US" sz="3000" dirty="0" err="1">
                <a:solidFill>
                  <a:schemeClr val="tx1"/>
                </a:solidFill>
              </a:rPr>
              <a:t>Equilíbrio</a:t>
            </a:r>
            <a:r>
              <a:rPr lang="en-US" sz="3000" dirty="0">
                <a:solidFill>
                  <a:schemeClr val="tx1"/>
                </a:solidFill>
              </a:rPr>
              <a:t> de Mercado</a:t>
            </a:r>
            <a:endParaRPr lang="en-US" dirty="0">
              <a:solidFill>
                <a:schemeClr val="tx1"/>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wipe(left)">
                                      <p:cBhvr>
                                        <p:cTn id="12" dur="500"/>
                                        <p:tgtEl>
                                          <p:spTgt spid="5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wipe(left)">
                                      <p:cBhvr>
                                        <p:cTn id="17" dur="500"/>
                                        <p:tgtEl>
                                          <p:spTgt spid="6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7">
                                            <p:txEl>
                                              <p:pRg st="0" end="0"/>
                                            </p:txEl>
                                          </p:spTgt>
                                        </p:tgtEl>
                                        <p:attrNameLst>
                                          <p:attrName>style.visibility</p:attrName>
                                        </p:attrNameLst>
                                      </p:cBhvr>
                                      <p:to>
                                        <p:strVal val="visible"/>
                                      </p:to>
                                    </p:set>
                                    <p:animEffect transition="in" filter="wipe(left)">
                                      <p:cBhvr>
                                        <p:cTn id="22" dur="500"/>
                                        <p:tgtEl>
                                          <p:spTgt spid="47">
                                            <p:txEl>
                                              <p:pRg st="0" end="0"/>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7">
                                            <p:txEl>
                                              <p:pRg st="1" end="1"/>
                                            </p:txEl>
                                          </p:spTgt>
                                        </p:tgtEl>
                                        <p:attrNameLst>
                                          <p:attrName>style.visibility</p:attrName>
                                        </p:attrNameLst>
                                      </p:cBhvr>
                                      <p:to>
                                        <p:strVal val="visible"/>
                                      </p:to>
                                    </p:set>
                                    <p:animEffect transition="in" filter="wipe(left)">
                                      <p:cBhvr>
                                        <p:cTn id="25" dur="500"/>
                                        <p:tgtEl>
                                          <p:spTgt spid="47">
                                            <p:txEl>
                                              <p:pRg st="1" end="1"/>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47">
                                            <p:txEl>
                                              <p:pRg st="2" end="2"/>
                                            </p:txEl>
                                          </p:spTgt>
                                        </p:tgtEl>
                                        <p:attrNameLst>
                                          <p:attrName>style.visibility</p:attrName>
                                        </p:attrNameLst>
                                      </p:cBhvr>
                                      <p:to>
                                        <p:strVal val="visible"/>
                                      </p:to>
                                    </p:set>
                                    <p:animEffect transition="in" filter="wipe(left)">
                                      <p:cBhvr>
                                        <p:cTn id="28" dur="500"/>
                                        <p:tgtEl>
                                          <p:spTgt spid="47">
                                            <p:txEl>
                                              <p:pRg st="2" end="2"/>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7">
                                            <p:txEl>
                                              <p:pRg st="3" end="3"/>
                                            </p:txEl>
                                          </p:spTgt>
                                        </p:tgtEl>
                                        <p:attrNameLst>
                                          <p:attrName>style.visibility</p:attrName>
                                        </p:attrNameLst>
                                      </p:cBhvr>
                                      <p:to>
                                        <p:strVal val="visible"/>
                                      </p:to>
                                    </p:set>
                                    <p:animEffect transition="in" filter="wipe(left)">
                                      <p:cBhvr>
                                        <p:cTn id="31" dur="500"/>
                                        <p:tgtEl>
                                          <p:spTgt spid="47">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wipe(left)">
                                      <p:cBhvr>
                                        <p:cTn id="36" dur="500"/>
                                        <p:tgtEl>
                                          <p:spTgt spid="4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58"/>
                                        </p:tgtEl>
                                        <p:attrNameLst>
                                          <p:attrName>style.visibility</p:attrName>
                                        </p:attrNameLst>
                                      </p:cBhvr>
                                      <p:to>
                                        <p:strVal val="visible"/>
                                      </p:to>
                                    </p:set>
                                    <p:animEffect transition="in" filter="wipe(left)">
                                      <p:cBhvr>
                                        <p:cTn id="41"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90" name="Rectangle 4"/>
          <p:cNvSpPr>
            <a:spLocks noGrp="1" noChangeArrowheads="1"/>
          </p:cNvSpPr>
          <p:nvPr>
            <p:ph type="title"/>
          </p:nvPr>
        </p:nvSpPr>
        <p:spPr>
          <a:xfrm>
            <a:off x="1050291" y="133350"/>
            <a:ext cx="7118350" cy="785813"/>
          </a:xfrm>
          <a:noFill/>
        </p:spPr>
        <p:txBody>
          <a:bodyPr/>
          <a:lstStyle/>
          <a:p>
            <a:pPr algn="r"/>
            <a:r>
              <a:rPr lang="en-US" sz="3200" dirty="0" err="1">
                <a:solidFill>
                  <a:schemeClr val="tx1"/>
                </a:solidFill>
              </a:rPr>
              <a:t>Modificações</a:t>
            </a:r>
            <a:r>
              <a:rPr lang="en-US" sz="3200" dirty="0">
                <a:solidFill>
                  <a:schemeClr val="tx1"/>
                </a:solidFill>
              </a:rPr>
              <a:t> </a:t>
            </a:r>
            <a:r>
              <a:rPr lang="en-US" sz="3200" dirty="0" err="1">
                <a:solidFill>
                  <a:schemeClr val="tx1"/>
                </a:solidFill>
              </a:rPr>
              <a:t>na</a:t>
            </a:r>
            <a:r>
              <a:rPr lang="en-US" sz="3200" dirty="0">
                <a:solidFill>
                  <a:schemeClr val="tx1"/>
                </a:solidFill>
              </a:rPr>
              <a:t> </a:t>
            </a:r>
            <a:r>
              <a:rPr lang="en-US" sz="3200" dirty="0" err="1">
                <a:solidFill>
                  <a:schemeClr val="tx1"/>
                </a:solidFill>
              </a:rPr>
              <a:t>Oferta</a:t>
            </a:r>
            <a:r>
              <a:rPr lang="en-US" sz="3200" dirty="0">
                <a:solidFill>
                  <a:schemeClr val="tx1"/>
                </a:solidFill>
              </a:rPr>
              <a:t> e </a:t>
            </a:r>
            <a:r>
              <a:rPr lang="en-US" sz="3200" dirty="0" err="1">
                <a:solidFill>
                  <a:schemeClr val="tx1"/>
                </a:solidFill>
              </a:rPr>
              <a:t>Demanda</a:t>
            </a:r>
            <a:endParaRPr lang="en-US" sz="3200" dirty="0">
              <a:solidFill>
                <a:schemeClr val="tx1"/>
              </a:solidFill>
            </a:endParaRPr>
          </a:p>
        </p:txBody>
      </p:sp>
      <p:sp>
        <p:nvSpPr>
          <p:cNvPr id="176133" name="Rectangle 5"/>
          <p:cNvSpPr>
            <a:spLocks noGrp="1" noChangeArrowheads="1"/>
          </p:cNvSpPr>
          <p:nvPr>
            <p:ph type="body" idx="1"/>
          </p:nvPr>
        </p:nvSpPr>
        <p:spPr>
          <a:noFill/>
        </p:spPr>
        <p:txBody>
          <a:bodyPr/>
          <a:lstStyle/>
          <a:p>
            <a:pPr algn="just">
              <a:spcBef>
                <a:spcPct val="70000"/>
              </a:spcBef>
              <a:buClrTx/>
              <a:buSzPct val="95000"/>
              <a:buFont typeface="Wingdings" panose="05000000000000000000" pitchFamily="2" charset="2"/>
              <a:buChar char="§"/>
            </a:pPr>
            <a:r>
              <a:rPr lang="en-US" sz="3100" dirty="0" err="1">
                <a:solidFill>
                  <a:schemeClr val="tx1"/>
                </a:solidFill>
              </a:rPr>
              <a:t>Quando</a:t>
            </a:r>
            <a:r>
              <a:rPr lang="en-US" sz="3100" dirty="0">
                <a:solidFill>
                  <a:schemeClr val="tx1"/>
                </a:solidFill>
              </a:rPr>
              <a:t> a </a:t>
            </a:r>
            <a:r>
              <a:rPr lang="en-US" sz="3100" dirty="0" err="1">
                <a:solidFill>
                  <a:schemeClr val="tx1"/>
                </a:solidFill>
              </a:rPr>
              <a:t>oferta</a:t>
            </a:r>
            <a:r>
              <a:rPr lang="en-US" sz="3100" dirty="0">
                <a:solidFill>
                  <a:schemeClr val="tx1"/>
                </a:solidFill>
              </a:rPr>
              <a:t> e a </a:t>
            </a:r>
            <a:r>
              <a:rPr lang="en-US" sz="3100" dirty="0" err="1">
                <a:solidFill>
                  <a:schemeClr val="tx1"/>
                </a:solidFill>
              </a:rPr>
              <a:t>demanda</a:t>
            </a:r>
            <a:r>
              <a:rPr lang="en-US" sz="3100" dirty="0">
                <a:solidFill>
                  <a:schemeClr val="tx1"/>
                </a:solidFill>
              </a:rPr>
              <a:t> alteram-se </a:t>
            </a:r>
            <a:r>
              <a:rPr lang="en-US" sz="3100" dirty="0" err="1">
                <a:solidFill>
                  <a:schemeClr val="tx1"/>
                </a:solidFill>
              </a:rPr>
              <a:t>simultaneamente</a:t>
            </a:r>
            <a:r>
              <a:rPr lang="en-US" sz="3100" dirty="0">
                <a:solidFill>
                  <a:schemeClr val="tx1"/>
                </a:solidFill>
              </a:rPr>
              <a:t>, o </a:t>
            </a:r>
            <a:r>
              <a:rPr lang="en-US" sz="3100" dirty="0" err="1">
                <a:solidFill>
                  <a:schemeClr val="tx1"/>
                </a:solidFill>
              </a:rPr>
              <a:t>impacto</a:t>
            </a:r>
            <a:r>
              <a:rPr lang="en-US" sz="3100" dirty="0">
                <a:solidFill>
                  <a:schemeClr val="tx1"/>
                </a:solidFill>
              </a:rPr>
              <a:t> no </a:t>
            </a:r>
            <a:r>
              <a:rPr lang="en-US" sz="3100" dirty="0" err="1">
                <a:solidFill>
                  <a:schemeClr val="tx1"/>
                </a:solidFill>
              </a:rPr>
              <a:t>preço</a:t>
            </a:r>
            <a:r>
              <a:rPr lang="en-US" sz="3100" dirty="0">
                <a:solidFill>
                  <a:schemeClr val="tx1"/>
                </a:solidFill>
              </a:rPr>
              <a:t> de </a:t>
            </a:r>
            <a:r>
              <a:rPr lang="en-US" sz="3100" dirty="0" err="1">
                <a:solidFill>
                  <a:schemeClr val="tx1"/>
                </a:solidFill>
              </a:rPr>
              <a:t>equilíbrio</a:t>
            </a:r>
            <a:r>
              <a:rPr lang="en-US" sz="3100" dirty="0">
                <a:solidFill>
                  <a:schemeClr val="tx1"/>
                </a:solidFill>
              </a:rPr>
              <a:t> e </a:t>
            </a:r>
            <a:r>
              <a:rPr lang="en-US" sz="3100" dirty="0" err="1">
                <a:solidFill>
                  <a:schemeClr val="tx1"/>
                </a:solidFill>
              </a:rPr>
              <a:t>quantidade</a:t>
            </a:r>
            <a:r>
              <a:rPr lang="en-US" sz="3100" dirty="0">
                <a:solidFill>
                  <a:schemeClr val="tx1"/>
                </a:solidFill>
              </a:rPr>
              <a:t> é </a:t>
            </a:r>
            <a:r>
              <a:rPr lang="en-US" sz="3100" dirty="0" err="1">
                <a:solidFill>
                  <a:schemeClr val="tx1"/>
                </a:solidFill>
              </a:rPr>
              <a:t>determinado</a:t>
            </a:r>
            <a:r>
              <a:rPr lang="en-US" sz="3100" dirty="0">
                <a:solidFill>
                  <a:schemeClr val="tx1"/>
                </a:solidFill>
              </a:rPr>
              <a:t> </a:t>
            </a:r>
            <a:r>
              <a:rPr lang="en-US" sz="3100" dirty="0" err="1">
                <a:solidFill>
                  <a:schemeClr val="tx1"/>
                </a:solidFill>
              </a:rPr>
              <a:t>por</a:t>
            </a:r>
            <a:r>
              <a:rPr lang="en-US" sz="3100" dirty="0">
                <a:solidFill>
                  <a:schemeClr val="tx1"/>
                </a:solidFill>
              </a:rPr>
              <a:t>:</a:t>
            </a:r>
          </a:p>
          <a:p>
            <a:pPr algn="just">
              <a:spcBef>
                <a:spcPct val="70000"/>
              </a:spcBef>
              <a:buClrTx/>
              <a:buSzPct val="95000"/>
              <a:buFont typeface="Wingdings" panose="05000000000000000000" pitchFamily="2" charset="2"/>
              <a:buChar char="§"/>
            </a:pPr>
            <a:endParaRPr lang="en-US" sz="1200" dirty="0">
              <a:solidFill>
                <a:schemeClr val="tx1"/>
              </a:solidFill>
            </a:endParaRPr>
          </a:p>
          <a:p>
            <a:pPr marL="514350" indent="-514350" algn="just">
              <a:lnSpc>
                <a:spcPct val="90000"/>
              </a:lnSpc>
              <a:spcBef>
                <a:spcPct val="70000"/>
              </a:spcBef>
              <a:buClrTx/>
              <a:buSzPct val="95000"/>
              <a:buFont typeface="+mj-lt"/>
              <a:buAutoNum type="arabicParenR"/>
            </a:pPr>
            <a:r>
              <a:rPr lang="en-US" sz="2800" dirty="0">
                <a:solidFill>
                  <a:schemeClr val="tx1"/>
                </a:solidFill>
              </a:rPr>
              <a:t>O </a:t>
            </a:r>
            <a:r>
              <a:rPr lang="en-US" sz="2800" dirty="0" err="1">
                <a:solidFill>
                  <a:schemeClr val="tx1"/>
                </a:solidFill>
              </a:rPr>
              <a:t>tamanho</a:t>
            </a:r>
            <a:r>
              <a:rPr lang="en-US" sz="2800" dirty="0">
                <a:solidFill>
                  <a:schemeClr val="tx1"/>
                </a:solidFill>
              </a:rPr>
              <a:t> </a:t>
            </a:r>
            <a:r>
              <a:rPr lang="en-US" sz="2800" dirty="0" err="1">
                <a:solidFill>
                  <a:schemeClr val="tx1"/>
                </a:solidFill>
              </a:rPr>
              <a:t>relativo</a:t>
            </a:r>
            <a:r>
              <a:rPr lang="en-US" sz="2800" dirty="0">
                <a:solidFill>
                  <a:schemeClr val="tx1"/>
                </a:solidFill>
              </a:rPr>
              <a:t> e </a:t>
            </a:r>
            <a:r>
              <a:rPr lang="en-US" sz="2800" dirty="0" err="1">
                <a:solidFill>
                  <a:schemeClr val="tx1"/>
                </a:solidFill>
              </a:rPr>
              <a:t>direção</a:t>
            </a:r>
            <a:r>
              <a:rPr lang="en-US" sz="2800" dirty="0">
                <a:solidFill>
                  <a:schemeClr val="tx1"/>
                </a:solidFill>
              </a:rPr>
              <a:t> da </a:t>
            </a:r>
            <a:r>
              <a:rPr lang="en-US" sz="2800" dirty="0" err="1">
                <a:solidFill>
                  <a:schemeClr val="tx1"/>
                </a:solidFill>
              </a:rPr>
              <a:t>mudança</a:t>
            </a:r>
            <a:r>
              <a:rPr lang="en-US" sz="2800" dirty="0">
                <a:solidFill>
                  <a:schemeClr val="tx1"/>
                </a:solidFill>
              </a:rPr>
              <a:t>.</a:t>
            </a:r>
          </a:p>
          <a:p>
            <a:pPr marL="514350" indent="-514350" algn="just">
              <a:lnSpc>
                <a:spcPct val="90000"/>
              </a:lnSpc>
              <a:spcBef>
                <a:spcPct val="70000"/>
              </a:spcBef>
              <a:buClrTx/>
              <a:buSzPct val="95000"/>
              <a:buFont typeface="+mj-lt"/>
              <a:buAutoNum type="arabicParenR"/>
            </a:pPr>
            <a:r>
              <a:rPr lang="en-US" sz="2800" dirty="0">
                <a:solidFill>
                  <a:schemeClr val="tx1"/>
                </a:solidFill>
              </a:rPr>
              <a:t>O </a:t>
            </a:r>
            <a:r>
              <a:rPr lang="en-US" sz="2800" dirty="0" err="1">
                <a:solidFill>
                  <a:schemeClr val="tx1"/>
                </a:solidFill>
              </a:rPr>
              <a:t>formato</a:t>
            </a:r>
            <a:r>
              <a:rPr lang="en-US" sz="2800" dirty="0">
                <a:solidFill>
                  <a:schemeClr val="tx1"/>
                </a:solidFill>
              </a:rPr>
              <a:t>  das </a:t>
            </a:r>
            <a:r>
              <a:rPr lang="en-US" sz="2800" dirty="0" err="1">
                <a:solidFill>
                  <a:schemeClr val="tx1"/>
                </a:solidFill>
              </a:rPr>
              <a:t>curvas</a:t>
            </a:r>
            <a:r>
              <a:rPr lang="en-US" sz="2800" dirty="0">
                <a:solidFill>
                  <a:schemeClr val="tx1"/>
                </a:solidFill>
              </a:rPr>
              <a:t> de </a:t>
            </a:r>
            <a:r>
              <a:rPr lang="en-US" sz="2800" dirty="0" err="1">
                <a:solidFill>
                  <a:schemeClr val="tx1"/>
                </a:solidFill>
              </a:rPr>
              <a:t>oferta</a:t>
            </a:r>
            <a:r>
              <a:rPr lang="en-US" sz="2800" dirty="0">
                <a:solidFill>
                  <a:schemeClr val="tx1"/>
                </a:solidFill>
              </a:rPr>
              <a:t> e </a:t>
            </a:r>
            <a:r>
              <a:rPr lang="en-US" sz="2800" dirty="0" err="1">
                <a:solidFill>
                  <a:schemeClr val="tx1"/>
                </a:solidFill>
              </a:rPr>
              <a:t>demanda</a:t>
            </a:r>
            <a:endParaRPr lang="en-US" sz="2800" dirty="0">
              <a:solidFill>
                <a:schemeClr val="tx1"/>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6133">
                                            <p:txEl>
                                              <p:pRg st="0" end="0"/>
                                            </p:txEl>
                                          </p:spTgt>
                                        </p:tgtEl>
                                        <p:attrNameLst>
                                          <p:attrName>style.visibility</p:attrName>
                                        </p:attrNameLst>
                                      </p:cBhvr>
                                      <p:to>
                                        <p:strVal val="visible"/>
                                      </p:to>
                                    </p:set>
                                    <p:animEffect transition="in" filter="wipe(left)">
                                      <p:cBhvr>
                                        <p:cTn id="7" dur="500"/>
                                        <p:tgtEl>
                                          <p:spTgt spid="1761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6133">
                                            <p:txEl>
                                              <p:pRg st="2" end="2"/>
                                            </p:txEl>
                                          </p:spTgt>
                                        </p:tgtEl>
                                        <p:attrNameLst>
                                          <p:attrName>style.visibility</p:attrName>
                                        </p:attrNameLst>
                                      </p:cBhvr>
                                      <p:to>
                                        <p:strVal val="visible"/>
                                      </p:to>
                                    </p:set>
                                    <p:animEffect transition="in" filter="wipe(left)">
                                      <p:cBhvr>
                                        <p:cTn id="12" dur="500"/>
                                        <p:tgtEl>
                                          <p:spTgt spid="17613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6133">
                                            <p:txEl>
                                              <p:pRg st="3" end="3"/>
                                            </p:txEl>
                                          </p:spTgt>
                                        </p:tgtEl>
                                        <p:attrNameLst>
                                          <p:attrName>style.visibility</p:attrName>
                                        </p:attrNameLst>
                                      </p:cBhvr>
                                      <p:to>
                                        <p:strVal val="visible"/>
                                      </p:to>
                                    </p:set>
                                    <p:animEffect transition="in" filter="wipe(left)">
                                      <p:cBhvr>
                                        <p:cTn id="17" dur="500"/>
                                        <p:tgtEl>
                                          <p:spTgt spid="1761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3"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4" name="Rectangle 4"/>
          <p:cNvSpPr>
            <a:spLocks noGrp="1" noChangeArrowheads="1"/>
          </p:cNvSpPr>
          <p:nvPr>
            <p:ph type="title"/>
          </p:nvPr>
        </p:nvSpPr>
        <p:spPr>
          <a:xfrm>
            <a:off x="550863" y="100080"/>
            <a:ext cx="8269287" cy="723900"/>
          </a:xfrm>
          <a:noFill/>
        </p:spPr>
        <p:txBody>
          <a:bodyPr/>
          <a:lstStyle/>
          <a:p>
            <a:pPr algn="r"/>
            <a:r>
              <a:rPr lang="en-US" sz="2800" dirty="0" err="1">
                <a:solidFill>
                  <a:schemeClr val="tx1"/>
                </a:solidFill>
              </a:rPr>
              <a:t>Os</a:t>
            </a:r>
            <a:r>
              <a:rPr lang="en-US" sz="2800" dirty="0">
                <a:solidFill>
                  <a:schemeClr val="tx1"/>
                </a:solidFill>
              </a:rPr>
              <a:t> </a:t>
            </a:r>
            <a:r>
              <a:rPr lang="en-US" sz="2800" dirty="0" err="1">
                <a:solidFill>
                  <a:schemeClr val="tx1"/>
                </a:solidFill>
              </a:rPr>
              <a:t>Preços</a:t>
            </a:r>
            <a:r>
              <a:rPr lang="en-US" sz="2800" dirty="0">
                <a:solidFill>
                  <a:schemeClr val="tx1"/>
                </a:solidFill>
              </a:rPr>
              <a:t> dos </a:t>
            </a:r>
            <a:r>
              <a:rPr lang="en-US" sz="2800" dirty="0" err="1">
                <a:solidFill>
                  <a:schemeClr val="tx1"/>
                </a:solidFill>
              </a:rPr>
              <a:t>Ovos</a:t>
            </a:r>
            <a:r>
              <a:rPr lang="en-US" sz="2800" dirty="0">
                <a:solidFill>
                  <a:schemeClr val="tx1"/>
                </a:solidFill>
              </a:rPr>
              <a:t>  e do </a:t>
            </a:r>
            <a:r>
              <a:rPr lang="en-US" sz="2800" dirty="0" err="1">
                <a:solidFill>
                  <a:schemeClr val="tx1"/>
                </a:solidFill>
              </a:rPr>
              <a:t>Ensino</a:t>
            </a:r>
            <a:r>
              <a:rPr lang="en-US" sz="2800" dirty="0">
                <a:solidFill>
                  <a:schemeClr val="tx1"/>
                </a:solidFill>
              </a:rPr>
              <a:t> </a:t>
            </a:r>
            <a:r>
              <a:rPr lang="en-US" sz="2800" dirty="0" err="1">
                <a:solidFill>
                  <a:schemeClr val="tx1"/>
                </a:solidFill>
              </a:rPr>
              <a:t>Universitário</a:t>
            </a:r>
            <a:endParaRPr lang="en-US" sz="2800" dirty="0">
              <a:solidFill>
                <a:schemeClr val="tx1"/>
              </a:solidFill>
            </a:endParaRPr>
          </a:p>
        </p:txBody>
      </p:sp>
      <p:sp>
        <p:nvSpPr>
          <p:cNvPr id="178181" name="Rectangle 5"/>
          <p:cNvSpPr>
            <a:spLocks noGrp="1" noChangeArrowheads="1"/>
          </p:cNvSpPr>
          <p:nvPr>
            <p:ph type="body" idx="1"/>
          </p:nvPr>
        </p:nvSpPr>
        <p:spPr>
          <a:xfrm>
            <a:off x="119063" y="1174699"/>
            <a:ext cx="8891587" cy="3031541"/>
          </a:xfrm>
          <a:noFill/>
        </p:spPr>
        <p:txBody>
          <a:bodyPr/>
          <a:lstStyle/>
          <a:p>
            <a:pPr algn="just">
              <a:lnSpc>
                <a:spcPct val="90000"/>
              </a:lnSpc>
              <a:spcBef>
                <a:spcPct val="70000"/>
              </a:spcBef>
              <a:buClrTx/>
              <a:buSzPct val="99000"/>
              <a:buFont typeface="Wingdings" panose="05000000000000000000" pitchFamily="2" charset="2"/>
              <a:buChar char="§"/>
            </a:pPr>
            <a:r>
              <a:rPr lang="en-US" sz="2800" dirty="0">
                <a:solidFill>
                  <a:schemeClr val="tx1"/>
                </a:solidFill>
              </a:rPr>
              <a:t>O </a:t>
            </a:r>
            <a:r>
              <a:rPr lang="en-US" sz="2800" dirty="0" err="1">
                <a:solidFill>
                  <a:schemeClr val="tx1"/>
                </a:solidFill>
              </a:rPr>
              <a:t>preço</a:t>
            </a:r>
            <a:r>
              <a:rPr lang="en-US" sz="2800" dirty="0">
                <a:solidFill>
                  <a:schemeClr val="tx1"/>
                </a:solidFill>
              </a:rPr>
              <a:t> real dos </a:t>
            </a:r>
            <a:r>
              <a:rPr lang="en-US" sz="2800" dirty="0" err="1">
                <a:solidFill>
                  <a:schemeClr val="tx1"/>
                </a:solidFill>
              </a:rPr>
              <a:t>ovos</a:t>
            </a:r>
            <a:r>
              <a:rPr lang="en-US" sz="2800" dirty="0">
                <a:solidFill>
                  <a:schemeClr val="tx1"/>
                </a:solidFill>
              </a:rPr>
              <a:t> </a:t>
            </a:r>
            <a:r>
              <a:rPr lang="en-US" sz="2800" dirty="0" err="1">
                <a:solidFill>
                  <a:schemeClr val="tx1"/>
                </a:solidFill>
              </a:rPr>
              <a:t>caiu</a:t>
            </a:r>
            <a:r>
              <a:rPr lang="en-US" sz="2800" dirty="0">
                <a:solidFill>
                  <a:schemeClr val="tx1"/>
                </a:solidFill>
              </a:rPr>
              <a:t> 59% de 1970 para 1998.</a:t>
            </a:r>
          </a:p>
          <a:p>
            <a:pPr lvl="1" algn="just">
              <a:lnSpc>
                <a:spcPct val="90000"/>
              </a:lnSpc>
              <a:spcBef>
                <a:spcPct val="70000"/>
              </a:spcBef>
              <a:buClrTx/>
              <a:buSzPct val="99000"/>
              <a:buFont typeface="Wingdings" panose="05000000000000000000" pitchFamily="2" charset="2"/>
              <a:buChar char="§"/>
            </a:pPr>
            <a:r>
              <a:rPr lang="en-US" sz="2400" dirty="0" err="1">
                <a:solidFill>
                  <a:schemeClr val="tx1"/>
                </a:solidFill>
              </a:rPr>
              <a:t>Oferta</a:t>
            </a:r>
            <a:r>
              <a:rPr lang="en-US" sz="2400" dirty="0">
                <a:solidFill>
                  <a:schemeClr val="tx1"/>
                </a:solidFill>
              </a:rPr>
              <a:t> </a:t>
            </a:r>
            <a:r>
              <a:rPr lang="en-US" sz="2400" dirty="0" err="1">
                <a:solidFill>
                  <a:schemeClr val="tx1"/>
                </a:solidFill>
              </a:rPr>
              <a:t>aumentou</a:t>
            </a:r>
            <a:r>
              <a:rPr lang="en-US" sz="2400" dirty="0">
                <a:solidFill>
                  <a:schemeClr val="tx1"/>
                </a:solidFill>
              </a:rPr>
              <a:t> </a:t>
            </a:r>
            <a:r>
              <a:rPr lang="en-US" sz="2400" dirty="0" err="1">
                <a:solidFill>
                  <a:schemeClr val="tx1"/>
                </a:solidFill>
              </a:rPr>
              <a:t>devido</a:t>
            </a:r>
            <a:r>
              <a:rPr lang="en-US" sz="2400" dirty="0">
                <a:solidFill>
                  <a:schemeClr val="tx1"/>
                </a:solidFill>
              </a:rPr>
              <a:t> </a:t>
            </a:r>
            <a:r>
              <a:rPr lang="en-US" sz="2400" dirty="0" err="1">
                <a:solidFill>
                  <a:schemeClr val="tx1"/>
                </a:solidFill>
              </a:rPr>
              <a:t>ao</a:t>
            </a:r>
            <a:r>
              <a:rPr lang="en-US" sz="2400" dirty="0">
                <a:solidFill>
                  <a:schemeClr val="tx1"/>
                </a:solidFill>
              </a:rPr>
              <a:t> </a:t>
            </a:r>
            <a:r>
              <a:rPr lang="en-US" sz="2400" dirty="0" err="1">
                <a:solidFill>
                  <a:schemeClr val="tx1"/>
                </a:solidFill>
              </a:rPr>
              <a:t>aumento</a:t>
            </a:r>
            <a:r>
              <a:rPr lang="en-US" sz="2400" dirty="0">
                <a:solidFill>
                  <a:schemeClr val="tx1"/>
                </a:solidFill>
              </a:rPr>
              <a:t> da </a:t>
            </a:r>
            <a:r>
              <a:rPr lang="en-US" sz="2400" dirty="0" err="1">
                <a:solidFill>
                  <a:schemeClr val="tx1"/>
                </a:solidFill>
              </a:rPr>
              <a:t>mecanização</a:t>
            </a:r>
            <a:r>
              <a:rPr lang="en-US" sz="2400" dirty="0">
                <a:solidFill>
                  <a:schemeClr val="tx1"/>
                </a:solidFill>
              </a:rPr>
              <a:t> da </a:t>
            </a:r>
            <a:r>
              <a:rPr lang="en-US" sz="2400" dirty="0" err="1">
                <a:solidFill>
                  <a:schemeClr val="tx1"/>
                </a:solidFill>
              </a:rPr>
              <a:t>produção</a:t>
            </a:r>
            <a:r>
              <a:rPr lang="en-US" sz="2400" dirty="0">
                <a:solidFill>
                  <a:schemeClr val="tx1"/>
                </a:solidFill>
              </a:rPr>
              <a:t>, o </a:t>
            </a:r>
            <a:r>
              <a:rPr lang="en-US" sz="2400" dirty="0" err="1">
                <a:solidFill>
                  <a:schemeClr val="tx1"/>
                </a:solidFill>
              </a:rPr>
              <a:t>que</a:t>
            </a:r>
            <a:r>
              <a:rPr lang="en-US" sz="2400" dirty="0">
                <a:solidFill>
                  <a:schemeClr val="tx1"/>
                </a:solidFill>
              </a:rPr>
              <a:t> </a:t>
            </a:r>
            <a:r>
              <a:rPr lang="en-US" sz="2400" dirty="0" err="1">
                <a:solidFill>
                  <a:schemeClr val="tx1"/>
                </a:solidFill>
              </a:rPr>
              <a:t>implicou</a:t>
            </a:r>
            <a:r>
              <a:rPr lang="en-US" sz="2400" dirty="0">
                <a:solidFill>
                  <a:schemeClr val="tx1"/>
                </a:solidFill>
              </a:rPr>
              <a:t> </a:t>
            </a:r>
            <a:r>
              <a:rPr lang="en-US" sz="2400" dirty="0" err="1">
                <a:solidFill>
                  <a:schemeClr val="tx1"/>
                </a:solidFill>
              </a:rPr>
              <a:t>em</a:t>
            </a:r>
            <a:r>
              <a:rPr lang="en-US" sz="2400" dirty="0">
                <a:solidFill>
                  <a:schemeClr val="tx1"/>
                </a:solidFill>
              </a:rPr>
              <a:t> </a:t>
            </a:r>
            <a:r>
              <a:rPr lang="en-US" sz="2400" dirty="0" err="1">
                <a:solidFill>
                  <a:schemeClr val="tx1"/>
                </a:solidFill>
              </a:rPr>
              <a:t>maior</a:t>
            </a:r>
            <a:r>
              <a:rPr lang="en-US" sz="2400" dirty="0">
                <a:solidFill>
                  <a:schemeClr val="tx1"/>
                </a:solidFill>
              </a:rPr>
              <a:t> </a:t>
            </a:r>
            <a:r>
              <a:rPr lang="en-US" sz="2400" dirty="0" err="1">
                <a:solidFill>
                  <a:schemeClr val="tx1"/>
                </a:solidFill>
              </a:rPr>
              <a:t>produtividade</a:t>
            </a:r>
            <a:r>
              <a:rPr lang="en-US" sz="2400" dirty="0">
                <a:solidFill>
                  <a:schemeClr val="tx1"/>
                </a:solidFill>
              </a:rPr>
              <a:t> e, com </a:t>
            </a:r>
            <a:r>
              <a:rPr lang="en-US" sz="2400" dirty="0" err="1">
                <a:solidFill>
                  <a:schemeClr val="tx1"/>
                </a:solidFill>
              </a:rPr>
              <a:t>isso</a:t>
            </a:r>
            <a:r>
              <a:rPr lang="en-US" sz="2400" dirty="0">
                <a:solidFill>
                  <a:schemeClr val="tx1"/>
                </a:solidFill>
              </a:rPr>
              <a:t>, a </a:t>
            </a:r>
            <a:r>
              <a:rPr lang="en-US" sz="2400" dirty="0" err="1">
                <a:solidFill>
                  <a:schemeClr val="tx1"/>
                </a:solidFill>
              </a:rPr>
              <a:t>consequente</a:t>
            </a:r>
            <a:r>
              <a:rPr lang="en-US" sz="2400" dirty="0">
                <a:solidFill>
                  <a:schemeClr val="tx1"/>
                </a:solidFill>
              </a:rPr>
              <a:t>  </a:t>
            </a:r>
            <a:r>
              <a:rPr lang="en-US" sz="2400" dirty="0" err="1">
                <a:solidFill>
                  <a:schemeClr val="tx1"/>
                </a:solidFill>
              </a:rPr>
              <a:t>redução</a:t>
            </a:r>
            <a:r>
              <a:rPr lang="en-US" sz="2400" dirty="0">
                <a:solidFill>
                  <a:schemeClr val="tx1"/>
                </a:solidFill>
              </a:rPr>
              <a:t> dos </a:t>
            </a:r>
            <a:r>
              <a:rPr lang="en-US" sz="2400" dirty="0" err="1">
                <a:solidFill>
                  <a:schemeClr val="tx1"/>
                </a:solidFill>
              </a:rPr>
              <a:t>custos</a:t>
            </a:r>
            <a:r>
              <a:rPr lang="en-US" sz="2400" dirty="0">
                <a:solidFill>
                  <a:schemeClr val="tx1"/>
                </a:solidFill>
              </a:rPr>
              <a:t> de </a:t>
            </a:r>
            <a:r>
              <a:rPr lang="en-US" sz="2400" dirty="0" err="1">
                <a:solidFill>
                  <a:schemeClr val="tx1"/>
                </a:solidFill>
              </a:rPr>
              <a:t>produção</a:t>
            </a:r>
            <a:r>
              <a:rPr lang="en-US" sz="2400" dirty="0">
                <a:solidFill>
                  <a:schemeClr val="tx1"/>
                </a:solidFill>
              </a:rPr>
              <a:t>.</a:t>
            </a:r>
          </a:p>
          <a:p>
            <a:pPr lvl="1" algn="just">
              <a:lnSpc>
                <a:spcPct val="90000"/>
              </a:lnSpc>
              <a:spcBef>
                <a:spcPct val="70000"/>
              </a:spcBef>
              <a:buClrTx/>
              <a:buSzPct val="99000"/>
              <a:buFont typeface="Wingdings" panose="05000000000000000000" pitchFamily="2" charset="2"/>
              <a:buChar char="§"/>
            </a:pPr>
            <a:r>
              <a:rPr lang="en-US" sz="2400" dirty="0" err="1">
                <a:solidFill>
                  <a:schemeClr val="tx1"/>
                </a:solidFill>
              </a:rPr>
              <a:t>Demanda</a:t>
            </a:r>
            <a:r>
              <a:rPr lang="en-US" sz="2400" dirty="0">
                <a:solidFill>
                  <a:schemeClr val="tx1"/>
                </a:solidFill>
              </a:rPr>
              <a:t> </a:t>
            </a:r>
            <a:r>
              <a:rPr lang="en-US" sz="2400" dirty="0" err="1">
                <a:solidFill>
                  <a:schemeClr val="tx1"/>
                </a:solidFill>
              </a:rPr>
              <a:t>diminuiu</a:t>
            </a:r>
            <a:r>
              <a:rPr lang="en-US" sz="2400" dirty="0">
                <a:solidFill>
                  <a:schemeClr val="tx1"/>
                </a:solidFill>
              </a:rPr>
              <a:t> </a:t>
            </a:r>
            <a:r>
              <a:rPr lang="en-US" sz="2400" dirty="0" err="1">
                <a:solidFill>
                  <a:schemeClr val="tx1"/>
                </a:solidFill>
              </a:rPr>
              <a:t>por</a:t>
            </a:r>
            <a:r>
              <a:rPr lang="en-US" sz="2400" dirty="0">
                <a:solidFill>
                  <a:schemeClr val="tx1"/>
                </a:solidFill>
              </a:rPr>
              <a:t> </a:t>
            </a:r>
            <a:r>
              <a:rPr lang="en-US" sz="2400" dirty="0" err="1">
                <a:solidFill>
                  <a:schemeClr val="tx1"/>
                </a:solidFill>
              </a:rPr>
              <a:t>uma</a:t>
            </a:r>
            <a:r>
              <a:rPr lang="en-US" sz="2400" dirty="0">
                <a:solidFill>
                  <a:schemeClr val="tx1"/>
                </a:solidFill>
              </a:rPr>
              <a:t> </a:t>
            </a:r>
            <a:r>
              <a:rPr lang="en-US" sz="2400" dirty="0" err="1">
                <a:solidFill>
                  <a:schemeClr val="tx1"/>
                </a:solidFill>
              </a:rPr>
              <a:t>alteração</a:t>
            </a:r>
            <a:r>
              <a:rPr lang="en-US" sz="2400" dirty="0">
                <a:solidFill>
                  <a:schemeClr val="tx1"/>
                </a:solidFill>
              </a:rPr>
              <a:t> </a:t>
            </a:r>
            <a:r>
              <a:rPr lang="en-US" sz="2400" dirty="0" err="1">
                <a:solidFill>
                  <a:schemeClr val="tx1"/>
                </a:solidFill>
              </a:rPr>
              <a:t>nas</a:t>
            </a:r>
            <a:r>
              <a:rPr lang="en-US" sz="2400" dirty="0">
                <a:solidFill>
                  <a:schemeClr val="tx1"/>
                </a:solidFill>
              </a:rPr>
              <a:t> </a:t>
            </a:r>
            <a:r>
              <a:rPr lang="en-US" sz="2400" dirty="0" err="1">
                <a:solidFill>
                  <a:schemeClr val="tx1"/>
                </a:solidFill>
              </a:rPr>
              <a:t>preferências</a:t>
            </a:r>
            <a:r>
              <a:rPr lang="en-US" sz="2400" dirty="0">
                <a:solidFill>
                  <a:schemeClr val="tx1"/>
                </a:solidFill>
              </a:rPr>
              <a:t> dos </a:t>
            </a:r>
            <a:r>
              <a:rPr lang="en-US" sz="2400" dirty="0" err="1">
                <a:solidFill>
                  <a:schemeClr val="tx1"/>
                </a:solidFill>
              </a:rPr>
              <a:t>consumidores</a:t>
            </a:r>
            <a:r>
              <a:rPr lang="en-US" sz="2400" dirty="0">
                <a:solidFill>
                  <a:schemeClr val="tx1"/>
                </a:solidFill>
              </a:rPr>
              <a:t>: </a:t>
            </a:r>
            <a:r>
              <a:rPr lang="en-US" sz="2400" dirty="0" err="1">
                <a:solidFill>
                  <a:schemeClr val="tx1"/>
                </a:solidFill>
              </a:rPr>
              <a:t>ovos</a:t>
            </a:r>
            <a:r>
              <a:rPr lang="en-US" sz="2400" dirty="0">
                <a:solidFill>
                  <a:schemeClr val="tx1"/>
                </a:solidFill>
              </a:rPr>
              <a:t> </a:t>
            </a:r>
            <a:r>
              <a:rPr lang="en-US" sz="2400" dirty="0" err="1">
                <a:solidFill>
                  <a:schemeClr val="tx1"/>
                </a:solidFill>
              </a:rPr>
              <a:t>contém</a:t>
            </a:r>
            <a:r>
              <a:rPr lang="en-US" sz="2400" dirty="0">
                <a:solidFill>
                  <a:schemeClr val="tx1"/>
                </a:solidFill>
              </a:rPr>
              <a:t> </a:t>
            </a:r>
            <a:r>
              <a:rPr lang="en-US" sz="2400" dirty="0" err="1">
                <a:solidFill>
                  <a:schemeClr val="tx1"/>
                </a:solidFill>
              </a:rPr>
              <a:t>muito</a:t>
            </a:r>
            <a:r>
              <a:rPr lang="en-US" sz="2400" dirty="0">
                <a:solidFill>
                  <a:schemeClr val="tx1"/>
                </a:solidFill>
              </a:rPr>
              <a:t> </a:t>
            </a:r>
            <a:r>
              <a:rPr lang="en-US" sz="2400" dirty="0" err="1">
                <a:solidFill>
                  <a:schemeClr val="tx1"/>
                </a:solidFill>
              </a:rPr>
              <a:t>colesterol</a:t>
            </a:r>
            <a:r>
              <a:rPr lang="en-US" sz="2400" dirty="0">
                <a:solidFill>
                  <a:schemeClr val="tx1"/>
                </a:solidFill>
              </a:rPr>
              <a:t>.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8181">
                                            <p:txEl>
                                              <p:pRg st="0" end="0"/>
                                            </p:txEl>
                                          </p:spTgt>
                                        </p:tgtEl>
                                        <p:attrNameLst>
                                          <p:attrName>style.visibility</p:attrName>
                                        </p:attrNameLst>
                                      </p:cBhvr>
                                      <p:to>
                                        <p:strVal val="visible"/>
                                      </p:to>
                                    </p:set>
                                    <p:animEffect transition="in" filter="wipe(left)">
                                      <p:cBhvr>
                                        <p:cTn id="7" dur="500"/>
                                        <p:tgtEl>
                                          <p:spTgt spid="17818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78181">
                                            <p:txEl>
                                              <p:pRg st="1" end="1"/>
                                            </p:txEl>
                                          </p:spTgt>
                                        </p:tgtEl>
                                        <p:attrNameLst>
                                          <p:attrName>style.visibility</p:attrName>
                                        </p:attrNameLst>
                                      </p:cBhvr>
                                      <p:to>
                                        <p:strVal val="visible"/>
                                      </p:to>
                                    </p:set>
                                    <p:animEffect transition="in" filter="wipe(left)">
                                      <p:cBhvr>
                                        <p:cTn id="10" dur="500"/>
                                        <p:tgtEl>
                                          <p:spTgt spid="17818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78181">
                                            <p:txEl>
                                              <p:pRg st="2" end="2"/>
                                            </p:txEl>
                                          </p:spTgt>
                                        </p:tgtEl>
                                        <p:attrNameLst>
                                          <p:attrName>style.visibility</p:attrName>
                                        </p:attrNameLst>
                                      </p:cBhvr>
                                      <p:to>
                                        <p:strVal val="visible"/>
                                      </p:to>
                                    </p:set>
                                    <p:animEffect transition="in" filter="wipe(left)">
                                      <p:cBhvr>
                                        <p:cTn id="13" dur="500"/>
                                        <p:tgtEl>
                                          <p:spTgt spid="17818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1"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2"/>
          <p:cNvSpPr>
            <a:spLocks noChangeArrowheads="1"/>
          </p:cNvSpPr>
          <p:nvPr/>
        </p:nvSpPr>
        <p:spPr bwMode="auto">
          <a:xfrm>
            <a:off x="677598" y="6023315"/>
            <a:ext cx="1905000" cy="457200"/>
          </a:xfrm>
          <a:prstGeom prst="rect">
            <a:avLst/>
          </a:prstGeom>
          <a:noFill/>
          <a:ln w="12700">
            <a:noFill/>
            <a:miter lim="800000"/>
            <a:headEnd/>
            <a:tailEnd/>
          </a:ln>
        </p:spPr>
        <p:txBody>
          <a:bodyPr wrap="none" anchor="ctr"/>
          <a:lstStyle/>
          <a:p>
            <a:endParaRPr lang="pt-BR"/>
          </a:p>
        </p:txBody>
      </p:sp>
      <p:sp>
        <p:nvSpPr>
          <p:cNvPr id="69637" name="Rectangle 3"/>
          <p:cNvSpPr>
            <a:spLocks noChangeArrowheads="1"/>
          </p:cNvSpPr>
          <p:nvPr/>
        </p:nvSpPr>
        <p:spPr bwMode="auto">
          <a:xfrm>
            <a:off x="3192198" y="6023315"/>
            <a:ext cx="2895600" cy="457200"/>
          </a:xfrm>
          <a:prstGeom prst="rect">
            <a:avLst/>
          </a:prstGeom>
          <a:noFill/>
          <a:ln w="12700">
            <a:noFill/>
            <a:miter lim="800000"/>
            <a:headEnd/>
            <a:tailEnd/>
          </a:ln>
        </p:spPr>
        <p:txBody>
          <a:bodyPr wrap="none" anchor="ctr"/>
          <a:lstStyle/>
          <a:p>
            <a:endParaRPr lang="pt-BR"/>
          </a:p>
        </p:txBody>
      </p:sp>
      <p:sp>
        <p:nvSpPr>
          <p:cNvPr id="69638" name="Rectangle 6"/>
          <p:cNvSpPr>
            <a:spLocks noGrp="1" noChangeArrowheads="1"/>
          </p:cNvSpPr>
          <p:nvPr>
            <p:ph type="title"/>
          </p:nvPr>
        </p:nvSpPr>
        <p:spPr>
          <a:xfrm>
            <a:off x="520506" y="133350"/>
            <a:ext cx="8013894" cy="785813"/>
          </a:xfrm>
          <a:noFill/>
        </p:spPr>
        <p:txBody>
          <a:bodyPr/>
          <a:lstStyle/>
          <a:p>
            <a:pPr algn="ctr"/>
            <a:r>
              <a:rPr lang="en-US" dirty="0">
                <a:solidFill>
                  <a:schemeClr val="tx1"/>
                </a:solidFill>
              </a:rPr>
              <a:t>Mercado de </a:t>
            </a:r>
            <a:r>
              <a:rPr lang="en-US" dirty="0" err="1">
                <a:solidFill>
                  <a:schemeClr val="tx1"/>
                </a:solidFill>
              </a:rPr>
              <a:t>Ovos</a:t>
            </a:r>
            <a:endParaRPr lang="en-US" dirty="0">
              <a:solidFill>
                <a:schemeClr val="tx1"/>
              </a:solidFill>
            </a:endParaRPr>
          </a:p>
        </p:txBody>
      </p:sp>
      <p:sp>
        <p:nvSpPr>
          <p:cNvPr id="69639" name="Rectangle 7"/>
          <p:cNvSpPr>
            <a:spLocks noChangeArrowheads="1"/>
          </p:cNvSpPr>
          <p:nvPr/>
        </p:nvSpPr>
        <p:spPr bwMode="auto">
          <a:xfrm>
            <a:off x="3039798" y="6010615"/>
            <a:ext cx="2895600" cy="457200"/>
          </a:xfrm>
          <a:prstGeom prst="rect">
            <a:avLst/>
          </a:prstGeom>
          <a:noFill/>
          <a:ln w="12700">
            <a:noFill/>
            <a:miter lim="800000"/>
            <a:headEnd/>
            <a:tailEnd/>
          </a:ln>
        </p:spPr>
        <p:txBody>
          <a:bodyPr wrap="none" anchor="ctr"/>
          <a:lstStyle/>
          <a:p>
            <a:endParaRPr lang="pt-BR"/>
          </a:p>
        </p:txBody>
      </p:sp>
      <p:sp>
        <p:nvSpPr>
          <p:cNvPr id="69640" name="Line 8"/>
          <p:cNvSpPr>
            <a:spLocks noChangeShapeType="1"/>
          </p:cNvSpPr>
          <p:nvPr/>
        </p:nvSpPr>
        <p:spPr bwMode="auto">
          <a:xfrm>
            <a:off x="2125398" y="1561782"/>
            <a:ext cx="0" cy="4211637"/>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69641" name="Line 9"/>
          <p:cNvSpPr>
            <a:spLocks noChangeShapeType="1"/>
          </p:cNvSpPr>
          <p:nvPr/>
        </p:nvSpPr>
        <p:spPr bwMode="auto">
          <a:xfrm>
            <a:off x="2144448" y="5743915"/>
            <a:ext cx="4222750"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69642" name="Rectangle 10"/>
          <p:cNvSpPr>
            <a:spLocks noChangeArrowheads="1"/>
          </p:cNvSpPr>
          <p:nvPr/>
        </p:nvSpPr>
        <p:spPr bwMode="auto">
          <a:xfrm>
            <a:off x="5520484" y="5677679"/>
            <a:ext cx="1856278" cy="766877"/>
          </a:xfrm>
          <a:prstGeom prst="rect">
            <a:avLst/>
          </a:prstGeom>
          <a:noFill/>
          <a:ln w="12700">
            <a:noFill/>
            <a:miter lim="800000"/>
            <a:headEnd/>
            <a:tailEnd/>
          </a:ln>
        </p:spPr>
        <p:txBody>
          <a:bodyPr wrap="none" lIns="90488" tIns="44450" rIns="90488" bIns="44450">
            <a:spAutoFit/>
          </a:bodyPr>
          <a:lstStyle/>
          <a:p>
            <a:pPr algn="ctr"/>
            <a:r>
              <a:rPr lang="en-US" sz="2800" b="1" dirty="0">
                <a:latin typeface="Arial" charset="0"/>
              </a:rPr>
              <a:t>Q</a:t>
            </a:r>
          </a:p>
          <a:p>
            <a:pPr algn="ctr"/>
            <a:r>
              <a:rPr lang="en-US" sz="1600" dirty="0" err="1">
                <a:latin typeface="Arial" charset="0"/>
              </a:rPr>
              <a:t>Milhões</a:t>
            </a:r>
            <a:r>
              <a:rPr lang="en-US" sz="1600" dirty="0">
                <a:latin typeface="Arial" charset="0"/>
              </a:rPr>
              <a:t> de </a:t>
            </a:r>
            <a:r>
              <a:rPr lang="en-US" sz="1600" dirty="0" err="1">
                <a:latin typeface="Arial" charset="0"/>
              </a:rPr>
              <a:t>Dúzias</a:t>
            </a:r>
            <a:endParaRPr lang="en-US" sz="1600" dirty="0">
              <a:latin typeface="Arial" charset="0"/>
            </a:endParaRPr>
          </a:p>
        </p:txBody>
      </p:sp>
      <p:sp>
        <p:nvSpPr>
          <p:cNvPr id="69643" name="Rectangle 11"/>
          <p:cNvSpPr>
            <a:spLocks noChangeArrowheads="1"/>
          </p:cNvSpPr>
          <p:nvPr/>
        </p:nvSpPr>
        <p:spPr bwMode="auto">
          <a:xfrm>
            <a:off x="1649661" y="1171329"/>
            <a:ext cx="439225" cy="551433"/>
          </a:xfrm>
          <a:prstGeom prst="rect">
            <a:avLst/>
          </a:prstGeom>
          <a:noFill/>
          <a:ln w="12700">
            <a:noFill/>
            <a:miter lim="800000"/>
            <a:headEnd/>
            <a:tailEnd/>
          </a:ln>
        </p:spPr>
        <p:txBody>
          <a:bodyPr wrap="none" lIns="90488" tIns="44450" rIns="90488" bIns="44450">
            <a:spAutoFit/>
          </a:bodyPr>
          <a:lstStyle/>
          <a:p>
            <a:pPr algn="r"/>
            <a:r>
              <a:rPr lang="en-US" sz="3000" b="1" dirty="0">
                <a:latin typeface="Arial" charset="0"/>
              </a:rPr>
              <a:t>P</a:t>
            </a:r>
          </a:p>
        </p:txBody>
      </p:sp>
      <p:grpSp>
        <p:nvGrpSpPr>
          <p:cNvPr id="2" name="Group 34"/>
          <p:cNvGrpSpPr>
            <a:grpSpLocks/>
          </p:cNvGrpSpPr>
          <p:nvPr/>
        </p:nvGrpSpPr>
        <p:grpSpPr bwMode="auto">
          <a:xfrm>
            <a:off x="3039798" y="1679915"/>
            <a:ext cx="3741738" cy="3687764"/>
            <a:chOff x="1968" y="1200"/>
            <a:chExt cx="2357" cy="2323"/>
          </a:xfrm>
        </p:grpSpPr>
        <p:sp>
          <p:nvSpPr>
            <p:cNvPr id="69669" name="Freeform 12"/>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 name="T12" fmla="*/ 0 60000 65536"/>
                <a:gd name="T13" fmla="*/ 0 60000 65536"/>
                <a:gd name="T14" fmla="*/ 0 60000 65536"/>
                <a:gd name="T15" fmla="*/ 0 60000 65536"/>
                <a:gd name="T16" fmla="*/ 0 60000 65536"/>
                <a:gd name="T17" fmla="*/ 0 60000 65536"/>
                <a:gd name="T18" fmla="*/ 0 w 1873"/>
                <a:gd name="T19" fmla="*/ 0 h 2209"/>
                <a:gd name="T20" fmla="*/ 1873 w 1873"/>
                <a:gd name="T21" fmla="*/ 2209 h 2209"/>
              </a:gdLst>
              <a:ahLst/>
              <a:cxnLst>
                <a:cxn ang="T12">
                  <a:pos x="T0" y="T1"/>
                </a:cxn>
                <a:cxn ang="T13">
                  <a:pos x="T2" y="T3"/>
                </a:cxn>
                <a:cxn ang="T14">
                  <a:pos x="T4" y="T5"/>
                </a:cxn>
                <a:cxn ang="T15">
                  <a:pos x="T6" y="T7"/>
                </a:cxn>
                <a:cxn ang="T16">
                  <a:pos x="T8" y="T9"/>
                </a:cxn>
                <a:cxn ang="T17">
                  <a:pos x="T10" y="T11"/>
                </a:cxn>
              </a:cxnLst>
              <a:rect l="T18" t="T19" r="T20" b="T21"/>
              <a:pathLst>
                <a:path w="1873" h="2209">
                  <a:moveTo>
                    <a:pt x="0" y="0"/>
                  </a:moveTo>
                  <a:lnTo>
                    <a:pt x="360" y="587"/>
                  </a:lnTo>
                  <a:lnTo>
                    <a:pt x="782" y="1203"/>
                  </a:lnTo>
                  <a:lnTo>
                    <a:pt x="1349" y="1852"/>
                  </a:lnTo>
                  <a:lnTo>
                    <a:pt x="1625" y="2095"/>
                  </a:lnTo>
                  <a:lnTo>
                    <a:pt x="1872" y="2208"/>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69670" name="Rectangle 13"/>
            <p:cNvSpPr>
              <a:spLocks noChangeArrowheads="1"/>
            </p:cNvSpPr>
            <p:nvPr/>
          </p:nvSpPr>
          <p:spPr bwMode="auto">
            <a:xfrm>
              <a:off x="3863" y="3275"/>
              <a:ext cx="462" cy="248"/>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D</a:t>
              </a:r>
              <a:r>
                <a:rPr lang="en-US" sz="2000" b="1" baseline="-25000" dirty="0">
                  <a:latin typeface="Arial" charset="0"/>
                </a:rPr>
                <a:t>1970</a:t>
              </a:r>
            </a:p>
          </p:txBody>
        </p:sp>
      </p:grpSp>
      <p:grpSp>
        <p:nvGrpSpPr>
          <p:cNvPr id="3" name="Group 31"/>
          <p:cNvGrpSpPr>
            <a:grpSpLocks/>
          </p:cNvGrpSpPr>
          <p:nvPr/>
        </p:nvGrpSpPr>
        <p:grpSpPr bwMode="auto">
          <a:xfrm>
            <a:off x="2125398" y="1614828"/>
            <a:ext cx="4044950" cy="3419475"/>
            <a:chOff x="1392" y="1159"/>
            <a:chExt cx="2548" cy="2154"/>
          </a:xfrm>
        </p:grpSpPr>
        <p:sp>
          <p:nvSpPr>
            <p:cNvPr id="69667" name="Freeform 14"/>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 name="T12" fmla="*/ 0 60000 65536"/>
                <a:gd name="T13" fmla="*/ 0 60000 65536"/>
                <a:gd name="T14" fmla="*/ 0 60000 65536"/>
                <a:gd name="T15" fmla="*/ 0 60000 65536"/>
                <a:gd name="T16" fmla="*/ 0 60000 65536"/>
                <a:gd name="T17" fmla="*/ 0 60000 65536"/>
                <a:gd name="T18" fmla="*/ 0 w 2209"/>
                <a:gd name="T19" fmla="*/ 0 h 1873"/>
                <a:gd name="T20" fmla="*/ 2209 w 2209"/>
                <a:gd name="T21" fmla="*/ 1873 h 1873"/>
              </a:gdLst>
              <a:ahLst/>
              <a:cxnLst>
                <a:cxn ang="T12">
                  <a:pos x="T0" y="T1"/>
                </a:cxn>
                <a:cxn ang="T13">
                  <a:pos x="T2" y="T3"/>
                </a:cxn>
                <a:cxn ang="T14">
                  <a:pos x="T4" y="T5"/>
                </a:cxn>
                <a:cxn ang="T15">
                  <a:pos x="T6" y="T7"/>
                </a:cxn>
                <a:cxn ang="T16">
                  <a:pos x="T8" y="T9"/>
                </a:cxn>
                <a:cxn ang="T17">
                  <a:pos x="T10" y="T11"/>
                </a:cxn>
              </a:cxnLst>
              <a:rect l="T18" t="T19" r="T20" b="T21"/>
              <a:pathLst>
                <a:path w="2209" h="1873">
                  <a:moveTo>
                    <a:pt x="0" y="1872"/>
                  </a:moveTo>
                  <a:lnTo>
                    <a:pt x="587" y="1512"/>
                  </a:lnTo>
                  <a:lnTo>
                    <a:pt x="1203" y="1090"/>
                  </a:lnTo>
                  <a:lnTo>
                    <a:pt x="1852" y="523"/>
                  </a:lnTo>
                  <a:lnTo>
                    <a:pt x="2095" y="247"/>
                  </a:lnTo>
                  <a:lnTo>
                    <a:pt x="2208" y="0"/>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69668" name="Rectangle 15"/>
            <p:cNvSpPr>
              <a:spLocks noChangeArrowheads="1"/>
            </p:cNvSpPr>
            <p:nvPr/>
          </p:nvSpPr>
          <p:spPr bwMode="auto">
            <a:xfrm>
              <a:off x="3487" y="1159"/>
              <a:ext cx="453" cy="248"/>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S</a:t>
              </a:r>
              <a:r>
                <a:rPr lang="en-US" sz="2000" b="1" baseline="-25000" dirty="0">
                  <a:latin typeface="Arial" charset="0"/>
                </a:rPr>
                <a:t>1970</a:t>
              </a:r>
            </a:p>
          </p:txBody>
        </p:sp>
      </p:grpSp>
      <p:grpSp>
        <p:nvGrpSpPr>
          <p:cNvPr id="4" name="Group 33"/>
          <p:cNvGrpSpPr>
            <a:grpSpLocks/>
          </p:cNvGrpSpPr>
          <p:nvPr/>
        </p:nvGrpSpPr>
        <p:grpSpPr bwMode="auto">
          <a:xfrm>
            <a:off x="1318949" y="3396003"/>
            <a:ext cx="3389313" cy="2663825"/>
            <a:chOff x="884" y="2281"/>
            <a:chExt cx="2135" cy="1678"/>
          </a:xfrm>
        </p:grpSpPr>
        <p:sp>
          <p:nvSpPr>
            <p:cNvPr id="69662" name="Line 16"/>
            <p:cNvSpPr>
              <a:spLocks noChangeShapeType="1"/>
            </p:cNvSpPr>
            <p:nvPr/>
          </p:nvSpPr>
          <p:spPr bwMode="auto">
            <a:xfrm flipH="1">
              <a:off x="1371" y="2400"/>
              <a:ext cx="1389" cy="0"/>
            </a:xfrm>
            <a:prstGeom prst="line">
              <a:avLst/>
            </a:prstGeom>
            <a:noFill/>
            <a:ln w="25400">
              <a:solidFill>
                <a:schemeClr val="tx1"/>
              </a:solidFill>
              <a:prstDash val="dash"/>
              <a:round/>
              <a:headEnd/>
              <a:tailEnd/>
            </a:ln>
          </p:spPr>
          <p:txBody>
            <a:bodyPr wrap="none" anchor="ctr"/>
            <a:lstStyle/>
            <a:p>
              <a:endParaRPr lang="pt-BR"/>
            </a:p>
          </p:txBody>
        </p:sp>
        <p:sp>
          <p:nvSpPr>
            <p:cNvPr id="69663" name="Oval 17"/>
            <p:cNvSpPr>
              <a:spLocks noChangeArrowheads="1"/>
            </p:cNvSpPr>
            <p:nvPr/>
          </p:nvSpPr>
          <p:spPr bwMode="auto">
            <a:xfrm>
              <a:off x="2688" y="2352"/>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69664" name="Rectangle 18"/>
            <p:cNvSpPr>
              <a:spLocks noChangeArrowheads="1"/>
            </p:cNvSpPr>
            <p:nvPr/>
          </p:nvSpPr>
          <p:spPr bwMode="auto">
            <a:xfrm>
              <a:off x="884" y="2281"/>
              <a:ext cx="474" cy="229"/>
            </a:xfrm>
            <a:prstGeom prst="rect">
              <a:avLst/>
            </a:prstGeom>
            <a:noFill/>
            <a:ln w="12700">
              <a:noFill/>
              <a:miter lim="800000"/>
              <a:headEnd/>
              <a:tailEnd/>
            </a:ln>
          </p:spPr>
          <p:txBody>
            <a:bodyPr wrap="none" lIns="90488" tIns="44450" rIns="90488" bIns="44450">
              <a:spAutoFit/>
            </a:bodyPr>
            <a:lstStyle/>
            <a:p>
              <a:r>
                <a:rPr lang="en-US" sz="1800" b="1" dirty="0">
                  <a:latin typeface="Arial" charset="0"/>
                </a:rPr>
                <a:t>$0,61</a:t>
              </a:r>
            </a:p>
          </p:txBody>
        </p:sp>
        <p:sp>
          <p:nvSpPr>
            <p:cNvPr id="69665" name="Rectangle 19"/>
            <p:cNvSpPr>
              <a:spLocks noChangeArrowheads="1"/>
            </p:cNvSpPr>
            <p:nvPr/>
          </p:nvSpPr>
          <p:spPr bwMode="auto">
            <a:xfrm>
              <a:off x="2585" y="3749"/>
              <a:ext cx="434" cy="210"/>
            </a:xfrm>
            <a:prstGeom prst="rect">
              <a:avLst/>
            </a:prstGeom>
            <a:noFill/>
            <a:ln w="12700">
              <a:noFill/>
              <a:miter lim="800000"/>
              <a:headEnd/>
              <a:tailEnd/>
            </a:ln>
          </p:spPr>
          <p:txBody>
            <a:bodyPr wrap="none" lIns="90488" tIns="44450" rIns="90488" bIns="44450">
              <a:spAutoFit/>
            </a:bodyPr>
            <a:lstStyle/>
            <a:p>
              <a:r>
                <a:rPr lang="en-US" sz="1600" b="1">
                  <a:latin typeface="Arial" charset="0"/>
                </a:rPr>
                <a:t>5.500</a:t>
              </a:r>
            </a:p>
          </p:txBody>
        </p:sp>
        <p:sp>
          <p:nvSpPr>
            <p:cNvPr id="69666" name="Line 20"/>
            <p:cNvSpPr>
              <a:spLocks noChangeShapeType="1"/>
            </p:cNvSpPr>
            <p:nvPr/>
          </p:nvSpPr>
          <p:spPr bwMode="auto">
            <a:xfrm>
              <a:off x="2736" y="2475"/>
              <a:ext cx="0" cy="1293"/>
            </a:xfrm>
            <a:prstGeom prst="line">
              <a:avLst/>
            </a:prstGeom>
            <a:noFill/>
            <a:ln w="25400">
              <a:solidFill>
                <a:schemeClr val="tx1"/>
              </a:solidFill>
              <a:prstDash val="dash"/>
              <a:round/>
              <a:headEnd/>
              <a:tailEnd/>
            </a:ln>
          </p:spPr>
          <p:txBody>
            <a:bodyPr wrap="none" anchor="ctr"/>
            <a:lstStyle/>
            <a:p>
              <a:endParaRPr lang="pt-BR"/>
            </a:p>
          </p:txBody>
        </p:sp>
      </p:grpSp>
      <p:grpSp>
        <p:nvGrpSpPr>
          <p:cNvPr id="5" name="Group 35"/>
          <p:cNvGrpSpPr>
            <a:grpSpLocks/>
          </p:cNvGrpSpPr>
          <p:nvPr/>
        </p:nvGrpSpPr>
        <p:grpSpPr bwMode="auto">
          <a:xfrm>
            <a:off x="2353998" y="2060915"/>
            <a:ext cx="3589338" cy="3662363"/>
            <a:chOff x="1536" y="1440"/>
            <a:chExt cx="2261" cy="2307"/>
          </a:xfrm>
        </p:grpSpPr>
        <p:sp>
          <p:nvSpPr>
            <p:cNvPr id="69660" name="Freeform 21"/>
            <p:cNvSpPr>
              <a:spLocks/>
            </p:cNvSpPr>
            <p:nvPr/>
          </p:nvSpPr>
          <p:spPr bwMode="auto">
            <a:xfrm>
              <a:off x="1536" y="1440"/>
              <a:ext cx="1777" cy="2305"/>
            </a:xfrm>
            <a:custGeom>
              <a:avLst/>
              <a:gdLst>
                <a:gd name="T0" fmla="*/ 0 w 1777"/>
                <a:gd name="T1" fmla="*/ 0 h 2305"/>
                <a:gd name="T2" fmla="*/ 342 w 1777"/>
                <a:gd name="T3" fmla="*/ 613 h 2305"/>
                <a:gd name="T4" fmla="*/ 742 w 1777"/>
                <a:gd name="T5" fmla="*/ 1255 h 2305"/>
                <a:gd name="T6" fmla="*/ 1280 w 1777"/>
                <a:gd name="T7" fmla="*/ 1933 h 2305"/>
                <a:gd name="T8" fmla="*/ 1542 w 1777"/>
                <a:gd name="T9" fmla="*/ 2186 h 2305"/>
                <a:gd name="T10" fmla="*/ 1776 w 1777"/>
                <a:gd name="T11" fmla="*/ 2304 h 2305"/>
                <a:gd name="T12" fmla="*/ 0 60000 65536"/>
                <a:gd name="T13" fmla="*/ 0 60000 65536"/>
                <a:gd name="T14" fmla="*/ 0 60000 65536"/>
                <a:gd name="T15" fmla="*/ 0 60000 65536"/>
                <a:gd name="T16" fmla="*/ 0 60000 65536"/>
                <a:gd name="T17" fmla="*/ 0 60000 65536"/>
                <a:gd name="T18" fmla="*/ 0 w 1777"/>
                <a:gd name="T19" fmla="*/ 0 h 2305"/>
                <a:gd name="T20" fmla="*/ 1777 w 1777"/>
                <a:gd name="T21" fmla="*/ 2305 h 2305"/>
              </a:gdLst>
              <a:ahLst/>
              <a:cxnLst>
                <a:cxn ang="T12">
                  <a:pos x="T0" y="T1"/>
                </a:cxn>
                <a:cxn ang="T13">
                  <a:pos x="T2" y="T3"/>
                </a:cxn>
                <a:cxn ang="T14">
                  <a:pos x="T4" y="T5"/>
                </a:cxn>
                <a:cxn ang="T15">
                  <a:pos x="T6" y="T7"/>
                </a:cxn>
                <a:cxn ang="T16">
                  <a:pos x="T8" y="T9"/>
                </a:cxn>
                <a:cxn ang="T17">
                  <a:pos x="T10" y="T11"/>
                </a:cxn>
              </a:cxnLst>
              <a:rect l="T18" t="T19" r="T20" b="T21"/>
              <a:pathLst>
                <a:path w="1777" h="2305">
                  <a:moveTo>
                    <a:pt x="0" y="0"/>
                  </a:moveTo>
                  <a:lnTo>
                    <a:pt x="342" y="613"/>
                  </a:lnTo>
                  <a:lnTo>
                    <a:pt x="742" y="1255"/>
                  </a:lnTo>
                  <a:lnTo>
                    <a:pt x="1280" y="1933"/>
                  </a:lnTo>
                  <a:lnTo>
                    <a:pt x="1542" y="2186"/>
                  </a:lnTo>
                  <a:lnTo>
                    <a:pt x="1776" y="2304"/>
                  </a:lnTo>
                </a:path>
              </a:pathLst>
            </a:custGeom>
            <a:noFill/>
            <a:ln w="50800" cap="flat" cmpd="sng">
              <a:solidFill>
                <a:srgbClr val="0070C0"/>
              </a:solidFill>
              <a:prstDash val="solid"/>
              <a:round/>
              <a:headEnd type="none" w="med" len="med"/>
              <a:tailEnd type="none" w="med" len="med"/>
            </a:ln>
          </p:spPr>
          <p:txBody>
            <a:bodyPr/>
            <a:lstStyle/>
            <a:p>
              <a:endParaRPr lang="pt-BR"/>
            </a:p>
          </p:txBody>
        </p:sp>
        <p:sp>
          <p:nvSpPr>
            <p:cNvPr id="69661" name="Rectangle 22"/>
            <p:cNvSpPr>
              <a:spLocks noChangeArrowheads="1"/>
            </p:cNvSpPr>
            <p:nvPr/>
          </p:nvSpPr>
          <p:spPr bwMode="auto">
            <a:xfrm>
              <a:off x="3326" y="3497"/>
              <a:ext cx="471" cy="250"/>
            </a:xfrm>
            <a:prstGeom prst="rect">
              <a:avLst/>
            </a:prstGeom>
            <a:noFill/>
            <a:ln w="12700">
              <a:noFill/>
              <a:prstDash val="dash"/>
              <a:miter lim="800000"/>
              <a:headEnd/>
              <a:tailEnd/>
            </a:ln>
          </p:spPr>
          <p:txBody>
            <a:bodyPr wrap="none" lIns="90488" tIns="44450" rIns="90488" bIns="44450">
              <a:spAutoFit/>
            </a:bodyPr>
            <a:lstStyle/>
            <a:p>
              <a:r>
                <a:rPr lang="en-US" sz="2000" b="1" i="1" dirty="0">
                  <a:solidFill>
                    <a:srgbClr val="0070C0"/>
                  </a:solidFill>
                  <a:latin typeface="Arial" charset="0"/>
                </a:rPr>
                <a:t>D</a:t>
              </a:r>
              <a:r>
                <a:rPr lang="en-US" sz="2000" b="1" baseline="-25000" dirty="0">
                  <a:solidFill>
                    <a:srgbClr val="0070C0"/>
                  </a:solidFill>
                  <a:latin typeface="Arial" charset="0"/>
                </a:rPr>
                <a:t>1998</a:t>
              </a:r>
            </a:p>
          </p:txBody>
        </p:sp>
      </p:grpSp>
      <p:grpSp>
        <p:nvGrpSpPr>
          <p:cNvPr id="6" name="Group 36"/>
          <p:cNvGrpSpPr>
            <a:grpSpLocks/>
          </p:cNvGrpSpPr>
          <p:nvPr/>
        </p:nvGrpSpPr>
        <p:grpSpPr bwMode="auto">
          <a:xfrm>
            <a:off x="2125398" y="2792753"/>
            <a:ext cx="4606925" cy="2622550"/>
            <a:chOff x="1392" y="1901"/>
            <a:chExt cx="2902" cy="1652"/>
          </a:xfrm>
        </p:grpSpPr>
        <p:sp>
          <p:nvSpPr>
            <p:cNvPr id="69658" name="Freeform 23"/>
            <p:cNvSpPr>
              <a:spLocks/>
            </p:cNvSpPr>
            <p:nvPr/>
          </p:nvSpPr>
          <p:spPr bwMode="auto">
            <a:xfrm>
              <a:off x="1392" y="2160"/>
              <a:ext cx="2545" cy="1393"/>
            </a:xfrm>
            <a:custGeom>
              <a:avLst/>
              <a:gdLst>
                <a:gd name="T0" fmla="*/ 0 w 2545"/>
                <a:gd name="T1" fmla="*/ 1392 h 1393"/>
                <a:gd name="T2" fmla="*/ 676 w 2545"/>
                <a:gd name="T3" fmla="*/ 1124 h 1393"/>
                <a:gd name="T4" fmla="*/ 1386 w 2545"/>
                <a:gd name="T5" fmla="*/ 811 h 1393"/>
                <a:gd name="T6" fmla="*/ 2134 w 2545"/>
                <a:gd name="T7" fmla="*/ 389 h 1393"/>
                <a:gd name="T8" fmla="*/ 2414 w 2545"/>
                <a:gd name="T9" fmla="*/ 184 h 1393"/>
                <a:gd name="T10" fmla="*/ 2544 w 2545"/>
                <a:gd name="T11" fmla="*/ 0 h 1393"/>
                <a:gd name="T12" fmla="*/ 0 60000 65536"/>
                <a:gd name="T13" fmla="*/ 0 60000 65536"/>
                <a:gd name="T14" fmla="*/ 0 60000 65536"/>
                <a:gd name="T15" fmla="*/ 0 60000 65536"/>
                <a:gd name="T16" fmla="*/ 0 60000 65536"/>
                <a:gd name="T17" fmla="*/ 0 60000 65536"/>
                <a:gd name="T18" fmla="*/ 0 w 2545"/>
                <a:gd name="T19" fmla="*/ 0 h 1393"/>
                <a:gd name="T20" fmla="*/ 2545 w 2545"/>
                <a:gd name="T21" fmla="*/ 1393 h 1393"/>
              </a:gdLst>
              <a:ahLst/>
              <a:cxnLst>
                <a:cxn ang="T12">
                  <a:pos x="T0" y="T1"/>
                </a:cxn>
                <a:cxn ang="T13">
                  <a:pos x="T2" y="T3"/>
                </a:cxn>
                <a:cxn ang="T14">
                  <a:pos x="T4" y="T5"/>
                </a:cxn>
                <a:cxn ang="T15">
                  <a:pos x="T6" y="T7"/>
                </a:cxn>
                <a:cxn ang="T16">
                  <a:pos x="T8" y="T9"/>
                </a:cxn>
                <a:cxn ang="T17">
                  <a:pos x="T10" y="T11"/>
                </a:cxn>
              </a:cxnLst>
              <a:rect l="T18" t="T19" r="T20" b="T21"/>
              <a:pathLst>
                <a:path w="2545" h="1393">
                  <a:moveTo>
                    <a:pt x="0" y="1392"/>
                  </a:moveTo>
                  <a:lnTo>
                    <a:pt x="676" y="1124"/>
                  </a:lnTo>
                  <a:lnTo>
                    <a:pt x="1386" y="811"/>
                  </a:lnTo>
                  <a:lnTo>
                    <a:pt x="2134" y="389"/>
                  </a:lnTo>
                  <a:lnTo>
                    <a:pt x="2414" y="184"/>
                  </a:lnTo>
                  <a:lnTo>
                    <a:pt x="2544" y="0"/>
                  </a:lnTo>
                </a:path>
              </a:pathLst>
            </a:custGeom>
            <a:noFill/>
            <a:ln w="50800" cap="flat" cmpd="sng">
              <a:solidFill>
                <a:srgbClr val="0070C0"/>
              </a:solidFill>
              <a:prstDash val="solid"/>
              <a:round/>
              <a:headEnd type="none" w="med" len="med"/>
              <a:tailEnd type="none" w="med" len="med"/>
            </a:ln>
          </p:spPr>
          <p:txBody>
            <a:bodyPr/>
            <a:lstStyle/>
            <a:p>
              <a:endParaRPr lang="pt-BR"/>
            </a:p>
          </p:txBody>
        </p:sp>
        <p:sp>
          <p:nvSpPr>
            <p:cNvPr id="69659" name="Rectangle 24"/>
            <p:cNvSpPr>
              <a:spLocks noChangeArrowheads="1"/>
            </p:cNvSpPr>
            <p:nvPr/>
          </p:nvSpPr>
          <p:spPr bwMode="auto">
            <a:xfrm>
              <a:off x="3833" y="1901"/>
              <a:ext cx="461" cy="250"/>
            </a:xfrm>
            <a:prstGeom prst="rect">
              <a:avLst/>
            </a:prstGeom>
            <a:noFill/>
            <a:ln w="12700">
              <a:noFill/>
              <a:miter lim="800000"/>
              <a:headEnd/>
              <a:tailEnd/>
            </a:ln>
          </p:spPr>
          <p:txBody>
            <a:bodyPr wrap="none" lIns="90488" tIns="44450" rIns="90488" bIns="44450">
              <a:spAutoFit/>
            </a:bodyPr>
            <a:lstStyle/>
            <a:p>
              <a:r>
                <a:rPr lang="en-US" sz="2000" b="1" i="1" dirty="0">
                  <a:solidFill>
                    <a:srgbClr val="0070C0"/>
                  </a:solidFill>
                  <a:latin typeface="Arial" charset="0"/>
                </a:rPr>
                <a:t>S</a:t>
              </a:r>
              <a:r>
                <a:rPr lang="en-US" sz="2000" b="1" baseline="-25000" dirty="0">
                  <a:solidFill>
                    <a:srgbClr val="0070C0"/>
                  </a:solidFill>
                  <a:latin typeface="Arial" charset="0"/>
                </a:rPr>
                <a:t>1998</a:t>
              </a:r>
            </a:p>
          </p:txBody>
        </p:sp>
      </p:grpSp>
      <p:grpSp>
        <p:nvGrpSpPr>
          <p:cNvPr id="7" name="Group 38"/>
          <p:cNvGrpSpPr>
            <a:grpSpLocks/>
          </p:cNvGrpSpPr>
          <p:nvPr/>
        </p:nvGrpSpPr>
        <p:grpSpPr bwMode="auto">
          <a:xfrm>
            <a:off x="1318949" y="3661116"/>
            <a:ext cx="2940050" cy="2401888"/>
            <a:chOff x="884" y="2448"/>
            <a:chExt cx="1852" cy="1513"/>
          </a:xfrm>
        </p:grpSpPr>
        <p:sp>
          <p:nvSpPr>
            <p:cNvPr id="69651" name="Line 4"/>
            <p:cNvSpPr>
              <a:spLocks noChangeShapeType="1"/>
            </p:cNvSpPr>
            <p:nvPr/>
          </p:nvSpPr>
          <p:spPr bwMode="auto">
            <a:xfrm flipH="1">
              <a:off x="1371" y="3072"/>
              <a:ext cx="1197" cy="0"/>
            </a:xfrm>
            <a:prstGeom prst="line">
              <a:avLst/>
            </a:prstGeom>
            <a:noFill/>
            <a:ln w="25400">
              <a:solidFill>
                <a:srgbClr val="0070C0"/>
              </a:solidFill>
              <a:prstDash val="dash"/>
              <a:round/>
              <a:headEnd/>
              <a:tailEnd/>
            </a:ln>
          </p:spPr>
          <p:txBody>
            <a:bodyPr wrap="none" anchor="ctr"/>
            <a:lstStyle/>
            <a:p>
              <a:endParaRPr lang="pt-BR"/>
            </a:p>
          </p:txBody>
        </p:sp>
        <p:sp>
          <p:nvSpPr>
            <p:cNvPr id="69652" name="Line 5"/>
            <p:cNvSpPr>
              <a:spLocks noChangeShapeType="1"/>
            </p:cNvSpPr>
            <p:nvPr/>
          </p:nvSpPr>
          <p:spPr bwMode="auto">
            <a:xfrm>
              <a:off x="2544" y="3099"/>
              <a:ext cx="0" cy="669"/>
            </a:xfrm>
            <a:prstGeom prst="line">
              <a:avLst/>
            </a:prstGeom>
            <a:noFill/>
            <a:ln w="25400">
              <a:solidFill>
                <a:srgbClr val="0070C0"/>
              </a:solidFill>
              <a:prstDash val="dash"/>
              <a:round/>
              <a:headEnd/>
              <a:tailEnd/>
            </a:ln>
          </p:spPr>
          <p:txBody>
            <a:bodyPr wrap="none" anchor="ctr"/>
            <a:lstStyle/>
            <a:p>
              <a:endParaRPr lang="pt-BR"/>
            </a:p>
          </p:txBody>
        </p:sp>
        <p:sp>
          <p:nvSpPr>
            <p:cNvPr id="69653" name="Oval 25"/>
            <p:cNvSpPr>
              <a:spLocks noChangeArrowheads="1"/>
            </p:cNvSpPr>
            <p:nvPr/>
          </p:nvSpPr>
          <p:spPr bwMode="auto">
            <a:xfrm>
              <a:off x="2496" y="3024"/>
              <a:ext cx="96" cy="96"/>
            </a:xfrm>
            <a:prstGeom prst="ellipse">
              <a:avLst/>
            </a:prstGeom>
            <a:solidFill>
              <a:srgbClr val="0070C0"/>
            </a:solidFill>
            <a:ln w="12700">
              <a:solidFill>
                <a:srgbClr val="0070C0"/>
              </a:solidFill>
              <a:round/>
              <a:headEnd/>
              <a:tailEnd/>
            </a:ln>
          </p:spPr>
          <p:txBody>
            <a:bodyPr wrap="none" anchor="ctr"/>
            <a:lstStyle/>
            <a:p>
              <a:endParaRPr lang="pt-BR"/>
            </a:p>
          </p:txBody>
        </p:sp>
        <p:sp>
          <p:nvSpPr>
            <p:cNvPr id="69654" name="Rectangle 26"/>
            <p:cNvSpPr>
              <a:spLocks noChangeArrowheads="1"/>
            </p:cNvSpPr>
            <p:nvPr/>
          </p:nvSpPr>
          <p:spPr bwMode="auto">
            <a:xfrm>
              <a:off x="884" y="2953"/>
              <a:ext cx="479" cy="231"/>
            </a:xfrm>
            <a:prstGeom prst="rect">
              <a:avLst/>
            </a:prstGeom>
            <a:noFill/>
            <a:ln w="12700">
              <a:noFill/>
              <a:miter lim="800000"/>
              <a:headEnd/>
              <a:tailEnd/>
            </a:ln>
          </p:spPr>
          <p:txBody>
            <a:bodyPr wrap="none" lIns="90488" tIns="44450" rIns="90488" bIns="44450">
              <a:spAutoFit/>
            </a:bodyPr>
            <a:lstStyle/>
            <a:p>
              <a:r>
                <a:rPr lang="en-US" sz="1800" b="1" dirty="0">
                  <a:solidFill>
                    <a:srgbClr val="0070C0"/>
                  </a:solidFill>
                  <a:latin typeface="Arial" charset="0"/>
                </a:rPr>
                <a:t>$0,26</a:t>
              </a:r>
            </a:p>
          </p:txBody>
        </p:sp>
        <p:sp>
          <p:nvSpPr>
            <p:cNvPr id="69655" name="Rectangle 27"/>
            <p:cNvSpPr>
              <a:spLocks noChangeArrowheads="1"/>
            </p:cNvSpPr>
            <p:nvPr/>
          </p:nvSpPr>
          <p:spPr bwMode="auto">
            <a:xfrm>
              <a:off x="2201" y="3749"/>
              <a:ext cx="438" cy="212"/>
            </a:xfrm>
            <a:prstGeom prst="rect">
              <a:avLst/>
            </a:prstGeom>
            <a:noFill/>
            <a:ln w="12700">
              <a:noFill/>
              <a:miter lim="800000"/>
              <a:headEnd/>
              <a:tailEnd/>
            </a:ln>
          </p:spPr>
          <p:txBody>
            <a:bodyPr wrap="none" lIns="90488" tIns="44450" rIns="90488" bIns="44450">
              <a:spAutoFit/>
            </a:bodyPr>
            <a:lstStyle/>
            <a:p>
              <a:r>
                <a:rPr lang="en-US" sz="1600" b="1" dirty="0">
                  <a:solidFill>
                    <a:srgbClr val="0070C0"/>
                  </a:solidFill>
                  <a:latin typeface="Arial" charset="0"/>
                </a:rPr>
                <a:t>5.300</a:t>
              </a:r>
            </a:p>
          </p:txBody>
        </p:sp>
        <p:sp>
          <p:nvSpPr>
            <p:cNvPr id="69656" name="AutoShape 29"/>
            <p:cNvSpPr>
              <a:spLocks noChangeArrowheads="1"/>
            </p:cNvSpPr>
            <p:nvPr/>
          </p:nvSpPr>
          <p:spPr bwMode="auto">
            <a:xfrm rot="16200000" flipH="1">
              <a:off x="1320" y="2616"/>
              <a:ext cx="576" cy="240"/>
            </a:xfrm>
            <a:prstGeom prst="rightArrow">
              <a:avLst>
                <a:gd name="adj1" fmla="val 50000"/>
                <a:gd name="adj2" fmla="val 65072"/>
              </a:avLst>
            </a:prstGeom>
            <a:solidFill>
              <a:srgbClr val="99CCFF"/>
            </a:solidFill>
            <a:ln w="12700">
              <a:solidFill>
                <a:srgbClr val="0070C0"/>
              </a:solidFill>
              <a:miter lim="800000"/>
              <a:headEnd/>
              <a:tailEnd/>
            </a:ln>
          </p:spPr>
          <p:txBody>
            <a:bodyPr wrap="none" anchor="ctr"/>
            <a:lstStyle/>
            <a:p>
              <a:endParaRPr lang="pt-BR"/>
            </a:p>
          </p:txBody>
        </p:sp>
        <p:sp>
          <p:nvSpPr>
            <p:cNvPr id="69657" name="AutoShape 30"/>
            <p:cNvSpPr>
              <a:spLocks noChangeArrowheads="1"/>
            </p:cNvSpPr>
            <p:nvPr/>
          </p:nvSpPr>
          <p:spPr bwMode="auto">
            <a:xfrm flipH="1">
              <a:off x="2544" y="3552"/>
              <a:ext cx="192" cy="192"/>
            </a:xfrm>
            <a:prstGeom prst="rightArrow">
              <a:avLst>
                <a:gd name="adj1" fmla="val 50000"/>
                <a:gd name="adj2" fmla="val 44366"/>
              </a:avLst>
            </a:prstGeom>
            <a:solidFill>
              <a:srgbClr val="99CCFF"/>
            </a:solidFill>
            <a:ln w="12700">
              <a:solidFill>
                <a:srgbClr val="0070C0"/>
              </a:solidFill>
              <a:miter lim="800000"/>
              <a:headEnd/>
              <a:tailEnd/>
            </a:ln>
          </p:spPr>
          <p:txBody>
            <a:bodyPr wrap="none" anchor="ctr"/>
            <a:lstStyle/>
            <a:p>
              <a:endParaRPr lang="pt-BR"/>
            </a:p>
          </p:txBody>
        </p:sp>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6" name="Rectangle 4"/>
          <p:cNvSpPr>
            <a:spLocks noGrp="1" noChangeArrowheads="1"/>
          </p:cNvSpPr>
          <p:nvPr>
            <p:ph type="title"/>
          </p:nvPr>
        </p:nvSpPr>
        <p:spPr>
          <a:xfrm>
            <a:off x="492369" y="133350"/>
            <a:ext cx="8042031" cy="785813"/>
          </a:xfrm>
          <a:noFill/>
        </p:spPr>
        <p:txBody>
          <a:bodyPr/>
          <a:lstStyle/>
          <a:p>
            <a:pPr algn="ctr"/>
            <a:r>
              <a:rPr lang="en-US" sz="4000" dirty="0" err="1">
                <a:solidFill>
                  <a:schemeClr val="tx1"/>
                </a:solidFill>
              </a:rPr>
              <a:t>Introdução</a:t>
            </a:r>
            <a:endParaRPr lang="en-US" sz="4000" dirty="0">
              <a:solidFill>
                <a:schemeClr val="tx1"/>
              </a:solidFill>
            </a:endParaRPr>
          </a:p>
        </p:txBody>
      </p:sp>
      <p:sp>
        <p:nvSpPr>
          <p:cNvPr id="46087" name="Rectangle 5"/>
          <p:cNvSpPr>
            <a:spLocks noGrp="1" noChangeArrowheads="1"/>
          </p:cNvSpPr>
          <p:nvPr>
            <p:ph type="body" idx="1"/>
          </p:nvPr>
        </p:nvSpPr>
        <p:spPr>
          <a:xfrm>
            <a:off x="122830" y="1005334"/>
            <a:ext cx="8843749" cy="4768850"/>
          </a:xfrm>
          <a:noFill/>
        </p:spPr>
        <p:txBody>
          <a:bodyPr/>
          <a:lstStyle/>
          <a:p>
            <a:pPr algn="just">
              <a:spcBef>
                <a:spcPct val="70000"/>
              </a:spcBef>
              <a:buClrTx/>
              <a:buSzPct val="91000"/>
              <a:buFont typeface="Wingdings" panose="05000000000000000000" pitchFamily="2" charset="2"/>
              <a:buChar char="§"/>
            </a:pPr>
            <a:r>
              <a:rPr lang="en-US" sz="2600" b="1" dirty="0" err="1">
                <a:solidFill>
                  <a:schemeClr val="tx1"/>
                </a:solidFill>
              </a:rPr>
              <a:t>Aplicações</a:t>
            </a:r>
            <a:r>
              <a:rPr lang="en-US" sz="2600" b="1" dirty="0">
                <a:solidFill>
                  <a:schemeClr val="tx1"/>
                </a:solidFill>
              </a:rPr>
              <a:t> da </a:t>
            </a:r>
            <a:r>
              <a:rPr lang="en-US" sz="2600" b="1" dirty="0" err="1">
                <a:solidFill>
                  <a:schemeClr val="tx1"/>
                </a:solidFill>
              </a:rPr>
              <a:t>Análise</a:t>
            </a:r>
            <a:r>
              <a:rPr lang="en-US" sz="2600" b="1" dirty="0">
                <a:solidFill>
                  <a:schemeClr val="tx1"/>
                </a:solidFill>
              </a:rPr>
              <a:t> da </a:t>
            </a:r>
            <a:r>
              <a:rPr lang="en-US" sz="2600" b="1" dirty="0" err="1">
                <a:solidFill>
                  <a:schemeClr val="tx1"/>
                </a:solidFill>
              </a:rPr>
              <a:t>Oferta</a:t>
            </a:r>
            <a:r>
              <a:rPr lang="en-US" sz="2600" b="1" dirty="0">
                <a:solidFill>
                  <a:schemeClr val="tx1"/>
                </a:solidFill>
              </a:rPr>
              <a:t> e da </a:t>
            </a:r>
            <a:r>
              <a:rPr lang="en-US" sz="2600" b="1" dirty="0" err="1">
                <a:solidFill>
                  <a:schemeClr val="tx1"/>
                </a:solidFill>
              </a:rPr>
              <a:t>Demanda</a:t>
            </a:r>
            <a:endParaRPr lang="en-US" sz="2600" b="1" dirty="0">
              <a:solidFill>
                <a:schemeClr val="tx1"/>
              </a:solidFill>
            </a:endParaRPr>
          </a:p>
          <a:p>
            <a:pPr algn="just">
              <a:buClrTx/>
              <a:buSzPct val="91000"/>
              <a:buFont typeface="Wingdings" panose="05000000000000000000" pitchFamily="2" charset="2"/>
              <a:buChar char="§"/>
            </a:pPr>
            <a:r>
              <a:rPr lang="en-US" sz="2800" dirty="0" err="1">
                <a:solidFill>
                  <a:schemeClr val="tx1"/>
                </a:solidFill>
              </a:rPr>
              <a:t>Compreensão</a:t>
            </a:r>
            <a:r>
              <a:rPr lang="en-US" sz="2800" dirty="0">
                <a:solidFill>
                  <a:schemeClr val="tx1"/>
                </a:solidFill>
              </a:rPr>
              <a:t> de </a:t>
            </a:r>
            <a:r>
              <a:rPr lang="en-US" sz="2800" dirty="0" err="1">
                <a:solidFill>
                  <a:schemeClr val="tx1"/>
                </a:solidFill>
              </a:rPr>
              <a:t>como</a:t>
            </a:r>
            <a:r>
              <a:rPr lang="en-US" sz="2800" dirty="0">
                <a:solidFill>
                  <a:schemeClr val="tx1"/>
                </a:solidFill>
              </a:rPr>
              <a:t> a </a:t>
            </a:r>
            <a:r>
              <a:rPr lang="en-US" sz="2800" dirty="0" err="1">
                <a:solidFill>
                  <a:schemeClr val="tx1"/>
                </a:solidFill>
              </a:rPr>
              <a:t>política</a:t>
            </a:r>
            <a:r>
              <a:rPr lang="en-US" sz="2800" dirty="0">
                <a:solidFill>
                  <a:schemeClr val="tx1"/>
                </a:solidFill>
              </a:rPr>
              <a:t> </a:t>
            </a:r>
            <a:r>
              <a:rPr lang="en-US" sz="2800" dirty="0" err="1">
                <a:solidFill>
                  <a:schemeClr val="tx1"/>
                </a:solidFill>
              </a:rPr>
              <a:t>econômica</a:t>
            </a:r>
            <a:r>
              <a:rPr lang="en-US" sz="2800" dirty="0">
                <a:solidFill>
                  <a:schemeClr val="tx1"/>
                </a:solidFill>
              </a:rPr>
              <a:t> e “</a:t>
            </a:r>
            <a:r>
              <a:rPr lang="en-US" sz="2800" dirty="0" err="1">
                <a:solidFill>
                  <a:schemeClr val="tx1"/>
                </a:solidFill>
              </a:rPr>
              <a:t>choques</a:t>
            </a:r>
            <a:r>
              <a:rPr lang="en-US" sz="2800" dirty="0">
                <a:solidFill>
                  <a:schemeClr val="tx1"/>
                </a:solidFill>
              </a:rPr>
              <a:t>” </a:t>
            </a:r>
            <a:r>
              <a:rPr lang="en-US" sz="2800" dirty="0" err="1">
                <a:solidFill>
                  <a:schemeClr val="tx1"/>
                </a:solidFill>
              </a:rPr>
              <a:t>sobre</a:t>
            </a:r>
            <a:r>
              <a:rPr lang="en-US" sz="2800" dirty="0">
                <a:solidFill>
                  <a:schemeClr val="tx1"/>
                </a:solidFill>
              </a:rPr>
              <a:t> </a:t>
            </a:r>
            <a:r>
              <a:rPr lang="en-US" sz="2800" dirty="0" err="1">
                <a:solidFill>
                  <a:schemeClr val="tx1"/>
                </a:solidFill>
              </a:rPr>
              <a:t>algumas</a:t>
            </a:r>
            <a:r>
              <a:rPr lang="en-US" sz="2800" dirty="0">
                <a:solidFill>
                  <a:schemeClr val="tx1"/>
                </a:solidFill>
              </a:rPr>
              <a:t> </a:t>
            </a:r>
            <a:r>
              <a:rPr lang="en-US" sz="2800" dirty="0" err="1">
                <a:solidFill>
                  <a:schemeClr val="tx1"/>
                </a:solidFill>
              </a:rPr>
              <a:t>variáveis</a:t>
            </a:r>
            <a:r>
              <a:rPr lang="en-US" sz="2800" dirty="0">
                <a:solidFill>
                  <a:schemeClr val="tx1"/>
                </a:solidFill>
              </a:rPr>
              <a:t> </a:t>
            </a:r>
            <a:r>
              <a:rPr lang="en-US" sz="2800" dirty="0" err="1">
                <a:solidFill>
                  <a:schemeClr val="tx1"/>
                </a:solidFill>
              </a:rPr>
              <a:t>afetam</a:t>
            </a:r>
            <a:r>
              <a:rPr lang="en-US" sz="2800" dirty="0">
                <a:solidFill>
                  <a:schemeClr val="tx1"/>
                </a:solidFill>
              </a:rPr>
              <a:t> o </a:t>
            </a:r>
            <a:r>
              <a:rPr lang="en-US" sz="2800" dirty="0" err="1">
                <a:solidFill>
                  <a:schemeClr val="tx1"/>
                </a:solidFill>
              </a:rPr>
              <a:t>preço</a:t>
            </a:r>
            <a:r>
              <a:rPr lang="en-US" sz="2800" dirty="0">
                <a:solidFill>
                  <a:schemeClr val="tx1"/>
                </a:solidFill>
              </a:rPr>
              <a:t> de </a:t>
            </a:r>
            <a:r>
              <a:rPr lang="en-US" sz="2800" dirty="0" err="1">
                <a:solidFill>
                  <a:schemeClr val="tx1"/>
                </a:solidFill>
              </a:rPr>
              <a:t>mercado</a:t>
            </a:r>
            <a:r>
              <a:rPr lang="en-US" sz="2800" dirty="0">
                <a:solidFill>
                  <a:schemeClr val="tx1"/>
                </a:solidFill>
              </a:rPr>
              <a:t> e a </a:t>
            </a:r>
            <a:r>
              <a:rPr lang="en-US" sz="2800" dirty="0" err="1">
                <a:solidFill>
                  <a:schemeClr val="tx1"/>
                </a:solidFill>
              </a:rPr>
              <a:t>produção</a:t>
            </a:r>
            <a:r>
              <a:rPr lang="en-US" sz="2800" dirty="0">
                <a:solidFill>
                  <a:schemeClr val="tx1"/>
                </a:solidFill>
              </a:rPr>
              <a:t>. </a:t>
            </a:r>
          </a:p>
          <a:p>
            <a:pPr lvl="1" algn="just">
              <a:buClrTx/>
              <a:buSzPct val="91000"/>
              <a:buFont typeface="Wingdings" panose="05000000000000000000" pitchFamily="2" charset="2"/>
              <a:buChar char="§"/>
            </a:pPr>
            <a:r>
              <a:rPr lang="en-US" sz="2400" dirty="0" err="1">
                <a:solidFill>
                  <a:schemeClr val="tx1"/>
                </a:solidFill>
              </a:rPr>
              <a:t>Analisar</a:t>
            </a:r>
            <a:r>
              <a:rPr lang="en-US" sz="2400" dirty="0">
                <a:solidFill>
                  <a:schemeClr val="tx1"/>
                </a:solidFill>
              </a:rPr>
              <a:t> o </a:t>
            </a:r>
            <a:r>
              <a:rPr lang="en-US" sz="2400" dirty="0" err="1">
                <a:solidFill>
                  <a:schemeClr val="tx1"/>
                </a:solidFill>
              </a:rPr>
              <a:t>impacto</a:t>
            </a:r>
            <a:r>
              <a:rPr lang="en-US" sz="2400" dirty="0">
                <a:solidFill>
                  <a:schemeClr val="tx1"/>
                </a:solidFill>
              </a:rPr>
              <a:t> da </a:t>
            </a:r>
            <a:r>
              <a:rPr lang="en-US" sz="2400" dirty="0" err="1">
                <a:solidFill>
                  <a:schemeClr val="tx1"/>
                </a:solidFill>
              </a:rPr>
              <a:t>interferência</a:t>
            </a:r>
            <a:r>
              <a:rPr lang="en-US" sz="2400" dirty="0">
                <a:solidFill>
                  <a:schemeClr val="tx1"/>
                </a:solidFill>
              </a:rPr>
              <a:t> do </a:t>
            </a:r>
            <a:r>
              <a:rPr lang="en-US" sz="2400" dirty="0" err="1">
                <a:solidFill>
                  <a:schemeClr val="tx1"/>
                </a:solidFill>
              </a:rPr>
              <a:t>governo</a:t>
            </a:r>
            <a:r>
              <a:rPr lang="en-US" sz="2400" dirty="0">
                <a:solidFill>
                  <a:schemeClr val="tx1"/>
                </a:solidFill>
              </a:rPr>
              <a:t> </a:t>
            </a:r>
            <a:r>
              <a:rPr lang="en-US" sz="2400" dirty="0" err="1">
                <a:solidFill>
                  <a:schemeClr val="tx1"/>
                </a:solidFill>
              </a:rPr>
              <a:t>nas</a:t>
            </a:r>
            <a:r>
              <a:rPr lang="en-US" sz="2400" dirty="0">
                <a:solidFill>
                  <a:schemeClr val="tx1"/>
                </a:solidFill>
              </a:rPr>
              <a:t> </a:t>
            </a:r>
            <a:r>
              <a:rPr lang="en-US" sz="2400" dirty="0" err="1">
                <a:solidFill>
                  <a:schemeClr val="tx1"/>
                </a:solidFill>
              </a:rPr>
              <a:t>condições</a:t>
            </a:r>
            <a:r>
              <a:rPr lang="en-US" sz="2400" dirty="0">
                <a:solidFill>
                  <a:schemeClr val="tx1"/>
                </a:solidFill>
              </a:rPr>
              <a:t> de </a:t>
            </a:r>
            <a:r>
              <a:rPr lang="en-US" sz="2400" dirty="0" err="1">
                <a:solidFill>
                  <a:schemeClr val="tx1"/>
                </a:solidFill>
              </a:rPr>
              <a:t>mercado</a:t>
            </a:r>
            <a:r>
              <a:rPr lang="en-US" sz="2400" dirty="0">
                <a:solidFill>
                  <a:schemeClr val="tx1"/>
                </a:solidFill>
              </a:rPr>
              <a:t>: </a:t>
            </a:r>
            <a:r>
              <a:rPr lang="en-US" sz="2400" dirty="0" err="1">
                <a:solidFill>
                  <a:schemeClr val="tx1"/>
                </a:solidFill>
              </a:rPr>
              <a:t>controle</a:t>
            </a:r>
            <a:r>
              <a:rPr lang="en-US" sz="2400" dirty="0">
                <a:solidFill>
                  <a:schemeClr val="tx1"/>
                </a:solidFill>
              </a:rPr>
              <a:t> de </a:t>
            </a:r>
            <a:r>
              <a:rPr lang="en-US" sz="2400" dirty="0" err="1">
                <a:solidFill>
                  <a:schemeClr val="tx1"/>
                </a:solidFill>
              </a:rPr>
              <a:t>preços</a:t>
            </a:r>
            <a:r>
              <a:rPr lang="en-US" sz="2400" dirty="0">
                <a:solidFill>
                  <a:schemeClr val="tx1"/>
                </a:solidFill>
              </a:rPr>
              <a:t> (</a:t>
            </a:r>
            <a:r>
              <a:rPr lang="en-US" sz="2400" dirty="0" err="1">
                <a:solidFill>
                  <a:schemeClr val="tx1"/>
                </a:solidFill>
              </a:rPr>
              <a:t>preço</a:t>
            </a:r>
            <a:r>
              <a:rPr lang="en-US" sz="2400" dirty="0">
                <a:solidFill>
                  <a:schemeClr val="tx1"/>
                </a:solidFill>
              </a:rPr>
              <a:t> </a:t>
            </a:r>
            <a:r>
              <a:rPr lang="en-US" sz="2400" dirty="0" err="1">
                <a:solidFill>
                  <a:schemeClr val="tx1"/>
                </a:solidFill>
              </a:rPr>
              <a:t>máximo</a:t>
            </a:r>
            <a:r>
              <a:rPr lang="en-US" sz="2400" dirty="0">
                <a:solidFill>
                  <a:schemeClr val="tx1"/>
                </a:solidFill>
              </a:rPr>
              <a:t> e </a:t>
            </a:r>
            <a:r>
              <a:rPr lang="en-US" sz="2400" dirty="0" err="1">
                <a:solidFill>
                  <a:schemeClr val="tx1"/>
                </a:solidFill>
              </a:rPr>
              <a:t>preço</a:t>
            </a:r>
            <a:r>
              <a:rPr lang="en-US" sz="2400" dirty="0">
                <a:solidFill>
                  <a:schemeClr val="tx1"/>
                </a:solidFill>
              </a:rPr>
              <a:t> </a:t>
            </a:r>
            <a:r>
              <a:rPr lang="en-US" sz="2400" dirty="0" err="1">
                <a:solidFill>
                  <a:schemeClr val="tx1"/>
                </a:solidFill>
              </a:rPr>
              <a:t>mínimo</a:t>
            </a:r>
            <a:r>
              <a:rPr lang="en-US" sz="2400" dirty="0">
                <a:solidFill>
                  <a:schemeClr val="tx1"/>
                </a:solidFill>
              </a:rPr>
              <a:t>), </a:t>
            </a:r>
            <a:r>
              <a:rPr lang="en-US" sz="2400" dirty="0" err="1">
                <a:solidFill>
                  <a:schemeClr val="tx1"/>
                </a:solidFill>
              </a:rPr>
              <a:t>impostos</a:t>
            </a:r>
            <a:r>
              <a:rPr lang="en-US" sz="2400" dirty="0">
                <a:solidFill>
                  <a:schemeClr val="tx1"/>
                </a:solidFill>
              </a:rPr>
              <a:t>, </a:t>
            </a:r>
            <a:r>
              <a:rPr lang="en-US" sz="2400" dirty="0" err="1">
                <a:solidFill>
                  <a:schemeClr val="tx1"/>
                </a:solidFill>
              </a:rPr>
              <a:t>subsídios</a:t>
            </a:r>
            <a:r>
              <a:rPr lang="en-US" sz="2400" dirty="0">
                <a:solidFill>
                  <a:schemeClr val="tx1"/>
                </a:solidFill>
              </a:rPr>
              <a:t>, </a:t>
            </a:r>
            <a:r>
              <a:rPr lang="en-US" sz="2400" dirty="0" err="1">
                <a:solidFill>
                  <a:schemeClr val="tx1"/>
                </a:solidFill>
              </a:rPr>
              <a:t>impostos</a:t>
            </a:r>
            <a:r>
              <a:rPr lang="en-US" sz="2400" dirty="0">
                <a:solidFill>
                  <a:schemeClr val="tx1"/>
                </a:solidFill>
              </a:rPr>
              <a:t> e quotas de </a:t>
            </a:r>
            <a:r>
              <a:rPr lang="en-US" sz="2400" dirty="0" err="1">
                <a:solidFill>
                  <a:schemeClr val="tx1"/>
                </a:solidFill>
              </a:rPr>
              <a:t>importação</a:t>
            </a:r>
            <a:r>
              <a:rPr lang="en-US" sz="2400" dirty="0">
                <a:solidFill>
                  <a:schemeClr val="tx1"/>
                </a:solidFill>
              </a:rPr>
              <a:t>,… </a:t>
            </a:r>
          </a:p>
          <a:p>
            <a:pPr lvl="1" algn="just">
              <a:buClrTx/>
              <a:buSzPct val="91000"/>
              <a:buFont typeface="Wingdings" panose="05000000000000000000" pitchFamily="2" charset="2"/>
              <a:buChar char="§"/>
            </a:pPr>
            <a:r>
              <a:rPr lang="pt-BR" sz="2400" dirty="0">
                <a:solidFill>
                  <a:schemeClr val="tx1"/>
                </a:solidFill>
              </a:rPr>
              <a:t>Analisar como “choques”;  variações na renda mundial, na confiança do consumidor e nas expectativas, afetam o comportamento dos consumidores e produtores e o equilíbrio de mercado</a:t>
            </a:r>
            <a:endParaRPr lang="en-US" sz="2400" dirty="0">
              <a:solidFill>
                <a:schemeClr val="tx1"/>
              </a:solidFill>
            </a:endParaRPr>
          </a:p>
          <a:p>
            <a:pPr lvl="1" algn="just">
              <a:buClrTx/>
              <a:buSzPct val="91000"/>
              <a:buFont typeface="Wingdings" panose="05000000000000000000" pitchFamily="2" charset="2"/>
              <a:buChar char="§"/>
            </a:pPr>
            <a:endParaRPr lang="en-US" sz="2400" dirty="0">
              <a:solidFill>
                <a:schemeClr val="tx1"/>
              </a:solidFill>
            </a:endParaRP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6087">
                                            <p:txEl>
                                              <p:pRg st="2" end="2"/>
                                            </p:txEl>
                                          </p:spTgt>
                                        </p:tgtEl>
                                        <p:attrNameLst>
                                          <p:attrName>style.visibility</p:attrName>
                                        </p:attrNameLst>
                                      </p:cBhvr>
                                      <p:to>
                                        <p:strVal val="visible"/>
                                      </p:to>
                                    </p:set>
                                    <p:anim calcmode="lin" valueType="num">
                                      <p:cBhvr additive="base">
                                        <p:cTn id="7" dur="500" fill="hold"/>
                                        <p:tgtEl>
                                          <p:spTgt spid="4608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087">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6087">
                                            <p:txEl>
                                              <p:pRg st="3" end="3"/>
                                            </p:txEl>
                                          </p:spTgt>
                                        </p:tgtEl>
                                        <p:attrNameLst>
                                          <p:attrName>style.visibility</p:attrName>
                                        </p:attrNameLst>
                                      </p:cBhvr>
                                      <p:to>
                                        <p:strVal val="visible"/>
                                      </p:to>
                                    </p:set>
                                    <p:anim calcmode="lin" valueType="num">
                                      <p:cBhvr additive="base">
                                        <p:cTn id="11" dur="500" fill="hold"/>
                                        <p:tgtEl>
                                          <p:spTgt spid="46087">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60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62" name="Rectangle 4"/>
          <p:cNvSpPr>
            <a:spLocks noGrp="1" noChangeArrowheads="1"/>
          </p:cNvSpPr>
          <p:nvPr>
            <p:ph type="title"/>
          </p:nvPr>
        </p:nvSpPr>
        <p:spPr>
          <a:xfrm>
            <a:off x="1097696" y="177310"/>
            <a:ext cx="7307262" cy="723900"/>
          </a:xfrm>
          <a:noFill/>
        </p:spPr>
        <p:txBody>
          <a:bodyPr/>
          <a:lstStyle/>
          <a:p>
            <a:pPr algn="ctr"/>
            <a:r>
              <a:rPr lang="en-US" sz="3000" dirty="0">
                <a:solidFill>
                  <a:schemeClr val="tx1"/>
                </a:solidFill>
              </a:rPr>
              <a:t>O </a:t>
            </a:r>
            <a:r>
              <a:rPr lang="en-US" sz="3000" dirty="0" err="1">
                <a:solidFill>
                  <a:schemeClr val="tx1"/>
                </a:solidFill>
              </a:rPr>
              <a:t>Preço</a:t>
            </a:r>
            <a:r>
              <a:rPr lang="en-US" sz="3000" dirty="0">
                <a:solidFill>
                  <a:schemeClr val="tx1"/>
                </a:solidFill>
              </a:rPr>
              <a:t> do Ensino </a:t>
            </a:r>
            <a:r>
              <a:rPr lang="en-US" sz="3000" dirty="0" err="1">
                <a:solidFill>
                  <a:schemeClr val="tx1"/>
                </a:solidFill>
              </a:rPr>
              <a:t>Universitário</a:t>
            </a:r>
            <a:endParaRPr lang="en-US" sz="3000" dirty="0">
              <a:solidFill>
                <a:schemeClr val="tx1"/>
              </a:solidFill>
            </a:endParaRPr>
          </a:p>
        </p:txBody>
      </p:sp>
      <p:sp>
        <p:nvSpPr>
          <p:cNvPr id="186373" name="Rectangle 5"/>
          <p:cNvSpPr>
            <a:spLocks noGrp="1" noChangeArrowheads="1"/>
          </p:cNvSpPr>
          <p:nvPr>
            <p:ph type="body" idx="1"/>
          </p:nvPr>
        </p:nvSpPr>
        <p:spPr>
          <a:xfrm>
            <a:off x="182880" y="1273175"/>
            <a:ext cx="8732520" cy="4883150"/>
          </a:xfrm>
          <a:noFill/>
        </p:spPr>
        <p:txBody>
          <a:bodyPr/>
          <a:lstStyle/>
          <a:p>
            <a:pPr algn="just">
              <a:lnSpc>
                <a:spcPct val="90000"/>
              </a:lnSpc>
              <a:spcBef>
                <a:spcPct val="70000"/>
              </a:spcBef>
              <a:buClrTx/>
              <a:buSzPct val="99000"/>
              <a:buFont typeface="Wingdings" panose="05000000000000000000" pitchFamily="2" charset="2"/>
              <a:buChar char="§"/>
            </a:pPr>
            <a:r>
              <a:rPr lang="en-US" sz="2800" dirty="0">
                <a:solidFill>
                  <a:schemeClr val="tx1"/>
                </a:solidFill>
              </a:rPr>
              <a:t>O </a:t>
            </a:r>
            <a:r>
              <a:rPr lang="en-US" sz="2800" dirty="0" err="1">
                <a:solidFill>
                  <a:schemeClr val="tx1"/>
                </a:solidFill>
              </a:rPr>
              <a:t>preço</a:t>
            </a:r>
            <a:r>
              <a:rPr lang="en-US" sz="2800" dirty="0">
                <a:solidFill>
                  <a:schemeClr val="tx1"/>
                </a:solidFill>
              </a:rPr>
              <a:t> real do </a:t>
            </a:r>
            <a:r>
              <a:rPr lang="en-US" sz="2800" dirty="0" err="1">
                <a:solidFill>
                  <a:schemeClr val="tx1"/>
                </a:solidFill>
              </a:rPr>
              <a:t>ensino</a:t>
            </a:r>
            <a:r>
              <a:rPr lang="en-US" sz="2800" dirty="0">
                <a:solidFill>
                  <a:schemeClr val="tx1"/>
                </a:solidFill>
              </a:rPr>
              <a:t> </a:t>
            </a:r>
            <a:r>
              <a:rPr lang="en-US" sz="2800" dirty="0" err="1">
                <a:solidFill>
                  <a:schemeClr val="tx1"/>
                </a:solidFill>
              </a:rPr>
              <a:t>universitário</a:t>
            </a:r>
            <a:r>
              <a:rPr lang="en-US" sz="2800" dirty="0">
                <a:solidFill>
                  <a:schemeClr val="tx1"/>
                </a:solidFill>
              </a:rPr>
              <a:t> </a:t>
            </a:r>
            <a:r>
              <a:rPr lang="en-US" sz="2800" dirty="0" err="1">
                <a:solidFill>
                  <a:schemeClr val="tx1"/>
                </a:solidFill>
              </a:rPr>
              <a:t>aumentou</a:t>
            </a:r>
            <a:r>
              <a:rPr lang="en-US" sz="2800" dirty="0">
                <a:solidFill>
                  <a:schemeClr val="tx1"/>
                </a:solidFill>
              </a:rPr>
              <a:t> 68% entre 1970 e 1995.</a:t>
            </a:r>
          </a:p>
          <a:p>
            <a:pPr lvl="1" algn="just">
              <a:lnSpc>
                <a:spcPct val="90000"/>
              </a:lnSpc>
              <a:spcBef>
                <a:spcPct val="70000"/>
              </a:spcBef>
              <a:buClrTx/>
              <a:buSzPct val="99000"/>
              <a:buFont typeface="Wingdings" panose="05000000000000000000" pitchFamily="2" charset="2"/>
              <a:buChar char="§"/>
            </a:pPr>
            <a:r>
              <a:rPr lang="en-US" sz="2400" dirty="0" err="1">
                <a:solidFill>
                  <a:schemeClr val="tx1"/>
                </a:solidFill>
              </a:rPr>
              <a:t>Oferta</a:t>
            </a:r>
            <a:r>
              <a:rPr lang="en-US" sz="2400" dirty="0">
                <a:solidFill>
                  <a:schemeClr val="tx1"/>
                </a:solidFill>
              </a:rPr>
              <a:t> </a:t>
            </a:r>
            <a:r>
              <a:rPr lang="en-US" sz="2400" dirty="0" err="1">
                <a:solidFill>
                  <a:schemeClr val="tx1"/>
                </a:solidFill>
              </a:rPr>
              <a:t>diminuiu</a:t>
            </a:r>
            <a:r>
              <a:rPr lang="en-US" sz="2400" dirty="0">
                <a:solidFill>
                  <a:schemeClr val="tx1"/>
                </a:solidFill>
              </a:rPr>
              <a:t> </a:t>
            </a:r>
            <a:r>
              <a:rPr lang="en-US" sz="2400" dirty="0" err="1">
                <a:solidFill>
                  <a:schemeClr val="tx1"/>
                </a:solidFill>
              </a:rPr>
              <a:t>devido</a:t>
            </a:r>
            <a:r>
              <a:rPr lang="en-US" sz="2400" dirty="0">
                <a:solidFill>
                  <a:schemeClr val="tx1"/>
                </a:solidFill>
              </a:rPr>
              <a:t> </a:t>
            </a:r>
            <a:r>
              <a:rPr lang="en-US" sz="2400" dirty="0" err="1">
                <a:solidFill>
                  <a:schemeClr val="tx1"/>
                </a:solidFill>
              </a:rPr>
              <a:t>ao</a:t>
            </a:r>
            <a:r>
              <a:rPr lang="en-US" sz="2400" dirty="0">
                <a:solidFill>
                  <a:schemeClr val="tx1"/>
                </a:solidFill>
              </a:rPr>
              <a:t> </a:t>
            </a:r>
            <a:r>
              <a:rPr lang="en-US" sz="2400" dirty="0" err="1">
                <a:solidFill>
                  <a:schemeClr val="tx1"/>
                </a:solidFill>
              </a:rPr>
              <a:t>aumento</a:t>
            </a:r>
            <a:r>
              <a:rPr lang="en-US" sz="2400" dirty="0">
                <a:solidFill>
                  <a:schemeClr val="tx1"/>
                </a:solidFill>
              </a:rPr>
              <a:t> dos </a:t>
            </a:r>
            <a:r>
              <a:rPr lang="en-US" sz="2400" dirty="0" err="1">
                <a:solidFill>
                  <a:schemeClr val="tx1"/>
                </a:solidFill>
              </a:rPr>
              <a:t>custos</a:t>
            </a:r>
            <a:r>
              <a:rPr lang="en-US" sz="2400" dirty="0">
                <a:solidFill>
                  <a:schemeClr val="tx1"/>
                </a:solidFill>
              </a:rPr>
              <a:t> dos </a:t>
            </a:r>
            <a:r>
              <a:rPr lang="en-US" sz="2400" dirty="0" err="1">
                <a:solidFill>
                  <a:schemeClr val="tx1"/>
                </a:solidFill>
              </a:rPr>
              <a:t>equipamentos</a:t>
            </a:r>
            <a:r>
              <a:rPr lang="en-US" sz="2400" dirty="0">
                <a:solidFill>
                  <a:schemeClr val="tx1"/>
                </a:solidFill>
              </a:rPr>
              <a:t> (</a:t>
            </a:r>
            <a:r>
              <a:rPr lang="en-US" sz="2400" dirty="0" err="1">
                <a:solidFill>
                  <a:schemeClr val="tx1"/>
                </a:solidFill>
              </a:rPr>
              <a:t>modernas</a:t>
            </a:r>
            <a:r>
              <a:rPr lang="en-US" sz="2400" dirty="0">
                <a:solidFill>
                  <a:schemeClr val="tx1"/>
                </a:solidFill>
              </a:rPr>
              <a:t> </a:t>
            </a:r>
            <a:r>
              <a:rPr lang="en-US" sz="2400" dirty="0" err="1">
                <a:solidFill>
                  <a:schemeClr val="tx1"/>
                </a:solidFill>
              </a:rPr>
              <a:t>salas</a:t>
            </a:r>
            <a:r>
              <a:rPr lang="en-US" sz="2400" dirty="0">
                <a:solidFill>
                  <a:schemeClr val="tx1"/>
                </a:solidFill>
              </a:rPr>
              <a:t> de aula, </a:t>
            </a:r>
            <a:r>
              <a:rPr lang="en-US" sz="2400" dirty="0" err="1">
                <a:solidFill>
                  <a:schemeClr val="tx1"/>
                </a:solidFill>
              </a:rPr>
              <a:t>laboratórios</a:t>
            </a:r>
            <a:r>
              <a:rPr lang="en-US" sz="2400" dirty="0">
                <a:solidFill>
                  <a:schemeClr val="tx1"/>
                </a:solidFill>
              </a:rPr>
              <a:t> e </a:t>
            </a:r>
            <a:r>
              <a:rPr lang="en-US" sz="2400" dirty="0" err="1">
                <a:solidFill>
                  <a:schemeClr val="tx1"/>
                </a:solidFill>
              </a:rPr>
              <a:t>bibliotecas</a:t>
            </a:r>
            <a:r>
              <a:rPr lang="en-US" sz="2400" dirty="0">
                <a:solidFill>
                  <a:schemeClr val="tx1"/>
                </a:solidFill>
              </a:rPr>
              <a:t>) e </a:t>
            </a:r>
            <a:r>
              <a:rPr lang="en-US" sz="2400" dirty="0" err="1">
                <a:solidFill>
                  <a:schemeClr val="tx1"/>
                </a:solidFill>
              </a:rPr>
              <a:t>pessoal</a:t>
            </a:r>
            <a:r>
              <a:rPr lang="en-US" sz="2400" dirty="0">
                <a:solidFill>
                  <a:schemeClr val="tx1"/>
                </a:solidFill>
              </a:rPr>
              <a:t>. </a:t>
            </a:r>
          </a:p>
          <a:p>
            <a:pPr lvl="1" algn="just">
              <a:lnSpc>
                <a:spcPct val="90000"/>
              </a:lnSpc>
              <a:spcBef>
                <a:spcPct val="70000"/>
              </a:spcBef>
              <a:buClrTx/>
              <a:buSzPct val="99000"/>
              <a:buFont typeface="Wingdings" panose="05000000000000000000" pitchFamily="2" charset="2"/>
              <a:buChar char="§"/>
            </a:pPr>
            <a:r>
              <a:rPr lang="en-US" sz="2400" dirty="0" err="1">
                <a:solidFill>
                  <a:schemeClr val="tx1"/>
                </a:solidFill>
              </a:rPr>
              <a:t>Demanda</a:t>
            </a:r>
            <a:r>
              <a:rPr lang="en-US" sz="2400" dirty="0">
                <a:solidFill>
                  <a:schemeClr val="tx1"/>
                </a:solidFill>
              </a:rPr>
              <a:t> </a:t>
            </a:r>
            <a:r>
              <a:rPr lang="en-US" sz="2400" dirty="0" err="1">
                <a:solidFill>
                  <a:schemeClr val="tx1"/>
                </a:solidFill>
              </a:rPr>
              <a:t>aumentou</a:t>
            </a:r>
            <a:r>
              <a:rPr lang="en-US" sz="2400" dirty="0">
                <a:solidFill>
                  <a:schemeClr val="tx1"/>
                </a:solidFill>
              </a:rPr>
              <a:t> </a:t>
            </a:r>
            <a:r>
              <a:rPr lang="en-US" sz="2400" dirty="0" err="1">
                <a:solidFill>
                  <a:schemeClr val="tx1"/>
                </a:solidFill>
              </a:rPr>
              <a:t>devido</a:t>
            </a:r>
            <a:r>
              <a:rPr lang="en-US" sz="2400" dirty="0">
                <a:solidFill>
                  <a:schemeClr val="tx1"/>
                </a:solidFill>
              </a:rPr>
              <a:t> </a:t>
            </a:r>
            <a:r>
              <a:rPr lang="en-US" sz="2400" dirty="0" err="1">
                <a:solidFill>
                  <a:schemeClr val="tx1"/>
                </a:solidFill>
              </a:rPr>
              <a:t>ao</a:t>
            </a:r>
            <a:r>
              <a:rPr lang="en-US" sz="2400" dirty="0">
                <a:solidFill>
                  <a:schemeClr val="tx1"/>
                </a:solidFill>
              </a:rPr>
              <a:t> </a:t>
            </a:r>
            <a:r>
              <a:rPr lang="en-US" sz="2400" dirty="0" err="1">
                <a:solidFill>
                  <a:schemeClr val="tx1"/>
                </a:solidFill>
              </a:rPr>
              <a:t>aumento</a:t>
            </a:r>
            <a:r>
              <a:rPr lang="en-US" sz="2400" dirty="0">
                <a:solidFill>
                  <a:schemeClr val="tx1"/>
                </a:solidFill>
              </a:rPr>
              <a:t> do </a:t>
            </a:r>
            <a:r>
              <a:rPr lang="en-US" sz="2400" dirty="0" err="1">
                <a:solidFill>
                  <a:schemeClr val="tx1"/>
                </a:solidFill>
              </a:rPr>
              <a:t>número</a:t>
            </a:r>
            <a:r>
              <a:rPr lang="en-US" sz="2400" dirty="0">
                <a:solidFill>
                  <a:schemeClr val="tx1"/>
                </a:solidFill>
              </a:rPr>
              <a:t> de </a:t>
            </a:r>
            <a:r>
              <a:rPr lang="en-US" sz="2400" dirty="0" err="1">
                <a:solidFill>
                  <a:schemeClr val="tx1"/>
                </a:solidFill>
              </a:rPr>
              <a:t>estudantes</a:t>
            </a:r>
            <a:r>
              <a:rPr lang="en-US" sz="2400" dirty="0">
                <a:solidFill>
                  <a:schemeClr val="tx1"/>
                </a:solidFill>
              </a:rPr>
              <a:t> </a:t>
            </a:r>
            <a:r>
              <a:rPr lang="en-US" sz="2400" dirty="0" err="1">
                <a:solidFill>
                  <a:schemeClr val="tx1"/>
                </a:solidFill>
              </a:rPr>
              <a:t>secundaristas</a:t>
            </a:r>
            <a:r>
              <a:rPr lang="en-US" sz="2400" dirty="0">
                <a:solidFill>
                  <a:schemeClr val="tx1"/>
                </a:solidFill>
              </a:rPr>
              <a:t> </a:t>
            </a:r>
            <a:r>
              <a:rPr lang="en-US" sz="2400" dirty="0" err="1">
                <a:solidFill>
                  <a:schemeClr val="tx1"/>
                </a:solidFill>
              </a:rPr>
              <a:t>querendo</a:t>
            </a:r>
            <a:r>
              <a:rPr lang="en-US" sz="2400" dirty="0">
                <a:solidFill>
                  <a:schemeClr val="tx1"/>
                </a:solidFill>
              </a:rPr>
              <a:t> </a:t>
            </a:r>
            <a:r>
              <a:rPr lang="en-US" sz="2400" dirty="0" err="1">
                <a:solidFill>
                  <a:schemeClr val="tx1"/>
                </a:solidFill>
              </a:rPr>
              <a:t>cursar</a:t>
            </a:r>
            <a:r>
              <a:rPr lang="en-US" sz="2400" dirty="0">
                <a:solidFill>
                  <a:schemeClr val="tx1"/>
                </a:solidFill>
              </a:rPr>
              <a:t> </a:t>
            </a:r>
            <a:r>
              <a:rPr lang="en-US" sz="2400" dirty="0" err="1">
                <a:solidFill>
                  <a:schemeClr val="tx1"/>
                </a:solidFill>
              </a:rPr>
              <a:t>uma</a:t>
            </a:r>
            <a:r>
              <a:rPr lang="en-US" sz="2400" dirty="0">
                <a:solidFill>
                  <a:schemeClr val="tx1"/>
                </a:solidFill>
              </a:rPr>
              <a:t> </a:t>
            </a:r>
            <a:r>
              <a:rPr lang="en-US" sz="2400" dirty="0" err="1">
                <a:solidFill>
                  <a:schemeClr val="tx1"/>
                </a:solidFill>
              </a:rPr>
              <a:t>universidade</a:t>
            </a:r>
            <a:r>
              <a:rPr lang="en-US" sz="2400" dirty="0">
                <a:solidFill>
                  <a:schemeClr val="tx1"/>
                </a:solidFill>
              </a:rPr>
              <a:t>.</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6373">
                                            <p:txEl>
                                              <p:pRg st="0" end="0"/>
                                            </p:txEl>
                                          </p:spTgt>
                                        </p:tgtEl>
                                        <p:attrNameLst>
                                          <p:attrName>style.visibility</p:attrName>
                                        </p:attrNameLst>
                                      </p:cBhvr>
                                      <p:to>
                                        <p:strVal val="visible"/>
                                      </p:to>
                                    </p:set>
                                    <p:animEffect transition="in" filter="wipe(left)">
                                      <p:cBhvr>
                                        <p:cTn id="7" dur="500"/>
                                        <p:tgtEl>
                                          <p:spTgt spid="18637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86373">
                                            <p:txEl>
                                              <p:pRg st="1" end="1"/>
                                            </p:txEl>
                                          </p:spTgt>
                                        </p:tgtEl>
                                        <p:attrNameLst>
                                          <p:attrName>style.visibility</p:attrName>
                                        </p:attrNameLst>
                                      </p:cBhvr>
                                      <p:to>
                                        <p:strVal val="visible"/>
                                      </p:to>
                                    </p:set>
                                    <p:animEffect transition="in" filter="wipe(left)">
                                      <p:cBhvr>
                                        <p:cTn id="10" dur="500"/>
                                        <p:tgtEl>
                                          <p:spTgt spid="18637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86373">
                                            <p:txEl>
                                              <p:pRg st="2" end="2"/>
                                            </p:txEl>
                                          </p:spTgt>
                                        </p:tgtEl>
                                        <p:attrNameLst>
                                          <p:attrName>style.visibility</p:attrName>
                                        </p:attrNameLst>
                                      </p:cBhvr>
                                      <p:to>
                                        <p:strVal val="visible"/>
                                      </p:to>
                                    </p:set>
                                    <p:animEffect transition="in" filter="wipe(left)">
                                      <p:cBhvr>
                                        <p:cTn id="13" dur="500"/>
                                        <p:tgtEl>
                                          <p:spTgt spid="1863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3"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8" name="Line 8"/>
          <p:cNvSpPr>
            <a:spLocks noChangeShapeType="1"/>
          </p:cNvSpPr>
          <p:nvPr/>
        </p:nvSpPr>
        <p:spPr bwMode="auto">
          <a:xfrm>
            <a:off x="1731499" y="1618051"/>
            <a:ext cx="0" cy="4211637"/>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71689" name="Line 9"/>
          <p:cNvSpPr>
            <a:spLocks noChangeShapeType="1"/>
          </p:cNvSpPr>
          <p:nvPr/>
        </p:nvSpPr>
        <p:spPr bwMode="auto">
          <a:xfrm>
            <a:off x="1750548" y="5800184"/>
            <a:ext cx="5845995" cy="1270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71690" name="Rectangle 10"/>
          <p:cNvSpPr>
            <a:spLocks noChangeArrowheads="1"/>
          </p:cNvSpPr>
          <p:nvPr/>
        </p:nvSpPr>
        <p:spPr bwMode="auto">
          <a:xfrm>
            <a:off x="6394602" y="5743034"/>
            <a:ext cx="2257029" cy="766877"/>
          </a:xfrm>
          <a:prstGeom prst="rect">
            <a:avLst/>
          </a:prstGeom>
          <a:noFill/>
          <a:ln w="12700">
            <a:noFill/>
            <a:miter lim="800000"/>
            <a:headEnd/>
            <a:tailEnd/>
          </a:ln>
        </p:spPr>
        <p:txBody>
          <a:bodyPr wrap="none" lIns="90488" tIns="44450" rIns="90488" bIns="44450">
            <a:spAutoFit/>
          </a:bodyPr>
          <a:lstStyle/>
          <a:p>
            <a:pPr algn="ctr"/>
            <a:r>
              <a:rPr lang="en-US" sz="2800" b="1" dirty="0">
                <a:latin typeface="Arial" charset="0"/>
              </a:rPr>
              <a:t>Q</a:t>
            </a:r>
          </a:p>
          <a:p>
            <a:pPr algn="ctr"/>
            <a:r>
              <a:rPr lang="en-US" sz="1600" dirty="0" err="1">
                <a:latin typeface="Arial" charset="0"/>
              </a:rPr>
              <a:t>Milhões</a:t>
            </a:r>
            <a:r>
              <a:rPr lang="en-US" sz="1600" dirty="0">
                <a:latin typeface="Arial" charset="0"/>
              </a:rPr>
              <a:t> de </a:t>
            </a:r>
            <a:r>
              <a:rPr lang="en-US" sz="1600" dirty="0" err="1">
                <a:latin typeface="Arial" charset="0"/>
              </a:rPr>
              <a:t>Estudantes</a:t>
            </a:r>
            <a:endParaRPr lang="en-US" sz="1600" dirty="0">
              <a:latin typeface="Arial" charset="0"/>
            </a:endParaRPr>
          </a:p>
        </p:txBody>
      </p:sp>
      <p:sp>
        <p:nvSpPr>
          <p:cNvPr id="71691" name="Rectangle 11"/>
          <p:cNvSpPr>
            <a:spLocks noChangeArrowheads="1"/>
          </p:cNvSpPr>
          <p:nvPr/>
        </p:nvSpPr>
        <p:spPr bwMode="auto">
          <a:xfrm>
            <a:off x="1233537" y="1190084"/>
            <a:ext cx="439225" cy="551433"/>
          </a:xfrm>
          <a:prstGeom prst="rect">
            <a:avLst/>
          </a:prstGeom>
          <a:noFill/>
          <a:ln w="12700">
            <a:noFill/>
            <a:miter lim="800000"/>
            <a:headEnd/>
            <a:tailEnd/>
          </a:ln>
        </p:spPr>
        <p:txBody>
          <a:bodyPr wrap="none" lIns="90488" tIns="44450" rIns="90488" bIns="44450">
            <a:spAutoFit/>
          </a:bodyPr>
          <a:lstStyle/>
          <a:p>
            <a:pPr algn="r"/>
            <a:r>
              <a:rPr lang="en-US" sz="3000" b="1" dirty="0">
                <a:latin typeface="Arial" charset="0"/>
              </a:rPr>
              <a:t>P</a:t>
            </a:r>
          </a:p>
        </p:txBody>
      </p:sp>
      <p:grpSp>
        <p:nvGrpSpPr>
          <p:cNvPr id="2" name="Group 30"/>
          <p:cNvGrpSpPr>
            <a:grpSpLocks/>
          </p:cNvGrpSpPr>
          <p:nvPr/>
        </p:nvGrpSpPr>
        <p:grpSpPr bwMode="auto">
          <a:xfrm>
            <a:off x="2112499" y="2040984"/>
            <a:ext cx="3713163" cy="3683004"/>
            <a:chOff x="1632" y="1392"/>
            <a:chExt cx="2339" cy="2320"/>
          </a:xfrm>
        </p:grpSpPr>
        <p:sp>
          <p:nvSpPr>
            <p:cNvPr id="71715" name="Freeform 12"/>
            <p:cNvSpPr>
              <a:spLocks/>
            </p:cNvSpPr>
            <p:nvPr/>
          </p:nvSpPr>
          <p:spPr bwMode="auto">
            <a:xfrm>
              <a:off x="1632" y="1392"/>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 name="T12" fmla="*/ 0 60000 65536"/>
                <a:gd name="T13" fmla="*/ 0 60000 65536"/>
                <a:gd name="T14" fmla="*/ 0 60000 65536"/>
                <a:gd name="T15" fmla="*/ 0 60000 65536"/>
                <a:gd name="T16" fmla="*/ 0 60000 65536"/>
                <a:gd name="T17" fmla="*/ 0 60000 65536"/>
                <a:gd name="T18" fmla="*/ 0 w 1873"/>
                <a:gd name="T19" fmla="*/ 0 h 2209"/>
                <a:gd name="T20" fmla="*/ 1873 w 1873"/>
                <a:gd name="T21" fmla="*/ 2209 h 2209"/>
              </a:gdLst>
              <a:ahLst/>
              <a:cxnLst>
                <a:cxn ang="T12">
                  <a:pos x="T0" y="T1"/>
                </a:cxn>
                <a:cxn ang="T13">
                  <a:pos x="T2" y="T3"/>
                </a:cxn>
                <a:cxn ang="T14">
                  <a:pos x="T4" y="T5"/>
                </a:cxn>
                <a:cxn ang="T15">
                  <a:pos x="T6" y="T7"/>
                </a:cxn>
                <a:cxn ang="T16">
                  <a:pos x="T8" y="T9"/>
                </a:cxn>
                <a:cxn ang="T17">
                  <a:pos x="T10" y="T11"/>
                </a:cxn>
              </a:cxnLst>
              <a:rect l="T18" t="T19" r="T20" b="T21"/>
              <a:pathLst>
                <a:path w="1873" h="2209">
                  <a:moveTo>
                    <a:pt x="0" y="0"/>
                  </a:moveTo>
                  <a:lnTo>
                    <a:pt x="360" y="587"/>
                  </a:lnTo>
                  <a:lnTo>
                    <a:pt x="782" y="1203"/>
                  </a:lnTo>
                  <a:lnTo>
                    <a:pt x="1349" y="1852"/>
                  </a:lnTo>
                  <a:lnTo>
                    <a:pt x="1625" y="2095"/>
                  </a:lnTo>
                  <a:lnTo>
                    <a:pt x="1872" y="2208"/>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71716" name="Rectangle 13"/>
            <p:cNvSpPr>
              <a:spLocks noChangeArrowheads="1"/>
            </p:cNvSpPr>
            <p:nvPr/>
          </p:nvSpPr>
          <p:spPr bwMode="auto">
            <a:xfrm>
              <a:off x="3509" y="3464"/>
              <a:ext cx="462" cy="248"/>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D</a:t>
              </a:r>
              <a:r>
                <a:rPr lang="en-US" sz="2000" b="1" baseline="-25000" dirty="0">
                  <a:latin typeface="Arial" charset="0"/>
                </a:rPr>
                <a:t>1970</a:t>
              </a:r>
            </a:p>
          </p:txBody>
        </p:sp>
      </p:grpSp>
      <p:grpSp>
        <p:nvGrpSpPr>
          <p:cNvPr id="3" name="Group 31"/>
          <p:cNvGrpSpPr>
            <a:grpSpLocks/>
          </p:cNvGrpSpPr>
          <p:nvPr/>
        </p:nvGrpSpPr>
        <p:grpSpPr bwMode="auto">
          <a:xfrm>
            <a:off x="1731499" y="2696622"/>
            <a:ext cx="4665663" cy="2359025"/>
            <a:chOff x="1392" y="1805"/>
            <a:chExt cx="2939" cy="1486"/>
          </a:xfrm>
        </p:grpSpPr>
        <p:sp>
          <p:nvSpPr>
            <p:cNvPr id="71713" name="Freeform 14"/>
            <p:cNvSpPr>
              <a:spLocks/>
            </p:cNvSpPr>
            <p:nvPr/>
          </p:nvSpPr>
          <p:spPr bwMode="auto">
            <a:xfrm>
              <a:off x="1392" y="2042"/>
              <a:ext cx="2545" cy="1249"/>
            </a:xfrm>
            <a:custGeom>
              <a:avLst/>
              <a:gdLst>
                <a:gd name="T0" fmla="*/ 0 w 2545"/>
                <a:gd name="T1" fmla="*/ 1248 h 1249"/>
                <a:gd name="T2" fmla="*/ 676 w 2545"/>
                <a:gd name="T3" fmla="*/ 1008 h 1249"/>
                <a:gd name="T4" fmla="*/ 1386 w 2545"/>
                <a:gd name="T5" fmla="*/ 727 h 1249"/>
                <a:gd name="T6" fmla="*/ 2134 w 2545"/>
                <a:gd name="T7" fmla="*/ 349 h 1249"/>
                <a:gd name="T8" fmla="*/ 2414 w 2545"/>
                <a:gd name="T9" fmla="*/ 165 h 1249"/>
                <a:gd name="T10" fmla="*/ 2544 w 2545"/>
                <a:gd name="T11" fmla="*/ 0 h 1249"/>
                <a:gd name="T12" fmla="*/ 0 60000 65536"/>
                <a:gd name="T13" fmla="*/ 0 60000 65536"/>
                <a:gd name="T14" fmla="*/ 0 60000 65536"/>
                <a:gd name="T15" fmla="*/ 0 60000 65536"/>
                <a:gd name="T16" fmla="*/ 0 60000 65536"/>
                <a:gd name="T17" fmla="*/ 0 60000 65536"/>
                <a:gd name="T18" fmla="*/ 0 w 2545"/>
                <a:gd name="T19" fmla="*/ 0 h 1249"/>
                <a:gd name="T20" fmla="*/ 2545 w 2545"/>
                <a:gd name="T21" fmla="*/ 1249 h 1249"/>
              </a:gdLst>
              <a:ahLst/>
              <a:cxnLst>
                <a:cxn ang="T12">
                  <a:pos x="T0" y="T1"/>
                </a:cxn>
                <a:cxn ang="T13">
                  <a:pos x="T2" y="T3"/>
                </a:cxn>
                <a:cxn ang="T14">
                  <a:pos x="T4" y="T5"/>
                </a:cxn>
                <a:cxn ang="T15">
                  <a:pos x="T6" y="T7"/>
                </a:cxn>
                <a:cxn ang="T16">
                  <a:pos x="T8" y="T9"/>
                </a:cxn>
                <a:cxn ang="T17">
                  <a:pos x="T10" y="T11"/>
                </a:cxn>
              </a:cxnLst>
              <a:rect l="T18" t="T19" r="T20" b="T21"/>
              <a:pathLst>
                <a:path w="2545" h="1249">
                  <a:moveTo>
                    <a:pt x="0" y="1248"/>
                  </a:moveTo>
                  <a:lnTo>
                    <a:pt x="676" y="1008"/>
                  </a:lnTo>
                  <a:lnTo>
                    <a:pt x="1386" y="727"/>
                  </a:lnTo>
                  <a:lnTo>
                    <a:pt x="2134" y="349"/>
                  </a:lnTo>
                  <a:lnTo>
                    <a:pt x="2414" y="165"/>
                  </a:lnTo>
                  <a:lnTo>
                    <a:pt x="2544" y="0"/>
                  </a:lnTo>
                </a:path>
              </a:pathLst>
            </a:custGeom>
            <a:noFill/>
            <a:ln w="50800" cap="flat" cmpd="sng">
              <a:solidFill>
                <a:schemeClr val="tx1"/>
              </a:solidFill>
              <a:prstDash val="solid"/>
              <a:round/>
              <a:headEnd type="none" w="med" len="med"/>
              <a:tailEnd type="none" w="med" len="med"/>
            </a:ln>
          </p:spPr>
          <p:txBody>
            <a:bodyPr/>
            <a:lstStyle/>
            <a:p>
              <a:endParaRPr lang="pt-BR"/>
            </a:p>
          </p:txBody>
        </p:sp>
        <p:sp>
          <p:nvSpPr>
            <p:cNvPr id="71714" name="Rectangle 15"/>
            <p:cNvSpPr>
              <a:spLocks noChangeArrowheads="1"/>
            </p:cNvSpPr>
            <p:nvPr/>
          </p:nvSpPr>
          <p:spPr bwMode="auto">
            <a:xfrm>
              <a:off x="3878" y="1805"/>
              <a:ext cx="453" cy="248"/>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S</a:t>
              </a:r>
              <a:r>
                <a:rPr lang="en-US" sz="2000" b="1" baseline="-25000" dirty="0">
                  <a:latin typeface="Arial" charset="0"/>
                </a:rPr>
                <a:t>1970</a:t>
              </a:r>
            </a:p>
          </p:txBody>
        </p:sp>
      </p:grpSp>
      <p:grpSp>
        <p:nvGrpSpPr>
          <p:cNvPr id="4" name="Group 34"/>
          <p:cNvGrpSpPr>
            <a:grpSpLocks/>
          </p:cNvGrpSpPr>
          <p:nvPr/>
        </p:nvGrpSpPr>
        <p:grpSpPr bwMode="auto">
          <a:xfrm>
            <a:off x="1731499" y="1267872"/>
            <a:ext cx="4262442" cy="3060700"/>
            <a:chOff x="1392" y="905"/>
            <a:chExt cx="2685" cy="1928"/>
          </a:xfrm>
        </p:grpSpPr>
        <p:sp>
          <p:nvSpPr>
            <p:cNvPr id="71711" name="Freeform 21"/>
            <p:cNvSpPr>
              <a:spLocks/>
            </p:cNvSpPr>
            <p:nvPr/>
          </p:nvSpPr>
          <p:spPr bwMode="auto">
            <a:xfrm>
              <a:off x="1392" y="1152"/>
              <a:ext cx="2305" cy="1681"/>
            </a:xfrm>
            <a:custGeom>
              <a:avLst/>
              <a:gdLst>
                <a:gd name="T0" fmla="*/ 0 w 2305"/>
                <a:gd name="T1" fmla="*/ 1680 h 1681"/>
                <a:gd name="T2" fmla="*/ 613 w 2305"/>
                <a:gd name="T3" fmla="*/ 1357 h 1681"/>
                <a:gd name="T4" fmla="*/ 1255 w 2305"/>
                <a:gd name="T5" fmla="*/ 978 h 1681"/>
                <a:gd name="T6" fmla="*/ 1933 w 2305"/>
                <a:gd name="T7" fmla="*/ 469 h 1681"/>
                <a:gd name="T8" fmla="*/ 2186 w 2305"/>
                <a:gd name="T9" fmla="*/ 222 h 1681"/>
                <a:gd name="T10" fmla="*/ 2304 w 2305"/>
                <a:gd name="T11" fmla="*/ 0 h 1681"/>
                <a:gd name="T12" fmla="*/ 0 60000 65536"/>
                <a:gd name="T13" fmla="*/ 0 60000 65536"/>
                <a:gd name="T14" fmla="*/ 0 60000 65536"/>
                <a:gd name="T15" fmla="*/ 0 60000 65536"/>
                <a:gd name="T16" fmla="*/ 0 60000 65536"/>
                <a:gd name="T17" fmla="*/ 0 60000 65536"/>
                <a:gd name="T18" fmla="*/ 0 w 2305"/>
                <a:gd name="T19" fmla="*/ 0 h 1681"/>
                <a:gd name="T20" fmla="*/ 2305 w 2305"/>
                <a:gd name="T21" fmla="*/ 1681 h 1681"/>
              </a:gdLst>
              <a:ahLst/>
              <a:cxnLst>
                <a:cxn ang="T12">
                  <a:pos x="T0" y="T1"/>
                </a:cxn>
                <a:cxn ang="T13">
                  <a:pos x="T2" y="T3"/>
                </a:cxn>
                <a:cxn ang="T14">
                  <a:pos x="T4" y="T5"/>
                </a:cxn>
                <a:cxn ang="T15">
                  <a:pos x="T6" y="T7"/>
                </a:cxn>
                <a:cxn ang="T16">
                  <a:pos x="T8" y="T9"/>
                </a:cxn>
                <a:cxn ang="T17">
                  <a:pos x="T10" y="T11"/>
                </a:cxn>
              </a:cxnLst>
              <a:rect l="T18" t="T19" r="T20" b="T21"/>
              <a:pathLst>
                <a:path w="2305" h="1681">
                  <a:moveTo>
                    <a:pt x="0" y="1680"/>
                  </a:moveTo>
                  <a:lnTo>
                    <a:pt x="613" y="1357"/>
                  </a:lnTo>
                  <a:lnTo>
                    <a:pt x="1255" y="978"/>
                  </a:lnTo>
                  <a:lnTo>
                    <a:pt x="1933" y="469"/>
                  </a:lnTo>
                  <a:lnTo>
                    <a:pt x="2186" y="222"/>
                  </a:lnTo>
                  <a:lnTo>
                    <a:pt x="2304" y="0"/>
                  </a:lnTo>
                </a:path>
              </a:pathLst>
            </a:custGeom>
            <a:noFill/>
            <a:ln w="50800" cap="flat" cmpd="sng">
              <a:solidFill>
                <a:srgbClr val="0070C0"/>
              </a:solidFill>
              <a:prstDash val="solid"/>
              <a:round/>
              <a:headEnd type="none" w="med" len="med"/>
              <a:tailEnd type="none" w="med" len="med"/>
            </a:ln>
          </p:spPr>
          <p:txBody>
            <a:bodyPr/>
            <a:lstStyle/>
            <a:p>
              <a:endParaRPr lang="pt-BR"/>
            </a:p>
          </p:txBody>
        </p:sp>
        <p:sp>
          <p:nvSpPr>
            <p:cNvPr id="71712" name="Rectangle 22"/>
            <p:cNvSpPr>
              <a:spLocks noChangeArrowheads="1"/>
            </p:cNvSpPr>
            <p:nvPr/>
          </p:nvSpPr>
          <p:spPr bwMode="auto">
            <a:xfrm>
              <a:off x="3616" y="905"/>
              <a:ext cx="461" cy="250"/>
            </a:xfrm>
            <a:prstGeom prst="rect">
              <a:avLst/>
            </a:prstGeom>
            <a:noFill/>
            <a:ln w="12700">
              <a:noFill/>
              <a:miter lim="800000"/>
              <a:headEnd/>
              <a:tailEnd/>
            </a:ln>
          </p:spPr>
          <p:txBody>
            <a:bodyPr wrap="none" lIns="90488" tIns="44450" rIns="90488" bIns="44450">
              <a:spAutoFit/>
            </a:bodyPr>
            <a:lstStyle/>
            <a:p>
              <a:r>
                <a:rPr lang="en-US" sz="2000" b="1" i="1" dirty="0">
                  <a:solidFill>
                    <a:srgbClr val="0070C0"/>
                  </a:solidFill>
                  <a:latin typeface="Arial" charset="0"/>
                </a:rPr>
                <a:t>S</a:t>
              </a:r>
              <a:r>
                <a:rPr lang="en-US" sz="2000" b="1" baseline="-25000" dirty="0">
                  <a:solidFill>
                    <a:srgbClr val="0070C0"/>
                  </a:solidFill>
                  <a:latin typeface="Arial" charset="0"/>
                </a:rPr>
                <a:t>1995</a:t>
              </a:r>
            </a:p>
          </p:txBody>
        </p:sp>
      </p:grpSp>
      <p:grpSp>
        <p:nvGrpSpPr>
          <p:cNvPr id="5" name="Group 33"/>
          <p:cNvGrpSpPr>
            <a:grpSpLocks/>
          </p:cNvGrpSpPr>
          <p:nvPr/>
        </p:nvGrpSpPr>
        <p:grpSpPr bwMode="auto">
          <a:xfrm>
            <a:off x="3560303" y="1507584"/>
            <a:ext cx="4348169" cy="3606802"/>
            <a:chOff x="2544" y="1056"/>
            <a:chExt cx="2739" cy="2272"/>
          </a:xfrm>
        </p:grpSpPr>
        <p:sp>
          <p:nvSpPr>
            <p:cNvPr id="71709" name="Freeform 23"/>
            <p:cNvSpPr>
              <a:spLocks/>
            </p:cNvSpPr>
            <p:nvPr/>
          </p:nvSpPr>
          <p:spPr bwMode="auto">
            <a:xfrm>
              <a:off x="2544" y="1056"/>
              <a:ext cx="2257" cy="2161"/>
            </a:xfrm>
            <a:custGeom>
              <a:avLst/>
              <a:gdLst>
                <a:gd name="T0" fmla="*/ 0 w 2257"/>
                <a:gd name="T1" fmla="*/ 0 h 2161"/>
                <a:gd name="T2" fmla="*/ 434 w 2257"/>
                <a:gd name="T3" fmla="*/ 574 h 2161"/>
                <a:gd name="T4" fmla="*/ 942 w 2257"/>
                <a:gd name="T5" fmla="*/ 1177 h 2161"/>
                <a:gd name="T6" fmla="*/ 1626 w 2257"/>
                <a:gd name="T7" fmla="*/ 1812 h 2161"/>
                <a:gd name="T8" fmla="*/ 1958 w 2257"/>
                <a:gd name="T9" fmla="*/ 2049 h 2161"/>
                <a:gd name="T10" fmla="*/ 2256 w 2257"/>
                <a:gd name="T11" fmla="*/ 2160 h 2161"/>
                <a:gd name="T12" fmla="*/ 0 60000 65536"/>
                <a:gd name="T13" fmla="*/ 0 60000 65536"/>
                <a:gd name="T14" fmla="*/ 0 60000 65536"/>
                <a:gd name="T15" fmla="*/ 0 60000 65536"/>
                <a:gd name="T16" fmla="*/ 0 60000 65536"/>
                <a:gd name="T17" fmla="*/ 0 60000 65536"/>
                <a:gd name="T18" fmla="*/ 0 w 2257"/>
                <a:gd name="T19" fmla="*/ 0 h 2161"/>
                <a:gd name="T20" fmla="*/ 2257 w 2257"/>
                <a:gd name="T21" fmla="*/ 2161 h 2161"/>
              </a:gdLst>
              <a:ahLst/>
              <a:cxnLst>
                <a:cxn ang="T12">
                  <a:pos x="T0" y="T1"/>
                </a:cxn>
                <a:cxn ang="T13">
                  <a:pos x="T2" y="T3"/>
                </a:cxn>
                <a:cxn ang="T14">
                  <a:pos x="T4" y="T5"/>
                </a:cxn>
                <a:cxn ang="T15">
                  <a:pos x="T6" y="T7"/>
                </a:cxn>
                <a:cxn ang="T16">
                  <a:pos x="T8" y="T9"/>
                </a:cxn>
                <a:cxn ang="T17">
                  <a:pos x="T10" y="T11"/>
                </a:cxn>
              </a:cxnLst>
              <a:rect l="T18" t="T19" r="T20" b="T21"/>
              <a:pathLst>
                <a:path w="2257" h="2161">
                  <a:moveTo>
                    <a:pt x="0" y="0"/>
                  </a:moveTo>
                  <a:lnTo>
                    <a:pt x="434" y="574"/>
                  </a:lnTo>
                  <a:lnTo>
                    <a:pt x="942" y="1177"/>
                  </a:lnTo>
                  <a:lnTo>
                    <a:pt x="1626" y="1812"/>
                  </a:lnTo>
                  <a:lnTo>
                    <a:pt x="1958" y="2049"/>
                  </a:lnTo>
                  <a:lnTo>
                    <a:pt x="2256" y="2160"/>
                  </a:lnTo>
                </a:path>
              </a:pathLst>
            </a:custGeom>
            <a:noFill/>
            <a:ln w="50800" cap="flat" cmpd="sng">
              <a:solidFill>
                <a:srgbClr val="0070C0"/>
              </a:solidFill>
              <a:prstDash val="solid"/>
              <a:round/>
              <a:headEnd type="none" w="med" len="med"/>
              <a:tailEnd type="none" w="med" len="med"/>
            </a:ln>
          </p:spPr>
          <p:txBody>
            <a:bodyPr/>
            <a:lstStyle/>
            <a:p>
              <a:endParaRPr lang="pt-BR"/>
            </a:p>
          </p:txBody>
        </p:sp>
        <p:sp>
          <p:nvSpPr>
            <p:cNvPr id="71710" name="Rectangle 24"/>
            <p:cNvSpPr>
              <a:spLocks noChangeArrowheads="1"/>
            </p:cNvSpPr>
            <p:nvPr/>
          </p:nvSpPr>
          <p:spPr bwMode="auto">
            <a:xfrm>
              <a:off x="4812" y="3078"/>
              <a:ext cx="471" cy="250"/>
            </a:xfrm>
            <a:prstGeom prst="rect">
              <a:avLst/>
            </a:prstGeom>
            <a:noFill/>
            <a:ln w="12700">
              <a:noFill/>
              <a:miter lim="800000"/>
              <a:headEnd/>
              <a:tailEnd/>
            </a:ln>
          </p:spPr>
          <p:txBody>
            <a:bodyPr wrap="none" lIns="90488" tIns="44450" rIns="90488" bIns="44450">
              <a:spAutoFit/>
            </a:bodyPr>
            <a:lstStyle/>
            <a:p>
              <a:r>
                <a:rPr lang="en-US" sz="2000" b="1" i="1" dirty="0">
                  <a:solidFill>
                    <a:srgbClr val="0070C0"/>
                  </a:solidFill>
                  <a:latin typeface="Arial" charset="0"/>
                </a:rPr>
                <a:t>D</a:t>
              </a:r>
              <a:r>
                <a:rPr lang="en-US" sz="2000" b="1" baseline="-25000" dirty="0">
                  <a:solidFill>
                    <a:srgbClr val="0070C0"/>
                  </a:solidFill>
                  <a:latin typeface="Arial" charset="0"/>
                </a:rPr>
                <a:t>1995</a:t>
              </a:r>
            </a:p>
          </p:txBody>
        </p:sp>
      </p:grpSp>
      <p:grpSp>
        <p:nvGrpSpPr>
          <p:cNvPr id="6" name="Group 36"/>
          <p:cNvGrpSpPr>
            <a:grpSpLocks/>
          </p:cNvGrpSpPr>
          <p:nvPr/>
        </p:nvGrpSpPr>
        <p:grpSpPr bwMode="auto">
          <a:xfrm>
            <a:off x="729787" y="2410872"/>
            <a:ext cx="4137026" cy="3719513"/>
            <a:chOff x="761" y="1625"/>
            <a:chExt cx="2606" cy="2343"/>
          </a:xfrm>
        </p:grpSpPr>
        <p:sp>
          <p:nvSpPr>
            <p:cNvPr id="71703" name="Line 4"/>
            <p:cNvSpPr>
              <a:spLocks noChangeShapeType="1"/>
            </p:cNvSpPr>
            <p:nvPr/>
          </p:nvSpPr>
          <p:spPr bwMode="auto">
            <a:xfrm>
              <a:off x="3139" y="1851"/>
              <a:ext cx="13" cy="1917"/>
            </a:xfrm>
            <a:prstGeom prst="line">
              <a:avLst/>
            </a:prstGeom>
            <a:noFill/>
            <a:ln w="25400">
              <a:solidFill>
                <a:srgbClr val="0070C0"/>
              </a:solidFill>
              <a:prstDash val="dash"/>
              <a:round/>
              <a:headEnd/>
              <a:tailEnd/>
            </a:ln>
          </p:spPr>
          <p:txBody>
            <a:bodyPr wrap="none" anchor="ctr"/>
            <a:lstStyle/>
            <a:p>
              <a:endParaRPr lang="pt-BR"/>
            </a:p>
          </p:txBody>
        </p:sp>
        <p:sp>
          <p:nvSpPr>
            <p:cNvPr id="71704" name="Line 5"/>
            <p:cNvSpPr>
              <a:spLocks noChangeShapeType="1"/>
            </p:cNvSpPr>
            <p:nvPr/>
          </p:nvSpPr>
          <p:spPr bwMode="auto">
            <a:xfrm flipH="1">
              <a:off x="1371" y="1776"/>
              <a:ext cx="1725" cy="0"/>
            </a:xfrm>
            <a:prstGeom prst="line">
              <a:avLst/>
            </a:prstGeom>
            <a:noFill/>
            <a:ln w="25400">
              <a:solidFill>
                <a:srgbClr val="0070C0"/>
              </a:solidFill>
              <a:prstDash val="dash"/>
              <a:round/>
              <a:headEnd/>
              <a:tailEnd/>
            </a:ln>
          </p:spPr>
          <p:txBody>
            <a:bodyPr wrap="none" anchor="ctr"/>
            <a:lstStyle/>
            <a:p>
              <a:endParaRPr lang="pt-BR"/>
            </a:p>
          </p:txBody>
        </p:sp>
        <p:sp>
          <p:nvSpPr>
            <p:cNvPr id="71705" name="Oval 25"/>
            <p:cNvSpPr>
              <a:spLocks noChangeArrowheads="1"/>
            </p:cNvSpPr>
            <p:nvPr/>
          </p:nvSpPr>
          <p:spPr bwMode="auto">
            <a:xfrm>
              <a:off x="3072" y="1728"/>
              <a:ext cx="96" cy="96"/>
            </a:xfrm>
            <a:prstGeom prst="ellipse">
              <a:avLst/>
            </a:prstGeom>
            <a:solidFill>
              <a:srgbClr val="0070C0"/>
            </a:solidFill>
            <a:ln w="12700">
              <a:solidFill>
                <a:srgbClr val="0070C0"/>
              </a:solidFill>
              <a:round/>
              <a:headEnd/>
              <a:tailEnd/>
            </a:ln>
          </p:spPr>
          <p:txBody>
            <a:bodyPr wrap="none" anchor="ctr"/>
            <a:lstStyle/>
            <a:p>
              <a:endParaRPr lang="pt-BR"/>
            </a:p>
          </p:txBody>
        </p:sp>
        <p:sp>
          <p:nvSpPr>
            <p:cNvPr id="71706" name="Rectangle 26"/>
            <p:cNvSpPr>
              <a:spLocks noChangeArrowheads="1"/>
            </p:cNvSpPr>
            <p:nvPr/>
          </p:nvSpPr>
          <p:spPr bwMode="auto">
            <a:xfrm>
              <a:off x="761" y="1625"/>
              <a:ext cx="559" cy="231"/>
            </a:xfrm>
            <a:prstGeom prst="rect">
              <a:avLst/>
            </a:prstGeom>
            <a:noFill/>
            <a:ln w="12700">
              <a:noFill/>
              <a:miter lim="800000"/>
              <a:headEnd/>
              <a:tailEnd/>
            </a:ln>
          </p:spPr>
          <p:txBody>
            <a:bodyPr wrap="none" lIns="90488" tIns="44450" rIns="90488" bIns="44450">
              <a:spAutoFit/>
            </a:bodyPr>
            <a:lstStyle/>
            <a:p>
              <a:r>
                <a:rPr lang="en-US" sz="1800" b="1" dirty="0">
                  <a:solidFill>
                    <a:srgbClr val="0070C0"/>
                  </a:solidFill>
                  <a:latin typeface="Arial" charset="0"/>
                </a:rPr>
                <a:t>$4.248</a:t>
              </a:r>
            </a:p>
          </p:txBody>
        </p:sp>
        <p:sp>
          <p:nvSpPr>
            <p:cNvPr id="71707" name="Rectangle 27"/>
            <p:cNvSpPr>
              <a:spLocks noChangeArrowheads="1"/>
            </p:cNvSpPr>
            <p:nvPr/>
          </p:nvSpPr>
          <p:spPr bwMode="auto">
            <a:xfrm>
              <a:off x="2969" y="3737"/>
              <a:ext cx="398" cy="231"/>
            </a:xfrm>
            <a:prstGeom prst="rect">
              <a:avLst/>
            </a:prstGeom>
            <a:noFill/>
            <a:ln w="12700">
              <a:noFill/>
              <a:miter lim="800000"/>
              <a:headEnd/>
              <a:tailEnd/>
            </a:ln>
          </p:spPr>
          <p:txBody>
            <a:bodyPr wrap="none" lIns="90488" tIns="44450" rIns="90488" bIns="44450">
              <a:spAutoFit/>
            </a:bodyPr>
            <a:lstStyle/>
            <a:p>
              <a:r>
                <a:rPr lang="en-US" sz="1800" b="1" dirty="0">
                  <a:solidFill>
                    <a:srgbClr val="0070C0"/>
                  </a:solidFill>
                  <a:latin typeface="Arial" charset="0"/>
                </a:rPr>
                <a:t>14,9</a:t>
              </a:r>
            </a:p>
          </p:txBody>
        </p:sp>
      </p:grpSp>
      <p:grpSp>
        <p:nvGrpSpPr>
          <p:cNvPr id="7" name="Group 32"/>
          <p:cNvGrpSpPr>
            <a:grpSpLocks/>
          </p:cNvGrpSpPr>
          <p:nvPr/>
        </p:nvGrpSpPr>
        <p:grpSpPr bwMode="auto">
          <a:xfrm>
            <a:off x="729787" y="4087272"/>
            <a:ext cx="3246438" cy="2043112"/>
            <a:chOff x="761" y="2681"/>
            <a:chExt cx="2045" cy="1287"/>
          </a:xfrm>
        </p:grpSpPr>
        <p:sp>
          <p:nvSpPr>
            <p:cNvPr id="71698" name="Line 16"/>
            <p:cNvSpPr>
              <a:spLocks noChangeShapeType="1"/>
            </p:cNvSpPr>
            <p:nvPr/>
          </p:nvSpPr>
          <p:spPr bwMode="auto">
            <a:xfrm flipH="1">
              <a:off x="1371" y="2832"/>
              <a:ext cx="1293" cy="0"/>
            </a:xfrm>
            <a:prstGeom prst="line">
              <a:avLst/>
            </a:prstGeom>
            <a:noFill/>
            <a:ln w="25400">
              <a:solidFill>
                <a:schemeClr val="tx1"/>
              </a:solidFill>
              <a:prstDash val="dash"/>
              <a:round/>
              <a:headEnd/>
              <a:tailEnd/>
            </a:ln>
          </p:spPr>
          <p:txBody>
            <a:bodyPr wrap="none" anchor="ctr"/>
            <a:lstStyle/>
            <a:p>
              <a:endParaRPr lang="pt-BR"/>
            </a:p>
          </p:txBody>
        </p:sp>
        <p:sp>
          <p:nvSpPr>
            <p:cNvPr id="71699" name="Oval 17"/>
            <p:cNvSpPr>
              <a:spLocks noChangeArrowheads="1"/>
            </p:cNvSpPr>
            <p:nvPr/>
          </p:nvSpPr>
          <p:spPr bwMode="auto">
            <a:xfrm>
              <a:off x="2583" y="2784"/>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71700" name="Rectangle 18"/>
            <p:cNvSpPr>
              <a:spLocks noChangeArrowheads="1"/>
            </p:cNvSpPr>
            <p:nvPr/>
          </p:nvSpPr>
          <p:spPr bwMode="auto">
            <a:xfrm>
              <a:off x="761" y="2681"/>
              <a:ext cx="559" cy="231"/>
            </a:xfrm>
            <a:prstGeom prst="rect">
              <a:avLst/>
            </a:prstGeom>
            <a:noFill/>
            <a:ln w="12700">
              <a:noFill/>
              <a:miter lim="800000"/>
              <a:headEnd/>
              <a:tailEnd/>
            </a:ln>
          </p:spPr>
          <p:txBody>
            <a:bodyPr wrap="none" lIns="90488" tIns="44450" rIns="90488" bIns="44450">
              <a:spAutoFit/>
            </a:bodyPr>
            <a:lstStyle/>
            <a:p>
              <a:r>
                <a:rPr lang="en-US" sz="1800" b="1" dirty="0">
                  <a:latin typeface="Arial" charset="0"/>
                </a:rPr>
                <a:t>$2.530</a:t>
              </a:r>
            </a:p>
          </p:txBody>
        </p:sp>
        <p:sp>
          <p:nvSpPr>
            <p:cNvPr id="71701" name="Rectangle 19"/>
            <p:cNvSpPr>
              <a:spLocks noChangeArrowheads="1"/>
            </p:cNvSpPr>
            <p:nvPr/>
          </p:nvSpPr>
          <p:spPr bwMode="auto">
            <a:xfrm>
              <a:off x="2489" y="3737"/>
              <a:ext cx="317" cy="231"/>
            </a:xfrm>
            <a:prstGeom prst="rect">
              <a:avLst/>
            </a:prstGeom>
            <a:noFill/>
            <a:ln w="12700">
              <a:noFill/>
              <a:miter lim="800000"/>
              <a:headEnd/>
              <a:tailEnd/>
            </a:ln>
          </p:spPr>
          <p:txBody>
            <a:bodyPr wrap="none" lIns="90488" tIns="44450" rIns="90488" bIns="44450">
              <a:spAutoFit/>
            </a:bodyPr>
            <a:lstStyle/>
            <a:p>
              <a:r>
                <a:rPr lang="en-US" sz="1800" b="1" dirty="0">
                  <a:latin typeface="Arial" charset="0"/>
                </a:rPr>
                <a:t>8,6</a:t>
              </a:r>
            </a:p>
          </p:txBody>
        </p:sp>
        <p:sp>
          <p:nvSpPr>
            <p:cNvPr id="71702" name="Line 29"/>
            <p:cNvSpPr>
              <a:spLocks noChangeShapeType="1"/>
            </p:cNvSpPr>
            <p:nvPr/>
          </p:nvSpPr>
          <p:spPr bwMode="auto">
            <a:xfrm>
              <a:off x="2640" y="2859"/>
              <a:ext cx="0" cy="909"/>
            </a:xfrm>
            <a:prstGeom prst="line">
              <a:avLst/>
            </a:prstGeom>
            <a:noFill/>
            <a:ln w="25400">
              <a:solidFill>
                <a:schemeClr val="tx1"/>
              </a:solidFill>
              <a:prstDash val="dash"/>
              <a:round/>
              <a:headEnd/>
              <a:tailEnd/>
            </a:ln>
          </p:spPr>
          <p:txBody>
            <a:bodyPr wrap="none" anchor="ctr"/>
            <a:lstStyle/>
            <a:p>
              <a:endParaRPr lang="pt-BR"/>
            </a:p>
          </p:txBody>
        </p:sp>
      </p:grpSp>
      <p:sp>
        <p:nvSpPr>
          <p:cNvPr id="39" name="Rectangle 4">
            <a:extLst>
              <a:ext uri="{FF2B5EF4-FFF2-40B4-BE49-F238E27FC236}">
                <a16:creationId xmlns:a16="http://schemas.microsoft.com/office/drawing/2014/main" id="{D5812509-0A09-43DD-8535-B2388272AE0B}"/>
              </a:ext>
            </a:extLst>
          </p:cNvPr>
          <p:cNvSpPr>
            <a:spLocks noGrp="1" noChangeArrowheads="1"/>
          </p:cNvSpPr>
          <p:nvPr>
            <p:ph type="title"/>
          </p:nvPr>
        </p:nvSpPr>
        <p:spPr>
          <a:xfrm>
            <a:off x="1097696" y="78834"/>
            <a:ext cx="7307262" cy="723900"/>
          </a:xfrm>
          <a:noFill/>
        </p:spPr>
        <p:txBody>
          <a:bodyPr/>
          <a:lstStyle/>
          <a:p>
            <a:pPr algn="ctr"/>
            <a:r>
              <a:rPr lang="en-US" sz="3000" dirty="0">
                <a:solidFill>
                  <a:schemeClr val="tx1"/>
                </a:solidFill>
              </a:rPr>
              <a:t>O </a:t>
            </a:r>
            <a:r>
              <a:rPr lang="en-US" sz="3000" dirty="0" err="1">
                <a:solidFill>
                  <a:schemeClr val="tx1"/>
                </a:solidFill>
              </a:rPr>
              <a:t>Preço</a:t>
            </a:r>
            <a:r>
              <a:rPr lang="en-US" sz="3000" dirty="0">
                <a:solidFill>
                  <a:schemeClr val="tx1"/>
                </a:solidFill>
              </a:rPr>
              <a:t> do Ensino </a:t>
            </a:r>
            <a:r>
              <a:rPr lang="en-US" sz="3000" dirty="0" err="1">
                <a:solidFill>
                  <a:schemeClr val="tx1"/>
                </a:solidFill>
              </a:rPr>
              <a:t>Universitário</a:t>
            </a:r>
            <a:endParaRPr lang="en-US" sz="3000" dirty="0">
              <a:solidFill>
                <a:schemeClr val="tx1"/>
              </a:solidFill>
            </a:endParaRP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a:xfrm>
            <a:off x="239151" y="71558"/>
            <a:ext cx="8392087" cy="723900"/>
          </a:xfrm>
        </p:spPr>
        <p:txBody>
          <a:bodyPr/>
          <a:lstStyle/>
          <a:p>
            <a:pPr algn="r"/>
            <a:r>
              <a:rPr lang="en-US" sz="3200" dirty="0" err="1">
                <a:solidFill>
                  <a:schemeClr val="tx1"/>
                </a:solidFill>
              </a:rPr>
              <a:t>Consumo</a:t>
            </a:r>
            <a:r>
              <a:rPr lang="en-US" sz="3200" dirty="0">
                <a:solidFill>
                  <a:schemeClr val="tx1"/>
                </a:solidFill>
              </a:rPr>
              <a:t> &amp; </a:t>
            </a:r>
            <a:r>
              <a:rPr lang="en-US" sz="3200" dirty="0" err="1">
                <a:solidFill>
                  <a:schemeClr val="tx1"/>
                </a:solidFill>
              </a:rPr>
              <a:t>Preço</a:t>
            </a:r>
            <a:r>
              <a:rPr lang="en-US" sz="3200" dirty="0">
                <a:solidFill>
                  <a:schemeClr val="tx1"/>
                </a:solidFill>
              </a:rPr>
              <a:t> do </a:t>
            </a:r>
            <a:r>
              <a:rPr lang="en-US" sz="3200" dirty="0" err="1">
                <a:solidFill>
                  <a:schemeClr val="tx1"/>
                </a:solidFill>
              </a:rPr>
              <a:t>Cobre</a:t>
            </a:r>
            <a:r>
              <a:rPr lang="en-US" sz="3200" dirty="0">
                <a:solidFill>
                  <a:schemeClr val="tx1"/>
                </a:solidFill>
              </a:rPr>
              <a:t> - 1880-1998</a:t>
            </a:r>
          </a:p>
        </p:txBody>
      </p:sp>
      <p:graphicFrame>
        <p:nvGraphicFramePr>
          <p:cNvPr id="5122" name="Object 0"/>
          <p:cNvGraphicFramePr>
            <a:graphicFrameLocks noChangeAspect="1"/>
          </p:cNvGraphicFramePr>
          <p:nvPr>
            <p:extLst>
              <p:ext uri="{D42A27DB-BD31-4B8C-83A1-F6EECF244321}">
                <p14:modId xmlns:p14="http://schemas.microsoft.com/office/powerpoint/2010/main" val="369624099"/>
              </p:ext>
            </p:extLst>
          </p:nvPr>
        </p:nvGraphicFramePr>
        <p:xfrm>
          <a:off x="126609" y="851730"/>
          <a:ext cx="8903413" cy="5788221"/>
        </p:xfrm>
        <a:graphic>
          <a:graphicData uri="http://schemas.openxmlformats.org/presentationml/2006/ole">
            <mc:AlternateContent xmlns:mc="http://schemas.openxmlformats.org/markup-compatibility/2006">
              <mc:Choice xmlns:v="urn:schemas-microsoft-com:vml" Requires="v">
                <p:oleObj name="Bitmap Image" r:id="rId2" imgW="7144231" imgH="5953439" progId="PBrush">
                  <p:embed/>
                </p:oleObj>
              </mc:Choice>
              <mc:Fallback>
                <p:oleObj name="Bitmap Image" r:id="rId2" imgW="7144231" imgH="5953439" progId="PBrush">
                  <p:embed/>
                  <p:pic>
                    <p:nvPicPr>
                      <p:cNvPr id="0" name="Object 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609" y="851730"/>
                        <a:ext cx="8903413" cy="5788221"/>
                      </a:xfrm>
                      <a:prstGeom prst="rect">
                        <a:avLst/>
                      </a:prstGeom>
                      <a:noFill/>
                      <a:ln w="28575">
                        <a:solidFill>
                          <a:schemeClr val="tx1"/>
                        </a:solidFill>
                      </a:ln>
                      <a:effectLst/>
                    </p:spPr>
                  </p:pic>
                </p:oleObj>
              </mc:Fallback>
            </mc:AlternateContent>
          </a:graphicData>
        </a:graphic>
      </p:graphicFrame>
    </p:spTree>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1" name="Rectangle 5"/>
          <p:cNvSpPr>
            <a:spLocks noGrp="1" noChangeArrowheads="1"/>
          </p:cNvSpPr>
          <p:nvPr>
            <p:ph type="body" idx="1"/>
          </p:nvPr>
        </p:nvSpPr>
        <p:spPr>
          <a:xfrm>
            <a:off x="239151" y="1273175"/>
            <a:ext cx="8676249" cy="4883150"/>
          </a:xfrm>
          <a:noFill/>
        </p:spPr>
        <p:txBody>
          <a:bodyPr/>
          <a:lstStyle/>
          <a:p>
            <a:pPr>
              <a:spcBef>
                <a:spcPct val="70000"/>
              </a:spcBef>
              <a:buClrTx/>
              <a:buSzPct val="91000"/>
              <a:buFont typeface="Wingdings" panose="05000000000000000000" pitchFamily="2" charset="2"/>
              <a:buChar char="§"/>
            </a:pPr>
            <a:r>
              <a:rPr lang="en-US" b="1" dirty="0" err="1">
                <a:solidFill>
                  <a:schemeClr val="tx1"/>
                </a:solidFill>
              </a:rPr>
              <a:t>Observações</a:t>
            </a:r>
            <a:endParaRPr lang="en-US" b="1" dirty="0">
              <a:solidFill>
                <a:schemeClr val="tx1"/>
              </a:solidFill>
            </a:endParaRPr>
          </a:p>
          <a:p>
            <a:pPr lvl="1" algn="just">
              <a:buClrTx/>
              <a:buSzPct val="91000"/>
              <a:buFont typeface="Wingdings" panose="05000000000000000000" pitchFamily="2" charset="2"/>
              <a:buChar char="§"/>
            </a:pPr>
            <a:r>
              <a:rPr lang="en-US" dirty="0" err="1">
                <a:solidFill>
                  <a:schemeClr val="tx1"/>
                </a:solidFill>
              </a:rPr>
              <a:t>Consumo</a:t>
            </a:r>
            <a:r>
              <a:rPr lang="en-US" dirty="0">
                <a:solidFill>
                  <a:schemeClr val="tx1"/>
                </a:solidFill>
              </a:rPr>
              <a:t> de </a:t>
            </a:r>
            <a:r>
              <a:rPr lang="en-US" dirty="0" err="1">
                <a:solidFill>
                  <a:schemeClr val="tx1"/>
                </a:solidFill>
              </a:rPr>
              <a:t>cobre</a:t>
            </a:r>
            <a:r>
              <a:rPr lang="en-US" dirty="0">
                <a:solidFill>
                  <a:schemeClr val="tx1"/>
                </a:solidFill>
              </a:rPr>
              <a:t> </a:t>
            </a:r>
            <a:r>
              <a:rPr lang="en-US" dirty="0" err="1">
                <a:solidFill>
                  <a:schemeClr val="tx1"/>
                </a:solidFill>
              </a:rPr>
              <a:t>cresceu</a:t>
            </a:r>
            <a:r>
              <a:rPr lang="en-US" dirty="0">
                <a:solidFill>
                  <a:schemeClr val="tx1"/>
                </a:solidFill>
              </a:rPr>
              <a:t> </a:t>
            </a:r>
            <a:r>
              <a:rPr lang="en-US" dirty="0" err="1">
                <a:solidFill>
                  <a:schemeClr val="tx1"/>
                </a:solidFill>
              </a:rPr>
              <a:t>cerca</a:t>
            </a:r>
            <a:r>
              <a:rPr lang="en-US" dirty="0">
                <a:solidFill>
                  <a:schemeClr val="tx1"/>
                </a:solidFill>
              </a:rPr>
              <a:t> de 20 </a:t>
            </a:r>
            <a:r>
              <a:rPr lang="en-US" dirty="0" err="1">
                <a:solidFill>
                  <a:schemeClr val="tx1"/>
                </a:solidFill>
              </a:rPr>
              <a:t>vezes</a:t>
            </a:r>
            <a:r>
              <a:rPr lang="en-US" dirty="0">
                <a:solidFill>
                  <a:schemeClr val="tx1"/>
                </a:solidFill>
              </a:rPr>
              <a:t> no </a:t>
            </a:r>
            <a:r>
              <a:rPr lang="en-US" dirty="0" err="1">
                <a:solidFill>
                  <a:schemeClr val="tx1"/>
                </a:solidFill>
              </a:rPr>
              <a:t>período</a:t>
            </a:r>
            <a:r>
              <a:rPr lang="en-US" dirty="0">
                <a:solidFill>
                  <a:schemeClr val="tx1"/>
                </a:solidFill>
              </a:rPr>
              <a:t>  1880 - 1998.</a:t>
            </a:r>
          </a:p>
          <a:p>
            <a:pPr lvl="1" algn="just">
              <a:buClrTx/>
              <a:buSzPct val="91000"/>
              <a:buFont typeface="Wingdings" panose="05000000000000000000" pitchFamily="2" charset="2"/>
              <a:buChar char="§"/>
            </a:pPr>
            <a:r>
              <a:rPr lang="en-US" dirty="0">
                <a:solidFill>
                  <a:schemeClr val="tx1"/>
                </a:solidFill>
              </a:rPr>
              <a:t>O </a:t>
            </a:r>
            <a:r>
              <a:rPr lang="en-US" dirty="0" err="1">
                <a:solidFill>
                  <a:schemeClr val="tx1"/>
                </a:solidFill>
              </a:rPr>
              <a:t>preço</a:t>
            </a:r>
            <a:r>
              <a:rPr lang="en-US" dirty="0">
                <a:solidFill>
                  <a:schemeClr val="tx1"/>
                </a:solidFill>
              </a:rPr>
              <a:t> real do </a:t>
            </a:r>
            <a:r>
              <a:rPr lang="en-US" dirty="0" err="1">
                <a:solidFill>
                  <a:schemeClr val="tx1"/>
                </a:solidFill>
              </a:rPr>
              <a:t>cobre</a:t>
            </a:r>
            <a:r>
              <a:rPr lang="en-US" dirty="0">
                <a:solidFill>
                  <a:schemeClr val="tx1"/>
                </a:solidFill>
              </a:rPr>
              <a:t> tem </a:t>
            </a:r>
            <a:r>
              <a:rPr lang="en-US" dirty="0" err="1">
                <a:solidFill>
                  <a:schemeClr val="tx1"/>
                </a:solidFill>
              </a:rPr>
              <a:t>permanecido</a:t>
            </a:r>
            <a:r>
              <a:rPr lang="en-US" dirty="0">
                <a:solidFill>
                  <a:schemeClr val="tx1"/>
                </a:solidFill>
              </a:rPr>
              <a:t> </a:t>
            </a:r>
            <a:r>
              <a:rPr lang="en-US" dirty="0" err="1">
                <a:solidFill>
                  <a:schemeClr val="tx1"/>
                </a:solidFill>
              </a:rPr>
              <a:t>relativamente</a:t>
            </a:r>
            <a:r>
              <a:rPr lang="en-US" dirty="0">
                <a:solidFill>
                  <a:schemeClr val="tx1"/>
                </a:solidFill>
              </a:rPr>
              <a:t> </a:t>
            </a:r>
            <a:r>
              <a:rPr lang="en-US" dirty="0" err="1">
                <a:solidFill>
                  <a:schemeClr val="tx1"/>
                </a:solidFill>
              </a:rPr>
              <a:t>constante</a:t>
            </a:r>
            <a:r>
              <a:rPr lang="en-US" dirty="0">
                <a:solidFill>
                  <a:schemeClr val="tx1"/>
                </a:solidFill>
              </a:rPr>
              <a:t>.</a:t>
            </a:r>
          </a:p>
        </p:txBody>
      </p:sp>
      <p:sp>
        <p:nvSpPr>
          <p:cNvPr id="10" name="Rectangle 2">
            <a:extLst>
              <a:ext uri="{FF2B5EF4-FFF2-40B4-BE49-F238E27FC236}">
                <a16:creationId xmlns:a16="http://schemas.microsoft.com/office/drawing/2014/main" id="{5B5E5D0E-10BE-4985-917E-39135CA6927D}"/>
              </a:ext>
            </a:extLst>
          </p:cNvPr>
          <p:cNvSpPr>
            <a:spLocks noGrp="1" noChangeArrowheads="1"/>
          </p:cNvSpPr>
          <p:nvPr>
            <p:ph type="title"/>
          </p:nvPr>
        </p:nvSpPr>
        <p:spPr>
          <a:xfrm>
            <a:off x="239151" y="71558"/>
            <a:ext cx="8392087" cy="723900"/>
          </a:xfrm>
        </p:spPr>
        <p:txBody>
          <a:bodyPr/>
          <a:lstStyle/>
          <a:p>
            <a:pPr algn="r"/>
            <a:r>
              <a:rPr lang="en-US" sz="3200" dirty="0" err="1">
                <a:solidFill>
                  <a:schemeClr val="tx1"/>
                </a:solidFill>
              </a:rPr>
              <a:t>Consumo</a:t>
            </a:r>
            <a:r>
              <a:rPr lang="en-US" sz="3200" dirty="0">
                <a:solidFill>
                  <a:schemeClr val="tx1"/>
                </a:solidFill>
              </a:rPr>
              <a:t> &amp; </a:t>
            </a:r>
            <a:r>
              <a:rPr lang="en-US" sz="3200" dirty="0" err="1">
                <a:solidFill>
                  <a:schemeClr val="tx1"/>
                </a:solidFill>
              </a:rPr>
              <a:t>Preço</a:t>
            </a:r>
            <a:r>
              <a:rPr lang="en-US" sz="3200" dirty="0">
                <a:solidFill>
                  <a:schemeClr val="tx1"/>
                </a:solidFill>
              </a:rPr>
              <a:t> do </a:t>
            </a:r>
            <a:r>
              <a:rPr lang="en-US" sz="3200" dirty="0" err="1">
                <a:solidFill>
                  <a:schemeClr val="tx1"/>
                </a:solidFill>
              </a:rPr>
              <a:t>Cobre</a:t>
            </a:r>
            <a:r>
              <a:rPr lang="en-US" sz="3200" dirty="0">
                <a:solidFill>
                  <a:schemeClr val="tx1"/>
                </a:solidFill>
              </a:rPr>
              <a:t> - 1880-1998</a:t>
            </a:r>
          </a:p>
        </p:txBody>
      </p:sp>
    </p:spTree>
  </p:cSld>
  <p:clrMapOvr>
    <a:masterClrMapping/>
  </p:clrMapOvr>
  <p:transition spd="med">
    <p:pull dir="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8"/>
          <p:cNvGrpSpPr>
            <a:grpSpLocks/>
          </p:cNvGrpSpPr>
          <p:nvPr/>
        </p:nvGrpSpPr>
        <p:grpSpPr bwMode="auto">
          <a:xfrm>
            <a:off x="834340" y="1626382"/>
            <a:ext cx="5437190" cy="3998913"/>
            <a:chOff x="1394" y="1184"/>
            <a:chExt cx="3425" cy="2519"/>
          </a:xfrm>
        </p:grpSpPr>
        <p:sp>
          <p:nvSpPr>
            <p:cNvPr id="73760" name="Freeform 20"/>
            <p:cNvSpPr>
              <a:spLocks/>
            </p:cNvSpPr>
            <p:nvPr/>
          </p:nvSpPr>
          <p:spPr bwMode="auto">
            <a:xfrm>
              <a:off x="1394" y="1489"/>
              <a:ext cx="3168" cy="1743"/>
            </a:xfrm>
            <a:custGeom>
              <a:avLst/>
              <a:gdLst>
                <a:gd name="T0" fmla="*/ 0 w 3168"/>
                <a:gd name="T1" fmla="*/ 1742 h 1743"/>
                <a:gd name="T2" fmla="*/ 58 w 3168"/>
                <a:gd name="T3" fmla="*/ 1737 h 1743"/>
                <a:gd name="T4" fmla="*/ 124 w 3168"/>
                <a:gd name="T5" fmla="*/ 1732 h 1743"/>
                <a:gd name="T6" fmla="*/ 197 w 3168"/>
                <a:gd name="T7" fmla="*/ 1726 h 1743"/>
                <a:gd name="T8" fmla="*/ 284 w 3168"/>
                <a:gd name="T9" fmla="*/ 1721 h 1743"/>
                <a:gd name="T10" fmla="*/ 379 w 3168"/>
                <a:gd name="T11" fmla="*/ 1716 h 1743"/>
                <a:gd name="T12" fmla="*/ 481 w 3168"/>
                <a:gd name="T13" fmla="*/ 1711 h 1743"/>
                <a:gd name="T14" fmla="*/ 700 w 3168"/>
                <a:gd name="T15" fmla="*/ 1690 h 1743"/>
                <a:gd name="T16" fmla="*/ 927 w 3168"/>
                <a:gd name="T17" fmla="*/ 1670 h 1743"/>
                <a:gd name="T18" fmla="*/ 1153 w 3168"/>
                <a:gd name="T19" fmla="*/ 1639 h 1743"/>
                <a:gd name="T20" fmla="*/ 1364 w 3168"/>
                <a:gd name="T21" fmla="*/ 1602 h 1743"/>
                <a:gd name="T22" fmla="*/ 1459 w 3168"/>
                <a:gd name="T23" fmla="*/ 1582 h 1743"/>
                <a:gd name="T24" fmla="*/ 1547 w 3168"/>
                <a:gd name="T25" fmla="*/ 1556 h 1743"/>
                <a:gd name="T26" fmla="*/ 1707 w 3168"/>
                <a:gd name="T27" fmla="*/ 1499 h 1743"/>
                <a:gd name="T28" fmla="*/ 1868 w 3168"/>
                <a:gd name="T29" fmla="*/ 1432 h 1743"/>
                <a:gd name="T30" fmla="*/ 2021 w 3168"/>
                <a:gd name="T31" fmla="*/ 1354 h 1743"/>
                <a:gd name="T32" fmla="*/ 2167 w 3168"/>
                <a:gd name="T33" fmla="*/ 1272 h 1743"/>
                <a:gd name="T34" fmla="*/ 2299 w 3168"/>
                <a:gd name="T35" fmla="*/ 1184 h 1743"/>
                <a:gd name="T36" fmla="*/ 2430 w 3168"/>
                <a:gd name="T37" fmla="*/ 1091 h 1743"/>
                <a:gd name="T38" fmla="*/ 2547 w 3168"/>
                <a:gd name="T39" fmla="*/ 998 h 1743"/>
                <a:gd name="T40" fmla="*/ 2656 w 3168"/>
                <a:gd name="T41" fmla="*/ 899 h 1743"/>
                <a:gd name="T42" fmla="*/ 2751 w 3168"/>
                <a:gd name="T43" fmla="*/ 801 h 1743"/>
                <a:gd name="T44" fmla="*/ 2839 w 3168"/>
                <a:gd name="T45" fmla="*/ 693 h 1743"/>
                <a:gd name="T46" fmla="*/ 2912 w 3168"/>
                <a:gd name="T47" fmla="*/ 584 h 1743"/>
                <a:gd name="T48" fmla="*/ 2970 w 3168"/>
                <a:gd name="T49" fmla="*/ 475 h 1743"/>
                <a:gd name="T50" fmla="*/ 3028 w 3168"/>
                <a:gd name="T51" fmla="*/ 357 h 1743"/>
                <a:gd name="T52" fmla="*/ 3079 w 3168"/>
                <a:gd name="T53" fmla="*/ 238 h 1743"/>
                <a:gd name="T54" fmla="*/ 3167 w 3168"/>
                <a:gd name="T55" fmla="*/ 0 h 174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168"/>
                <a:gd name="T85" fmla="*/ 0 h 1743"/>
                <a:gd name="T86" fmla="*/ 3168 w 3168"/>
                <a:gd name="T87" fmla="*/ 1743 h 174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168" h="1743">
                  <a:moveTo>
                    <a:pt x="0" y="1742"/>
                  </a:moveTo>
                  <a:lnTo>
                    <a:pt x="58" y="1737"/>
                  </a:lnTo>
                  <a:lnTo>
                    <a:pt x="124" y="1732"/>
                  </a:lnTo>
                  <a:lnTo>
                    <a:pt x="197" y="1726"/>
                  </a:lnTo>
                  <a:lnTo>
                    <a:pt x="284" y="1721"/>
                  </a:lnTo>
                  <a:lnTo>
                    <a:pt x="379" y="1716"/>
                  </a:lnTo>
                  <a:lnTo>
                    <a:pt x="481" y="1711"/>
                  </a:lnTo>
                  <a:lnTo>
                    <a:pt x="700" y="1690"/>
                  </a:lnTo>
                  <a:lnTo>
                    <a:pt x="927" y="1670"/>
                  </a:lnTo>
                  <a:lnTo>
                    <a:pt x="1153" y="1639"/>
                  </a:lnTo>
                  <a:lnTo>
                    <a:pt x="1364" y="1602"/>
                  </a:lnTo>
                  <a:lnTo>
                    <a:pt x="1459" y="1582"/>
                  </a:lnTo>
                  <a:lnTo>
                    <a:pt x="1547" y="1556"/>
                  </a:lnTo>
                  <a:lnTo>
                    <a:pt x="1707" y="1499"/>
                  </a:lnTo>
                  <a:lnTo>
                    <a:pt x="1868" y="1432"/>
                  </a:lnTo>
                  <a:lnTo>
                    <a:pt x="2021" y="1354"/>
                  </a:lnTo>
                  <a:lnTo>
                    <a:pt x="2167" y="1272"/>
                  </a:lnTo>
                  <a:lnTo>
                    <a:pt x="2299" y="1184"/>
                  </a:lnTo>
                  <a:lnTo>
                    <a:pt x="2430" y="1091"/>
                  </a:lnTo>
                  <a:lnTo>
                    <a:pt x="2547" y="998"/>
                  </a:lnTo>
                  <a:lnTo>
                    <a:pt x="2656" y="899"/>
                  </a:lnTo>
                  <a:lnTo>
                    <a:pt x="2751" y="801"/>
                  </a:lnTo>
                  <a:lnTo>
                    <a:pt x="2839" y="693"/>
                  </a:lnTo>
                  <a:lnTo>
                    <a:pt x="2912" y="584"/>
                  </a:lnTo>
                  <a:lnTo>
                    <a:pt x="2970" y="475"/>
                  </a:lnTo>
                  <a:lnTo>
                    <a:pt x="3028" y="357"/>
                  </a:lnTo>
                  <a:lnTo>
                    <a:pt x="3079" y="238"/>
                  </a:lnTo>
                  <a:lnTo>
                    <a:pt x="3167" y="0"/>
                  </a:lnTo>
                </a:path>
              </a:pathLst>
            </a:custGeom>
            <a:noFill/>
            <a:ln w="50800" cap="flat" cmpd="sng">
              <a:solidFill>
                <a:schemeClr val="accent1">
                  <a:lumMod val="50000"/>
                </a:schemeClr>
              </a:solidFill>
              <a:prstDash val="solid"/>
              <a:round/>
              <a:headEnd type="none" w="med" len="med"/>
              <a:tailEnd type="none" w="med" len="med"/>
            </a:ln>
          </p:spPr>
          <p:txBody>
            <a:bodyPr/>
            <a:lstStyle/>
            <a:p>
              <a:endParaRPr lang="pt-BR"/>
            </a:p>
          </p:txBody>
        </p:sp>
        <p:sp>
          <p:nvSpPr>
            <p:cNvPr id="73761" name="Rectangle 21"/>
            <p:cNvSpPr>
              <a:spLocks noChangeArrowheads="1"/>
            </p:cNvSpPr>
            <p:nvPr/>
          </p:nvSpPr>
          <p:spPr bwMode="auto">
            <a:xfrm>
              <a:off x="4358" y="1184"/>
              <a:ext cx="461" cy="250"/>
            </a:xfrm>
            <a:prstGeom prst="rect">
              <a:avLst/>
            </a:prstGeom>
            <a:noFill/>
            <a:ln w="12700">
              <a:noFill/>
              <a:miter lim="800000"/>
              <a:headEnd/>
              <a:tailEnd/>
            </a:ln>
          </p:spPr>
          <p:txBody>
            <a:bodyPr wrap="none" lIns="90488" tIns="44450" rIns="90488" bIns="44450">
              <a:spAutoFit/>
            </a:bodyPr>
            <a:lstStyle/>
            <a:p>
              <a:r>
                <a:rPr lang="en-US" sz="2000" b="1" i="1" dirty="0">
                  <a:solidFill>
                    <a:schemeClr val="accent1">
                      <a:lumMod val="50000"/>
                    </a:schemeClr>
                  </a:solidFill>
                  <a:latin typeface="Arial" charset="0"/>
                </a:rPr>
                <a:t>S</a:t>
              </a:r>
              <a:r>
                <a:rPr lang="en-US" sz="2000" b="1" baseline="-25000" dirty="0">
                  <a:solidFill>
                    <a:schemeClr val="accent1">
                      <a:lumMod val="50000"/>
                    </a:schemeClr>
                  </a:solidFill>
                  <a:latin typeface="Arial" charset="0"/>
                </a:rPr>
                <a:t>1998</a:t>
              </a:r>
            </a:p>
          </p:txBody>
        </p:sp>
        <p:sp>
          <p:nvSpPr>
            <p:cNvPr id="73762" name="Line 22"/>
            <p:cNvSpPr>
              <a:spLocks noChangeShapeType="1"/>
            </p:cNvSpPr>
            <p:nvPr/>
          </p:nvSpPr>
          <p:spPr bwMode="auto">
            <a:xfrm>
              <a:off x="3315" y="1491"/>
              <a:ext cx="909" cy="1965"/>
            </a:xfrm>
            <a:prstGeom prst="line">
              <a:avLst/>
            </a:prstGeom>
            <a:noFill/>
            <a:ln w="50800">
              <a:solidFill>
                <a:schemeClr val="accent1">
                  <a:lumMod val="50000"/>
                </a:schemeClr>
              </a:solidFill>
              <a:prstDash val="solid"/>
              <a:round/>
              <a:headEnd/>
              <a:tailEnd/>
            </a:ln>
          </p:spPr>
          <p:txBody>
            <a:bodyPr wrap="none" anchor="ctr"/>
            <a:lstStyle/>
            <a:p>
              <a:endParaRPr lang="pt-BR"/>
            </a:p>
          </p:txBody>
        </p:sp>
        <p:sp>
          <p:nvSpPr>
            <p:cNvPr id="73763" name="Rectangle 27"/>
            <p:cNvSpPr>
              <a:spLocks noChangeArrowheads="1"/>
            </p:cNvSpPr>
            <p:nvPr/>
          </p:nvSpPr>
          <p:spPr bwMode="auto">
            <a:xfrm>
              <a:off x="4052" y="3455"/>
              <a:ext cx="525" cy="248"/>
            </a:xfrm>
            <a:prstGeom prst="rect">
              <a:avLst/>
            </a:prstGeom>
            <a:noFill/>
            <a:ln w="12700">
              <a:noFill/>
              <a:miter lim="800000"/>
              <a:headEnd/>
              <a:tailEnd/>
            </a:ln>
          </p:spPr>
          <p:txBody>
            <a:bodyPr lIns="90488" tIns="44450" rIns="90488" bIns="44450">
              <a:spAutoFit/>
            </a:bodyPr>
            <a:lstStyle/>
            <a:p>
              <a:r>
                <a:rPr lang="en-US" sz="2000" b="1" i="1" dirty="0">
                  <a:solidFill>
                    <a:schemeClr val="accent1">
                      <a:lumMod val="50000"/>
                    </a:schemeClr>
                  </a:solidFill>
                  <a:latin typeface="Arial" charset="0"/>
                </a:rPr>
                <a:t>D</a:t>
              </a:r>
              <a:r>
                <a:rPr lang="en-US" sz="2000" b="1" baseline="-25000" dirty="0">
                  <a:solidFill>
                    <a:schemeClr val="accent1">
                      <a:lumMod val="50000"/>
                    </a:schemeClr>
                  </a:solidFill>
                  <a:latin typeface="Arial" charset="0"/>
                </a:rPr>
                <a:t>1998</a:t>
              </a:r>
            </a:p>
          </p:txBody>
        </p:sp>
      </p:grpSp>
      <p:grpSp>
        <p:nvGrpSpPr>
          <p:cNvPr id="3" name="Group 35"/>
          <p:cNvGrpSpPr>
            <a:grpSpLocks/>
          </p:cNvGrpSpPr>
          <p:nvPr/>
        </p:nvGrpSpPr>
        <p:grpSpPr bwMode="auto">
          <a:xfrm>
            <a:off x="1902728" y="2113744"/>
            <a:ext cx="1960562" cy="3468688"/>
            <a:chOff x="2067" y="1491"/>
            <a:chExt cx="1235" cy="2185"/>
          </a:xfrm>
        </p:grpSpPr>
        <p:sp>
          <p:nvSpPr>
            <p:cNvPr id="73758" name="Line 6"/>
            <p:cNvSpPr>
              <a:spLocks noChangeShapeType="1"/>
            </p:cNvSpPr>
            <p:nvPr/>
          </p:nvSpPr>
          <p:spPr bwMode="auto">
            <a:xfrm>
              <a:off x="2067" y="1491"/>
              <a:ext cx="909" cy="1965"/>
            </a:xfrm>
            <a:prstGeom prst="line">
              <a:avLst/>
            </a:prstGeom>
            <a:noFill/>
            <a:ln w="50800">
              <a:solidFill>
                <a:schemeClr val="tx1"/>
              </a:solidFill>
              <a:round/>
              <a:headEnd/>
              <a:tailEnd/>
            </a:ln>
          </p:spPr>
          <p:txBody>
            <a:bodyPr wrap="none" anchor="ctr"/>
            <a:lstStyle/>
            <a:p>
              <a:endParaRPr lang="pt-BR"/>
            </a:p>
          </p:txBody>
        </p:sp>
        <p:sp>
          <p:nvSpPr>
            <p:cNvPr id="73759" name="Rectangle 12"/>
            <p:cNvSpPr>
              <a:spLocks noChangeArrowheads="1"/>
            </p:cNvSpPr>
            <p:nvPr/>
          </p:nvSpPr>
          <p:spPr bwMode="auto">
            <a:xfrm>
              <a:off x="2777" y="3428"/>
              <a:ext cx="525" cy="248"/>
            </a:xfrm>
            <a:prstGeom prst="rect">
              <a:avLst/>
            </a:prstGeom>
            <a:noFill/>
            <a:ln w="12700">
              <a:noFill/>
              <a:miter lim="800000"/>
              <a:headEnd/>
              <a:tailEnd/>
            </a:ln>
          </p:spPr>
          <p:txBody>
            <a:bodyPr lIns="90488" tIns="44450" rIns="90488" bIns="44450">
              <a:spAutoFit/>
            </a:bodyPr>
            <a:lstStyle/>
            <a:p>
              <a:r>
                <a:rPr lang="en-US" sz="2000" b="1" i="1" dirty="0">
                  <a:latin typeface="Arial" charset="0"/>
                </a:rPr>
                <a:t>D</a:t>
              </a:r>
              <a:r>
                <a:rPr lang="en-US" sz="2000" b="1" baseline="-25000" dirty="0">
                  <a:latin typeface="Arial" charset="0"/>
                </a:rPr>
                <a:t>1900</a:t>
              </a:r>
            </a:p>
          </p:txBody>
        </p:sp>
      </p:grpSp>
      <p:grpSp>
        <p:nvGrpSpPr>
          <p:cNvPr id="4" name="Group 36"/>
          <p:cNvGrpSpPr>
            <a:grpSpLocks/>
          </p:cNvGrpSpPr>
          <p:nvPr/>
        </p:nvGrpSpPr>
        <p:grpSpPr bwMode="auto">
          <a:xfrm>
            <a:off x="834340" y="1354917"/>
            <a:ext cx="2724154" cy="2074860"/>
            <a:chOff x="1394" y="1013"/>
            <a:chExt cx="1716" cy="1307"/>
          </a:xfrm>
        </p:grpSpPr>
        <p:sp>
          <p:nvSpPr>
            <p:cNvPr id="73756" name="Freeform 5"/>
            <p:cNvSpPr>
              <a:spLocks/>
            </p:cNvSpPr>
            <p:nvPr/>
          </p:nvSpPr>
          <p:spPr bwMode="auto">
            <a:xfrm>
              <a:off x="1394" y="1295"/>
              <a:ext cx="1501" cy="1025"/>
            </a:xfrm>
            <a:custGeom>
              <a:avLst/>
              <a:gdLst>
                <a:gd name="T0" fmla="*/ 0 w 1501"/>
                <a:gd name="T1" fmla="*/ 1024 h 1025"/>
                <a:gd name="T2" fmla="*/ 28 w 1501"/>
                <a:gd name="T3" fmla="*/ 1020 h 1025"/>
                <a:gd name="T4" fmla="*/ 55 w 1501"/>
                <a:gd name="T5" fmla="*/ 1017 h 1025"/>
                <a:gd name="T6" fmla="*/ 92 w 1501"/>
                <a:gd name="T7" fmla="*/ 1013 h 1025"/>
                <a:gd name="T8" fmla="*/ 134 w 1501"/>
                <a:gd name="T9" fmla="*/ 1009 h 1025"/>
                <a:gd name="T10" fmla="*/ 231 w 1501"/>
                <a:gd name="T11" fmla="*/ 1002 h 1025"/>
                <a:gd name="T12" fmla="*/ 333 w 1501"/>
                <a:gd name="T13" fmla="*/ 991 h 1025"/>
                <a:gd name="T14" fmla="*/ 440 w 1501"/>
                <a:gd name="T15" fmla="*/ 979 h 1025"/>
                <a:gd name="T16" fmla="*/ 546 w 1501"/>
                <a:gd name="T17" fmla="*/ 961 h 1025"/>
                <a:gd name="T18" fmla="*/ 643 w 1501"/>
                <a:gd name="T19" fmla="*/ 939 h 1025"/>
                <a:gd name="T20" fmla="*/ 731 w 1501"/>
                <a:gd name="T21" fmla="*/ 913 h 1025"/>
                <a:gd name="T22" fmla="*/ 810 w 1501"/>
                <a:gd name="T23" fmla="*/ 879 h 1025"/>
                <a:gd name="T24" fmla="*/ 884 w 1501"/>
                <a:gd name="T25" fmla="*/ 838 h 1025"/>
                <a:gd name="T26" fmla="*/ 954 w 1501"/>
                <a:gd name="T27" fmla="*/ 798 h 1025"/>
                <a:gd name="T28" fmla="*/ 1023 w 1501"/>
                <a:gd name="T29" fmla="*/ 749 h 1025"/>
                <a:gd name="T30" fmla="*/ 1093 w 1501"/>
                <a:gd name="T31" fmla="*/ 697 h 1025"/>
                <a:gd name="T32" fmla="*/ 1153 w 1501"/>
                <a:gd name="T33" fmla="*/ 642 h 1025"/>
                <a:gd name="T34" fmla="*/ 1208 w 1501"/>
                <a:gd name="T35" fmla="*/ 586 h 1025"/>
                <a:gd name="T36" fmla="*/ 1259 w 1501"/>
                <a:gd name="T37" fmla="*/ 531 h 1025"/>
                <a:gd name="T38" fmla="*/ 1306 w 1501"/>
                <a:gd name="T39" fmla="*/ 471 h 1025"/>
                <a:gd name="T40" fmla="*/ 1343 w 1501"/>
                <a:gd name="T41" fmla="*/ 412 h 1025"/>
                <a:gd name="T42" fmla="*/ 1380 w 1501"/>
                <a:gd name="T43" fmla="*/ 345 h 1025"/>
                <a:gd name="T44" fmla="*/ 1407 w 1501"/>
                <a:gd name="T45" fmla="*/ 278 h 1025"/>
                <a:gd name="T46" fmla="*/ 1458 w 1501"/>
                <a:gd name="T47" fmla="*/ 141 h 1025"/>
                <a:gd name="T48" fmla="*/ 1500 w 1501"/>
                <a:gd name="T49" fmla="*/ 0 h 102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501"/>
                <a:gd name="T76" fmla="*/ 0 h 1025"/>
                <a:gd name="T77" fmla="*/ 1501 w 1501"/>
                <a:gd name="T78" fmla="*/ 1025 h 102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501" h="1025">
                  <a:moveTo>
                    <a:pt x="0" y="1024"/>
                  </a:moveTo>
                  <a:lnTo>
                    <a:pt x="28" y="1020"/>
                  </a:lnTo>
                  <a:lnTo>
                    <a:pt x="55" y="1017"/>
                  </a:lnTo>
                  <a:lnTo>
                    <a:pt x="92" y="1013"/>
                  </a:lnTo>
                  <a:lnTo>
                    <a:pt x="134" y="1009"/>
                  </a:lnTo>
                  <a:lnTo>
                    <a:pt x="231" y="1002"/>
                  </a:lnTo>
                  <a:lnTo>
                    <a:pt x="333" y="991"/>
                  </a:lnTo>
                  <a:lnTo>
                    <a:pt x="440" y="979"/>
                  </a:lnTo>
                  <a:lnTo>
                    <a:pt x="546" y="961"/>
                  </a:lnTo>
                  <a:lnTo>
                    <a:pt x="643" y="939"/>
                  </a:lnTo>
                  <a:lnTo>
                    <a:pt x="731" y="913"/>
                  </a:lnTo>
                  <a:lnTo>
                    <a:pt x="810" y="879"/>
                  </a:lnTo>
                  <a:lnTo>
                    <a:pt x="884" y="838"/>
                  </a:lnTo>
                  <a:lnTo>
                    <a:pt x="954" y="798"/>
                  </a:lnTo>
                  <a:lnTo>
                    <a:pt x="1023" y="749"/>
                  </a:lnTo>
                  <a:lnTo>
                    <a:pt x="1093" y="697"/>
                  </a:lnTo>
                  <a:lnTo>
                    <a:pt x="1153" y="642"/>
                  </a:lnTo>
                  <a:lnTo>
                    <a:pt x="1208" y="586"/>
                  </a:lnTo>
                  <a:lnTo>
                    <a:pt x="1259" y="531"/>
                  </a:lnTo>
                  <a:lnTo>
                    <a:pt x="1306" y="471"/>
                  </a:lnTo>
                  <a:lnTo>
                    <a:pt x="1343" y="412"/>
                  </a:lnTo>
                  <a:lnTo>
                    <a:pt x="1380" y="345"/>
                  </a:lnTo>
                  <a:lnTo>
                    <a:pt x="1407" y="278"/>
                  </a:lnTo>
                  <a:lnTo>
                    <a:pt x="1458" y="141"/>
                  </a:lnTo>
                  <a:lnTo>
                    <a:pt x="1500" y="0"/>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73757" name="Rectangle 13"/>
            <p:cNvSpPr>
              <a:spLocks noChangeArrowheads="1"/>
            </p:cNvSpPr>
            <p:nvPr/>
          </p:nvSpPr>
          <p:spPr bwMode="auto">
            <a:xfrm>
              <a:off x="2657" y="1013"/>
              <a:ext cx="453" cy="248"/>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S</a:t>
              </a:r>
              <a:r>
                <a:rPr lang="en-US" sz="2000" b="1" baseline="-25000" dirty="0">
                  <a:latin typeface="Arial" charset="0"/>
                </a:rPr>
                <a:t>1900</a:t>
              </a:r>
            </a:p>
          </p:txBody>
        </p:sp>
      </p:grpSp>
      <p:grpSp>
        <p:nvGrpSpPr>
          <p:cNvPr id="5" name="Group 37"/>
          <p:cNvGrpSpPr>
            <a:grpSpLocks/>
          </p:cNvGrpSpPr>
          <p:nvPr/>
        </p:nvGrpSpPr>
        <p:grpSpPr bwMode="auto">
          <a:xfrm>
            <a:off x="827990" y="1516844"/>
            <a:ext cx="4102100" cy="4094163"/>
            <a:chOff x="1390" y="1115"/>
            <a:chExt cx="2584" cy="2579"/>
          </a:xfrm>
        </p:grpSpPr>
        <p:sp>
          <p:nvSpPr>
            <p:cNvPr id="73752" name="Line 16"/>
            <p:cNvSpPr>
              <a:spLocks noChangeShapeType="1"/>
            </p:cNvSpPr>
            <p:nvPr/>
          </p:nvSpPr>
          <p:spPr bwMode="auto">
            <a:xfrm>
              <a:off x="2643" y="1491"/>
              <a:ext cx="909" cy="1965"/>
            </a:xfrm>
            <a:prstGeom prst="line">
              <a:avLst/>
            </a:prstGeom>
            <a:noFill/>
            <a:ln w="50800">
              <a:solidFill>
                <a:schemeClr val="accent2">
                  <a:lumMod val="50000"/>
                </a:schemeClr>
              </a:solidFill>
              <a:prstDash val="solid"/>
              <a:round/>
              <a:headEnd/>
              <a:tailEnd/>
            </a:ln>
          </p:spPr>
          <p:txBody>
            <a:bodyPr wrap="none" anchor="ctr"/>
            <a:lstStyle/>
            <a:p>
              <a:endParaRPr lang="pt-BR"/>
            </a:p>
          </p:txBody>
        </p:sp>
        <p:sp>
          <p:nvSpPr>
            <p:cNvPr id="73753" name="Freeform 17"/>
            <p:cNvSpPr>
              <a:spLocks/>
            </p:cNvSpPr>
            <p:nvPr/>
          </p:nvSpPr>
          <p:spPr bwMode="auto">
            <a:xfrm>
              <a:off x="1390" y="1391"/>
              <a:ext cx="2260" cy="1361"/>
            </a:xfrm>
            <a:custGeom>
              <a:avLst/>
              <a:gdLst>
                <a:gd name="T0" fmla="*/ 0 w 2260"/>
                <a:gd name="T1" fmla="*/ 1360 h 1361"/>
                <a:gd name="T2" fmla="*/ 40 w 2260"/>
                <a:gd name="T3" fmla="*/ 1356 h 1361"/>
                <a:gd name="T4" fmla="*/ 87 w 2260"/>
                <a:gd name="T5" fmla="*/ 1351 h 1361"/>
                <a:gd name="T6" fmla="*/ 145 w 2260"/>
                <a:gd name="T7" fmla="*/ 1347 h 1361"/>
                <a:gd name="T8" fmla="*/ 204 w 2260"/>
                <a:gd name="T9" fmla="*/ 1342 h 1361"/>
                <a:gd name="T10" fmla="*/ 350 w 2260"/>
                <a:gd name="T11" fmla="*/ 1334 h 1361"/>
                <a:gd name="T12" fmla="*/ 502 w 2260"/>
                <a:gd name="T13" fmla="*/ 1320 h 1361"/>
                <a:gd name="T14" fmla="*/ 665 w 2260"/>
                <a:gd name="T15" fmla="*/ 1303 h 1361"/>
                <a:gd name="T16" fmla="*/ 823 w 2260"/>
                <a:gd name="T17" fmla="*/ 1281 h 1361"/>
                <a:gd name="T18" fmla="*/ 975 w 2260"/>
                <a:gd name="T19" fmla="*/ 1250 h 1361"/>
                <a:gd name="T20" fmla="*/ 1039 w 2260"/>
                <a:gd name="T21" fmla="*/ 1232 h 1361"/>
                <a:gd name="T22" fmla="*/ 1103 w 2260"/>
                <a:gd name="T23" fmla="*/ 1215 h 1361"/>
                <a:gd name="T24" fmla="*/ 1220 w 2260"/>
                <a:gd name="T25" fmla="*/ 1171 h 1361"/>
                <a:gd name="T26" fmla="*/ 1331 w 2260"/>
                <a:gd name="T27" fmla="*/ 1118 h 1361"/>
                <a:gd name="T28" fmla="*/ 1442 w 2260"/>
                <a:gd name="T29" fmla="*/ 1056 h 1361"/>
                <a:gd name="T30" fmla="*/ 1547 w 2260"/>
                <a:gd name="T31" fmla="*/ 995 h 1361"/>
                <a:gd name="T32" fmla="*/ 1646 w 2260"/>
                <a:gd name="T33" fmla="*/ 924 h 1361"/>
                <a:gd name="T34" fmla="*/ 1734 w 2260"/>
                <a:gd name="T35" fmla="*/ 854 h 1361"/>
                <a:gd name="T36" fmla="*/ 1821 w 2260"/>
                <a:gd name="T37" fmla="*/ 779 h 1361"/>
                <a:gd name="T38" fmla="*/ 1897 w 2260"/>
                <a:gd name="T39" fmla="*/ 704 h 1361"/>
                <a:gd name="T40" fmla="*/ 1967 w 2260"/>
                <a:gd name="T41" fmla="*/ 625 h 1361"/>
                <a:gd name="T42" fmla="*/ 2025 w 2260"/>
                <a:gd name="T43" fmla="*/ 546 h 1361"/>
                <a:gd name="T44" fmla="*/ 2072 w 2260"/>
                <a:gd name="T45" fmla="*/ 458 h 1361"/>
                <a:gd name="T46" fmla="*/ 2119 w 2260"/>
                <a:gd name="T47" fmla="*/ 370 h 1361"/>
                <a:gd name="T48" fmla="*/ 2195 w 2260"/>
                <a:gd name="T49" fmla="*/ 189 h 1361"/>
                <a:gd name="T50" fmla="*/ 2259 w 2260"/>
                <a:gd name="T51" fmla="*/ 0 h 136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260"/>
                <a:gd name="T79" fmla="*/ 0 h 1361"/>
                <a:gd name="T80" fmla="*/ 2260 w 2260"/>
                <a:gd name="T81" fmla="*/ 1361 h 136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260" h="1361">
                  <a:moveTo>
                    <a:pt x="0" y="1360"/>
                  </a:moveTo>
                  <a:lnTo>
                    <a:pt x="40" y="1356"/>
                  </a:lnTo>
                  <a:lnTo>
                    <a:pt x="87" y="1351"/>
                  </a:lnTo>
                  <a:lnTo>
                    <a:pt x="145" y="1347"/>
                  </a:lnTo>
                  <a:lnTo>
                    <a:pt x="204" y="1342"/>
                  </a:lnTo>
                  <a:lnTo>
                    <a:pt x="350" y="1334"/>
                  </a:lnTo>
                  <a:lnTo>
                    <a:pt x="502" y="1320"/>
                  </a:lnTo>
                  <a:lnTo>
                    <a:pt x="665" y="1303"/>
                  </a:lnTo>
                  <a:lnTo>
                    <a:pt x="823" y="1281"/>
                  </a:lnTo>
                  <a:lnTo>
                    <a:pt x="975" y="1250"/>
                  </a:lnTo>
                  <a:lnTo>
                    <a:pt x="1039" y="1232"/>
                  </a:lnTo>
                  <a:lnTo>
                    <a:pt x="1103" y="1215"/>
                  </a:lnTo>
                  <a:lnTo>
                    <a:pt x="1220" y="1171"/>
                  </a:lnTo>
                  <a:lnTo>
                    <a:pt x="1331" y="1118"/>
                  </a:lnTo>
                  <a:lnTo>
                    <a:pt x="1442" y="1056"/>
                  </a:lnTo>
                  <a:lnTo>
                    <a:pt x="1547" y="995"/>
                  </a:lnTo>
                  <a:lnTo>
                    <a:pt x="1646" y="924"/>
                  </a:lnTo>
                  <a:lnTo>
                    <a:pt x="1734" y="854"/>
                  </a:lnTo>
                  <a:lnTo>
                    <a:pt x="1821" y="779"/>
                  </a:lnTo>
                  <a:lnTo>
                    <a:pt x="1897" y="704"/>
                  </a:lnTo>
                  <a:lnTo>
                    <a:pt x="1967" y="625"/>
                  </a:lnTo>
                  <a:lnTo>
                    <a:pt x="2025" y="546"/>
                  </a:lnTo>
                  <a:lnTo>
                    <a:pt x="2072" y="458"/>
                  </a:lnTo>
                  <a:lnTo>
                    <a:pt x="2119" y="370"/>
                  </a:lnTo>
                  <a:lnTo>
                    <a:pt x="2195" y="189"/>
                  </a:lnTo>
                  <a:lnTo>
                    <a:pt x="2259" y="0"/>
                  </a:lnTo>
                </a:path>
              </a:pathLst>
            </a:custGeom>
            <a:noFill/>
            <a:ln w="50800" cap="flat" cmpd="sng">
              <a:solidFill>
                <a:schemeClr val="accent2">
                  <a:lumMod val="50000"/>
                </a:schemeClr>
              </a:solidFill>
              <a:prstDash val="solid"/>
              <a:round/>
              <a:headEnd type="none" w="med" len="med"/>
              <a:tailEnd type="none" w="med" len="med"/>
            </a:ln>
          </p:spPr>
          <p:txBody>
            <a:bodyPr/>
            <a:lstStyle/>
            <a:p>
              <a:endParaRPr lang="pt-BR"/>
            </a:p>
          </p:txBody>
        </p:sp>
        <p:sp>
          <p:nvSpPr>
            <p:cNvPr id="73754" name="Rectangle 18"/>
            <p:cNvSpPr>
              <a:spLocks noChangeArrowheads="1"/>
            </p:cNvSpPr>
            <p:nvPr/>
          </p:nvSpPr>
          <p:spPr bwMode="auto">
            <a:xfrm>
              <a:off x="3497" y="1115"/>
              <a:ext cx="461" cy="250"/>
            </a:xfrm>
            <a:prstGeom prst="rect">
              <a:avLst/>
            </a:prstGeom>
            <a:noFill/>
            <a:ln w="12700">
              <a:noFill/>
              <a:miter lim="800000"/>
              <a:headEnd/>
              <a:tailEnd/>
            </a:ln>
          </p:spPr>
          <p:txBody>
            <a:bodyPr wrap="none" lIns="90488" tIns="44450" rIns="90488" bIns="44450">
              <a:spAutoFit/>
            </a:bodyPr>
            <a:lstStyle/>
            <a:p>
              <a:r>
                <a:rPr lang="en-US" sz="2000" b="1" i="1" dirty="0">
                  <a:solidFill>
                    <a:schemeClr val="accent2">
                      <a:lumMod val="50000"/>
                    </a:schemeClr>
                  </a:solidFill>
                  <a:latin typeface="Arial" charset="0"/>
                </a:rPr>
                <a:t>S</a:t>
              </a:r>
              <a:r>
                <a:rPr lang="en-US" sz="2000" b="1" baseline="-25000" dirty="0">
                  <a:solidFill>
                    <a:schemeClr val="accent2">
                      <a:lumMod val="50000"/>
                    </a:schemeClr>
                  </a:solidFill>
                  <a:latin typeface="Arial" charset="0"/>
                </a:rPr>
                <a:t>1950</a:t>
              </a:r>
            </a:p>
          </p:txBody>
        </p:sp>
        <p:sp>
          <p:nvSpPr>
            <p:cNvPr id="73755" name="Rectangle 19"/>
            <p:cNvSpPr>
              <a:spLocks noChangeArrowheads="1"/>
            </p:cNvSpPr>
            <p:nvPr/>
          </p:nvSpPr>
          <p:spPr bwMode="auto">
            <a:xfrm>
              <a:off x="3449" y="3446"/>
              <a:ext cx="525" cy="248"/>
            </a:xfrm>
            <a:prstGeom prst="rect">
              <a:avLst/>
            </a:prstGeom>
            <a:noFill/>
            <a:ln w="12700">
              <a:noFill/>
              <a:miter lim="800000"/>
              <a:headEnd/>
              <a:tailEnd/>
            </a:ln>
          </p:spPr>
          <p:txBody>
            <a:bodyPr lIns="90488" tIns="44450" rIns="90488" bIns="44450">
              <a:spAutoFit/>
            </a:bodyPr>
            <a:lstStyle/>
            <a:p>
              <a:r>
                <a:rPr lang="en-US" sz="2000" b="1" i="1" dirty="0">
                  <a:solidFill>
                    <a:schemeClr val="accent2">
                      <a:lumMod val="50000"/>
                    </a:schemeClr>
                  </a:solidFill>
                  <a:latin typeface="Arial" charset="0"/>
                </a:rPr>
                <a:t>D</a:t>
              </a:r>
              <a:r>
                <a:rPr lang="en-US" sz="2000" b="1" baseline="-25000" dirty="0">
                  <a:solidFill>
                    <a:schemeClr val="accent2">
                      <a:lumMod val="50000"/>
                    </a:schemeClr>
                  </a:solidFill>
                  <a:latin typeface="Arial" charset="0"/>
                </a:rPr>
                <a:t>1950</a:t>
              </a:r>
            </a:p>
          </p:txBody>
        </p:sp>
      </p:grpSp>
      <p:grpSp>
        <p:nvGrpSpPr>
          <p:cNvPr id="6" name="Group 39"/>
          <p:cNvGrpSpPr>
            <a:grpSpLocks/>
          </p:cNvGrpSpPr>
          <p:nvPr/>
        </p:nvGrpSpPr>
        <p:grpSpPr bwMode="auto">
          <a:xfrm>
            <a:off x="1937653" y="2975756"/>
            <a:ext cx="6954590" cy="1260475"/>
            <a:chOff x="2089" y="2034"/>
            <a:chExt cx="4337" cy="794"/>
          </a:xfrm>
        </p:grpSpPr>
        <p:sp>
          <p:nvSpPr>
            <p:cNvPr id="73746" name="Line 4"/>
            <p:cNvSpPr>
              <a:spLocks noChangeShapeType="1"/>
            </p:cNvSpPr>
            <p:nvPr/>
          </p:nvSpPr>
          <p:spPr bwMode="auto">
            <a:xfrm>
              <a:off x="2089" y="2034"/>
              <a:ext cx="2375" cy="794"/>
            </a:xfrm>
            <a:prstGeom prst="line">
              <a:avLst/>
            </a:prstGeom>
            <a:noFill/>
            <a:ln w="50800">
              <a:solidFill>
                <a:srgbClr val="376546"/>
              </a:solidFill>
              <a:round/>
              <a:headEnd/>
              <a:tailEnd/>
            </a:ln>
          </p:spPr>
          <p:txBody>
            <a:bodyPr wrap="none" anchor="ctr"/>
            <a:lstStyle/>
            <a:p>
              <a:endParaRPr lang="pt-BR"/>
            </a:p>
          </p:txBody>
        </p:sp>
        <p:sp>
          <p:nvSpPr>
            <p:cNvPr id="73747" name="Oval 14"/>
            <p:cNvSpPr>
              <a:spLocks noChangeArrowheads="1"/>
            </p:cNvSpPr>
            <p:nvPr/>
          </p:nvSpPr>
          <p:spPr bwMode="auto">
            <a:xfrm>
              <a:off x="2295" y="2055"/>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73748" name="Oval 23"/>
            <p:cNvSpPr>
              <a:spLocks noChangeArrowheads="1"/>
            </p:cNvSpPr>
            <p:nvPr/>
          </p:nvSpPr>
          <p:spPr bwMode="auto">
            <a:xfrm>
              <a:off x="2976" y="2286"/>
              <a:ext cx="96" cy="96"/>
            </a:xfrm>
            <a:prstGeom prst="ellipse">
              <a:avLst/>
            </a:prstGeom>
            <a:solidFill>
              <a:schemeClr val="accent6">
                <a:lumMod val="75000"/>
              </a:schemeClr>
            </a:solidFill>
            <a:ln w="12700">
              <a:solidFill>
                <a:schemeClr val="accent2">
                  <a:lumMod val="50000"/>
                </a:schemeClr>
              </a:solidFill>
              <a:round/>
              <a:headEnd/>
              <a:tailEnd/>
            </a:ln>
          </p:spPr>
          <p:txBody>
            <a:bodyPr wrap="none" anchor="ctr"/>
            <a:lstStyle/>
            <a:p>
              <a:endParaRPr lang="pt-BR"/>
            </a:p>
          </p:txBody>
        </p:sp>
        <p:sp>
          <p:nvSpPr>
            <p:cNvPr id="73749" name="Oval 24"/>
            <p:cNvSpPr>
              <a:spLocks noChangeArrowheads="1"/>
            </p:cNvSpPr>
            <p:nvPr/>
          </p:nvSpPr>
          <p:spPr bwMode="auto">
            <a:xfrm>
              <a:off x="3762" y="2544"/>
              <a:ext cx="96" cy="96"/>
            </a:xfrm>
            <a:prstGeom prst="ellipse">
              <a:avLst/>
            </a:prstGeom>
            <a:solidFill>
              <a:srgbClr val="663300"/>
            </a:solidFill>
            <a:ln w="12700">
              <a:solidFill>
                <a:schemeClr val="accent1">
                  <a:lumMod val="50000"/>
                </a:schemeClr>
              </a:solidFill>
              <a:round/>
              <a:headEnd/>
              <a:tailEnd/>
            </a:ln>
          </p:spPr>
          <p:txBody>
            <a:bodyPr wrap="none" anchor="ctr"/>
            <a:lstStyle/>
            <a:p>
              <a:endParaRPr lang="pt-BR"/>
            </a:p>
          </p:txBody>
        </p:sp>
        <p:sp>
          <p:nvSpPr>
            <p:cNvPr id="73750" name="Rectangle 25"/>
            <p:cNvSpPr>
              <a:spLocks noChangeArrowheads="1"/>
            </p:cNvSpPr>
            <p:nvPr/>
          </p:nvSpPr>
          <p:spPr bwMode="auto">
            <a:xfrm>
              <a:off x="4361" y="2228"/>
              <a:ext cx="2065" cy="444"/>
            </a:xfrm>
            <a:prstGeom prst="rect">
              <a:avLst/>
            </a:prstGeom>
            <a:noFill/>
            <a:ln w="12700">
              <a:solidFill>
                <a:srgbClr val="376546"/>
              </a:solidFill>
              <a:miter lim="800000"/>
              <a:headEnd/>
              <a:tailEnd/>
            </a:ln>
          </p:spPr>
          <p:txBody>
            <a:bodyPr wrap="square" lIns="90488" tIns="44450" rIns="90488" bIns="44450">
              <a:spAutoFit/>
            </a:bodyPr>
            <a:lstStyle/>
            <a:p>
              <a:r>
                <a:rPr lang="en-US" sz="2000" b="1" dirty="0" err="1">
                  <a:solidFill>
                    <a:srgbClr val="376546"/>
                  </a:solidFill>
                  <a:latin typeface="Arial" charset="0"/>
                </a:rPr>
                <a:t>Caminho</a:t>
              </a:r>
              <a:r>
                <a:rPr lang="en-US" sz="2000" b="1" dirty="0">
                  <a:solidFill>
                    <a:srgbClr val="376546"/>
                  </a:solidFill>
                  <a:latin typeface="Arial" charset="0"/>
                </a:rPr>
                <a:t> de Longo </a:t>
              </a:r>
              <a:r>
                <a:rPr lang="en-US" sz="2000" b="1" dirty="0" err="1">
                  <a:solidFill>
                    <a:srgbClr val="376546"/>
                  </a:solidFill>
                  <a:latin typeface="Arial" charset="0"/>
                </a:rPr>
                <a:t>Prazo</a:t>
              </a:r>
              <a:r>
                <a:rPr lang="en-US" sz="2000" b="1" dirty="0">
                  <a:solidFill>
                    <a:srgbClr val="376546"/>
                  </a:solidFill>
                  <a:latin typeface="Arial" charset="0"/>
                </a:rPr>
                <a:t> </a:t>
              </a:r>
            </a:p>
            <a:p>
              <a:r>
                <a:rPr lang="en-US" sz="2000" b="1" dirty="0">
                  <a:solidFill>
                    <a:srgbClr val="376546"/>
                  </a:solidFill>
                  <a:latin typeface="Arial" charset="0"/>
                </a:rPr>
                <a:t>do </a:t>
              </a:r>
              <a:r>
                <a:rPr lang="en-US" sz="2000" b="1" dirty="0" err="1">
                  <a:solidFill>
                    <a:srgbClr val="376546"/>
                  </a:solidFill>
                  <a:latin typeface="Arial" charset="0"/>
                </a:rPr>
                <a:t>Preço</a:t>
              </a:r>
              <a:r>
                <a:rPr lang="en-US" sz="2000" b="1" dirty="0">
                  <a:solidFill>
                    <a:srgbClr val="376546"/>
                  </a:solidFill>
                  <a:latin typeface="Arial" charset="0"/>
                </a:rPr>
                <a:t> e do </a:t>
              </a:r>
              <a:r>
                <a:rPr lang="en-US" sz="2000" b="1" dirty="0" err="1">
                  <a:solidFill>
                    <a:srgbClr val="376546"/>
                  </a:solidFill>
                  <a:latin typeface="Arial" charset="0"/>
                </a:rPr>
                <a:t>Consumo</a:t>
              </a:r>
              <a:endParaRPr lang="en-US" sz="2000" b="1" dirty="0">
                <a:solidFill>
                  <a:srgbClr val="376546"/>
                </a:solidFill>
                <a:latin typeface="Arial" charset="0"/>
              </a:endParaRPr>
            </a:p>
          </p:txBody>
        </p:sp>
        <p:sp>
          <p:nvSpPr>
            <p:cNvPr id="73751" name="Line 26"/>
            <p:cNvSpPr>
              <a:spLocks noChangeShapeType="1"/>
            </p:cNvSpPr>
            <p:nvPr/>
          </p:nvSpPr>
          <p:spPr bwMode="auto">
            <a:xfrm flipH="1">
              <a:off x="4174" y="2508"/>
              <a:ext cx="187" cy="194"/>
            </a:xfrm>
            <a:prstGeom prst="line">
              <a:avLst/>
            </a:prstGeom>
            <a:noFill/>
            <a:ln w="19050">
              <a:solidFill>
                <a:srgbClr val="376546"/>
              </a:solidFill>
              <a:round/>
              <a:headEnd/>
              <a:tailEnd type="triangle" w="med" len="med"/>
            </a:ln>
          </p:spPr>
          <p:txBody>
            <a:bodyPr wrap="none" anchor="ctr"/>
            <a:lstStyle/>
            <a:p>
              <a:endParaRPr lang="pt-BR"/>
            </a:p>
          </p:txBody>
        </p:sp>
      </p:grpSp>
      <p:grpSp>
        <p:nvGrpSpPr>
          <p:cNvPr id="73741" name="Group 30"/>
          <p:cNvGrpSpPr>
            <a:grpSpLocks/>
          </p:cNvGrpSpPr>
          <p:nvPr/>
        </p:nvGrpSpPr>
        <p:grpSpPr bwMode="auto">
          <a:xfrm>
            <a:off x="369204" y="1224750"/>
            <a:ext cx="6361113" cy="4964122"/>
            <a:chOff x="1101" y="931"/>
            <a:chExt cx="4007" cy="3127"/>
          </a:xfrm>
        </p:grpSpPr>
        <p:sp>
          <p:nvSpPr>
            <p:cNvPr id="73742" name="Line 31"/>
            <p:cNvSpPr>
              <a:spLocks noChangeShapeType="1"/>
            </p:cNvSpPr>
            <p:nvPr/>
          </p:nvSpPr>
          <p:spPr bwMode="auto">
            <a:xfrm>
              <a:off x="1392" y="1117"/>
              <a:ext cx="0" cy="2653"/>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73743" name="Line 32"/>
            <p:cNvSpPr>
              <a:spLocks noChangeShapeType="1"/>
            </p:cNvSpPr>
            <p:nvPr/>
          </p:nvSpPr>
          <p:spPr bwMode="auto">
            <a:xfrm>
              <a:off x="1395" y="3751"/>
              <a:ext cx="3443" cy="19"/>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73744" name="Rectangle 33"/>
            <p:cNvSpPr>
              <a:spLocks noChangeArrowheads="1"/>
            </p:cNvSpPr>
            <p:nvPr/>
          </p:nvSpPr>
          <p:spPr bwMode="auto">
            <a:xfrm>
              <a:off x="4755" y="3730"/>
              <a:ext cx="353" cy="328"/>
            </a:xfrm>
            <a:prstGeom prst="rect">
              <a:avLst/>
            </a:prstGeom>
            <a:noFill/>
            <a:ln w="12700">
              <a:noFill/>
              <a:miter lim="800000"/>
              <a:headEnd/>
              <a:tailEnd/>
            </a:ln>
          </p:spPr>
          <p:txBody>
            <a:bodyPr wrap="none" lIns="90488" tIns="44450" rIns="90488" bIns="44450">
              <a:spAutoFit/>
            </a:bodyPr>
            <a:lstStyle/>
            <a:p>
              <a:r>
                <a:rPr lang="en-US" sz="2800" b="1" dirty="0">
                  <a:latin typeface="Arial" charset="0"/>
                </a:rPr>
                <a:t>Q </a:t>
              </a:r>
            </a:p>
          </p:txBody>
        </p:sp>
        <p:sp>
          <p:nvSpPr>
            <p:cNvPr id="73745" name="Rectangle 34"/>
            <p:cNvSpPr>
              <a:spLocks noChangeArrowheads="1"/>
            </p:cNvSpPr>
            <p:nvPr/>
          </p:nvSpPr>
          <p:spPr bwMode="auto">
            <a:xfrm>
              <a:off x="1101" y="931"/>
              <a:ext cx="277" cy="347"/>
            </a:xfrm>
            <a:prstGeom prst="rect">
              <a:avLst/>
            </a:prstGeom>
            <a:noFill/>
            <a:ln w="12700">
              <a:noFill/>
              <a:miter lim="800000"/>
              <a:headEnd/>
              <a:tailEnd/>
            </a:ln>
          </p:spPr>
          <p:txBody>
            <a:bodyPr wrap="none" lIns="90488" tIns="44450" rIns="90488" bIns="44450">
              <a:spAutoFit/>
            </a:bodyPr>
            <a:lstStyle/>
            <a:p>
              <a:pPr algn="r"/>
              <a:r>
                <a:rPr lang="en-US" sz="3000" b="1" dirty="0">
                  <a:latin typeface="Arial" charset="0"/>
                </a:rPr>
                <a:t>P</a:t>
              </a:r>
              <a:endParaRPr lang="en-US" sz="3000" dirty="0"/>
            </a:p>
          </p:txBody>
        </p:sp>
      </p:grpSp>
      <p:sp>
        <p:nvSpPr>
          <p:cNvPr id="38" name="Rectangle 2">
            <a:extLst>
              <a:ext uri="{FF2B5EF4-FFF2-40B4-BE49-F238E27FC236}">
                <a16:creationId xmlns:a16="http://schemas.microsoft.com/office/drawing/2014/main" id="{EC4CE85E-EB14-47B9-943B-E73F0EE90FBC}"/>
              </a:ext>
            </a:extLst>
          </p:cNvPr>
          <p:cNvSpPr>
            <a:spLocks noGrp="1" noChangeArrowheads="1"/>
          </p:cNvSpPr>
          <p:nvPr>
            <p:ph type="title"/>
          </p:nvPr>
        </p:nvSpPr>
        <p:spPr>
          <a:xfrm>
            <a:off x="239151" y="71558"/>
            <a:ext cx="8392087" cy="723900"/>
          </a:xfrm>
        </p:spPr>
        <p:txBody>
          <a:bodyPr/>
          <a:lstStyle/>
          <a:p>
            <a:pPr algn="r"/>
            <a:r>
              <a:rPr lang="en-US" sz="3200" dirty="0" err="1">
                <a:solidFill>
                  <a:schemeClr val="tx1"/>
                </a:solidFill>
              </a:rPr>
              <a:t>Consumo</a:t>
            </a:r>
            <a:r>
              <a:rPr lang="en-US" sz="3200" dirty="0">
                <a:solidFill>
                  <a:schemeClr val="tx1"/>
                </a:solidFill>
              </a:rPr>
              <a:t> &amp; </a:t>
            </a:r>
            <a:r>
              <a:rPr lang="en-US" sz="3200" dirty="0" err="1">
                <a:solidFill>
                  <a:schemeClr val="tx1"/>
                </a:solidFill>
              </a:rPr>
              <a:t>Preço</a:t>
            </a:r>
            <a:r>
              <a:rPr lang="en-US" sz="3200" dirty="0">
                <a:solidFill>
                  <a:schemeClr val="tx1"/>
                </a:solidFill>
              </a:rPr>
              <a:t> do </a:t>
            </a:r>
            <a:r>
              <a:rPr lang="en-US" sz="3200" dirty="0" err="1">
                <a:solidFill>
                  <a:schemeClr val="tx1"/>
                </a:solidFill>
              </a:rPr>
              <a:t>Cobre</a:t>
            </a:r>
            <a:r>
              <a:rPr lang="en-US" sz="3200" dirty="0">
                <a:solidFill>
                  <a:schemeClr val="tx1"/>
                </a:solidFill>
              </a:rPr>
              <a:t> - 1880-1998</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8" name="Rectangle 5"/>
          <p:cNvSpPr>
            <a:spLocks noGrp="1" noChangeArrowheads="1"/>
          </p:cNvSpPr>
          <p:nvPr>
            <p:ph type="body" idx="1"/>
          </p:nvPr>
        </p:nvSpPr>
        <p:spPr>
          <a:xfrm>
            <a:off x="268642" y="949908"/>
            <a:ext cx="8662987" cy="3968750"/>
          </a:xfrm>
          <a:noFill/>
        </p:spPr>
        <p:txBody>
          <a:bodyPr/>
          <a:lstStyle/>
          <a:p>
            <a:pPr>
              <a:spcBef>
                <a:spcPct val="70000"/>
              </a:spcBef>
              <a:buClrTx/>
              <a:buSzPct val="98000"/>
              <a:buFont typeface="Wingdings" panose="05000000000000000000" pitchFamily="2" charset="2"/>
              <a:buChar char="§"/>
            </a:pPr>
            <a:r>
              <a:rPr lang="en-US" sz="3000" b="1" dirty="0" err="1">
                <a:solidFill>
                  <a:schemeClr val="tx1"/>
                </a:solidFill>
              </a:rPr>
              <a:t>Conclusão</a:t>
            </a:r>
            <a:endParaRPr lang="en-US" sz="3000" b="1" dirty="0">
              <a:solidFill>
                <a:schemeClr val="tx1"/>
              </a:solidFill>
            </a:endParaRPr>
          </a:p>
          <a:p>
            <a:pPr lvl="1" algn="just">
              <a:buClrTx/>
              <a:buSzPct val="98000"/>
              <a:buFont typeface="Wingdings" panose="05000000000000000000" pitchFamily="2" charset="2"/>
              <a:buChar char="§"/>
            </a:pPr>
            <a:r>
              <a:rPr lang="en-US" sz="2600" dirty="0" err="1">
                <a:solidFill>
                  <a:schemeClr val="tx1"/>
                </a:solidFill>
              </a:rPr>
              <a:t>Diminuição</a:t>
            </a:r>
            <a:r>
              <a:rPr lang="en-US" sz="2600" dirty="0">
                <a:solidFill>
                  <a:schemeClr val="tx1"/>
                </a:solidFill>
              </a:rPr>
              <a:t> </a:t>
            </a:r>
            <a:r>
              <a:rPr lang="en-US" sz="2600" dirty="0" err="1">
                <a:solidFill>
                  <a:schemeClr val="tx1"/>
                </a:solidFill>
              </a:rPr>
              <a:t>nos</a:t>
            </a:r>
            <a:r>
              <a:rPr lang="en-US" sz="2600" dirty="0">
                <a:solidFill>
                  <a:schemeClr val="tx1"/>
                </a:solidFill>
              </a:rPr>
              <a:t> custos de </a:t>
            </a:r>
            <a:r>
              <a:rPr lang="en-US" sz="2600" dirty="0" err="1">
                <a:solidFill>
                  <a:schemeClr val="tx1"/>
                </a:solidFill>
              </a:rPr>
              <a:t>produção</a:t>
            </a:r>
            <a:r>
              <a:rPr lang="en-US" sz="2600" dirty="0">
                <a:solidFill>
                  <a:schemeClr val="tx1"/>
                </a:solidFill>
              </a:rPr>
              <a:t> </a:t>
            </a:r>
            <a:r>
              <a:rPr lang="en-US" sz="2600" dirty="0" err="1">
                <a:solidFill>
                  <a:schemeClr val="tx1"/>
                </a:solidFill>
              </a:rPr>
              <a:t>têm</a:t>
            </a:r>
            <a:r>
              <a:rPr lang="en-US" sz="2600" dirty="0">
                <a:solidFill>
                  <a:schemeClr val="tx1"/>
                </a:solidFill>
              </a:rPr>
              <a:t> </a:t>
            </a:r>
            <a:r>
              <a:rPr lang="en-US" sz="2600" dirty="0" err="1">
                <a:solidFill>
                  <a:schemeClr val="tx1"/>
                </a:solidFill>
              </a:rPr>
              <a:t>aumentado</a:t>
            </a:r>
            <a:r>
              <a:rPr lang="en-US" sz="2600" dirty="0">
                <a:solidFill>
                  <a:schemeClr val="tx1"/>
                </a:solidFill>
              </a:rPr>
              <a:t> a </a:t>
            </a:r>
            <a:r>
              <a:rPr lang="en-US" sz="2600" dirty="0" err="1">
                <a:solidFill>
                  <a:schemeClr val="tx1"/>
                </a:solidFill>
              </a:rPr>
              <a:t>oferta</a:t>
            </a:r>
            <a:r>
              <a:rPr lang="en-US" sz="2600" dirty="0">
                <a:solidFill>
                  <a:schemeClr val="tx1"/>
                </a:solidFill>
              </a:rPr>
              <a:t> </a:t>
            </a:r>
            <a:r>
              <a:rPr lang="en-US" sz="2600" dirty="0" err="1">
                <a:solidFill>
                  <a:schemeClr val="tx1"/>
                </a:solidFill>
              </a:rPr>
              <a:t>mais</a:t>
            </a:r>
            <a:r>
              <a:rPr lang="en-US" sz="2600" dirty="0">
                <a:solidFill>
                  <a:schemeClr val="tx1"/>
                </a:solidFill>
              </a:rPr>
              <a:t> que </a:t>
            </a:r>
            <a:r>
              <a:rPr lang="en-US" sz="2600" dirty="0" err="1">
                <a:solidFill>
                  <a:schemeClr val="tx1"/>
                </a:solidFill>
              </a:rPr>
              <a:t>proporcionalmente</a:t>
            </a:r>
            <a:r>
              <a:rPr lang="en-US" sz="2600" dirty="0">
                <a:solidFill>
                  <a:schemeClr val="tx1"/>
                </a:solidFill>
              </a:rPr>
              <a:t> ao </a:t>
            </a:r>
            <a:r>
              <a:rPr lang="en-US" sz="2600" dirty="0" err="1">
                <a:solidFill>
                  <a:schemeClr val="tx1"/>
                </a:solidFill>
              </a:rPr>
              <a:t>crescimento</a:t>
            </a:r>
            <a:r>
              <a:rPr lang="en-US" sz="2600" dirty="0">
                <a:solidFill>
                  <a:schemeClr val="tx1"/>
                </a:solidFill>
              </a:rPr>
              <a:t> da </a:t>
            </a:r>
            <a:r>
              <a:rPr lang="en-US" sz="2600" dirty="0" err="1">
                <a:solidFill>
                  <a:schemeClr val="tx1"/>
                </a:solidFill>
              </a:rPr>
              <a:t>demanda</a:t>
            </a:r>
            <a:r>
              <a:rPr lang="en-US" sz="2600" dirty="0">
                <a:solidFill>
                  <a:schemeClr val="tx1"/>
                </a:solidFill>
              </a:rPr>
              <a:t>. </a:t>
            </a:r>
          </a:p>
          <a:p>
            <a:pPr algn="just">
              <a:buClrTx/>
              <a:buSzPct val="94000"/>
              <a:buFont typeface="Wingdings" panose="05000000000000000000" pitchFamily="2" charset="2"/>
              <a:buChar char="§"/>
            </a:pPr>
            <a:r>
              <a:rPr lang="en-US" sz="2800" b="1" dirty="0" err="1">
                <a:solidFill>
                  <a:schemeClr val="tx1"/>
                </a:solidFill>
              </a:rPr>
              <a:t>Demanda</a:t>
            </a:r>
            <a:r>
              <a:rPr lang="en-US" sz="2800" b="1" dirty="0">
                <a:solidFill>
                  <a:schemeClr val="tx1"/>
                </a:solidFill>
              </a:rPr>
              <a:t> </a:t>
            </a:r>
            <a:r>
              <a:rPr lang="en-US" sz="2800" b="1" dirty="0" err="1">
                <a:solidFill>
                  <a:schemeClr val="tx1"/>
                </a:solidFill>
              </a:rPr>
              <a:t>Oferta</a:t>
            </a:r>
            <a:r>
              <a:rPr lang="en-US" sz="2800" b="1" dirty="0">
                <a:solidFill>
                  <a:schemeClr val="tx1"/>
                </a:solidFill>
              </a:rPr>
              <a:t> e as </a:t>
            </a:r>
            <a:r>
              <a:rPr lang="en-US" sz="2800" b="1" dirty="0" err="1">
                <a:solidFill>
                  <a:schemeClr val="tx1"/>
                </a:solidFill>
              </a:rPr>
              <a:t>Previsões</a:t>
            </a:r>
            <a:endParaRPr lang="en-US" sz="2800" b="1" dirty="0">
              <a:solidFill>
                <a:schemeClr val="tx1"/>
              </a:solidFill>
            </a:endParaRPr>
          </a:p>
          <a:p>
            <a:pPr lvl="1" algn="just">
              <a:buClrTx/>
              <a:buSzPct val="94000"/>
              <a:buFont typeface="Wingdings" panose="05000000000000000000" pitchFamily="2" charset="2"/>
              <a:buChar char="§"/>
            </a:pPr>
            <a:r>
              <a:rPr lang="en-US" sz="2600" dirty="0">
                <a:solidFill>
                  <a:schemeClr val="tx1"/>
                </a:solidFill>
              </a:rPr>
              <a:t>Para </a:t>
            </a:r>
            <a:r>
              <a:rPr lang="en-US" sz="2600" dirty="0" err="1">
                <a:solidFill>
                  <a:schemeClr val="tx1"/>
                </a:solidFill>
              </a:rPr>
              <a:t>prever</a:t>
            </a:r>
            <a:r>
              <a:rPr lang="en-US" sz="2600" dirty="0">
                <a:solidFill>
                  <a:schemeClr val="tx1"/>
                </a:solidFill>
              </a:rPr>
              <a:t> </a:t>
            </a:r>
            <a:r>
              <a:rPr lang="en-US" sz="2600" dirty="0" err="1">
                <a:solidFill>
                  <a:schemeClr val="tx1"/>
                </a:solidFill>
              </a:rPr>
              <a:t>corretamente</a:t>
            </a:r>
            <a:r>
              <a:rPr lang="en-US" sz="2600" dirty="0">
                <a:solidFill>
                  <a:schemeClr val="tx1"/>
                </a:solidFill>
              </a:rPr>
              <a:t> o </a:t>
            </a:r>
            <a:r>
              <a:rPr lang="en-US" sz="2600" dirty="0" err="1">
                <a:solidFill>
                  <a:schemeClr val="tx1"/>
                </a:solidFill>
              </a:rPr>
              <a:t>preço</a:t>
            </a:r>
            <a:r>
              <a:rPr lang="en-US" sz="2600" dirty="0">
                <a:solidFill>
                  <a:schemeClr val="tx1"/>
                </a:solidFill>
              </a:rPr>
              <a:t> </a:t>
            </a:r>
            <a:r>
              <a:rPr lang="en-US" sz="2600" dirty="0" err="1">
                <a:solidFill>
                  <a:schemeClr val="tx1"/>
                </a:solidFill>
              </a:rPr>
              <a:t>futuro</a:t>
            </a:r>
            <a:r>
              <a:rPr lang="en-US" sz="2600" dirty="0">
                <a:solidFill>
                  <a:schemeClr val="tx1"/>
                </a:solidFill>
              </a:rPr>
              <a:t> de um </a:t>
            </a:r>
            <a:r>
              <a:rPr lang="en-US" sz="2600" dirty="0" err="1">
                <a:solidFill>
                  <a:schemeClr val="tx1"/>
                </a:solidFill>
              </a:rPr>
              <a:t>produto</a:t>
            </a:r>
            <a:r>
              <a:rPr lang="en-US" sz="2600" dirty="0">
                <a:solidFill>
                  <a:schemeClr val="tx1"/>
                </a:solidFill>
              </a:rPr>
              <a:t> </a:t>
            </a:r>
            <a:r>
              <a:rPr lang="en-US" sz="2600" dirty="0" err="1">
                <a:solidFill>
                  <a:schemeClr val="tx1"/>
                </a:solidFill>
              </a:rPr>
              <a:t>ou</a:t>
            </a:r>
            <a:r>
              <a:rPr lang="en-US" sz="2600" dirty="0">
                <a:solidFill>
                  <a:schemeClr val="tx1"/>
                </a:solidFill>
              </a:rPr>
              <a:t> </a:t>
            </a:r>
            <a:r>
              <a:rPr lang="en-US" sz="2600" dirty="0" err="1">
                <a:solidFill>
                  <a:schemeClr val="tx1"/>
                </a:solidFill>
              </a:rPr>
              <a:t>serviço</a:t>
            </a:r>
            <a:r>
              <a:rPr lang="en-US" sz="2600" dirty="0">
                <a:solidFill>
                  <a:schemeClr val="tx1"/>
                </a:solidFill>
              </a:rPr>
              <a:t> é </a:t>
            </a:r>
            <a:r>
              <a:rPr lang="en-US" sz="2600" dirty="0" err="1">
                <a:solidFill>
                  <a:schemeClr val="tx1"/>
                </a:solidFill>
              </a:rPr>
              <a:t>necessário</a:t>
            </a:r>
            <a:r>
              <a:rPr lang="en-US" sz="2600" dirty="0">
                <a:solidFill>
                  <a:schemeClr val="tx1"/>
                </a:solidFill>
              </a:rPr>
              <a:t> (e </a:t>
            </a:r>
            <a:r>
              <a:rPr lang="en-US" sz="2600" dirty="0" err="1">
                <a:solidFill>
                  <a:schemeClr val="tx1"/>
                </a:solidFill>
              </a:rPr>
              <a:t>difícil</a:t>
            </a:r>
            <a:r>
              <a:rPr lang="en-US" sz="2600" dirty="0">
                <a:solidFill>
                  <a:schemeClr val="tx1"/>
                </a:solidFill>
              </a:rPr>
              <a:t>) </a:t>
            </a:r>
            <a:r>
              <a:rPr lang="en-US" sz="2600" dirty="0" err="1">
                <a:solidFill>
                  <a:schemeClr val="tx1"/>
                </a:solidFill>
              </a:rPr>
              <a:t>considerar</a:t>
            </a:r>
            <a:r>
              <a:rPr lang="en-US" sz="2600" dirty="0">
                <a:solidFill>
                  <a:schemeClr val="tx1"/>
                </a:solidFill>
              </a:rPr>
              <a:t> </a:t>
            </a:r>
            <a:r>
              <a:rPr lang="en-US" sz="2600" dirty="0" err="1">
                <a:solidFill>
                  <a:schemeClr val="tx1"/>
                </a:solidFill>
              </a:rPr>
              <a:t>uma</a:t>
            </a:r>
            <a:r>
              <a:rPr lang="en-US" sz="2600" dirty="0">
                <a:solidFill>
                  <a:schemeClr val="tx1"/>
                </a:solidFill>
              </a:rPr>
              <a:t> </a:t>
            </a:r>
            <a:r>
              <a:rPr lang="en-US" sz="2600" dirty="0" err="1">
                <a:solidFill>
                  <a:schemeClr val="tx1"/>
                </a:solidFill>
              </a:rPr>
              <a:t>potencial</a:t>
            </a:r>
            <a:r>
              <a:rPr lang="en-US" sz="2600" dirty="0">
                <a:solidFill>
                  <a:schemeClr val="tx1"/>
                </a:solidFill>
              </a:rPr>
              <a:t> </a:t>
            </a:r>
            <a:r>
              <a:rPr lang="en-US" sz="2600" dirty="0" err="1">
                <a:solidFill>
                  <a:schemeClr val="tx1"/>
                </a:solidFill>
              </a:rPr>
              <a:t>mudança</a:t>
            </a:r>
            <a:r>
              <a:rPr lang="en-US" sz="2600" dirty="0">
                <a:solidFill>
                  <a:schemeClr val="tx1"/>
                </a:solidFill>
              </a:rPr>
              <a:t> </a:t>
            </a:r>
            <a:r>
              <a:rPr lang="en-US" sz="2600" dirty="0" err="1">
                <a:solidFill>
                  <a:schemeClr val="tx1"/>
                </a:solidFill>
              </a:rPr>
              <a:t>na</a:t>
            </a:r>
            <a:r>
              <a:rPr lang="en-US" sz="2600" dirty="0">
                <a:solidFill>
                  <a:schemeClr val="tx1"/>
                </a:solidFill>
              </a:rPr>
              <a:t> </a:t>
            </a:r>
            <a:r>
              <a:rPr lang="en-US" sz="2600" dirty="0" err="1">
                <a:solidFill>
                  <a:schemeClr val="tx1"/>
                </a:solidFill>
              </a:rPr>
              <a:t>oferta</a:t>
            </a:r>
            <a:r>
              <a:rPr lang="en-US" sz="2600" dirty="0">
                <a:solidFill>
                  <a:schemeClr val="tx1"/>
                </a:solidFill>
              </a:rPr>
              <a:t> e </a:t>
            </a:r>
            <a:r>
              <a:rPr lang="en-US" sz="2600" dirty="0" err="1">
                <a:solidFill>
                  <a:schemeClr val="tx1"/>
                </a:solidFill>
              </a:rPr>
              <a:t>demanda</a:t>
            </a:r>
            <a:r>
              <a:rPr lang="en-US" sz="2600" dirty="0">
                <a:solidFill>
                  <a:schemeClr val="tx1"/>
                </a:solidFill>
              </a:rPr>
              <a:t>.</a:t>
            </a:r>
          </a:p>
          <a:p>
            <a:pPr lvl="1" algn="just">
              <a:buClrTx/>
              <a:buSzPct val="94000"/>
              <a:buFont typeface="Wingdings" panose="05000000000000000000" pitchFamily="2" charset="2"/>
              <a:buChar char="§"/>
            </a:pPr>
            <a:r>
              <a:rPr lang="en-US" sz="2600" dirty="0">
                <a:solidFill>
                  <a:schemeClr val="tx1"/>
                </a:solidFill>
              </a:rPr>
              <a:t>As </a:t>
            </a:r>
            <a:r>
              <a:rPr lang="en-US" sz="2600" dirty="0" err="1">
                <a:solidFill>
                  <a:schemeClr val="tx1"/>
                </a:solidFill>
              </a:rPr>
              <a:t>previsões</a:t>
            </a:r>
            <a:r>
              <a:rPr lang="en-US" sz="2600" dirty="0">
                <a:solidFill>
                  <a:schemeClr val="tx1"/>
                </a:solidFill>
              </a:rPr>
              <a:t> de 1970 para </a:t>
            </a:r>
            <a:r>
              <a:rPr lang="en-US" sz="2600" dirty="0" err="1">
                <a:solidFill>
                  <a:schemeClr val="tx1"/>
                </a:solidFill>
              </a:rPr>
              <a:t>óleo</a:t>
            </a:r>
            <a:r>
              <a:rPr lang="en-US" sz="2600" dirty="0">
                <a:solidFill>
                  <a:schemeClr val="tx1"/>
                </a:solidFill>
              </a:rPr>
              <a:t> e outros </a:t>
            </a:r>
            <a:r>
              <a:rPr lang="en-US" sz="2600" dirty="0" err="1">
                <a:solidFill>
                  <a:schemeClr val="tx1"/>
                </a:solidFill>
              </a:rPr>
              <a:t>minerais</a:t>
            </a:r>
            <a:r>
              <a:rPr lang="en-US" sz="2600" dirty="0">
                <a:solidFill>
                  <a:schemeClr val="tx1"/>
                </a:solidFill>
              </a:rPr>
              <a:t> </a:t>
            </a:r>
            <a:r>
              <a:rPr lang="en-US" sz="2600" dirty="0" err="1">
                <a:solidFill>
                  <a:schemeClr val="tx1"/>
                </a:solidFill>
              </a:rPr>
              <a:t>provaram</a:t>
            </a:r>
            <a:r>
              <a:rPr lang="en-US" sz="2600" dirty="0">
                <a:solidFill>
                  <a:schemeClr val="tx1"/>
                </a:solidFill>
              </a:rPr>
              <a:t>-se </a:t>
            </a:r>
            <a:r>
              <a:rPr lang="en-US" sz="2600" dirty="0" err="1">
                <a:solidFill>
                  <a:schemeClr val="tx1"/>
                </a:solidFill>
              </a:rPr>
              <a:t>incorretas</a:t>
            </a:r>
            <a:r>
              <a:rPr lang="en-US" sz="2600" dirty="0">
                <a:solidFill>
                  <a:schemeClr val="tx1"/>
                </a:solidFill>
              </a:rPr>
              <a:t> </a:t>
            </a:r>
            <a:r>
              <a:rPr lang="en-US" sz="2600" dirty="0" err="1">
                <a:solidFill>
                  <a:schemeClr val="tx1"/>
                </a:solidFill>
              </a:rPr>
              <a:t>porque</a:t>
            </a:r>
            <a:r>
              <a:rPr lang="en-US" sz="2600" dirty="0">
                <a:solidFill>
                  <a:schemeClr val="tx1"/>
                </a:solidFill>
              </a:rPr>
              <a:t> </a:t>
            </a:r>
            <a:r>
              <a:rPr lang="en-US" sz="2600" dirty="0" err="1">
                <a:solidFill>
                  <a:schemeClr val="tx1"/>
                </a:solidFill>
              </a:rPr>
              <a:t>elas</a:t>
            </a:r>
            <a:r>
              <a:rPr lang="en-US" sz="2600" dirty="0">
                <a:solidFill>
                  <a:schemeClr val="tx1"/>
                </a:solidFill>
              </a:rPr>
              <a:t> </a:t>
            </a:r>
            <a:r>
              <a:rPr lang="en-US" sz="2600" dirty="0" err="1">
                <a:solidFill>
                  <a:schemeClr val="tx1"/>
                </a:solidFill>
              </a:rPr>
              <a:t>apenas</a:t>
            </a:r>
            <a:r>
              <a:rPr lang="en-US" sz="2600" dirty="0">
                <a:solidFill>
                  <a:schemeClr val="tx1"/>
                </a:solidFill>
              </a:rPr>
              <a:t> </a:t>
            </a:r>
            <a:r>
              <a:rPr lang="en-US" sz="2600" dirty="0" err="1">
                <a:solidFill>
                  <a:schemeClr val="tx1"/>
                </a:solidFill>
              </a:rPr>
              <a:t>consideraram</a:t>
            </a:r>
            <a:r>
              <a:rPr lang="en-US" sz="2600" dirty="0">
                <a:solidFill>
                  <a:schemeClr val="tx1"/>
                </a:solidFill>
              </a:rPr>
              <a:t> a </a:t>
            </a:r>
            <a:r>
              <a:rPr lang="en-US" sz="2600" dirty="0" err="1">
                <a:solidFill>
                  <a:schemeClr val="tx1"/>
                </a:solidFill>
              </a:rPr>
              <a:t>demanda</a:t>
            </a:r>
            <a:r>
              <a:rPr lang="en-US" sz="2600" dirty="0">
                <a:solidFill>
                  <a:schemeClr val="tx1"/>
                </a:solidFill>
              </a:rPr>
              <a:t> e a </a:t>
            </a:r>
            <a:r>
              <a:rPr lang="en-US" sz="2600" dirty="0" err="1">
                <a:solidFill>
                  <a:schemeClr val="tx1"/>
                </a:solidFill>
              </a:rPr>
              <a:t>oferta</a:t>
            </a:r>
            <a:r>
              <a:rPr lang="en-US" sz="2600" dirty="0">
                <a:solidFill>
                  <a:schemeClr val="tx1"/>
                </a:solidFill>
              </a:rPr>
              <a:t> </a:t>
            </a:r>
            <a:r>
              <a:rPr lang="en-US" sz="2600" dirty="0" err="1">
                <a:solidFill>
                  <a:schemeClr val="tx1"/>
                </a:solidFill>
              </a:rPr>
              <a:t>existentes</a:t>
            </a:r>
            <a:r>
              <a:rPr lang="en-US" sz="2600" dirty="0">
                <a:solidFill>
                  <a:schemeClr val="tx1"/>
                </a:solidFill>
              </a:rPr>
              <a:t> no </a:t>
            </a:r>
            <a:r>
              <a:rPr lang="en-US" sz="2600" dirty="0" err="1">
                <a:solidFill>
                  <a:schemeClr val="tx1"/>
                </a:solidFill>
              </a:rPr>
              <a:t>mercado</a:t>
            </a:r>
            <a:r>
              <a:rPr lang="en-US" sz="2600" dirty="0">
                <a:solidFill>
                  <a:schemeClr val="tx1"/>
                </a:solidFill>
              </a:rPr>
              <a:t>.</a:t>
            </a:r>
          </a:p>
          <a:p>
            <a:pPr algn="just">
              <a:buClrTx/>
              <a:buSzPct val="98000"/>
              <a:buFont typeface="Wingdings" panose="05000000000000000000" pitchFamily="2" charset="2"/>
              <a:buChar char="§"/>
            </a:pPr>
            <a:endParaRPr lang="en-US" sz="3000" dirty="0">
              <a:solidFill>
                <a:schemeClr val="tx1"/>
              </a:solidFill>
            </a:endParaRPr>
          </a:p>
        </p:txBody>
      </p:sp>
      <p:sp>
        <p:nvSpPr>
          <p:cNvPr id="10" name="Rectangle 2">
            <a:extLst>
              <a:ext uri="{FF2B5EF4-FFF2-40B4-BE49-F238E27FC236}">
                <a16:creationId xmlns:a16="http://schemas.microsoft.com/office/drawing/2014/main" id="{0CA71A52-A5FF-44B5-9B20-CD73AFAEB1D7}"/>
              </a:ext>
            </a:extLst>
          </p:cNvPr>
          <p:cNvSpPr>
            <a:spLocks noGrp="1" noChangeArrowheads="1"/>
          </p:cNvSpPr>
          <p:nvPr>
            <p:ph type="title"/>
          </p:nvPr>
        </p:nvSpPr>
        <p:spPr>
          <a:xfrm>
            <a:off x="239151" y="71558"/>
            <a:ext cx="8392087" cy="723900"/>
          </a:xfrm>
        </p:spPr>
        <p:txBody>
          <a:bodyPr/>
          <a:lstStyle/>
          <a:p>
            <a:pPr algn="r"/>
            <a:r>
              <a:rPr lang="en-US" sz="3200" dirty="0" err="1">
                <a:solidFill>
                  <a:schemeClr val="tx1"/>
                </a:solidFill>
              </a:rPr>
              <a:t>Consumo</a:t>
            </a:r>
            <a:r>
              <a:rPr lang="en-US" sz="3200" dirty="0">
                <a:solidFill>
                  <a:schemeClr val="tx1"/>
                </a:solidFill>
              </a:rPr>
              <a:t> &amp; </a:t>
            </a:r>
            <a:r>
              <a:rPr lang="en-US" sz="3200" dirty="0" err="1">
                <a:solidFill>
                  <a:schemeClr val="tx1"/>
                </a:solidFill>
              </a:rPr>
              <a:t>Preço</a:t>
            </a:r>
            <a:r>
              <a:rPr lang="en-US" sz="3200" dirty="0">
                <a:solidFill>
                  <a:schemeClr val="tx1"/>
                </a:solidFill>
              </a:rPr>
              <a:t> do </a:t>
            </a:r>
            <a:r>
              <a:rPr lang="en-US" sz="3200" dirty="0" err="1">
                <a:solidFill>
                  <a:schemeClr val="tx1"/>
                </a:solidFill>
              </a:rPr>
              <a:t>Cobre</a:t>
            </a:r>
            <a:r>
              <a:rPr lang="en-US" sz="3200" dirty="0">
                <a:solidFill>
                  <a:schemeClr val="tx1"/>
                </a:solidFill>
              </a:rPr>
              <a:t> - 1880-1998</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4758">
                                            <p:txEl>
                                              <p:pRg st="2" end="2"/>
                                            </p:txEl>
                                          </p:spTgt>
                                        </p:tgtEl>
                                        <p:attrNameLst>
                                          <p:attrName>style.visibility</p:attrName>
                                        </p:attrNameLst>
                                      </p:cBhvr>
                                      <p:to>
                                        <p:strVal val="visible"/>
                                      </p:to>
                                    </p:set>
                                    <p:anim calcmode="lin" valueType="num">
                                      <p:cBhvr additive="base">
                                        <p:cTn id="7" dur="500" fill="hold"/>
                                        <p:tgtEl>
                                          <p:spTgt spid="7475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4758">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4758">
                                            <p:txEl>
                                              <p:pRg st="3" end="3"/>
                                            </p:txEl>
                                          </p:spTgt>
                                        </p:tgtEl>
                                        <p:attrNameLst>
                                          <p:attrName>style.visibility</p:attrName>
                                        </p:attrNameLst>
                                      </p:cBhvr>
                                      <p:to>
                                        <p:strVal val="visible"/>
                                      </p:to>
                                    </p:set>
                                    <p:anim calcmode="lin" valueType="num">
                                      <p:cBhvr additive="base">
                                        <p:cTn id="11" dur="500" fill="hold"/>
                                        <p:tgtEl>
                                          <p:spTgt spid="74758">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4758">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4758">
                                            <p:txEl>
                                              <p:pRg st="4" end="4"/>
                                            </p:txEl>
                                          </p:spTgt>
                                        </p:tgtEl>
                                        <p:attrNameLst>
                                          <p:attrName>style.visibility</p:attrName>
                                        </p:attrNameLst>
                                      </p:cBhvr>
                                      <p:to>
                                        <p:strVal val="visible"/>
                                      </p:to>
                                    </p:set>
                                    <p:anim calcmode="lin" valueType="num">
                                      <p:cBhvr additive="base">
                                        <p:cTn id="15" dur="500" fill="hold"/>
                                        <p:tgtEl>
                                          <p:spTgt spid="74758">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475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7" name="Text Box 7"/>
          <p:cNvSpPr txBox="1">
            <a:spLocks noChangeArrowheads="1"/>
          </p:cNvSpPr>
          <p:nvPr/>
        </p:nvSpPr>
        <p:spPr bwMode="auto">
          <a:xfrm>
            <a:off x="3390316" y="2589094"/>
            <a:ext cx="5598937" cy="1107996"/>
          </a:xfrm>
          <a:prstGeom prst="rect">
            <a:avLst/>
          </a:prstGeom>
          <a:noFill/>
          <a:ln w="28575">
            <a:solidFill>
              <a:schemeClr val="tx1"/>
            </a:solidFill>
            <a:miter lim="800000"/>
            <a:headEnd/>
            <a:tailEnd/>
          </a:ln>
        </p:spPr>
        <p:txBody>
          <a:bodyPr wrap="square">
            <a:spAutoFit/>
          </a:bodyPr>
          <a:lstStyle/>
          <a:p>
            <a:pPr marL="342900" indent="-342900" algn="just" eaLnBrk="1" hangingPunct="1">
              <a:spcBef>
                <a:spcPts val="0"/>
              </a:spcBef>
              <a:buFont typeface="Wingdings" panose="05000000000000000000" pitchFamily="2" charset="2"/>
              <a:buChar char="§"/>
            </a:pPr>
            <a:r>
              <a:rPr lang="pt-BR" sz="2200" dirty="0">
                <a:latin typeface="+mn-lt"/>
              </a:rPr>
              <a:t>Coeficiente angular da reta de demanda. </a:t>
            </a:r>
          </a:p>
          <a:p>
            <a:pPr marL="342900" indent="-342900" algn="just" eaLnBrk="1" hangingPunct="1">
              <a:spcBef>
                <a:spcPts val="0"/>
              </a:spcBef>
              <a:buFont typeface="Wingdings" panose="05000000000000000000" pitchFamily="2" charset="2"/>
              <a:buChar char="§"/>
            </a:pPr>
            <a:r>
              <a:rPr lang="pt-BR" sz="2200" dirty="0">
                <a:latin typeface="+mn-lt"/>
              </a:rPr>
              <a:t>Mede a sensibilidade da quantidade demandada em relação ao preço.</a:t>
            </a:r>
          </a:p>
        </p:txBody>
      </p:sp>
      <p:sp>
        <p:nvSpPr>
          <p:cNvPr id="76810" name="Text Box 10"/>
          <p:cNvSpPr txBox="1">
            <a:spLocks noChangeArrowheads="1"/>
          </p:cNvSpPr>
          <p:nvPr/>
        </p:nvSpPr>
        <p:spPr bwMode="auto">
          <a:xfrm>
            <a:off x="1969487" y="3999030"/>
            <a:ext cx="6183914" cy="1785104"/>
          </a:xfrm>
          <a:prstGeom prst="rect">
            <a:avLst/>
          </a:prstGeom>
          <a:noFill/>
          <a:ln w="28575">
            <a:solidFill>
              <a:schemeClr val="tx1"/>
            </a:solidFill>
            <a:miter lim="800000"/>
            <a:headEnd/>
            <a:tailEnd/>
          </a:ln>
        </p:spPr>
        <p:txBody>
          <a:bodyPr wrap="square">
            <a:spAutoFit/>
          </a:bodyPr>
          <a:lstStyle/>
          <a:p>
            <a:pPr marL="342900" indent="-342900" algn="just" eaLnBrk="1" hangingPunct="1">
              <a:spcBef>
                <a:spcPts val="0"/>
              </a:spcBef>
              <a:buFont typeface="Wingdings" panose="05000000000000000000" pitchFamily="2" charset="2"/>
              <a:buChar char="§"/>
            </a:pPr>
            <a:r>
              <a:rPr lang="pt-BR" sz="2200" dirty="0">
                <a:latin typeface="+mn-lt"/>
              </a:rPr>
              <a:t>Coeficiente  linear  da  reta de demanda: desloca a reta paralelamente.</a:t>
            </a:r>
          </a:p>
          <a:p>
            <a:pPr marL="342900" indent="-342900" algn="just" eaLnBrk="1" hangingPunct="1">
              <a:spcBef>
                <a:spcPts val="0"/>
              </a:spcBef>
              <a:buFont typeface="Wingdings" panose="05000000000000000000" pitchFamily="2" charset="2"/>
              <a:buChar char="§"/>
            </a:pPr>
            <a:r>
              <a:rPr lang="pt-BR" sz="2200" dirty="0">
                <a:latin typeface="+mn-lt"/>
              </a:rPr>
              <a:t>Note que esse coeficiente engloba todos os fatores que afetam a decisão de demanda, exceto o preço.</a:t>
            </a:r>
          </a:p>
        </p:txBody>
      </p:sp>
      <p:sp>
        <p:nvSpPr>
          <p:cNvPr id="76811" name="Rectangle 11"/>
          <p:cNvSpPr>
            <a:spLocks noGrp="1" noChangeArrowheads="1"/>
          </p:cNvSpPr>
          <p:nvPr>
            <p:ph type="title"/>
          </p:nvPr>
        </p:nvSpPr>
        <p:spPr>
          <a:xfrm>
            <a:off x="473616" y="40079"/>
            <a:ext cx="8367713" cy="1066800"/>
          </a:xfrm>
          <a:noFill/>
        </p:spPr>
        <p:txBody>
          <a:bodyPr anchor="ctr"/>
          <a:lstStyle/>
          <a:p>
            <a:pPr algn="ctr"/>
            <a:r>
              <a:rPr lang="pt-BR" sz="3200" dirty="0">
                <a:solidFill>
                  <a:schemeClr val="tx1"/>
                </a:solidFill>
              </a:rPr>
              <a:t>A Curva de Demanda Algebricamente</a:t>
            </a:r>
          </a:p>
        </p:txBody>
      </p:sp>
      <p:graphicFrame>
        <p:nvGraphicFramePr>
          <p:cNvPr id="12" name="Object 7">
            <a:extLst>
              <a:ext uri="{FF2B5EF4-FFF2-40B4-BE49-F238E27FC236}">
                <a16:creationId xmlns:a16="http://schemas.microsoft.com/office/drawing/2014/main" id="{301525AD-BF9B-495E-BAB0-3FDA734882DA}"/>
              </a:ext>
            </a:extLst>
          </p:cNvPr>
          <p:cNvGraphicFramePr>
            <a:graphicFrameLocks noChangeAspect="1"/>
          </p:cNvGraphicFramePr>
          <p:nvPr>
            <p:extLst>
              <p:ext uri="{D42A27DB-BD31-4B8C-83A1-F6EECF244321}">
                <p14:modId xmlns:p14="http://schemas.microsoft.com/office/powerpoint/2010/main" val="912905732"/>
              </p:ext>
            </p:extLst>
          </p:nvPr>
        </p:nvGraphicFramePr>
        <p:xfrm>
          <a:off x="157553" y="1180354"/>
          <a:ext cx="5089691" cy="642843"/>
        </p:xfrm>
        <a:graphic>
          <a:graphicData uri="http://schemas.openxmlformats.org/presentationml/2006/ole">
            <mc:AlternateContent xmlns:mc="http://schemas.openxmlformats.org/markup-compatibility/2006">
              <mc:Choice xmlns:v="urn:schemas-microsoft-com:vml" Requires="v">
                <p:oleObj name="Equation" r:id="rId2" imgW="1549080" imgH="203040" progId="Equation.DSMT4">
                  <p:embed/>
                </p:oleObj>
              </mc:Choice>
              <mc:Fallback>
                <p:oleObj name="Equation" r:id="rId2" imgW="1549080" imgH="203040" progId="Equation.DSMT4">
                  <p:embed/>
                  <p:pic>
                    <p:nvPicPr>
                      <p:cNvPr id="6146" name="Object 7"/>
                      <p:cNvPicPr>
                        <a:picLocks noChangeAspect="1" noChangeArrowheads="1"/>
                      </p:cNvPicPr>
                      <p:nvPr/>
                    </p:nvPicPr>
                    <p:blipFill>
                      <a:blip r:embed="rId3"/>
                      <a:srcRect/>
                      <a:stretch>
                        <a:fillRect/>
                      </a:stretch>
                    </p:blipFill>
                    <p:spPr bwMode="auto">
                      <a:xfrm>
                        <a:off x="157553" y="1180354"/>
                        <a:ext cx="5089691" cy="642843"/>
                      </a:xfrm>
                      <a:prstGeom prst="rect">
                        <a:avLst/>
                      </a:prstGeom>
                      <a:solidFill>
                        <a:srgbClr val="F8F8F8"/>
                      </a:solidFill>
                      <a:ln w="28575">
                        <a:solidFill>
                          <a:schemeClr val="tx1"/>
                        </a:solidFill>
                        <a:miter lim="800000"/>
                        <a:headEnd/>
                        <a:tailEnd/>
                      </a:ln>
                    </p:spPr>
                  </p:pic>
                </p:oleObj>
              </mc:Fallback>
            </mc:AlternateContent>
          </a:graphicData>
        </a:graphic>
      </p:graphicFrame>
      <p:sp>
        <p:nvSpPr>
          <p:cNvPr id="76805" name="Line 5"/>
          <p:cNvSpPr>
            <a:spLocks noChangeShapeType="1"/>
          </p:cNvSpPr>
          <p:nvPr/>
        </p:nvSpPr>
        <p:spPr bwMode="auto">
          <a:xfrm>
            <a:off x="4709164" y="1711028"/>
            <a:ext cx="0" cy="879475"/>
          </a:xfrm>
          <a:prstGeom prst="line">
            <a:avLst/>
          </a:prstGeom>
          <a:noFill/>
          <a:ln w="28575">
            <a:solidFill>
              <a:schemeClr val="tx1"/>
            </a:solidFill>
            <a:round/>
            <a:headEnd type="none" w="med" len="med"/>
            <a:tailEnd type="triangle" w="med" len="med"/>
          </a:ln>
        </p:spPr>
        <p:txBody>
          <a:bodyPr wrap="none"/>
          <a:lstStyle/>
          <a:p>
            <a:endParaRPr lang="pt-BR"/>
          </a:p>
        </p:txBody>
      </p:sp>
      <p:cxnSp>
        <p:nvCxnSpPr>
          <p:cNvPr id="3" name="Conector reto 2">
            <a:extLst>
              <a:ext uri="{FF2B5EF4-FFF2-40B4-BE49-F238E27FC236}">
                <a16:creationId xmlns:a16="http://schemas.microsoft.com/office/drawing/2014/main" id="{B4037A00-68F2-4554-8F35-2CDD9ED5B6DC}"/>
              </a:ext>
            </a:extLst>
          </p:cNvPr>
          <p:cNvCxnSpPr/>
          <p:nvPr/>
        </p:nvCxnSpPr>
        <p:spPr bwMode="auto">
          <a:xfrm>
            <a:off x="3971925" y="1711028"/>
            <a:ext cx="0" cy="553870"/>
          </a:xfrm>
          <a:prstGeom prst="line">
            <a:avLst/>
          </a:prstGeom>
          <a:solidFill>
            <a:srgbClr val="FFCC99"/>
          </a:solidFill>
          <a:ln w="28575" cap="flat" cmpd="sng" algn="ctr">
            <a:solidFill>
              <a:srgbClr val="000000"/>
            </a:solidFill>
            <a:prstDash val="solid"/>
            <a:round/>
            <a:headEnd type="none" w="med" len="med"/>
            <a:tailEnd type="none" w="med" len="med"/>
          </a:ln>
          <a:effectLst/>
        </p:spPr>
      </p:cxnSp>
      <p:cxnSp>
        <p:nvCxnSpPr>
          <p:cNvPr id="5" name="Conector reto 4">
            <a:extLst>
              <a:ext uri="{FF2B5EF4-FFF2-40B4-BE49-F238E27FC236}">
                <a16:creationId xmlns:a16="http://schemas.microsoft.com/office/drawing/2014/main" id="{139365B5-78DB-4010-A227-0D8873BBE9EA}"/>
              </a:ext>
            </a:extLst>
          </p:cNvPr>
          <p:cNvCxnSpPr/>
          <p:nvPr/>
        </p:nvCxnSpPr>
        <p:spPr bwMode="auto">
          <a:xfrm flipH="1">
            <a:off x="2082018" y="2278966"/>
            <a:ext cx="1889907" cy="0"/>
          </a:xfrm>
          <a:prstGeom prst="line">
            <a:avLst/>
          </a:prstGeom>
          <a:solidFill>
            <a:srgbClr val="FFCC99"/>
          </a:solidFill>
          <a:ln w="28575" cap="flat" cmpd="sng" algn="ctr">
            <a:solidFill>
              <a:srgbClr val="000000"/>
            </a:solidFill>
            <a:prstDash val="solid"/>
            <a:round/>
            <a:headEnd type="none" w="med" len="med"/>
            <a:tailEnd type="none" w="med" len="med"/>
          </a:ln>
          <a:effectLst/>
        </p:spPr>
      </p:cxnSp>
      <p:cxnSp>
        <p:nvCxnSpPr>
          <p:cNvPr id="7" name="Conector de Seta Reta 6">
            <a:extLst>
              <a:ext uri="{FF2B5EF4-FFF2-40B4-BE49-F238E27FC236}">
                <a16:creationId xmlns:a16="http://schemas.microsoft.com/office/drawing/2014/main" id="{19B375D5-9A87-498F-9E53-54C164230EEE}"/>
              </a:ext>
            </a:extLst>
          </p:cNvPr>
          <p:cNvCxnSpPr/>
          <p:nvPr/>
        </p:nvCxnSpPr>
        <p:spPr bwMode="auto">
          <a:xfrm>
            <a:off x="2067951" y="2264898"/>
            <a:ext cx="0" cy="1730327"/>
          </a:xfrm>
          <a:prstGeom prst="straightConnector1">
            <a:avLst/>
          </a:prstGeom>
          <a:solidFill>
            <a:srgbClr val="FFCC99"/>
          </a:solidFill>
          <a:ln w="28575" cap="flat" cmpd="sng" algn="ctr">
            <a:solidFill>
              <a:srgbClr val="000000"/>
            </a:solidFill>
            <a:prstDash val="solid"/>
            <a:round/>
            <a:headEnd type="none" w="med" len="med"/>
            <a:tailEnd type="triangle"/>
          </a:ln>
          <a:effectLst/>
        </p:spPr>
      </p:cxn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805"/>
                                        </p:tgtEl>
                                        <p:attrNameLst>
                                          <p:attrName>style.visibility</p:attrName>
                                        </p:attrNameLst>
                                      </p:cBhvr>
                                      <p:to>
                                        <p:strVal val="visible"/>
                                      </p:to>
                                    </p:set>
                                    <p:anim calcmode="lin" valueType="num">
                                      <p:cBhvr additive="base">
                                        <p:cTn id="7" dur="500" fill="hold"/>
                                        <p:tgtEl>
                                          <p:spTgt spid="76805"/>
                                        </p:tgtEl>
                                        <p:attrNameLst>
                                          <p:attrName>ppt_x</p:attrName>
                                        </p:attrNameLst>
                                      </p:cBhvr>
                                      <p:tavLst>
                                        <p:tav tm="0">
                                          <p:val>
                                            <p:strVal val="#ppt_x"/>
                                          </p:val>
                                        </p:tav>
                                        <p:tav tm="100000">
                                          <p:val>
                                            <p:strVal val="#ppt_x"/>
                                          </p:val>
                                        </p:tav>
                                      </p:tavLst>
                                    </p:anim>
                                    <p:anim calcmode="lin" valueType="num">
                                      <p:cBhvr additive="base">
                                        <p:cTn id="8" dur="500" fill="hold"/>
                                        <p:tgtEl>
                                          <p:spTgt spid="7680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6807"/>
                                        </p:tgtEl>
                                        <p:attrNameLst>
                                          <p:attrName>style.visibility</p:attrName>
                                        </p:attrNameLst>
                                      </p:cBhvr>
                                      <p:to>
                                        <p:strVal val="visible"/>
                                      </p:to>
                                    </p:set>
                                    <p:anim calcmode="lin" valueType="num">
                                      <p:cBhvr additive="base">
                                        <p:cTn id="11" dur="500" fill="hold"/>
                                        <p:tgtEl>
                                          <p:spTgt spid="76807"/>
                                        </p:tgtEl>
                                        <p:attrNameLst>
                                          <p:attrName>ppt_x</p:attrName>
                                        </p:attrNameLst>
                                      </p:cBhvr>
                                      <p:tavLst>
                                        <p:tav tm="0">
                                          <p:val>
                                            <p:strVal val="#ppt_x"/>
                                          </p:val>
                                        </p:tav>
                                        <p:tav tm="100000">
                                          <p:val>
                                            <p:strVal val="#ppt_x"/>
                                          </p:val>
                                        </p:tav>
                                      </p:tavLst>
                                    </p:anim>
                                    <p:anim calcmode="lin" valueType="num">
                                      <p:cBhvr additive="base">
                                        <p:cTn id="12" dur="500" fill="hold"/>
                                        <p:tgtEl>
                                          <p:spTgt spid="7680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6810"/>
                                        </p:tgtEl>
                                        <p:attrNameLst>
                                          <p:attrName>style.visibility</p:attrName>
                                        </p:attrNameLst>
                                      </p:cBhvr>
                                      <p:to>
                                        <p:strVal val="visible"/>
                                      </p:to>
                                    </p:set>
                                    <p:anim calcmode="lin" valueType="num">
                                      <p:cBhvr additive="base">
                                        <p:cTn id="29" dur="500" fill="hold"/>
                                        <p:tgtEl>
                                          <p:spTgt spid="76810"/>
                                        </p:tgtEl>
                                        <p:attrNameLst>
                                          <p:attrName>ppt_x</p:attrName>
                                        </p:attrNameLst>
                                      </p:cBhvr>
                                      <p:tavLst>
                                        <p:tav tm="0">
                                          <p:val>
                                            <p:strVal val="#ppt_x"/>
                                          </p:val>
                                        </p:tav>
                                        <p:tav tm="100000">
                                          <p:val>
                                            <p:strVal val="#ppt_x"/>
                                          </p:val>
                                        </p:tav>
                                      </p:tavLst>
                                    </p:anim>
                                    <p:anim calcmode="lin" valueType="num">
                                      <p:cBhvr additive="base">
                                        <p:cTn id="30" dur="500" fill="hold"/>
                                        <p:tgtEl>
                                          <p:spTgt spid="768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7" grpId="0" animBg="1"/>
      <p:bldP spid="76810" grpId="0" animBg="1"/>
      <p:bldP spid="7680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7">
            <a:extLst>
              <a:ext uri="{FF2B5EF4-FFF2-40B4-BE49-F238E27FC236}">
                <a16:creationId xmlns:a16="http://schemas.microsoft.com/office/drawing/2014/main" id="{18EA6E73-BCA5-4D0B-B2C8-02B748485B14}"/>
              </a:ext>
            </a:extLst>
          </p:cNvPr>
          <p:cNvSpPr txBox="1">
            <a:spLocks noChangeArrowheads="1"/>
          </p:cNvSpPr>
          <p:nvPr/>
        </p:nvSpPr>
        <p:spPr bwMode="auto">
          <a:xfrm>
            <a:off x="3137094" y="2603162"/>
            <a:ext cx="5598937" cy="1107996"/>
          </a:xfrm>
          <a:prstGeom prst="rect">
            <a:avLst/>
          </a:prstGeom>
          <a:noFill/>
          <a:ln w="28575">
            <a:solidFill>
              <a:schemeClr val="tx1"/>
            </a:solidFill>
            <a:miter lim="800000"/>
            <a:headEnd/>
            <a:tailEnd/>
          </a:ln>
        </p:spPr>
        <p:txBody>
          <a:bodyPr wrap="square">
            <a:spAutoFit/>
          </a:bodyPr>
          <a:lstStyle/>
          <a:p>
            <a:pPr marL="342900" indent="-342900" algn="just" eaLnBrk="1" hangingPunct="1">
              <a:spcBef>
                <a:spcPts val="0"/>
              </a:spcBef>
              <a:buFont typeface="Wingdings" panose="05000000000000000000" pitchFamily="2" charset="2"/>
              <a:buChar char="§"/>
            </a:pPr>
            <a:r>
              <a:rPr lang="pt-BR" sz="2200" dirty="0">
                <a:latin typeface="+mn-lt"/>
              </a:rPr>
              <a:t>Coeficiente angular da reta de oferta. </a:t>
            </a:r>
          </a:p>
          <a:p>
            <a:pPr marL="342900" indent="-342900" algn="just" eaLnBrk="1" hangingPunct="1">
              <a:spcBef>
                <a:spcPts val="0"/>
              </a:spcBef>
              <a:buFont typeface="Wingdings" panose="05000000000000000000" pitchFamily="2" charset="2"/>
              <a:buChar char="§"/>
            </a:pPr>
            <a:r>
              <a:rPr lang="pt-BR" sz="2200" dirty="0">
                <a:latin typeface="+mn-lt"/>
              </a:rPr>
              <a:t>Mede a sensibilidade da quantidade ofertada em relação ao preço.</a:t>
            </a:r>
          </a:p>
        </p:txBody>
      </p:sp>
      <p:sp>
        <p:nvSpPr>
          <p:cNvPr id="17" name="Text Box 10">
            <a:extLst>
              <a:ext uri="{FF2B5EF4-FFF2-40B4-BE49-F238E27FC236}">
                <a16:creationId xmlns:a16="http://schemas.microsoft.com/office/drawing/2014/main" id="{C4A74DAC-96D9-4B2F-85F5-D7E1018D68D3}"/>
              </a:ext>
            </a:extLst>
          </p:cNvPr>
          <p:cNvSpPr txBox="1">
            <a:spLocks noChangeArrowheads="1"/>
          </p:cNvSpPr>
          <p:nvPr/>
        </p:nvSpPr>
        <p:spPr bwMode="auto">
          <a:xfrm>
            <a:off x="1716265" y="4013098"/>
            <a:ext cx="6183914" cy="1785104"/>
          </a:xfrm>
          <a:prstGeom prst="rect">
            <a:avLst/>
          </a:prstGeom>
          <a:noFill/>
          <a:ln w="28575">
            <a:solidFill>
              <a:schemeClr val="tx1"/>
            </a:solidFill>
            <a:miter lim="800000"/>
            <a:headEnd/>
            <a:tailEnd/>
          </a:ln>
        </p:spPr>
        <p:txBody>
          <a:bodyPr wrap="square">
            <a:spAutoFit/>
          </a:bodyPr>
          <a:lstStyle/>
          <a:p>
            <a:pPr marL="342900" indent="-342900" algn="just" eaLnBrk="1" hangingPunct="1">
              <a:spcBef>
                <a:spcPts val="0"/>
              </a:spcBef>
              <a:buFont typeface="Wingdings" panose="05000000000000000000" pitchFamily="2" charset="2"/>
              <a:buChar char="§"/>
            </a:pPr>
            <a:r>
              <a:rPr lang="pt-BR" sz="2200" dirty="0">
                <a:latin typeface="+mn-lt"/>
              </a:rPr>
              <a:t>Coeficiente  linear  da  reta de oferta: desloca a reta paralelamente.</a:t>
            </a:r>
          </a:p>
          <a:p>
            <a:pPr marL="342900" indent="-342900" algn="just" eaLnBrk="1" hangingPunct="1">
              <a:spcBef>
                <a:spcPts val="0"/>
              </a:spcBef>
              <a:buFont typeface="Wingdings" panose="05000000000000000000" pitchFamily="2" charset="2"/>
              <a:buChar char="§"/>
            </a:pPr>
            <a:r>
              <a:rPr lang="pt-BR" sz="2200" dirty="0">
                <a:latin typeface="+mn-lt"/>
              </a:rPr>
              <a:t>Note que esse coeficiente engloba todos os fatores que afetam a decisão de oferta, exceto o preço.</a:t>
            </a:r>
          </a:p>
        </p:txBody>
      </p:sp>
      <p:sp>
        <p:nvSpPr>
          <p:cNvPr id="18" name="Rectangle 11">
            <a:extLst>
              <a:ext uri="{FF2B5EF4-FFF2-40B4-BE49-F238E27FC236}">
                <a16:creationId xmlns:a16="http://schemas.microsoft.com/office/drawing/2014/main" id="{5BD1779B-40D3-448B-97EE-13D1A1E39E9C}"/>
              </a:ext>
            </a:extLst>
          </p:cNvPr>
          <p:cNvSpPr>
            <a:spLocks noGrp="1" noChangeArrowheads="1"/>
          </p:cNvSpPr>
          <p:nvPr>
            <p:ph type="title"/>
          </p:nvPr>
        </p:nvSpPr>
        <p:spPr>
          <a:xfrm>
            <a:off x="473616" y="40079"/>
            <a:ext cx="8367713" cy="1066800"/>
          </a:xfrm>
          <a:noFill/>
        </p:spPr>
        <p:txBody>
          <a:bodyPr anchor="ctr"/>
          <a:lstStyle/>
          <a:p>
            <a:pPr algn="ctr"/>
            <a:r>
              <a:rPr lang="pt-BR" sz="3200" dirty="0">
                <a:solidFill>
                  <a:schemeClr val="tx1"/>
                </a:solidFill>
              </a:rPr>
              <a:t>A Curva de Oferta Algebricamente</a:t>
            </a:r>
          </a:p>
        </p:txBody>
      </p:sp>
      <p:graphicFrame>
        <p:nvGraphicFramePr>
          <p:cNvPr id="19" name="Object 7">
            <a:extLst>
              <a:ext uri="{FF2B5EF4-FFF2-40B4-BE49-F238E27FC236}">
                <a16:creationId xmlns:a16="http://schemas.microsoft.com/office/drawing/2014/main" id="{EBCCF773-C4DF-4DAC-9189-29BD97A3079E}"/>
              </a:ext>
            </a:extLst>
          </p:cNvPr>
          <p:cNvGraphicFramePr>
            <a:graphicFrameLocks noChangeAspect="1"/>
          </p:cNvGraphicFramePr>
          <p:nvPr>
            <p:extLst>
              <p:ext uri="{D42A27DB-BD31-4B8C-83A1-F6EECF244321}">
                <p14:modId xmlns:p14="http://schemas.microsoft.com/office/powerpoint/2010/main" val="1368963271"/>
              </p:ext>
            </p:extLst>
          </p:nvPr>
        </p:nvGraphicFramePr>
        <p:xfrm>
          <a:off x="376238" y="1181100"/>
          <a:ext cx="4705350" cy="641350"/>
        </p:xfrm>
        <a:graphic>
          <a:graphicData uri="http://schemas.openxmlformats.org/presentationml/2006/ole">
            <mc:AlternateContent xmlns:mc="http://schemas.openxmlformats.org/markup-compatibility/2006">
              <mc:Choice xmlns:v="urn:schemas-microsoft-com:vml" Requires="v">
                <p:oleObj name="Equation" r:id="rId2" imgW="1346040" imgH="203040" progId="Equation.DSMT4">
                  <p:embed/>
                </p:oleObj>
              </mc:Choice>
              <mc:Fallback>
                <p:oleObj name="Equation" r:id="rId2" imgW="1346040" imgH="203040" progId="Equation.DSMT4">
                  <p:embed/>
                  <p:pic>
                    <p:nvPicPr>
                      <p:cNvPr id="12" name="Object 7">
                        <a:extLst>
                          <a:ext uri="{FF2B5EF4-FFF2-40B4-BE49-F238E27FC236}">
                            <a16:creationId xmlns:a16="http://schemas.microsoft.com/office/drawing/2014/main" id="{301525AD-BF9B-495E-BAB0-3FDA734882DA}"/>
                          </a:ext>
                        </a:extLst>
                      </p:cNvPr>
                      <p:cNvPicPr>
                        <a:picLocks noChangeAspect="1" noChangeArrowheads="1"/>
                      </p:cNvPicPr>
                      <p:nvPr/>
                    </p:nvPicPr>
                    <p:blipFill>
                      <a:blip r:embed="rId3"/>
                      <a:srcRect/>
                      <a:stretch>
                        <a:fillRect/>
                      </a:stretch>
                    </p:blipFill>
                    <p:spPr bwMode="auto">
                      <a:xfrm>
                        <a:off x="376238" y="1181100"/>
                        <a:ext cx="4705350" cy="641350"/>
                      </a:xfrm>
                      <a:prstGeom prst="rect">
                        <a:avLst/>
                      </a:prstGeom>
                      <a:solidFill>
                        <a:srgbClr val="F8F8F8"/>
                      </a:solidFill>
                      <a:ln w="28575">
                        <a:solidFill>
                          <a:schemeClr val="tx1"/>
                        </a:solidFill>
                        <a:miter lim="800000"/>
                        <a:headEnd/>
                        <a:tailEnd/>
                      </a:ln>
                    </p:spPr>
                  </p:pic>
                </p:oleObj>
              </mc:Fallback>
            </mc:AlternateContent>
          </a:graphicData>
        </a:graphic>
      </p:graphicFrame>
      <p:sp>
        <p:nvSpPr>
          <p:cNvPr id="20" name="Line 5">
            <a:extLst>
              <a:ext uri="{FF2B5EF4-FFF2-40B4-BE49-F238E27FC236}">
                <a16:creationId xmlns:a16="http://schemas.microsoft.com/office/drawing/2014/main" id="{B53F70F8-4FEB-46E6-8E74-4CBA65C48806}"/>
              </a:ext>
            </a:extLst>
          </p:cNvPr>
          <p:cNvSpPr>
            <a:spLocks noChangeShapeType="1"/>
          </p:cNvSpPr>
          <p:nvPr/>
        </p:nvSpPr>
        <p:spPr bwMode="auto">
          <a:xfrm>
            <a:off x="4455942" y="1725096"/>
            <a:ext cx="0" cy="879475"/>
          </a:xfrm>
          <a:prstGeom prst="line">
            <a:avLst/>
          </a:prstGeom>
          <a:noFill/>
          <a:ln w="28575">
            <a:solidFill>
              <a:schemeClr val="tx1"/>
            </a:solidFill>
            <a:round/>
            <a:headEnd type="none" w="med" len="med"/>
            <a:tailEnd type="triangle" w="med" len="med"/>
          </a:ln>
        </p:spPr>
        <p:txBody>
          <a:bodyPr wrap="none"/>
          <a:lstStyle/>
          <a:p>
            <a:endParaRPr lang="pt-BR"/>
          </a:p>
        </p:txBody>
      </p:sp>
      <p:cxnSp>
        <p:nvCxnSpPr>
          <p:cNvPr id="21" name="Conector reto 20">
            <a:extLst>
              <a:ext uri="{FF2B5EF4-FFF2-40B4-BE49-F238E27FC236}">
                <a16:creationId xmlns:a16="http://schemas.microsoft.com/office/drawing/2014/main" id="{1182A1C1-17DC-48B6-BDD1-86388C8A26DF}"/>
              </a:ext>
            </a:extLst>
          </p:cNvPr>
          <p:cNvCxnSpPr/>
          <p:nvPr/>
        </p:nvCxnSpPr>
        <p:spPr bwMode="auto">
          <a:xfrm>
            <a:off x="3718703" y="1725096"/>
            <a:ext cx="0" cy="553870"/>
          </a:xfrm>
          <a:prstGeom prst="line">
            <a:avLst/>
          </a:prstGeom>
          <a:solidFill>
            <a:srgbClr val="FFCC99"/>
          </a:solidFill>
          <a:ln w="28575" cap="flat" cmpd="sng" algn="ctr">
            <a:solidFill>
              <a:srgbClr val="000000"/>
            </a:solidFill>
            <a:prstDash val="solid"/>
            <a:round/>
            <a:headEnd type="none" w="med" len="med"/>
            <a:tailEnd type="none" w="med" len="med"/>
          </a:ln>
          <a:effectLst/>
        </p:spPr>
      </p:cxnSp>
      <p:cxnSp>
        <p:nvCxnSpPr>
          <p:cNvPr id="22" name="Conector reto 21">
            <a:extLst>
              <a:ext uri="{FF2B5EF4-FFF2-40B4-BE49-F238E27FC236}">
                <a16:creationId xmlns:a16="http://schemas.microsoft.com/office/drawing/2014/main" id="{C3EDB6A9-2D8B-48DA-B78B-A64028BCFAA5}"/>
              </a:ext>
            </a:extLst>
          </p:cNvPr>
          <p:cNvCxnSpPr/>
          <p:nvPr/>
        </p:nvCxnSpPr>
        <p:spPr bwMode="auto">
          <a:xfrm flipH="1">
            <a:off x="1828796" y="2293034"/>
            <a:ext cx="1889907" cy="0"/>
          </a:xfrm>
          <a:prstGeom prst="line">
            <a:avLst/>
          </a:prstGeom>
          <a:solidFill>
            <a:srgbClr val="FFCC99"/>
          </a:solidFill>
          <a:ln w="28575" cap="flat" cmpd="sng" algn="ctr">
            <a:solidFill>
              <a:srgbClr val="000000"/>
            </a:solidFill>
            <a:prstDash val="solid"/>
            <a:round/>
            <a:headEnd type="none" w="med" len="med"/>
            <a:tailEnd type="none" w="med" len="med"/>
          </a:ln>
          <a:effectLst/>
        </p:spPr>
      </p:cxnSp>
      <p:cxnSp>
        <p:nvCxnSpPr>
          <p:cNvPr id="23" name="Conector de Seta Reta 22">
            <a:extLst>
              <a:ext uri="{FF2B5EF4-FFF2-40B4-BE49-F238E27FC236}">
                <a16:creationId xmlns:a16="http://schemas.microsoft.com/office/drawing/2014/main" id="{0A99A984-8605-4AA0-B626-81424142793C}"/>
              </a:ext>
            </a:extLst>
          </p:cNvPr>
          <p:cNvCxnSpPr/>
          <p:nvPr/>
        </p:nvCxnSpPr>
        <p:spPr bwMode="auto">
          <a:xfrm>
            <a:off x="1814729" y="2278966"/>
            <a:ext cx="0" cy="1730327"/>
          </a:xfrm>
          <a:prstGeom prst="straightConnector1">
            <a:avLst/>
          </a:prstGeom>
          <a:solidFill>
            <a:srgbClr val="FFCC99"/>
          </a:solidFill>
          <a:ln w="28575" cap="flat" cmpd="sng" algn="ctr">
            <a:solidFill>
              <a:srgbClr val="000000"/>
            </a:solidFill>
            <a:prstDash val="solid"/>
            <a:round/>
            <a:headEnd type="none" w="med" len="med"/>
            <a:tailEnd type="triangle"/>
          </a:ln>
          <a:effectLst/>
        </p:spPr>
      </p:cxn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ppt_x"/>
                                          </p:val>
                                        </p:tav>
                                        <p:tav tm="100000">
                                          <p:val>
                                            <p:strVal val="#ppt_x"/>
                                          </p:val>
                                        </p:tav>
                                      </p:tavLst>
                                    </p:anim>
                                    <p:anim calcmode="lin" valueType="num">
                                      <p:cBhvr additive="base">
                                        <p:cTn id="18" dur="500" fill="hold"/>
                                        <p:tgtEl>
                                          <p:spTgt spid="21"/>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ppt_x"/>
                                          </p:val>
                                        </p:tav>
                                        <p:tav tm="100000">
                                          <p:val>
                                            <p:strVal val="#ppt_x"/>
                                          </p:val>
                                        </p:tav>
                                      </p:tavLst>
                                    </p:anim>
                                    <p:anim calcmode="lin" valueType="num">
                                      <p:cBhvr additive="base">
                                        <p:cTn id="3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3"/>
          <p:cNvSpPr>
            <a:spLocks noGrp="1" noChangeArrowheads="1"/>
          </p:cNvSpPr>
          <p:nvPr>
            <p:ph type="body" idx="1"/>
          </p:nvPr>
        </p:nvSpPr>
        <p:spPr/>
        <p:txBody>
          <a:bodyPr/>
          <a:lstStyle/>
          <a:p>
            <a:pPr algn="just">
              <a:buClrTx/>
              <a:buFont typeface="Wingdings" panose="05000000000000000000" pitchFamily="2" charset="2"/>
              <a:buChar char="§"/>
            </a:pPr>
            <a:r>
              <a:rPr lang="pt-BR" dirty="0">
                <a:solidFill>
                  <a:schemeClr val="tx1"/>
                </a:solidFill>
              </a:rPr>
              <a:t>O equilíbrio ocorre quando a quantidade demandada é igual a quantidade ofertada, logo:</a:t>
            </a:r>
          </a:p>
          <a:p>
            <a:pPr lvl="1" algn="just">
              <a:buClrTx/>
              <a:buFont typeface="Wingdings" panose="05000000000000000000" pitchFamily="2" charset="2"/>
              <a:buChar char="§"/>
            </a:pPr>
            <a:endParaRPr lang="pt-BR" sz="400" dirty="0">
              <a:solidFill>
                <a:schemeClr val="tx1"/>
              </a:solidFill>
            </a:endParaRPr>
          </a:p>
          <a:p>
            <a:pPr lvl="1" algn="just">
              <a:buClrTx/>
              <a:buFont typeface="Wingdings" panose="05000000000000000000" pitchFamily="2" charset="2"/>
              <a:buChar char="§"/>
            </a:pPr>
            <a:r>
              <a:rPr lang="pt-BR" b="1" dirty="0">
                <a:solidFill>
                  <a:schemeClr val="tx1"/>
                </a:solidFill>
              </a:rPr>
              <a:t>Em equilíbrio :    S = D</a:t>
            </a:r>
          </a:p>
          <a:p>
            <a:pPr lvl="1" algn="just">
              <a:buClrTx/>
              <a:buFont typeface="Wingdings" panose="05000000000000000000" pitchFamily="2" charset="2"/>
              <a:buChar char="§"/>
            </a:pPr>
            <a:endParaRPr lang="pt-BR" dirty="0">
              <a:solidFill>
                <a:schemeClr val="tx1"/>
              </a:solidFill>
            </a:endParaRPr>
          </a:p>
        </p:txBody>
      </p:sp>
      <p:sp>
        <p:nvSpPr>
          <p:cNvPr id="6150" name="Rectangle 4"/>
          <p:cNvSpPr>
            <a:spLocks noGrp="1" noChangeArrowheads="1"/>
          </p:cNvSpPr>
          <p:nvPr>
            <p:ph type="title"/>
          </p:nvPr>
        </p:nvSpPr>
        <p:spPr>
          <a:xfrm>
            <a:off x="227014" y="110416"/>
            <a:ext cx="8507411" cy="1066800"/>
          </a:xfrm>
          <a:noFill/>
        </p:spPr>
        <p:txBody>
          <a:bodyPr anchor="ctr"/>
          <a:lstStyle/>
          <a:p>
            <a:pPr algn="ctr"/>
            <a:r>
              <a:rPr lang="pt-BR" sz="4000" dirty="0">
                <a:solidFill>
                  <a:schemeClr val="tx1"/>
                </a:solidFill>
              </a:rPr>
              <a:t>O Equilíbrio</a:t>
            </a:r>
          </a:p>
        </p:txBody>
      </p:sp>
      <p:graphicFrame>
        <p:nvGraphicFramePr>
          <p:cNvPr id="6146" name="Object 7"/>
          <p:cNvGraphicFramePr>
            <a:graphicFrameLocks noChangeAspect="1"/>
          </p:cNvGraphicFramePr>
          <p:nvPr>
            <p:extLst>
              <p:ext uri="{D42A27DB-BD31-4B8C-83A1-F6EECF244321}">
                <p14:modId xmlns:p14="http://schemas.microsoft.com/office/powerpoint/2010/main" val="2393062018"/>
              </p:ext>
            </p:extLst>
          </p:nvPr>
        </p:nvGraphicFramePr>
        <p:xfrm>
          <a:off x="2085483" y="4851865"/>
          <a:ext cx="2036175" cy="1126904"/>
        </p:xfrm>
        <a:graphic>
          <a:graphicData uri="http://schemas.openxmlformats.org/presentationml/2006/ole">
            <mc:AlternateContent xmlns:mc="http://schemas.openxmlformats.org/markup-compatibility/2006">
              <mc:Choice xmlns:v="urn:schemas-microsoft-com:vml" Requires="v">
                <p:oleObj name="Equation" r:id="rId2" imgW="685800" imgH="393480" progId="Equation.3">
                  <p:embed/>
                </p:oleObj>
              </mc:Choice>
              <mc:Fallback>
                <p:oleObj name="Equation" r:id="rId2" imgW="685800" imgH="393480" progId="Equation.3">
                  <p:embed/>
                  <p:pic>
                    <p:nvPicPr>
                      <p:cNvPr id="0"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5483" y="4851865"/>
                        <a:ext cx="2036175" cy="1126904"/>
                      </a:xfrm>
                      <a:prstGeom prst="rect">
                        <a:avLst/>
                      </a:prstGeom>
                      <a:solidFill>
                        <a:srgbClr val="F8F8F8"/>
                      </a:solidFill>
                      <a:ln w="28575">
                        <a:solidFill>
                          <a:schemeClr val="tx1"/>
                        </a:solidFill>
                        <a:miter lim="800000"/>
                        <a:headEnd/>
                        <a:tailEnd/>
                      </a:ln>
                    </p:spPr>
                  </p:pic>
                </p:oleObj>
              </mc:Fallback>
            </mc:AlternateContent>
          </a:graphicData>
        </a:graphic>
      </p:graphicFrame>
      <p:graphicFrame>
        <p:nvGraphicFramePr>
          <p:cNvPr id="9" name="Object 7">
            <a:extLst>
              <a:ext uri="{FF2B5EF4-FFF2-40B4-BE49-F238E27FC236}">
                <a16:creationId xmlns:a16="http://schemas.microsoft.com/office/drawing/2014/main" id="{C59B1EFC-507A-45ED-AD9B-AB246DFAAFC0}"/>
              </a:ext>
            </a:extLst>
          </p:cNvPr>
          <p:cNvGraphicFramePr>
            <a:graphicFrameLocks noChangeAspect="1"/>
          </p:cNvGraphicFramePr>
          <p:nvPr>
            <p:extLst>
              <p:ext uri="{D42A27DB-BD31-4B8C-83A1-F6EECF244321}">
                <p14:modId xmlns:p14="http://schemas.microsoft.com/office/powerpoint/2010/main" val="3623375778"/>
              </p:ext>
            </p:extLst>
          </p:nvPr>
        </p:nvGraphicFramePr>
        <p:xfrm>
          <a:off x="1298795" y="3709032"/>
          <a:ext cx="3594100" cy="560388"/>
        </p:xfrm>
        <a:graphic>
          <a:graphicData uri="http://schemas.openxmlformats.org/presentationml/2006/ole">
            <mc:AlternateContent xmlns:mc="http://schemas.openxmlformats.org/markup-compatibility/2006">
              <mc:Choice xmlns:v="urn:schemas-microsoft-com:vml" Requires="v">
                <p:oleObj name="Equation" r:id="rId4" imgW="1028520" imgH="177480" progId="Equation.DSMT4">
                  <p:embed/>
                </p:oleObj>
              </mc:Choice>
              <mc:Fallback>
                <p:oleObj name="Equation" r:id="rId4" imgW="1028520" imgH="177480" progId="Equation.DSMT4">
                  <p:embed/>
                  <p:pic>
                    <p:nvPicPr>
                      <p:cNvPr id="19" name="Object 7">
                        <a:extLst>
                          <a:ext uri="{FF2B5EF4-FFF2-40B4-BE49-F238E27FC236}">
                            <a16:creationId xmlns:a16="http://schemas.microsoft.com/office/drawing/2014/main" id="{EBCCF773-C4DF-4DAC-9189-29BD97A3079E}"/>
                          </a:ext>
                        </a:extLst>
                      </p:cNvPr>
                      <p:cNvPicPr>
                        <a:picLocks noChangeAspect="1" noChangeArrowheads="1"/>
                      </p:cNvPicPr>
                      <p:nvPr/>
                    </p:nvPicPr>
                    <p:blipFill>
                      <a:blip r:embed="rId5"/>
                      <a:srcRect/>
                      <a:stretch>
                        <a:fillRect/>
                      </a:stretch>
                    </p:blipFill>
                    <p:spPr bwMode="auto">
                      <a:xfrm>
                        <a:off x="1298795" y="3709032"/>
                        <a:ext cx="3594100" cy="560388"/>
                      </a:xfrm>
                      <a:prstGeom prst="rect">
                        <a:avLst/>
                      </a:prstGeom>
                      <a:solidFill>
                        <a:srgbClr val="F8F8F8"/>
                      </a:solidFill>
                      <a:ln w="28575">
                        <a:solidFill>
                          <a:schemeClr val="tx1"/>
                        </a:solidFill>
                        <a:miter lim="800000"/>
                        <a:headEnd/>
                        <a:tailEnd/>
                      </a:ln>
                    </p:spPr>
                  </p:pic>
                </p:oleObj>
              </mc:Fallback>
            </mc:AlternateContent>
          </a:graphicData>
        </a:graphic>
      </p:graphicFrame>
      <p:cxnSp>
        <p:nvCxnSpPr>
          <p:cNvPr id="3" name="Conector de Seta Reta 2">
            <a:extLst>
              <a:ext uri="{FF2B5EF4-FFF2-40B4-BE49-F238E27FC236}">
                <a16:creationId xmlns:a16="http://schemas.microsoft.com/office/drawing/2014/main" id="{35A5DF8F-FFD4-43EE-B33D-3C6FBF3D94B0}"/>
              </a:ext>
            </a:extLst>
          </p:cNvPr>
          <p:cNvCxnSpPr/>
          <p:nvPr/>
        </p:nvCxnSpPr>
        <p:spPr bwMode="auto">
          <a:xfrm>
            <a:off x="3024554" y="4269420"/>
            <a:ext cx="0" cy="582445"/>
          </a:xfrm>
          <a:prstGeom prst="straightConnector1">
            <a:avLst/>
          </a:prstGeom>
          <a:solidFill>
            <a:srgbClr val="FFCC99"/>
          </a:solidFill>
          <a:ln w="28575" cap="flat" cmpd="sng" algn="ctr">
            <a:solidFill>
              <a:srgbClr val="000000"/>
            </a:solidFill>
            <a:prstDash val="solid"/>
            <a:round/>
            <a:headEnd type="none" w="med" len="med"/>
            <a:tailEnd type="triangle"/>
          </a:ln>
          <a:effectLst/>
        </p:spPr>
      </p:cxn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9">
                                            <p:txEl>
                                              <p:pRg st="2" end="2"/>
                                            </p:txEl>
                                          </p:spTgt>
                                        </p:tgtEl>
                                        <p:attrNameLst>
                                          <p:attrName>style.visibility</p:attrName>
                                        </p:attrNameLst>
                                      </p:cBhvr>
                                      <p:to>
                                        <p:strVal val="visible"/>
                                      </p:to>
                                    </p:set>
                                    <p:anim calcmode="lin" valueType="num">
                                      <p:cBhvr additive="base">
                                        <p:cTn id="7" dur="500" fill="hold"/>
                                        <p:tgtEl>
                                          <p:spTgt spid="614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146"/>
                                        </p:tgtEl>
                                        <p:attrNameLst>
                                          <p:attrName>style.visibility</p:attrName>
                                        </p:attrNameLst>
                                      </p:cBhvr>
                                      <p:to>
                                        <p:strVal val="visible"/>
                                      </p:to>
                                    </p:set>
                                    <p:anim calcmode="lin" valueType="num">
                                      <p:cBhvr additive="base">
                                        <p:cTn id="21" dur="500" fill="hold"/>
                                        <p:tgtEl>
                                          <p:spTgt spid="6146"/>
                                        </p:tgtEl>
                                        <p:attrNameLst>
                                          <p:attrName>ppt_x</p:attrName>
                                        </p:attrNameLst>
                                      </p:cBhvr>
                                      <p:tavLst>
                                        <p:tav tm="0">
                                          <p:val>
                                            <p:strVal val="#ppt_x"/>
                                          </p:val>
                                        </p:tav>
                                        <p:tav tm="100000">
                                          <p:val>
                                            <p:strVal val="#ppt_x"/>
                                          </p:val>
                                        </p:tav>
                                      </p:tavLst>
                                    </p:anim>
                                    <p:anim calcmode="lin" valueType="num">
                                      <p:cBhvr additive="base">
                                        <p:cTn id="22"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ChangeArrowheads="1"/>
          </p:cNvSpPr>
          <p:nvPr/>
        </p:nvSpPr>
        <p:spPr bwMode="auto">
          <a:xfrm>
            <a:off x="330032" y="43473"/>
            <a:ext cx="8534400" cy="1066800"/>
          </a:xfrm>
          <a:prstGeom prst="rect">
            <a:avLst/>
          </a:prstGeom>
          <a:noFill/>
          <a:ln w="9525">
            <a:noFill/>
            <a:miter lim="800000"/>
            <a:headEnd/>
            <a:tailEnd/>
          </a:ln>
        </p:spPr>
        <p:txBody>
          <a:bodyPr anchor="ctr"/>
          <a:lstStyle/>
          <a:p>
            <a:pPr algn="r"/>
            <a:r>
              <a:rPr lang="pt-BR" sz="3600" b="1" dirty="0">
                <a:latin typeface="Arial" charset="0"/>
              </a:rPr>
              <a:t>Um Exemplo: O Mercado de Laranjas</a:t>
            </a:r>
          </a:p>
        </p:txBody>
      </p:sp>
      <p:sp>
        <p:nvSpPr>
          <p:cNvPr id="78853" name="Rectangle 5"/>
          <p:cNvSpPr>
            <a:spLocks noChangeArrowheads="1"/>
          </p:cNvSpPr>
          <p:nvPr/>
        </p:nvSpPr>
        <p:spPr bwMode="auto">
          <a:xfrm>
            <a:off x="304800" y="1072072"/>
            <a:ext cx="8534400" cy="1981200"/>
          </a:xfrm>
          <a:prstGeom prst="rect">
            <a:avLst/>
          </a:prstGeom>
          <a:noFill/>
          <a:ln w="9525">
            <a:noFill/>
            <a:miter lim="800000"/>
            <a:headEnd/>
            <a:tailEnd/>
          </a:ln>
        </p:spPr>
        <p:txBody>
          <a:bodyPr/>
          <a:lstStyle/>
          <a:p>
            <a:pPr marL="457200" indent="-457200" algn="just">
              <a:spcBef>
                <a:spcPct val="50000"/>
              </a:spcBef>
              <a:buClr>
                <a:srgbClr val="663300"/>
              </a:buClr>
              <a:buSzPct val="91000"/>
              <a:buFont typeface="Wingdings" panose="05000000000000000000" pitchFamily="2" charset="2"/>
              <a:buChar char="§"/>
            </a:pPr>
            <a:r>
              <a:rPr lang="pt-BR" sz="2800" dirty="0">
                <a:latin typeface="Arial" charset="0"/>
              </a:rPr>
              <a:t>Suponha   que  as  curvas  de  demanda  e  oferta  que representam o mercado de laranjas sejam dadas pelas seguintes expressões,  onde o preço está expresso em US$ e a quantidade em milhões de sacas:</a:t>
            </a:r>
          </a:p>
          <a:p>
            <a:pPr marL="457200" indent="-457200" algn="just">
              <a:spcBef>
                <a:spcPct val="50000"/>
              </a:spcBef>
              <a:buClr>
                <a:srgbClr val="663300"/>
              </a:buClr>
              <a:buSzPct val="91000"/>
              <a:buFont typeface="Wingdings" panose="05000000000000000000" pitchFamily="2" charset="2"/>
              <a:buChar char="§"/>
            </a:pPr>
            <a:endParaRPr lang="pt-BR" sz="2800" dirty="0">
              <a:latin typeface="Arial" charset="0"/>
            </a:endParaRPr>
          </a:p>
        </p:txBody>
      </p:sp>
      <p:grpSp>
        <p:nvGrpSpPr>
          <p:cNvPr id="78854" name="Group 6"/>
          <p:cNvGrpSpPr>
            <a:grpSpLocks/>
          </p:cNvGrpSpPr>
          <p:nvPr/>
        </p:nvGrpSpPr>
        <p:grpSpPr bwMode="auto">
          <a:xfrm>
            <a:off x="6205268" y="3866638"/>
            <a:ext cx="1539875" cy="608013"/>
            <a:chOff x="2934" y="2946"/>
            <a:chExt cx="970" cy="383"/>
          </a:xfrm>
        </p:grpSpPr>
        <p:sp>
          <p:nvSpPr>
            <p:cNvPr id="78856" name="Text Box 8"/>
            <p:cNvSpPr txBox="1">
              <a:spLocks noChangeArrowheads="1"/>
            </p:cNvSpPr>
            <p:nvPr/>
          </p:nvSpPr>
          <p:spPr bwMode="auto">
            <a:xfrm>
              <a:off x="3258" y="2946"/>
              <a:ext cx="646" cy="383"/>
            </a:xfrm>
            <a:prstGeom prst="rect">
              <a:avLst/>
            </a:prstGeom>
            <a:solidFill>
              <a:srgbClr val="F8F8F8"/>
            </a:solidFill>
            <a:ln w="28575">
              <a:solidFill>
                <a:schemeClr val="tx1"/>
              </a:solidFill>
              <a:miter lim="800000"/>
              <a:headEnd/>
              <a:tailEnd/>
            </a:ln>
          </p:spPr>
          <p:txBody>
            <a:bodyPr wrap="none">
              <a:spAutoFit/>
            </a:bodyPr>
            <a:lstStyle/>
            <a:p>
              <a:pPr eaLnBrk="1" hangingPunct="1"/>
              <a:r>
                <a:rPr lang="pt-BR" sz="3200" dirty="0"/>
                <a:t>1980</a:t>
              </a:r>
            </a:p>
          </p:txBody>
        </p:sp>
        <p:sp>
          <p:nvSpPr>
            <p:cNvPr id="78857" name="Line 9"/>
            <p:cNvSpPr>
              <a:spLocks noChangeShapeType="1"/>
            </p:cNvSpPr>
            <p:nvPr/>
          </p:nvSpPr>
          <p:spPr bwMode="auto">
            <a:xfrm>
              <a:off x="2934" y="3168"/>
              <a:ext cx="336" cy="0"/>
            </a:xfrm>
            <a:prstGeom prst="line">
              <a:avLst/>
            </a:prstGeom>
            <a:noFill/>
            <a:ln w="28575">
              <a:solidFill>
                <a:schemeClr val="tx1"/>
              </a:solidFill>
              <a:round/>
              <a:headEnd/>
              <a:tailEnd/>
            </a:ln>
          </p:spPr>
          <p:txBody>
            <a:bodyPr wrap="none"/>
            <a:lstStyle/>
            <a:p>
              <a:endParaRPr lang="pt-BR"/>
            </a:p>
          </p:txBody>
        </p:sp>
      </p:grpSp>
      <p:graphicFrame>
        <p:nvGraphicFramePr>
          <p:cNvPr id="10" name="Object 7">
            <a:extLst>
              <a:ext uri="{FF2B5EF4-FFF2-40B4-BE49-F238E27FC236}">
                <a16:creationId xmlns:a16="http://schemas.microsoft.com/office/drawing/2014/main" id="{0FCAB44F-CB0C-4370-976A-C373E8CD98E2}"/>
              </a:ext>
            </a:extLst>
          </p:cNvPr>
          <p:cNvGraphicFramePr>
            <a:graphicFrameLocks noChangeAspect="1"/>
          </p:cNvGraphicFramePr>
          <p:nvPr>
            <p:extLst>
              <p:ext uri="{D42A27DB-BD31-4B8C-83A1-F6EECF244321}">
                <p14:modId xmlns:p14="http://schemas.microsoft.com/office/powerpoint/2010/main" val="1966362238"/>
              </p:ext>
            </p:extLst>
          </p:nvPr>
        </p:nvGraphicFramePr>
        <p:xfrm>
          <a:off x="891713" y="3611568"/>
          <a:ext cx="5298074" cy="1248051"/>
        </p:xfrm>
        <a:graphic>
          <a:graphicData uri="http://schemas.openxmlformats.org/presentationml/2006/ole">
            <mc:AlternateContent xmlns:mc="http://schemas.openxmlformats.org/markup-compatibility/2006">
              <mc:Choice xmlns:v="urn:schemas-microsoft-com:vml" Requires="v">
                <p:oleObj name="Equation" r:id="rId2" imgW="1930320" imgH="457200" progId="Equation.DSMT4">
                  <p:embed/>
                </p:oleObj>
              </mc:Choice>
              <mc:Fallback>
                <p:oleObj name="Equation" r:id="rId2" imgW="1930320" imgH="457200" progId="Equation.DSMT4">
                  <p:embed/>
                  <p:pic>
                    <p:nvPicPr>
                      <p:cNvPr id="9" name="Object 7">
                        <a:extLst>
                          <a:ext uri="{FF2B5EF4-FFF2-40B4-BE49-F238E27FC236}">
                            <a16:creationId xmlns:a16="http://schemas.microsoft.com/office/drawing/2014/main" id="{C59B1EFC-507A-45ED-AD9B-AB246DFAAFC0}"/>
                          </a:ext>
                        </a:extLst>
                      </p:cNvPr>
                      <p:cNvPicPr>
                        <a:picLocks noChangeAspect="1" noChangeArrowheads="1"/>
                      </p:cNvPicPr>
                      <p:nvPr/>
                    </p:nvPicPr>
                    <p:blipFill>
                      <a:blip r:embed="rId3"/>
                      <a:srcRect/>
                      <a:stretch>
                        <a:fillRect/>
                      </a:stretch>
                    </p:blipFill>
                    <p:spPr bwMode="auto">
                      <a:xfrm>
                        <a:off x="891713" y="3611568"/>
                        <a:ext cx="5298074" cy="1248051"/>
                      </a:xfrm>
                      <a:prstGeom prst="rect">
                        <a:avLst/>
                      </a:prstGeom>
                      <a:solidFill>
                        <a:srgbClr val="F8F8F8"/>
                      </a:solidFill>
                      <a:ln w="28575">
                        <a:solidFill>
                          <a:schemeClr val="tx1"/>
                        </a:solidFill>
                        <a:miter lim="800000"/>
                        <a:headEnd/>
                        <a:tailEnd/>
                      </a:ln>
                    </p:spPr>
                  </p:pic>
                </p:oleObj>
              </mc:Fallback>
            </mc:AlternateContent>
          </a:graphicData>
        </a:graphic>
      </p:graphicFrame>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4">
            <a:extLst>
              <a:ext uri="{FF2B5EF4-FFF2-40B4-BE49-F238E27FC236}">
                <a16:creationId xmlns:a16="http://schemas.microsoft.com/office/drawing/2014/main" id="{92AF73EF-097B-4180-B9A3-935B61C22935}"/>
              </a:ext>
            </a:extLst>
          </p:cNvPr>
          <p:cNvSpPr>
            <a:spLocks noGrp="1" noChangeArrowheads="1"/>
          </p:cNvSpPr>
          <p:nvPr>
            <p:ph type="title"/>
          </p:nvPr>
        </p:nvSpPr>
        <p:spPr>
          <a:xfrm>
            <a:off x="790136" y="77078"/>
            <a:ext cx="7772400" cy="785813"/>
          </a:xfrm>
          <a:noFill/>
        </p:spPr>
        <p:txBody>
          <a:bodyPr/>
          <a:lstStyle/>
          <a:p>
            <a:pPr algn="ctr"/>
            <a:r>
              <a:rPr lang="en-US" dirty="0" err="1">
                <a:solidFill>
                  <a:schemeClr val="tx1"/>
                </a:solidFill>
              </a:rPr>
              <a:t>Oferta</a:t>
            </a:r>
            <a:r>
              <a:rPr lang="en-US" dirty="0">
                <a:solidFill>
                  <a:schemeClr val="tx1"/>
                </a:solidFill>
              </a:rPr>
              <a:t> e </a:t>
            </a:r>
            <a:r>
              <a:rPr lang="en-US" dirty="0" err="1">
                <a:solidFill>
                  <a:schemeClr val="tx1"/>
                </a:solidFill>
              </a:rPr>
              <a:t>Demanda</a:t>
            </a:r>
            <a:endParaRPr lang="en-US" dirty="0">
              <a:solidFill>
                <a:schemeClr val="tx1"/>
              </a:solidFill>
            </a:endParaRPr>
          </a:p>
        </p:txBody>
      </p:sp>
      <p:sp>
        <p:nvSpPr>
          <p:cNvPr id="11" name="Rectangle 5">
            <a:extLst>
              <a:ext uri="{FF2B5EF4-FFF2-40B4-BE49-F238E27FC236}">
                <a16:creationId xmlns:a16="http://schemas.microsoft.com/office/drawing/2014/main" id="{EDE3B197-166D-4C9C-9FFF-E0D2BDFCBE1A}"/>
              </a:ext>
            </a:extLst>
          </p:cNvPr>
          <p:cNvSpPr txBox="1">
            <a:spLocks noChangeArrowheads="1"/>
          </p:cNvSpPr>
          <p:nvPr/>
        </p:nvSpPr>
        <p:spPr bwMode="auto">
          <a:xfrm>
            <a:off x="240201" y="1111808"/>
            <a:ext cx="8678716" cy="4592637"/>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spcBef>
                <a:spcPct val="70000"/>
              </a:spcBef>
              <a:buClrTx/>
              <a:buSzPct val="90000"/>
              <a:buFont typeface="Wingdings" panose="05000000000000000000" pitchFamily="2" charset="2"/>
              <a:buChar char="§"/>
            </a:pPr>
            <a:r>
              <a:rPr lang="en-US" sz="2800" b="1" kern="0" dirty="0">
                <a:solidFill>
                  <a:schemeClr val="tx1"/>
                </a:solidFill>
              </a:rPr>
              <a:t>A </a:t>
            </a:r>
            <a:r>
              <a:rPr lang="en-US" sz="2800" b="1" kern="0" dirty="0" err="1">
                <a:solidFill>
                  <a:schemeClr val="tx1"/>
                </a:solidFill>
              </a:rPr>
              <a:t>Curva</a:t>
            </a:r>
            <a:r>
              <a:rPr lang="en-US" sz="2800" b="1" kern="0" dirty="0">
                <a:solidFill>
                  <a:schemeClr val="tx1"/>
                </a:solidFill>
              </a:rPr>
              <a:t> da </a:t>
            </a:r>
            <a:r>
              <a:rPr lang="en-US" sz="2800" b="1" kern="0" dirty="0" err="1">
                <a:solidFill>
                  <a:schemeClr val="tx1"/>
                </a:solidFill>
              </a:rPr>
              <a:t>Demanda</a:t>
            </a:r>
            <a:endParaRPr lang="en-US" sz="2800" b="1" kern="0" dirty="0">
              <a:solidFill>
                <a:schemeClr val="tx1"/>
              </a:solidFill>
            </a:endParaRPr>
          </a:p>
          <a:p>
            <a:pPr lvl="1" algn="just">
              <a:buClrTx/>
              <a:buSzPct val="90000"/>
              <a:buFont typeface="Wingdings" panose="05000000000000000000" pitchFamily="2" charset="2"/>
              <a:buChar char="§"/>
            </a:pPr>
            <a:r>
              <a:rPr lang="en-US" sz="2600" kern="0" dirty="0">
                <a:solidFill>
                  <a:schemeClr val="tx1"/>
                </a:solidFill>
              </a:rPr>
              <a:t>A </a:t>
            </a:r>
            <a:r>
              <a:rPr lang="en-US" sz="2600" kern="0" dirty="0" err="1">
                <a:solidFill>
                  <a:schemeClr val="tx1"/>
                </a:solidFill>
              </a:rPr>
              <a:t>Curva</a:t>
            </a:r>
            <a:r>
              <a:rPr lang="en-US" sz="2600" kern="0" dirty="0">
                <a:solidFill>
                  <a:schemeClr val="tx1"/>
                </a:solidFill>
              </a:rPr>
              <a:t> da </a:t>
            </a:r>
            <a:r>
              <a:rPr lang="en-US" sz="2600" kern="0" dirty="0" err="1">
                <a:solidFill>
                  <a:schemeClr val="tx1"/>
                </a:solidFill>
              </a:rPr>
              <a:t>Demanda</a:t>
            </a:r>
            <a:r>
              <a:rPr lang="en-US" sz="2600" kern="0" dirty="0">
                <a:solidFill>
                  <a:schemeClr val="tx1"/>
                </a:solidFill>
              </a:rPr>
              <a:t> </a:t>
            </a:r>
            <a:r>
              <a:rPr lang="en-US" sz="2600" kern="0" dirty="0" err="1">
                <a:solidFill>
                  <a:schemeClr val="tx1"/>
                </a:solidFill>
              </a:rPr>
              <a:t>mostra</a:t>
            </a:r>
            <a:r>
              <a:rPr lang="en-US" sz="2600" kern="0" dirty="0">
                <a:solidFill>
                  <a:schemeClr val="tx1"/>
                </a:solidFill>
              </a:rPr>
              <a:t> </a:t>
            </a:r>
            <a:r>
              <a:rPr lang="en-US" sz="2600" kern="0" dirty="0" err="1">
                <a:solidFill>
                  <a:schemeClr val="tx1"/>
                </a:solidFill>
              </a:rPr>
              <a:t>quanto</a:t>
            </a:r>
            <a:r>
              <a:rPr lang="en-US" sz="2600" kern="0" dirty="0">
                <a:solidFill>
                  <a:schemeClr val="tx1"/>
                </a:solidFill>
              </a:rPr>
              <a:t> </a:t>
            </a:r>
            <a:r>
              <a:rPr lang="en-US" sz="2600" kern="0" dirty="0" err="1">
                <a:solidFill>
                  <a:schemeClr val="tx1"/>
                </a:solidFill>
              </a:rPr>
              <a:t>os</a:t>
            </a:r>
            <a:r>
              <a:rPr lang="en-US" sz="2600" kern="0" dirty="0">
                <a:solidFill>
                  <a:schemeClr val="tx1"/>
                </a:solidFill>
              </a:rPr>
              <a:t> </a:t>
            </a:r>
            <a:r>
              <a:rPr lang="en-US" sz="2600" kern="0" dirty="0" err="1">
                <a:solidFill>
                  <a:schemeClr val="tx1"/>
                </a:solidFill>
              </a:rPr>
              <a:t>consumidores</a:t>
            </a:r>
            <a:r>
              <a:rPr lang="en-US" sz="2600" kern="0" dirty="0">
                <a:solidFill>
                  <a:schemeClr val="tx1"/>
                </a:solidFill>
              </a:rPr>
              <a:t> </a:t>
            </a:r>
            <a:r>
              <a:rPr lang="en-US" sz="2600" kern="0" dirty="0" err="1">
                <a:solidFill>
                  <a:schemeClr val="tx1"/>
                </a:solidFill>
              </a:rPr>
              <a:t>estão</a:t>
            </a:r>
            <a:r>
              <a:rPr lang="en-US" sz="2600" kern="0" dirty="0">
                <a:solidFill>
                  <a:schemeClr val="tx1"/>
                </a:solidFill>
              </a:rPr>
              <a:t> </a:t>
            </a:r>
            <a:r>
              <a:rPr lang="en-US" sz="2600" kern="0" dirty="0" err="1">
                <a:solidFill>
                  <a:schemeClr val="tx1"/>
                </a:solidFill>
              </a:rPr>
              <a:t>dispostos</a:t>
            </a:r>
            <a:r>
              <a:rPr lang="en-US" sz="2600" kern="0" dirty="0">
                <a:solidFill>
                  <a:schemeClr val="tx1"/>
                </a:solidFill>
              </a:rPr>
              <a:t> a </a:t>
            </a:r>
            <a:r>
              <a:rPr lang="en-US" sz="2600" kern="0" dirty="0" err="1">
                <a:solidFill>
                  <a:schemeClr val="tx1"/>
                </a:solidFill>
              </a:rPr>
              <a:t>comprar</a:t>
            </a:r>
            <a:r>
              <a:rPr lang="en-US" sz="2600" kern="0" dirty="0">
                <a:solidFill>
                  <a:schemeClr val="tx1"/>
                </a:solidFill>
              </a:rPr>
              <a:t> a </a:t>
            </a:r>
            <a:r>
              <a:rPr lang="en-US" sz="2600" kern="0" dirty="0" err="1">
                <a:solidFill>
                  <a:schemeClr val="tx1"/>
                </a:solidFill>
              </a:rPr>
              <a:t>cada</a:t>
            </a:r>
            <a:r>
              <a:rPr lang="en-US" sz="2600" kern="0" dirty="0">
                <a:solidFill>
                  <a:schemeClr val="tx1"/>
                </a:solidFill>
              </a:rPr>
              <a:t> </a:t>
            </a:r>
            <a:r>
              <a:rPr lang="en-US" sz="2600" kern="0" dirty="0" err="1">
                <a:solidFill>
                  <a:schemeClr val="tx1"/>
                </a:solidFill>
              </a:rPr>
              <a:t>preço</a:t>
            </a:r>
            <a:r>
              <a:rPr lang="en-US" sz="2600" kern="0" dirty="0">
                <a:solidFill>
                  <a:schemeClr val="tx1"/>
                </a:solidFill>
              </a:rPr>
              <a:t> </a:t>
            </a:r>
            <a:r>
              <a:rPr lang="en-US" sz="2600" kern="0" dirty="0" err="1">
                <a:solidFill>
                  <a:schemeClr val="tx1"/>
                </a:solidFill>
              </a:rPr>
              <a:t>alternativo</a:t>
            </a:r>
            <a:r>
              <a:rPr lang="en-US" sz="2600" kern="0" dirty="0">
                <a:solidFill>
                  <a:schemeClr val="tx1"/>
                </a:solidFill>
              </a:rPr>
              <a:t>, </a:t>
            </a:r>
            <a:r>
              <a:rPr lang="en-US" sz="2600" kern="0" dirty="0" err="1">
                <a:solidFill>
                  <a:schemeClr val="tx1"/>
                </a:solidFill>
              </a:rPr>
              <a:t>mantidos</a:t>
            </a:r>
            <a:r>
              <a:rPr lang="en-US" sz="2600" kern="0" dirty="0">
                <a:solidFill>
                  <a:schemeClr val="tx1"/>
                </a:solidFill>
              </a:rPr>
              <a:t> </a:t>
            </a:r>
            <a:r>
              <a:rPr lang="en-US" sz="2600" kern="0" dirty="0" err="1">
                <a:solidFill>
                  <a:schemeClr val="tx1"/>
                </a:solidFill>
              </a:rPr>
              <a:t>constantes</a:t>
            </a:r>
            <a:r>
              <a:rPr lang="en-US" sz="2600" kern="0" dirty="0">
                <a:solidFill>
                  <a:schemeClr val="tx1"/>
                </a:solidFill>
              </a:rPr>
              <a:t> </a:t>
            </a:r>
            <a:r>
              <a:rPr lang="en-US" sz="2600" kern="0" dirty="0" err="1">
                <a:solidFill>
                  <a:schemeClr val="tx1"/>
                </a:solidFill>
              </a:rPr>
              <a:t>todos</a:t>
            </a:r>
            <a:r>
              <a:rPr lang="en-US" sz="2600" kern="0" dirty="0">
                <a:solidFill>
                  <a:schemeClr val="tx1"/>
                </a:solidFill>
              </a:rPr>
              <a:t> </a:t>
            </a:r>
            <a:r>
              <a:rPr lang="en-US" sz="2600" kern="0" dirty="0" err="1">
                <a:solidFill>
                  <a:schemeClr val="tx1"/>
                </a:solidFill>
              </a:rPr>
              <a:t>os</a:t>
            </a:r>
            <a:r>
              <a:rPr lang="en-US" sz="2600" kern="0" dirty="0">
                <a:solidFill>
                  <a:schemeClr val="tx1"/>
                </a:solidFill>
              </a:rPr>
              <a:t> outros </a:t>
            </a:r>
            <a:r>
              <a:rPr lang="en-US" sz="2600" kern="0" dirty="0" err="1">
                <a:solidFill>
                  <a:schemeClr val="tx1"/>
                </a:solidFill>
              </a:rPr>
              <a:t>fatores</a:t>
            </a:r>
            <a:r>
              <a:rPr lang="en-US" sz="2600" kern="0" dirty="0">
                <a:solidFill>
                  <a:schemeClr val="tx1"/>
                </a:solidFill>
              </a:rPr>
              <a:t> que </a:t>
            </a:r>
            <a:r>
              <a:rPr lang="en-US" sz="2600" kern="0" dirty="0" err="1">
                <a:solidFill>
                  <a:schemeClr val="tx1"/>
                </a:solidFill>
              </a:rPr>
              <a:t>possam</a:t>
            </a:r>
            <a:r>
              <a:rPr lang="en-US" sz="2600" kern="0" dirty="0">
                <a:solidFill>
                  <a:schemeClr val="tx1"/>
                </a:solidFill>
              </a:rPr>
              <a:t> </a:t>
            </a:r>
            <a:r>
              <a:rPr lang="en-US" sz="2600" kern="0" dirty="0" err="1">
                <a:solidFill>
                  <a:schemeClr val="tx1"/>
                </a:solidFill>
              </a:rPr>
              <a:t>afetar</a:t>
            </a:r>
            <a:r>
              <a:rPr lang="en-US" sz="2600" kern="0" dirty="0">
                <a:solidFill>
                  <a:schemeClr val="tx1"/>
                </a:solidFill>
              </a:rPr>
              <a:t> a </a:t>
            </a:r>
            <a:r>
              <a:rPr lang="en-US" sz="2600" kern="0" dirty="0" err="1">
                <a:solidFill>
                  <a:schemeClr val="tx1"/>
                </a:solidFill>
              </a:rPr>
              <a:t>demanda</a:t>
            </a:r>
            <a:r>
              <a:rPr lang="en-US" sz="2600" kern="0" dirty="0">
                <a:solidFill>
                  <a:schemeClr val="tx1"/>
                </a:solidFill>
              </a:rPr>
              <a:t>.</a:t>
            </a:r>
          </a:p>
          <a:p>
            <a:pPr lvl="1" algn="just">
              <a:buClrTx/>
              <a:buSzPct val="90000"/>
              <a:buFont typeface="Wingdings" panose="05000000000000000000" pitchFamily="2" charset="2"/>
              <a:buChar char="§"/>
            </a:pPr>
            <a:r>
              <a:rPr lang="en-US" sz="2600" kern="0" dirty="0">
                <a:solidFill>
                  <a:schemeClr val="tx1"/>
                </a:solidFill>
              </a:rPr>
              <a:t>Essa </a:t>
            </a:r>
            <a:r>
              <a:rPr lang="en-US" sz="2600" kern="0" dirty="0" err="1">
                <a:solidFill>
                  <a:schemeClr val="tx1"/>
                </a:solidFill>
              </a:rPr>
              <a:t>relação</a:t>
            </a:r>
            <a:r>
              <a:rPr lang="en-US" sz="2600" kern="0" dirty="0">
                <a:solidFill>
                  <a:schemeClr val="tx1"/>
                </a:solidFill>
              </a:rPr>
              <a:t> entre o </a:t>
            </a:r>
            <a:r>
              <a:rPr lang="en-US" sz="2600" kern="0" dirty="0" err="1">
                <a:solidFill>
                  <a:schemeClr val="tx1"/>
                </a:solidFill>
              </a:rPr>
              <a:t>preço</a:t>
            </a:r>
            <a:r>
              <a:rPr lang="en-US" sz="2600" kern="0" dirty="0">
                <a:solidFill>
                  <a:schemeClr val="tx1"/>
                </a:solidFill>
              </a:rPr>
              <a:t> e a </a:t>
            </a:r>
            <a:r>
              <a:rPr lang="en-US" sz="2600" kern="0" dirty="0" err="1">
                <a:solidFill>
                  <a:schemeClr val="tx1"/>
                </a:solidFill>
              </a:rPr>
              <a:t>quantidade</a:t>
            </a:r>
            <a:r>
              <a:rPr lang="en-US" sz="2600" kern="0" dirty="0">
                <a:solidFill>
                  <a:schemeClr val="tx1"/>
                </a:solidFill>
              </a:rPr>
              <a:t> </a:t>
            </a:r>
            <a:r>
              <a:rPr lang="en-US" sz="2600" kern="0" dirty="0" err="1">
                <a:solidFill>
                  <a:schemeClr val="tx1"/>
                </a:solidFill>
              </a:rPr>
              <a:t>pode</a:t>
            </a:r>
            <a:r>
              <a:rPr lang="en-US" sz="2600" kern="0" dirty="0">
                <a:solidFill>
                  <a:schemeClr val="tx1"/>
                </a:solidFill>
              </a:rPr>
              <a:t> </a:t>
            </a:r>
            <a:r>
              <a:rPr lang="en-US" sz="2600" kern="0" dirty="0" err="1">
                <a:solidFill>
                  <a:schemeClr val="tx1"/>
                </a:solidFill>
              </a:rPr>
              <a:t>ser</a:t>
            </a:r>
            <a:r>
              <a:rPr lang="en-US" sz="2600" kern="0" dirty="0">
                <a:solidFill>
                  <a:schemeClr val="tx1"/>
                </a:solidFill>
              </a:rPr>
              <a:t> </a:t>
            </a:r>
            <a:r>
              <a:rPr lang="en-US" sz="2600" kern="0" dirty="0" err="1">
                <a:solidFill>
                  <a:schemeClr val="tx1"/>
                </a:solidFill>
              </a:rPr>
              <a:t>mostrada</a:t>
            </a:r>
            <a:r>
              <a:rPr lang="en-US" sz="2600" kern="0" dirty="0">
                <a:solidFill>
                  <a:schemeClr val="tx1"/>
                </a:solidFill>
              </a:rPr>
              <a:t> pela </a:t>
            </a:r>
            <a:r>
              <a:rPr lang="en-US" sz="2600" kern="0" dirty="0" err="1">
                <a:solidFill>
                  <a:schemeClr val="tx1"/>
                </a:solidFill>
              </a:rPr>
              <a:t>seguinte</a:t>
            </a:r>
            <a:r>
              <a:rPr lang="en-US" sz="2600" kern="0" dirty="0">
                <a:solidFill>
                  <a:schemeClr val="tx1"/>
                </a:solidFill>
              </a:rPr>
              <a:t> </a:t>
            </a:r>
            <a:r>
              <a:rPr lang="en-US" sz="2600" kern="0" dirty="0" err="1">
                <a:solidFill>
                  <a:schemeClr val="tx1"/>
                </a:solidFill>
              </a:rPr>
              <a:t>equação</a:t>
            </a:r>
            <a:r>
              <a:rPr lang="en-US" sz="2600" kern="0" dirty="0">
                <a:solidFill>
                  <a:schemeClr val="tx1"/>
                </a:solidFill>
              </a:rPr>
              <a:t>:</a:t>
            </a:r>
          </a:p>
        </p:txBody>
      </p:sp>
      <p:graphicFrame>
        <p:nvGraphicFramePr>
          <p:cNvPr id="13" name="Object 6">
            <a:hlinkClick r:id="" action="ppaction://ole?verb=0"/>
            <a:extLst>
              <a:ext uri="{FF2B5EF4-FFF2-40B4-BE49-F238E27FC236}">
                <a16:creationId xmlns:a16="http://schemas.microsoft.com/office/drawing/2014/main" id="{07F19830-2FC2-4BD9-8257-7918D2AA7D0C}"/>
              </a:ext>
            </a:extLst>
          </p:cNvPr>
          <p:cNvGraphicFramePr>
            <a:graphicFrameLocks/>
          </p:cNvGraphicFramePr>
          <p:nvPr>
            <p:extLst>
              <p:ext uri="{D42A27DB-BD31-4B8C-83A1-F6EECF244321}">
                <p14:modId xmlns:p14="http://schemas.microsoft.com/office/powerpoint/2010/main" val="1828481522"/>
              </p:ext>
            </p:extLst>
          </p:nvPr>
        </p:nvGraphicFramePr>
        <p:xfrm>
          <a:off x="2639087" y="4620897"/>
          <a:ext cx="3269346" cy="1374670"/>
        </p:xfrm>
        <a:graphic>
          <a:graphicData uri="http://schemas.openxmlformats.org/presentationml/2006/ole">
            <mc:AlternateContent xmlns:mc="http://schemas.openxmlformats.org/markup-compatibility/2006">
              <mc:Choice xmlns:v="urn:schemas-microsoft-com:vml" Requires="v">
                <p:oleObj name="Equation" r:id="rId2" imgW="838080" imgH="431640" progId="Equation.DSMT4">
                  <p:embed/>
                </p:oleObj>
              </mc:Choice>
              <mc:Fallback>
                <p:oleObj name="Equation" r:id="rId2" imgW="838080" imgH="431640" progId="Equation.DSMT4">
                  <p:embed/>
                  <p:pic>
                    <p:nvPicPr>
                      <p:cNvPr id="3074" name="Object 6">
                        <a:hlinkClick r:id="" action="ppaction://ole?verb=0"/>
                      </p:cNvPr>
                      <p:cNvPicPr>
                        <a:picLocks noChangeArrowheads="1"/>
                      </p:cNvPicPr>
                      <p:nvPr/>
                    </p:nvPicPr>
                    <p:blipFill>
                      <a:blip r:embed="rId3"/>
                      <a:srcRect/>
                      <a:stretch>
                        <a:fillRect/>
                      </a:stretch>
                    </p:blipFill>
                    <p:spPr bwMode="auto">
                      <a:xfrm>
                        <a:off x="2639087" y="4620897"/>
                        <a:ext cx="3269346" cy="1374670"/>
                      </a:xfrm>
                      <a:prstGeom prst="rect">
                        <a:avLst/>
                      </a:prstGeom>
                      <a:solidFill>
                        <a:srgbClr val="F8F8F8"/>
                      </a:solidFill>
                      <a:ln>
                        <a:solidFill>
                          <a:schemeClr val="tx1"/>
                        </a:solidFill>
                      </a:ln>
                      <a:effectLst/>
                    </p:spPr>
                  </p:pic>
                </p:oleObj>
              </mc:Fallback>
            </mc:AlternateContent>
          </a:graphicData>
        </a:graphic>
      </p:graphicFrame>
    </p:spTree>
    <p:extLst>
      <p:ext uri="{BB962C8B-B14F-4D97-AF65-F5344CB8AC3E}">
        <p14:creationId xmlns:p14="http://schemas.microsoft.com/office/powerpoint/2010/main" val="379794192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 calcmode="lin" valueType="num">
                                      <p:cBhvr additive="base">
                                        <p:cTn id="7"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4"/>
          <p:cNvSpPr>
            <a:spLocks noChangeArrowheads="1"/>
          </p:cNvSpPr>
          <p:nvPr/>
        </p:nvSpPr>
        <p:spPr bwMode="auto">
          <a:xfrm>
            <a:off x="840548" y="2875280"/>
            <a:ext cx="1524000" cy="561339"/>
          </a:xfrm>
          <a:prstGeom prst="rect">
            <a:avLst/>
          </a:prstGeom>
          <a:solidFill>
            <a:srgbClr val="F8F8F8"/>
          </a:solidFill>
          <a:ln w="28575">
            <a:solidFill>
              <a:schemeClr val="tx1"/>
            </a:solidFill>
            <a:miter lim="800000"/>
            <a:headEnd/>
            <a:tailEnd/>
          </a:ln>
        </p:spPr>
        <p:txBody>
          <a:bodyPr wrap="none" anchor="ctr"/>
          <a:lstStyle/>
          <a:p>
            <a:endParaRPr lang="pt-BR"/>
          </a:p>
        </p:txBody>
      </p:sp>
      <p:sp>
        <p:nvSpPr>
          <p:cNvPr id="79877" name="Rectangle 5"/>
          <p:cNvSpPr>
            <a:spLocks noChangeArrowheads="1"/>
          </p:cNvSpPr>
          <p:nvPr/>
        </p:nvSpPr>
        <p:spPr bwMode="auto">
          <a:xfrm>
            <a:off x="826480" y="4826000"/>
            <a:ext cx="2057400" cy="533400"/>
          </a:xfrm>
          <a:prstGeom prst="rect">
            <a:avLst/>
          </a:prstGeom>
          <a:solidFill>
            <a:srgbClr val="F8F8F8"/>
          </a:solidFill>
          <a:ln w="28575">
            <a:solidFill>
              <a:schemeClr val="tx1"/>
            </a:solidFill>
            <a:miter lim="800000"/>
            <a:headEnd/>
            <a:tailEnd/>
          </a:ln>
        </p:spPr>
        <p:txBody>
          <a:bodyPr wrap="none" anchor="ctr"/>
          <a:lstStyle/>
          <a:p>
            <a:endParaRPr lang="pt-BR"/>
          </a:p>
        </p:txBody>
      </p:sp>
      <p:sp>
        <p:nvSpPr>
          <p:cNvPr id="79879" name="Rectangle 7"/>
          <p:cNvSpPr>
            <a:spLocks noChangeArrowheads="1"/>
          </p:cNvSpPr>
          <p:nvPr/>
        </p:nvSpPr>
        <p:spPr bwMode="auto">
          <a:xfrm>
            <a:off x="304800" y="1141436"/>
            <a:ext cx="8534400" cy="762000"/>
          </a:xfrm>
          <a:prstGeom prst="rect">
            <a:avLst/>
          </a:prstGeom>
          <a:noFill/>
          <a:ln w="9525">
            <a:noFill/>
            <a:miter lim="800000"/>
            <a:headEnd/>
            <a:tailEnd/>
          </a:ln>
        </p:spPr>
        <p:txBody>
          <a:bodyPr/>
          <a:lstStyle/>
          <a:p>
            <a:pPr marL="457200" indent="-457200">
              <a:spcBef>
                <a:spcPct val="50000"/>
              </a:spcBef>
              <a:buSzPct val="75000"/>
              <a:buFont typeface="Wingdings" panose="05000000000000000000" pitchFamily="2" charset="2"/>
              <a:buChar char="§"/>
            </a:pPr>
            <a:r>
              <a:rPr lang="pt-BR" sz="2800" dirty="0">
                <a:latin typeface="Arial" charset="0"/>
              </a:rPr>
              <a:t>O equilíbrio exige que  S = D , logo:</a:t>
            </a:r>
          </a:p>
        </p:txBody>
      </p:sp>
      <p:sp>
        <p:nvSpPr>
          <p:cNvPr id="79880" name="Rectangle 9"/>
          <p:cNvSpPr>
            <a:spLocks noChangeArrowheads="1"/>
          </p:cNvSpPr>
          <p:nvPr/>
        </p:nvSpPr>
        <p:spPr bwMode="auto">
          <a:xfrm>
            <a:off x="304800" y="3743959"/>
            <a:ext cx="8534400" cy="533400"/>
          </a:xfrm>
          <a:prstGeom prst="rect">
            <a:avLst/>
          </a:prstGeom>
          <a:noFill/>
          <a:ln w="9525">
            <a:noFill/>
            <a:miter lim="800000"/>
            <a:headEnd/>
            <a:tailEnd/>
          </a:ln>
        </p:spPr>
        <p:txBody>
          <a:bodyPr/>
          <a:lstStyle/>
          <a:p>
            <a:pPr marL="342900" indent="-342900" algn="just" eaLnBrk="1" hangingPunct="1">
              <a:spcBef>
                <a:spcPct val="20000"/>
              </a:spcBef>
              <a:buFont typeface="Wingdings" panose="05000000000000000000" pitchFamily="2" charset="2"/>
              <a:buChar char="§"/>
            </a:pPr>
            <a:r>
              <a:rPr lang="pt-BR" sz="2800" dirty="0">
                <a:latin typeface="+mn-lt"/>
              </a:rPr>
              <a:t>Aplicando o preço de equilíbrio na oferta ou na demanda:</a:t>
            </a:r>
          </a:p>
        </p:txBody>
      </p:sp>
      <p:sp>
        <p:nvSpPr>
          <p:cNvPr id="79881" name="AutoShape 10"/>
          <p:cNvSpPr>
            <a:spLocks noChangeAspect="1" noChangeArrowheads="1" noTextEdit="1"/>
          </p:cNvSpPr>
          <p:nvPr/>
        </p:nvSpPr>
        <p:spPr bwMode="auto">
          <a:xfrm>
            <a:off x="704850" y="2497138"/>
            <a:ext cx="5449888" cy="2843212"/>
          </a:xfrm>
          <a:prstGeom prst="rect">
            <a:avLst/>
          </a:prstGeom>
          <a:noFill/>
          <a:ln w="9525">
            <a:noFill/>
            <a:miter lim="800000"/>
            <a:headEnd/>
            <a:tailEnd/>
          </a:ln>
        </p:spPr>
        <p:txBody>
          <a:bodyPr/>
          <a:lstStyle/>
          <a:p>
            <a:endParaRPr lang="pt-BR"/>
          </a:p>
        </p:txBody>
      </p:sp>
      <p:sp>
        <p:nvSpPr>
          <p:cNvPr id="79882" name="Rectangle 12"/>
          <p:cNvSpPr>
            <a:spLocks noChangeArrowheads="1"/>
          </p:cNvSpPr>
          <p:nvPr/>
        </p:nvSpPr>
        <p:spPr bwMode="auto">
          <a:xfrm>
            <a:off x="1990118" y="4845050"/>
            <a:ext cx="762000" cy="457200"/>
          </a:xfrm>
          <a:prstGeom prst="rect">
            <a:avLst/>
          </a:prstGeom>
          <a:noFill/>
          <a:ln w="9525">
            <a:noFill/>
            <a:miter lim="800000"/>
            <a:headEnd/>
            <a:tailEnd/>
          </a:ln>
        </p:spPr>
        <p:txBody>
          <a:bodyPr wrap="none" lIns="0" tIns="0" rIns="0" bIns="0">
            <a:spAutoFit/>
          </a:bodyPr>
          <a:lstStyle/>
          <a:p>
            <a:r>
              <a:rPr lang="pt-BR" sz="3000" dirty="0">
                <a:solidFill>
                  <a:srgbClr val="000000"/>
                </a:solidFill>
              </a:rPr>
              <a:t>2500</a:t>
            </a:r>
            <a:endParaRPr lang="pt-BR" dirty="0"/>
          </a:p>
        </p:txBody>
      </p:sp>
      <p:sp>
        <p:nvSpPr>
          <p:cNvPr id="79883" name="Rectangle 13"/>
          <p:cNvSpPr>
            <a:spLocks noChangeArrowheads="1"/>
          </p:cNvSpPr>
          <p:nvPr/>
        </p:nvSpPr>
        <p:spPr bwMode="auto">
          <a:xfrm>
            <a:off x="1926398" y="2932431"/>
            <a:ext cx="381000" cy="457200"/>
          </a:xfrm>
          <a:prstGeom prst="rect">
            <a:avLst/>
          </a:prstGeom>
          <a:noFill/>
          <a:ln w="9525">
            <a:noFill/>
            <a:miter lim="800000"/>
            <a:headEnd/>
            <a:tailEnd/>
          </a:ln>
        </p:spPr>
        <p:txBody>
          <a:bodyPr wrap="none" lIns="0" tIns="0" rIns="0" bIns="0">
            <a:spAutoFit/>
          </a:bodyPr>
          <a:lstStyle/>
          <a:p>
            <a:r>
              <a:rPr lang="pt-BR" sz="3000">
                <a:solidFill>
                  <a:srgbClr val="000000"/>
                </a:solidFill>
              </a:rPr>
              <a:t>10</a:t>
            </a:r>
            <a:endParaRPr lang="pt-BR"/>
          </a:p>
        </p:txBody>
      </p:sp>
      <p:sp>
        <p:nvSpPr>
          <p:cNvPr id="79884" name="Rectangle 14"/>
          <p:cNvSpPr>
            <a:spLocks noChangeArrowheads="1"/>
          </p:cNvSpPr>
          <p:nvPr/>
        </p:nvSpPr>
        <p:spPr bwMode="auto">
          <a:xfrm>
            <a:off x="2523298" y="2321244"/>
            <a:ext cx="762000" cy="457200"/>
          </a:xfrm>
          <a:prstGeom prst="rect">
            <a:avLst/>
          </a:prstGeom>
          <a:noFill/>
          <a:ln w="9525">
            <a:noFill/>
            <a:miter lim="800000"/>
            <a:headEnd/>
            <a:tailEnd/>
          </a:ln>
        </p:spPr>
        <p:txBody>
          <a:bodyPr wrap="none" lIns="0" tIns="0" rIns="0" bIns="0">
            <a:spAutoFit/>
          </a:bodyPr>
          <a:lstStyle/>
          <a:p>
            <a:r>
              <a:rPr lang="pt-BR" sz="3000" dirty="0">
                <a:solidFill>
                  <a:srgbClr val="000000"/>
                </a:solidFill>
              </a:rPr>
              <a:t>7000</a:t>
            </a:r>
            <a:endParaRPr lang="pt-BR" dirty="0"/>
          </a:p>
        </p:txBody>
      </p:sp>
      <p:sp>
        <p:nvSpPr>
          <p:cNvPr id="79885" name="Rectangle 15"/>
          <p:cNvSpPr>
            <a:spLocks noChangeArrowheads="1"/>
          </p:cNvSpPr>
          <p:nvPr/>
        </p:nvSpPr>
        <p:spPr bwMode="auto">
          <a:xfrm>
            <a:off x="927861" y="2321244"/>
            <a:ext cx="571500" cy="457200"/>
          </a:xfrm>
          <a:prstGeom prst="rect">
            <a:avLst/>
          </a:prstGeom>
          <a:noFill/>
          <a:ln w="9525">
            <a:noFill/>
            <a:miter lim="800000"/>
            <a:headEnd/>
            <a:tailEnd/>
          </a:ln>
        </p:spPr>
        <p:txBody>
          <a:bodyPr wrap="none" lIns="0" tIns="0" rIns="0" bIns="0">
            <a:spAutoFit/>
          </a:bodyPr>
          <a:lstStyle/>
          <a:p>
            <a:r>
              <a:rPr lang="pt-BR" sz="3000">
                <a:solidFill>
                  <a:srgbClr val="000000"/>
                </a:solidFill>
              </a:rPr>
              <a:t>700</a:t>
            </a:r>
            <a:endParaRPr lang="pt-BR"/>
          </a:p>
        </p:txBody>
      </p:sp>
      <p:sp>
        <p:nvSpPr>
          <p:cNvPr id="79886" name="Rectangle 16"/>
          <p:cNvSpPr>
            <a:spLocks noChangeArrowheads="1"/>
          </p:cNvSpPr>
          <p:nvPr/>
        </p:nvSpPr>
        <p:spPr bwMode="auto">
          <a:xfrm>
            <a:off x="5149023" y="1759269"/>
            <a:ext cx="571500" cy="457200"/>
          </a:xfrm>
          <a:prstGeom prst="rect">
            <a:avLst/>
          </a:prstGeom>
          <a:noFill/>
          <a:ln w="9525">
            <a:noFill/>
            <a:miter lim="800000"/>
            <a:headEnd/>
            <a:tailEnd/>
          </a:ln>
        </p:spPr>
        <p:txBody>
          <a:bodyPr wrap="none" lIns="0" tIns="0" rIns="0" bIns="0">
            <a:spAutoFit/>
          </a:bodyPr>
          <a:lstStyle/>
          <a:p>
            <a:r>
              <a:rPr lang="pt-BR" sz="3000">
                <a:solidFill>
                  <a:srgbClr val="000000"/>
                </a:solidFill>
              </a:rPr>
              <a:t>200</a:t>
            </a:r>
            <a:endParaRPr lang="pt-BR"/>
          </a:p>
        </p:txBody>
      </p:sp>
      <p:sp>
        <p:nvSpPr>
          <p:cNvPr id="79887" name="Rectangle 17"/>
          <p:cNvSpPr>
            <a:spLocks noChangeArrowheads="1"/>
          </p:cNvSpPr>
          <p:nvPr/>
        </p:nvSpPr>
        <p:spPr bwMode="auto">
          <a:xfrm>
            <a:off x="3945698" y="1759269"/>
            <a:ext cx="571500" cy="457200"/>
          </a:xfrm>
          <a:prstGeom prst="rect">
            <a:avLst/>
          </a:prstGeom>
          <a:noFill/>
          <a:ln w="9525">
            <a:noFill/>
            <a:miter lim="800000"/>
            <a:headEnd/>
            <a:tailEnd/>
          </a:ln>
        </p:spPr>
        <p:txBody>
          <a:bodyPr wrap="none" lIns="0" tIns="0" rIns="0" bIns="0">
            <a:spAutoFit/>
          </a:bodyPr>
          <a:lstStyle/>
          <a:p>
            <a:r>
              <a:rPr lang="pt-BR" sz="3000">
                <a:solidFill>
                  <a:srgbClr val="000000"/>
                </a:solidFill>
              </a:rPr>
              <a:t>500</a:t>
            </a:r>
            <a:endParaRPr lang="pt-BR"/>
          </a:p>
        </p:txBody>
      </p:sp>
      <p:sp>
        <p:nvSpPr>
          <p:cNvPr id="79888" name="Rectangle 18"/>
          <p:cNvSpPr>
            <a:spLocks noChangeArrowheads="1"/>
          </p:cNvSpPr>
          <p:nvPr/>
        </p:nvSpPr>
        <p:spPr bwMode="auto">
          <a:xfrm>
            <a:off x="2358198" y="1759269"/>
            <a:ext cx="571500" cy="457200"/>
          </a:xfrm>
          <a:prstGeom prst="rect">
            <a:avLst/>
          </a:prstGeom>
          <a:noFill/>
          <a:ln w="9525">
            <a:noFill/>
            <a:miter lim="800000"/>
            <a:headEnd/>
            <a:tailEnd/>
          </a:ln>
        </p:spPr>
        <p:txBody>
          <a:bodyPr wrap="none" lIns="0" tIns="0" rIns="0" bIns="0">
            <a:spAutoFit/>
          </a:bodyPr>
          <a:lstStyle/>
          <a:p>
            <a:r>
              <a:rPr lang="pt-BR" sz="3000">
                <a:solidFill>
                  <a:srgbClr val="000000"/>
                </a:solidFill>
              </a:rPr>
              <a:t>500</a:t>
            </a:r>
            <a:endParaRPr lang="pt-BR"/>
          </a:p>
        </p:txBody>
      </p:sp>
      <p:sp>
        <p:nvSpPr>
          <p:cNvPr id="79889" name="Rectangle 19"/>
          <p:cNvSpPr>
            <a:spLocks noChangeArrowheads="1"/>
          </p:cNvSpPr>
          <p:nvPr/>
        </p:nvSpPr>
        <p:spPr bwMode="auto">
          <a:xfrm>
            <a:off x="927861" y="1759269"/>
            <a:ext cx="762000" cy="457200"/>
          </a:xfrm>
          <a:prstGeom prst="rect">
            <a:avLst/>
          </a:prstGeom>
          <a:noFill/>
          <a:ln w="9525">
            <a:noFill/>
            <a:miter lim="800000"/>
            <a:headEnd/>
            <a:tailEnd/>
          </a:ln>
        </p:spPr>
        <p:txBody>
          <a:bodyPr wrap="none" lIns="0" tIns="0" rIns="0" bIns="0">
            <a:spAutoFit/>
          </a:bodyPr>
          <a:lstStyle/>
          <a:p>
            <a:r>
              <a:rPr lang="pt-BR" sz="3000">
                <a:solidFill>
                  <a:srgbClr val="000000"/>
                </a:solidFill>
              </a:rPr>
              <a:t>7500</a:t>
            </a:r>
            <a:endParaRPr lang="pt-BR"/>
          </a:p>
        </p:txBody>
      </p:sp>
      <p:sp>
        <p:nvSpPr>
          <p:cNvPr id="79890" name="Rectangle 20"/>
          <p:cNvSpPr>
            <a:spLocks noChangeArrowheads="1"/>
          </p:cNvSpPr>
          <p:nvPr/>
        </p:nvSpPr>
        <p:spPr bwMode="auto">
          <a:xfrm>
            <a:off x="1253518" y="5075238"/>
            <a:ext cx="107950" cy="258762"/>
          </a:xfrm>
          <a:prstGeom prst="rect">
            <a:avLst/>
          </a:prstGeom>
          <a:noFill/>
          <a:ln w="9525">
            <a:noFill/>
            <a:miter lim="800000"/>
            <a:headEnd/>
            <a:tailEnd/>
          </a:ln>
        </p:spPr>
        <p:txBody>
          <a:bodyPr wrap="none" lIns="0" tIns="0" rIns="0" bIns="0">
            <a:spAutoFit/>
          </a:bodyPr>
          <a:lstStyle/>
          <a:p>
            <a:r>
              <a:rPr lang="pt-BR" sz="1700">
                <a:solidFill>
                  <a:srgbClr val="000000"/>
                </a:solidFill>
              </a:rPr>
              <a:t>0</a:t>
            </a:r>
            <a:endParaRPr lang="pt-BR"/>
          </a:p>
        </p:txBody>
      </p:sp>
      <p:sp>
        <p:nvSpPr>
          <p:cNvPr id="79891" name="Rectangle 21"/>
          <p:cNvSpPr>
            <a:spLocks noChangeArrowheads="1"/>
          </p:cNvSpPr>
          <p:nvPr/>
        </p:nvSpPr>
        <p:spPr bwMode="auto">
          <a:xfrm>
            <a:off x="1181861" y="3162619"/>
            <a:ext cx="107950" cy="258762"/>
          </a:xfrm>
          <a:prstGeom prst="rect">
            <a:avLst/>
          </a:prstGeom>
          <a:noFill/>
          <a:ln w="9525">
            <a:noFill/>
            <a:miter lim="800000"/>
            <a:headEnd/>
            <a:tailEnd/>
          </a:ln>
        </p:spPr>
        <p:txBody>
          <a:bodyPr wrap="none" lIns="0" tIns="0" rIns="0" bIns="0">
            <a:spAutoFit/>
          </a:bodyPr>
          <a:lstStyle/>
          <a:p>
            <a:r>
              <a:rPr lang="pt-BR" sz="1700">
                <a:solidFill>
                  <a:srgbClr val="000000"/>
                </a:solidFill>
              </a:rPr>
              <a:t>0</a:t>
            </a:r>
            <a:endParaRPr lang="pt-BR"/>
          </a:p>
        </p:txBody>
      </p:sp>
      <p:sp>
        <p:nvSpPr>
          <p:cNvPr id="79892" name="Rectangle 22"/>
          <p:cNvSpPr>
            <a:spLocks noChangeArrowheads="1"/>
          </p:cNvSpPr>
          <p:nvPr/>
        </p:nvSpPr>
        <p:spPr bwMode="auto">
          <a:xfrm>
            <a:off x="1598005" y="4802188"/>
            <a:ext cx="209550" cy="457200"/>
          </a:xfrm>
          <a:prstGeom prst="rect">
            <a:avLst/>
          </a:prstGeom>
          <a:noFill/>
          <a:ln w="9525">
            <a:noFill/>
            <a:miter lim="800000"/>
            <a:headEnd/>
            <a:tailEnd/>
          </a:ln>
        </p:spPr>
        <p:txBody>
          <a:bodyPr wrap="none" lIns="0" tIns="0" rIns="0" bIns="0">
            <a:spAutoFit/>
          </a:bodyPr>
          <a:lstStyle/>
          <a:p>
            <a:r>
              <a:rPr lang="pt-BR" sz="3000">
                <a:solidFill>
                  <a:srgbClr val="000000"/>
                </a:solidFill>
                <a:latin typeface="Symbol" pitchFamily="18" charset="2"/>
              </a:rPr>
              <a:t>=</a:t>
            </a:r>
            <a:endParaRPr lang="pt-BR"/>
          </a:p>
        </p:txBody>
      </p:sp>
      <p:sp>
        <p:nvSpPr>
          <p:cNvPr id="79893" name="Rectangle 23"/>
          <p:cNvSpPr>
            <a:spLocks noChangeArrowheads="1"/>
          </p:cNvSpPr>
          <p:nvPr/>
        </p:nvSpPr>
        <p:spPr bwMode="auto">
          <a:xfrm>
            <a:off x="1588261" y="2889569"/>
            <a:ext cx="209550" cy="457200"/>
          </a:xfrm>
          <a:prstGeom prst="rect">
            <a:avLst/>
          </a:prstGeom>
          <a:noFill/>
          <a:ln w="9525">
            <a:noFill/>
            <a:miter lim="800000"/>
            <a:headEnd/>
            <a:tailEnd/>
          </a:ln>
        </p:spPr>
        <p:txBody>
          <a:bodyPr wrap="none" lIns="0" tIns="0" rIns="0" bIns="0">
            <a:spAutoFit/>
          </a:bodyPr>
          <a:lstStyle/>
          <a:p>
            <a:r>
              <a:rPr lang="pt-BR" sz="3000">
                <a:solidFill>
                  <a:srgbClr val="000000"/>
                </a:solidFill>
                <a:latin typeface="Symbol" pitchFamily="18" charset="2"/>
              </a:rPr>
              <a:t>=</a:t>
            </a:r>
            <a:endParaRPr lang="pt-BR"/>
          </a:p>
        </p:txBody>
      </p:sp>
      <p:sp>
        <p:nvSpPr>
          <p:cNvPr id="79894" name="Rectangle 24"/>
          <p:cNvSpPr>
            <a:spLocks noChangeArrowheads="1"/>
          </p:cNvSpPr>
          <p:nvPr/>
        </p:nvSpPr>
        <p:spPr bwMode="auto">
          <a:xfrm>
            <a:off x="2137536" y="2278381"/>
            <a:ext cx="209550" cy="457200"/>
          </a:xfrm>
          <a:prstGeom prst="rect">
            <a:avLst/>
          </a:prstGeom>
          <a:noFill/>
          <a:ln w="9525">
            <a:noFill/>
            <a:miter lim="800000"/>
            <a:headEnd/>
            <a:tailEnd/>
          </a:ln>
        </p:spPr>
        <p:txBody>
          <a:bodyPr wrap="none" lIns="0" tIns="0" rIns="0" bIns="0">
            <a:spAutoFit/>
          </a:bodyPr>
          <a:lstStyle/>
          <a:p>
            <a:r>
              <a:rPr lang="pt-BR" sz="3000">
                <a:solidFill>
                  <a:srgbClr val="000000"/>
                </a:solidFill>
                <a:latin typeface="Symbol" pitchFamily="18" charset="2"/>
              </a:rPr>
              <a:t>=</a:t>
            </a:r>
            <a:endParaRPr lang="pt-BR"/>
          </a:p>
        </p:txBody>
      </p:sp>
      <p:sp>
        <p:nvSpPr>
          <p:cNvPr id="79895" name="Rectangle 25"/>
          <p:cNvSpPr>
            <a:spLocks noChangeArrowheads="1"/>
          </p:cNvSpPr>
          <p:nvPr/>
        </p:nvSpPr>
        <p:spPr bwMode="auto">
          <a:xfrm>
            <a:off x="4779136" y="1716406"/>
            <a:ext cx="209550" cy="457200"/>
          </a:xfrm>
          <a:prstGeom prst="rect">
            <a:avLst/>
          </a:prstGeom>
          <a:noFill/>
          <a:ln w="9525">
            <a:noFill/>
            <a:miter lim="800000"/>
            <a:headEnd/>
            <a:tailEnd/>
          </a:ln>
        </p:spPr>
        <p:txBody>
          <a:bodyPr wrap="none" lIns="0" tIns="0" rIns="0" bIns="0">
            <a:spAutoFit/>
          </a:bodyPr>
          <a:lstStyle/>
          <a:p>
            <a:r>
              <a:rPr lang="pt-BR" sz="3000">
                <a:solidFill>
                  <a:srgbClr val="000000"/>
                </a:solidFill>
                <a:latin typeface="Symbol" pitchFamily="18" charset="2"/>
              </a:rPr>
              <a:t>+</a:t>
            </a:r>
            <a:endParaRPr lang="pt-BR"/>
          </a:p>
        </p:txBody>
      </p:sp>
      <p:sp>
        <p:nvSpPr>
          <p:cNvPr id="79896" name="Rectangle 26"/>
          <p:cNvSpPr>
            <a:spLocks noChangeArrowheads="1"/>
          </p:cNvSpPr>
          <p:nvPr/>
        </p:nvSpPr>
        <p:spPr bwMode="auto">
          <a:xfrm>
            <a:off x="3569461" y="1716406"/>
            <a:ext cx="209550" cy="457200"/>
          </a:xfrm>
          <a:prstGeom prst="rect">
            <a:avLst/>
          </a:prstGeom>
          <a:noFill/>
          <a:ln w="9525">
            <a:noFill/>
            <a:miter lim="800000"/>
            <a:headEnd/>
            <a:tailEnd/>
          </a:ln>
        </p:spPr>
        <p:txBody>
          <a:bodyPr wrap="none" lIns="0" tIns="0" rIns="0" bIns="0">
            <a:spAutoFit/>
          </a:bodyPr>
          <a:lstStyle/>
          <a:p>
            <a:r>
              <a:rPr lang="pt-BR" sz="3000">
                <a:solidFill>
                  <a:srgbClr val="000000"/>
                </a:solidFill>
                <a:latin typeface="Symbol" pitchFamily="18" charset="2"/>
              </a:rPr>
              <a:t>=</a:t>
            </a:r>
            <a:endParaRPr lang="pt-BR"/>
          </a:p>
        </p:txBody>
      </p:sp>
      <p:sp>
        <p:nvSpPr>
          <p:cNvPr id="79897" name="Rectangle 27"/>
          <p:cNvSpPr>
            <a:spLocks noChangeArrowheads="1"/>
          </p:cNvSpPr>
          <p:nvPr/>
        </p:nvSpPr>
        <p:spPr bwMode="auto">
          <a:xfrm>
            <a:off x="2012123" y="1716406"/>
            <a:ext cx="209550" cy="457200"/>
          </a:xfrm>
          <a:prstGeom prst="rect">
            <a:avLst/>
          </a:prstGeom>
          <a:noFill/>
          <a:ln w="9525">
            <a:noFill/>
            <a:miter lim="800000"/>
            <a:headEnd/>
            <a:tailEnd/>
          </a:ln>
        </p:spPr>
        <p:txBody>
          <a:bodyPr wrap="none" lIns="0" tIns="0" rIns="0" bIns="0">
            <a:spAutoFit/>
          </a:bodyPr>
          <a:lstStyle/>
          <a:p>
            <a:r>
              <a:rPr lang="pt-BR" sz="3000">
                <a:solidFill>
                  <a:srgbClr val="000000"/>
                </a:solidFill>
                <a:latin typeface="Symbol" pitchFamily="18" charset="2"/>
              </a:rPr>
              <a:t>-</a:t>
            </a:r>
            <a:endParaRPr lang="pt-BR"/>
          </a:p>
        </p:txBody>
      </p:sp>
      <p:sp>
        <p:nvSpPr>
          <p:cNvPr id="79898" name="Rectangle 28"/>
          <p:cNvSpPr>
            <a:spLocks noChangeArrowheads="1"/>
          </p:cNvSpPr>
          <p:nvPr/>
        </p:nvSpPr>
        <p:spPr bwMode="auto">
          <a:xfrm>
            <a:off x="1297968" y="4814888"/>
            <a:ext cx="95250" cy="258762"/>
          </a:xfrm>
          <a:prstGeom prst="rect">
            <a:avLst/>
          </a:prstGeom>
          <a:noFill/>
          <a:ln w="9525">
            <a:noFill/>
            <a:miter lim="800000"/>
            <a:headEnd/>
            <a:tailEnd/>
          </a:ln>
        </p:spPr>
        <p:txBody>
          <a:bodyPr wrap="none" lIns="0" tIns="0" rIns="0" bIns="0">
            <a:spAutoFit/>
          </a:bodyPr>
          <a:lstStyle/>
          <a:p>
            <a:r>
              <a:rPr lang="pt-BR" sz="1700" i="1">
                <a:solidFill>
                  <a:srgbClr val="000000"/>
                </a:solidFill>
              </a:rPr>
              <a:t>e</a:t>
            </a:r>
            <a:endParaRPr lang="pt-BR"/>
          </a:p>
        </p:txBody>
      </p:sp>
      <p:sp>
        <p:nvSpPr>
          <p:cNvPr id="79899" name="Rectangle 29"/>
          <p:cNvSpPr>
            <a:spLocks noChangeArrowheads="1"/>
          </p:cNvSpPr>
          <p:nvPr/>
        </p:nvSpPr>
        <p:spPr bwMode="auto">
          <a:xfrm>
            <a:off x="1288223" y="2902269"/>
            <a:ext cx="95250" cy="258762"/>
          </a:xfrm>
          <a:prstGeom prst="rect">
            <a:avLst/>
          </a:prstGeom>
          <a:noFill/>
          <a:ln w="9525">
            <a:noFill/>
            <a:miter lim="800000"/>
            <a:headEnd/>
            <a:tailEnd/>
          </a:ln>
        </p:spPr>
        <p:txBody>
          <a:bodyPr wrap="none" lIns="0" tIns="0" rIns="0" bIns="0">
            <a:spAutoFit/>
          </a:bodyPr>
          <a:lstStyle/>
          <a:p>
            <a:r>
              <a:rPr lang="pt-BR" sz="1700" i="1">
                <a:solidFill>
                  <a:srgbClr val="000000"/>
                </a:solidFill>
              </a:rPr>
              <a:t>e</a:t>
            </a:r>
            <a:endParaRPr lang="pt-BR"/>
          </a:p>
        </p:txBody>
      </p:sp>
      <p:sp>
        <p:nvSpPr>
          <p:cNvPr id="79900" name="Rectangle 30"/>
          <p:cNvSpPr>
            <a:spLocks noChangeArrowheads="1"/>
          </p:cNvSpPr>
          <p:nvPr/>
        </p:nvSpPr>
        <p:spPr bwMode="auto">
          <a:xfrm>
            <a:off x="905855" y="4845050"/>
            <a:ext cx="274638" cy="457200"/>
          </a:xfrm>
          <a:prstGeom prst="rect">
            <a:avLst/>
          </a:prstGeom>
          <a:noFill/>
          <a:ln w="9525">
            <a:noFill/>
            <a:miter lim="800000"/>
            <a:headEnd/>
            <a:tailEnd/>
          </a:ln>
        </p:spPr>
        <p:txBody>
          <a:bodyPr wrap="none" lIns="0" tIns="0" rIns="0" bIns="0">
            <a:spAutoFit/>
          </a:bodyPr>
          <a:lstStyle/>
          <a:p>
            <a:r>
              <a:rPr lang="pt-BR" sz="3000" i="1">
                <a:solidFill>
                  <a:srgbClr val="000000"/>
                </a:solidFill>
              </a:rPr>
              <a:t>Q</a:t>
            </a:r>
            <a:endParaRPr lang="pt-BR"/>
          </a:p>
        </p:txBody>
      </p:sp>
      <p:sp>
        <p:nvSpPr>
          <p:cNvPr id="79901" name="Rectangle 31"/>
          <p:cNvSpPr>
            <a:spLocks noChangeArrowheads="1"/>
          </p:cNvSpPr>
          <p:nvPr/>
        </p:nvSpPr>
        <p:spPr bwMode="auto">
          <a:xfrm>
            <a:off x="951673" y="2932431"/>
            <a:ext cx="233363" cy="457200"/>
          </a:xfrm>
          <a:prstGeom prst="rect">
            <a:avLst/>
          </a:prstGeom>
          <a:noFill/>
          <a:ln w="9525">
            <a:noFill/>
            <a:miter lim="800000"/>
            <a:headEnd/>
            <a:tailEnd/>
          </a:ln>
        </p:spPr>
        <p:txBody>
          <a:bodyPr wrap="none" lIns="0" tIns="0" rIns="0" bIns="0">
            <a:spAutoFit/>
          </a:bodyPr>
          <a:lstStyle/>
          <a:p>
            <a:r>
              <a:rPr lang="pt-BR" sz="3000" i="1">
                <a:solidFill>
                  <a:srgbClr val="000000"/>
                </a:solidFill>
              </a:rPr>
              <a:t>P</a:t>
            </a:r>
            <a:endParaRPr lang="pt-BR"/>
          </a:p>
        </p:txBody>
      </p:sp>
      <p:sp>
        <p:nvSpPr>
          <p:cNvPr id="79902" name="Rectangle 32"/>
          <p:cNvSpPr>
            <a:spLocks noChangeArrowheads="1"/>
          </p:cNvSpPr>
          <p:nvPr/>
        </p:nvSpPr>
        <p:spPr bwMode="auto">
          <a:xfrm>
            <a:off x="1705736" y="2321244"/>
            <a:ext cx="233362" cy="457200"/>
          </a:xfrm>
          <a:prstGeom prst="rect">
            <a:avLst/>
          </a:prstGeom>
          <a:noFill/>
          <a:ln w="9525">
            <a:noFill/>
            <a:miter lim="800000"/>
            <a:headEnd/>
            <a:tailEnd/>
          </a:ln>
        </p:spPr>
        <p:txBody>
          <a:bodyPr wrap="none" lIns="0" tIns="0" rIns="0" bIns="0">
            <a:spAutoFit/>
          </a:bodyPr>
          <a:lstStyle/>
          <a:p>
            <a:r>
              <a:rPr lang="pt-BR" sz="3000" i="1">
                <a:solidFill>
                  <a:srgbClr val="000000"/>
                </a:solidFill>
              </a:rPr>
              <a:t>P</a:t>
            </a:r>
            <a:endParaRPr lang="pt-BR"/>
          </a:p>
        </p:txBody>
      </p:sp>
      <p:sp>
        <p:nvSpPr>
          <p:cNvPr id="79903" name="Rectangle 33"/>
          <p:cNvSpPr>
            <a:spLocks noChangeArrowheads="1"/>
          </p:cNvSpPr>
          <p:nvPr/>
        </p:nvSpPr>
        <p:spPr bwMode="auto">
          <a:xfrm>
            <a:off x="5926898" y="1759269"/>
            <a:ext cx="233363" cy="457200"/>
          </a:xfrm>
          <a:prstGeom prst="rect">
            <a:avLst/>
          </a:prstGeom>
          <a:noFill/>
          <a:ln w="9525">
            <a:noFill/>
            <a:miter lim="800000"/>
            <a:headEnd/>
            <a:tailEnd/>
          </a:ln>
        </p:spPr>
        <p:txBody>
          <a:bodyPr wrap="none" lIns="0" tIns="0" rIns="0" bIns="0">
            <a:spAutoFit/>
          </a:bodyPr>
          <a:lstStyle/>
          <a:p>
            <a:r>
              <a:rPr lang="pt-BR" sz="3000" i="1">
                <a:solidFill>
                  <a:srgbClr val="000000"/>
                </a:solidFill>
              </a:rPr>
              <a:t>P</a:t>
            </a:r>
            <a:endParaRPr lang="pt-BR"/>
          </a:p>
        </p:txBody>
      </p:sp>
      <p:sp>
        <p:nvSpPr>
          <p:cNvPr id="79904" name="Rectangle 34"/>
          <p:cNvSpPr>
            <a:spLocks noChangeArrowheads="1"/>
          </p:cNvSpPr>
          <p:nvPr/>
        </p:nvSpPr>
        <p:spPr bwMode="auto">
          <a:xfrm>
            <a:off x="3136073" y="1759269"/>
            <a:ext cx="233363" cy="457200"/>
          </a:xfrm>
          <a:prstGeom prst="rect">
            <a:avLst/>
          </a:prstGeom>
          <a:noFill/>
          <a:ln w="9525">
            <a:noFill/>
            <a:miter lim="800000"/>
            <a:headEnd/>
            <a:tailEnd/>
          </a:ln>
        </p:spPr>
        <p:txBody>
          <a:bodyPr wrap="none" lIns="0" tIns="0" rIns="0" bIns="0">
            <a:spAutoFit/>
          </a:bodyPr>
          <a:lstStyle/>
          <a:p>
            <a:r>
              <a:rPr lang="pt-BR" sz="3000" i="1">
                <a:solidFill>
                  <a:srgbClr val="000000"/>
                </a:solidFill>
              </a:rPr>
              <a:t>P</a:t>
            </a:r>
            <a:endParaRPr lang="pt-BR"/>
          </a:p>
        </p:txBody>
      </p:sp>
      <p:sp>
        <p:nvSpPr>
          <p:cNvPr id="33" name="Rectangle 4">
            <a:extLst>
              <a:ext uri="{FF2B5EF4-FFF2-40B4-BE49-F238E27FC236}">
                <a16:creationId xmlns:a16="http://schemas.microsoft.com/office/drawing/2014/main" id="{71217C98-95AB-4938-A4EB-E537AC5DE8BF}"/>
              </a:ext>
            </a:extLst>
          </p:cNvPr>
          <p:cNvSpPr>
            <a:spLocks noChangeArrowheads="1"/>
          </p:cNvSpPr>
          <p:nvPr/>
        </p:nvSpPr>
        <p:spPr bwMode="auto">
          <a:xfrm>
            <a:off x="330032" y="43473"/>
            <a:ext cx="8534400" cy="1066800"/>
          </a:xfrm>
          <a:prstGeom prst="rect">
            <a:avLst/>
          </a:prstGeom>
          <a:noFill/>
          <a:ln w="9525">
            <a:noFill/>
            <a:miter lim="800000"/>
            <a:headEnd/>
            <a:tailEnd/>
          </a:ln>
        </p:spPr>
        <p:txBody>
          <a:bodyPr anchor="ctr"/>
          <a:lstStyle/>
          <a:p>
            <a:pPr algn="r"/>
            <a:r>
              <a:rPr lang="pt-BR" sz="3600" b="1" dirty="0">
                <a:latin typeface="Arial" charset="0"/>
              </a:rPr>
              <a:t>Um Exemplo: O Mercado de Laranjas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877"/>
                                        </p:tgtEl>
                                        <p:attrNameLst>
                                          <p:attrName>style.visibility</p:attrName>
                                        </p:attrNameLst>
                                      </p:cBhvr>
                                      <p:to>
                                        <p:strVal val="visible"/>
                                      </p:to>
                                    </p:set>
                                    <p:anim calcmode="lin" valueType="num">
                                      <p:cBhvr additive="base">
                                        <p:cTn id="7" dur="500" fill="hold"/>
                                        <p:tgtEl>
                                          <p:spTgt spid="79877"/>
                                        </p:tgtEl>
                                        <p:attrNameLst>
                                          <p:attrName>ppt_x</p:attrName>
                                        </p:attrNameLst>
                                      </p:cBhvr>
                                      <p:tavLst>
                                        <p:tav tm="0">
                                          <p:val>
                                            <p:strVal val="#ppt_x"/>
                                          </p:val>
                                        </p:tav>
                                        <p:tav tm="100000">
                                          <p:val>
                                            <p:strVal val="#ppt_x"/>
                                          </p:val>
                                        </p:tav>
                                      </p:tavLst>
                                    </p:anim>
                                    <p:anim calcmode="lin" valueType="num">
                                      <p:cBhvr additive="base">
                                        <p:cTn id="8" dur="500" fill="hold"/>
                                        <p:tgtEl>
                                          <p:spTgt spid="7987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9880"/>
                                        </p:tgtEl>
                                        <p:attrNameLst>
                                          <p:attrName>style.visibility</p:attrName>
                                        </p:attrNameLst>
                                      </p:cBhvr>
                                      <p:to>
                                        <p:strVal val="visible"/>
                                      </p:to>
                                    </p:set>
                                    <p:anim calcmode="lin" valueType="num">
                                      <p:cBhvr additive="base">
                                        <p:cTn id="11" dur="500" fill="hold"/>
                                        <p:tgtEl>
                                          <p:spTgt spid="79880"/>
                                        </p:tgtEl>
                                        <p:attrNameLst>
                                          <p:attrName>ppt_x</p:attrName>
                                        </p:attrNameLst>
                                      </p:cBhvr>
                                      <p:tavLst>
                                        <p:tav tm="0">
                                          <p:val>
                                            <p:strVal val="#ppt_x"/>
                                          </p:val>
                                        </p:tav>
                                        <p:tav tm="100000">
                                          <p:val>
                                            <p:strVal val="#ppt_x"/>
                                          </p:val>
                                        </p:tav>
                                      </p:tavLst>
                                    </p:anim>
                                    <p:anim calcmode="lin" valueType="num">
                                      <p:cBhvr additive="base">
                                        <p:cTn id="12" dur="500" fill="hold"/>
                                        <p:tgtEl>
                                          <p:spTgt spid="7988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9882"/>
                                        </p:tgtEl>
                                        <p:attrNameLst>
                                          <p:attrName>style.visibility</p:attrName>
                                        </p:attrNameLst>
                                      </p:cBhvr>
                                      <p:to>
                                        <p:strVal val="visible"/>
                                      </p:to>
                                    </p:set>
                                    <p:anim calcmode="lin" valueType="num">
                                      <p:cBhvr additive="base">
                                        <p:cTn id="15" dur="500" fill="hold"/>
                                        <p:tgtEl>
                                          <p:spTgt spid="79882"/>
                                        </p:tgtEl>
                                        <p:attrNameLst>
                                          <p:attrName>ppt_x</p:attrName>
                                        </p:attrNameLst>
                                      </p:cBhvr>
                                      <p:tavLst>
                                        <p:tav tm="0">
                                          <p:val>
                                            <p:strVal val="#ppt_x"/>
                                          </p:val>
                                        </p:tav>
                                        <p:tav tm="100000">
                                          <p:val>
                                            <p:strVal val="#ppt_x"/>
                                          </p:val>
                                        </p:tav>
                                      </p:tavLst>
                                    </p:anim>
                                    <p:anim calcmode="lin" valueType="num">
                                      <p:cBhvr additive="base">
                                        <p:cTn id="16" dur="500" fill="hold"/>
                                        <p:tgtEl>
                                          <p:spTgt spid="7988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9890"/>
                                        </p:tgtEl>
                                        <p:attrNameLst>
                                          <p:attrName>style.visibility</p:attrName>
                                        </p:attrNameLst>
                                      </p:cBhvr>
                                      <p:to>
                                        <p:strVal val="visible"/>
                                      </p:to>
                                    </p:set>
                                    <p:anim calcmode="lin" valueType="num">
                                      <p:cBhvr additive="base">
                                        <p:cTn id="19" dur="500" fill="hold"/>
                                        <p:tgtEl>
                                          <p:spTgt spid="79890"/>
                                        </p:tgtEl>
                                        <p:attrNameLst>
                                          <p:attrName>ppt_x</p:attrName>
                                        </p:attrNameLst>
                                      </p:cBhvr>
                                      <p:tavLst>
                                        <p:tav tm="0">
                                          <p:val>
                                            <p:strVal val="#ppt_x"/>
                                          </p:val>
                                        </p:tav>
                                        <p:tav tm="100000">
                                          <p:val>
                                            <p:strVal val="#ppt_x"/>
                                          </p:val>
                                        </p:tav>
                                      </p:tavLst>
                                    </p:anim>
                                    <p:anim calcmode="lin" valueType="num">
                                      <p:cBhvr additive="base">
                                        <p:cTn id="20" dur="500" fill="hold"/>
                                        <p:tgtEl>
                                          <p:spTgt spid="7989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9892"/>
                                        </p:tgtEl>
                                        <p:attrNameLst>
                                          <p:attrName>style.visibility</p:attrName>
                                        </p:attrNameLst>
                                      </p:cBhvr>
                                      <p:to>
                                        <p:strVal val="visible"/>
                                      </p:to>
                                    </p:set>
                                    <p:anim calcmode="lin" valueType="num">
                                      <p:cBhvr additive="base">
                                        <p:cTn id="23" dur="500" fill="hold"/>
                                        <p:tgtEl>
                                          <p:spTgt spid="79892"/>
                                        </p:tgtEl>
                                        <p:attrNameLst>
                                          <p:attrName>ppt_x</p:attrName>
                                        </p:attrNameLst>
                                      </p:cBhvr>
                                      <p:tavLst>
                                        <p:tav tm="0">
                                          <p:val>
                                            <p:strVal val="#ppt_x"/>
                                          </p:val>
                                        </p:tav>
                                        <p:tav tm="100000">
                                          <p:val>
                                            <p:strVal val="#ppt_x"/>
                                          </p:val>
                                        </p:tav>
                                      </p:tavLst>
                                    </p:anim>
                                    <p:anim calcmode="lin" valueType="num">
                                      <p:cBhvr additive="base">
                                        <p:cTn id="24" dur="500" fill="hold"/>
                                        <p:tgtEl>
                                          <p:spTgt spid="7989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9898"/>
                                        </p:tgtEl>
                                        <p:attrNameLst>
                                          <p:attrName>style.visibility</p:attrName>
                                        </p:attrNameLst>
                                      </p:cBhvr>
                                      <p:to>
                                        <p:strVal val="visible"/>
                                      </p:to>
                                    </p:set>
                                    <p:anim calcmode="lin" valueType="num">
                                      <p:cBhvr additive="base">
                                        <p:cTn id="27" dur="500" fill="hold"/>
                                        <p:tgtEl>
                                          <p:spTgt spid="79898"/>
                                        </p:tgtEl>
                                        <p:attrNameLst>
                                          <p:attrName>ppt_x</p:attrName>
                                        </p:attrNameLst>
                                      </p:cBhvr>
                                      <p:tavLst>
                                        <p:tav tm="0">
                                          <p:val>
                                            <p:strVal val="#ppt_x"/>
                                          </p:val>
                                        </p:tav>
                                        <p:tav tm="100000">
                                          <p:val>
                                            <p:strVal val="#ppt_x"/>
                                          </p:val>
                                        </p:tav>
                                      </p:tavLst>
                                    </p:anim>
                                    <p:anim calcmode="lin" valueType="num">
                                      <p:cBhvr additive="base">
                                        <p:cTn id="28" dur="500" fill="hold"/>
                                        <p:tgtEl>
                                          <p:spTgt spid="7989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9900"/>
                                        </p:tgtEl>
                                        <p:attrNameLst>
                                          <p:attrName>style.visibility</p:attrName>
                                        </p:attrNameLst>
                                      </p:cBhvr>
                                      <p:to>
                                        <p:strVal val="visible"/>
                                      </p:to>
                                    </p:set>
                                    <p:anim calcmode="lin" valueType="num">
                                      <p:cBhvr additive="base">
                                        <p:cTn id="31" dur="500" fill="hold"/>
                                        <p:tgtEl>
                                          <p:spTgt spid="79900"/>
                                        </p:tgtEl>
                                        <p:attrNameLst>
                                          <p:attrName>ppt_x</p:attrName>
                                        </p:attrNameLst>
                                      </p:cBhvr>
                                      <p:tavLst>
                                        <p:tav tm="0">
                                          <p:val>
                                            <p:strVal val="#ppt_x"/>
                                          </p:val>
                                        </p:tav>
                                        <p:tav tm="100000">
                                          <p:val>
                                            <p:strVal val="#ppt_x"/>
                                          </p:val>
                                        </p:tav>
                                      </p:tavLst>
                                    </p:anim>
                                    <p:anim calcmode="lin" valueType="num">
                                      <p:cBhvr additive="base">
                                        <p:cTn id="32" dur="500" fill="hold"/>
                                        <p:tgtEl>
                                          <p:spTgt spid="799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7" grpId="0" animBg="1"/>
      <p:bldP spid="79880" grpId="0"/>
      <p:bldP spid="79882" grpId="0"/>
      <p:bldP spid="79890" grpId="0"/>
      <p:bldP spid="79892" grpId="0"/>
      <p:bldP spid="79898" grpId="0"/>
      <p:bldP spid="7990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1" name="Line 5"/>
          <p:cNvSpPr>
            <a:spLocks noChangeShapeType="1"/>
          </p:cNvSpPr>
          <p:nvPr/>
        </p:nvSpPr>
        <p:spPr bwMode="auto">
          <a:xfrm flipV="1">
            <a:off x="1936750" y="1752600"/>
            <a:ext cx="0" cy="3886200"/>
          </a:xfrm>
          <a:prstGeom prst="line">
            <a:avLst/>
          </a:prstGeom>
          <a:noFill/>
          <a:ln w="57150">
            <a:solidFill>
              <a:schemeClr val="tx1"/>
            </a:solidFill>
            <a:round/>
            <a:headEnd/>
            <a:tailEnd type="triangle" w="med" len="med"/>
          </a:ln>
        </p:spPr>
        <p:txBody>
          <a:bodyPr wrap="none"/>
          <a:lstStyle/>
          <a:p>
            <a:endParaRPr lang="pt-BR"/>
          </a:p>
        </p:txBody>
      </p:sp>
      <p:sp>
        <p:nvSpPr>
          <p:cNvPr id="80902" name="Line 6"/>
          <p:cNvSpPr>
            <a:spLocks noChangeShapeType="1"/>
          </p:cNvSpPr>
          <p:nvPr/>
        </p:nvSpPr>
        <p:spPr bwMode="auto">
          <a:xfrm>
            <a:off x="1784350" y="4953000"/>
            <a:ext cx="5791200" cy="0"/>
          </a:xfrm>
          <a:prstGeom prst="line">
            <a:avLst/>
          </a:prstGeom>
          <a:noFill/>
          <a:ln w="57150">
            <a:solidFill>
              <a:schemeClr val="tx1"/>
            </a:solidFill>
            <a:round/>
            <a:headEnd/>
            <a:tailEnd type="triangle" w="med" len="med"/>
          </a:ln>
        </p:spPr>
        <p:txBody>
          <a:bodyPr wrap="none"/>
          <a:lstStyle/>
          <a:p>
            <a:endParaRPr lang="pt-BR"/>
          </a:p>
        </p:txBody>
      </p:sp>
      <p:sp>
        <p:nvSpPr>
          <p:cNvPr id="80903" name="Text Box 7"/>
          <p:cNvSpPr txBox="1">
            <a:spLocks noChangeArrowheads="1"/>
          </p:cNvSpPr>
          <p:nvPr/>
        </p:nvSpPr>
        <p:spPr bwMode="auto">
          <a:xfrm>
            <a:off x="1507686" y="1462088"/>
            <a:ext cx="381000" cy="553998"/>
          </a:xfrm>
          <a:prstGeom prst="rect">
            <a:avLst/>
          </a:prstGeom>
          <a:noFill/>
          <a:ln w="9525">
            <a:noFill/>
            <a:miter lim="800000"/>
            <a:headEnd/>
            <a:tailEnd/>
          </a:ln>
        </p:spPr>
        <p:txBody>
          <a:bodyPr>
            <a:spAutoFit/>
          </a:bodyPr>
          <a:lstStyle/>
          <a:p>
            <a:pPr eaLnBrk="1" hangingPunct="1">
              <a:spcBef>
                <a:spcPct val="50000"/>
              </a:spcBef>
            </a:pPr>
            <a:r>
              <a:rPr lang="pt-BR" sz="3000" b="1" dirty="0">
                <a:latin typeface="+mn-lt"/>
              </a:rPr>
              <a:t>P</a:t>
            </a:r>
          </a:p>
        </p:txBody>
      </p:sp>
      <p:sp>
        <p:nvSpPr>
          <p:cNvPr id="80904" name="Text Box 8"/>
          <p:cNvSpPr txBox="1">
            <a:spLocks noChangeArrowheads="1"/>
          </p:cNvSpPr>
          <p:nvPr/>
        </p:nvSpPr>
        <p:spPr bwMode="auto">
          <a:xfrm>
            <a:off x="7423150" y="4876800"/>
            <a:ext cx="914400" cy="519113"/>
          </a:xfrm>
          <a:prstGeom prst="rect">
            <a:avLst/>
          </a:prstGeom>
          <a:noFill/>
          <a:ln w="9525">
            <a:noFill/>
            <a:miter lim="800000"/>
            <a:headEnd/>
            <a:tailEnd/>
          </a:ln>
        </p:spPr>
        <p:txBody>
          <a:bodyPr>
            <a:spAutoFit/>
          </a:bodyPr>
          <a:lstStyle/>
          <a:p>
            <a:pPr eaLnBrk="1" hangingPunct="1">
              <a:spcBef>
                <a:spcPct val="50000"/>
              </a:spcBef>
            </a:pPr>
            <a:r>
              <a:rPr lang="pt-BR" sz="2800" b="1" dirty="0">
                <a:latin typeface="+mn-lt"/>
              </a:rPr>
              <a:t>Q</a:t>
            </a:r>
          </a:p>
        </p:txBody>
      </p:sp>
      <p:grpSp>
        <p:nvGrpSpPr>
          <p:cNvPr id="2" name="Group 9"/>
          <p:cNvGrpSpPr>
            <a:grpSpLocks/>
          </p:cNvGrpSpPr>
          <p:nvPr/>
        </p:nvGrpSpPr>
        <p:grpSpPr bwMode="auto">
          <a:xfrm>
            <a:off x="1479550" y="3062288"/>
            <a:ext cx="2776538" cy="2262188"/>
            <a:chOff x="1152" y="2217"/>
            <a:chExt cx="1749" cy="1425"/>
          </a:xfrm>
        </p:grpSpPr>
        <p:sp>
          <p:nvSpPr>
            <p:cNvPr id="80922" name="Line 10"/>
            <p:cNvSpPr>
              <a:spLocks noChangeShapeType="1"/>
            </p:cNvSpPr>
            <p:nvPr/>
          </p:nvSpPr>
          <p:spPr bwMode="auto">
            <a:xfrm>
              <a:off x="1440" y="2352"/>
              <a:ext cx="1152" cy="0"/>
            </a:xfrm>
            <a:prstGeom prst="line">
              <a:avLst/>
            </a:prstGeom>
            <a:noFill/>
            <a:ln w="9525">
              <a:solidFill>
                <a:schemeClr val="tx1"/>
              </a:solidFill>
              <a:prstDash val="dash"/>
              <a:round/>
              <a:headEnd/>
              <a:tailEnd/>
            </a:ln>
          </p:spPr>
          <p:txBody>
            <a:bodyPr wrap="none"/>
            <a:lstStyle/>
            <a:p>
              <a:endParaRPr lang="pt-BR"/>
            </a:p>
          </p:txBody>
        </p:sp>
        <p:sp>
          <p:nvSpPr>
            <p:cNvPr id="80923" name="Line 11"/>
            <p:cNvSpPr>
              <a:spLocks noChangeShapeType="1"/>
            </p:cNvSpPr>
            <p:nvPr/>
          </p:nvSpPr>
          <p:spPr bwMode="auto">
            <a:xfrm>
              <a:off x="2592" y="2352"/>
              <a:ext cx="0" cy="1056"/>
            </a:xfrm>
            <a:prstGeom prst="line">
              <a:avLst/>
            </a:prstGeom>
            <a:noFill/>
            <a:ln w="9525">
              <a:solidFill>
                <a:schemeClr val="tx1"/>
              </a:solidFill>
              <a:prstDash val="dash"/>
              <a:round/>
              <a:headEnd/>
              <a:tailEnd/>
            </a:ln>
          </p:spPr>
          <p:txBody>
            <a:bodyPr wrap="none"/>
            <a:lstStyle/>
            <a:p>
              <a:endParaRPr lang="pt-BR"/>
            </a:p>
          </p:txBody>
        </p:sp>
        <p:sp>
          <p:nvSpPr>
            <p:cNvPr id="80924" name="Oval 12"/>
            <p:cNvSpPr>
              <a:spLocks noChangeArrowheads="1"/>
            </p:cNvSpPr>
            <p:nvPr/>
          </p:nvSpPr>
          <p:spPr bwMode="auto">
            <a:xfrm>
              <a:off x="2544" y="2304"/>
              <a:ext cx="96" cy="96"/>
            </a:xfrm>
            <a:prstGeom prst="ellipse">
              <a:avLst/>
            </a:prstGeom>
            <a:solidFill>
              <a:srgbClr val="000000"/>
            </a:solidFill>
            <a:ln w="9525">
              <a:solidFill>
                <a:schemeClr val="tx1"/>
              </a:solidFill>
              <a:round/>
              <a:headEnd/>
              <a:tailEnd/>
            </a:ln>
          </p:spPr>
          <p:txBody>
            <a:bodyPr wrap="none" anchor="ctr"/>
            <a:lstStyle/>
            <a:p>
              <a:endParaRPr lang="pt-BR"/>
            </a:p>
          </p:txBody>
        </p:sp>
        <p:sp>
          <p:nvSpPr>
            <p:cNvPr id="80925" name="Text Box 13"/>
            <p:cNvSpPr txBox="1">
              <a:spLocks noChangeArrowheads="1"/>
            </p:cNvSpPr>
            <p:nvPr/>
          </p:nvSpPr>
          <p:spPr bwMode="auto">
            <a:xfrm>
              <a:off x="1152" y="2217"/>
              <a:ext cx="432" cy="252"/>
            </a:xfrm>
            <a:prstGeom prst="rect">
              <a:avLst/>
            </a:prstGeom>
            <a:noFill/>
            <a:ln w="9525">
              <a:noFill/>
              <a:miter lim="800000"/>
              <a:headEnd/>
              <a:tailEnd/>
            </a:ln>
          </p:spPr>
          <p:txBody>
            <a:bodyPr>
              <a:spAutoFit/>
            </a:bodyPr>
            <a:lstStyle/>
            <a:p>
              <a:pPr eaLnBrk="1" hangingPunct="1">
                <a:spcBef>
                  <a:spcPct val="50000"/>
                </a:spcBef>
              </a:pPr>
              <a:r>
                <a:rPr lang="pt-BR" sz="2000" b="1" dirty="0">
                  <a:latin typeface="+mn-lt"/>
                </a:rPr>
                <a:t>10</a:t>
              </a:r>
            </a:p>
          </p:txBody>
        </p:sp>
        <p:sp>
          <p:nvSpPr>
            <p:cNvPr id="80926" name="Text Box 14"/>
            <p:cNvSpPr txBox="1">
              <a:spLocks noChangeArrowheads="1"/>
            </p:cNvSpPr>
            <p:nvPr/>
          </p:nvSpPr>
          <p:spPr bwMode="auto">
            <a:xfrm>
              <a:off x="2373" y="3390"/>
              <a:ext cx="528" cy="252"/>
            </a:xfrm>
            <a:prstGeom prst="rect">
              <a:avLst/>
            </a:prstGeom>
            <a:noFill/>
            <a:ln w="9525">
              <a:noFill/>
              <a:miter lim="800000"/>
              <a:headEnd/>
              <a:tailEnd/>
            </a:ln>
          </p:spPr>
          <p:txBody>
            <a:bodyPr>
              <a:spAutoFit/>
            </a:bodyPr>
            <a:lstStyle/>
            <a:p>
              <a:pPr eaLnBrk="1" hangingPunct="1">
                <a:spcBef>
                  <a:spcPct val="50000"/>
                </a:spcBef>
              </a:pPr>
              <a:r>
                <a:rPr lang="pt-BR" sz="2000" b="1" dirty="0">
                  <a:latin typeface="+mn-lt"/>
                </a:rPr>
                <a:t>2500</a:t>
              </a:r>
            </a:p>
          </p:txBody>
        </p:sp>
      </p:grpSp>
      <p:grpSp>
        <p:nvGrpSpPr>
          <p:cNvPr id="3" name="Group 15"/>
          <p:cNvGrpSpPr>
            <a:grpSpLocks/>
          </p:cNvGrpSpPr>
          <p:nvPr/>
        </p:nvGrpSpPr>
        <p:grpSpPr bwMode="auto">
          <a:xfrm>
            <a:off x="79376" y="1619252"/>
            <a:ext cx="5362576" cy="4083052"/>
            <a:chOff x="270" y="1308"/>
            <a:chExt cx="3378" cy="2572"/>
          </a:xfrm>
        </p:grpSpPr>
        <p:sp>
          <p:nvSpPr>
            <p:cNvPr id="80915" name="Line 16"/>
            <p:cNvSpPr>
              <a:spLocks noChangeShapeType="1"/>
            </p:cNvSpPr>
            <p:nvPr/>
          </p:nvSpPr>
          <p:spPr bwMode="auto">
            <a:xfrm flipV="1">
              <a:off x="1662" y="1536"/>
              <a:ext cx="1680" cy="1872"/>
            </a:xfrm>
            <a:prstGeom prst="line">
              <a:avLst/>
            </a:prstGeom>
            <a:noFill/>
            <a:ln w="38100">
              <a:solidFill>
                <a:schemeClr val="tx1"/>
              </a:solidFill>
              <a:round/>
              <a:headEnd/>
              <a:tailEnd/>
            </a:ln>
          </p:spPr>
          <p:txBody>
            <a:bodyPr wrap="none"/>
            <a:lstStyle/>
            <a:p>
              <a:endParaRPr lang="pt-BR"/>
            </a:p>
          </p:txBody>
        </p:sp>
        <p:sp>
          <p:nvSpPr>
            <p:cNvPr id="80916" name="Line 17"/>
            <p:cNvSpPr>
              <a:spLocks noChangeShapeType="1"/>
            </p:cNvSpPr>
            <p:nvPr/>
          </p:nvSpPr>
          <p:spPr bwMode="auto">
            <a:xfrm flipH="1">
              <a:off x="1440" y="3408"/>
              <a:ext cx="240" cy="288"/>
            </a:xfrm>
            <a:prstGeom prst="line">
              <a:avLst/>
            </a:prstGeom>
            <a:noFill/>
            <a:ln w="9525">
              <a:solidFill>
                <a:schemeClr val="accent6">
                  <a:lumMod val="50000"/>
                </a:schemeClr>
              </a:solidFill>
              <a:prstDash val="dash"/>
              <a:round/>
              <a:headEnd/>
              <a:tailEnd/>
            </a:ln>
          </p:spPr>
          <p:txBody>
            <a:bodyPr wrap="none"/>
            <a:lstStyle/>
            <a:p>
              <a:endParaRPr lang="pt-BR"/>
            </a:p>
          </p:txBody>
        </p:sp>
        <p:sp>
          <p:nvSpPr>
            <p:cNvPr id="80917" name="Text Box 18"/>
            <p:cNvSpPr txBox="1">
              <a:spLocks noChangeArrowheads="1"/>
            </p:cNvSpPr>
            <p:nvPr/>
          </p:nvSpPr>
          <p:spPr bwMode="auto">
            <a:xfrm>
              <a:off x="3312" y="1308"/>
              <a:ext cx="336" cy="330"/>
            </a:xfrm>
            <a:prstGeom prst="rect">
              <a:avLst/>
            </a:prstGeom>
            <a:noFill/>
            <a:ln w="9525">
              <a:noFill/>
              <a:miter lim="800000"/>
              <a:headEnd/>
              <a:tailEnd/>
            </a:ln>
          </p:spPr>
          <p:txBody>
            <a:bodyPr>
              <a:spAutoFit/>
            </a:bodyPr>
            <a:lstStyle/>
            <a:p>
              <a:pPr eaLnBrk="1" hangingPunct="1">
                <a:spcBef>
                  <a:spcPct val="50000"/>
                </a:spcBef>
              </a:pPr>
              <a:r>
                <a:rPr lang="pt-BR" sz="2800" b="1" dirty="0">
                  <a:latin typeface="+mn-lt"/>
                </a:rPr>
                <a:t>S</a:t>
              </a:r>
              <a:r>
                <a:rPr lang="pt-BR" sz="1600" b="1" dirty="0">
                  <a:latin typeface="+mn-lt"/>
                </a:rPr>
                <a:t>0</a:t>
              </a:r>
            </a:p>
          </p:txBody>
        </p:sp>
        <p:sp>
          <p:nvSpPr>
            <p:cNvPr id="80918" name="Line 19"/>
            <p:cNvSpPr>
              <a:spLocks noChangeShapeType="1"/>
            </p:cNvSpPr>
            <p:nvPr/>
          </p:nvSpPr>
          <p:spPr bwMode="auto">
            <a:xfrm>
              <a:off x="1680" y="3408"/>
              <a:ext cx="0" cy="192"/>
            </a:xfrm>
            <a:prstGeom prst="line">
              <a:avLst/>
            </a:prstGeom>
            <a:noFill/>
            <a:ln w="9525">
              <a:solidFill>
                <a:schemeClr val="accent6">
                  <a:lumMod val="50000"/>
                </a:schemeClr>
              </a:solidFill>
              <a:round/>
              <a:headEnd/>
              <a:tailEnd type="triangle" w="med" len="med"/>
            </a:ln>
          </p:spPr>
          <p:txBody>
            <a:bodyPr wrap="none"/>
            <a:lstStyle/>
            <a:p>
              <a:endParaRPr lang="pt-BR"/>
            </a:p>
          </p:txBody>
        </p:sp>
        <p:sp>
          <p:nvSpPr>
            <p:cNvPr id="80919" name="Text Box 20"/>
            <p:cNvSpPr txBox="1">
              <a:spLocks noChangeArrowheads="1"/>
            </p:cNvSpPr>
            <p:nvPr/>
          </p:nvSpPr>
          <p:spPr bwMode="auto">
            <a:xfrm>
              <a:off x="1584" y="3589"/>
              <a:ext cx="785" cy="291"/>
            </a:xfrm>
            <a:prstGeom prst="rect">
              <a:avLst/>
            </a:prstGeom>
            <a:noFill/>
            <a:ln w="9525">
              <a:solidFill>
                <a:schemeClr val="accent6">
                  <a:lumMod val="50000"/>
                </a:schemeClr>
              </a:solidFill>
              <a:miter lim="800000"/>
              <a:headEnd/>
              <a:tailEnd/>
            </a:ln>
          </p:spPr>
          <p:txBody>
            <a:bodyPr wrap="square">
              <a:spAutoFit/>
            </a:bodyPr>
            <a:lstStyle/>
            <a:p>
              <a:pPr eaLnBrk="1" hangingPunct="1">
                <a:spcBef>
                  <a:spcPct val="50000"/>
                </a:spcBef>
              </a:pPr>
              <a:r>
                <a:rPr lang="pt-BR" dirty="0">
                  <a:solidFill>
                    <a:schemeClr val="accent6">
                      <a:lumMod val="50000"/>
                    </a:schemeClr>
                  </a:solidFill>
                </a:rPr>
                <a:t>c </a:t>
              </a:r>
              <a:r>
                <a:rPr lang="pt-BR" dirty="0">
                  <a:solidFill>
                    <a:schemeClr val="accent6">
                      <a:lumMod val="50000"/>
                    </a:schemeClr>
                  </a:solidFill>
                  <a:sym typeface="Symbol" pitchFamily="18" charset="2"/>
                </a:rPr>
                <a:t></a:t>
              </a:r>
              <a:r>
                <a:rPr lang="pt-BR" dirty="0">
                  <a:solidFill>
                    <a:schemeClr val="accent6">
                      <a:lumMod val="50000"/>
                    </a:schemeClr>
                  </a:solidFill>
                </a:rPr>
                <a:t>500</a:t>
              </a:r>
            </a:p>
          </p:txBody>
        </p:sp>
        <p:sp>
          <p:nvSpPr>
            <p:cNvPr id="80920" name="Line 21"/>
            <p:cNvSpPr>
              <a:spLocks noChangeShapeType="1"/>
            </p:cNvSpPr>
            <p:nvPr/>
          </p:nvSpPr>
          <p:spPr bwMode="auto">
            <a:xfrm flipH="1">
              <a:off x="1248" y="3696"/>
              <a:ext cx="192" cy="0"/>
            </a:xfrm>
            <a:prstGeom prst="line">
              <a:avLst/>
            </a:prstGeom>
            <a:noFill/>
            <a:ln w="9525">
              <a:solidFill>
                <a:schemeClr val="accent6">
                  <a:lumMod val="50000"/>
                </a:schemeClr>
              </a:solidFill>
              <a:round/>
              <a:headEnd/>
              <a:tailEnd type="triangle" w="med" len="med"/>
            </a:ln>
          </p:spPr>
          <p:txBody>
            <a:bodyPr wrap="none"/>
            <a:lstStyle/>
            <a:p>
              <a:endParaRPr lang="pt-BR"/>
            </a:p>
          </p:txBody>
        </p:sp>
        <p:sp>
          <p:nvSpPr>
            <p:cNvPr id="80921" name="Text Box 22"/>
            <p:cNvSpPr txBox="1">
              <a:spLocks noChangeArrowheads="1"/>
            </p:cNvSpPr>
            <p:nvPr/>
          </p:nvSpPr>
          <p:spPr bwMode="auto">
            <a:xfrm>
              <a:off x="270" y="3552"/>
              <a:ext cx="985" cy="291"/>
            </a:xfrm>
            <a:prstGeom prst="rect">
              <a:avLst/>
            </a:prstGeom>
            <a:noFill/>
            <a:ln w="9525">
              <a:solidFill>
                <a:schemeClr val="accent6">
                  <a:lumMod val="50000"/>
                </a:schemeClr>
              </a:solidFill>
              <a:miter lim="800000"/>
              <a:headEnd/>
              <a:tailEnd/>
            </a:ln>
          </p:spPr>
          <p:txBody>
            <a:bodyPr wrap="square">
              <a:spAutoFit/>
            </a:bodyPr>
            <a:lstStyle/>
            <a:p>
              <a:pPr eaLnBrk="1" hangingPunct="1">
                <a:spcBef>
                  <a:spcPct val="50000"/>
                </a:spcBef>
              </a:pPr>
              <a:r>
                <a:rPr lang="pt-BR" dirty="0">
                  <a:solidFill>
                    <a:schemeClr val="accent6">
                      <a:lumMod val="50000"/>
                    </a:schemeClr>
                  </a:solidFill>
                </a:rPr>
                <a:t>-c/d </a:t>
              </a:r>
              <a:r>
                <a:rPr lang="pt-BR" dirty="0">
                  <a:solidFill>
                    <a:schemeClr val="accent6">
                      <a:lumMod val="50000"/>
                    </a:schemeClr>
                  </a:solidFill>
                  <a:sym typeface="Symbol" pitchFamily="18" charset="2"/>
                </a:rPr>
                <a:t></a:t>
              </a:r>
              <a:r>
                <a:rPr lang="pt-BR" dirty="0">
                  <a:solidFill>
                    <a:schemeClr val="accent6">
                      <a:lumMod val="50000"/>
                    </a:schemeClr>
                  </a:solidFill>
                </a:rPr>
                <a:t>-2,5</a:t>
              </a:r>
            </a:p>
          </p:txBody>
        </p:sp>
      </p:grpSp>
      <p:grpSp>
        <p:nvGrpSpPr>
          <p:cNvPr id="4" name="Group 23"/>
          <p:cNvGrpSpPr>
            <a:grpSpLocks/>
          </p:cNvGrpSpPr>
          <p:nvPr/>
        </p:nvGrpSpPr>
        <p:grpSpPr bwMode="auto">
          <a:xfrm>
            <a:off x="344487" y="2047872"/>
            <a:ext cx="7083425" cy="3692521"/>
            <a:chOff x="437" y="1578"/>
            <a:chExt cx="4462" cy="2326"/>
          </a:xfrm>
        </p:grpSpPr>
        <p:sp>
          <p:nvSpPr>
            <p:cNvPr id="80909" name="Line 24"/>
            <p:cNvSpPr>
              <a:spLocks noChangeShapeType="1"/>
            </p:cNvSpPr>
            <p:nvPr/>
          </p:nvSpPr>
          <p:spPr bwMode="auto">
            <a:xfrm>
              <a:off x="1440" y="1728"/>
              <a:ext cx="3120" cy="1680"/>
            </a:xfrm>
            <a:prstGeom prst="line">
              <a:avLst/>
            </a:prstGeom>
            <a:noFill/>
            <a:ln w="38100">
              <a:solidFill>
                <a:schemeClr val="tx1"/>
              </a:solidFill>
              <a:round/>
              <a:headEnd/>
              <a:tailEnd/>
            </a:ln>
          </p:spPr>
          <p:txBody>
            <a:bodyPr wrap="none"/>
            <a:lstStyle/>
            <a:p>
              <a:endParaRPr lang="pt-BR"/>
            </a:p>
          </p:txBody>
        </p:sp>
        <p:sp>
          <p:nvSpPr>
            <p:cNvPr id="80910" name="Text Box 25"/>
            <p:cNvSpPr txBox="1">
              <a:spLocks noChangeArrowheads="1"/>
            </p:cNvSpPr>
            <p:nvPr/>
          </p:nvSpPr>
          <p:spPr bwMode="auto">
            <a:xfrm>
              <a:off x="4467" y="3092"/>
              <a:ext cx="432" cy="330"/>
            </a:xfrm>
            <a:prstGeom prst="rect">
              <a:avLst/>
            </a:prstGeom>
            <a:noFill/>
            <a:ln w="9525">
              <a:noFill/>
              <a:miter lim="800000"/>
              <a:headEnd/>
              <a:tailEnd/>
            </a:ln>
          </p:spPr>
          <p:txBody>
            <a:bodyPr>
              <a:spAutoFit/>
            </a:bodyPr>
            <a:lstStyle/>
            <a:p>
              <a:pPr eaLnBrk="1" hangingPunct="1">
                <a:spcBef>
                  <a:spcPct val="50000"/>
                </a:spcBef>
              </a:pPr>
              <a:r>
                <a:rPr lang="pt-BR" sz="2800" b="1" dirty="0">
                  <a:latin typeface="+mn-lt"/>
                </a:rPr>
                <a:t>D</a:t>
              </a:r>
              <a:r>
                <a:rPr lang="pt-BR" sz="1800" b="1" dirty="0">
                  <a:latin typeface="+mn-lt"/>
                </a:rPr>
                <a:t>0</a:t>
              </a:r>
            </a:p>
          </p:txBody>
        </p:sp>
        <p:sp>
          <p:nvSpPr>
            <p:cNvPr id="80911" name="Text Box 26"/>
            <p:cNvSpPr txBox="1">
              <a:spLocks noChangeArrowheads="1"/>
            </p:cNvSpPr>
            <p:nvPr/>
          </p:nvSpPr>
          <p:spPr bwMode="auto">
            <a:xfrm>
              <a:off x="437" y="1578"/>
              <a:ext cx="804" cy="291"/>
            </a:xfrm>
            <a:prstGeom prst="rect">
              <a:avLst/>
            </a:prstGeom>
            <a:noFill/>
            <a:ln w="9525">
              <a:solidFill>
                <a:schemeClr val="accent6">
                  <a:lumMod val="50000"/>
                </a:schemeClr>
              </a:solidFill>
              <a:miter lim="800000"/>
              <a:headEnd/>
              <a:tailEnd/>
            </a:ln>
          </p:spPr>
          <p:txBody>
            <a:bodyPr wrap="square">
              <a:spAutoFit/>
            </a:bodyPr>
            <a:lstStyle/>
            <a:p>
              <a:pPr eaLnBrk="1" hangingPunct="1">
                <a:spcBef>
                  <a:spcPct val="50000"/>
                </a:spcBef>
              </a:pPr>
              <a:r>
                <a:rPr lang="pt-BR">
                  <a:solidFill>
                    <a:schemeClr val="accent6">
                      <a:lumMod val="50000"/>
                    </a:schemeClr>
                  </a:solidFill>
                </a:rPr>
                <a:t>a/b </a:t>
              </a:r>
              <a:r>
                <a:rPr lang="pt-BR">
                  <a:solidFill>
                    <a:schemeClr val="accent6">
                      <a:lumMod val="50000"/>
                    </a:schemeClr>
                  </a:solidFill>
                  <a:sym typeface="Symbol" pitchFamily="18" charset="2"/>
                </a:rPr>
                <a:t>1</a:t>
              </a:r>
              <a:r>
                <a:rPr lang="pt-BR">
                  <a:solidFill>
                    <a:schemeClr val="accent6">
                      <a:lumMod val="50000"/>
                    </a:schemeClr>
                  </a:solidFill>
                </a:rPr>
                <a:t>5</a:t>
              </a:r>
            </a:p>
          </p:txBody>
        </p:sp>
        <p:sp>
          <p:nvSpPr>
            <p:cNvPr id="80912" name="Line 27"/>
            <p:cNvSpPr>
              <a:spLocks noChangeShapeType="1"/>
            </p:cNvSpPr>
            <p:nvPr/>
          </p:nvSpPr>
          <p:spPr bwMode="auto">
            <a:xfrm flipH="1">
              <a:off x="1248" y="1728"/>
              <a:ext cx="192" cy="0"/>
            </a:xfrm>
            <a:prstGeom prst="line">
              <a:avLst/>
            </a:prstGeom>
            <a:noFill/>
            <a:ln w="9525">
              <a:solidFill>
                <a:schemeClr val="accent6">
                  <a:lumMod val="50000"/>
                </a:schemeClr>
              </a:solidFill>
              <a:round/>
              <a:headEnd/>
              <a:tailEnd type="triangle" w="med" len="med"/>
            </a:ln>
          </p:spPr>
          <p:txBody>
            <a:bodyPr wrap="none"/>
            <a:lstStyle/>
            <a:p>
              <a:endParaRPr lang="pt-BR"/>
            </a:p>
          </p:txBody>
        </p:sp>
        <p:sp>
          <p:nvSpPr>
            <p:cNvPr id="80913" name="Line 28"/>
            <p:cNvSpPr>
              <a:spLocks noChangeShapeType="1"/>
            </p:cNvSpPr>
            <p:nvPr/>
          </p:nvSpPr>
          <p:spPr bwMode="auto">
            <a:xfrm>
              <a:off x="4560" y="3408"/>
              <a:ext cx="0" cy="192"/>
            </a:xfrm>
            <a:prstGeom prst="line">
              <a:avLst/>
            </a:prstGeom>
            <a:noFill/>
            <a:ln w="9525">
              <a:solidFill>
                <a:schemeClr val="accent6">
                  <a:lumMod val="50000"/>
                </a:schemeClr>
              </a:solidFill>
              <a:round/>
              <a:headEnd/>
              <a:tailEnd type="triangle" w="med" len="med"/>
            </a:ln>
          </p:spPr>
          <p:txBody>
            <a:bodyPr wrap="none"/>
            <a:lstStyle/>
            <a:p>
              <a:endParaRPr lang="pt-BR"/>
            </a:p>
          </p:txBody>
        </p:sp>
        <p:sp>
          <p:nvSpPr>
            <p:cNvPr id="80914" name="Text Box 29"/>
            <p:cNvSpPr txBox="1">
              <a:spLocks noChangeArrowheads="1"/>
            </p:cNvSpPr>
            <p:nvPr/>
          </p:nvSpPr>
          <p:spPr bwMode="auto">
            <a:xfrm>
              <a:off x="4030" y="3613"/>
              <a:ext cx="862" cy="291"/>
            </a:xfrm>
            <a:prstGeom prst="rect">
              <a:avLst/>
            </a:prstGeom>
            <a:noFill/>
            <a:ln w="9525">
              <a:solidFill>
                <a:schemeClr val="accent6">
                  <a:lumMod val="50000"/>
                </a:schemeClr>
              </a:solidFill>
              <a:miter lim="800000"/>
              <a:headEnd/>
              <a:tailEnd/>
            </a:ln>
          </p:spPr>
          <p:txBody>
            <a:bodyPr wrap="square">
              <a:spAutoFit/>
            </a:bodyPr>
            <a:lstStyle/>
            <a:p>
              <a:pPr eaLnBrk="1" hangingPunct="1">
                <a:spcBef>
                  <a:spcPct val="50000"/>
                </a:spcBef>
              </a:pPr>
              <a:r>
                <a:rPr lang="pt-BR">
                  <a:solidFill>
                    <a:schemeClr val="accent6">
                      <a:lumMod val="50000"/>
                    </a:schemeClr>
                  </a:solidFill>
                </a:rPr>
                <a:t>a </a:t>
              </a:r>
              <a:r>
                <a:rPr lang="pt-BR">
                  <a:solidFill>
                    <a:schemeClr val="accent6">
                      <a:lumMod val="50000"/>
                    </a:schemeClr>
                  </a:solidFill>
                  <a:sym typeface="Symbol" pitchFamily="18" charset="2"/>
                </a:rPr>
                <a:t>7</a:t>
              </a:r>
              <a:r>
                <a:rPr lang="pt-BR">
                  <a:solidFill>
                    <a:schemeClr val="accent6">
                      <a:lumMod val="50000"/>
                    </a:schemeClr>
                  </a:solidFill>
                </a:rPr>
                <a:t>500</a:t>
              </a:r>
            </a:p>
          </p:txBody>
        </p:sp>
      </p:grpSp>
      <p:sp>
        <p:nvSpPr>
          <p:cNvPr id="31" name="Rectangle 4">
            <a:extLst>
              <a:ext uri="{FF2B5EF4-FFF2-40B4-BE49-F238E27FC236}">
                <a16:creationId xmlns:a16="http://schemas.microsoft.com/office/drawing/2014/main" id="{23BEF081-0D65-4815-B766-572955EC894C}"/>
              </a:ext>
            </a:extLst>
          </p:cNvPr>
          <p:cNvSpPr>
            <a:spLocks noChangeArrowheads="1"/>
          </p:cNvSpPr>
          <p:nvPr/>
        </p:nvSpPr>
        <p:spPr bwMode="auto">
          <a:xfrm>
            <a:off x="330032" y="43473"/>
            <a:ext cx="8534400" cy="1066800"/>
          </a:xfrm>
          <a:prstGeom prst="rect">
            <a:avLst/>
          </a:prstGeom>
          <a:noFill/>
          <a:ln w="9525">
            <a:noFill/>
            <a:miter lim="800000"/>
            <a:headEnd/>
            <a:tailEnd/>
          </a:ln>
        </p:spPr>
        <p:txBody>
          <a:bodyPr anchor="ctr"/>
          <a:lstStyle/>
          <a:p>
            <a:pPr algn="r"/>
            <a:r>
              <a:rPr lang="pt-BR" sz="3600" b="1" dirty="0">
                <a:latin typeface="Arial" charset="0"/>
              </a:rPr>
              <a:t>Um Exemplo: O Mercado de Laranjas</a:t>
            </a:r>
          </a:p>
        </p:txBody>
      </p:sp>
      <p:graphicFrame>
        <p:nvGraphicFramePr>
          <p:cNvPr id="32" name="Object 7">
            <a:extLst>
              <a:ext uri="{FF2B5EF4-FFF2-40B4-BE49-F238E27FC236}">
                <a16:creationId xmlns:a16="http://schemas.microsoft.com/office/drawing/2014/main" id="{90A7DE6A-AD90-484E-A5D6-DF09567D5B2A}"/>
              </a:ext>
            </a:extLst>
          </p:cNvPr>
          <p:cNvGraphicFramePr>
            <a:graphicFrameLocks noChangeAspect="1"/>
          </p:cNvGraphicFramePr>
          <p:nvPr>
            <p:extLst>
              <p:ext uri="{D42A27DB-BD31-4B8C-83A1-F6EECF244321}">
                <p14:modId xmlns:p14="http://schemas.microsoft.com/office/powerpoint/2010/main" val="1310572415"/>
              </p:ext>
            </p:extLst>
          </p:nvPr>
        </p:nvGraphicFramePr>
        <p:xfrm>
          <a:off x="4808904" y="2585088"/>
          <a:ext cx="4055523" cy="1007949"/>
        </p:xfrm>
        <a:graphic>
          <a:graphicData uri="http://schemas.openxmlformats.org/presentationml/2006/ole">
            <mc:AlternateContent xmlns:mc="http://schemas.openxmlformats.org/markup-compatibility/2006">
              <mc:Choice xmlns:v="urn:schemas-microsoft-com:vml" Requires="v">
                <p:oleObj name="Equation" r:id="rId2" imgW="1930320" imgH="457200" progId="Equation.DSMT4">
                  <p:embed/>
                </p:oleObj>
              </mc:Choice>
              <mc:Fallback>
                <p:oleObj name="Equation" r:id="rId2" imgW="1930320" imgH="457200" progId="Equation.DSMT4">
                  <p:embed/>
                  <p:pic>
                    <p:nvPicPr>
                      <p:cNvPr id="10" name="Object 7">
                        <a:extLst>
                          <a:ext uri="{FF2B5EF4-FFF2-40B4-BE49-F238E27FC236}">
                            <a16:creationId xmlns:a16="http://schemas.microsoft.com/office/drawing/2014/main" id="{0FCAB44F-CB0C-4370-976A-C373E8CD98E2}"/>
                          </a:ext>
                        </a:extLst>
                      </p:cNvPr>
                      <p:cNvPicPr>
                        <a:picLocks noChangeAspect="1" noChangeArrowheads="1"/>
                      </p:cNvPicPr>
                      <p:nvPr/>
                    </p:nvPicPr>
                    <p:blipFill>
                      <a:blip r:embed="rId3"/>
                      <a:srcRect/>
                      <a:stretch>
                        <a:fillRect/>
                      </a:stretch>
                    </p:blipFill>
                    <p:spPr bwMode="auto">
                      <a:xfrm>
                        <a:off x="4808904" y="2585088"/>
                        <a:ext cx="4055523" cy="1007949"/>
                      </a:xfrm>
                      <a:prstGeom prst="rect">
                        <a:avLst/>
                      </a:prstGeom>
                      <a:solidFill>
                        <a:srgbClr val="F8F8F8"/>
                      </a:solidFill>
                      <a:ln w="28575">
                        <a:solidFill>
                          <a:schemeClr val="tx1"/>
                        </a:solidFill>
                        <a:miter lim="800000"/>
                        <a:headEnd/>
                        <a:tailEnd/>
                      </a:ln>
                    </p:spPr>
                  </p:pic>
                </p:oleObj>
              </mc:Fallback>
            </mc:AlternateContent>
          </a:graphicData>
        </a:graphic>
      </p:graphicFrame>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ChangeArrowheads="1"/>
          </p:cNvSpPr>
          <p:nvPr/>
        </p:nvSpPr>
        <p:spPr bwMode="auto">
          <a:xfrm>
            <a:off x="304800" y="1252538"/>
            <a:ext cx="8534400" cy="3581400"/>
          </a:xfrm>
          <a:prstGeom prst="rect">
            <a:avLst/>
          </a:prstGeom>
          <a:noFill/>
          <a:ln w="9525">
            <a:noFill/>
            <a:miter lim="800000"/>
            <a:headEnd/>
            <a:tailEnd/>
          </a:ln>
        </p:spPr>
        <p:txBody>
          <a:bodyPr/>
          <a:lstStyle/>
          <a:p>
            <a:pPr marL="457200" indent="-457200">
              <a:spcBef>
                <a:spcPct val="50000"/>
              </a:spcBef>
              <a:buSzPct val="98000"/>
              <a:buFont typeface="Wingdings" panose="05000000000000000000" pitchFamily="2" charset="2"/>
              <a:buChar char="§"/>
            </a:pPr>
            <a:r>
              <a:rPr lang="pt-BR" sz="2800" dirty="0">
                <a:latin typeface="Arial" charset="0"/>
              </a:rPr>
              <a:t>Em 1990 a demanda e a oferta passam a ser:</a:t>
            </a:r>
            <a:endParaRPr lang="pt-BR" sz="3200" dirty="0">
              <a:latin typeface="Arial" charset="0"/>
            </a:endParaRPr>
          </a:p>
          <a:p>
            <a:pPr marL="914400" lvl="1" indent="-457200">
              <a:lnSpc>
                <a:spcPct val="70000"/>
              </a:lnSpc>
              <a:spcBef>
                <a:spcPct val="40000"/>
              </a:spcBef>
              <a:buSzPct val="98000"/>
              <a:buFont typeface="Wingdings" panose="05000000000000000000" pitchFamily="2" charset="2"/>
              <a:buChar char="§"/>
            </a:pPr>
            <a:endParaRPr lang="pt-BR" sz="2800" dirty="0">
              <a:latin typeface="Arial" charset="0"/>
            </a:endParaRPr>
          </a:p>
          <a:p>
            <a:pPr marL="914400" lvl="1" indent="-457200">
              <a:lnSpc>
                <a:spcPct val="70000"/>
              </a:lnSpc>
              <a:spcBef>
                <a:spcPct val="40000"/>
              </a:spcBef>
              <a:buSzPct val="98000"/>
              <a:buFont typeface="Wingdings" panose="05000000000000000000" pitchFamily="2" charset="2"/>
              <a:buChar char="§"/>
            </a:pPr>
            <a:endParaRPr lang="pt-BR" sz="2800" dirty="0">
              <a:latin typeface="Arial" charset="0"/>
            </a:endParaRPr>
          </a:p>
          <a:p>
            <a:pPr marL="914400" lvl="1" indent="-457200">
              <a:lnSpc>
                <a:spcPct val="70000"/>
              </a:lnSpc>
              <a:spcBef>
                <a:spcPct val="40000"/>
              </a:spcBef>
              <a:buSzPct val="98000"/>
              <a:buFont typeface="Wingdings" panose="05000000000000000000" pitchFamily="2" charset="2"/>
              <a:buChar char="§"/>
            </a:pPr>
            <a:endParaRPr lang="pt-BR" sz="2800" dirty="0">
              <a:latin typeface="Arial" charset="0"/>
            </a:endParaRPr>
          </a:p>
          <a:p>
            <a:pPr marL="457200" indent="-457200">
              <a:spcBef>
                <a:spcPct val="50000"/>
              </a:spcBef>
              <a:buSzPct val="98000"/>
              <a:buFont typeface="Wingdings" panose="05000000000000000000" pitchFamily="2" charset="2"/>
              <a:buChar char="§"/>
            </a:pPr>
            <a:r>
              <a:rPr lang="pt-BR" sz="3200" dirty="0">
                <a:latin typeface="Arial" charset="0"/>
              </a:rPr>
              <a:t>Assim, o novo equilíbrio passa a ser:</a:t>
            </a:r>
          </a:p>
          <a:p>
            <a:pPr marL="457200" indent="-457200">
              <a:spcBef>
                <a:spcPct val="50000"/>
              </a:spcBef>
              <a:buSzPct val="98000"/>
              <a:buFont typeface="Wingdings" panose="05000000000000000000" pitchFamily="2" charset="2"/>
              <a:buChar char="§"/>
            </a:pPr>
            <a:endParaRPr lang="pt-BR" sz="2600" dirty="0">
              <a:latin typeface="Arial" charset="0"/>
            </a:endParaRPr>
          </a:p>
          <a:p>
            <a:pPr marL="914400" lvl="1" indent="-457200">
              <a:spcBef>
                <a:spcPct val="40000"/>
              </a:spcBef>
              <a:buSzPct val="98000"/>
              <a:buFont typeface="Wingdings" panose="05000000000000000000" pitchFamily="2" charset="2"/>
              <a:buChar char="§"/>
            </a:pPr>
            <a:r>
              <a:rPr lang="pt-BR" sz="2800" b="1" dirty="0">
                <a:latin typeface="Arial" charset="0"/>
              </a:rPr>
              <a:t>9500 - 500P = 750 + 200P</a:t>
            </a:r>
          </a:p>
        </p:txBody>
      </p:sp>
      <p:sp>
        <p:nvSpPr>
          <p:cNvPr id="81926" name="Text Box 6"/>
          <p:cNvSpPr txBox="1">
            <a:spLocks noChangeArrowheads="1"/>
          </p:cNvSpPr>
          <p:nvPr/>
        </p:nvSpPr>
        <p:spPr bwMode="auto">
          <a:xfrm>
            <a:off x="6456729" y="4147940"/>
            <a:ext cx="1333250" cy="461665"/>
          </a:xfrm>
          <a:prstGeom prst="rect">
            <a:avLst/>
          </a:prstGeom>
          <a:solidFill>
            <a:srgbClr val="F8F8F8"/>
          </a:solidFill>
          <a:ln w="28575">
            <a:solidFill>
              <a:schemeClr val="tx1"/>
            </a:solidFill>
            <a:miter lim="800000"/>
            <a:headEnd/>
            <a:tailEnd/>
          </a:ln>
        </p:spPr>
        <p:txBody>
          <a:bodyPr wrap="none">
            <a:spAutoFit/>
          </a:bodyPr>
          <a:lstStyle/>
          <a:p>
            <a:pPr eaLnBrk="1" hangingPunct="1"/>
            <a:r>
              <a:rPr lang="pt-BR" b="1" dirty="0">
                <a:latin typeface="+mn-lt"/>
              </a:rPr>
              <a:t>P = 12,5</a:t>
            </a:r>
          </a:p>
        </p:txBody>
      </p:sp>
      <p:sp>
        <p:nvSpPr>
          <p:cNvPr id="81927" name="Text Box 7"/>
          <p:cNvSpPr txBox="1">
            <a:spLocks noChangeArrowheads="1"/>
          </p:cNvSpPr>
          <p:nvPr/>
        </p:nvSpPr>
        <p:spPr bwMode="auto">
          <a:xfrm>
            <a:off x="6445617" y="4986140"/>
            <a:ext cx="1459054" cy="461665"/>
          </a:xfrm>
          <a:prstGeom prst="rect">
            <a:avLst/>
          </a:prstGeom>
          <a:solidFill>
            <a:srgbClr val="F8F8F8"/>
          </a:solidFill>
          <a:ln w="28575">
            <a:solidFill>
              <a:schemeClr val="tx1"/>
            </a:solidFill>
            <a:miter lim="800000"/>
            <a:headEnd/>
            <a:tailEnd/>
          </a:ln>
        </p:spPr>
        <p:txBody>
          <a:bodyPr wrap="none">
            <a:spAutoFit/>
          </a:bodyPr>
          <a:lstStyle/>
          <a:p>
            <a:pPr eaLnBrk="1" hangingPunct="1"/>
            <a:r>
              <a:rPr lang="pt-BR" b="1">
                <a:latin typeface="+mn-lt"/>
              </a:rPr>
              <a:t>Q = 3250</a:t>
            </a:r>
          </a:p>
        </p:txBody>
      </p:sp>
      <p:sp>
        <p:nvSpPr>
          <p:cNvPr id="81928" name="Line 8"/>
          <p:cNvSpPr>
            <a:spLocks noChangeShapeType="1"/>
          </p:cNvSpPr>
          <p:nvPr/>
        </p:nvSpPr>
        <p:spPr bwMode="auto">
          <a:xfrm rot="19797518" flipV="1">
            <a:off x="5609004" y="4609902"/>
            <a:ext cx="862013" cy="7938"/>
          </a:xfrm>
          <a:prstGeom prst="line">
            <a:avLst/>
          </a:prstGeom>
          <a:noFill/>
          <a:ln w="28575">
            <a:solidFill>
              <a:schemeClr val="tx1"/>
            </a:solidFill>
            <a:round/>
            <a:headEnd/>
            <a:tailEnd type="triangle" w="med" len="med"/>
          </a:ln>
        </p:spPr>
        <p:txBody>
          <a:bodyPr wrap="none"/>
          <a:lstStyle/>
          <a:p>
            <a:endParaRPr lang="pt-BR"/>
          </a:p>
        </p:txBody>
      </p:sp>
      <p:sp>
        <p:nvSpPr>
          <p:cNvPr id="81929" name="Line 9"/>
          <p:cNvSpPr>
            <a:spLocks noChangeShapeType="1"/>
          </p:cNvSpPr>
          <p:nvPr/>
        </p:nvSpPr>
        <p:spPr bwMode="auto">
          <a:xfrm>
            <a:off x="5645517" y="4833740"/>
            <a:ext cx="725487" cy="342900"/>
          </a:xfrm>
          <a:prstGeom prst="line">
            <a:avLst/>
          </a:prstGeom>
          <a:noFill/>
          <a:ln w="28575">
            <a:solidFill>
              <a:schemeClr val="tx1"/>
            </a:solidFill>
            <a:round/>
            <a:headEnd/>
            <a:tailEnd type="triangle" w="med" len="med"/>
          </a:ln>
        </p:spPr>
        <p:txBody>
          <a:bodyPr wrap="none"/>
          <a:lstStyle/>
          <a:p>
            <a:endParaRPr lang="pt-BR"/>
          </a:p>
        </p:txBody>
      </p:sp>
      <p:sp>
        <p:nvSpPr>
          <p:cNvPr id="10" name="Rectangle 4">
            <a:extLst>
              <a:ext uri="{FF2B5EF4-FFF2-40B4-BE49-F238E27FC236}">
                <a16:creationId xmlns:a16="http://schemas.microsoft.com/office/drawing/2014/main" id="{1CBFB7FB-D8DD-46A1-BA79-28C76226150D}"/>
              </a:ext>
            </a:extLst>
          </p:cNvPr>
          <p:cNvSpPr>
            <a:spLocks noChangeArrowheads="1"/>
          </p:cNvSpPr>
          <p:nvPr/>
        </p:nvSpPr>
        <p:spPr bwMode="auto">
          <a:xfrm>
            <a:off x="330032" y="43473"/>
            <a:ext cx="8534400" cy="1066800"/>
          </a:xfrm>
          <a:prstGeom prst="rect">
            <a:avLst/>
          </a:prstGeom>
          <a:noFill/>
          <a:ln w="9525">
            <a:noFill/>
            <a:miter lim="800000"/>
            <a:headEnd/>
            <a:tailEnd/>
          </a:ln>
        </p:spPr>
        <p:txBody>
          <a:bodyPr anchor="ctr"/>
          <a:lstStyle/>
          <a:p>
            <a:pPr algn="r"/>
            <a:r>
              <a:rPr lang="pt-BR" sz="3600" b="1" dirty="0">
                <a:latin typeface="Arial" charset="0"/>
              </a:rPr>
              <a:t>Um Exemplo: O Mercado de Laranjas</a:t>
            </a:r>
          </a:p>
        </p:txBody>
      </p:sp>
      <p:graphicFrame>
        <p:nvGraphicFramePr>
          <p:cNvPr id="8" name="Object 7">
            <a:extLst>
              <a:ext uri="{FF2B5EF4-FFF2-40B4-BE49-F238E27FC236}">
                <a16:creationId xmlns:a16="http://schemas.microsoft.com/office/drawing/2014/main" id="{82810B49-1FBC-4C19-94F4-33D41286540F}"/>
              </a:ext>
            </a:extLst>
          </p:cNvPr>
          <p:cNvGraphicFramePr>
            <a:graphicFrameLocks noChangeAspect="1"/>
          </p:cNvGraphicFramePr>
          <p:nvPr>
            <p:extLst>
              <p:ext uri="{D42A27DB-BD31-4B8C-83A1-F6EECF244321}">
                <p14:modId xmlns:p14="http://schemas.microsoft.com/office/powerpoint/2010/main" val="2022959650"/>
              </p:ext>
            </p:extLst>
          </p:nvPr>
        </p:nvGraphicFramePr>
        <p:xfrm>
          <a:off x="898745" y="1895303"/>
          <a:ext cx="5262562" cy="1247775"/>
        </p:xfrm>
        <a:graphic>
          <a:graphicData uri="http://schemas.openxmlformats.org/presentationml/2006/ole">
            <mc:AlternateContent xmlns:mc="http://schemas.openxmlformats.org/markup-compatibility/2006">
              <mc:Choice xmlns:v="urn:schemas-microsoft-com:vml" Requires="v">
                <p:oleObj name="Equation" r:id="rId2" imgW="1917360" imgH="457200" progId="Equation.DSMT4">
                  <p:embed/>
                </p:oleObj>
              </mc:Choice>
              <mc:Fallback>
                <p:oleObj name="Equation" r:id="rId2" imgW="1917360" imgH="457200" progId="Equation.DSMT4">
                  <p:embed/>
                  <p:pic>
                    <p:nvPicPr>
                      <p:cNvPr id="10" name="Object 7">
                        <a:extLst>
                          <a:ext uri="{FF2B5EF4-FFF2-40B4-BE49-F238E27FC236}">
                            <a16:creationId xmlns:a16="http://schemas.microsoft.com/office/drawing/2014/main" id="{0FCAB44F-CB0C-4370-976A-C373E8CD98E2}"/>
                          </a:ext>
                        </a:extLst>
                      </p:cNvPr>
                      <p:cNvPicPr>
                        <a:picLocks noChangeAspect="1" noChangeArrowheads="1"/>
                      </p:cNvPicPr>
                      <p:nvPr/>
                    </p:nvPicPr>
                    <p:blipFill>
                      <a:blip r:embed="rId3"/>
                      <a:srcRect/>
                      <a:stretch>
                        <a:fillRect/>
                      </a:stretch>
                    </p:blipFill>
                    <p:spPr bwMode="auto">
                      <a:xfrm>
                        <a:off x="898745" y="1895303"/>
                        <a:ext cx="5262562" cy="1247775"/>
                      </a:xfrm>
                      <a:prstGeom prst="rect">
                        <a:avLst/>
                      </a:prstGeom>
                      <a:solidFill>
                        <a:srgbClr val="F8F8F8"/>
                      </a:solidFill>
                      <a:ln w="28575">
                        <a:solidFill>
                          <a:schemeClr val="tx1"/>
                        </a:solidFill>
                        <a:miter lim="800000"/>
                        <a:headEnd/>
                        <a:tailEnd/>
                      </a:ln>
                    </p:spPr>
                  </p:pic>
                </p:oleObj>
              </mc:Fallback>
            </mc:AlternateContent>
          </a:graphicData>
        </a:graphic>
      </p:graphicFrame>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25">
                                            <p:txEl>
                                              <p:pRg st="4" end="4"/>
                                            </p:txEl>
                                          </p:spTgt>
                                        </p:tgtEl>
                                        <p:attrNameLst>
                                          <p:attrName>style.visibility</p:attrName>
                                        </p:attrNameLst>
                                      </p:cBhvr>
                                      <p:to>
                                        <p:strVal val="visible"/>
                                      </p:to>
                                    </p:set>
                                    <p:anim calcmode="lin" valueType="num">
                                      <p:cBhvr additive="base">
                                        <p:cTn id="7" dur="500" fill="hold"/>
                                        <p:tgtEl>
                                          <p:spTgt spid="8192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2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25">
                                            <p:txEl>
                                              <p:pRg st="6" end="6"/>
                                            </p:txEl>
                                          </p:spTgt>
                                        </p:tgtEl>
                                        <p:attrNameLst>
                                          <p:attrName>style.visibility</p:attrName>
                                        </p:attrNameLst>
                                      </p:cBhvr>
                                      <p:to>
                                        <p:strVal val="visible"/>
                                      </p:to>
                                    </p:set>
                                    <p:anim calcmode="lin" valueType="num">
                                      <p:cBhvr additive="base">
                                        <p:cTn id="13" dur="500" fill="hold"/>
                                        <p:tgtEl>
                                          <p:spTgt spid="81925">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2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26"/>
                                        </p:tgtEl>
                                        <p:attrNameLst>
                                          <p:attrName>style.visibility</p:attrName>
                                        </p:attrNameLst>
                                      </p:cBhvr>
                                      <p:to>
                                        <p:strVal val="visible"/>
                                      </p:to>
                                    </p:set>
                                    <p:anim calcmode="lin" valueType="num">
                                      <p:cBhvr additive="base">
                                        <p:cTn id="19" dur="500" fill="hold"/>
                                        <p:tgtEl>
                                          <p:spTgt spid="81926"/>
                                        </p:tgtEl>
                                        <p:attrNameLst>
                                          <p:attrName>ppt_x</p:attrName>
                                        </p:attrNameLst>
                                      </p:cBhvr>
                                      <p:tavLst>
                                        <p:tav tm="0">
                                          <p:val>
                                            <p:strVal val="#ppt_x"/>
                                          </p:val>
                                        </p:tav>
                                        <p:tav tm="100000">
                                          <p:val>
                                            <p:strVal val="#ppt_x"/>
                                          </p:val>
                                        </p:tav>
                                      </p:tavLst>
                                    </p:anim>
                                    <p:anim calcmode="lin" valueType="num">
                                      <p:cBhvr additive="base">
                                        <p:cTn id="20" dur="500" fill="hold"/>
                                        <p:tgtEl>
                                          <p:spTgt spid="8192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1927"/>
                                        </p:tgtEl>
                                        <p:attrNameLst>
                                          <p:attrName>style.visibility</p:attrName>
                                        </p:attrNameLst>
                                      </p:cBhvr>
                                      <p:to>
                                        <p:strVal val="visible"/>
                                      </p:to>
                                    </p:set>
                                    <p:anim calcmode="lin" valueType="num">
                                      <p:cBhvr additive="base">
                                        <p:cTn id="23" dur="500" fill="hold"/>
                                        <p:tgtEl>
                                          <p:spTgt spid="81927"/>
                                        </p:tgtEl>
                                        <p:attrNameLst>
                                          <p:attrName>ppt_x</p:attrName>
                                        </p:attrNameLst>
                                      </p:cBhvr>
                                      <p:tavLst>
                                        <p:tav tm="0">
                                          <p:val>
                                            <p:strVal val="#ppt_x"/>
                                          </p:val>
                                        </p:tav>
                                        <p:tav tm="100000">
                                          <p:val>
                                            <p:strVal val="#ppt_x"/>
                                          </p:val>
                                        </p:tav>
                                      </p:tavLst>
                                    </p:anim>
                                    <p:anim calcmode="lin" valueType="num">
                                      <p:cBhvr additive="base">
                                        <p:cTn id="24" dur="500" fill="hold"/>
                                        <p:tgtEl>
                                          <p:spTgt spid="8192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1928"/>
                                        </p:tgtEl>
                                        <p:attrNameLst>
                                          <p:attrName>style.visibility</p:attrName>
                                        </p:attrNameLst>
                                      </p:cBhvr>
                                      <p:to>
                                        <p:strVal val="visible"/>
                                      </p:to>
                                    </p:set>
                                    <p:anim calcmode="lin" valueType="num">
                                      <p:cBhvr additive="base">
                                        <p:cTn id="27" dur="500" fill="hold"/>
                                        <p:tgtEl>
                                          <p:spTgt spid="81928"/>
                                        </p:tgtEl>
                                        <p:attrNameLst>
                                          <p:attrName>ppt_x</p:attrName>
                                        </p:attrNameLst>
                                      </p:cBhvr>
                                      <p:tavLst>
                                        <p:tav tm="0">
                                          <p:val>
                                            <p:strVal val="#ppt_x"/>
                                          </p:val>
                                        </p:tav>
                                        <p:tav tm="100000">
                                          <p:val>
                                            <p:strVal val="#ppt_x"/>
                                          </p:val>
                                        </p:tav>
                                      </p:tavLst>
                                    </p:anim>
                                    <p:anim calcmode="lin" valueType="num">
                                      <p:cBhvr additive="base">
                                        <p:cTn id="28" dur="500" fill="hold"/>
                                        <p:tgtEl>
                                          <p:spTgt spid="8192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1929"/>
                                        </p:tgtEl>
                                        <p:attrNameLst>
                                          <p:attrName>style.visibility</p:attrName>
                                        </p:attrNameLst>
                                      </p:cBhvr>
                                      <p:to>
                                        <p:strVal val="visible"/>
                                      </p:to>
                                    </p:set>
                                    <p:anim calcmode="lin" valueType="num">
                                      <p:cBhvr additive="base">
                                        <p:cTn id="31" dur="500" fill="hold"/>
                                        <p:tgtEl>
                                          <p:spTgt spid="81929"/>
                                        </p:tgtEl>
                                        <p:attrNameLst>
                                          <p:attrName>ppt_x</p:attrName>
                                        </p:attrNameLst>
                                      </p:cBhvr>
                                      <p:tavLst>
                                        <p:tav tm="0">
                                          <p:val>
                                            <p:strVal val="#ppt_x"/>
                                          </p:val>
                                        </p:tav>
                                        <p:tav tm="100000">
                                          <p:val>
                                            <p:strVal val="#ppt_x"/>
                                          </p:val>
                                        </p:tav>
                                      </p:tavLst>
                                    </p:anim>
                                    <p:anim calcmode="lin" valueType="num">
                                      <p:cBhvr additive="base">
                                        <p:cTn id="32" dur="500" fill="hold"/>
                                        <p:tgtEl>
                                          <p:spTgt spid="819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6" grpId="0" animBg="1"/>
      <p:bldP spid="81927" grpId="0" animBg="1"/>
      <p:bldP spid="81928" grpId="0" animBg="1"/>
      <p:bldP spid="8192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1447800" y="2106613"/>
            <a:ext cx="6577016" cy="3357563"/>
            <a:chOff x="912" y="1536"/>
            <a:chExt cx="4143" cy="2115"/>
          </a:xfrm>
        </p:grpSpPr>
        <p:sp>
          <p:nvSpPr>
            <p:cNvPr id="82974" name="Line 5"/>
            <p:cNvSpPr>
              <a:spLocks noChangeShapeType="1"/>
            </p:cNvSpPr>
            <p:nvPr/>
          </p:nvSpPr>
          <p:spPr bwMode="auto">
            <a:xfrm>
              <a:off x="912" y="1536"/>
              <a:ext cx="3840" cy="2112"/>
            </a:xfrm>
            <a:prstGeom prst="line">
              <a:avLst/>
            </a:prstGeom>
            <a:noFill/>
            <a:ln w="38100">
              <a:solidFill>
                <a:schemeClr val="accent6">
                  <a:lumMod val="50000"/>
                </a:schemeClr>
              </a:solidFill>
              <a:round/>
              <a:headEnd/>
              <a:tailEnd/>
            </a:ln>
          </p:spPr>
          <p:txBody>
            <a:bodyPr wrap="none"/>
            <a:lstStyle/>
            <a:p>
              <a:endParaRPr lang="pt-BR"/>
            </a:p>
          </p:txBody>
        </p:sp>
        <p:sp>
          <p:nvSpPr>
            <p:cNvPr id="82975" name="Text Box 6"/>
            <p:cNvSpPr txBox="1">
              <a:spLocks noChangeArrowheads="1"/>
            </p:cNvSpPr>
            <p:nvPr/>
          </p:nvSpPr>
          <p:spPr bwMode="auto">
            <a:xfrm>
              <a:off x="4623" y="3360"/>
              <a:ext cx="432" cy="291"/>
            </a:xfrm>
            <a:prstGeom prst="rect">
              <a:avLst/>
            </a:prstGeom>
            <a:noFill/>
            <a:ln w="9525">
              <a:noFill/>
              <a:miter lim="800000"/>
              <a:headEnd/>
              <a:tailEnd/>
            </a:ln>
          </p:spPr>
          <p:txBody>
            <a:bodyPr>
              <a:spAutoFit/>
            </a:bodyPr>
            <a:lstStyle/>
            <a:p>
              <a:pPr eaLnBrk="1" hangingPunct="1">
                <a:spcBef>
                  <a:spcPct val="50000"/>
                </a:spcBef>
              </a:pPr>
              <a:r>
                <a:rPr lang="pt-BR" b="1" dirty="0">
                  <a:solidFill>
                    <a:schemeClr val="accent6">
                      <a:lumMod val="50000"/>
                    </a:schemeClr>
                  </a:solidFill>
                  <a:latin typeface="+mn-lt"/>
                </a:rPr>
                <a:t>D</a:t>
              </a:r>
              <a:r>
                <a:rPr lang="pt-BR" sz="1600" b="1" dirty="0">
                  <a:solidFill>
                    <a:schemeClr val="accent6">
                      <a:lumMod val="50000"/>
                    </a:schemeClr>
                  </a:solidFill>
                  <a:latin typeface="+mn-lt"/>
                </a:rPr>
                <a:t>1</a:t>
              </a:r>
            </a:p>
          </p:txBody>
        </p:sp>
        <p:sp>
          <p:nvSpPr>
            <p:cNvPr id="82976" name="Line 7"/>
            <p:cNvSpPr>
              <a:spLocks noChangeShapeType="1"/>
            </p:cNvSpPr>
            <p:nvPr/>
          </p:nvSpPr>
          <p:spPr bwMode="auto">
            <a:xfrm flipV="1">
              <a:off x="3504" y="3120"/>
              <a:ext cx="144" cy="144"/>
            </a:xfrm>
            <a:prstGeom prst="line">
              <a:avLst/>
            </a:prstGeom>
            <a:noFill/>
            <a:ln w="38100">
              <a:solidFill>
                <a:schemeClr val="accent6">
                  <a:lumMod val="50000"/>
                </a:schemeClr>
              </a:solidFill>
              <a:round/>
              <a:headEnd/>
              <a:tailEnd type="triangle" w="med" len="med"/>
            </a:ln>
          </p:spPr>
          <p:txBody>
            <a:bodyPr wrap="none"/>
            <a:lstStyle/>
            <a:p>
              <a:endParaRPr lang="pt-BR"/>
            </a:p>
          </p:txBody>
        </p:sp>
      </p:grpSp>
      <p:grpSp>
        <p:nvGrpSpPr>
          <p:cNvPr id="3" name="Group 8"/>
          <p:cNvGrpSpPr>
            <a:grpSpLocks/>
          </p:cNvGrpSpPr>
          <p:nvPr/>
        </p:nvGrpSpPr>
        <p:grpSpPr bwMode="auto">
          <a:xfrm>
            <a:off x="2209800" y="2168526"/>
            <a:ext cx="3124200" cy="3290888"/>
            <a:chOff x="1392" y="1575"/>
            <a:chExt cx="1968" cy="2073"/>
          </a:xfrm>
        </p:grpSpPr>
        <p:sp>
          <p:nvSpPr>
            <p:cNvPr id="82971" name="Line 9"/>
            <p:cNvSpPr>
              <a:spLocks noChangeShapeType="1"/>
            </p:cNvSpPr>
            <p:nvPr/>
          </p:nvSpPr>
          <p:spPr bwMode="auto">
            <a:xfrm flipV="1">
              <a:off x="1392" y="1776"/>
              <a:ext cx="1680" cy="1872"/>
            </a:xfrm>
            <a:prstGeom prst="line">
              <a:avLst/>
            </a:prstGeom>
            <a:noFill/>
            <a:ln w="38100">
              <a:solidFill>
                <a:schemeClr val="accent6">
                  <a:lumMod val="50000"/>
                </a:schemeClr>
              </a:solidFill>
              <a:round/>
              <a:headEnd/>
              <a:tailEnd/>
            </a:ln>
          </p:spPr>
          <p:txBody>
            <a:bodyPr wrap="none"/>
            <a:lstStyle/>
            <a:p>
              <a:endParaRPr lang="pt-BR"/>
            </a:p>
          </p:txBody>
        </p:sp>
        <p:sp>
          <p:nvSpPr>
            <p:cNvPr id="82972" name="Text Box 10"/>
            <p:cNvSpPr txBox="1">
              <a:spLocks noChangeArrowheads="1"/>
            </p:cNvSpPr>
            <p:nvPr/>
          </p:nvSpPr>
          <p:spPr bwMode="auto">
            <a:xfrm>
              <a:off x="3024" y="1575"/>
              <a:ext cx="336" cy="291"/>
            </a:xfrm>
            <a:prstGeom prst="rect">
              <a:avLst/>
            </a:prstGeom>
            <a:noFill/>
            <a:ln w="9525">
              <a:noFill/>
              <a:miter lim="800000"/>
              <a:headEnd/>
              <a:tailEnd/>
            </a:ln>
          </p:spPr>
          <p:txBody>
            <a:bodyPr>
              <a:spAutoFit/>
            </a:bodyPr>
            <a:lstStyle/>
            <a:p>
              <a:pPr eaLnBrk="1" hangingPunct="1">
                <a:spcBef>
                  <a:spcPct val="50000"/>
                </a:spcBef>
              </a:pPr>
              <a:r>
                <a:rPr lang="pt-BR" b="1" dirty="0">
                  <a:solidFill>
                    <a:schemeClr val="accent6">
                      <a:lumMod val="50000"/>
                    </a:schemeClr>
                  </a:solidFill>
                  <a:latin typeface="+mn-lt"/>
                </a:rPr>
                <a:t>S</a:t>
              </a:r>
              <a:r>
                <a:rPr lang="pt-BR" sz="1600" b="1" dirty="0">
                  <a:solidFill>
                    <a:schemeClr val="accent6">
                      <a:lumMod val="50000"/>
                    </a:schemeClr>
                  </a:solidFill>
                  <a:latin typeface="+mn-lt"/>
                </a:rPr>
                <a:t>1</a:t>
              </a:r>
            </a:p>
          </p:txBody>
        </p:sp>
        <p:sp>
          <p:nvSpPr>
            <p:cNvPr id="82973" name="Line 11"/>
            <p:cNvSpPr>
              <a:spLocks noChangeShapeType="1"/>
            </p:cNvSpPr>
            <p:nvPr/>
          </p:nvSpPr>
          <p:spPr bwMode="auto">
            <a:xfrm>
              <a:off x="2574" y="2121"/>
              <a:ext cx="96" cy="96"/>
            </a:xfrm>
            <a:prstGeom prst="line">
              <a:avLst/>
            </a:prstGeom>
            <a:noFill/>
            <a:ln w="38100">
              <a:solidFill>
                <a:schemeClr val="accent6">
                  <a:lumMod val="50000"/>
                </a:schemeClr>
              </a:solidFill>
              <a:round/>
              <a:headEnd/>
              <a:tailEnd type="triangle" w="med" len="med"/>
            </a:ln>
          </p:spPr>
          <p:txBody>
            <a:bodyPr wrap="none"/>
            <a:lstStyle/>
            <a:p>
              <a:endParaRPr lang="pt-BR"/>
            </a:p>
          </p:txBody>
        </p:sp>
      </p:grpSp>
      <p:sp>
        <p:nvSpPr>
          <p:cNvPr id="82951" name="Line 13"/>
          <p:cNvSpPr>
            <a:spLocks noChangeShapeType="1"/>
          </p:cNvSpPr>
          <p:nvPr/>
        </p:nvSpPr>
        <p:spPr bwMode="auto">
          <a:xfrm flipV="1">
            <a:off x="1828800" y="2501900"/>
            <a:ext cx="2667000" cy="2971800"/>
          </a:xfrm>
          <a:prstGeom prst="line">
            <a:avLst/>
          </a:prstGeom>
          <a:noFill/>
          <a:ln w="38100">
            <a:solidFill>
              <a:schemeClr val="tx1"/>
            </a:solidFill>
            <a:round/>
            <a:headEnd/>
            <a:tailEnd/>
          </a:ln>
        </p:spPr>
        <p:txBody>
          <a:bodyPr wrap="none"/>
          <a:lstStyle/>
          <a:p>
            <a:endParaRPr lang="pt-BR"/>
          </a:p>
        </p:txBody>
      </p:sp>
      <p:grpSp>
        <p:nvGrpSpPr>
          <p:cNvPr id="82952" name="Group 14"/>
          <p:cNvGrpSpPr>
            <a:grpSpLocks/>
          </p:cNvGrpSpPr>
          <p:nvPr/>
        </p:nvGrpSpPr>
        <p:grpSpPr bwMode="auto">
          <a:xfrm>
            <a:off x="990600" y="1420813"/>
            <a:ext cx="7772400" cy="4538660"/>
            <a:chOff x="624" y="1104"/>
            <a:chExt cx="4896" cy="2859"/>
          </a:xfrm>
        </p:grpSpPr>
        <p:sp>
          <p:nvSpPr>
            <p:cNvPr id="82959" name="Line 15"/>
            <p:cNvSpPr>
              <a:spLocks noChangeShapeType="1"/>
            </p:cNvSpPr>
            <p:nvPr/>
          </p:nvSpPr>
          <p:spPr bwMode="auto">
            <a:xfrm flipV="1">
              <a:off x="912" y="1206"/>
              <a:ext cx="0" cy="2457"/>
            </a:xfrm>
            <a:prstGeom prst="line">
              <a:avLst/>
            </a:prstGeom>
            <a:noFill/>
            <a:ln w="76200">
              <a:solidFill>
                <a:schemeClr val="tx1"/>
              </a:solidFill>
              <a:round/>
              <a:headEnd/>
              <a:tailEnd type="triangle" w="med" len="med"/>
            </a:ln>
          </p:spPr>
          <p:txBody>
            <a:bodyPr wrap="none"/>
            <a:lstStyle/>
            <a:p>
              <a:endParaRPr lang="pt-BR"/>
            </a:p>
          </p:txBody>
        </p:sp>
        <p:sp>
          <p:nvSpPr>
            <p:cNvPr id="82960" name="Line 16"/>
            <p:cNvSpPr>
              <a:spLocks noChangeShapeType="1"/>
            </p:cNvSpPr>
            <p:nvPr/>
          </p:nvSpPr>
          <p:spPr bwMode="auto">
            <a:xfrm>
              <a:off x="912" y="1977"/>
              <a:ext cx="3120" cy="1680"/>
            </a:xfrm>
            <a:prstGeom prst="line">
              <a:avLst/>
            </a:prstGeom>
            <a:noFill/>
            <a:ln w="38100">
              <a:solidFill>
                <a:schemeClr val="tx1"/>
              </a:solidFill>
              <a:round/>
              <a:headEnd/>
              <a:tailEnd/>
            </a:ln>
          </p:spPr>
          <p:txBody>
            <a:bodyPr wrap="none"/>
            <a:lstStyle/>
            <a:p>
              <a:endParaRPr lang="pt-BR"/>
            </a:p>
          </p:txBody>
        </p:sp>
        <p:sp>
          <p:nvSpPr>
            <p:cNvPr id="82961" name="Line 17"/>
            <p:cNvSpPr>
              <a:spLocks noChangeShapeType="1"/>
            </p:cNvSpPr>
            <p:nvPr/>
          </p:nvSpPr>
          <p:spPr bwMode="auto">
            <a:xfrm>
              <a:off x="912" y="2601"/>
              <a:ext cx="1152" cy="0"/>
            </a:xfrm>
            <a:prstGeom prst="line">
              <a:avLst/>
            </a:prstGeom>
            <a:noFill/>
            <a:ln w="9525">
              <a:solidFill>
                <a:schemeClr val="tx1"/>
              </a:solidFill>
              <a:prstDash val="dash"/>
              <a:round/>
              <a:headEnd/>
              <a:tailEnd/>
            </a:ln>
          </p:spPr>
          <p:txBody>
            <a:bodyPr wrap="none"/>
            <a:lstStyle/>
            <a:p>
              <a:endParaRPr lang="pt-BR"/>
            </a:p>
          </p:txBody>
        </p:sp>
        <p:sp>
          <p:nvSpPr>
            <p:cNvPr id="82962" name="Line 18"/>
            <p:cNvSpPr>
              <a:spLocks noChangeShapeType="1"/>
            </p:cNvSpPr>
            <p:nvPr/>
          </p:nvSpPr>
          <p:spPr bwMode="auto">
            <a:xfrm>
              <a:off x="2064" y="2601"/>
              <a:ext cx="0" cy="1056"/>
            </a:xfrm>
            <a:prstGeom prst="line">
              <a:avLst/>
            </a:prstGeom>
            <a:noFill/>
            <a:ln w="9525">
              <a:solidFill>
                <a:schemeClr val="tx1"/>
              </a:solidFill>
              <a:prstDash val="dash"/>
              <a:round/>
              <a:headEnd/>
              <a:tailEnd/>
            </a:ln>
          </p:spPr>
          <p:txBody>
            <a:bodyPr wrap="none"/>
            <a:lstStyle/>
            <a:p>
              <a:endParaRPr lang="pt-BR"/>
            </a:p>
          </p:txBody>
        </p:sp>
        <p:sp>
          <p:nvSpPr>
            <p:cNvPr id="82963" name="Oval 19"/>
            <p:cNvSpPr>
              <a:spLocks noChangeArrowheads="1"/>
            </p:cNvSpPr>
            <p:nvPr/>
          </p:nvSpPr>
          <p:spPr bwMode="auto">
            <a:xfrm>
              <a:off x="2016" y="2553"/>
              <a:ext cx="96" cy="96"/>
            </a:xfrm>
            <a:prstGeom prst="ellipse">
              <a:avLst/>
            </a:prstGeom>
            <a:solidFill>
              <a:srgbClr val="000000"/>
            </a:solidFill>
            <a:ln w="9525">
              <a:solidFill>
                <a:schemeClr val="tx1"/>
              </a:solidFill>
              <a:round/>
              <a:headEnd/>
              <a:tailEnd/>
            </a:ln>
          </p:spPr>
          <p:txBody>
            <a:bodyPr wrap="none" anchor="ctr"/>
            <a:lstStyle/>
            <a:p>
              <a:endParaRPr lang="pt-BR"/>
            </a:p>
          </p:txBody>
        </p:sp>
        <p:sp>
          <p:nvSpPr>
            <p:cNvPr id="82964" name="Text Box 20"/>
            <p:cNvSpPr txBox="1">
              <a:spLocks noChangeArrowheads="1"/>
            </p:cNvSpPr>
            <p:nvPr/>
          </p:nvSpPr>
          <p:spPr bwMode="auto">
            <a:xfrm>
              <a:off x="624" y="1104"/>
              <a:ext cx="240" cy="327"/>
            </a:xfrm>
            <a:prstGeom prst="rect">
              <a:avLst/>
            </a:prstGeom>
            <a:noFill/>
            <a:ln w="9525">
              <a:noFill/>
              <a:miter lim="800000"/>
              <a:headEnd/>
              <a:tailEnd/>
            </a:ln>
          </p:spPr>
          <p:txBody>
            <a:bodyPr>
              <a:spAutoFit/>
            </a:bodyPr>
            <a:lstStyle/>
            <a:p>
              <a:pPr eaLnBrk="1" hangingPunct="1">
                <a:spcBef>
                  <a:spcPct val="50000"/>
                </a:spcBef>
              </a:pPr>
              <a:r>
                <a:rPr lang="pt-BR" sz="2800" b="1" dirty="0">
                  <a:latin typeface="+mn-lt"/>
                </a:rPr>
                <a:t>P</a:t>
              </a:r>
            </a:p>
          </p:txBody>
        </p:sp>
        <p:sp>
          <p:nvSpPr>
            <p:cNvPr id="82965" name="Text Box 21"/>
            <p:cNvSpPr txBox="1">
              <a:spLocks noChangeArrowheads="1"/>
            </p:cNvSpPr>
            <p:nvPr/>
          </p:nvSpPr>
          <p:spPr bwMode="auto">
            <a:xfrm>
              <a:off x="4944" y="3636"/>
              <a:ext cx="576" cy="327"/>
            </a:xfrm>
            <a:prstGeom prst="rect">
              <a:avLst/>
            </a:prstGeom>
            <a:noFill/>
            <a:ln w="9525">
              <a:noFill/>
              <a:miter lim="800000"/>
              <a:headEnd/>
              <a:tailEnd/>
            </a:ln>
          </p:spPr>
          <p:txBody>
            <a:bodyPr>
              <a:spAutoFit/>
            </a:bodyPr>
            <a:lstStyle/>
            <a:p>
              <a:pPr eaLnBrk="1" hangingPunct="1">
                <a:spcBef>
                  <a:spcPct val="50000"/>
                </a:spcBef>
              </a:pPr>
              <a:r>
                <a:rPr lang="pt-BR" sz="2800" b="1" dirty="0">
                  <a:latin typeface="+mn-lt"/>
                </a:rPr>
                <a:t>Q</a:t>
              </a:r>
            </a:p>
          </p:txBody>
        </p:sp>
        <p:sp>
          <p:nvSpPr>
            <p:cNvPr id="82966" name="Text Box 22"/>
            <p:cNvSpPr txBox="1">
              <a:spLocks noChangeArrowheads="1"/>
            </p:cNvSpPr>
            <p:nvPr/>
          </p:nvSpPr>
          <p:spPr bwMode="auto">
            <a:xfrm>
              <a:off x="639" y="2475"/>
              <a:ext cx="432" cy="231"/>
            </a:xfrm>
            <a:prstGeom prst="rect">
              <a:avLst/>
            </a:prstGeom>
            <a:noFill/>
            <a:ln w="9525">
              <a:noFill/>
              <a:miter lim="800000"/>
              <a:headEnd/>
              <a:tailEnd/>
            </a:ln>
          </p:spPr>
          <p:txBody>
            <a:bodyPr wrap="square">
              <a:spAutoFit/>
            </a:bodyPr>
            <a:lstStyle/>
            <a:p>
              <a:pPr eaLnBrk="1" hangingPunct="1">
                <a:spcBef>
                  <a:spcPct val="50000"/>
                </a:spcBef>
              </a:pPr>
              <a:r>
                <a:rPr lang="pt-BR" sz="1800" b="1" dirty="0">
                  <a:latin typeface="+mn-lt"/>
                </a:rPr>
                <a:t>10</a:t>
              </a:r>
            </a:p>
          </p:txBody>
        </p:sp>
        <p:sp>
          <p:nvSpPr>
            <p:cNvPr id="82967" name="Text Box 23"/>
            <p:cNvSpPr txBox="1">
              <a:spLocks noChangeArrowheads="1"/>
            </p:cNvSpPr>
            <p:nvPr/>
          </p:nvSpPr>
          <p:spPr bwMode="auto">
            <a:xfrm>
              <a:off x="1845" y="3657"/>
              <a:ext cx="528" cy="231"/>
            </a:xfrm>
            <a:prstGeom prst="rect">
              <a:avLst/>
            </a:prstGeom>
            <a:noFill/>
            <a:ln w="9525">
              <a:noFill/>
              <a:miter lim="800000"/>
              <a:headEnd/>
              <a:tailEnd/>
            </a:ln>
          </p:spPr>
          <p:txBody>
            <a:bodyPr>
              <a:spAutoFit/>
            </a:bodyPr>
            <a:lstStyle/>
            <a:p>
              <a:pPr eaLnBrk="1" hangingPunct="1">
                <a:spcBef>
                  <a:spcPct val="50000"/>
                </a:spcBef>
              </a:pPr>
              <a:r>
                <a:rPr lang="pt-BR" sz="1800" b="1" dirty="0">
                  <a:latin typeface="+mn-lt"/>
                </a:rPr>
                <a:t>2500</a:t>
              </a:r>
            </a:p>
          </p:txBody>
        </p:sp>
        <p:sp>
          <p:nvSpPr>
            <p:cNvPr id="82968" name="Text Box 24"/>
            <p:cNvSpPr txBox="1">
              <a:spLocks noChangeArrowheads="1"/>
            </p:cNvSpPr>
            <p:nvPr/>
          </p:nvSpPr>
          <p:spPr bwMode="auto">
            <a:xfrm>
              <a:off x="2739" y="1548"/>
              <a:ext cx="336" cy="291"/>
            </a:xfrm>
            <a:prstGeom prst="rect">
              <a:avLst/>
            </a:prstGeom>
            <a:noFill/>
            <a:ln w="9525">
              <a:noFill/>
              <a:miter lim="800000"/>
              <a:headEnd/>
              <a:tailEnd/>
            </a:ln>
          </p:spPr>
          <p:txBody>
            <a:bodyPr>
              <a:spAutoFit/>
            </a:bodyPr>
            <a:lstStyle/>
            <a:p>
              <a:pPr eaLnBrk="1" hangingPunct="1">
                <a:spcBef>
                  <a:spcPct val="50000"/>
                </a:spcBef>
              </a:pPr>
              <a:r>
                <a:rPr lang="pt-BR" b="1" dirty="0">
                  <a:latin typeface="+mn-lt"/>
                </a:rPr>
                <a:t>S</a:t>
              </a:r>
              <a:r>
                <a:rPr lang="pt-BR" sz="1600" b="1" dirty="0">
                  <a:latin typeface="+mn-lt"/>
                </a:rPr>
                <a:t>0</a:t>
              </a:r>
            </a:p>
          </p:txBody>
        </p:sp>
        <p:sp>
          <p:nvSpPr>
            <p:cNvPr id="82969" name="Text Box 25"/>
            <p:cNvSpPr txBox="1">
              <a:spLocks noChangeArrowheads="1"/>
            </p:cNvSpPr>
            <p:nvPr/>
          </p:nvSpPr>
          <p:spPr bwMode="auto">
            <a:xfrm>
              <a:off x="3867" y="3359"/>
              <a:ext cx="432" cy="291"/>
            </a:xfrm>
            <a:prstGeom prst="rect">
              <a:avLst/>
            </a:prstGeom>
            <a:noFill/>
            <a:ln w="9525">
              <a:noFill/>
              <a:miter lim="800000"/>
              <a:headEnd/>
              <a:tailEnd/>
            </a:ln>
          </p:spPr>
          <p:txBody>
            <a:bodyPr>
              <a:spAutoFit/>
            </a:bodyPr>
            <a:lstStyle/>
            <a:p>
              <a:pPr eaLnBrk="1" hangingPunct="1">
                <a:spcBef>
                  <a:spcPct val="50000"/>
                </a:spcBef>
              </a:pPr>
              <a:r>
                <a:rPr lang="pt-BR" b="1" dirty="0">
                  <a:latin typeface="+mn-lt"/>
                </a:rPr>
                <a:t>D</a:t>
              </a:r>
              <a:r>
                <a:rPr lang="pt-BR" sz="1600" b="1" dirty="0">
                  <a:latin typeface="+mn-lt"/>
                </a:rPr>
                <a:t>0</a:t>
              </a:r>
            </a:p>
          </p:txBody>
        </p:sp>
        <p:sp>
          <p:nvSpPr>
            <p:cNvPr id="82970" name="Line 26"/>
            <p:cNvSpPr>
              <a:spLocks noChangeShapeType="1"/>
            </p:cNvSpPr>
            <p:nvPr/>
          </p:nvSpPr>
          <p:spPr bwMode="auto">
            <a:xfrm>
              <a:off x="918" y="3648"/>
              <a:ext cx="4176" cy="0"/>
            </a:xfrm>
            <a:prstGeom prst="line">
              <a:avLst/>
            </a:prstGeom>
            <a:noFill/>
            <a:ln w="76200">
              <a:solidFill>
                <a:schemeClr val="tx1"/>
              </a:solidFill>
              <a:round/>
              <a:headEnd/>
              <a:tailEnd type="triangle" w="med" len="med"/>
            </a:ln>
          </p:spPr>
          <p:txBody>
            <a:bodyPr wrap="none"/>
            <a:lstStyle/>
            <a:p>
              <a:endParaRPr lang="pt-BR"/>
            </a:p>
          </p:txBody>
        </p:sp>
      </p:grpSp>
      <p:grpSp>
        <p:nvGrpSpPr>
          <p:cNvPr id="5" name="Group 27"/>
          <p:cNvGrpSpPr>
            <a:grpSpLocks/>
          </p:cNvGrpSpPr>
          <p:nvPr/>
        </p:nvGrpSpPr>
        <p:grpSpPr bwMode="auto">
          <a:xfrm>
            <a:off x="838200" y="3249613"/>
            <a:ext cx="3657600" cy="2576512"/>
            <a:chOff x="528" y="2256"/>
            <a:chExt cx="2304" cy="1623"/>
          </a:xfrm>
        </p:grpSpPr>
        <p:sp>
          <p:nvSpPr>
            <p:cNvPr id="82954" name="Line 28"/>
            <p:cNvSpPr>
              <a:spLocks noChangeShapeType="1"/>
            </p:cNvSpPr>
            <p:nvPr/>
          </p:nvSpPr>
          <p:spPr bwMode="auto">
            <a:xfrm>
              <a:off x="2496" y="2448"/>
              <a:ext cx="0" cy="1200"/>
            </a:xfrm>
            <a:prstGeom prst="line">
              <a:avLst/>
            </a:prstGeom>
            <a:noFill/>
            <a:ln w="9525">
              <a:solidFill>
                <a:schemeClr val="accent6">
                  <a:lumMod val="50000"/>
                </a:schemeClr>
              </a:solidFill>
              <a:prstDash val="dash"/>
              <a:round/>
              <a:headEnd/>
              <a:tailEnd/>
            </a:ln>
          </p:spPr>
          <p:txBody>
            <a:bodyPr wrap="none"/>
            <a:lstStyle/>
            <a:p>
              <a:endParaRPr lang="pt-BR"/>
            </a:p>
          </p:txBody>
        </p:sp>
        <p:sp>
          <p:nvSpPr>
            <p:cNvPr id="82955" name="Line 29"/>
            <p:cNvSpPr>
              <a:spLocks noChangeShapeType="1"/>
            </p:cNvSpPr>
            <p:nvPr/>
          </p:nvSpPr>
          <p:spPr bwMode="auto">
            <a:xfrm flipH="1">
              <a:off x="912" y="2400"/>
              <a:ext cx="1584" cy="0"/>
            </a:xfrm>
            <a:prstGeom prst="line">
              <a:avLst/>
            </a:prstGeom>
            <a:noFill/>
            <a:ln w="9525">
              <a:solidFill>
                <a:schemeClr val="accent6">
                  <a:lumMod val="50000"/>
                </a:schemeClr>
              </a:solidFill>
              <a:prstDash val="dash"/>
              <a:round/>
              <a:headEnd/>
              <a:tailEnd/>
            </a:ln>
          </p:spPr>
          <p:txBody>
            <a:bodyPr wrap="none"/>
            <a:lstStyle/>
            <a:p>
              <a:endParaRPr lang="pt-BR"/>
            </a:p>
          </p:txBody>
        </p:sp>
        <p:sp>
          <p:nvSpPr>
            <p:cNvPr id="82956" name="Oval 30"/>
            <p:cNvSpPr>
              <a:spLocks noChangeArrowheads="1"/>
            </p:cNvSpPr>
            <p:nvPr/>
          </p:nvSpPr>
          <p:spPr bwMode="auto">
            <a:xfrm>
              <a:off x="2448" y="2352"/>
              <a:ext cx="96" cy="96"/>
            </a:xfrm>
            <a:prstGeom prst="ellipse">
              <a:avLst/>
            </a:prstGeom>
            <a:solidFill>
              <a:schemeClr val="accent6">
                <a:lumMod val="50000"/>
              </a:schemeClr>
            </a:solidFill>
            <a:ln w="9525">
              <a:solidFill>
                <a:schemeClr val="accent6">
                  <a:lumMod val="50000"/>
                </a:schemeClr>
              </a:solidFill>
              <a:round/>
              <a:headEnd/>
              <a:tailEnd/>
            </a:ln>
          </p:spPr>
          <p:txBody>
            <a:bodyPr wrap="none" anchor="ctr"/>
            <a:lstStyle/>
            <a:p>
              <a:endParaRPr lang="pt-BR"/>
            </a:p>
          </p:txBody>
        </p:sp>
        <p:sp>
          <p:nvSpPr>
            <p:cNvPr id="82957" name="Text Box 31"/>
            <p:cNvSpPr txBox="1">
              <a:spLocks noChangeArrowheads="1"/>
            </p:cNvSpPr>
            <p:nvPr/>
          </p:nvSpPr>
          <p:spPr bwMode="auto">
            <a:xfrm>
              <a:off x="528" y="2256"/>
              <a:ext cx="432" cy="231"/>
            </a:xfrm>
            <a:prstGeom prst="rect">
              <a:avLst/>
            </a:prstGeom>
            <a:noFill/>
            <a:ln w="9525">
              <a:noFill/>
              <a:miter lim="800000"/>
              <a:headEnd/>
              <a:tailEnd/>
            </a:ln>
          </p:spPr>
          <p:txBody>
            <a:bodyPr>
              <a:spAutoFit/>
            </a:bodyPr>
            <a:lstStyle/>
            <a:p>
              <a:pPr eaLnBrk="1" hangingPunct="1">
                <a:spcBef>
                  <a:spcPct val="50000"/>
                </a:spcBef>
              </a:pPr>
              <a:r>
                <a:rPr lang="pt-BR" sz="1800" b="1" dirty="0">
                  <a:solidFill>
                    <a:schemeClr val="accent6">
                      <a:lumMod val="50000"/>
                    </a:schemeClr>
                  </a:solidFill>
                  <a:latin typeface="+mn-lt"/>
                </a:rPr>
                <a:t>12,5</a:t>
              </a:r>
            </a:p>
          </p:txBody>
        </p:sp>
        <p:sp>
          <p:nvSpPr>
            <p:cNvPr id="82958" name="Text Box 32"/>
            <p:cNvSpPr txBox="1">
              <a:spLocks noChangeArrowheads="1"/>
            </p:cNvSpPr>
            <p:nvPr/>
          </p:nvSpPr>
          <p:spPr bwMode="auto">
            <a:xfrm>
              <a:off x="2304" y="3648"/>
              <a:ext cx="528" cy="231"/>
            </a:xfrm>
            <a:prstGeom prst="rect">
              <a:avLst/>
            </a:prstGeom>
            <a:noFill/>
            <a:ln w="9525">
              <a:noFill/>
              <a:miter lim="800000"/>
              <a:headEnd/>
              <a:tailEnd/>
            </a:ln>
          </p:spPr>
          <p:txBody>
            <a:bodyPr>
              <a:spAutoFit/>
            </a:bodyPr>
            <a:lstStyle/>
            <a:p>
              <a:pPr eaLnBrk="1" hangingPunct="1">
                <a:spcBef>
                  <a:spcPct val="50000"/>
                </a:spcBef>
              </a:pPr>
              <a:r>
                <a:rPr lang="pt-BR" sz="1800" b="1" dirty="0">
                  <a:solidFill>
                    <a:schemeClr val="accent6">
                      <a:lumMod val="50000"/>
                    </a:schemeClr>
                  </a:solidFill>
                  <a:latin typeface="+mn-lt"/>
                </a:rPr>
                <a:t>3250</a:t>
              </a:r>
            </a:p>
          </p:txBody>
        </p:sp>
      </p:grpSp>
      <p:sp>
        <p:nvSpPr>
          <p:cNvPr id="33" name="Rectangle 4">
            <a:extLst>
              <a:ext uri="{FF2B5EF4-FFF2-40B4-BE49-F238E27FC236}">
                <a16:creationId xmlns:a16="http://schemas.microsoft.com/office/drawing/2014/main" id="{D994A4E6-8461-427B-892A-321EA9A32379}"/>
              </a:ext>
            </a:extLst>
          </p:cNvPr>
          <p:cNvSpPr>
            <a:spLocks noChangeArrowheads="1"/>
          </p:cNvSpPr>
          <p:nvPr/>
        </p:nvSpPr>
        <p:spPr bwMode="auto">
          <a:xfrm>
            <a:off x="330032" y="43473"/>
            <a:ext cx="8534400" cy="1066800"/>
          </a:xfrm>
          <a:prstGeom prst="rect">
            <a:avLst/>
          </a:prstGeom>
          <a:noFill/>
          <a:ln w="9525">
            <a:noFill/>
            <a:miter lim="800000"/>
            <a:headEnd/>
            <a:tailEnd/>
          </a:ln>
        </p:spPr>
        <p:txBody>
          <a:bodyPr anchor="ctr"/>
          <a:lstStyle/>
          <a:p>
            <a:pPr algn="r"/>
            <a:r>
              <a:rPr lang="pt-BR" sz="3600" b="1" dirty="0">
                <a:latin typeface="Arial" charset="0"/>
              </a:rPr>
              <a:t>Um Exemplo: O Mercado de Laranjas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4" name="Rectangle 4"/>
          <p:cNvSpPr>
            <a:spLocks noGrp="1" noChangeArrowheads="1"/>
          </p:cNvSpPr>
          <p:nvPr>
            <p:ph type="title"/>
          </p:nvPr>
        </p:nvSpPr>
        <p:spPr>
          <a:xfrm>
            <a:off x="42204" y="247650"/>
            <a:ext cx="9101795" cy="723900"/>
          </a:xfrm>
          <a:noFill/>
        </p:spPr>
        <p:txBody>
          <a:bodyPr/>
          <a:lstStyle/>
          <a:p>
            <a:pPr algn="ctr"/>
            <a:r>
              <a:rPr lang="en-US" dirty="0" err="1">
                <a:solidFill>
                  <a:schemeClr val="tx1"/>
                </a:solidFill>
                <a:latin typeface="Arial" panose="020B0604020202020204" pitchFamily="34" charset="0"/>
                <a:cs typeface="Arial" panose="020B0604020202020204" pitchFamily="34" charset="0"/>
              </a:rPr>
              <a:t>Elasticidades</a:t>
            </a:r>
            <a:r>
              <a:rPr lang="en-US" dirty="0">
                <a:solidFill>
                  <a:schemeClr val="tx1"/>
                </a:solidFill>
                <a:latin typeface="Arial" panose="020B0604020202020204" pitchFamily="34" charset="0"/>
                <a:cs typeface="Arial" panose="020B0604020202020204" pitchFamily="34" charset="0"/>
              </a:rPr>
              <a:t> da </a:t>
            </a:r>
            <a:r>
              <a:rPr lang="en-US" dirty="0" err="1">
                <a:solidFill>
                  <a:schemeClr val="tx1"/>
                </a:solidFill>
                <a:latin typeface="Arial" panose="020B0604020202020204" pitchFamily="34" charset="0"/>
                <a:cs typeface="Arial" panose="020B0604020202020204" pitchFamily="34" charset="0"/>
              </a:rPr>
              <a:t>Oferta</a:t>
            </a:r>
            <a:r>
              <a:rPr lang="en-US" dirty="0">
                <a:solidFill>
                  <a:schemeClr val="tx1"/>
                </a:solidFill>
                <a:latin typeface="Arial" panose="020B0604020202020204" pitchFamily="34" charset="0"/>
                <a:cs typeface="Arial" panose="020B0604020202020204" pitchFamily="34" charset="0"/>
              </a:rPr>
              <a:t> e </a:t>
            </a:r>
            <a:r>
              <a:rPr lang="en-US" dirty="0" err="1">
                <a:solidFill>
                  <a:schemeClr val="tx1"/>
                </a:solidFill>
                <a:latin typeface="Arial" panose="020B0604020202020204" pitchFamily="34" charset="0"/>
                <a:cs typeface="Arial" panose="020B0604020202020204" pitchFamily="34" charset="0"/>
              </a:rPr>
              <a:t>Demanda</a:t>
            </a:r>
            <a:endParaRPr lang="en-US" dirty="0">
              <a:solidFill>
                <a:schemeClr val="tx1"/>
              </a:solidFill>
              <a:latin typeface="Arial" panose="020B0604020202020204" pitchFamily="34" charset="0"/>
              <a:cs typeface="Arial" panose="020B0604020202020204" pitchFamily="34" charset="0"/>
            </a:endParaRPr>
          </a:p>
        </p:txBody>
      </p:sp>
      <p:sp>
        <p:nvSpPr>
          <p:cNvPr id="215045" name="Rectangle 5"/>
          <p:cNvSpPr>
            <a:spLocks noGrp="1" noChangeArrowheads="1"/>
          </p:cNvSpPr>
          <p:nvPr>
            <p:ph type="body" idx="1"/>
          </p:nvPr>
        </p:nvSpPr>
        <p:spPr>
          <a:xfrm>
            <a:off x="379828" y="1406525"/>
            <a:ext cx="8535572" cy="4883150"/>
          </a:xfrm>
          <a:noFill/>
        </p:spPr>
        <p:txBody>
          <a:bodyPr/>
          <a:lstStyle/>
          <a:p>
            <a:pPr algn="just">
              <a:spcBef>
                <a:spcPct val="70000"/>
              </a:spcBef>
              <a:buClrTx/>
              <a:buSzPct val="98000"/>
              <a:buFont typeface="Wingdings" panose="05000000000000000000" pitchFamily="2" charset="2"/>
              <a:buChar char="§"/>
            </a:pPr>
            <a:r>
              <a:rPr lang="en-US" dirty="0" err="1">
                <a:solidFill>
                  <a:schemeClr val="tx1"/>
                </a:solidFill>
              </a:rPr>
              <a:t>Elasticidade</a:t>
            </a:r>
            <a:r>
              <a:rPr lang="en-US" dirty="0">
                <a:solidFill>
                  <a:schemeClr val="tx1"/>
                </a:solidFill>
              </a:rPr>
              <a:t> é </a:t>
            </a:r>
            <a:r>
              <a:rPr lang="en-US" dirty="0" err="1">
                <a:solidFill>
                  <a:schemeClr val="tx1"/>
                </a:solidFill>
              </a:rPr>
              <a:t>uma</a:t>
            </a:r>
            <a:r>
              <a:rPr lang="en-US" dirty="0">
                <a:solidFill>
                  <a:schemeClr val="tx1"/>
                </a:solidFill>
              </a:rPr>
              <a:t> </a:t>
            </a:r>
            <a:r>
              <a:rPr lang="en-US" dirty="0" err="1">
                <a:solidFill>
                  <a:schemeClr val="tx1"/>
                </a:solidFill>
              </a:rPr>
              <a:t>medida</a:t>
            </a:r>
            <a:r>
              <a:rPr lang="en-US" dirty="0">
                <a:solidFill>
                  <a:schemeClr val="tx1"/>
                </a:solidFill>
              </a:rPr>
              <a:t> da </a:t>
            </a:r>
            <a:r>
              <a:rPr lang="en-US" dirty="0" err="1">
                <a:solidFill>
                  <a:schemeClr val="tx1"/>
                </a:solidFill>
              </a:rPr>
              <a:t>sensibilidade</a:t>
            </a:r>
            <a:r>
              <a:rPr lang="en-US" dirty="0">
                <a:solidFill>
                  <a:schemeClr val="tx1"/>
                </a:solidFill>
              </a:rPr>
              <a:t> de </a:t>
            </a:r>
            <a:r>
              <a:rPr lang="en-US" dirty="0" err="1">
                <a:solidFill>
                  <a:schemeClr val="tx1"/>
                </a:solidFill>
              </a:rPr>
              <a:t>uma</a:t>
            </a:r>
            <a:r>
              <a:rPr lang="en-US" dirty="0">
                <a:solidFill>
                  <a:schemeClr val="tx1"/>
                </a:solidFill>
              </a:rPr>
              <a:t> </a:t>
            </a:r>
            <a:r>
              <a:rPr lang="en-US" dirty="0" err="1">
                <a:solidFill>
                  <a:schemeClr val="tx1"/>
                </a:solidFill>
              </a:rPr>
              <a:t>variável</a:t>
            </a:r>
            <a:r>
              <a:rPr lang="en-US" dirty="0">
                <a:solidFill>
                  <a:schemeClr val="tx1"/>
                </a:solidFill>
              </a:rPr>
              <a:t> </a:t>
            </a:r>
            <a:r>
              <a:rPr lang="en-US" dirty="0" err="1">
                <a:solidFill>
                  <a:schemeClr val="tx1"/>
                </a:solidFill>
              </a:rPr>
              <a:t>em</a:t>
            </a:r>
            <a:r>
              <a:rPr lang="en-US" dirty="0">
                <a:solidFill>
                  <a:schemeClr val="tx1"/>
                </a:solidFill>
              </a:rPr>
              <a:t> </a:t>
            </a:r>
            <a:r>
              <a:rPr lang="en-US" dirty="0" err="1">
                <a:solidFill>
                  <a:schemeClr val="tx1"/>
                </a:solidFill>
              </a:rPr>
              <a:t>relação</a:t>
            </a:r>
            <a:r>
              <a:rPr lang="en-US" dirty="0">
                <a:solidFill>
                  <a:schemeClr val="tx1"/>
                </a:solidFill>
              </a:rPr>
              <a:t> a </a:t>
            </a:r>
            <a:r>
              <a:rPr lang="en-US" dirty="0" err="1">
                <a:solidFill>
                  <a:schemeClr val="tx1"/>
                </a:solidFill>
              </a:rPr>
              <a:t>outra</a:t>
            </a:r>
            <a:r>
              <a:rPr lang="en-US" dirty="0">
                <a:solidFill>
                  <a:schemeClr val="tx1"/>
                </a:solidFill>
              </a:rPr>
              <a:t>.</a:t>
            </a:r>
          </a:p>
          <a:p>
            <a:pPr algn="just">
              <a:spcBef>
                <a:spcPct val="70000"/>
              </a:spcBef>
              <a:buClrTx/>
              <a:buSzPct val="98000"/>
              <a:buFont typeface="Wingdings" panose="05000000000000000000" pitchFamily="2" charset="2"/>
              <a:buChar char="§"/>
            </a:pPr>
            <a:r>
              <a:rPr lang="en-US" dirty="0">
                <a:solidFill>
                  <a:schemeClr val="tx1"/>
                </a:solidFill>
              </a:rPr>
              <a:t>Ela </a:t>
            </a:r>
            <a:r>
              <a:rPr lang="en-US" dirty="0" err="1">
                <a:solidFill>
                  <a:schemeClr val="tx1"/>
                </a:solidFill>
              </a:rPr>
              <a:t>nos</a:t>
            </a:r>
            <a:r>
              <a:rPr lang="en-US" dirty="0">
                <a:solidFill>
                  <a:schemeClr val="tx1"/>
                </a:solidFill>
              </a:rPr>
              <a:t> </a:t>
            </a:r>
            <a:r>
              <a:rPr lang="en-US" dirty="0" err="1">
                <a:solidFill>
                  <a:schemeClr val="tx1"/>
                </a:solidFill>
              </a:rPr>
              <a:t>mostra</a:t>
            </a:r>
            <a:r>
              <a:rPr lang="en-US" dirty="0">
                <a:solidFill>
                  <a:schemeClr val="tx1"/>
                </a:solidFill>
              </a:rPr>
              <a:t> </a:t>
            </a:r>
            <a:r>
              <a:rPr lang="en-US" dirty="0" err="1">
                <a:solidFill>
                  <a:schemeClr val="tx1"/>
                </a:solidFill>
              </a:rPr>
              <a:t>uma</a:t>
            </a:r>
            <a:r>
              <a:rPr lang="en-US" dirty="0">
                <a:solidFill>
                  <a:schemeClr val="tx1"/>
                </a:solidFill>
              </a:rPr>
              <a:t> </a:t>
            </a:r>
            <a:r>
              <a:rPr lang="en-US" dirty="0" err="1">
                <a:solidFill>
                  <a:schemeClr val="tx1"/>
                </a:solidFill>
              </a:rPr>
              <a:t>mudança</a:t>
            </a:r>
            <a:r>
              <a:rPr lang="en-US" dirty="0">
                <a:solidFill>
                  <a:schemeClr val="tx1"/>
                </a:solidFill>
              </a:rPr>
              <a:t> </a:t>
            </a:r>
            <a:r>
              <a:rPr lang="en-US" dirty="0" err="1">
                <a:solidFill>
                  <a:schemeClr val="tx1"/>
                </a:solidFill>
              </a:rPr>
              <a:t>percentual</a:t>
            </a:r>
            <a:r>
              <a:rPr lang="en-US" dirty="0">
                <a:solidFill>
                  <a:schemeClr val="tx1"/>
                </a:solidFill>
              </a:rPr>
              <a:t> </a:t>
            </a:r>
            <a:r>
              <a:rPr lang="en-US" dirty="0" err="1">
                <a:solidFill>
                  <a:schemeClr val="tx1"/>
                </a:solidFill>
              </a:rPr>
              <a:t>em</a:t>
            </a:r>
            <a:r>
              <a:rPr lang="en-US" dirty="0">
                <a:solidFill>
                  <a:schemeClr val="tx1"/>
                </a:solidFill>
              </a:rPr>
              <a:t> </a:t>
            </a:r>
            <a:r>
              <a:rPr lang="en-US" dirty="0" err="1">
                <a:solidFill>
                  <a:schemeClr val="tx1"/>
                </a:solidFill>
              </a:rPr>
              <a:t>uma</a:t>
            </a:r>
            <a:r>
              <a:rPr lang="en-US" dirty="0">
                <a:solidFill>
                  <a:schemeClr val="tx1"/>
                </a:solidFill>
              </a:rPr>
              <a:t> </a:t>
            </a:r>
            <a:r>
              <a:rPr lang="en-US" dirty="0" err="1">
                <a:solidFill>
                  <a:schemeClr val="tx1"/>
                </a:solidFill>
              </a:rPr>
              <a:t>variável</a:t>
            </a:r>
            <a:r>
              <a:rPr lang="en-US" dirty="0">
                <a:solidFill>
                  <a:schemeClr val="tx1"/>
                </a:solidFill>
              </a:rPr>
              <a:t> </a:t>
            </a:r>
            <a:r>
              <a:rPr lang="en-US" dirty="0" err="1">
                <a:solidFill>
                  <a:schemeClr val="tx1"/>
                </a:solidFill>
              </a:rPr>
              <a:t>em</a:t>
            </a:r>
            <a:r>
              <a:rPr lang="en-US" dirty="0">
                <a:solidFill>
                  <a:schemeClr val="tx1"/>
                </a:solidFill>
              </a:rPr>
              <a:t> </a:t>
            </a:r>
            <a:r>
              <a:rPr lang="en-US" dirty="0" err="1">
                <a:solidFill>
                  <a:schemeClr val="tx1"/>
                </a:solidFill>
              </a:rPr>
              <a:t>resposta</a:t>
            </a:r>
            <a:r>
              <a:rPr lang="en-US" dirty="0">
                <a:solidFill>
                  <a:schemeClr val="tx1"/>
                </a:solidFill>
              </a:rPr>
              <a:t> a </a:t>
            </a:r>
            <a:r>
              <a:rPr lang="en-US" dirty="0" err="1">
                <a:solidFill>
                  <a:schemeClr val="tx1"/>
                </a:solidFill>
              </a:rPr>
              <a:t>uma</a:t>
            </a:r>
            <a:r>
              <a:rPr lang="en-US" dirty="0">
                <a:solidFill>
                  <a:schemeClr val="tx1"/>
                </a:solidFill>
              </a:rPr>
              <a:t> </a:t>
            </a:r>
            <a:r>
              <a:rPr lang="en-US" dirty="0" err="1">
                <a:solidFill>
                  <a:schemeClr val="tx1"/>
                </a:solidFill>
              </a:rPr>
              <a:t>mudança</a:t>
            </a:r>
            <a:r>
              <a:rPr lang="en-US" dirty="0">
                <a:solidFill>
                  <a:schemeClr val="tx1"/>
                </a:solidFill>
              </a:rPr>
              <a:t> </a:t>
            </a:r>
            <a:r>
              <a:rPr lang="en-US" dirty="0" err="1">
                <a:solidFill>
                  <a:schemeClr val="tx1"/>
                </a:solidFill>
              </a:rPr>
              <a:t>percentual</a:t>
            </a:r>
            <a:r>
              <a:rPr lang="en-US" dirty="0">
                <a:solidFill>
                  <a:schemeClr val="tx1"/>
                </a:solidFill>
              </a:rPr>
              <a:t> </a:t>
            </a:r>
            <a:r>
              <a:rPr lang="en-US" dirty="0" err="1">
                <a:solidFill>
                  <a:schemeClr val="tx1"/>
                </a:solidFill>
              </a:rPr>
              <a:t>em</a:t>
            </a:r>
            <a:r>
              <a:rPr lang="en-US" dirty="0">
                <a:solidFill>
                  <a:schemeClr val="tx1"/>
                </a:solidFill>
              </a:rPr>
              <a:t> </a:t>
            </a:r>
            <a:r>
              <a:rPr lang="en-US" dirty="0" err="1">
                <a:solidFill>
                  <a:schemeClr val="tx1"/>
                </a:solidFill>
              </a:rPr>
              <a:t>outra</a:t>
            </a:r>
            <a:r>
              <a:rPr lang="en-US" dirty="0">
                <a:solidFill>
                  <a:schemeClr val="tx1"/>
                </a:solidFill>
              </a:rPr>
              <a:t> </a:t>
            </a:r>
            <a:r>
              <a:rPr lang="en-US" dirty="0" err="1">
                <a:solidFill>
                  <a:schemeClr val="tx1"/>
                </a:solidFill>
              </a:rPr>
              <a:t>variável</a:t>
            </a:r>
            <a:r>
              <a:rPr lang="en-US" dirty="0">
                <a:solidFill>
                  <a:schemeClr val="tx1"/>
                </a:solidFill>
              </a:rPr>
              <a:t>.</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45">
                                            <p:txEl>
                                              <p:pRg st="0" end="0"/>
                                            </p:txEl>
                                          </p:spTgt>
                                        </p:tgtEl>
                                        <p:attrNameLst>
                                          <p:attrName>style.visibility</p:attrName>
                                        </p:attrNameLst>
                                      </p:cBhvr>
                                      <p:to>
                                        <p:strVal val="visible"/>
                                      </p:to>
                                    </p:set>
                                    <p:animEffect transition="in" filter="wipe(left)">
                                      <p:cBhvr>
                                        <p:cTn id="7" dur="500"/>
                                        <p:tgtEl>
                                          <p:spTgt spid="2150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45">
                                            <p:txEl>
                                              <p:pRg st="1" end="1"/>
                                            </p:txEl>
                                          </p:spTgt>
                                        </p:tgtEl>
                                        <p:attrNameLst>
                                          <p:attrName>style.visibility</p:attrName>
                                        </p:attrNameLst>
                                      </p:cBhvr>
                                      <p:to>
                                        <p:strVal val="visible"/>
                                      </p:to>
                                    </p:set>
                                    <p:animEffect transition="in" filter="wipe(left)">
                                      <p:cBhvr>
                                        <p:cTn id="12" dur="500"/>
                                        <p:tgtEl>
                                          <p:spTgt spid="21504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5"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9" name="Rectangle 5"/>
          <p:cNvSpPr>
            <a:spLocks noGrp="1" noChangeArrowheads="1"/>
          </p:cNvSpPr>
          <p:nvPr>
            <p:ph type="body" idx="1"/>
          </p:nvPr>
        </p:nvSpPr>
        <p:spPr>
          <a:xfrm>
            <a:off x="295422" y="2116138"/>
            <a:ext cx="8665698" cy="3373437"/>
          </a:xfrm>
          <a:noFill/>
        </p:spPr>
        <p:txBody>
          <a:bodyPr/>
          <a:lstStyle/>
          <a:p>
            <a:pPr algn="just">
              <a:spcBef>
                <a:spcPct val="70000"/>
              </a:spcBef>
              <a:buClrTx/>
              <a:buSzPct val="96000"/>
              <a:buFont typeface="Wingdings" panose="05000000000000000000" pitchFamily="2" charset="2"/>
              <a:buChar char="§"/>
            </a:pPr>
            <a:r>
              <a:rPr lang="en-US" sz="3100" dirty="0" err="1">
                <a:solidFill>
                  <a:schemeClr val="tx1"/>
                </a:solidFill>
              </a:rPr>
              <a:t>Medida</a:t>
            </a:r>
            <a:r>
              <a:rPr lang="en-US" sz="3100" dirty="0">
                <a:solidFill>
                  <a:schemeClr val="tx1"/>
                </a:solidFill>
              </a:rPr>
              <a:t> de </a:t>
            </a:r>
            <a:r>
              <a:rPr lang="en-US" sz="3100" dirty="0" err="1">
                <a:solidFill>
                  <a:schemeClr val="tx1"/>
                </a:solidFill>
              </a:rPr>
              <a:t>sensibilidade</a:t>
            </a:r>
            <a:r>
              <a:rPr lang="en-US" sz="3100" dirty="0">
                <a:solidFill>
                  <a:schemeClr val="tx1"/>
                </a:solidFill>
              </a:rPr>
              <a:t> da </a:t>
            </a:r>
            <a:r>
              <a:rPr lang="en-US" sz="3100" dirty="0" err="1">
                <a:solidFill>
                  <a:schemeClr val="tx1"/>
                </a:solidFill>
              </a:rPr>
              <a:t>quantidade</a:t>
            </a:r>
            <a:r>
              <a:rPr lang="en-US" sz="3100" dirty="0">
                <a:solidFill>
                  <a:schemeClr val="tx1"/>
                </a:solidFill>
              </a:rPr>
              <a:t> </a:t>
            </a:r>
            <a:r>
              <a:rPr lang="en-US" sz="3100" dirty="0" err="1">
                <a:solidFill>
                  <a:schemeClr val="tx1"/>
                </a:solidFill>
              </a:rPr>
              <a:t>demandada</a:t>
            </a:r>
            <a:r>
              <a:rPr lang="en-US" sz="3100" dirty="0">
                <a:solidFill>
                  <a:schemeClr val="tx1"/>
                </a:solidFill>
              </a:rPr>
              <a:t> </a:t>
            </a:r>
            <a:r>
              <a:rPr lang="en-US" sz="3100" dirty="0" err="1">
                <a:solidFill>
                  <a:schemeClr val="tx1"/>
                </a:solidFill>
              </a:rPr>
              <a:t>em</a:t>
            </a:r>
            <a:r>
              <a:rPr lang="en-US" sz="3100" dirty="0">
                <a:solidFill>
                  <a:schemeClr val="tx1"/>
                </a:solidFill>
              </a:rPr>
              <a:t> </a:t>
            </a:r>
            <a:r>
              <a:rPr lang="en-US" sz="3100" dirty="0" err="1">
                <a:solidFill>
                  <a:schemeClr val="tx1"/>
                </a:solidFill>
              </a:rPr>
              <a:t>relação</a:t>
            </a:r>
            <a:r>
              <a:rPr lang="en-US" sz="3100" dirty="0">
                <a:solidFill>
                  <a:schemeClr val="tx1"/>
                </a:solidFill>
              </a:rPr>
              <a:t> </a:t>
            </a:r>
            <a:r>
              <a:rPr lang="en-US" sz="3100" dirty="0" err="1">
                <a:solidFill>
                  <a:schemeClr val="tx1"/>
                </a:solidFill>
              </a:rPr>
              <a:t>às</a:t>
            </a:r>
            <a:r>
              <a:rPr lang="en-US" sz="3100" dirty="0">
                <a:solidFill>
                  <a:schemeClr val="tx1"/>
                </a:solidFill>
              </a:rPr>
              <a:t> </a:t>
            </a:r>
            <a:r>
              <a:rPr lang="en-US" sz="3100" dirty="0" err="1">
                <a:solidFill>
                  <a:schemeClr val="tx1"/>
                </a:solidFill>
              </a:rPr>
              <a:t>alterações</a:t>
            </a:r>
            <a:r>
              <a:rPr lang="en-US" sz="3100" dirty="0">
                <a:solidFill>
                  <a:schemeClr val="tx1"/>
                </a:solidFill>
              </a:rPr>
              <a:t> no </a:t>
            </a:r>
            <a:r>
              <a:rPr lang="en-US" sz="3100" dirty="0" err="1">
                <a:solidFill>
                  <a:schemeClr val="tx1"/>
                </a:solidFill>
              </a:rPr>
              <a:t>preço</a:t>
            </a:r>
            <a:endParaRPr lang="en-US" sz="3100" dirty="0">
              <a:solidFill>
                <a:schemeClr val="tx1"/>
              </a:solidFill>
            </a:endParaRPr>
          </a:p>
          <a:p>
            <a:pPr lvl="1" algn="just">
              <a:buClrTx/>
              <a:buSzPct val="96000"/>
              <a:buFont typeface="Wingdings" panose="05000000000000000000" pitchFamily="2" charset="2"/>
              <a:buChar char="§"/>
            </a:pPr>
            <a:r>
              <a:rPr lang="en-US" dirty="0">
                <a:solidFill>
                  <a:schemeClr val="tx1"/>
                </a:solidFill>
              </a:rPr>
              <a:t>Mede a </a:t>
            </a:r>
            <a:r>
              <a:rPr lang="en-US" dirty="0" err="1">
                <a:solidFill>
                  <a:schemeClr val="tx1"/>
                </a:solidFill>
              </a:rPr>
              <a:t>variação</a:t>
            </a:r>
            <a:r>
              <a:rPr lang="en-US" dirty="0">
                <a:solidFill>
                  <a:schemeClr val="tx1"/>
                </a:solidFill>
              </a:rPr>
              <a:t> </a:t>
            </a:r>
            <a:r>
              <a:rPr lang="en-US" dirty="0" err="1">
                <a:solidFill>
                  <a:schemeClr val="tx1"/>
                </a:solidFill>
              </a:rPr>
              <a:t>percentual</a:t>
            </a:r>
            <a:r>
              <a:rPr lang="en-US" dirty="0">
                <a:solidFill>
                  <a:schemeClr val="tx1"/>
                </a:solidFill>
              </a:rPr>
              <a:t> </a:t>
            </a:r>
            <a:r>
              <a:rPr lang="en-US" dirty="0" err="1">
                <a:solidFill>
                  <a:schemeClr val="tx1"/>
                </a:solidFill>
              </a:rPr>
              <a:t>na</a:t>
            </a:r>
            <a:r>
              <a:rPr lang="en-US" dirty="0">
                <a:solidFill>
                  <a:schemeClr val="tx1"/>
                </a:solidFill>
              </a:rPr>
              <a:t> </a:t>
            </a:r>
            <a:r>
              <a:rPr lang="en-US" dirty="0" err="1">
                <a:solidFill>
                  <a:schemeClr val="tx1"/>
                </a:solidFill>
              </a:rPr>
              <a:t>quantidade</a:t>
            </a:r>
            <a:r>
              <a:rPr lang="en-US" dirty="0">
                <a:solidFill>
                  <a:schemeClr val="tx1"/>
                </a:solidFill>
              </a:rPr>
              <a:t> </a:t>
            </a:r>
            <a:r>
              <a:rPr lang="en-US" dirty="0" err="1">
                <a:solidFill>
                  <a:schemeClr val="tx1"/>
                </a:solidFill>
              </a:rPr>
              <a:t>demandada</a:t>
            </a:r>
            <a:r>
              <a:rPr lang="en-US" dirty="0">
                <a:solidFill>
                  <a:schemeClr val="tx1"/>
                </a:solidFill>
              </a:rPr>
              <a:t> </a:t>
            </a:r>
            <a:r>
              <a:rPr lang="en-US" dirty="0" err="1">
                <a:solidFill>
                  <a:schemeClr val="tx1"/>
                </a:solidFill>
              </a:rPr>
              <a:t>por</a:t>
            </a:r>
            <a:r>
              <a:rPr lang="en-US" dirty="0">
                <a:solidFill>
                  <a:schemeClr val="tx1"/>
                </a:solidFill>
              </a:rPr>
              <a:t> um </a:t>
            </a:r>
            <a:r>
              <a:rPr lang="en-US" dirty="0" err="1">
                <a:solidFill>
                  <a:schemeClr val="tx1"/>
                </a:solidFill>
              </a:rPr>
              <a:t>bem</a:t>
            </a:r>
            <a:r>
              <a:rPr lang="en-US" dirty="0">
                <a:solidFill>
                  <a:schemeClr val="tx1"/>
                </a:solidFill>
              </a:rPr>
              <a:t> </a:t>
            </a:r>
            <a:r>
              <a:rPr lang="en-US" dirty="0" err="1">
                <a:solidFill>
                  <a:schemeClr val="tx1"/>
                </a:solidFill>
              </a:rPr>
              <a:t>ou</a:t>
            </a:r>
            <a:r>
              <a:rPr lang="en-US" dirty="0">
                <a:solidFill>
                  <a:schemeClr val="tx1"/>
                </a:solidFill>
              </a:rPr>
              <a:t> </a:t>
            </a:r>
            <a:r>
              <a:rPr lang="en-US" dirty="0" err="1">
                <a:solidFill>
                  <a:schemeClr val="tx1"/>
                </a:solidFill>
              </a:rPr>
              <a:t>serviço</a:t>
            </a:r>
            <a:r>
              <a:rPr lang="en-US" dirty="0">
                <a:solidFill>
                  <a:schemeClr val="tx1"/>
                </a:solidFill>
              </a:rPr>
              <a:t>  </a:t>
            </a:r>
            <a:r>
              <a:rPr lang="en-US" dirty="0" err="1">
                <a:solidFill>
                  <a:schemeClr val="tx1"/>
                </a:solidFill>
              </a:rPr>
              <a:t>resultante</a:t>
            </a:r>
            <a:r>
              <a:rPr lang="en-US" dirty="0">
                <a:solidFill>
                  <a:schemeClr val="tx1"/>
                </a:solidFill>
              </a:rPr>
              <a:t> de </a:t>
            </a:r>
            <a:r>
              <a:rPr lang="en-US" dirty="0" err="1">
                <a:solidFill>
                  <a:schemeClr val="tx1"/>
                </a:solidFill>
              </a:rPr>
              <a:t>uma</a:t>
            </a:r>
            <a:r>
              <a:rPr lang="en-US" dirty="0">
                <a:solidFill>
                  <a:schemeClr val="tx1"/>
                </a:solidFill>
              </a:rPr>
              <a:t> </a:t>
            </a:r>
            <a:r>
              <a:rPr lang="en-US" dirty="0" err="1">
                <a:solidFill>
                  <a:schemeClr val="tx1"/>
                </a:solidFill>
              </a:rPr>
              <a:t>mudança</a:t>
            </a:r>
            <a:r>
              <a:rPr lang="en-US" dirty="0">
                <a:solidFill>
                  <a:schemeClr val="tx1"/>
                </a:solidFill>
              </a:rPr>
              <a:t> </a:t>
            </a:r>
            <a:r>
              <a:rPr lang="en-US" dirty="0" err="1">
                <a:solidFill>
                  <a:schemeClr val="tx1"/>
                </a:solidFill>
              </a:rPr>
              <a:t>percentual</a:t>
            </a:r>
            <a:r>
              <a:rPr lang="en-US" dirty="0">
                <a:solidFill>
                  <a:schemeClr val="tx1"/>
                </a:solidFill>
              </a:rPr>
              <a:t> no </a:t>
            </a:r>
            <a:r>
              <a:rPr lang="en-US" dirty="0" err="1">
                <a:solidFill>
                  <a:schemeClr val="tx1"/>
                </a:solidFill>
              </a:rPr>
              <a:t>preço</a:t>
            </a:r>
            <a:r>
              <a:rPr lang="en-US" dirty="0">
                <a:solidFill>
                  <a:schemeClr val="tx1"/>
                </a:solidFill>
              </a:rPr>
              <a:t>.</a:t>
            </a:r>
          </a:p>
        </p:txBody>
      </p:sp>
      <p:sp>
        <p:nvSpPr>
          <p:cNvPr id="217094" name="Text Box 6"/>
          <p:cNvSpPr txBox="1">
            <a:spLocks noChangeArrowheads="1"/>
          </p:cNvSpPr>
          <p:nvPr/>
        </p:nvSpPr>
        <p:spPr bwMode="auto">
          <a:xfrm>
            <a:off x="412249" y="1226209"/>
            <a:ext cx="6017994" cy="553998"/>
          </a:xfrm>
          <a:prstGeom prst="rect">
            <a:avLst/>
          </a:prstGeom>
          <a:solidFill>
            <a:srgbClr val="DDDDDD"/>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defRPr/>
            </a:pPr>
            <a:r>
              <a:rPr lang="en-US" sz="3000" b="1" dirty="0" err="1">
                <a:latin typeface="Arial" charset="0"/>
              </a:rPr>
              <a:t>Elasticidade-Preço</a:t>
            </a:r>
            <a:r>
              <a:rPr lang="en-US" sz="3000" b="1" dirty="0">
                <a:latin typeface="Arial" charset="0"/>
              </a:rPr>
              <a:t> da </a:t>
            </a:r>
            <a:r>
              <a:rPr lang="en-US" sz="3000" b="1" dirty="0" err="1">
                <a:latin typeface="Arial" charset="0"/>
              </a:rPr>
              <a:t>Demanda</a:t>
            </a:r>
            <a:endParaRPr lang="en-US" sz="3000" b="1" dirty="0">
              <a:latin typeface="Arial" charset="0"/>
            </a:endParaRPr>
          </a:p>
        </p:txBody>
      </p:sp>
      <p:sp>
        <p:nvSpPr>
          <p:cNvPr id="11" name="Rectangle 4">
            <a:extLst>
              <a:ext uri="{FF2B5EF4-FFF2-40B4-BE49-F238E27FC236}">
                <a16:creationId xmlns:a16="http://schemas.microsoft.com/office/drawing/2014/main" id="{AC456C79-C00D-4703-944B-6737812A56F2}"/>
              </a:ext>
            </a:extLst>
          </p:cNvPr>
          <p:cNvSpPr>
            <a:spLocks noGrp="1" noChangeArrowheads="1"/>
          </p:cNvSpPr>
          <p:nvPr>
            <p:ph type="title"/>
          </p:nvPr>
        </p:nvSpPr>
        <p:spPr>
          <a:xfrm>
            <a:off x="42204" y="121038"/>
            <a:ext cx="9101795" cy="723900"/>
          </a:xfrm>
          <a:noFill/>
        </p:spPr>
        <p:txBody>
          <a:bodyPr/>
          <a:lstStyle/>
          <a:p>
            <a:pPr algn="ctr"/>
            <a:r>
              <a:rPr lang="en-US" dirty="0" err="1">
                <a:solidFill>
                  <a:schemeClr val="tx1"/>
                </a:solidFill>
                <a:latin typeface="Arial" panose="020B0604020202020204" pitchFamily="34" charset="0"/>
                <a:cs typeface="Arial" panose="020B0604020202020204" pitchFamily="34" charset="0"/>
              </a:rPr>
              <a:t>Elasticidades</a:t>
            </a:r>
            <a:r>
              <a:rPr lang="en-US" dirty="0">
                <a:solidFill>
                  <a:schemeClr val="tx1"/>
                </a:solidFill>
                <a:latin typeface="Arial" panose="020B0604020202020204" pitchFamily="34" charset="0"/>
                <a:cs typeface="Arial" panose="020B0604020202020204" pitchFamily="34" charset="0"/>
              </a:rPr>
              <a:t> da </a:t>
            </a:r>
            <a:r>
              <a:rPr lang="en-US" dirty="0" err="1">
                <a:solidFill>
                  <a:schemeClr val="tx1"/>
                </a:solidFill>
                <a:latin typeface="Arial" panose="020B0604020202020204" pitchFamily="34" charset="0"/>
                <a:cs typeface="Arial" panose="020B0604020202020204" pitchFamily="34" charset="0"/>
              </a:rPr>
              <a:t>Oferta</a:t>
            </a:r>
            <a:r>
              <a:rPr lang="en-US" dirty="0">
                <a:solidFill>
                  <a:schemeClr val="tx1"/>
                </a:solidFill>
                <a:latin typeface="Arial" panose="020B0604020202020204" pitchFamily="34" charset="0"/>
                <a:cs typeface="Arial" panose="020B0604020202020204" pitchFamily="34" charset="0"/>
              </a:rPr>
              <a:t> e </a:t>
            </a:r>
            <a:r>
              <a:rPr lang="en-US" dirty="0" err="1">
                <a:solidFill>
                  <a:schemeClr val="tx1"/>
                </a:solidFill>
                <a:latin typeface="Arial" panose="020B0604020202020204" pitchFamily="34" charset="0"/>
                <a:cs typeface="Arial" panose="020B0604020202020204" pitchFamily="34" charset="0"/>
              </a:rPr>
              <a:t>Demanda</a:t>
            </a:r>
            <a:endParaRPr lang="en-US"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5"/>
          <p:cNvSpPr>
            <a:spLocks noGrp="1" noChangeArrowheads="1"/>
          </p:cNvSpPr>
          <p:nvPr>
            <p:ph type="body" idx="1"/>
          </p:nvPr>
        </p:nvSpPr>
        <p:spPr>
          <a:xfrm>
            <a:off x="42200" y="1256375"/>
            <a:ext cx="8806376" cy="820172"/>
          </a:xfrm>
          <a:noFill/>
        </p:spPr>
        <p:txBody>
          <a:bodyPr/>
          <a:lstStyle/>
          <a:p>
            <a:pPr>
              <a:spcBef>
                <a:spcPct val="70000"/>
              </a:spcBef>
              <a:buClrTx/>
              <a:buSzPct val="95000"/>
              <a:buFont typeface="Wingdings" panose="05000000000000000000" pitchFamily="2" charset="2"/>
              <a:buChar char="§"/>
            </a:pPr>
            <a:r>
              <a:rPr lang="en-US" sz="2800" dirty="0">
                <a:solidFill>
                  <a:schemeClr val="tx1"/>
                </a:solidFill>
              </a:rPr>
              <a:t>Logo, a </a:t>
            </a:r>
            <a:r>
              <a:rPr lang="en-US" sz="2800" dirty="0" err="1">
                <a:solidFill>
                  <a:schemeClr val="tx1"/>
                </a:solidFill>
              </a:rPr>
              <a:t>elasticidade-preço</a:t>
            </a:r>
            <a:r>
              <a:rPr lang="en-US" sz="2800" dirty="0">
                <a:solidFill>
                  <a:schemeClr val="tx1"/>
                </a:solidFill>
              </a:rPr>
              <a:t> da </a:t>
            </a:r>
            <a:r>
              <a:rPr lang="en-US" sz="2800" dirty="0" err="1">
                <a:solidFill>
                  <a:schemeClr val="tx1"/>
                </a:solidFill>
              </a:rPr>
              <a:t>demanda</a:t>
            </a:r>
            <a:r>
              <a:rPr lang="en-US" sz="2800" dirty="0">
                <a:solidFill>
                  <a:schemeClr val="tx1"/>
                </a:solidFill>
              </a:rPr>
              <a:t> é </a:t>
            </a:r>
            <a:r>
              <a:rPr lang="en-US" sz="2800" dirty="0" err="1">
                <a:solidFill>
                  <a:schemeClr val="tx1"/>
                </a:solidFill>
              </a:rPr>
              <a:t>dada</a:t>
            </a:r>
            <a:r>
              <a:rPr lang="en-US" sz="2800" dirty="0">
                <a:solidFill>
                  <a:schemeClr val="tx1"/>
                </a:solidFill>
              </a:rPr>
              <a:t> </a:t>
            </a:r>
            <a:r>
              <a:rPr lang="en-US" sz="2800" dirty="0" err="1">
                <a:solidFill>
                  <a:schemeClr val="tx1"/>
                </a:solidFill>
              </a:rPr>
              <a:t>por</a:t>
            </a:r>
            <a:r>
              <a:rPr lang="en-US" sz="2800" dirty="0">
                <a:solidFill>
                  <a:schemeClr val="tx1"/>
                </a:solidFill>
              </a:rPr>
              <a:t>:</a:t>
            </a:r>
          </a:p>
        </p:txBody>
      </p:sp>
      <p:graphicFrame>
        <p:nvGraphicFramePr>
          <p:cNvPr id="7170" name="Object 6">
            <a:hlinkClick r:id="" action="ppaction://ole?verb=0"/>
          </p:cNvPr>
          <p:cNvGraphicFramePr>
            <a:graphicFrameLocks/>
          </p:cNvGraphicFramePr>
          <p:nvPr>
            <p:extLst>
              <p:ext uri="{D42A27DB-BD31-4B8C-83A1-F6EECF244321}">
                <p14:modId xmlns:p14="http://schemas.microsoft.com/office/powerpoint/2010/main" val="3251760938"/>
              </p:ext>
            </p:extLst>
          </p:nvPr>
        </p:nvGraphicFramePr>
        <p:xfrm>
          <a:off x="106363" y="1993900"/>
          <a:ext cx="8883650" cy="2395538"/>
        </p:xfrm>
        <a:graphic>
          <a:graphicData uri="http://schemas.openxmlformats.org/presentationml/2006/ole">
            <mc:AlternateContent xmlns:mc="http://schemas.openxmlformats.org/markup-compatibility/2006">
              <mc:Choice xmlns:v="urn:schemas-microsoft-com:vml" Requires="v">
                <p:oleObj name="Equation" r:id="rId3" imgW="2616120" imgH="787320" progId="Equation.DSMT4">
                  <p:embed/>
                </p:oleObj>
              </mc:Choice>
              <mc:Fallback>
                <p:oleObj name="Equation" r:id="rId3" imgW="2616120" imgH="787320" progId="Equation.DSMT4">
                  <p:embed/>
                  <p:pic>
                    <p:nvPicPr>
                      <p:cNvPr id="0" name="Object 6"/>
                      <p:cNvPicPr>
                        <a:picLocks noChangeArrowheads="1"/>
                      </p:cNvPicPr>
                      <p:nvPr/>
                    </p:nvPicPr>
                    <p:blipFill>
                      <a:blip r:embed="rId4"/>
                      <a:srcRect/>
                      <a:stretch>
                        <a:fillRect/>
                      </a:stretch>
                    </p:blipFill>
                    <p:spPr bwMode="auto">
                      <a:xfrm>
                        <a:off x="106363" y="1993900"/>
                        <a:ext cx="8883650" cy="2395538"/>
                      </a:xfrm>
                      <a:prstGeom prst="rect">
                        <a:avLst/>
                      </a:prstGeom>
                      <a:solidFill>
                        <a:srgbClr val="F8F8F8"/>
                      </a:solidFill>
                      <a:ln>
                        <a:solidFill>
                          <a:schemeClr val="tx1"/>
                        </a:solidFill>
                      </a:ln>
                      <a:effectLst/>
                    </p:spPr>
                  </p:pic>
                </p:oleObj>
              </mc:Fallback>
            </mc:AlternateContent>
          </a:graphicData>
        </a:graphic>
      </p:graphicFrame>
      <p:sp>
        <p:nvSpPr>
          <p:cNvPr id="7176" name="Rectangle 9"/>
          <p:cNvSpPr>
            <a:spLocks noChangeArrowheads="1"/>
          </p:cNvSpPr>
          <p:nvPr/>
        </p:nvSpPr>
        <p:spPr bwMode="auto">
          <a:xfrm>
            <a:off x="3639409" y="3300632"/>
            <a:ext cx="836612" cy="1050925"/>
          </a:xfrm>
          <a:prstGeom prst="rect">
            <a:avLst/>
          </a:prstGeom>
          <a:noFill/>
          <a:ln w="12700">
            <a:solidFill>
              <a:srgbClr val="000000"/>
            </a:solidFill>
            <a:prstDash val="dash"/>
            <a:miter lim="800000"/>
            <a:headEnd/>
            <a:tailEnd/>
          </a:ln>
        </p:spPr>
        <p:txBody>
          <a:bodyPr wrap="none" anchor="ctr">
            <a:spAutoFit/>
          </a:bodyPr>
          <a:lstStyle/>
          <a:p>
            <a:endParaRPr lang="pt-BR"/>
          </a:p>
        </p:txBody>
      </p:sp>
      <p:sp>
        <p:nvSpPr>
          <p:cNvPr id="7180" name="Text Box 13"/>
          <p:cNvSpPr txBox="1">
            <a:spLocks noChangeArrowheads="1"/>
          </p:cNvSpPr>
          <p:nvPr/>
        </p:nvSpPr>
        <p:spPr bwMode="auto">
          <a:xfrm>
            <a:off x="126612" y="4695825"/>
            <a:ext cx="5233180" cy="1107996"/>
          </a:xfrm>
          <a:prstGeom prst="rect">
            <a:avLst/>
          </a:prstGeom>
          <a:noFill/>
          <a:ln w="12700">
            <a:solidFill>
              <a:schemeClr val="tx1"/>
            </a:solidFill>
            <a:miter lim="800000"/>
            <a:headEnd/>
            <a:tailEnd/>
          </a:ln>
        </p:spPr>
        <p:txBody>
          <a:bodyPr wrap="square">
            <a:spAutoFit/>
          </a:bodyPr>
          <a:lstStyle/>
          <a:p>
            <a:pPr algn="just">
              <a:spcBef>
                <a:spcPct val="50000"/>
              </a:spcBef>
            </a:pPr>
            <a:r>
              <a:rPr lang="en-US" sz="2200" dirty="0">
                <a:solidFill>
                  <a:schemeClr val="tx2"/>
                </a:solidFill>
                <a:latin typeface="Arial" panose="020B0604020202020204" pitchFamily="34" charset="0"/>
                <a:cs typeface="Arial" panose="020B0604020202020204" pitchFamily="34" charset="0"/>
              </a:rPr>
              <a:t>A </a:t>
            </a:r>
            <a:r>
              <a:rPr lang="en-US" sz="2200" dirty="0" err="1">
                <a:solidFill>
                  <a:schemeClr val="tx2"/>
                </a:solidFill>
                <a:latin typeface="Arial" panose="020B0604020202020204" pitchFamily="34" charset="0"/>
                <a:cs typeface="Arial" panose="020B0604020202020204" pitchFamily="34" charset="0"/>
              </a:rPr>
              <a:t>mudança</a:t>
            </a:r>
            <a:r>
              <a:rPr lang="en-US" sz="2200" dirty="0">
                <a:solidFill>
                  <a:schemeClr val="tx2"/>
                </a:solidFill>
                <a:latin typeface="Arial" panose="020B0604020202020204" pitchFamily="34" charset="0"/>
                <a:cs typeface="Arial" panose="020B0604020202020204" pitchFamily="34" charset="0"/>
              </a:rPr>
              <a:t> </a:t>
            </a:r>
            <a:r>
              <a:rPr lang="en-US" sz="2200" dirty="0" err="1">
                <a:solidFill>
                  <a:schemeClr val="tx2"/>
                </a:solidFill>
                <a:latin typeface="Arial" panose="020B0604020202020204" pitchFamily="34" charset="0"/>
                <a:cs typeface="Arial" panose="020B0604020202020204" pitchFamily="34" charset="0"/>
              </a:rPr>
              <a:t>percentual</a:t>
            </a:r>
            <a:r>
              <a:rPr lang="en-US" sz="2200" dirty="0">
                <a:solidFill>
                  <a:schemeClr val="tx2"/>
                </a:solidFill>
                <a:latin typeface="Arial" panose="020B0604020202020204" pitchFamily="34" charset="0"/>
                <a:cs typeface="Arial" panose="020B0604020202020204" pitchFamily="34" charset="0"/>
              </a:rPr>
              <a:t> de </a:t>
            </a:r>
            <a:r>
              <a:rPr lang="en-US" sz="2200" dirty="0" err="1">
                <a:solidFill>
                  <a:schemeClr val="tx2"/>
                </a:solidFill>
                <a:latin typeface="Arial" panose="020B0604020202020204" pitchFamily="34" charset="0"/>
                <a:cs typeface="Arial" panose="020B0604020202020204" pitchFamily="34" charset="0"/>
              </a:rPr>
              <a:t>uma</a:t>
            </a:r>
            <a:r>
              <a:rPr lang="en-US" sz="2200" dirty="0">
                <a:solidFill>
                  <a:schemeClr val="tx2"/>
                </a:solidFill>
                <a:latin typeface="Arial" panose="020B0604020202020204" pitchFamily="34" charset="0"/>
                <a:cs typeface="Arial" panose="020B0604020202020204" pitchFamily="34" charset="0"/>
              </a:rPr>
              <a:t> </a:t>
            </a:r>
            <a:r>
              <a:rPr lang="en-US" sz="2200" dirty="0" err="1">
                <a:solidFill>
                  <a:schemeClr val="tx2"/>
                </a:solidFill>
                <a:latin typeface="Arial" panose="020B0604020202020204" pitchFamily="34" charset="0"/>
                <a:cs typeface="Arial" panose="020B0604020202020204" pitchFamily="34" charset="0"/>
              </a:rPr>
              <a:t>variável</a:t>
            </a:r>
            <a:r>
              <a:rPr lang="en-US" sz="2200" dirty="0">
                <a:solidFill>
                  <a:schemeClr val="tx2"/>
                </a:solidFill>
                <a:latin typeface="Arial" panose="020B0604020202020204" pitchFamily="34" charset="0"/>
                <a:cs typeface="Arial" panose="020B0604020202020204" pitchFamily="34" charset="0"/>
              </a:rPr>
              <a:t> é a </a:t>
            </a:r>
            <a:r>
              <a:rPr lang="en-US" sz="2200" dirty="0" err="1">
                <a:solidFill>
                  <a:schemeClr val="tx2"/>
                </a:solidFill>
                <a:latin typeface="Arial" panose="020B0604020202020204" pitchFamily="34" charset="0"/>
                <a:cs typeface="Arial" panose="020B0604020202020204" pitchFamily="34" charset="0"/>
              </a:rPr>
              <a:t>mudança</a:t>
            </a:r>
            <a:r>
              <a:rPr lang="en-US" sz="2200" dirty="0">
                <a:solidFill>
                  <a:schemeClr val="tx2"/>
                </a:solidFill>
                <a:latin typeface="Arial" panose="020B0604020202020204" pitchFamily="34" charset="0"/>
                <a:cs typeface="Arial" panose="020B0604020202020204" pitchFamily="34" charset="0"/>
              </a:rPr>
              <a:t> </a:t>
            </a:r>
            <a:r>
              <a:rPr lang="en-US" sz="2200" dirty="0" err="1">
                <a:solidFill>
                  <a:schemeClr val="tx2"/>
                </a:solidFill>
                <a:latin typeface="Arial" panose="020B0604020202020204" pitchFamily="34" charset="0"/>
                <a:cs typeface="Arial" panose="020B0604020202020204" pitchFamily="34" charset="0"/>
              </a:rPr>
              <a:t>absoluta</a:t>
            </a:r>
            <a:r>
              <a:rPr lang="en-US" sz="2200" dirty="0">
                <a:solidFill>
                  <a:schemeClr val="tx2"/>
                </a:solidFill>
                <a:latin typeface="Arial" panose="020B0604020202020204" pitchFamily="34" charset="0"/>
                <a:cs typeface="Arial" panose="020B0604020202020204" pitchFamily="34" charset="0"/>
              </a:rPr>
              <a:t> </a:t>
            </a:r>
            <a:r>
              <a:rPr lang="en-US" sz="2200" dirty="0" err="1">
                <a:solidFill>
                  <a:schemeClr val="tx2"/>
                </a:solidFill>
                <a:latin typeface="Arial" panose="020B0604020202020204" pitchFamily="34" charset="0"/>
                <a:cs typeface="Arial" panose="020B0604020202020204" pitchFamily="34" charset="0"/>
              </a:rPr>
              <a:t>na</a:t>
            </a:r>
            <a:r>
              <a:rPr lang="en-US" sz="2200" dirty="0">
                <a:solidFill>
                  <a:schemeClr val="tx2"/>
                </a:solidFill>
                <a:latin typeface="Arial" panose="020B0604020202020204" pitchFamily="34" charset="0"/>
                <a:cs typeface="Arial" panose="020B0604020202020204" pitchFamily="34" charset="0"/>
              </a:rPr>
              <a:t> </a:t>
            </a:r>
            <a:r>
              <a:rPr lang="en-US" sz="2200" dirty="0" err="1">
                <a:solidFill>
                  <a:schemeClr val="tx2"/>
                </a:solidFill>
                <a:latin typeface="Arial" panose="020B0604020202020204" pitchFamily="34" charset="0"/>
                <a:cs typeface="Arial" panose="020B0604020202020204" pitchFamily="34" charset="0"/>
              </a:rPr>
              <a:t>variável</a:t>
            </a:r>
            <a:r>
              <a:rPr lang="en-US" sz="2200" dirty="0">
                <a:solidFill>
                  <a:schemeClr val="tx2"/>
                </a:solidFill>
                <a:latin typeface="Arial" panose="020B0604020202020204" pitchFamily="34" charset="0"/>
                <a:cs typeface="Arial" panose="020B0604020202020204" pitchFamily="34" charset="0"/>
              </a:rPr>
              <a:t> </a:t>
            </a:r>
            <a:r>
              <a:rPr lang="en-US" sz="2200" dirty="0" err="1">
                <a:solidFill>
                  <a:schemeClr val="tx2"/>
                </a:solidFill>
                <a:latin typeface="Arial" panose="020B0604020202020204" pitchFamily="34" charset="0"/>
                <a:cs typeface="Arial" panose="020B0604020202020204" pitchFamily="34" charset="0"/>
              </a:rPr>
              <a:t>dividida</a:t>
            </a:r>
            <a:r>
              <a:rPr lang="en-US" sz="2200" dirty="0">
                <a:solidFill>
                  <a:schemeClr val="tx2"/>
                </a:solidFill>
                <a:latin typeface="Arial" panose="020B0604020202020204" pitchFamily="34" charset="0"/>
                <a:cs typeface="Arial" panose="020B0604020202020204" pitchFamily="34" charset="0"/>
              </a:rPr>
              <a:t> </a:t>
            </a:r>
            <a:r>
              <a:rPr lang="en-US" sz="2200" dirty="0" err="1">
                <a:solidFill>
                  <a:schemeClr val="tx2"/>
                </a:solidFill>
                <a:latin typeface="Arial" panose="020B0604020202020204" pitchFamily="34" charset="0"/>
                <a:cs typeface="Arial" panose="020B0604020202020204" pitchFamily="34" charset="0"/>
              </a:rPr>
              <a:t>pelo</a:t>
            </a:r>
            <a:r>
              <a:rPr lang="en-US" sz="2200" dirty="0">
                <a:solidFill>
                  <a:schemeClr val="tx2"/>
                </a:solidFill>
                <a:latin typeface="Arial" panose="020B0604020202020204" pitchFamily="34" charset="0"/>
                <a:cs typeface="Arial" panose="020B0604020202020204" pitchFamily="34" charset="0"/>
              </a:rPr>
              <a:t> </a:t>
            </a:r>
            <a:r>
              <a:rPr lang="en-US" sz="2200" dirty="0" err="1">
                <a:solidFill>
                  <a:schemeClr val="tx2"/>
                </a:solidFill>
                <a:latin typeface="Arial" panose="020B0604020202020204" pitchFamily="34" charset="0"/>
                <a:cs typeface="Arial" panose="020B0604020202020204" pitchFamily="34" charset="0"/>
              </a:rPr>
              <a:t>nível</a:t>
            </a:r>
            <a:r>
              <a:rPr lang="en-US" sz="2200" dirty="0">
                <a:solidFill>
                  <a:schemeClr val="tx2"/>
                </a:solidFill>
                <a:latin typeface="Arial" panose="020B0604020202020204" pitchFamily="34" charset="0"/>
                <a:cs typeface="Arial" panose="020B0604020202020204" pitchFamily="34" charset="0"/>
              </a:rPr>
              <a:t> original da </a:t>
            </a:r>
            <a:r>
              <a:rPr lang="en-US" sz="2200" dirty="0" err="1">
                <a:solidFill>
                  <a:schemeClr val="tx2"/>
                </a:solidFill>
                <a:latin typeface="Arial" panose="020B0604020202020204" pitchFamily="34" charset="0"/>
                <a:cs typeface="Arial" panose="020B0604020202020204" pitchFamily="34" charset="0"/>
              </a:rPr>
              <a:t>variável</a:t>
            </a:r>
            <a:r>
              <a:rPr lang="en-US" sz="2200" dirty="0">
                <a:solidFill>
                  <a:schemeClr val="tx2"/>
                </a:solidFill>
                <a:latin typeface="Arial" panose="020B0604020202020204" pitchFamily="34" charset="0"/>
                <a:cs typeface="Arial" panose="020B0604020202020204" pitchFamily="34" charset="0"/>
              </a:rPr>
              <a:t>.</a:t>
            </a:r>
            <a:endParaRPr lang="pt-BR" sz="2200" dirty="0">
              <a:solidFill>
                <a:schemeClr val="tx2"/>
              </a:solidFill>
              <a:latin typeface="Arial" panose="020B0604020202020204" pitchFamily="34" charset="0"/>
              <a:cs typeface="Arial" panose="020B0604020202020204" pitchFamily="34" charset="0"/>
            </a:endParaRPr>
          </a:p>
        </p:txBody>
      </p:sp>
      <p:sp>
        <p:nvSpPr>
          <p:cNvPr id="7182" name="Rectangle 15"/>
          <p:cNvSpPr>
            <a:spLocks noChangeArrowheads="1"/>
          </p:cNvSpPr>
          <p:nvPr/>
        </p:nvSpPr>
        <p:spPr bwMode="auto">
          <a:xfrm>
            <a:off x="7275490" y="2609141"/>
            <a:ext cx="817563" cy="1303337"/>
          </a:xfrm>
          <a:prstGeom prst="rect">
            <a:avLst/>
          </a:prstGeom>
          <a:noFill/>
          <a:ln w="12700">
            <a:solidFill>
              <a:srgbClr val="000000"/>
            </a:solidFill>
            <a:prstDash val="dash"/>
            <a:miter lim="800000"/>
            <a:headEnd/>
            <a:tailEnd/>
          </a:ln>
        </p:spPr>
        <p:txBody>
          <a:bodyPr wrap="none" anchor="ctr">
            <a:spAutoFit/>
          </a:bodyPr>
          <a:lstStyle/>
          <a:p>
            <a:endParaRPr lang="pt-BR"/>
          </a:p>
        </p:txBody>
      </p:sp>
      <p:sp>
        <p:nvSpPr>
          <p:cNvPr id="7183" name="Line 16"/>
          <p:cNvSpPr>
            <a:spLocks noChangeShapeType="1"/>
          </p:cNvSpPr>
          <p:nvPr/>
        </p:nvSpPr>
        <p:spPr bwMode="auto">
          <a:xfrm>
            <a:off x="7284599" y="3935632"/>
            <a:ext cx="0" cy="796925"/>
          </a:xfrm>
          <a:prstGeom prst="line">
            <a:avLst/>
          </a:prstGeom>
          <a:noFill/>
          <a:ln w="12700">
            <a:solidFill>
              <a:srgbClr val="000000"/>
            </a:solidFill>
            <a:round/>
            <a:headEnd/>
            <a:tailEnd type="triangle" w="med" len="med"/>
          </a:ln>
        </p:spPr>
        <p:txBody>
          <a:bodyPr wrap="none">
            <a:spAutoFit/>
          </a:bodyPr>
          <a:lstStyle/>
          <a:p>
            <a:endParaRPr lang="pt-BR"/>
          </a:p>
        </p:txBody>
      </p:sp>
      <p:sp>
        <p:nvSpPr>
          <p:cNvPr id="7184" name="Text Box 17"/>
          <p:cNvSpPr txBox="1">
            <a:spLocks noChangeArrowheads="1"/>
          </p:cNvSpPr>
          <p:nvPr/>
        </p:nvSpPr>
        <p:spPr bwMode="auto">
          <a:xfrm>
            <a:off x="5711493" y="4725008"/>
            <a:ext cx="3263691" cy="769441"/>
          </a:xfrm>
          <a:prstGeom prst="rect">
            <a:avLst/>
          </a:prstGeom>
          <a:noFill/>
          <a:ln w="12700">
            <a:solidFill>
              <a:schemeClr val="tx1"/>
            </a:solidFill>
            <a:miter lim="800000"/>
            <a:headEnd/>
            <a:tailEnd/>
          </a:ln>
        </p:spPr>
        <p:txBody>
          <a:bodyPr wrap="square">
            <a:spAutoFit/>
          </a:bodyPr>
          <a:lstStyle/>
          <a:p>
            <a:pPr>
              <a:spcBef>
                <a:spcPct val="50000"/>
              </a:spcBef>
            </a:pPr>
            <a:r>
              <a:rPr lang="pt-BR" sz="2200" dirty="0">
                <a:latin typeface="Arial" panose="020B0604020202020204" pitchFamily="34" charset="0"/>
                <a:cs typeface="Arial" panose="020B0604020202020204" pitchFamily="34" charset="0"/>
              </a:rPr>
              <a:t>Derivada da quantidade em relação ao preço</a:t>
            </a:r>
          </a:p>
        </p:txBody>
      </p:sp>
      <p:sp>
        <p:nvSpPr>
          <p:cNvPr id="20" name="Rectangle 4">
            <a:extLst>
              <a:ext uri="{FF2B5EF4-FFF2-40B4-BE49-F238E27FC236}">
                <a16:creationId xmlns:a16="http://schemas.microsoft.com/office/drawing/2014/main" id="{D0F8AA15-C62A-44EF-B650-9A3EF6478BC7}"/>
              </a:ext>
            </a:extLst>
          </p:cNvPr>
          <p:cNvSpPr>
            <a:spLocks noGrp="1" noChangeArrowheads="1"/>
          </p:cNvSpPr>
          <p:nvPr>
            <p:ph type="title"/>
          </p:nvPr>
        </p:nvSpPr>
        <p:spPr>
          <a:xfrm>
            <a:off x="42204" y="121038"/>
            <a:ext cx="9101795" cy="723900"/>
          </a:xfrm>
          <a:noFill/>
        </p:spPr>
        <p:txBody>
          <a:bodyPr/>
          <a:lstStyle/>
          <a:p>
            <a:pPr algn="ctr"/>
            <a:r>
              <a:rPr lang="en-US" dirty="0" err="1">
                <a:solidFill>
                  <a:schemeClr val="tx1"/>
                </a:solidFill>
                <a:latin typeface="Arial" panose="020B0604020202020204" pitchFamily="34" charset="0"/>
                <a:cs typeface="Arial" panose="020B0604020202020204" pitchFamily="34" charset="0"/>
              </a:rPr>
              <a:t>Elasticidades</a:t>
            </a:r>
            <a:r>
              <a:rPr lang="en-US" dirty="0">
                <a:solidFill>
                  <a:schemeClr val="tx1"/>
                </a:solidFill>
                <a:latin typeface="Arial" panose="020B0604020202020204" pitchFamily="34" charset="0"/>
                <a:cs typeface="Arial" panose="020B0604020202020204" pitchFamily="34" charset="0"/>
              </a:rPr>
              <a:t> da </a:t>
            </a:r>
            <a:r>
              <a:rPr lang="en-US" dirty="0" err="1">
                <a:solidFill>
                  <a:schemeClr val="tx1"/>
                </a:solidFill>
                <a:latin typeface="Arial" panose="020B0604020202020204" pitchFamily="34" charset="0"/>
                <a:cs typeface="Arial" panose="020B0604020202020204" pitchFamily="34" charset="0"/>
              </a:rPr>
              <a:t>Oferta</a:t>
            </a:r>
            <a:r>
              <a:rPr lang="en-US" dirty="0">
                <a:solidFill>
                  <a:schemeClr val="tx1"/>
                </a:solidFill>
                <a:latin typeface="Arial" panose="020B0604020202020204" pitchFamily="34" charset="0"/>
                <a:cs typeface="Arial" panose="020B0604020202020204" pitchFamily="34" charset="0"/>
              </a:rPr>
              <a:t> e </a:t>
            </a:r>
            <a:r>
              <a:rPr lang="en-US" dirty="0" err="1">
                <a:solidFill>
                  <a:schemeClr val="tx1"/>
                </a:solidFill>
                <a:latin typeface="Arial" panose="020B0604020202020204" pitchFamily="34" charset="0"/>
                <a:cs typeface="Arial" panose="020B0604020202020204" pitchFamily="34" charset="0"/>
              </a:rPr>
              <a:t>Demanda</a:t>
            </a:r>
            <a:endParaRPr lang="en-US" dirty="0">
              <a:solidFill>
                <a:schemeClr val="tx1"/>
              </a:solidFill>
              <a:latin typeface="Arial" panose="020B0604020202020204" pitchFamily="34" charset="0"/>
              <a:cs typeface="Arial" panose="020B0604020202020204" pitchFamily="34" charset="0"/>
            </a:endParaRPr>
          </a:p>
        </p:txBody>
      </p:sp>
      <p:cxnSp>
        <p:nvCxnSpPr>
          <p:cNvPr id="5" name="Conector de Seta Reta 4">
            <a:extLst>
              <a:ext uri="{FF2B5EF4-FFF2-40B4-BE49-F238E27FC236}">
                <a16:creationId xmlns:a16="http://schemas.microsoft.com/office/drawing/2014/main" id="{658793A6-C36F-4D06-ADB0-C31605339E77}"/>
              </a:ext>
            </a:extLst>
          </p:cNvPr>
          <p:cNvCxnSpPr/>
          <p:nvPr/>
        </p:nvCxnSpPr>
        <p:spPr bwMode="auto">
          <a:xfrm>
            <a:off x="3653477" y="4349358"/>
            <a:ext cx="0" cy="335182"/>
          </a:xfrm>
          <a:prstGeom prst="straightConnector1">
            <a:avLst/>
          </a:prstGeom>
          <a:solidFill>
            <a:srgbClr val="FFCC99"/>
          </a:solidFill>
          <a:ln w="12700" cap="flat" cmpd="sng" algn="ctr">
            <a:solidFill>
              <a:srgbClr val="000000"/>
            </a:solidFill>
            <a:prstDash val="solid"/>
            <a:round/>
            <a:headEnd type="none" w="med" len="med"/>
            <a:tailEnd type="triangle"/>
          </a:ln>
          <a:effectLst/>
        </p:spPr>
      </p:cxn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6"/>
                                        </p:tgtEl>
                                        <p:attrNameLst>
                                          <p:attrName>style.visibility</p:attrName>
                                        </p:attrNameLst>
                                      </p:cBhvr>
                                      <p:to>
                                        <p:strVal val="visible"/>
                                      </p:to>
                                    </p:set>
                                    <p:anim calcmode="lin" valueType="num">
                                      <p:cBhvr additive="base">
                                        <p:cTn id="7" dur="500" fill="hold"/>
                                        <p:tgtEl>
                                          <p:spTgt spid="7176"/>
                                        </p:tgtEl>
                                        <p:attrNameLst>
                                          <p:attrName>ppt_x</p:attrName>
                                        </p:attrNameLst>
                                      </p:cBhvr>
                                      <p:tavLst>
                                        <p:tav tm="0">
                                          <p:val>
                                            <p:strVal val="#ppt_x"/>
                                          </p:val>
                                        </p:tav>
                                        <p:tav tm="100000">
                                          <p:val>
                                            <p:strVal val="#ppt_x"/>
                                          </p:val>
                                        </p:tav>
                                      </p:tavLst>
                                    </p:anim>
                                    <p:anim calcmode="lin" valueType="num">
                                      <p:cBhvr additive="base">
                                        <p:cTn id="8" dur="500" fill="hold"/>
                                        <p:tgtEl>
                                          <p:spTgt spid="717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180"/>
                                        </p:tgtEl>
                                        <p:attrNameLst>
                                          <p:attrName>style.visibility</p:attrName>
                                        </p:attrNameLst>
                                      </p:cBhvr>
                                      <p:to>
                                        <p:strVal val="visible"/>
                                      </p:to>
                                    </p:set>
                                    <p:anim calcmode="lin" valueType="num">
                                      <p:cBhvr additive="base">
                                        <p:cTn id="11" dur="500" fill="hold"/>
                                        <p:tgtEl>
                                          <p:spTgt spid="7180"/>
                                        </p:tgtEl>
                                        <p:attrNameLst>
                                          <p:attrName>ppt_x</p:attrName>
                                        </p:attrNameLst>
                                      </p:cBhvr>
                                      <p:tavLst>
                                        <p:tav tm="0">
                                          <p:val>
                                            <p:strVal val="#ppt_x"/>
                                          </p:val>
                                        </p:tav>
                                        <p:tav tm="100000">
                                          <p:val>
                                            <p:strVal val="#ppt_x"/>
                                          </p:val>
                                        </p:tav>
                                      </p:tavLst>
                                    </p:anim>
                                    <p:anim calcmode="lin" valueType="num">
                                      <p:cBhvr additive="base">
                                        <p:cTn id="12" dur="500" fill="hold"/>
                                        <p:tgtEl>
                                          <p:spTgt spid="718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182"/>
                                        </p:tgtEl>
                                        <p:attrNameLst>
                                          <p:attrName>style.visibility</p:attrName>
                                        </p:attrNameLst>
                                      </p:cBhvr>
                                      <p:to>
                                        <p:strVal val="visible"/>
                                      </p:to>
                                    </p:set>
                                    <p:anim calcmode="lin" valueType="num">
                                      <p:cBhvr additive="base">
                                        <p:cTn id="21" dur="500" fill="hold"/>
                                        <p:tgtEl>
                                          <p:spTgt spid="7182"/>
                                        </p:tgtEl>
                                        <p:attrNameLst>
                                          <p:attrName>ppt_x</p:attrName>
                                        </p:attrNameLst>
                                      </p:cBhvr>
                                      <p:tavLst>
                                        <p:tav tm="0">
                                          <p:val>
                                            <p:strVal val="#ppt_x"/>
                                          </p:val>
                                        </p:tav>
                                        <p:tav tm="100000">
                                          <p:val>
                                            <p:strVal val="#ppt_x"/>
                                          </p:val>
                                        </p:tav>
                                      </p:tavLst>
                                    </p:anim>
                                    <p:anim calcmode="lin" valueType="num">
                                      <p:cBhvr additive="base">
                                        <p:cTn id="22" dur="500" fill="hold"/>
                                        <p:tgtEl>
                                          <p:spTgt spid="7182"/>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7183"/>
                                        </p:tgtEl>
                                        <p:attrNameLst>
                                          <p:attrName>style.visibility</p:attrName>
                                        </p:attrNameLst>
                                      </p:cBhvr>
                                      <p:to>
                                        <p:strVal val="visible"/>
                                      </p:to>
                                    </p:set>
                                    <p:anim calcmode="lin" valueType="num">
                                      <p:cBhvr additive="base">
                                        <p:cTn id="25" dur="500" fill="hold"/>
                                        <p:tgtEl>
                                          <p:spTgt spid="7183"/>
                                        </p:tgtEl>
                                        <p:attrNameLst>
                                          <p:attrName>ppt_x</p:attrName>
                                        </p:attrNameLst>
                                      </p:cBhvr>
                                      <p:tavLst>
                                        <p:tav tm="0">
                                          <p:val>
                                            <p:strVal val="#ppt_x"/>
                                          </p:val>
                                        </p:tav>
                                        <p:tav tm="100000">
                                          <p:val>
                                            <p:strVal val="#ppt_x"/>
                                          </p:val>
                                        </p:tav>
                                      </p:tavLst>
                                    </p:anim>
                                    <p:anim calcmode="lin" valueType="num">
                                      <p:cBhvr additive="base">
                                        <p:cTn id="26" dur="500" fill="hold"/>
                                        <p:tgtEl>
                                          <p:spTgt spid="718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184"/>
                                        </p:tgtEl>
                                        <p:attrNameLst>
                                          <p:attrName>style.visibility</p:attrName>
                                        </p:attrNameLst>
                                      </p:cBhvr>
                                      <p:to>
                                        <p:strVal val="visible"/>
                                      </p:to>
                                    </p:set>
                                    <p:anim calcmode="lin" valueType="num">
                                      <p:cBhvr additive="base">
                                        <p:cTn id="29" dur="500" fill="hold"/>
                                        <p:tgtEl>
                                          <p:spTgt spid="7184"/>
                                        </p:tgtEl>
                                        <p:attrNameLst>
                                          <p:attrName>ppt_x</p:attrName>
                                        </p:attrNameLst>
                                      </p:cBhvr>
                                      <p:tavLst>
                                        <p:tav tm="0">
                                          <p:val>
                                            <p:strVal val="#ppt_x"/>
                                          </p:val>
                                        </p:tav>
                                        <p:tav tm="100000">
                                          <p:val>
                                            <p:strVal val="#ppt_x"/>
                                          </p:val>
                                        </p:tav>
                                      </p:tavLst>
                                    </p:anim>
                                    <p:anim calcmode="lin" valueType="num">
                                      <p:cBhvr additive="base">
                                        <p:cTn id="30" dur="500" fill="hold"/>
                                        <p:tgtEl>
                                          <p:spTgt spid="71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animBg="1"/>
      <p:bldP spid="7180" grpId="0" animBg="1"/>
      <p:bldP spid="7182" grpId="0" animBg="1"/>
      <p:bldP spid="7183" grpId="0" animBg="1"/>
      <p:bldP spid="7184" grpId="0" animBg="1"/>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tângulo 1"/>
          <p:cNvSpPr/>
          <p:nvPr/>
        </p:nvSpPr>
        <p:spPr bwMode="auto">
          <a:xfrm>
            <a:off x="600501" y="3161245"/>
            <a:ext cx="6946711" cy="3507474"/>
          </a:xfrm>
          <a:prstGeom prst="rect">
            <a:avLst/>
          </a:prstGeom>
          <a:solidFill>
            <a:srgbClr val="F8F8F8"/>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8202" name="Rectangle 5"/>
          <p:cNvSpPr>
            <a:spLocks noGrp="1" noChangeArrowheads="1"/>
          </p:cNvSpPr>
          <p:nvPr>
            <p:ph type="body" sz="half" idx="1"/>
          </p:nvPr>
        </p:nvSpPr>
        <p:spPr>
          <a:xfrm>
            <a:off x="140677" y="865208"/>
            <a:ext cx="8848578" cy="1140766"/>
          </a:xfrm>
          <a:noFill/>
        </p:spPr>
        <p:txBody>
          <a:bodyPr/>
          <a:lstStyle/>
          <a:p>
            <a:pPr algn="just">
              <a:spcBef>
                <a:spcPts val="0"/>
              </a:spcBef>
              <a:buClrTx/>
              <a:buSzPct val="95000"/>
              <a:buFont typeface="Wingdings" panose="05000000000000000000" pitchFamily="2" charset="2"/>
              <a:buChar char="§"/>
            </a:pPr>
            <a:r>
              <a:rPr lang="en-US" sz="2800" dirty="0">
                <a:solidFill>
                  <a:schemeClr val="tx1"/>
                </a:solidFill>
                <a:latin typeface="Arial" panose="020B0604020202020204" pitchFamily="34" charset="0"/>
                <a:cs typeface="Arial" panose="020B0604020202020204" pitchFamily="34" charset="0"/>
              </a:rPr>
              <a:t>Como </a:t>
            </a:r>
            <a:r>
              <a:rPr lang="en-US" sz="2800" dirty="0" err="1">
                <a:solidFill>
                  <a:schemeClr val="tx1"/>
                </a:solidFill>
                <a:latin typeface="Arial" panose="020B0604020202020204" pitchFamily="34" charset="0"/>
                <a:cs typeface="Arial" panose="020B0604020202020204" pitchFamily="34" charset="0"/>
              </a:rPr>
              <a:t>existe</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uma</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relação</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inversa</a:t>
            </a:r>
            <a:r>
              <a:rPr lang="en-US" sz="2800" dirty="0">
                <a:solidFill>
                  <a:schemeClr val="tx1"/>
                </a:solidFill>
                <a:latin typeface="Arial" panose="020B0604020202020204" pitchFamily="34" charset="0"/>
                <a:cs typeface="Arial" panose="020B0604020202020204" pitchFamily="34" charset="0"/>
              </a:rPr>
              <a:t> entre </a:t>
            </a:r>
            <a:r>
              <a:rPr lang="en-US" sz="2800" i="1" dirty="0">
                <a:solidFill>
                  <a:schemeClr val="tx1"/>
                </a:solidFill>
                <a:latin typeface="Arial" panose="020B0604020202020204" pitchFamily="34" charset="0"/>
                <a:cs typeface="Arial" panose="020B0604020202020204" pitchFamily="34" charset="0"/>
              </a:rPr>
              <a:t>P</a:t>
            </a:r>
            <a:r>
              <a:rPr lang="en-US" sz="2800" dirty="0">
                <a:solidFill>
                  <a:schemeClr val="tx1"/>
                </a:solidFill>
                <a:latin typeface="Arial" panose="020B0604020202020204" pitchFamily="34" charset="0"/>
                <a:cs typeface="Arial" panose="020B0604020202020204" pitchFamily="34" charset="0"/>
              </a:rPr>
              <a:t> e </a:t>
            </a:r>
            <a:r>
              <a:rPr lang="en-US" sz="2800" i="1" dirty="0">
                <a:solidFill>
                  <a:schemeClr val="tx1"/>
                </a:solidFill>
                <a:latin typeface="Arial" panose="020B0604020202020204" pitchFamily="34" charset="0"/>
                <a:cs typeface="Arial" panose="020B0604020202020204" pitchFamily="34" charset="0"/>
              </a:rPr>
              <a:t>Q</a:t>
            </a:r>
            <a:r>
              <a:rPr lang="en-US" sz="2800" dirty="0">
                <a:solidFill>
                  <a:schemeClr val="tx1"/>
                </a:solidFill>
                <a:latin typeface="Arial" panose="020B0604020202020204" pitchFamily="34" charset="0"/>
                <a:cs typeface="Arial" panose="020B0604020202020204" pitchFamily="34" charset="0"/>
              </a:rPr>
              <a:t> a </a:t>
            </a:r>
            <a:r>
              <a:rPr lang="en-US" sz="2800" dirty="0" err="1">
                <a:solidFill>
                  <a:schemeClr val="tx1"/>
                </a:solidFill>
                <a:latin typeface="Arial" panose="020B0604020202020204" pitchFamily="34" charset="0"/>
                <a:cs typeface="Arial" panose="020B0604020202020204" pitchFamily="34" charset="0"/>
              </a:rPr>
              <a:t>elasticidade-preço</a:t>
            </a:r>
            <a:r>
              <a:rPr lang="en-US" sz="2800" dirty="0">
                <a:solidFill>
                  <a:schemeClr val="tx1"/>
                </a:solidFill>
                <a:latin typeface="Arial" panose="020B0604020202020204" pitchFamily="34" charset="0"/>
                <a:cs typeface="Arial" panose="020B0604020202020204" pitchFamily="34" charset="0"/>
              </a:rPr>
              <a:t> da </a:t>
            </a:r>
            <a:r>
              <a:rPr lang="en-US" sz="2800" dirty="0" err="1">
                <a:solidFill>
                  <a:schemeClr val="tx1"/>
                </a:solidFill>
                <a:latin typeface="Arial" panose="020B0604020202020204" pitchFamily="34" charset="0"/>
                <a:cs typeface="Arial" panose="020B0604020202020204" pitchFamily="34" charset="0"/>
              </a:rPr>
              <a:t>demanda</a:t>
            </a:r>
            <a:r>
              <a:rPr lang="en-US" sz="2800" dirty="0">
                <a:solidFill>
                  <a:schemeClr val="tx1"/>
                </a:solidFill>
                <a:latin typeface="Arial" panose="020B0604020202020204" pitchFamily="34" charset="0"/>
                <a:cs typeface="Arial" panose="020B0604020202020204" pitchFamily="34" charset="0"/>
              </a:rPr>
              <a:t> é um </a:t>
            </a:r>
            <a:r>
              <a:rPr lang="en-US" sz="2800" dirty="0" err="1">
                <a:solidFill>
                  <a:schemeClr val="tx1"/>
                </a:solidFill>
                <a:latin typeface="Arial" panose="020B0604020202020204" pitchFamily="34" charset="0"/>
                <a:cs typeface="Arial" panose="020B0604020202020204" pitchFamily="34" charset="0"/>
              </a:rPr>
              <a:t>número</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negativo</a:t>
            </a:r>
            <a:r>
              <a:rPr lang="en-US" sz="2800" i="1" dirty="0">
                <a:solidFill>
                  <a:schemeClr val="tx1"/>
                </a:solidFill>
                <a:latin typeface="Arial" panose="020B0604020202020204" pitchFamily="34" charset="0"/>
                <a:cs typeface="Arial" panose="020B0604020202020204" pitchFamily="34" charset="0"/>
              </a:rPr>
              <a:t>.</a:t>
            </a:r>
            <a:r>
              <a:rPr lang="en-US" sz="2800" dirty="0">
                <a:solidFill>
                  <a:schemeClr val="tx1"/>
                </a:solidFill>
                <a:latin typeface="Arial" panose="020B0604020202020204" pitchFamily="34" charset="0"/>
                <a:cs typeface="Arial" panose="020B0604020202020204" pitchFamily="34" charset="0"/>
              </a:rPr>
              <a:t>	</a:t>
            </a:r>
          </a:p>
          <a:p>
            <a:pPr algn="just">
              <a:spcBef>
                <a:spcPts val="0"/>
              </a:spcBef>
              <a:buClrTx/>
              <a:buSzPct val="95000"/>
              <a:buFont typeface="Wingdings" panose="05000000000000000000" pitchFamily="2" charset="2"/>
              <a:buChar char="§"/>
            </a:pPr>
            <a:r>
              <a:rPr lang="en-US" sz="2800" dirty="0">
                <a:solidFill>
                  <a:schemeClr val="tx1"/>
                </a:solidFill>
                <a:latin typeface="Arial" panose="020B0604020202020204" pitchFamily="34" charset="0"/>
                <a:cs typeface="Arial" panose="020B0604020202020204" pitchFamily="34" charset="0"/>
              </a:rPr>
              <a:t>Dado </a:t>
            </a:r>
            <a:r>
              <a:rPr lang="en-US" sz="2800" dirty="0" err="1">
                <a:solidFill>
                  <a:schemeClr val="tx1"/>
                </a:solidFill>
                <a:latin typeface="Arial" panose="020B0604020202020204" pitchFamily="34" charset="0"/>
                <a:cs typeface="Arial" panose="020B0604020202020204" pitchFamily="34" charset="0"/>
              </a:rPr>
              <a:t>isto</a:t>
            </a:r>
            <a:r>
              <a:rPr lang="en-US" sz="2800" dirty="0">
                <a:solidFill>
                  <a:schemeClr val="tx1"/>
                </a:solidFill>
                <a:latin typeface="Arial" panose="020B0604020202020204" pitchFamily="34" charset="0"/>
                <a:cs typeface="Arial" panose="020B0604020202020204" pitchFamily="34" charset="0"/>
              </a:rPr>
              <a:t>, o que </a:t>
            </a:r>
            <a:r>
              <a:rPr lang="en-US" sz="2800" dirty="0" err="1">
                <a:solidFill>
                  <a:schemeClr val="tx1"/>
                </a:solidFill>
                <a:latin typeface="Arial" panose="020B0604020202020204" pitchFamily="34" charset="0"/>
                <a:cs typeface="Arial" panose="020B0604020202020204" pitchFamily="34" charset="0"/>
              </a:rPr>
              <a:t>nos</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importa</a:t>
            </a:r>
            <a:r>
              <a:rPr lang="en-US" sz="2800" dirty="0">
                <a:solidFill>
                  <a:schemeClr val="tx1"/>
                </a:solidFill>
                <a:latin typeface="Arial" panose="020B0604020202020204" pitchFamily="34" charset="0"/>
                <a:cs typeface="Arial" panose="020B0604020202020204" pitchFamily="34" charset="0"/>
              </a:rPr>
              <a:t> é o valor </a:t>
            </a:r>
            <a:r>
              <a:rPr lang="en-US" sz="2800" dirty="0" err="1">
                <a:solidFill>
                  <a:schemeClr val="tx1"/>
                </a:solidFill>
                <a:latin typeface="Arial" panose="020B0604020202020204" pitchFamily="34" charset="0"/>
                <a:cs typeface="Arial" panose="020B0604020202020204" pitchFamily="34" charset="0"/>
              </a:rPr>
              <a:t>absoluto</a:t>
            </a:r>
            <a:r>
              <a:rPr lang="en-US" sz="2800" dirty="0">
                <a:solidFill>
                  <a:schemeClr val="tx1"/>
                </a:solidFill>
                <a:latin typeface="Arial" panose="020B0604020202020204" pitchFamily="34" charset="0"/>
                <a:cs typeface="Arial" panose="020B0604020202020204" pitchFamily="34" charset="0"/>
              </a:rPr>
              <a:t> da </a:t>
            </a:r>
            <a:r>
              <a:rPr lang="en-US" sz="2800" dirty="0" err="1">
                <a:solidFill>
                  <a:schemeClr val="tx1"/>
                </a:solidFill>
                <a:latin typeface="Arial" panose="020B0604020202020204" pitchFamily="34" charset="0"/>
                <a:cs typeface="Arial" panose="020B0604020202020204" pitchFamily="34" charset="0"/>
              </a:rPr>
              <a:t>elasticidade-preço</a:t>
            </a:r>
            <a:r>
              <a:rPr lang="en-US" sz="2800" dirty="0">
                <a:solidFill>
                  <a:schemeClr val="tx1"/>
                </a:solidFill>
                <a:latin typeface="Arial" panose="020B0604020202020204" pitchFamily="34" charset="0"/>
                <a:cs typeface="Arial" panose="020B0604020202020204" pitchFamily="34" charset="0"/>
              </a:rPr>
              <a:t> da </a:t>
            </a:r>
            <a:r>
              <a:rPr lang="en-US" sz="2800" dirty="0" err="1">
                <a:solidFill>
                  <a:schemeClr val="tx1"/>
                </a:solidFill>
                <a:latin typeface="Arial" panose="020B0604020202020204" pitchFamily="34" charset="0"/>
                <a:cs typeface="Arial" panose="020B0604020202020204" pitchFamily="34" charset="0"/>
              </a:rPr>
              <a:t>demanda</a:t>
            </a:r>
            <a:endParaRPr lang="en-US" sz="2800" dirty="0">
              <a:solidFill>
                <a:schemeClr val="tx1"/>
              </a:solidFill>
              <a:latin typeface="Arial" panose="020B0604020202020204" pitchFamily="34" charset="0"/>
              <a:cs typeface="Arial" panose="020B0604020202020204" pitchFamily="34" charset="0"/>
            </a:endParaRPr>
          </a:p>
        </p:txBody>
      </p:sp>
      <p:graphicFrame>
        <p:nvGraphicFramePr>
          <p:cNvPr id="8194" name="Object 7"/>
          <p:cNvGraphicFramePr>
            <a:graphicFrameLocks noGrp="1" noChangeAspect="1"/>
          </p:cNvGraphicFramePr>
          <p:nvPr>
            <p:ph sz="quarter" idx="2"/>
            <p:extLst>
              <p:ext uri="{D42A27DB-BD31-4B8C-83A1-F6EECF244321}">
                <p14:modId xmlns:p14="http://schemas.microsoft.com/office/powerpoint/2010/main" val="3312172714"/>
              </p:ext>
            </p:extLst>
          </p:nvPr>
        </p:nvGraphicFramePr>
        <p:xfrm>
          <a:off x="1803400" y="3264119"/>
          <a:ext cx="1924538" cy="581261"/>
        </p:xfrm>
        <a:graphic>
          <a:graphicData uri="http://schemas.openxmlformats.org/presentationml/2006/ole">
            <mc:AlternateContent xmlns:mc="http://schemas.openxmlformats.org/markup-compatibility/2006">
              <mc:Choice xmlns:v="urn:schemas-microsoft-com:vml" Requires="v">
                <p:oleObj name="Equation" r:id="rId3" imgW="799920" imgH="241200" progId="Equation.DSMT4">
                  <p:embed/>
                </p:oleObj>
              </mc:Choice>
              <mc:Fallback>
                <p:oleObj name="Equation" r:id="rId3" imgW="799920" imgH="241200" progId="Equation.DSMT4">
                  <p:embed/>
                  <p:pic>
                    <p:nvPicPr>
                      <p:cNvPr id="0" name="Object 7"/>
                      <p:cNvPicPr>
                        <a:picLocks noChangeAspect="1" noChangeArrowheads="1"/>
                      </p:cNvPicPr>
                      <p:nvPr/>
                    </p:nvPicPr>
                    <p:blipFill>
                      <a:blip r:embed="rId4"/>
                      <a:srcRect/>
                      <a:stretch>
                        <a:fillRect/>
                      </a:stretch>
                    </p:blipFill>
                    <p:spPr bwMode="auto">
                      <a:xfrm>
                        <a:off x="1803400" y="3264119"/>
                        <a:ext cx="1924538" cy="581261"/>
                      </a:xfrm>
                      <a:prstGeom prst="rect">
                        <a:avLst/>
                      </a:prstGeom>
                      <a:noFill/>
                    </p:spPr>
                  </p:pic>
                </p:oleObj>
              </mc:Fallback>
            </mc:AlternateContent>
          </a:graphicData>
        </a:graphic>
      </p:graphicFrame>
      <p:sp>
        <p:nvSpPr>
          <p:cNvPr id="8203" name="Rectangle 6"/>
          <p:cNvSpPr>
            <a:spLocks noChangeArrowheads="1"/>
          </p:cNvSpPr>
          <p:nvPr/>
        </p:nvSpPr>
        <p:spPr bwMode="auto">
          <a:xfrm>
            <a:off x="304800" y="3262218"/>
            <a:ext cx="8534400" cy="3124200"/>
          </a:xfrm>
          <a:prstGeom prst="rect">
            <a:avLst/>
          </a:prstGeom>
          <a:noFill/>
          <a:ln w="9525">
            <a:noFill/>
            <a:miter lim="800000"/>
            <a:headEnd/>
            <a:tailEnd/>
          </a:ln>
        </p:spPr>
        <p:txBody>
          <a:bodyPr/>
          <a:lstStyle/>
          <a:p>
            <a:pPr marL="914400" lvl="1" indent="-457200">
              <a:spcBef>
                <a:spcPct val="40000"/>
              </a:spcBef>
              <a:buSzPct val="98000"/>
              <a:buFont typeface="Wingdings" panose="05000000000000000000" pitchFamily="2" charset="2"/>
              <a:buChar char="§"/>
            </a:pPr>
            <a:r>
              <a:rPr lang="pt-BR" sz="2800" dirty="0">
                <a:latin typeface="Arial" charset="0"/>
              </a:rPr>
              <a:t>Se                     Elasticidade Unitária        </a:t>
            </a:r>
          </a:p>
          <a:p>
            <a:pPr marL="1257300" lvl="2" indent="-342900">
              <a:spcBef>
                <a:spcPct val="34000"/>
              </a:spcBef>
              <a:buSzPct val="98000"/>
              <a:buFont typeface="Wingdings" panose="05000000000000000000" pitchFamily="2" charset="2"/>
              <a:buChar char="§"/>
            </a:pPr>
            <a:r>
              <a:rPr lang="pt-BR" b="1" dirty="0">
                <a:latin typeface="Arial" charset="0"/>
              </a:rPr>
              <a:t>P  e  Q   variam  na mesma proporção</a:t>
            </a:r>
          </a:p>
          <a:p>
            <a:pPr marL="914400" lvl="1" indent="-457200">
              <a:spcBef>
                <a:spcPct val="40000"/>
              </a:spcBef>
              <a:buSzPct val="98000"/>
              <a:buFont typeface="Wingdings" panose="05000000000000000000" pitchFamily="2" charset="2"/>
              <a:buChar char="§"/>
            </a:pPr>
            <a:r>
              <a:rPr lang="pt-BR" sz="2800" dirty="0">
                <a:latin typeface="Arial" charset="0"/>
              </a:rPr>
              <a:t>Se                     Demanda Elástica             </a:t>
            </a:r>
          </a:p>
          <a:p>
            <a:pPr marL="1257300" lvl="2" indent="-342900">
              <a:spcBef>
                <a:spcPct val="34000"/>
              </a:spcBef>
              <a:buSzPct val="98000"/>
              <a:buFont typeface="Wingdings" panose="05000000000000000000" pitchFamily="2" charset="2"/>
              <a:buChar char="§"/>
            </a:pPr>
            <a:r>
              <a:rPr lang="pt-BR" b="1" dirty="0">
                <a:latin typeface="Arial" charset="0"/>
              </a:rPr>
              <a:t>Q  varia  mais  que proporcionalmente</a:t>
            </a:r>
          </a:p>
          <a:p>
            <a:pPr marL="914400" lvl="1" indent="-457200">
              <a:spcBef>
                <a:spcPct val="40000"/>
              </a:spcBef>
              <a:buSzPct val="98000"/>
              <a:buFont typeface="Wingdings" panose="05000000000000000000" pitchFamily="2" charset="2"/>
              <a:buChar char="§"/>
            </a:pPr>
            <a:r>
              <a:rPr lang="pt-BR" sz="2800" dirty="0">
                <a:latin typeface="Arial" charset="0"/>
              </a:rPr>
              <a:t>Se                     Demanda Inelástica           </a:t>
            </a:r>
          </a:p>
          <a:p>
            <a:pPr marL="1257300" lvl="2" indent="-342900">
              <a:spcBef>
                <a:spcPct val="34000"/>
              </a:spcBef>
              <a:buSzPct val="98000"/>
              <a:buFont typeface="Wingdings" panose="05000000000000000000" pitchFamily="2" charset="2"/>
              <a:buChar char="§"/>
            </a:pPr>
            <a:r>
              <a:rPr lang="pt-BR" b="1" dirty="0">
                <a:latin typeface="Arial" charset="0"/>
              </a:rPr>
              <a:t>Q varia menos que proporcionalmente</a:t>
            </a:r>
          </a:p>
        </p:txBody>
      </p:sp>
      <p:graphicFrame>
        <p:nvGraphicFramePr>
          <p:cNvPr id="8195" name="Object 9"/>
          <p:cNvGraphicFramePr>
            <a:graphicFrameLocks noGrp="1" noChangeAspect="1"/>
          </p:cNvGraphicFramePr>
          <p:nvPr>
            <p:ph sz="quarter" idx="3"/>
            <p:extLst>
              <p:ext uri="{D42A27DB-BD31-4B8C-83A1-F6EECF244321}">
                <p14:modId xmlns:p14="http://schemas.microsoft.com/office/powerpoint/2010/main" val="1348192058"/>
              </p:ext>
            </p:extLst>
          </p:nvPr>
        </p:nvGraphicFramePr>
        <p:xfrm>
          <a:off x="1776244" y="4351410"/>
          <a:ext cx="1951694" cy="572205"/>
        </p:xfrm>
        <a:graphic>
          <a:graphicData uri="http://schemas.openxmlformats.org/presentationml/2006/ole">
            <mc:AlternateContent xmlns:mc="http://schemas.openxmlformats.org/markup-compatibility/2006">
              <mc:Choice xmlns:v="urn:schemas-microsoft-com:vml" Requires="v">
                <p:oleObj name="Equation" r:id="rId5" imgW="787320" imgH="241200" progId="Equation.DSMT4">
                  <p:embed/>
                </p:oleObj>
              </mc:Choice>
              <mc:Fallback>
                <p:oleObj name="Equation" r:id="rId5" imgW="787320" imgH="241200" progId="Equation.DSMT4">
                  <p:embed/>
                  <p:pic>
                    <p:nvPicPr>
                      <p:cNvPr id="0" name="Object 9"/>
                      <p:cNvPicPr>
                        <a:picLocks noChangeAspect="1" noChangeArrowheads="1"/>
                      </p:cNvPicPr>
                      <p:nvPr/>
                    </p:nvPicPr>
                    <p:blipFill>
                      <a:blip r:embed="rId6"/>
                      <a:srcRect/>
                      <a:stretch>
                        <a:fillRect/>
                      </a:stretch>
                    </p:blipFill>
                    <p:spPr bwMode="auto">
                      <a:xfrm>
                        <a:off x="1776244" y="4351410"/>
                        <a:ext cx="1951694" cy="572205"/>
                      </a:xfrm>
                      <a:prstGeom prst="rect">
                        <a:avLst/>
                      </a:prstGeom>
                      <a:noFill/>
                    </p:spPr>
                  </p:pic>
                </p:oleObj>
              </mc:Fallback>
            </mc:AlternateContent>
          </a:graphicData>
        </a:graphic>
      </p:graphicFrame>
      <p:graphicFrame>
        <p:nvGraphicFramePr>
          <p:cNvPr id="8196" name="Object 11"/>
          <p:cNvGraphicFramePr>
            <a:graphicFrameLocks noChangeAspect="1"/>
          </p:cNvGraphicFramePr>
          <p:nvPr>
            <p:extLst>
              <p:ext uri="{D42A27DB-BD31-4B8C-83A1-F6EECF244321}">
                <p14:modId xmlns:p14="http://schemas.microsoft.com/office/powerpoint/2010/main" val="819718408"/>
              </p:ext>
            </p:extLst>
          </p:nvPr>
        </p:nvGraphicFramePr>
        <p:xfrm>
          <a:off x="1751555" y="5416989"/>
          <a:ext cx="2060791" cy="572594"/>
        </p:xfrm>
        <a:graphic>
          <a:graphicData uri="http://schemas.openxmlformats.org/presentationml/2006/ole">
            <mc:AlternateContent xmlns:mc="http://schemas.openxmlformats.org/markup-compatibility/2006">
              <mc:Choice xmlns:v="urn:schemas-microsoft-com:vml" Requires="v">
                <p:oleObj name="Equation" r:id="rId7" imgW="761760" imgH="241200" progId="Equation.DSMT4">
                  <p:embed/>
                </p:oleObj>
              </mc:Choice>
              <mc:Fallback>
                <p:oleObj name="Equation" r:id="rId7" imgW="761760" imgH="241200" progId="Equation.DSMT4">
                  <p:embed/>
                  <p:pic>
                    <p:nvPicPr>
                      <p:cNvPr id="0" name="Object 11"/>
                      <p:cNvPicPr>
                        <a:picLocks noChangeAspect="1" noChangeArrowheads="1"/>
                      </p:cNvPicPr>
                      <p:nvPr/>
                    </p:nvPicPr>
                    <p:blipFill>
                      <a:blip r:embed="rId8"/>
                      <a:srcRect/>
                      <a:stretch>
                        <a:fillRect/>
                      </a:stretch>
                    </p:blipFill>
                    <p:spPr bwMode="auto">
                      <a:xfrm>
                        <a:off x="1751555" y="5416989"/>
                        <a:ext cx="2060791" cy="572594"/>
                      </a:xfrm>
                      <a:prstGeom prst="rect">
                        <a:avLst/>
                      </a:prstGeom>
                      <a:noFill/>
                    </p:spPr>
                  </p:pic>
                </p:oleObj>
              </mc:Fallback>
            </mc:AlternateContent>
          </a:graphicData>
        </a:graphic>
      </p:graphicFrame>
      <p:sp>
        <p:nvSpPr>
          <p:cNvPr id="15" name="Rectangle 4">
            <a:extLst>
              <a:ext uri="{FF2B5EF4-FFF2-40B4-BE49-F238E27FC236}">
                <a16:creationId xmlns:a16="http://schemas.microsoft.com/office/drawing/2014/main" id="{4357E8D5-5848-434B-907B-7E7E4B578EF7}"/>
              </a:ext>
            </a:extLst>
          </p:cNvPr>
          <p:cNvSpPr>
            <a:spLocks noGrp="1" noChangeArrowheads="1"/>
          </p:cNvSpPr>
          <p:nvPr>
            <p:ph type="title"/>
          </p:nvPr>
        </p:nvSpPr>
        <p:spPr>
          <a:xfrm>
            <a:off x="42204" y="121038"/>
            <a:ext cx="9101795" cy="723900"/>
          </a:xfrm>
          <a:noFill/>
        </p:spPr>
        <p:txBody>
          <a:bodyPr/>
          <a:lstStyle/>
          <a:p>
            <a:pPr algn="ctr"/>
            <a:r>
              <a:rPr lang="en-US" dirty="0" err="1">
                <a:solidFill>
                  <a:schemeClr val="tx1"/>
                </a:solidFill>
                <a:latin typeface="Arial" panose="020B0604020202020204" pitchFamily="34" charset="0"/>
                <a:cs typeface="Arial" panose="020B0604020202020204" pitchFamily="34" charset="0"/>
              </a:rPr>
              <a:t>Elasticidades</a:t>
            </a:r>
            <a:r>
              <a:rPr lang="en-US" dirty="0">
                <a:solidFill>
                  <a:schemeClr val="tx1"/>
                </a:solidFill>
                <a:latin typeface="Arial" panose="020B0604020202020204" pitchFamily="34" charset="0"/>
                <a:cs typeface="Arial" panose="020B0604020202020204" pitchFamily="34" charset="0"/>
              </a:rPr>
              <a:t> da </a:t>
            </a:r>
            <a:r>
              <a:rPr lang="en-US" dirty="0" err="1">
                <a:solidFill>
                  <a:schemeClr val="tx1"/>
                </a:solidFill>
                <a:latin typeface="Arial" panose="020B0604020202020204" pitchFamily="34" charset="0"/>
                <a:cs typeface="Arial" panose="020B0604020202020204" pitchFamily="34" charset="0"/>
              </a:rPr>
              <a:t>Oferta</a:t>
            </a:r>
            <a:r>
              <a:rPr lang="en-US" dirty="0">
                <a:solidFill>
                  <a:schemeClr val="tx1"/>
                </a:solidFill>
                <a:latin typeface="Arial" panose="020B0604020202020204" pitchFamily="34" charset="0"/>
                <a:cs typeface="Arial" panose="020B0604020202020204" pitchFamily="34" charset="0"/>
              </a:rPr>
              <a:t> e </a:t>
            </a:r>
            <a:r>
              <a:rPr lang="en-US" dirty="0" err="1">
                <a:solidFill>
                  <a:schemeClr val="tx1"/>
                </a:solidFill>
                <a:latin typeface="Arial" panose="020B0604020202020204" pitchFamily="34" charset="0"/>
                <a:cs typeface="Arial" panose="020B0604020202020204" pitchFamily="34" charset="0"/>
              </a:rPr>
              <a:t>Demanda</a:t>
            </a:r>
            <a:endParaRPr lang="en-US"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202">
                                            <p:txEl>
                                              <p:pRg st="1" end="1"/>
                                            </p:txEl>
                                          </p:spTgt>
                                        </p:tgtEl>
                                        <p:attrNameLst>
                                          <p:attrName>style.visibility</p:attrName>
                                        </p:attrNameLst>
                                      </p:cBhvr>
                                      <p:to>
                                        <p:strVal val="visible"/>
                                      </p:to>
                                    </p:set>
                                    <p:anim calcmode="lin" valueType="num">
                                      <p:cBhvr additive="base">
                                        <p:cTn id="7" dur="500" fill="hold"/>
                                        <p:tgtEl>
                                          <p:spTgt spid="820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20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194"/>
                                        </p:tgtEl>
                                        <p:attrNameLst>
                                          <p:attrName>style.visibility</p:attrName>
                                        </p:attrNameLst>
                                      </p:cBhvr>
                                      <p:to>
                                        <p:strVal val="visible"/>
                                      </p:to>
                                    </p:set>
                                    <p:anim calcmode="lin" valueType="num">
                                      <p:cBhvr additive="base">
                                        <p:cTn id="17" dur="500" fill="hold"/>
                                        <p:tgtEl>
                                          <p:spTgt spid="8194"/>
                                        </p:tgtEl>
                                        <p:attrNameLst>
                                          <p:attrName>ppt_x</p:attrName>
                                        </p:attrNameLst>
                                      </p:cBhvr>
                                      <p:tavLst>
                                        <p:tav tm="0">
                                          <p:val>
                                            <p:strVal val="#ppt_x"/>
                                          </p:val>
                                        </p:tav>
                                        <p:tav tm="100000">
                                          <p:val>
                                            <p:strVal val="#ppt_x"/>
                                          </p:val>
                                        </p:tav>
                                      </p:tavLst>
                                    </p:anim>
                                    <p:anim calcmode="lin" valueType="num">
                                      <p:cBhvr additive="base">
                                        <p:cTn id="18" dur="500" fill="hold"/>
                                        <p:tgtEl>
                                          <p:spTgt spid="819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203"/>
                                        </p:tgtEl>
                                        <p:attrNameLst>
                                          <p:attrName>style.visibility</p:attrName>
                                        </p:attrNameLst>
                                      </p:cBhvr>
                                      <p:to>
                                        <p:strVal val="visible"/>
                                      </p:to>
                                    </p:set>
                                    <p:anim calcmode="lin" valueType="num">
                                      <p:cBhvr additive="base">
                                        <p:cTn id="21" dur="500" fill="hold"/>
                                        <p:tgtEl>
                                          <p:spTgt spid="8203"/>
                                        </p:tgtEl>
                                        <p:attrNameLst>
                                          <p:attrName>ppt_x</p:attrName>
                                        </p:attrNameLst>
                                      </p:cBhvr>
                                      <p:tavLst>
                                        <p:tav tm="0">
                                          <p:val>
                                            <p:strVal val="#ppt_x"/>
                                          </p:val>
                                        </p:tav>
                                        <p:tav tm="100000">
                                          <p:val>
                                            <p:strVal val="#ppt_x"/>
                                          </p:val>
                                        </p:tav>
                                      </p:tavLst>
                                    </p:anim>
                                    <p:anim calcmode="lin" valueType="num">
                                      <p:cBhvr additive="base">
                                        <p:cTn id="22" dur="500" fill="hold"/>
                                        <p:tgtEl>
                                          <p:spTgt spid="8203"/>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8195"/>
                                        </p:tgtEl>
                                        <p:attrNameLst>
                                          <p:attrName>style.visibility</p:attrName>
                                        </p:attrNameLst>
                                      </p:cBhvr>
                                      <p:to>
                                        <p:strVal val="visible"/>
                                      </p:to>
                                    </p:set>
                                    <p:anim calcmode="lin" valueType="num">
                                      <p:cBhvr additive="base">
                                        <p:cTn id="25" dur="500" fill="hold"/>
                                        <p:tgtEl>
                                          <p:spTgt spid="8195"/>
                                        </p:tgtEl>
                                        <p:attrNameLst>
                                          <p:attrName>ppt_x</p:attrName>
                                        </p:attrNameLst>
                                      </p:cBhvr>
                                      <p:tavLst>
                                        <p:tav tm="0">
                                          <p:val>
                                            <p:strVal val="#ppt_x"/>
                                          </p:val>
                                        </p:tav>
                                        <p:tav tm="100000">
                                          <p:val>
                                            <p:strVal val="#ppt_x"/>
                                          </p:val>
                                        </p:tav>
                                      </p:tavLst>
                                    </p:anim>
                                    <p:anim calcmode="lin" valueType="num">
                                      <p:cBhvr additive="base">
                                        <p:cTn id="26" dur="500" fill="hold"/>
                                        <p:tgtEl>
                                          <p:spTgt spid="8195"/>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8196"/>
                                        </p:tgtEl>
                                        <p:attrNameLst>
                                          <p:attrName>style.visibility</p:attrName>
                                        </p:attrNameLst>
                                      </p:cBhvr>
                                      <p:to>
                                        <p:strVal val="visible"/>
                                      </p:to>
                                    </p:set>
                                    <p:anim calcmode="lin" valueType="num">
                                      <p:cBhvr additive="base">
                                        <p:cTn id="29" dur="500" fill="hold"/>
                                        <p:tgtEl>
                                          <p:spTgt spid="8196"/>
                                        </p:tgtEl>
                                        <p:attrNameLst>
                                          <p:attrName>ppt_x</p:attrName>
                                        </p:attrNameLst>
                                      </p:cBhvr>
                                      <p:tavLst>
                                        <p:tav tm="0">
                                          <p:val>
                                            <p:strVal val="#ppt_x"/>
                                          </p:val>
                                        </p:tav>
                                        <p:tav tm="100000">
                                          <p:val>
                                            <p:strVal val="#ppt_x"/>
                                          </p:val>
                                        </p:tav>
                                      </p:tavLst>
                                    </p:anim>
                                    <p:anim calcmode="lin" valueType="num">
                                      <p:cBhvr additive="base">
                                        <p:cTn id="30" dur="500" fill="hold"/>
                                        <p:tgtEl>
                                          <p:spTgt spid="81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20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3" name="Rectangle 5"/>
          <p:cNvSpPr>
            <a:spLocks noGrp="1" noChangeArrowheads="1"/>
          </p:cNvSpPr>
          <p:nvPr>
            <p:ph type="body" idx="1"/>
          </p:nvPr>
        </p:nvSpPr>
        <p:spPr>
          <a:xfrm>
            <a:off x="211015" y="1320800"/>
            <a:ext cx="8676249" cy="4154488"/>
          </a:xfrm>
          <a:noFill/>
        </p:spPr>
        <p:txBody>
          <a:bodyPr/>
          <a:lstStyle/>
          <a:p>
            <a:pPr algn="just">
              <a:lnSpc>
                <a:spcPct val="80000"/>
              </a:lnSpc>
              <a:spcBef>
                <a:spcPct val="70000"/>
              </a:spcBef>
              <a:buClrTx/>
              <a:buFont typeface="Wingdings" panose="05000000000000000000" pitchFamily="2" charset="2"/>
              <a:buChar char="§"/>
            </a:pPr>
            <a:r>
              <a:rPr lang="pt-BR" sz="2800" b="1" dirty="0">
                <a:solidFill>
                  <a:schemeClr val="tx1"/>
                </a:solidFill>
              </a:rPr>
              <a:t>Fatores que Influenciam a Elasticidade-Preço da Demanda</a:t>
            </a:r>
            <a:r>
              <a:rPr lang="pt-BR" sz="2400" b="1" dirty="0">
                <a:solidFill>
                  <a:schemeClr val="tx1"/>
                </a:solidFill>
              </a:rPr>
              <a:t> </a:t>
            </a:r>
          </a:p>
          <a:p>
            <a:pPr lvl="1" algn="just">
              <a:lnSpc>
                <a:spcPct val="80000"/>
              </a:lnSpc>
              <a:spcBef>
                <a:spcPct val="70000"/>
              </a:spcBef>
              <a:buClrTx/>
              <a:buFont typeface="Wingdings" panose="05000000000000000000" pitchFamily="2" charset="2"/>
              <a:buChar char="§"/>
            </a:pPr>
            <a:r>
              <a:rPr lang="pt-BR" sz="2600" dirty="0">
                <a:solidFill>
                  <a:schemeClr val="tx1"/>
                </a:solidFill>
              </a:rPr>
              <a:t>Quanto maior o número de substitutos para o bem em questão, maior a elasticidade-preço</a:t>
            </a:r>
          </a:p>
          <a:p>
            <a:pPr algn="just">
              <a:lnSpc>
                <a:spcPct val="80000"/>
              </a:lnSpc>
              <a:buClrTx/>
              <a:buFont typeface="Wingdings" panose="05000000000000000000" pitchFamily="2" charset="2"/>
              <a:buChar char="§"/>
            </a:pPr>
            <a:endParaRPr lang="pt-BR" sz="1200" dirty="0">
              <a:solidFill>
                <a:schemeClr val="tx1"/>
              </a:solidFill>
            </a:endParaRPr>
          </a:p>
          <a:p>
            <a:pPr lvl="1" algn="just">
              <a:lnSpc>
                <a:spcPct val="80000"/>
              </a:lnSpc>
              <a:buClrTx/>
              <a:buFont typeface="Wingdings" panose="05000000000000000000" pitchFamily="2" charset="2"/>
              <a:buChar char="§"/>
            </a:pPr>
            <a:r>
              <a:rPr lang="pt-BR" sz="2600" dirty="0">
                <a:solidFill>
                  <a:schemeClr val="tx1"/>
                </a:solidFill>
              </a:rPr>
              <a:t>Quanto maior a participação relativa do bem em questão no orçamento, maior a elasticidade-preço</a:t>
            </a:r>
          </a:p>
          <a:p>
            <a:pPr algn="just">
              <a:lnSpc>
                <a:spcPct val="80000"/>
              </a:lnSpc>
              <a:buClrTx/>
              <a:buFont typeface="Wingdings" panose="05000000000000000000" pitchFamily="2" charset="2"/>
              <a:buChar char="§"/>
            </a:pPr>
            <a:endParaRPr lang="pt-BR" sz="1200" dirty="0">
              <a:solidFill>
                <a:schemeClr val="tx1"/>
              </a:solidFill>
            </a:endParaRPr>
          </a:p>
          <a:p>
            <a:pPr lvl="1" algn="just">
              <a:lnSpc>
                <a:spcPct val="80000"/>
              </a:lnSpc>
              <a:buClrTx/>
              <a:buFont typeface="Wingdings" panose="05000000000000000000" pitchFamily="2" charset="2"/>
              <a:buChar char="§"/>
            </a:pPr>
            <a:r>
              <a:rPr lang="pt-BR" sz="2600" dirty="0">
                <a:solidFill>
                  <a:schemeClr val="tx1"/>
                </a:solidFill>
              </a:rPr>
              <a:t>Quanto maior a essencialidade do bem em questão, menor a elasticidade-preço</a:t>
            </a:r>
          </a:p>
          <a:p>
            <a:pPr algn="just">
              <a:lnSpc>
                <a:spcPct val="80000"/>
              </a:lnSpc>
              <a:buClrTx/>
              <a:buFont typeface="Wingdings" panose="05000000000000000000" pitchFamily="2" charset="2"/>
              <a:buChar char="§"/>
            </a:pPr>
            <a:endParaRPr lang="en-US" sz="2400" dirty="0">
              <a:solidFill>
                <a:schemeClr val="tx1"/>
              </a:solidFill>
            </a:endParaRPr>
          </a:p>
        </p:txBody>
      </p:sp>
      <p:sp>
        <p:nvSpPr>
          <p:cNvPr id="10" name="Rectangle 4">
            <a:extLst>
              <a:ext uri="{FF2B5EF4-FFF2-40B4-BE49-F238E27FC236}">
                <a16:creationId xmlns:a16="http://schemas.microsoft.com/office/drawing/2014/main" id="{73A2C458-D59A-4E6F-A19C-D9F151273641}"/>
              </a:ext>
            </a:extLst>
          </p:cNvPr>
          <p:cNvSpPr>
            <a:spLocks noGrp="1" noChangeArrowheads="1"/>
          </p:cNvSpPr>
          <p:nvPr>
            <p:ph type="title"/>
          </p:nvPr>
        </p:nvSpPr>
        <p:spPr>
          <a:xfrm>
            <a:off x="42204" y="121038"/>
            <a:ext cx="9101795" cy="723900"/>
          </a:xfrm>
          <a:noFill/>
        </p:spPr>
        <p:txBody>
          <a:bodyPr/>
          <a:lstStyle/>
          <a:p>
            <a:pPr algn="ctr"/>
            <a:r>
              <a:rPr lang="en-US" dirty="0" err="1">
                <a:solidFill>
                  <a:schemeClr val="tx1"/>
                </a:solidFill>
                <a:latin typeface="Arial" panose="020B0604020202020204" pitchFamily="34" charset="0"/>
                <a:cs typeface="Arial" panose="020B0604020202020204" pitchFamily="34" charset="0"/>
              </a:rPr>
              <a:t>Elasticidades</a:t>
            </a:r>
            <a:r>
              <a:rPr lang="en-US" dirty="0">
                <a:solidFill>
                  <a:schemeClr val="tx1"/>
                </a:solidFill>
                <a:latin typeface="Arial" panose="020B0604020202020204" pitchFamily="34" charset="0"/>
                <a:cs typeface="Arial" panose="020B0604020202020204" pitchFamily="34" charset="0"/>
              </a:rPr>
              <a:t> da </a:t>
            </a:r>
            <a:r>
              <a:rPr lang="en-US" dirty="0" err="1">
                <a:solidFill>
                  <a:schemeClr val="tx1"/>
                </a:solidFill>
                <a:latin typeface="Arial" panose="020B0604020202020204" pitchFamily="34" charset="0"/>
                <a:cs typeface="Arial" panose="020B0604020202020204" pitchFamily="34" charset="0"/>
              </a:rPr>
              <a:t>Oferta</a:t>
            </a:r>
            <a:r>
              <a:rPr lang="en-US" dirty="0">
                <a:solidFill>
                  <a:schemeClr val="tx1"/>
                </a:solidFill>
                <a:latin typeface="Arial" panose="020B0604020202020204" pitchFamily="34" charset="0"/>
                <a:cs typeface="Arial" panose="020B0604020202020204" pitchFamily="34" charset="0"/>
              </a:rPr>
              <a:t> e </a:t>
            </a:r>
            <a:r>
              <a:rPr lang="en-US" dirty="0" err="1">
                <a:solidFill>
                  <a:schemeClr val="tx1"/>
                </a:solidFill>
                <a:latin typeface="Arial" panose="020B0604020202020204" pitchFamily="34" charset="0"/>
                <a:cs typeface="Arial" panose="020B0604020202020204" pitchFamily="34" charset="0"/>
              </a:rPr>
              <a:t>Demanda</a:t>
            </a:r>
            <a:endParaRPr lang="en-US"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6023">
                                            <p:txEl>
                                              <p:pRg st="1" end="1"/>
                                            </p:txEl>
                                          </p:spTgt>
                                        </p:tgtEl>
                                        <p:attrNameLst>
                                          <p:attrName>style.visibility</p:attrName>
                                        </p:attrNameLst>
                                      </p:cBhvr>
                                      <p:to>
                                        <p:strVal val="visible"/>
                                      </p:to>
                                    </p:set>
                                    <p:anim calcmode="lin" valueType="num">
                                      <p:cBhvr additive="base">
                                        <p:cTn id="7" dur="500" fill="hold"/>
                                        <p:tgtEl>
                                          <p:spTgt spid="8602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60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6023">
                                            <p:txEl>
                                              <p:pRg st="3" end="3"/>
                                            </p:txEl>
                                          </p:spTgt>
                                        </p:tgtEl>
                                        <p:attrNameLst>
                                          <p:attrName>style.visibility</p:attrName>
                                        </p:attrNameLst>
                                      </p:cBhvr>
                                      <p:to>
                                        <p:strVal val="visible"/>
                                      </p:to>
                                    </p:set>
                                    <p:anim calcmode="lin" valueType="num">
                                      <p:cBhvr additive="base">
                                        <p:cTn id="13" dur="500" fill="hold"/>
                                        <p:tgtEl>
                                          <p:spTgt spid="8602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60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6023">
                                            <p:txEl>
                                              <p:pRg st="5" end="5"/>
                                            </p:txEl>
                                          </p:spTgt>
                                        </p:tgtEl>
                                        <p:attrNameLst>
                                          <p:attrName>style.visibility</p:attrName>
                                        </p:attrNameLst>
                                      </p:cBhvr>
                                      <p:to>
                                        <p:strVal val="visible"/>
                                      </p:to>
                                    </p:set>
                                    <p:anim calcmode="lin" valueType="num">
                                      <p:cBhvr additive="base">
                                        <p:cTn id="19" dur="500" fill="hold"/>
                                        <p:tgtEl>
                                          <p:spTgt spid="8602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60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5" name="Line 6"/>
          <p:cNvSpPr>
            <a:spLocks noChangeShapeType="1"/>
          </p:cNvSpPr>
          <p:nvPr/>
        </p:nvSpPr>
        <p:spPr bwMode="auto">
          <a:xfrm>
            <a:off x="1113142" y="2052056"/>
            <a:ext cx="0" cy="4211637"/>
          </a:xfrm>
          <a:prstGeom prst="line">
            <a:avLst/>
          </a:prstGeom>
          <a:noFill/>
          <a:ln w="76200">
            <a:solidFill>
              <a:schemeClr val="tx1"/>
            </a:solidFill>
            <a:round/>
            <a:headEnd type="triangle" w="med" len="med"/>
            <a:tailEnd type="none" w="med" len="med"/>
          </a:ln>
        </p:spPr>
        <p:txBody>
          <a:bodyPr wrap="none" anchor="ctr"/>
          <a:lstStyle/>
          <a:p>
            <a:endParaRPr lang="pt-BR"/>
          </a:p>
        </p:txBody>
      </p:sp>
      <p:sp>
        <p:nvSpPr>
          <p:cNvPr id="9226" name="Line 7"/>
          <p:cNvSpPr>
            <a:spLocks noChangeShapeType="1"/>
          </p:cNvSpPr>
          <p:nvPr/>
        </p:nvSpPr>
        <p:spPr bwMode="auto">
          <a:xfrm>
            <a:off x="1132192" y="6234189"/>
            <a:ext cx="4222750" cy="0"/>
          </a:xfrm>
          <a:prstGeom prst="line">
            <a:avLst/>
          </a:prstGeom>
          <a:noFill/>
          <a:ln w="76200">
            <a:solidFill>
              <a:schemeClr val="tx1"/>
            </a:solidFill>
            <a:round/>
            <a:headEnd type="none" w="med" len="med"/>
            <a:tailEnd type="triangle" w="med" len="med"/>
          </a:ln>
        </p:spPr>
        <p:txBody>
          <a:bodyPr wrap="none" anchor="ctr"/>
          <a:lstStyle/>
          <a:p>
            <a:endParaRPr lang="pt-BR"/>
          </a:p>
        </p:txBody>
      </p:sp>
      <p:sp>
        <p:nvSpPr>
          <p:cNvPr id="9227" name="Rectangle 8"/>
          <p:cNvSpPr>
            <a:spLocks noChangeArrowheads="1"/>
          </p:cNvSpPr>
          <p:nvPr/>
        </p:nvSpPr>
        <p:spPr bwMode="auto">
          <a:xfrm>
            <a:off x="5156800" y="6177039"/>
            <a:ext cx="461667" cy="520655"/>
          </a:xfrm>
          <a:prstGeom prst="rect">
            <a:avLst/>
          </a:prstGeom>
          <a:noFill/>
          <a:ln w="12700">
            <a:noFill/>
            <a:miter lim="800000"/>
            <a:headEnd/>
            <a:tailEnd/>
          </a:ln>
        </p:spPr>
        <p:txBody>
          <a:bodyPr wrap="none" lIns="90488" tIns="44450" rIns="90488" bIns="44450">
            <a:spAutoFit/>
          </a:bodyPr>
          <a:lstStyle/>
          <a:p>
            <a:pPr algn="r"/>
            <a:r>
              <a:rPr lang="en-US" sz="2800" b="1" dirty="0">
                <a:latin typeface="Arial" charset="0"/>
              </a:rPr>
              <a:t>Q</a:t>
            </a:r>
          </a:p>
        </p:txBody>
      </p:sp>
      <p:sp>
        <p:nvSpPr>
          <p:cNvPr id="9228" name="Rectangle 9"/>
          <p:cNvSpPr>
            <a:spLocks noChangeArrowheads="1"/>
          </p:cNvSpPr>
          <p:nvPr/>
        </p:nvSpPr>
        <p:spPr bwMode="auto">
          <a:xfrm>
            <a:off x="655039" y="1830413"/>
            <a:ext cx="421591" cy="520655"/>
          </a:xfrm>
          <a:prstGeom prst="rect">
            <a:avLst/>
          </a:prstGeom>
          <a:noFill/>
          <a:ln w="12700">
            <a:noFill/>
            <a:miter lim="800000"/>
            <a:headEnd/>
            <a:tailEnd/>
          </a:ln>
        </p:spPr>
        <p:txBody>
          <a:bodyPr wrap="none" lIns="90488" tIns="44450" rIns="90488" bIns="44450">
            <a:spAutoFit/>
          </a:bodyPr>
          <a:lstStyle/>
          <a:p>
            <a:pPr algn="r"/>
            <a:r>
              <a:rPr lang="en-US" sz="2800" b="1" dirty="0">
                <a:latin typeface="Arial" charset="0"/>
              </a:rPr>
              <a:t>P</a:t>
            </a:r>
          </a:p>
        </p:txBody>
      </p:sp>
      <p:grpSp>
        <p:nvGrpSpPr>
          <p:cNvPr id="2" name="Group 38"/>
          <p:cNvGrpSpPr>
            <a:grpSpLocks/>
          </p:cNvGrpSpPr>
          <p:nvPr/>
        </p:nvGrpSpPr>
        <p:grpSpPr bwMode="auto">
          <a:xfrm>
            <a:off x="1213155" y="2114627"/>
            <a:ext cx="7150100" cy="3984624"/>
            <a:chOff x="1455" y="1165"/>
            <a:chExt cx="4504" cy="2510"/>
          </a:xfrm>
        </p:grpSpPr>
        <p:sp>
          <p:nvSpPr>
            <p:cNvPr id="9241" name="Rectangle 18"/>
            <p:cNvSpPr>
              <a:spLocks noChangeArrowheads="1"/>
            </p:cNvSpPr>
            <p:nvPr/>
          </p:nvSpPr>
          <p:spPr bwMode="auto">
            <a:xfrm>
              <a:off x="2249" y="1673"/>
              <a:ext cx="853" cy="250"/>
            </a:xfrm>
            <a:prstGeom prst="rect">
              <a:avLst/>
            </a:prstGeom>
            <a:solidFill>
              <a:schemeClr val="accent6">
                <a:lumMod val="20000"/>
                <a:lumOff val="80000"/>
              </a:schemeClr>
            </a:solidFill>
            <a:ln w="12700">
              <a:solidFill>
                <a:schemeClr val="accent6">
                  <a:lumMod val="50000"/>
                </a:schemeClr>
              </a:solidFill>
              <a:miter lim="800000"/>
              <a:headEnd/>
              <a:tailEnd/>
            </a:ln>
          </p:spPr>
          <p:txBody>
            <a:bodyPr wrap="none" lIns="90488" tIns="44450" rIns="90488" bIns="44450">
              <a:spAutoFit/>
            </a:bodyPr>
            <a:lstStyle/>
            <a:p>
              <a:r>
                <a:rPr lang="en-US" sz="2000" b="1" i="1" dirty="0">
                  <a:solidFill>
                    <a:schemeClr val="accent6">
                      <a:lumMod val="50000"/>
                    </a:schemeClr>
                  </a:solidFill>
                  <a:latin typeface="Arial" charset="0"/>
                </a:rPr>
                <a:t>Q = 8 - 2P</a:t>
              </a:r>
            </a:p>
          </p:txBody>
        </p:sp>
        <p:sp>
          <p:nvSpPr>
            <p:cNvPr id="9242" name="Rectangle 19"/>
            <p:cNvSpPr>
              <a:spLocks noChangeArrowheads="1"/>
            </p:cNvSpPr>
            <p:nvPr/>
          </p:nvSpPr>
          <p:spPr bwMode="auto">
            <a:xfrm>
              <a:off x="2969" y="2249"/>
              <a:ext cx="615" cy="250"/>
            </a:xfrm>
            <a:prstGeom prst="rect">
              <a:avLst/>
            </a:prstGeom>
            <a:noFill/>
            <a:ln w="12700">
              <a:noFill/>
              <a:miter lim="800000"/>
              <a:headEnd/>
              <a:tailEnd/>
            </a:ln>
          </p:spPr>
          <p:txBody>
            <a:bodyPr wrap="none" lIns="90488" tIns="44450" rIns="90488" bIns="44450">
              <a:spAutoFit/>
            </a:bodyPr>
            <a:lstStyle/>
            <a:p>
              <a:r>
                <a:rPr lang="en-US" sz="2000" b="1" i="1">
                  <a:latin typeface="Arial" charset="0"/>
                </a:rPr>
                <a:t>E</a:t>
              </a:r>
              <a:r>
                <a:rPr lang="en-US" sz="2000" b="1" i="1" baseline="-25000">
                  <a:latin typeface="Arial" charset="0"/>
                </a:rPr>
                <a:t>p</a:t>
              </a:r>
              <a:r>
                <a:rPr lang="en-US" sz="2000" b="1" i="1">
                  <a:latin typeface="Arial" charset="0"/>
                </a:rPr>
                <a:t> = -1</a:t>
              </a:r>
            </a:p>
          </p:txBody>
        </p:sp>
        <p:sp>
          <p:nvSpPr>
            <p:cNvPr id="9243" name="Rectangle 20"/>
            <p:cNvSpPr>
              <a:spLocks noChangeArrowheads="1"/>
            </p:cNvSpPr>
            <p:nvPr/>
          </p:nvSpPr>
          <p:spPr bwMode="auto">
            <a:xfrm>
              <a:off x="4133" y="3425"/>
              <a:ext cx="561" cy="250"/>
            </a:xfrm>
            <a:prstGeom prst="rect">
              <a:avLst/>
            </a:prstGeom>
            <a:noFill/>
            <a:ln w="12700">
              <a:noFill/>
              <a:miter lim="800000"/>
              <a:headEnd/>
              <a:tailEnd/>
            </a:ln>
          </p:spPr>
          <p:txBody>
            <a:bodyPr wrap="none" lIns="90488" tIns="44450" rIns="90488" bIns="44450">
              <a:spAutoFit/>
            </a:bodyPr>
            <a:lstStyle/>
            <a:p>
              <a:r>
                <a:rPr lang="en-US" sz="2000" b="1" i="1">
                  <a:latin typeface="Arial" charset="0"/>
                </a:rPr>
                <a:t>E</a:t>
              </a:r>
              <a:r>
                <a:rPr lang="en-US" sz="2000" b="1" i="1" baseline="-25000">
                  <a:latin typeface="Arial" charset="0"/>
                </a:rPr>
                <a:t>p</a:t>
              </a:r>
              <a:r>
                <a:rPr lang="en-US" sz="2000" b="1" i="1">
                  <a:latin typeface="Arial" charset="0"/>
                </a:rPr>
                <a:t> = 0</a:t>
              </a:r>
            </a:p>
          </p:txBody>
        </p:sp>
        <p:graphicFrame>
          <p:nvGraphicFramePr>
            <p:cNvPr id="9218" name="Object 21">
              <a:hlinkClick r:id="" action="ppaction://ole?verb=0"/>
            </p:cNvPr>
            <p:cNvGraphicFramePr>
              <a:graphicFrameLocks/>
            </p:cNvGraphicFramePr>
            <p:nvPr>
              <p:extLst>
                <p:ext uri="{D42A27DB-BD31-4B8C-83A1-F6EECF244321}">
                  <p14:modId xmlns:p14="http://schemas.microsoft.com/office/powerpoint/2010/main" val="884827018"/>
                </p:ext>
              </p:extLst>
            </p:nvPr>
          </p:nvGraphicFramePr>
          <p:xfrm>
            <a:off x="1854" y="1233"/>
            <a:ext cx="718" cy="199"/>
          </p:xfrm>
          <a:graphic>
            <a:graphicData uri="http://schemas.openxmlformats.org/presentationml/2006/ole">
              <mc:AlternateContent xmlns:mc="http://schemas.openxmlformats.org/markup-compatibility/2006">
                <mc:Choice xmlns:v="urn:schemas-microsoft-com:vml" Requires="v">
                  <p:oleObj name="Equation" r:id="rId3" imgW="558720" imgH="164880" progId="Equation.3">
                    <p:embed/>
                  </p:oleObj>
                </mc:Choice>
                <mc:Fallback>
                  <p:oleObj name="Equation" r:id="rId3" imgW="558720" imgH="164880" progId="Equation.3">
                    <p:embed/>
                    <p:pic>
                      <p:nvPicPr>
                        <p:cNvPr id="0" name="Object 2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4" y="1233"/>
                          <a:ext cx="718" cy="199"/>
                        </a:xfrm>
                        <a:prstGeom prst="rect">
                          <a:avLst/>
                        </a:prstGeom>
                        <a:noFill/>
                        <a:ln>
                          <a:noFill/>
                        </a:ln>
                        <a:effectLst/>
                      </p:spPr>
                    </p:pic>
                  </p:oleObj>
                </mc:Fallback>
              </mc:AlternateContent>
            </a:graphicData>
          </a:graphic>
        </p:graphicFrame>
        <p:sp>
          <p:nvSpPr>
            <p:cNvPr id="9244" name="Line 22"/>
            <p:cNvSpPr>
              <a:spLocks noChangeShapeType="1"/>
            </p:cNvSpPr>
            <p:nvPr/>
          </p:nvSpPr>
          <p:spPr bwMode="auto">
            <a:xfrm flipH="1">
              <a:off x="2619" y="2439"/>
              <a:ext cx="333" cy="45"/>
            </a:xfrm>
            <a:prstGeom prst="line">
              <a:avLst/>
            </a:prstGeom>
            <a:noFill/>
            <a:ln w="38100">
              <a:solidFill>
                <a:schemeClr val="tx1"/>
              </a:solidFill>
              <a:round/>
              <a:headEnd/>
              <a:tailEnd type="triangle" w="med" len="med"/>
            </a:ln>
          </p:spPr>
          <p:txBody>
            <a:bodyPr wrap="none" anchor="ctr"/>
            <a:lstStyle/>
            <a:p>
              <a:endParaRPr lang="pt-BR"/>
            </a:p>
          </p:txBody>
        </p:sp>
        <p:sp>
          <p:nvSpPr>
            <p:cNvPr id="9245" name="Line 23"/>
            <p:cNvSpPr>
              <a:spLocks noChangeShapeType="1"/>
            </p:cNvSpPr>
            <p:nvPr/>
          </p:nvSpPr>
          <p:spPr bwMode="auto">
            <a:xfrm flipH="1">
              <a:off x="3807" y="3591"/>
              <a:ext cx="333" cy="45"/>
            </a:xfrm>
            <a:prstGeom prst="line">
              <a:avLst/>
            </a:prstGeom>
            <a:noFill/>
            <a:ln w="38100">
              <a:solidFill>
                <a:schemeClr val="tx1"/>
              </a:solidFill>
              <a:round/>
              <a:headEnd/>
              <a:tailEnd type="triangle" w="med" len="med"/>
            </a:ln>
          </p:spPr>
          <p:txBody>
            <a:bodyPr wrap="none" anchor="ctr"/>
            <a:lstStyle/>
            <a:p>
              <a:endParaRPr lang="pt-BR"/>
            </a:p>
          </p:txBody>
        </p:sp>
        <p:sp>
          <p:nvSpPr>
            <p:cNvPr id="9246" name="Line 24"/>
            <p:cNvSpPr>
              <a:spLocks noChangeShapeType="1"/>
            </p:cNvSpPr>
            <p:nvPr/>
          </p:nvSpPr>
          <p:spPr bwMode="auto">
            <a:xfrm flipH="1">
              <a:off x="1932" y="1815"/>
              <a:ext cx="324" cy="92"/>
            </a:xfrm>
            <a:prstGeom prst="line">
              <a:avLst/>
            </a:prstGeom>
            <a:noFill/>
            <a:ln w="38100">
              <a:solidFill>
                <a:schemeClr val="accent6">
                  <a:lumMod val="50000"/>
                </a:schemeClr>
              </a:solidFill>
              <a:round/>
              <a:headEnd/>
              <a:tailEnd type="triangle" w="med" len="med"/>
            </a:ln>
          </p:spPr>
          <p:txBody>
            <a:bodyPr wrap="none" anchor="ctr"/>
            <a:lstStyle/>
            <a:p>
              <a:endParaRPr lang="pt-BR"/>
            </a:p>
          </p:txBody>
        </p:sp>
        <p:sp>
          <p:nvSpPr>
            <p:cNvPr id="9247" name="Line 25"/>
            <p:cNvSpPr>
              <a:spLocks noChangeShapeType="1"/>
            </p:cNvSpPr>
            <p:nvPr/>
          </p:nvSpPr>
          <p:spPr bwMode="auto">
            <a:xfrm flipH="1">
              <a:off x="1455" y="1359"/>
              <a:ext cx="333" cy="45"/>
            </a:xfrm>
            <a:prstGeom prst="line">
              <a:avLst/>
            </a:prstGeom>
            <a:noFill/>
            <a:ln w="38100">
              <a:solidFill>
                <a:schemeClr val="tx1"/>
              </a:solidFill>
              <a:round/>
              <a:headEnd/>
              <a:tailEnd type="triangle" w="med" len="med"/>
            </a:ln>
          </p:spPr>
          <p:txBody>
            <a:bodyPr wrap="none" anchor="ctr"/>
            <a:lstStyle/>
            <a:p>
              <a:endParaRPr lang="pt-BR"/>
            </a:p>
          </p:txBody>
        </p:sp>
        <p:sp>
          <p:nvSpPr>
            <p:cNvPr id="9248" name="Rectangle 26"/>
            <p:cNvSpPr>
              <a:spLocks noChangeArrowheads="1"/>
            </p:cNvSpPr>
            <p:nvPr/>
          </p:nvSpPr>
          <p:spPr bwMode="auto">
            <a:xfrm>
              <a:off x="3275" y="1165"/>
              <a:ext cx="2684" cy="696"/>
            </a:xfrm>
            <a:prstGeom prst="rect">
              <a:avLst/>
            </a:prstGeom>
            <a:solidFill>
              <a:srgbClr val="F8F8F8"/>
            </a:solidFill>
            <a:ln w="12700">
              <a:solidFill>
                <a:schemeClr val="tx1"/>
              </a:solidFill>
              <a:miter lim="800000"/>
              <a:headEnd/>
              <a:tailEnd/>
            </a:ln>
          </p:spPr>
          <p:txBody>
            <a:bodyPr wrap="square" lIns="90488" tIns="44450" rIns="90488" bIns="44450">
              <a:spAutoFit/>
            </a:bodyPr>
            <a:lstStyle/>
            <a:p>
              <a:pPr algn="just"/>
              <a:r>
                <a:rPr lang="en-US" sz="2200" dirty="0" err="1">
                  <a:latin typeface="Arial" charset="0"/>
                </a:rPr>
                <a:t>Os</a:t>
              </a:r>
              <a:r>
                <a:rPr lang="en-US" sz="2200" dirty="0">
                  <a:latin typeface="Arial" charset="0"/>
                </a:rPr>
                <a:t> </a:t>
              </a:r>
              <a:r>
                <a:rPr lang="en-US" sz="2200" dirty="0" err="1">
                  <a:latin typeface="Arial" charset="0"/>
                </a:rPr>
                <a:t>consumidores</a:t>
              </a:r>
              <a:r>
                <a:rPr lang="en-US" sz="2200" dirty="0">
                  <a:latin typeface="Arial" charset="0"/>
                </a:rPr>
                <a:t> </a:t>
              </a:r>
              <a:r>
                <a:rPr lang="en-US" sz="2200" dirty="0" err="1">
                  <a:latin typeface="Arial" charset="0"/>
                </a:rPr>
                <a:t>são</a:t>
              </a:r>
              <a:r>
                <a:rPr lang="en-US" sz="2200" dirty="0">
                  <a:latin typeface="Arial" charset="0"/>
                </a:rPr>
                <a:t> </a:t>
              </a:r>
              <a:r>
                <a:rPr lang="en-US" sz="2200" dirty="0" err="1">
                  <a:latin typeface="Arial" charset="0"/>
                </a:rPr>
                <a:t>mais</a:t>
              </a:r>
              <a:r>
                <a:rPr lang="en-US" sz="2200" dirty="0">
                  <a:latin typeface="Arial" charset="0"/>
                </a:rPr>
                <a:t> </a:t>
              </a:r>
              <a:r>
                <a:rPr lang="en-US" sz="2200" dirty="0" err="1">
                  <a:latin typeface="Arial" charset="0"/>
                </a:rPr>
                <a:t>sensíveis</a:t>
              </a:r>
              <a:r>
                <a:rPr lang="en-US" sz="2200" dirty="0">
                  <a:latin typeface="Arial" charset="0"/>
                </a:rPr>
                <a:t> as </a:t>
              </a:r>
              <a:r>
                <a:rPr lang="en-US" sz="2200" dirty="0" err="1">
                  <a:latin typeface="Arial" charset="0"/>
                </a:rPr>
                <a:t>alterações</a:t>
              </a:r>
              <a:r>
                <a:rPr lang="en-US" sz="2200" dirty="0">
                  <a:latin typeface="Arial" charset="0"/>
                </a:rPr>
                <a:t> no </a:t>
              </a:r>
              <a:r>
                <a:rPr lang="en-US" sz="2200" dirty="0" err="1">
                  <a:latin typeface="Arial" charset="0"/>
                </a:rPr>
                <a:t>preço</a:t>
              </a:r>
              <a:r>
                <a:rPr lang="en-US" sz="2200" dirty="0">
                  <a:latin typeface="Arial" charset="0"/>
                </a:rPr>
                <a:t> </a:t>
              </a:r>
            </a:p>
            <a:p>
              <a:pPr algn="just"/>
              <a:r>
                <a:rPr lang="en-US" sz="2200" dirty="0" err="1">
                  <a:latin typeface="Arial" charset="0"/>
                </a:rPr>
                <a:t>quanto</a:t>
              </a:r>
              <a:r>
                <a:rPr lang="en-US" sz="2200" dirty="0">
                  <a:latin typeface="Arial" charset="0"/>
                </a:rPr>
                <a:t> </a:t>
              </a:r>
              <a:r>
                <a:rPr lang="en-US" sz="2200" dirty="0" err="1">
                  <a:latin typeface="Arial" charset="0"/>
                </a:rPr>
                <a:t>mais</a:t>
              </a:r>
              <a:r>
                <a:rPr lang="en-US" sz="2200" dirty="0">
                  <a:latin typeface="Arial" charset="0"/>
                </a:rPr>
                <a:t> </a:t>
              </a:r>
              <a:r>
                <a:rPr lang="en-US" sz="2200" dirty="0" err="1">
                  <a:latin typeface="Arial" charset="0"/>
                </a:rPr>
                <a:t>elevado</a:t>
              </a:r>
              <a:r>
                <a:rPr lang="en-US" sz="2200" dirty="0">
                  <a:latin typeface="Arial" charset="0"/>
                </a:rPr>
                <a:t> </a:t>
              </a:r>
              <a:r>
                <a:rPr lang="en-US" sz="2200" dirty="0" err="1">
                  <a:latin typeface="Arial" charset="0"/>
                </a:rPr>
                <a:t>este</a:t>
              </a:r>
              <a:r>
                <a:rPr lang="en-US" sz="2200" dirty="0">
                  <a:latin typeface="Arial" charset="0"/>
                </a:rPr>
                <a:t> for.</a:t>
              </a:r>
            </a:p>
          </p:txBody>
        </p:sp>
      </p:grpSp>
      <p:grpSp>
        <p:nvGrpSpPr>
          <p:cNvPr id="3" name="Group 31"/>
          <p:cNvGrpSpPr>
            <a:grpSpLocks/>
          </p:cNvGrpSpPr>
          <p:nvPr/>
        </p:nvGrpSpPr>
        <p:grpSpPr bwMode="auto">
          <a:xfrm>
            <a:off x="781355" y="2352752"/>
            <a:ext cx="7827970" cy="4241799"/>
            <a:chOff x="1183" y="1315"/>
            <a:chExt cx="4931" cy="2672"/>
          </a:xfrm>
        </p:grpSpPr>
        <p:sp>
          <p:nvSpPr>
            <p:cNvPr id="9231" name="Rectangle 11"/>
            <p:cNvSpPr>
              <a:spLocks noChangeArrowheads="1"/>
            </p:cNvSpPr>
            <p:nvPr/>
          </p:nvSpPr>
          <p:spPr bwMode="auto">
            <a:xfrm>
              <a:off x="1183" y="1315"/>
              <a:ext cx="205" cy="250"/>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4</a:t>
              </a:r>
            </a:p>
          </p:txBody>
        </p:sp>
        <p:sp>
          <p:nvSpPr>
            <p:cNvPr id="9232" name="Rectangle 13"/>
            <p:cNvSpPr>
              <a:spLocks noChangeArrowheads="1"/>
            </p:cNvSpPr>
            <p:nvPr/>
          </p:nvSpPr>
          <p:spPr bwMode="auto">
            <a:xfrm>
              <a:off x="3689" y="3737"/>
              <a:ext cx="205" cy="250"/>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8</a:t>
              </a:r>
            </a:p>
          </p:txBody>
        </p:sp>
        <p:grpSp>
          <p:nvGrpSpPr>
            <p:cNvPr id="9233" name="Group 29"/>
            <p:cNvGrpSpPr>
              <a:grpSpLocks/>
            </p:cNvGrpSpPr>
            <p:nvPr/>
          </p:nvGrpSpPr>
          <p:grpSpPr bwMode="auto">
            <a:xfrm>
              <a:off x="1183" y="1443"/>
              <a:ext cx="4931" cy="2544"/>
              <a:chOff x="1183" y="1443"/>
              <a:chExt cx="4931" cy="2544"/>
            </a:xfrm>
          </p:grpSpPr>
          <p:sp>
            <p:nvSpPr>
              <p:cNvPr id="9234" name="Line 10"/>
              <p:cNvSpPr>
                <a:spLocks noChangeShapeType="1"/>
              </p:cNvSpPr>
              <p:nvPr/>
            </p:nvSpPr>
            <p:spPr bwMode="auto">
              <a:xfrm>
                <a:off x="1383" y="1443"/>
                <a:ext cx="2433" cy="2313"/>
              </a:xfrm>
              <a:prstGeom prst="line">
                <a:avLst/>
              </a:prstGeom>
              <a:noFill/>
              <a:ln w="50800">
                <a:solidFill>
                  <a:schemeClr val="accent6">
                    <a:lumMod val="50000"/>
                  </a:schemeClr>
                </a:solidFill>
                <a:round/>
                <a:headEnd/>
                <a:tailEnd/>
              </a:ln>
            </p:spPr>
            <p:txBody>
              <a:bodyPr wrap="none" anchor="ctr"/>
              <a:lstStyle/>
              <a:p>
                <a:endParaRPr lang="pt-BR"/>
              </a:p>
            </p:txBody>
          </p:sp>
          <p:sp>
            <p:nvSpPr>
              <p:cNvPr id="9235" name="Rectangle 12"/>
              <p:cNvSpPr>
                <a:spLocks noChangeArrowheads="1"/>
              </p:cNvSpPr>
              <p:nvPr/>
            </p:nvSpPr>
            <p:spPr bwMode="auto">
              <a:xfrm>
                <a:off x="1183" y="2441"/>
                <a:ext cx="205" cy="250"/>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2</a:t>
                </a:r>
              </a:p>
            </p:txBody>
          </p:sp>
          <p:sp>
            <p:nvSpPr>
              <p:cNvPr id="9236" name="Rectangle 14"/>
              <p:cNvSpPr>
                <a:spLocks noChangeArrowheads="1"/>
              </p:cNvSpPr>
              <p:nvPr/>
            </p:nvSpPr>
            <p:spPr bwMode="auto">
              <a:xfrm>
                <a:off x="2441" y="3737"/>
                <a:ext cx="205" cy="250"/>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4</a:t>
                </a:r>
              </a:p>
            </p:txBody>
          </p:sp>
          <p:sp>
            <p:nvSpPr>
              <p:cNvPr id="9237" name="Line 15"/>
              <p:cNvSpPr>
                <a:spLocks noChangeShapeType="1"/>
              </p:cNvSpPr>
              <p:nvPr/>
            </p:nvSpPr>
            <p:spPr bwMode="auto">
              <a:xfrm>
                <a:off x="1419" y="2544"/>
                <a:ext cx="1101" cy="0"/>
              </a:xfrm>
              <a:prstGeom prst="line">
                <a:avLst/>
              </a:prstGeom>
              <a:noFill/>
              <a:ln w="25400">
                <a:solidFill>
                  <a:schemeClr val="tx1"/>
                </a:solidFill>
                <a:prstDash val="dash"/>
                <a:round/>
                <a:headEnd/>
                <a:tailEnd/>
              </a:ln>
            </p:spPr>
            <p:txBody>
              <a:bodyPr wrap="none" anchor="ctr"/>
              <a:lstStyle/>
              <a:p>
                <a:endParaRPr lang="pt-BR"/>
              </a:p>
            </p:txBody>
          </p:sp>
          <p:sp>
            <p:nvSpPr>
              <p:cNvPr id="9238" name="Line 16"/>
              <p:cNvSpPr>
                <a:spLocks noChangeShapeType="1"/>
              </p:cNvSpPr>
              <p:nvPr/>
            </p:nvSpPr>
            <p:spPr bwMode="auto">
              <a:xfrm>
                <a:off x="2544" y="2571"/>
                <a:ext cx="0" cy="1197"/>
              </a:xfrm>
              <a:prstGeom prst="line">
                <a:avLst/>
              </a:prstGeom>
              <a:noFill/>
              <a:ln w="25400">
                <a:solidFill>
                  <a:schemeClr val="tx1"/>
                </a:solidFill>
                <a:prstDash val="dash"/>
                <a:round/>
                <a:headEnd/>
                <a:tailEnd/>
              </a:ln>
            </p:spPr>
            <p:txBody>
              <a:bodyPr wrap="none" anchor="ctr"/>
              <a:lstStyle/>
              <a:p>
                <a:endParaRPr lang="pt-BR"/>
              </a:p>
            </p:txBody>
          </p:sp>
          <p:sp>
            <p:nvSpPr>
              <p:cNvPr id="9239" name="Oval 17"/>
              <p:cNvSpPr>
                <a:spLocks noChangeArrowheads="1"/>
              </p:cNvSpPr>
              <p:nvPr/>
            </p:nvSpPr>
            <p:spPr bwMode="auto">
              <a:xfrm>
                <a:off x="2496" y="2496"/>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9240" name="Rectangle 28"/>
              <p:cNvSpPr>
                <a:spLocks noChangeArrowheads="1"/>
              </p:cNvSpPr>
              <p:nvPr/>
            </p:nvSpPr>
            <p:spPr bwMode="auto">
              <a:xfrm>
                <a:off x="3553" y="2512"/>
                <a:ext cx="2561" cy="754"/>
              </a:xfrm>
              <a:prstGeom prst="rect">
                <a:avLst/>
              </a:prstGeom>
              <a:solidFill>
                <a:schemeClr val="accent6">
                  <a:lumMod val="20000"/>
                  <a:lumOff val="80000"/>
                </a:schemeClr>
              </a:solidFill>
              <a:ln w="12700">
                <a:solidFill>
                  <a:schemeClr val="accent6">
                    <a:lumMod val="50000"/>
                  </a:schemeClr>
                </a:solidFill>
                <a:miter lim="800000"/>
                <a:headEnd/>
                <a:tailEnd/>
              </a:ln>
            </p:spPr>
            <p:txBody>
              <a:bodyPr wrap="none" lIns="90488" tIns="44450" rIns="90488" bIns="44450">
                <a:spAutoFit/>
              </a:bodyPr>
              <a:lstStyle/>
              <a:p>
                <a:pPr algn="ctr"/>
                <a:r>
                  <a:rPr lang="en-US" b="1" dirty="0" err="1">
                    <a:solidFill>
                      <a:schemeClr val="accent6">
                        <a:lumMod val="50000"/>
                      </a:schemeClr>
                    </a:solidFill>
                    <a:latin typeface="Arial" charset="0"/>
                  </a:rPr>
                  <a:t>Curva</a:t>
                </a:r>
                <a:r>
                  <a:rPr lang="en-US" b="1" dirty="0">
                    <a:solidFill>
                      <a:schemeClr val="accent6">
                        <a:lumMod val="50000"/>
                      </a:schemeClr>
                    </a:solidFill>
                    <a:latin typeface="Arial" charset="0"/>
                  </a:rPr>
                  <a:t> da </a:t>
                </a:r>
                <a:r>
                  <a:rPr lang="en-US" b="1" dirty="0" err="1">
                    <a:solidFill>
                      <a:schemeClr val="accent6">
                        <a:lumMod val="50000"/>
                      </a:schemeClr>
                    </a:solidFill>
                    <a:latin typeface="Arial" charset="0"/>
                  </a:rPr>
                  <a:t>Demanda</a:t>
                </a:r>
                <a:r>
                  <a:rPr lang="en-US" b="1" dirty="0">
                    <a:solidFill>
                      <a:schemeClr val="accent6">
                        <a:lumMod val="50000"/>
                      </a:schemeClr>
                    </a:solidFill>
                    <a:latin typeface="Arial" charset="0"/>
                  </a:rPr>
                  <a:t> Linear </a:t>
                </a:r>
              </a:p>
              <a:p>
                <a:pPr algn="ctr"/>
                <a:r>
                  <a:rPr lang="en-US" b="1" i="1" dirty="0">
                    <a:solidFill>
                      <a:schemeClr val="accent6">
                        <a:lumMod val="50000"/>
                      </a:schemeClr>
                    </a:solidFill>
                    <a:latin typeface="Arial" charset="0"/>
                  </a:rPr>
                  <a:t>Q = a - </a:t>
                </a:r>
                <a:r>
                  <a:rPr lang="en-US" b="1" i="1" dirty="0" err="1">
                    <a:solidFill>
                      <a:schemeClr val="accent6">
                        <a:lumMod val="50000"/>
                      </a:schemeClr>
                    </a:solidFill>
                    <a:latin typeface="Arial" charset="0"/>
                  </a:rPr>
                  <a:t>bP</a:t>
                </a:r>
                <a:endParaRPr lang="en-US" b="1" i="1" dirty="0">
                  <a:solidFill>
                    <a:schemeClr val="accent6">
                      <a:lumMod val="50000"/>
                    </a:schemeClr>
                  </a:solidFill>
                  <a:latin typeface="Arial" charset="0"/>
                </a:endParaRPr>
              </a:p>
              <a:p>
                <a:pPr algn="ctr"/>
                <a:r>
                  <a:rPr lang="en-US" b="1" i="1" dirty="0">
                    <a:solidFill>
                      <a:schemeClr val="accent6">
                        <a:lumMod val="50000"/>
                      </a:schemeClr>
                    </a:solidFill>
                    <a:latin typeface="Arial" charset="0"/>
                  </a:rPr>
                  <a:t>Q = 8 - 2P</a:t>
                </a:r>
                <a:endParaRPr lang="en-US" b="1" dirty="0">
                  <a:solidFill>
                    <a:schemeClr val="accent6">
                      <a:lumMod val="50000"/>
                    </a:schemeClr>
                  </a:solidFill>
                  <a:latin typeface="Arial" charset="0"/>
                </a:endParaRPr>
              </a:p>
            </p:txBody>
          </p:sp>
        </p:grpSp>
      </p:grpSp>
      <p:sp>
        <p:nvSpPr>
          <p:cNvPr id="4" name="CaixaDeTexto 3"/>
          <p:cNvSpPr txBox="1"/>
          <p:nvPr/>
        </p:nvSpPr>
        <p:spPr>
          <a:xfrm>
            <a:off x="191068" y="838600"/>
            <a:ext cx="8784120" cy="954107"/>
          </a:xfrm>
          <a:prstGeom prst="rect">
            <a:avLst/>
          </a:prstGeom>
          <a:noFill/>
          <a:ln>
            <a:noFill/>
          </a:ln>
        </p:spPr>
        <p:txBody>
          <a:bodyPr wrap="square" rtlCol="0">
            <a:spAutoFit/>
          </a:bodyPr>
          <a:lstStyle/>
          <a:p>
            <a:pPr marL="342900" indent="-342900" algn="just">
              <a:buFont typeface="Wingdings" panose="05000000000000000000" pitchFamily="2" charset="2"/>
              <a:buChar char="§"/>
            </a:pPr>
            <a:r>
              <a:rPr lang="pt-BR" sz="2800" dirty="0">
                <a:latin typeface="Arial" panose="020B0604020202020204" pitchFamily="34" charset="0"/>
                <a:cs typeface="Arial" panose="020B0604020202020204" pitchFamily="34" charset="0"/>
              </a:rPr>
              <a:t>Para uma curva de demanda linear a elasticidade-preço da demanda varia de 0 a </a:t>
            </a:r>
            <a:r>
              <a:rPr lang="pt-BR" sz="2800" dirty="0">
                <a:latin typeface="Arial" panose="020B0604020202020204" pitchFamily="34" charset="0"/>
                <a:cs typeface="Arial" panose="020B0604020202020204" pitchFamily="34" charset="0"/>
                <a:sym typeface="Symbol" panose="05050102010706020507" pitchFamily="18" charset="2"/>
              </a:rPr>
              <a:t> .</a:t>
            </a:r>
            <a:endParaRPr lang="en-US" sz="2800" dirty="0">
              <a:latin typeface="Arial" panose="020B0604020202020204" pitchFamily="34" charset="0"/>
              <a:cs typeface="Arial" panose="020B0604020202020204" pitchFamily="34" charset="0"/>
            </a:endParaRPr>
          </a:p>
        </p:txBody>
      </p:sp>
      <p:sp>
        <p:nvSpPr>
          <p:cNvPr id="36" name="Rectangle 4">
            <a:extLst>
              <a:ext uri="{FF2B5EF4-FFF2-40B4-BE49-F238E27FC236}">
                <a16:creationId xmlns:a16="http://schemas.microsoft.com/office/drawing/2014/main" id="{8311256E-0C70-460D-AD88-F38AFCFC176F}"/>
              </a:ext>
            </a:extLst>
          </p:cNvPr>
          <p:cNvSpPr>
            <a:spLocks noGrp="1" noChangeArrowheads="1"/>
          </p:cNvSpPr>
          <p:nvPr>
            <p:ph type="title"/>
          </p:nvPr>
        </p:nvSpPr>
        <p:spPr>
          <a:xfrm>
            <a:off x="42204" y="121038"/>
            <a:ext cx="9101795" cy="723900"/>
          </a:xfrm>
          <a:noFill/>
        </p:spPr>
        <p:txBody>
          <a:bodyPr/>
          <a:lstStyle/>
          <a:p>
            <a:pPr algn="ctr"/>
            <a:r>
              <a:rPr lang="en-US" dirty="0" err="1">
                <a:solidFill>
                  <a:schemeClr val="tx1"/>
                </a:solidFill>
                <a:latin typeface="Arial" panose="020B0604020202020204" pitchFamily="34" charset="0"/>
                <a:cs typeface="Arial" panose="020B0604020202020204" pitchFamily="34" charset="0"/>
              </a:rPr>
              <a:t>Elasticidades</a:t>
            </a:r>
            <a:r>
              <a:rPr lang="en-US" dirty="0">
                <a:solidFill>
                  <a:schemeClr val="tx1"/>
                </a:solidFill>
                <a:latin typeface="Arial" panose="020B0604020202020204" pitchFamily="34" charset="0"/>
                <a:cs typeface="Arial" panose="020B0604020202020204" pitchFamily="34" charset="0"/>
              </a:rPr>
              <a:t> da </a:t>
            </a:r>
            <a:r>
              <a:rPr lang="en-US" dirty="0" err="1">
                <a:solidFill>
                  <a:schemeClr val="tx1"/>
                </a:solidFill>
                <a:latin typeface="Arial" panose="020B0604020202020204" pitchFamily="34" charset="0"/>
                <a:cs typeface="Arial" panose="020B0604020202020204" pitchFamily="34" charset="0"/>
              </a:rPr>
              <a:t>Oferta</a:t>
            </a:r>
            <a:r>
              <a:rPr lang="en-US" dirty="0">
                <a:solidFill>
                  <a:schemeClr val="tx1"/>
                </a:solidFill>
                <a:latin typeface="Arial" panose="020B0604020202020204" pitchFamily="34" charset="0"/>
                <a:cs typeface="Arial" panose="020B0604020202020204" pitchFamily="34" charset="0"/>
              </a:rPr>
              <a:t> e </a:t>
            </a:r>
            <a:r>
              <a:rPr lang="en-US" dirty="0" err="1">
                <a:solidFill>
                  <a:schemeClr val="tx1"/>
                </a:solidFill>
                <a:latin typeface="Arial" panose="020B0604020202020204" pitchFamily="34" charset="0"/>
                <a:cs typeface="Arial" panose="020B0604020202020204" pitchFamily="34" charset="0"/>
              </a:rPr>
              <a:t>Demanda</a:t>
            </a:r>
            <a:endParaRPr lang="en-US"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Line 6">
            <a:extLst>
              <a:ext uri="{FF2B5EF4-FFF2-40B4-BE49-F238E27FC236}">
                <a16:creationId xmlns:a16="http://schemas.microsoft.com/office/drawing/2014/main" id="{4C1A63B8-1154-43F9-9233-F78A5A178CB8}"/>
              </a:ext>
            </a:extLst>
          </p:cNvPr>
          <p:cNvSpPr>
            <a:spLocks noChangeShapeType="1"/>
          </p:cNvSpPr>
          <p:nvPr/>
        </p:nvSpPr>
        <p:spPr bwMode="auto">
          <a:xfrm>
            <a:off x="1140656" y="1786867"/>
            <a:ext cx="0" cy="4211637"/>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13" name="Line 7">
            <a:extLst>
              <a:ext uri="{FF2B5EF4-FFF2-40B4-BE49-F238E27FC236}">
                <a16:creationId xmlns:a16="http://schemas.microsoft.com/office/drawing/2014/main" id="{AA03057C-14F5-4915-9074-FD2AA8180CEE}"/>
              </a:ext>
            </a:extLst>
          </p:cNvPr>
          <p:cNvSpPr>
            <a:spLocks noChangeShapeType="1"/>
          </p:cNvSpPr>
          <p:nvPr/>
        </p:nvSpPr>
        <p:spPr bwMode="auto">
          <a:xfrm>
            <a:off x="1145637" y="5969000"/>
            <a:ext cx="4495507" cy="0"/>
          </a:xfrm>
          <a:prstGeom prst="line">
            <a:avLst/>
          </a:prstGeom>
          <a:noFill/>
          <a:ln w="57150">
            <a:solidFill>
              <a:schemeClr val="tx1"/>
            </a:solidFill>
            <a:round/>
            <a:headEnd type="none" w="med" len="med"/>
            <a:tailEnd type="triangle" w="med" len="med"/>
          </a:ln>
        </p:spPr>
        <p:txBody>
          <a:bodyPr wrap="none" anchor="ctr"/>
          <a:lstStyle/>
          <a:p>
            <a:endParaRPr lang="pt-BR"/>
          </a:p>
        </p:txBody>
      </p:sp>
      <p:grpSp>
        <p:nvGrpSpPr>
          <p:cNvPr id="14" name="Group 15">
            <a:extLst>
              <a:ext uri="{FF2B5EF4-FFF2-40B4-BE49-F238E27FC236}">
                <a16:creationId xmlns:a16="http://schemas.microsoft.com/office/drawing/2014/main" id="{7FB231B2-44D3-414D-B747-8022BAC82F5B}"/>
              </a:ext>
            </a:extLst>
          </p:cNvPr>
          <p:cNvGrpSpPr>
            <a:grpSpLocks/>
          </p:cNvGrpSpPr>
          <p:nvPr/>
        </p:nvGrpSpPr>
        <p:grpSpPr bwMode="auto">
          <a:xfrm>
            <a:off x="2026923" y="1673230"/>
            <a:ext cx="6826260" cy="4046543"/>
            <a:chOff x="1968" y="1054"/>
            <a:chExt cx="4300" cy="2549"/>
          </a:xfrm>
        </p:grpSpPr>
        <p:sp>
          <p:nvSpPr>
            <p:cNvPr id="15" name="Freeform 9">
              <a:extLst>
                <a:ext uri="{FF2B5EF4-FFF2-40B4-BE49-F238E27FC236}">
                  <a16:creationId xmlns:a16="http://schemas.microsoft.com/office/drawing/2014/main" id="{BA8A69A1-F8CA-466D-A59E-FDE57A0A90E5}"/>
                </a:ext>
              </a:extLst>
            </p:cNvPr>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 name="T12" fmla="*/ 0 60000 65536"/>
                <a:gd name="T13" fmla="*/ 0 60000 65536"/>
                <a:gd name="T14" fmla="*/ 0 60000 65536"/>
                <a:gd name="T15" fmla="*/ 0 60000 65536"/>
                <a:gd name="T16" fmla="*/ 0 60000 65536"/>
                <a:gd name="T17" fmla="*/ 0 60000 65536"/>
                <a:gd name="T18" fmla="*/ 0 w 1873"/>
                <a:gd name="T19" fmla="*/ 0 h 2209"/>
                <a:gd name="T20" fmla="*/ 1873 w 1873"/>
                <a:gd name="T21" fmla="*/ 2209 h 2209"/>
              </a:gdLst>
              <a:ahLst/>
              <a:cxnLst>
                <a:cxn ang="T12">
                  <a:pos x="T0" y="T1"/>
                </a:cxn>
                <a:cxn ang="T13">
                  <a:pos x="T2" y="T3"/>
                </a:cxn>
                <a:cxn ang="T14">
                  <a:pos x="T4" y="T5"/>
                </a:cxn>
                <a:cxn ang="T15">
                  <a:pos x="T6" y="T7"/>
                </a:cxn>
                <a:cxn ang="T16">
                  <a:pos x="T8" y="T9"/>
                </a:cxn>
                <a:cxn ang="T17">
                  <a:pos x="T10" y="T11"/>
                </a:cxn>
              </a:cxnLst>
              <a:rect l="T18" t="T19" r="T20" b="T21"/>
              <a:pathLst>
                <a:path w="1873" h="2209">
                  <a:moveTo>
                    <a:pt x="0" y="0"/>
                  </a:moveTo>
                  <a:lnTo>
                    <a:pt x="360" y="587"/>
                  </a:lnTo>
                  <a:lnTo>
                    <a:pt x="782" y="1203"/>
                  </a:lnTo>
                  <a:lnTo>
                    <a:pt x="1349" y="1852"/>
                  </a:lnTo>
                  <a:lnTo>
                    <a:pt x="1625" y="2095"/>
                  </a:lnTo>
                  <a:lnTo>
                    <a:pt x="1872" y="2208"/>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16" name="Rectangle 10">
              <a:extLst>
                <a:ext uri="{FF2B5EF4-FFF2-40B4-BE49-F238E27FC236}">
                  <a16:creationId xmlns:a16="http://schemas.microsoft.com/office/drawing/2014/main" id="{B038023D-09C1-4F54-9167-EE72087C9DDB}"/>
                </a:ext>
              </a:extLst>
            </p:cNvPr>
            <p:cNvSpPr>
              <a:spLocks noChangeArrowheads="1"/>
            </p:cNvSpPr>
            <p:nvPr/>
          </p:nvSpPr>
          <p:spPr bwMode="auto">
            <a:xfrm>
              <a:off x="3836" y="3275"/>
              <a:ext cx="279" cy="328"/>
            </a:xfrm>
            <a:prstGeom prst="rect">
              <a:avLst/>
            </a:prstGeom>
            <a:noFill/>
            <a:ln w="12700">
              <a:noFill/>
              <a:miter lim="800000"/>
              <a:headEnd/>
              <a:tailEnd/>
            </a:ln>
          </p:spPr>
          <p:txBody>
            <a:bodyPr wrap="none" lIns="90488" tIns="44450" rIns="90488" bIns="44450">
              <a:spAutoFit/>
            </a:bodyPr>
            <a:lstStyle/>
            <a:p>
              <a:r>
                <a:rPr lang="en-US" sz="2800" b="1" i="1" dirty="0">
                  <a:latin typeface="Arial" charset="0"/>
                </a:rPr>
                <a:t>D</a:t>
              </a:r>
              <a:endParaRPr lang="en-US" sz="2800" i="1" dirty="0"/>
            </a:p>
          </p:txBody>
        </p:sp>
        <p:sp>
          <p:nvSpPr>
            <p:cNvPr id="17" name="Rectangle 11">
              <a:extLst>
                <a:ext uri="{FF2B5EF4-FFF2-40B4-BE49-F238E27FC236}">
                  <a16:creationId xmlns:a16="http://schemas.microsoft.com/office/drawing/2014/main" id="{4F40CF5A-BBCC-4893-843D-4E693F445CDA}"/>
                </a:ext>
              </a:extLst>
            </p:cNvPr>
            <p:cNvSpPr>
              <a:spLocks noChangeArrowheads="1"/>
            </p:cNvSpPr>
            <p:nvPr/>
          </p:nvSpPr>
          <p:spPr bwMode="auto">
            <a:xfrm>
              <a:off x="2620" y="1054"/>
              <a:ext cx="3648" cy="696"/>
            </a:xfrm>
            <a:prstGeom prst="rect">
              <a:avLst/>
            </a:prstGeom>
            <a:solidFill>
              <a:srgbClr val="F8F8F8"/>
            </a:solidFill>
            <a:ln w="12700">
              <a:solidFill>
                <a:schemeClr val="tx1"/>
              </a:solidFill>
              <a:miter lim="800000"/>
              <a:headEnd/>
              <a:tailEnd/>
            </a:ln>
          </p:spPr>
          <p:txBody>
            <a:bodyPr wrap="square" lIns="90488" tIns="44450" rIns="90488" bIns="44450">
              <a:spAutoFit/>
            </a:bodyPr>
            <a:lstStyle/>
            <a:p>
              <a:pPr algn="just"/>
              <a:r>
                <a:rPr lang="en-US" sz="2200" dirty="0">
                  <a:latin typeface="Arial" charset="0"/>
                </a:rPr>
                <a:t>A </a:t>
              </a:r>
              <a:r>
                <a:rPr lang="en-US" sz="2200" dirty="0" err="1">
                  <a:latin typeface="Arial" charset="0"/>
                </a:rPr>
                <a:t>Curva</a:t>
              </a:r>
              <a:r>
                <a:rPr lang="en-US" sz="2200" dirty="0">
                  <a:latin typeface="Arial" charset="0"/>
                </a:rPr>
                <a:t> de </a:t>
              </a:r>
              <a:r>
                <a:rPr lang="en-US" sz="2200" dirty="0" err="1">
                  <a:latin typeface="Arial" charset="0"/>
                </a:rPr>
                <a:t>Demanda</a:t>
              </a:r>
              <a:r>
                <a:rPr lang="en-US" sz="2200" dirty="0">
                  <a:latin typeface="Arial" charset="0"/>
                </a:rPr>
                <a:t> é </a:t>
              </a:r>
              <a:r>
                <a:rPr lang="en-US" sz="2200" dirty="0" err="1">
                  <a:latin typeface="Arial" charset="0"/>
                </a:rPr>
                <a:t>negativamente</a:t>
              </a:r>
              <a:r>
                <a:rPr lang="en-US" sz="2200" dirty="0">
                  <a:latin typeface="Arial" charset="0"/>
                </a:rPr>
                <a:t> </a:t>
              </a:r>
              <a:r>
                <a:rPr lang="en-US" sz="2200" dirty="0" err="1">
                  <a:latin typeface="Arial" charset="0"/>
                </a:rPr>
                <a:t>Inclinada</a:t>
              </a:r>
              <a:r>
                <a:rPr lang="en-US" sz="2200" dirty="0">
                  <a:latin typeface="Arial" charset="0"/>
                </a:rPr>
                <a:t>, dado que </a:t>
              </a:r>
              <a:r>
                <a:rPr lang="en-US" sz="2200" dirty="0" err="1">
                  <a:latin typeface="Arial" charset="0"/>
                </a:rPr>
                <a:t>os</a:t>
              </a:r>
              <a:r>
                <a:rPr lang="en-US" sz="2200" dirty="0">
                  <a:latin typeface="Arial" charset="0"/>
                </a:rPr>
                <a:t>  </a:t>
              </a:r>
              <a:r>
                <a:rPr lang="en-US" sz="2200" dirty="0" err="1">
                  <a:latin typeface="Arial" charset="0"/>
                </a:rPr>
                <a:t>consumidores</a:t>
              </a:r>
              <a:r>
                <a:rPr lang="en-US" sz="2200" dirty="0">
                  <a:latin typeface="Arial" charset="0"/>
                </a:rPr>
                <a:t> </a:t>
              </a:r>
              <a:r>
                <a:rPr lang="en-US" sz="2200" dirty="0" err="1">
                  <a:latin typeface="Arial" charset="0"/>
                </a:rPr>
                <a:t>estão</a:t>
              </a:r>
              <a:r>
                <a:rPr lang="en-US" sz="2200" dirty="0">
                  <a:latin typeface="Arial" charset="0"/>
                </a:rPr>
                <a:t> </a:t>
              </a:r>
              <a:r>
                <a:rPr lang="en-US" sz="2200" dirty="0" err="1">
                  <a:latin typeface="Arial" charset="0"/>
                </a:rPr>
                <a:t>dispostos</a:t>
              </a:r>
              <a:r>
                <a:rPr lang="en-US" sz="2200" dirty="0">
                  <a:latin typeface="Arial" charset="0"/>
                </a:rPr>
                <a:t> a </a:t>
              </a:r>
              <a:r>
                <a:rPr lang="en-US" sz="2200" dirty="0" err="1">
                  <a:latin typeface="Arial" charset="0"/>
                </a:rPr>
                <a:t>comprar</a:t>
              </a:r>
              <a:r>
                <a:rPr lang="en-US" sz="2200" dirty="0">
                  <a:latin typeface="Arial" charset="0"/>
                </a:rPr>
                <a:t> </a:t>
              </a:r>
              <a:r>
                <a:rPr lang="en-US" sz="2200" dirty="0" err="1">
                  <a:latin typeface="Arial" charset="0"/>
                </a:rPr>
                <a:t>mais</a:t>
              </a:r>
              <a:r>
                <a:rPr lang="en-US" sz="2200" dirty="0">
                  <a:latin typeface="Arial" charset="0"/>
                </a:rPr>
                <a:t> a um </a:t>
              </a:r>
              <a:r>
                <a:rPr lang="en-US" sz="2200" dirty="0" err="1">
                  <a:latin typeface="Arial" charset="0"/>
                </a:rPr>
                <a:t>preço</a:t>
              </a:r>
              <a:r>
                <a:rPr lang="en-US" sz="2200" dirty="0">
                  <a:latin typeface="Arial" charset="0"/>
                </a:rPr>
                <a:t> </a:t>
              </a:r>
              <a:r>
                <a:rPr lang="en-US" sz="2200" dirty="0" err="1">
                  <a:latin typeface="Arial" charset="0"/>
                </a:rPr>
                <a:t>menor</a:t>
              </a:r>
              <a:r>
                <a:rPr lang="en-US" sz="2200" dirty="0">
                  <a:latin typeface="Arial" charset="0"/>
                </a:rPr>
                <a:t>.</a:t>
              </a:r>
            </a:p>
          </p:txBody>
        </p:sp>
      </p:grpSp>
      <p:sp>
        <p:nvSpPr>
          <p:cNvPr id="18" name="Rectangle 13">
            <a:extLst>
              <a:ext uri="{FF2B5EF4-FFF2-40B4-BE49-F238E27FC236}">
                <a16:creationId xmlns:a16="http://schemas.microsoft.com/office/drawing/2014/main" id="{3AEBD8DE-DED5-43E0-9159-8F6762EE6D8C}"/>
              </a:ext>
            </a:extLst>
          </p:cNvPr>
          <p:cNvSpPr>
            <a:spLocks noChangeArrowheads="1"/>
          </p:cNvSpPr>
          <p:nvPr/>
        </p:nvSpPr>
        <p:spPr bwMode="auto">
          <a:xfrm>
            <a:off x="5488477" y="5892800"/>
            <a:ext cx="561052" cy="520655"/>
          </a:xfrm>
          <a:prstGeom prst="rect">
            <a:avLst/>
          </a:prstGeom>
          <a:noFill/>
          <a:ln w="12700">
            <a:noFill/>
            <a:miter lim="800000"/>
            <a:headEnd/>
            <a:tailEnd/>
          </a:ln>
        </p:spPr>
        <p:txBody>
          <a:bodyPr wrap="none" lIns="90488" tIns="44450" rIns="90488" bIns="44450">
            <a:spAutoFit/>
          </a:bodyPr>
          <a:lstStyle/>
          <a:p>
            <a:r>
              <a:rPr lang="en-US" sz="2800" b="1" dirty="0">
                <a:latin typeface="Arial" charset="0"/>
              </a:rPr>
              <a:t>Q</a:t>
            </a:r>
            <a:r>
              <a:rPr lang="en-US" sz="2800" dirty="0">
                <a:latin typeface="Arial" charset="0"/>
              </a:rPr>
              <a:t> </a:t>
            </a:r>
          </a:p>
        </p:txBody>
      </p:sp>
      <p:sp>
        <p:nvSpPr>
          <p:cNvPr id="19" name="Rectangle 14">
            <a:extLst>
              <a:ext uri="{FF2B5EF4-FFF2-40B4-BE49-F238E27FC236}">
                <a16:creationId xmlns:a16="http://schemas.microsoft.com/office/drawing/2014/main" id="{FB061A02-4F4A-4015-B8F0-24D7483DD1E2}"/>
              </a:ext>
            </a:extLst>
          </p:cNvPr>
          <p:cNvSpPr>
            <a:spLocks noChangeArrowheads="1"/>
          </p:cNvSpPr>
          <p:nvPr/>
        </p:nvSpPr>
        <p:spPr bwMode="auto">
          <a:xfrm>
            <a:off x="693056" y="1523023"/>
            <a:ext cx="439224" cy="459100"/>
          </a:xfrm>
          <a:prstGeom prst="rect">
            <a:avLst/>
          </a:prstGeom>
          <a:noFill/>
          <a:ln w="12700">
            <a:noFill/>
            <a:miter lim="800000"/>
            <a:headEnd/>
            <a:tailEnd/>
          </a:ln>
        </p:spPr>
        <p:txBody>
          <a:bodyPr wrap="none" lIns="90488" tIns="44450" rIns="90488" bIns="44450">
            <a:spAutoFit/>
          </a:bodyPr>
          <a:lstStyle/>
          <a:p>
            <a:pPr algn="r">
              <a:lnSpc>
                <a:spcPct val="80000"/>
              </a:lnSpc>
            </a:pPr>
            <a:r>
              <a:rPr lang="en-US" sz="3000" b="1" dirty="0">
                <a:latin typeface="Arial" charset="0"/>
              </a:rPr>
              <a:t>P</a:t>
            </a:r>
          </a:p>
        </p:txBody>
      </p:sp>
      <p:grpSp>
        <p:nvGrpSpPr>
          <p:cNvPr id="20" name="Grupo 11">
            <a:extLst>
              <a:ext uri="{FF2B5EF4-FFF2-40B4-BE49-F238E27FC236}">
                <a16:creationId xmlns:a16="http://schemas.microsoft.com/office/drawing/2014/main" id="{2FAF7E07-0834-4F97-947D-130445B7A1CA}"/>
              </a:ext>
            </a:extLst>
          </p:cNvPr>
          <p:cNvGrpSpPr/>
          <p:nvPr/>
        </p:nvGrpSpPr>
        <p:grpSpPr>
          <a:xfrm>
            <a:off x="679624" y="4002800"/>
            <a:ext cx="3382374" cy="2376733"/>
            <a:chOff x="1762836" y="4002800"/>
            <a:chExt cx="3382374" cy="2376733"/>
          </a:xfrm>
        </p:grpSpPr>
        <p:cxnSp>
          <p:nvCxnSpPr>
            <p:cNvPr id="21" name="Conector reto 20">
              <a:extLst>
                <a:ext uri="{FF2B5EF4-FFF2-40B4-BE49-F238E27FC236}">
                  <a16:creationId xmlns:a16="http://schemas.microsoft.com/office/drawing/2014/main" id="{40CB100E-E8E9-4467-B7A4-59C39BCB6B99}"/>
                </a:ext>
              </a:extLst>
            </p:cNvPr>
            <p:cNvCxnSpPr/>
            <p:nvPr/>
          </p:nvCxnSpPr>
          <p:spPr bwMode="auto">
            <a:xfrm flipV="1">
              <a:off x="2225720" y="4285397"/>
              <a:ext cx="2550996" cy="2278"/>
            </a:xfrm>
            <a:prstGeom prst="line">
              <a:avLst/>
            </a:prstGeom>
            <a:solidFill>
              <a:srgbClr val="FFCC99"/>
            </a:solidFill>
            <a:ln w="28575" cap="flat" cmpd="sng" algn="ctr">
              <a:solidFill>
                <a:srgbClr val="000000"/>
              </a:solidFill>
              <a:prstDash val="dash"/>
              <a:round/>
              <a:headEnd type="none" w="med" len="med"/>
              <a:tailEnd type="none" w="med" len="med"/>
            </a:ln>
            <a:effectLst/>
          </p:spPr>
        </p:cxnSp>
        <p:cxnSp>
          <p:nvCxnSpPr>
            <p:cNvPr id="22" name="Conector reto 21">
              <a:extLst>
                <a:ext uri="{FF2B5EF4-FFF2-40B4-BE49-F238E27FC236}">
                  <a16:creationId xmlns:a16="http://schemas.microsoft.com/office/drawing/2014/main" id="{D9424831-DD2C-4853-82F7-5F3B901781D5}"/>
                </a:ext>
              </a:extLst>
            </p:cNvPr>
            <p:cNvCxnSpPr/>
            <p:nvPr/>
          </p:nvCxnSpPr>
          <p:spPr bwMode="auto">
            <a:xfrm>
              <a:off x="4776716" y="4285397"/>
              <a:ext cx="2276" cy="1673175"/>
            </a:xfrm>
            <a:prstGeom prst="line">
              <a:avLst/>
            </a:prstGeom>
            <a:solidFill>
              <a:srgbClr val="FFCC99"/>
            </a:solidFill>
            <a:ln w="28575" cap="flat" cmpd="sng" algn="ctr">
              <a:solidFill>
                <a:srgbClr val="000000"/>
              </a:solidFill>
              <a:prstDash val="dash"/>
              <a:round/>
              <a:headEnd type="none" w="med" len="med"/>
              <a:tailEnd type="none" w="med" len="med"/>
            </a:ln>
            <a:effectLst/>
          </p:spPr>
        </p:cxnSp>
        <p:sp>
          <p:nvSpPr>
            <p:cNvPr id="23" name="Elipse 22">
              <a:extLst>
                <a:ext uri="{FF2B5EF4-FFF2-40B4-BE49-F238E27FC236}">
                  <a16:creationId xmlns:a16="http://schemas.microsoft.com/office/drawing/2014/main" id="{B656E1DA-0CD1-4498-970F-D547F2B32850}"/>
                </a:ext>
              </a:extLst>
            </p:cNvPr>
            <p:cNvSpPr/>
            <p:nvPr/>
          </p:nvSpPr>
          <p:spPr bwMode="auto">
            <a:xfrm>
              <a:off x="4708193" y="4231232"/>
              <a:ext cx="123825" cy="109182"/>
            </a:xfrm>
            <a:prstGeom prst="ellipse">
              <a:avLst/>
            </a:prstGeom>
            <a:solidFill>
              <a:schemeClr val="tx1"/>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24" name="CaixaDeTexto 23">
              <a:extLst>
                <a:ext uri="{FF2B5EF4-FFF2-40B4-BE49-F238E27FC236}">
                  <a16:creationId xmlns:a16="http://schemas.microsoft.com/office/drawing/2014/main" id="{2BF5CE13-CC3C-43DD-AAC9-C76C15E95C81}"/>
                </a:ext>
              </a:extLst>
            </p:cNvPr>
            <p:cNvSpPr txBox="1"/>
            <p:nvPr/>
          </p:nvSpPr>
          <p:spPr>
            <a:xfrm>
              <a:off x="1762836" y="4002800"/>
              <a:ext cx="568658" cy="461665"/>
            </a:xfrm>
            <a:prstGeom prst="rect">
              <a:avLst/>
            </a:prstGeom>
            <a:noFill/>
          </p:spPr>
          <p:txBody>
            <a:bodyPr wrap="square" rtlCol="0">
              <a:spAutoFit/>
            </a:bodyPr>
            <a:lstStyle/>
            <a:p>
              <a:r>
                <a:rPr lang="pt-BR" b="1" dirty="0"/>
                <a:t>P</a:t>
              </a:r>
              <a:r>
                <a:rPr lang="pt-BR" sz="1400" b="1" dirty="0"/>
                <a:t>1</a:t>
              </a:r>
              <a:endParaRPr lang="en-US" sz="1400" b="1" dirty="0"/>
            </a:p>
          </p:txBody>
        </p:sp>
        <p:sp>
          <p:nvSpPr>
            <p:cNvPr id="25" name="CaixaDeTexto 24">
              <a:extLst>
                <a:ext uri="{FF2B5EF4-FFF2-40B4-BE49-F238E27FC236}">
                  <a16:creationId xmlns:a16="http://schemas.microsoft.com/office/drawing/2014/main" id="{2D4890BC-73F8-46BE-884D-2A6968766A29}"/>
                </a:ext>
              </a:extLst>
            </p:cNvPr>
            <p:cNvSpPr txBox="1"/>
            <p:nvPr/>
          </p:nvSpPr>
          <p:spPr>
            <a:xfrm>
              <a:off x="4576552" y="5917868"/>
              <a:ext cx="568658" cy="461665"/>
            </a:xfrm>
            <a:prstGeom prst="rect">
              <a:avLst/>
            </a:prstGeom>
            <a:noFill/>
          </p:spPr>
          <p:txBody>
            <a:bodyPr wrap="square" rtlCol="0">
              <a:spAutoFit/>
            </a:bodyPr>
            <a:lstStyle/>
            <a:p>
              <a:r>
                <a:rPr lang="pt-BR" b="1" dirty="0"/>
                <a:t>Q</a:t>
              </a:r>
              <a:r>
                <a:rPr lang="pt-BR" sz="1400" b="1" dirty="0"/>
                <a:t>1</a:t>
              </a:r>
              <a:endParaRPr lang="en-US" sz="1400" b="1" dirty="0"/>
            </a:p>
          </p:txBody>
        </p:sp>
      </p:grpSp>
      <p:grpSp>
        <p:nvGrpSpPr>
          <p:cNvPr id="26" name="Grupo 10">
            <a:extLst>
              <a:ext uri="{FF2B5EF4-FFF2-40B4-BE49-F238E27FC236}">
                <a16:creationId xmlns:a16="http://schemas.microsoft.com/office/drawing/2014/main" id="{85E7C020-ED7B-47AE-953D-CF7346D0469A}"/>
              </a:ext>
            </a:extLst>
          </p:cNvPr>
          <p:cNvGrpSpPr/>
          <p:nvPr/>
        </p:nvGrpSpPr>
        <p:grpSpPr>
          <a:xfrm>
            <a:off x="677350" y="3154363"/>
            <a:ext cx="2663593" cy="3227022"/>
            <a:chOff x="1760562" y="3154363"/>
            <a:chExt cx="2663593" cy="3227022"/>
          </a:xfrm>
        </p:grpSpPr>
        <p:cxnSp>
          <p:nvCxnSpPr>
            <p:cNvPr id="27" name="Conector reto 26">
              <a:extLst>
                <a:ext uri="{FF2B5EF4-FFF2-40B4-BE49-F238E27FC236}">
                  <a16:creationId xmlns:a16="http://schemas.microsoft.com/office/drawing/2014/main" id="{E62DD700-F665-4E1B-8FF7-E45FB9897F34}"/>
                </a:ext>
              </a:extLst>
            </p:cNvPr>
            <p:cNvCxnSpPr/>
            <p:nvPr/>
          </p:nvCxnSpPr>
          <p:spPr bwMode="auto">
            <a:xfrm>
              <a:off x="2209800" y="3411940"/>
              <a:ext cx="1884528" cy="0"/>
            </a:xfrm>
            <a:prstGeom prst="line">
              <a:avLst/>
            </a:prstGeom>
            <a:solidFill>
              <a:srgbClr val="FFCC99"/>
            </a:solidFill>
            <a:ln w="28575" cap="flat" cmpd="sng" algn="ctr">
              <a:solidFill>
                <a:srgbClr val="000000"/>
              </a:solidFill>
              <a:prstDash val="dash"/>
              <a:round/>
              <a:headEnd type="none" w="med" len="med"/>
              <a:tailEnd type="none" w="med" len="med"/>
            </a:ln>
            <a:effectLst/>
          </p:spPr>
        </p:cxnSp>
        <p:cxnSp>
          <p:nvCxnSpPr>
            <p:cNvPr id="28" name="Conector reto 27">
              <a:extLst>
                <a:ext uri="{FF2B5EF4-FFF2-40B4-BE49-F238E27FC236}">
                  <a16:creationId xmlns:a16="http://schemas.microsoft.com/office/drawing/2014/main" id="{33D78866-4D75-4174-B9B5-EE1D01A9FAD2}"/>
                </a:ext>
              </a:extLst>
            </p:cNvPr>
            <p:cNvCxnSpPr/>
            <p:nvPr/>
          </p:nvCxnSpPr>
          <p:spPr bwMode="auto">
            <a:xfrm>
              <a:off x="4080680" y="3411940"/>
              <a:ext cx="0" cy="2544360"/>
            </a:xfrm>
            <a:prstGeom prst="line">
              <a:avLst/>
            </a:prstGeom>
            <a:solidFill>
              <a:srgbClr val="FFCC99"/>
            </a:solidFill>
            <a:ln w="28575" cap="flat" cmpd="sng" algn="ctr">
              <a:solidFill>
                <a:srgbClr val="000000"/>
              </a:solidFill>
              <a:prstDash val="dash"/>
              <a:round/>
              <a:headEnd type="none" w="med" len="med"/>
              <a:tailEnd type="none" w="med" len="med"/>
            </a:ln>
            <a:effectLst/>
          </p:spPr>
        </p:cxnSp>
        <p:sp>
          <p:nvSpPr>
            <p:cNvPr id="29" name="Elipse 28">
              <a:extLst>
                <a:ext uri="{FF2B5EF4-FFF2-40B4-BE49-F238E27FC236}">
                  <a16:creationId xmlns:a16="http://schemas.microsoft.com/office/drawing/2014/main" id="{CE9FCA73-56A2-466C-BA4C-1EFFA49A24DE}"/>
                </a:ext>
              </a:extLst>
            </p:cNvPr>
            <p:cNvSpPr/>
            <p:nvPr/>
          </p:nvSpPr>
          <p:spPr bwMode="auto">
            <a:xfrm>
              <a:off x="4014857" y="3373271"/>
              <a:ext cx="123825" cy="109182"/>
            </a:xfrm>
            <a:prstGeom prst="ellipse">
              <a:avLst/>
            </a:prstGeom>
            <a:solidFill>
              <a:schemeClr val="tx1"/>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0" name="CaixaDeTexto 29">
              <a:extLst>
                <a:ext uri="{FF2B5EF4-FFF2-40B4-BE49-F238E27FC236}">
                  <a16:creationId xmlns:a16="http://schemas.microsoft.com/office/drawing/2014/main" id="{32FC5424-EAFE-4D47-BF28-C7906410D78A}"/>
                </a:ext>
              </a:extLst>
            </p:cNvPr>
            <p:cNvSpPr txBox="1"/>
            <p:nvPr/>
          </p:nvSpPr>
          <p:spPr>
            <a:xfrm>
              <a:off x="1760562" y="3154363"/>
              <a:ext cx="568658" cy="461665"/>
            </a:xfrm>
            <a:prstGeom prst="rect">
              <a:avLst/>
            </a:prstGeom>
            <a:noFill/>
          </p:spPr>
          <p:txBody>
            <a:bodyPr wrap="square" rtlCol="0">
              <a:spAutoFit/>
            </a:bodyPr>
            <a:lstStyle/>
            <a:p>
              <a:r>
                <a:rPr lang="pt-BR" b="1" dirty="0"/>
                <a:t>P</a:t>
              </a:r>
              <a:r>
                <a:rPr lang="pt-BR" sz="1400" b="1" dirty="0"/>
                <a:t>0</a:t>
              </a:r>
              <a:endParaRPr lang="en-US" sz="1400" b="1" dirty="0"/>
            </a:p>
          </p:txBody>
        </p:sp>
        <p:sp>
          <p:nvSpPr>
            <p:cNvPr id="31" name="CaixaDeTexto 30">
              <a:extLst>
                <a:ext uri="{FF2B5EF4-FFF2-40B4-BE49-F238E27FC236}">
                  <a16:creationId xmlns:a16="http://schemas.microsoft.com/office/drawing/2014/main" id="{491CE5B9-73A2-421A-BA0C-E0E8D0DE0EBC}"/>
                </a:ext>
              </a:extLst>
            </p:cNvPr>
            <p:cNvSpPr txBox="1"/>
            <p:nvPr/>
          </p:nvSpPr>
          <p:spPr>
            <a:xfrm>
              <a:off x="3855497" y="5919720"/>
              <a:ext cx="568658" cy="461665"/>
            </a:xfrm>
            <a:prstGeom prst="rect">
              <a:avLst/>
            </a:prstGeom>
            <a:noFill/>
          </p:spPr>
          <p:txBody>
            <a:bodyPr wrap="square" rtlCol="0">
              <a:spAutoFit/>
            </a:bodyPr>
            <a:lstStyle/>
            <a:p>
              <a:r>
                <a:rPr lang="pt-BR" b="1" dirty="0"/>
                <a:t>Q</a:t>
              </a:r>
              <a:r>
                <a:rPr lang="pt-BR" sz="1400" b="1" dirty="0"/>
                <a:t>0</a:t>
              </a:r>
              <a:endParaRPr lang="en-US" sz="1400" b="1" dirty="0"/>
            </a:p>
          </p:txBody>
        </p:sp>
      </p:grpSp>
      <p:sp>
        <p:nvSpPr>
          <p:cNvPr id="34" name="Rectangle 4">
            <a:extLst>
              <a:ext uri="{FF2B5EF4-FFF2-40B4-BE49-F238E27FC236}">
                <a16:creationId xmlns:a16="http://schemas.microsoft.com/office/drawing/2014/main" id="{221C15A2-8311-4725-BFB1-9BC61D50898F}"/>
              </a:ext>
            </a:extLst>
          </p:cNvPr>
          <p:cNvSpPr>
            <a:spLocks noGrp="1" noChangeArrowheads="1"/>
          </p:cNvSpPr>
          <p:nvPr>
            <p:ph type="title"/>
          </p:nvPr>
        </p:nvSpPr>
        <p:spPr>
          <a:xfrm>
            <a:off x="790136" y="77078"/>
            <a:ext cx="7772400" cy="785813"/>
          </a:xfrm>
          <a:noFill/>
        </p:spPr>
        <p:txBody>
          <a:bodyPr/>
          <a:lstStyle/>
          <a:p>
            <a:pPr algn="ctr"/>
            <a:r>
              <a:rPr lang="en-US" dirty="0" err="1">
                <a:solidFill>
                  <a:schemeClr val="tx1"/>
                </a:solidFill>
              </a:rPr>
              <a:t>Oferta</a:t>
            </a:r>
            <a:r>
              <a:rPr lang="en-US" dirty="0">
                <a:solidFill>
                  <a:schemeClr val="tx1"/>
                </a:solidFill>
              </a:rPr>
              <a:t> e </a:t>
            </a:r>
            <a:r>
              <a:rPr lang="en-US" dirty="0" err="1">
                <a:solidFill>
                  <a:schemeClr val="tx1"/>
                </a:solidFill>
              </a:rPr>
              <a:t>Demanda</a:t>
            </a:r>
            <a:endParaRPr lang="en-US" dirty="0">
              <a:solidFill>
                <a:schemeClr val="tx1"/>
              </a:solidFill>
            </a:endParaRPr>
          </a:p>
        </p:txBody>
      </p:sp>
      <p:sp>
        <p:nvSpPr>
          <p:cNvPr id="32" name="AutoShape 27">
            <a:extLst>
              <a:ext uri="{FF2B5EF4-FFF2-40B4-BE49-F238E27FC236}">
                <a16:creationId xmlns:a16="http://schemas.microsoft.com/office/drawing/2014/main" id="{F6780715-A14E-4581-BA04-65D4F06BCEE1}"/>
              </a:ext>
            </a:extLst>
          </p:cNvPr>
          <p:cNvSpPr>
            <a:spLocks noChangeArrowheads="1"/>
          </p:cNvSpPr>
          <p:nvPr/>
        </p:nvSpPr>
        <p:spPr bwMode="auto">
          <a:xfrm>
            <a:off x="3081333" y="5041815"/>
            <a:ext cx="571500" cy="438150"/>
          </a:xfrm>
          <a:prstGeom prst="rightArrow">
            <a:avLst>
              <a:gd name="adj1" fmla="val 42037"/>
              <a:gd name="adj2" fmla="val 49638"/>
            </a:avLst>
          </a:prstGeom>
          <a:solidFill>
            <a:srgbClr val="DDDDDD"/>
          </a:solidFill>
          <a:ln w="12700">
            <a:solidFill>
              <a:schemeClr val="tx1"/>
            </a:solidFill>
            <a:miter lim="800000"/>
            <a:headEnd/>
            <a:tailEnd/>
          </a:ln>
        </p:spPr>
        <p:txBody>
          <a:bodyPr wrap="none" anchor="ctr"/>
          <a:lstStyle/>
          <a:p>
            <a:endParaRPr lang="pt-BR"/>
          </a:p>
        </p:txBody>
      </p:sp>
      <p:sp>
        <p:nvSpPr>
          <p:cNvPr id="33" name="AutoShape 27">
            <a:extLst>
              <a:ext uri="{FF2B5EF4-FFF2-40B4-BE49-F238E27FC236}">
                <a16:creationId xmlns:a16="http://schemas.microsoft.com/office/drawing/2014/main" id="{5DF11437-164F-4EA0-BD55-E17D6CCA8E9B}"/>
              </a:ext>
            </a:extLst>
          </p:cNvPr>
          <p:cNvSpPr>
            <a:spLocks noChangeArrowheads="1"/>
          </p:cNvSpPr>
          <p:nvPr/>
        </p:nvSpPr>
        <p:spPr bwMode="auto">
          <a:xfrm rot="5400000">
            <a:off x="1756624" y="3646768"/>
            <a:ext cx="571500" cy="438150"/>
          </a:xfrm>
          <a:prstGeom prst="rightArrow">
            <a:avLst>
              <a:gd name="adj1" fmla="val 42037"/>
              <a:gd name="adj2" fmla="val 49638"/>
            </a:avLst>
          </a:prstGeom>
          <a:solidFill>
            <a:srgbClr val="DDDDDD"/>
          </a:solidFill>
          <a:ln w="12700">
            <a:solidFill>
              <a:schemeClr val="tx1"/>
            </a:solidFill>
            <a:miter lim="800000"/>
            <a:headEnd/>
            <a:tailEnd/>
          </a:ln>
        </p:spPr>
        <p:txBody>
          <a:bodyPr wrap="none" anchor="ctr"/>
          <a:lstStyle/>
          <a:p>
            <a:endParaRPr lang="pt-BR"/>
          </a:p>
        </p:txBody>
      </p:sp>
    </p:spTree>
    <p:extLst>
      <p:ext uri="{BB962C8B-B14F-4D97-AF65-F5344CB8AC3E}">
        <p14:creationId xmlns:p14="http://schemas.microsoft.com/office/powerpoint/2010/main" val="291332329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fill="hold"/>
                                        <p:tgtEl>
                                          <p:spTgt spid="33"/>
                                        </p:tgtEl>
                                        <p:attrNameLst>
                                          <p:attrName>ppt_x</p:attrName>
                                        </p:attrNameLst>
                                      </p:cBhvr>
                                      <p:tavLst>
                                        <p:tav tm="0">
                                          <p:val>
                                            <p:strVal val="#ppt_x"/>
                                          </p:val>
                                        </p:tav>
                                        <p:tav tm="100000">
                                          <p:val>
                                            <p:strVal val="#ppt_x"/>
                                          </p:val>
                                        </p:tav>
                                      </p:tavLst>
                                    </p:anim>
                                    <p:anim calcmode="lin" valueType="num">
                                      <p:cBhvr additive="base">
                                        <p:cTn id="12" dur="500" fill="hold"/>
                                        <p:tgtEl>
                                          <p:spTgt spid="3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anim calcmode="lin" valueType="num">
                                      <p:cBhvr additive="base">
                                        <p:cTn id="15" dur="500" fill="hold"/>
                                        <p:tgtEl>
                                          <p:spTgt spid="32"/>
                                        </p:tgtEl>
                                        <p:attrNameLst>
                                          <p:attrName>ppt_x</p:attrName>
                                        </p:attrNameLst>
                                      </p:cBhvr>
                                      <p:tavLst>
                                        <p:tav tm="0">
                                          <p:val>
                                            <p:strVal val="#ppt_x"/>
                                          </p:val>
                                        </p:tav>
                                        <p:tav tm="100000">
                                          <p:val>
                                            <p:strVal val="#ppt_x"/>
                                          </p:val>
                                        </p:tav>
                                      </p:tavLst>
                                    </p:anim>
                                    <p:anim calcmode="lin" valueType="num">
                                      <p:cBhvr additive="base">
                                        <p:cTn id="1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20">
            <a:extLst>
              <a:ext uri="{FF2B5EF4-FFF2-40B4-BE49-F238E27FC236}">
                <a16:creationId xmlns:a16="http://schemas.microsoft.com/office/drawing/2014/main" id="{A4D0CFDC-8529-4A60-9950-4B398B72BDB7}"/>
              </a:ext>
            </a:extLst>
          </p:cNvPr>
          <p:cNvGrpSpPr>
            <a:grpSpLocks/>
          </p:cNvGrpSpPr>
          <p:nvPr/>
        </p:nvGrpSpPr>
        <p:grpSpPr bwMode="auto">
          <a:xfrm>
            <a:off x="4116584" y="1831975"/>
            <a:ext cx="2222499" cy="4605342"/>
            <a:chOff x="2921" y="1154"/>
            <a:chExt cx="1400" cy="2901"/>
          </a:xfrm>
        </p:grpSpPr>
        <p:sp>
          <p:nvSpPr>
            <p:cNvPr id="13" name="Line 10">
              <a:extLst>
                <a:ext uri="{FF2B5EF4-FFF2-40B4-BE49-F238E27FC236}">
                  <a16:creationId xmlns:a16="http://schemas.microsoft.com/office/drawing/2014/main" id="{7F187091-124E-4101-AC2D-E164B3C2A28A}"/>
                </a:ext>
              </a:extLst>
            </p:cNvPr>
            <p:cNvSpPr>
              <a:spLocks noChangeShapeType="1"/>
            </p:cNvSpPr>
            <p:nvPr/>
          </p:nvSpPr>
          <p:spPr bwMode="auto">
            <a:xfrm>
              <a:off x="3036" y="1154"/>
              <a:ext cx="0" cy="2589"/>
            </a:xfrm>
            <a:prstGeom prst="line">
              <a:avLst/>
            </a:prstGeom>
            <a:noFill/>
            <a:ln w="50800">
              <a:solidFill>
                <a:schemeClr val="tx1"/>
              </a:solidFill>
              <a:round/>
              <a:headEnd/>
              <a:tailEnd/>
            </a:ln>
          </p:spPr>
          <p:txBody>
            <a:bodyPr wrap="none" anchor="ctr"/>
            <a:lstStyle/>
            <a:p>
              <a:endParaRPr lang="pt-BR"/>
            </a:p>
          </p:txBody>
        </p:sp>
        <p:sp>
          <p:nvSpPr>
            <p:cNvPr id="14" name="Rectangle 11">
              <a:extLst>
                <a:ext uri="{FF2B5EF4-FFF2-40B4-BE49-F238E27FC236}">
                  <a16:creationId xmlns:a16="http://schemas.microsoft.com/office/drawing/2014/main" id="{14044CDA-AE71-4D86-901F-716371AD38B5}"/>
                </a:ext>
              </a:extLst>
            </p:cNvPr>
            <p:cNvSpPr>
              <a:spLocks noChangeArrowheads="1"/>
            </p:cNvSpPr>
            <p:nvPr/>
          </p:nvSpPr>
          <p:spPr bwMode="auto">
            <a:xfrm>
              <a:off x="2921" y="3785"/>
              <a:ext cx="300" cy="270"/>
            </a:xfrm>
            <a:prstGeom prst="rect">
              <a:avLst/>
            </a:prstGeom>
            <a:noFill/>
            <a:ln w="12700">
              <a:noFill/>
              <a:miter lim="800000"/>
              <a:headEnd/>
              <a:tailEnd/>
            </a:ln>
          </p:spPr>
          <p:txBody>
            <a:bodyPr wrap="none" lIns="90488" tIns="44450" rIns="90488" bIns="44450">
              <a:spAutoFit/>
            </a:bodyPr>
            <a:lstStyle/>
            <a:p>
              <a:r>
                <a:rPr lang="en-US" sz="2200" b="1" dirty="0">
                  <a:latin typeface="Arial" panose="020B0604020202020204" pitchFamily="34" charset="0"/>
                  <a:cs typeface="Arial" panose="020B0604020202020204" pitchFamily="34" charset="0"/>
                </a:rPr>
                <a:t>Q</a:t>
              </a:r>
              <a:r>
                <a:rPr lang="en-US" sz="2200" b="1" baseline="30000" dirty="0">
                  <a:latin typeface="Arial" panose="020B0604020202020204" pitchFamily="34" charset="0"/>
                  <a:cs typeface="Arial" panose="020B0604020202020204" pitchFamily="34" charset="0"/>
                </a:rPr>
                <a:t>*</a:t>
              </a:r>
            </a:p>
          </p:txBody>
        </p:sp>
        <p:graphicFrame>
          <p:nvGraphicFramePr>
            <p:cNvPr id="17" name="Object 12">
              <a:hlinkClick r:id="" action="ppaction://ole?verb=0"/>
              <a:extLst>
                <a:ext uri="{FF2B5EF4-FFF2-40B4-BE49-F238E27FC236}">
                  <a16:creationId xmlns:a16="http://schemas.microsoft.com/office/drawing/2014/main" id="{4650BA13-4A78-454E-8ED9-4C2CBBA93D71}"/>
                </a:ext>
              </a:extLst>
            </p:cNvPr>
            <p:cNvGraphicFramePr>
              <a:graphicFrameLocks/>
            </p:cNvGraphicFramePr>
            <p:nvPr>
              <p:extLst>
                <p:ext uri="{D42A27DB-BD31-4B8C-83A1-F6EECF244321}">
                  <p14:modId xmlns:p14="http://schemas.microsoft.com/office/powerpoint/2010/main" val="3727718061"/>
                </p:ext>
              </p:extLst>
            </p:nvPr>
          </p:nvGraphicFramePr>
          <p:xfrm>
            <a:off x="3354" y="1822"/>
            <a:ext cx="967" cy="512"/>
          </p:xfrm>
          <a:graphic>
            <a:graphicData uri="http://schemas.openxmlformats.org/presentationml/2006/ole">
              <mc:AlternateContent xmlns:mc="http://schemas.openxmlformats.org/markup-compatibility/2006">
                <mc:Choice xmlns:v="urn:schemas-microsoft-com:vml" Requires="v">
                  <p:oleObj name="Equation" r:id="rId2" imgW="482400" imgH="241200" progId="Equation.DSMT4">
                    <p:embed/>
                  </p:oleObj>
                </mc:Choice>
                <mc:Fallback>
                  <p:oleObj name="Equation" r:id="rId2" imgW="482400" imgH="241200" progId="Equation.DSMT4">
                    <p:embed/>
                    <p:pic>
                      <p:nvPicPr>
                        <p:cNvPr id="11266" name="Object 12">
                          <a:hlinkClick r:id="" action="ppaction://ole?verb=0"/>
                        </p:cNvPr>
                        <p:cNvPicPr>
                          <a:picLocks noChangeArrowheads="1"/>
                        </p:cNvPicPr>
                        <p:nvPr/>
                      </p:nvPicPr>
                      <p:blipFill>
                        <a:blip r:embed="rId3"/>
                        <a:srcRect/>
                        <a:stretch>
                          <a:fillRect/>
                        </a:stretch>
                      </p:blipFill>
                      <p:spPr bwMode="auto">
                        <a:xfrm>
                          <a:off x="3354" y="1822"/>
                          <a:ext cx="967" cy="512"/>
                        </a:xfrm>
                        <a:prstGeom prst="rect">
                          <a:avLst/>
                        </a:prstGeom>
                        <a:solidFill>
                          <a:srgbClr val="F8F8F8"/>
                        </a:solidFill>
                        <a:ln>
                          <a:solidFill>
                            <a:schemeClr val="tx1"/>
                          </a:solidFill>
                        </a:ln>
                        <a:effectLst/>
                      </p:spPr>
                    </p:pic>
                  </p:oleObj>
                </mc:Fallback>
              </mc:AlternateContent>
            </a:graphicData>
          </a:graphic>
        </p:graphicFrame>
      </p:grpSp>
      <p:grpSp>
        <p:nvGrpSpPr>
          <p:cNvPr id="18" name="Group 13">
            <a:extLst>
              <a:ext uri="{FF2B5EF4-FFF2-40B4-BE49-F238E27FC236}">
                <a16:creationId xmlns:a16="http://schemas.microsoft.com/office/drawing/2014/main" id="{4792288A-4AA5-4A93-AB4D-EEA2602966FC}"/>
              </a:ext>
            </a:extLst>
          </p:cNvPr>
          <p:cNvGrpSpPr>
            <a:grpSpLocks/>
          </p:cNvGrpSpPr>
          <p:nvPr/>
        </p:nvGrpSpPr>
        <p:grpSpPr bwMode="auto">
          <a:xfrm>
            <a:off x="1230511" y="1663700"/>
            <a:ext cx="6172200" cy="4735515"/>
            <a:chOff x="1103" y="1048"/>
            <a:chExt cx="3888" cy="2983"/>
          </a:xfrm>
        </p:grpSpPr>
        <p:sp>
          <p:nvSpPr>
            <p:cNvPr id="19" name="Line 14">
              <a:extLst>
                <a:ext uri="{FF2B5EF4-FFF2-40B4-BE49-F238E27FC236}">
                  <a16:creationId xmlns:a16="http://schemas.microsoft.com/office/drawing/2014/main" id="{F27C06A6-0A76-4334-947E-9B2CE24AB4EC}"/>
                </a:ext>
              </a:extLst>
            </p:cNvPr>
            <p:cNvSpPr>
              <a:spLocks noChangeShapeType="1"/>
            </p:cNvSpPr>
            <p:nvPr/>
          </p:nvSpPr>
          <p:spPr bwMode="auto">
            <a:xfrm>
              <a:off x="1392" y="1126"/>
              <a:ext cx="0" cy="2653"/>
            </a:xfrm>
            <a:prstGeom prst="line">
              <a:avLst/>
            </a:prstGeom>
            <a:noFill/>
            <a:ln w="76200">
              <a:solidFill>
                <a:schemeClr val="tx1"/>
              </a:solidFill>
              <a:round/>
              <a:headEnd type="triangle" w="med" len="med"/>
              <a:tailEnd type="none" w="med" len="med"/>
            </a:ln>
          </p:spPr>
          <p:txBody>
            <a:bodyPr wrap="none" anchor="ctr"/>
            <a:lstStyle/>
            <a:p>
              <a:endParaRPr lang="pt-BR"/>
            </a:p>
          </p:txBody>
        </p:sp>
        <p:sp>
          <p:nvSpPr>
            <p:cNvPr id="20" name="Line 15">
              <a:extLst>
                <a:ext uri="{FF2B5EF4-FFF2-40B4-BE49-F238E27FC236}">
                  <a16:creationId xmlns:a16="http://schemas.microsoft.com/office/drawing/2014/main" id="{51031551-E692-434D-9759-F80753ACA401}"/>
                </a:ext>
              </a:extLst>
            </p:cNvPr>
            <p:cNvSpPr>
              <a:spLocks noChangeShapeType="1"/>
            </p:cNvSpPr>
            <p:nvPr/>
          </p:nvSpPr>
          <p:spPr bwMode="auto">
            <a:xfrm flipV="1">
              <a:off x="1395" y="3748"/>
              <a:ext cx="3337" cy="3"/>
            </a:xfrm>
            <a:prstGeom prst="line">
              <a:avLst/>
            </a:prstGeom>
            <a:noFill/>
            <a:ln w="76200">
              <a:solidFill>
                <a:schemeClr val="tx1"/>
              </a:solidFill>
              <a:round/>
              <a:headEnd type="none" w="med" len="med"/>
              <a:tailEnd type="triangle" w="med" len="med"/>
            </a:ln>
          </p:spPr>
          <p:txBody>
            <a:bodyPr wrap="none" anchor="ctr"/>
            <a:lstStyle/>
            <a:p>
              <a:endParaRPr lang="pt-BR"/>
            </a:p>
          </p:txBody>
        </p:sp>
        <p:sp>
          <p:nvSpPr>
            <p:cNvPr id="21" name="Rectangle 16">
              <a:extLst>
                <a:ext uri="{FF2B5EF4-FFF2-40B4-BE49-F238E27FC236}">
                  <a16:creationId xmlns:a16="http://schemas.microsoft.com/office/drawing/2014/main" id="{C8E85E8C-D502-49CE-BC81-1E14BA607E60}"/>
                </a:ext>
              </a:extLst>
            </p:cNvPr>
            <p:cNvSpPr>
              <a:spLocks noChangeArrowheads="1"/>
            </p:cNvSpPr>
            <p:nvPr/>
          </p:nvSpPr>
          <p:spPr bwMode="auto">
            <a:xfrm>
              <a:off x="4638" y="3703"/>
              <a:ext cx="353" cy="328"/>
            </a:xfrm>
            <a:prstGeom prst="rect">
              <a:avLst/>
            </a:prstGeom>
            <a:noFill/>
            <a:ln w="12700">
              <a:noFill/>
              <a:miter lim="800000"/>
              <a:headEnd/>
              <a:tailEnd/>
            </a:ln>
          </p:spPr>
          <p:txBody>
            <a:bodyPr wrap="none" lIns="90488" tIns="44450" rIns="90488" bIns="44450">
              <a:spAutoFit/>
            </a:bodyPr>
            <a:lstStyle/>
            <a:p>
              <a:r>
                <a:rPr lang="en-US" sz="2800" b="1" dirty="0">
                  <a:latin typeface="Arial" charset="0"/>
                </a:rPr>
                <a:t>Q </a:t>
              </a:r>
            </a:p>
          </p:txBody>
        </p:sp>
        <p:sp>
          <p:nvSpPr>
            <p:cNvPr id="22" name="Rectangle 17">
              <a:extLst>
                <a:ext uri="{FF2B5EF4-FFF2-40B4-BE49-F238E27FC236}">
                  <a16:creationId xmlns:a16="http://schemas.microsoft.com/office/drawing/2014/main" id="{A79C5276-F53E-45FB-A2A6-5B6321FA1DCC}"/>
                </a:ext>
              </a:extLst>
            </p:cNvPr>
            <p:cNvSpPr>
              <a:spLocks noChangeArrowheads="1"/>
            </p:cNvSpPr>
            <p:nvPr/>
          </p:nvSpPr>
          <p:spPr bwMode="auto">
            <a:xfrm>
              <a:off x="1103" y="1048"/>
              <a:ext cx="266" cy="328"/>
            </a:xfrm>
            <a:prstGeom prst="rect">
              <a:avLst/>
            </a:prstGeom>
            <a:noFill/>
            <a:ln w="12700">
              <a:noFill/>
              <a:miter lim="800000"/>
              <a:headEnd/>
              <a:tailEnd/>
            </a:ln>
          </p:spPr>
          <p:txBody>
            <a:bodyPr wrap="none" lIns="90488" tIns="44450" rIns="90488" bIns="44450">
              <a:spAutoFit/>
            </a:bodyPr>
            <a:lstStyle/>
            <a:p>
              <a:pPr algn="r"/>
              <a:r>
                <a:rPr lang="en-US" sz="2800" b="1" dirty="0">
                  <a:latin typeface="Arial" charset="0"/>
                </a:rPr>
                <a:t>P</a:t>
              </a:r>
              <a:endParaRPr lang="en-US" sz="2800" dirty="0"/>
            </a:p>
          </p:txBody>
        </p:sp>
      </p:grpSp>
      <p:sp>
        <p:nvSpPr>
          <p:cNvPr id="23" name="Rectangle 21">
            <a:extLst>
              <a:ext uri="{FF2B5EF4-FFF2-40B4-BE49-F238E27FC236}">
                <a16:creationId xmlns:a16="http://schemas.microsoft.com/office/drawing/2014/main" id="{51AC9002-D4FD-4738-A2A4-27AA35141080}"/>
              </a:ext>
            </a:extLst>
          </p:cNvPr>
          <p:cNvSpPr>
            <a:spLocks noChangeArrowheads="1"/>
          </p:cNvSpPr>
          <p:nvPr/>
        </p:nvSpPr>
        <p:spPr bwMode="auto">
          <a:xfrm>
            <a:off x="1266683" y="952842"/>
            <a:ext cx="6124575" cy="579438"/>
          </a:xfrm>
          <a:prstGeom prst="rect">
            <a:avLst/>
          </a:prstGeom>
          <a:solidFill>
            <a:srgbClr val="F8F8F8"/>
          </a:solidFill>
          <a:ln w="12700">
            <a:solidFill>
              <a:schemeClr val="tx1"/>
            </a:solidFill>
            <a:miter lim="800000"/>
            <a:headEnd/>
            <a:tailEnd/>
          </a:ln>
        </p:spPr>
        <p:txBody>
          <a:bodyPr wrap="none">
            <a:spAutoFit/>
          </a:bodyPr>
          <a:lstStyle/>
          <a:p>
            <a:r>
              <a:rPr lang="en-US" sz="3200" i="1" dirty="0" err="1"/>
              <a:t>Demanda</a:t>
            </a:r>
            <a:r>
              <a:rPr lang="en-US" sz="3200" i="1" dirty="0"/>
              <a:t> </a:t>
            </a:r>
            <a:r>
              <a:rPr lang="en-US" sz="3200" i="1" dirty="0" err="1"/>
              <a:t>Completamente</a:t>
            </a:r>
            <a:r>
              <a:rPr lang="en-US" sz="3200" i="1" dirty="0"/>
              <a:t> </a:t>
            </a:r>
            <a:r>
              <a:rPr lang="en-US" sz="3200" i="1" dirty="0" err="1"/>
              <a:t>Inelástica</a:t>
            </a:r>
            <a:endParaRPr lang="en-US" sz="3200" i="1" dirty="0"/>
          </a:p>
        </p:txBody>
      </p:sp>
      <p:sp>
        <p:nvSpPr>
          <p:cNvPr id="45" name="Rectangle 4">
            <a:extLst>
              <a:ext uri="{FF2B5EF4-FFF2-40B4-BE49-F238E27FC236}">
                <a16:creationId xmlns:a16="http://schemas.microsoft.com/office/drawing/2014/main" id="{0161271E-6334-4977-97BC-19FDBEDDBF30}"/>
              </a:ext>
            </a:extLst>
          </p:cNvPr>
          <p:cNvSpPr>
            <a:spLocks noGrp="1" noChangeArrowheads="1"/>
          </p:cNvSpPr>
          <p:nvPr>
            <p:ph type="title"/>
          </p:nvPr>
        </p:nvSpPr>
        <p:spPr>
          <a:xfrm>
            <a:off x="42204" y="121038"/>
            <a:ext cx="9101795" cy="723900"/>
          </a:xfrm>
          <a:noFill/>
        </p:spPr>
        <p:txBody>
          <a:bodyPr/>
          <a:lstStyle/>
          <a:p>
            <a:pPr algn="ctr"/>
            <a:r>
              <a:rPr lang="en-US" dirty="0" err="1">
                <a:solidFill>
                  <a:schemeClr val="tx1"/>
                </a:solidFill>
                <a:latin typeface="Arial" panose="020B0604020202020204" pitchFamily="34" charset="0"/>
                <a:cs typeface="Arial" panose="020B0604020202020204" pitchFamily="34" charset="0"/>
              </a:rPr>
              <a:t>Elasticidades</a:t>
            </a:r>
            <a:r>
              <a:rPr lang="en-US" dirty="0">
                <a:solidFill>
                  <a:schemeClr val="tx1"/>
                </a:solidFill>
                <a:latin typeface="Arial" panose="020B0604020202020204" pitchFamily="34" charset="0"/>
                <a:cs typeface="Arial" panose="020B0604020202020204" pitchFamily="34" charset="0"/>
              </a:rPr>
              <a:t> da </a:t>
            </a:r>
            <a:r>
              <a:rPr lang="en-US" dirty="0" err="1">
                <a:solidFill>
                  <a:schemeClr val="tx1"/>
                </a:solidFill>
                <a:latin typeface="Arial" panose="020B0604020202020204" pitchFamily="34" charset="0"/>
                <a:cs typeface="Arial" panose="020B0604020202020204" pitchFamily="34" charset="0"/>
              </a:rPr>
              <a:t>Oferta</a:t>
            </a:r>
            <a:r>
              <a:rPr lang="en-US" dirty="0">
                <a:solidFill>
                  <a:schemeClr val="tx1"/>
                </a:solidFill>
                <a:latin typeface="Arial" panose="020B0604020202020204" pitchFamily="34" charset="0"/>
                <a:cs typeface="Arial" panose="020B0604020202020204" pitchFamily="34" charset="0"/>
              </a:rPr>
              <a:t> e </a:t>
            </a:r>
            <a:r>
              <a:rPr lang="en-US" dirty="0" err="1">
                <a:solidFill>
                  <a:schemeClr val="tx1"/>
                </a:solidFill>
                <a:latin typeface="Arial" panose="020B0604020202020204" pitchFamily="34" charset="0"/>
                <a:cs typeface="Arial" panose="020B0604020202020204" pitchFamily="34" charset="0"/>
              </a:rPr>
              <a:t>Demanda</a:t>
            </a:r>
            <a:endParaRPr lang="en-US" dirty="0">
              <a:solidFill>
                <a:schemeClr val="tx1"/>
              </a:solidFill>
              <a:latin typeface="Arial" panose="020B0604020202020204" pitchFamily="34" charset="0"/>
              <a:cs typeface="Arial" panose="020B0604020202020204" pitchFamily="34" charset="0"/>
            </a:endParaRPr>
          </a:p>
        </p:txBody>
      </p:sp>
      <p:sp>
        <p:nvSpPr>
          <p:cNvPr id="46" name="CaixaDeTexto 45">
            <a:extLst>
              <a:ext uri="{FF2B5EF4-FFF2-40B4-BE49-F238E27FC236}">
                <a16:creationId xmlns:a16="http://schemas.microsoft.com/office/drawing/2014/main" id="{FE1A9E9C-F719-4DFF-9AD1-A22AE76D6398}"/>
              </a:ext>
            </a:extLst>
          </p:cNvPr>
          <p:cNvSpPr txBox="1"/>
          <p:nvPr/>
        </p:nvSpPr>
        <p:spPr>
          <a:xfrm>
            <a:off x="4325546" y="1617784"/>
            <a:ext cx="598131" cy="523220"/>
          </a:xfrm>
          <a:prstGeom prst="rect">
            <a:avLst/>
          </a:prstGeom>
          <a:noFill/>
        </p:spPr>
        <p:txBody>
          <a:bodyPr wrap="square" rtlCol="0">
            <a:spAutoFit/>
          </a:bodyPr>
          <a:lstStyle/>
          <a:p>
            <a:r>
              <a:rPr lang="pt-BR" sz="2800" b="1" dirty="0">
                <a:latin typeface="Arial" panose="020B0604020202020204" pitchFamily="34" charset="0"/>
                <a:cs typeface="Arial" panose="020B0604020202020204" pitchFamily="34" charset="0"/>
              </a:rPr>
              <a:t>D</a:t>
            </a:r>
          </a:p>
        </p:txBody>
      </p:sp>
    </p:spTree>
    <p:extLst>
      <p:ext uri="{BB962C8B-B14F-4D97-AF65-F5344CB8AC3E}">
        <p14:creationId xmlns:p14="http://schemas.microsoft.com/office/powerpoint/2010/main" val="345803548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a:grpSpLocks/>
          </p:cNvGrpSpPr>
          <p:nvPr/>
        </p:nvGrpSpPr>
        <p:grpSpPr bwMode="auto">
          <a:xfrm>
            <a:off x="1521388" y="3305886"/>
            <a:ext cx="5033962" cy="1235075"/>
            <a:chOff x="1109" y="2047"/>
            <a:chExt cx="3171" cy="778"/>
          </a:xfrm>
        </p:grpSpPr>
        <p:sp>
          <p:nvSpPr>
            <p:cNvPr id="10257" name="Line 10"/>
            <p:cNvSpPr>
              <a:spLocks noChangeShapeType="1"/>
            </p:cNvSpPr>
            <p:nvPr/>
          </p:nvSpPr>
          <p:spPr bwMode="auto">
            <a:xfrm>
              <a:off x="1398" y="2211"/>
              <a:ext cx="2625" cy="0"/>
            </a:xfrm>
            <a:prstGeom prst="line">
              <a:avLst/>
            </a:prstGeom>
            <a:noFill/>
            <a:ln w="50800">
              <a:solidFill>
                <a:schemeClr val="tx1"/>
              </a:solidFill>
              <a:round/>
              <a:headEnd/>
              <a:tailEnd/>
            </a:ln>
          </p:spPr>
          <p:txBody>
            <a:bodyPr wrap="none" anchor="ctr"/>
            <a:lstStyle/>
            <a:p>
              <a:endParaRPr lang="pt-BR"/>
            </a:p>
          </p:txBody>
        </p:sp>
        <p:sp>
          <p:nvSpPr>
            <p:cNvPr id="10258" name="Rectangle 11"/>
            <p:cNvSpPr>
              <a:spLocks noChangeArrowheads="1"/>
            </p:cNvSpPr>
            <p:nvPr/>
          </p:nvSpPr>
          <p:spPr bwMode="auto">
            <a:xfrm>
              <a:off x="4027" y="2047"/>
              <a:ext cx="253" cy="286"/>
            </a:xfrm>
            <a:prstGeom prst="rect">
              <a:avLst/>
            </a:prstGeom>
            <a:noFill/>
            <a:ln w="12700">
              <a:noFill/>
              <a:miter lim="800000"/>
              <a:headEnd/>
              <a:tailEnd/>
            </a:ln>
          </p:spPr>
          <p:txBody>
            <a:bodyPr wrap="none" lIns="90488" tIns="44450" rIns="90488" bIns="44450">
              <a:spAutoFit/>
            </a:bodyPr>
            <a:lstStyle/>
            <a:p>
              <a:r>
                <a:rPr lang="en-US" b="1" i="1">
                  <a:latin typeface="Arial" charset="0"/>
                </a:rPr>
                <a:t>D</a:t>
              </a:r>
              <a:endParaRPr lang="en-US" sz="2000" b="1" i="1">
                <a:latin typeface="Arial" charset="0"/>
              </a:endParaRPr>
            </a:p>
          </p:txBody>
        </p:sp>
        <p:sp>
          <p:nvSpPr>
            <p:cNvPr id="10259" name="Rectangle 12"/>
            <p:cNvSpPr>
              <a:spLocks noChangeArrowheads="1"/>
            </p:cNvSpPr>
            <p:nvPr/>
          </p:nvSpPr>
          <p:spPr bwMode="auto">
            <a:xfrm>
              <a:off x="1109" y="2071"/>
              <a:ext cx="295" cy="289"/>
            </a:xfrm>
            <a:prstGeom prst="rect">
              <a:avLst/>
            </a:prstGeom>
            <a:noFill/>
            <a:ln w="12700">
              <a:noFill/>
              <a:miter lim="800000"/>
              <a:headEnd/>
              <a:tailEnd/>
            </a:ln>
          </p:spPr>
          <p:txBody>
            <a:bodyPr wrap="none" lIns="90488" tIns="44450" rIns="90488" bIns="44450">
              <a:spAutoFit/>
            </a:bodyPr>
            <a:lstStyle/>
            <a:p>
              <a:r>
                <a:rPr lang="en-US" b="1" i="1" dirty="0">
                  <a:latin typeface="Arial" charset="0"/>
                </a:rPr>
                <a:t>P</a:t>
              </a:r>
              <a:r>
                <a:rPr lang="en-US" b="1" i="1" baseline="30000" dirty="0">
                  <a:latin typeface="Arial" charset="0"/>
                </a:rPr>
                <a:t>*</a:t>
              </a:r>
            </a:p>
          </p:txBody>
        </p:sp>
        <p:graphicFrame>
          <p:nvGraphicFramePr>
            <p:cNvPr id="10242" name="Object 13">
              <a:hlinkClick r:id="" action="ppaction://ole?verb=0"/>
            </p:cNvPr>
            <p:cNvGraphicFramePr>
              <a:graphicFrameLocks/>
            </p:cNvGraphicFramePr>
            <p:nvPr>
              <p:extLst>
                <p:ext uri="{D42A27DB-BD31-4B8C-83A1-F6EECF244321}">
                  <p14:modId xmlns:p14="http://schemas.microsoft.com/office/powerpoint/2010/main" val="4028994794"/>
                </p:ext>
              </p:extLst>
            </p:nvPr>
          </p:nvGraphicFramePr>
          <p:xfrm>
            <a:off x="2154" y="2364"/>
            <a:ext cx="1228" cy="461"/>
          </p:xfrm>
          <a:graphic>
            <a:graphicData uri="http://schemas.openxmlformats.org/presentationml/2006/ole">
              <mc:AlternateContent xmlns:mc="http://schemas.openxmlformats.org/markup-compatibility/2006">
                <mc:Choice xmlns:v="urn:schemas-microsoft-com:vml" Requires="v">
                  <p:oleObj name="Equation" r:id="rId3" imgW="634680" imgH="241200" progId="Equation.DSMT4">
                    <p:embed/>
                  </p:oleObj>
                </mc:Choice>
                <mc:Fallback>
                  <p:oleObj name="Equation" r:id="rId3" imgW="634680" imgH="241200" progId="Equation.DSMT4">
                    <p:embed/>
                    <p:pic>
                      <p:nvPicPr>
                        <p:cNvPr id="0" name="Object 13"/>
                        <p:cNvPicPr>
                          <a:picLocks noChangeArrowheads="1"/>
                        </p:cNvPicPr>
                        <p:nvPr/>
                      </p:nvPicPr>
                      <p:blipFill>
                        <a:blip r:embed="rId4"/>
                        <a:srcRect/>
                        <a:stretch>
                          <a:fillRect/>
                        </a:stretch>
                      </p:blipFill>
                      <p:spPr bwMode="auto">
                        <a:xfrm>
                          <a:off x="2154" y="2364"/>
                          <a:ext cx="1228" cy="461"/>
                        </a:xfrm>
                        <a:prstGeom prst="rect">
                          <a:avLst/>
                        </a:prstGeom>
                        <a:solidFill>
                          <a:srgbClr val="F8F8F8"/>
                        </a:solidFill>
                        <a:ln>
                          <a:solidFill>
                            <a:schemeClr val="tx1"/>
                          </a:solidFill>
                        </a:ln>
                        <a:effectLst/>
                      </p:spPr>
                    </p:pic>
                  </p:oleObj>
                </mc:Fallback>
              </mc:AlternateContent>
            </a:graphicData>
          </a:graphic>
        </p:graphicFrame>
      </p:grpSp>
      <p:grpSp>
        <p:nvGrpSpPr>
          <p:cNvPr id="10251" name="Group 14"/>
          <p:cNvGrpSpPr>
            <a:grpSpLocks/>
          </p:cNvGrpSpPr>
          <p:nvPr/>
        </p:nvGrpSpPr>
        <p:grpSpPr bwMode="auto">
          <a:xfrm>
            <a:off x="1511864" y="1719972"/>
            <a:ext cx="5722939" cy="4749803"/>
            <a:chOff x="1103" y="1048"/>
            <a:chExt cx="3605" cy="2992"/>
          </a:xfrm>
        </p:grpSpPr>
        <p:sp>
          <p:nvSpPr>
            <p:cNvPr id="10253" name="Line 15"/>
            <p:cNvSpPr>
              <a:spLocks noChangeShapeType="1"/>
            </p:cNvSpPr>
            <p:nvPr/>
          </p:nvSpPr>
          <p:spPr bwMode="auto">
            <a:xfrm>
              <a:off x="1392" y="1117"/>
              <a:ext cx="0" cy="2653"/>
            </a:xfrm>
            <a:prstGeom prst="line">
              <a:avLst/>
            </a:prstGeom>
            <a:noFill/>
            <a:ln w="76200">
              <a:solidFill>
                <a:schemeClr val="tx1"/>
              </a:solidFill>
              <a:round/>
              <a:headEnd type="triangle" w="med" len="med"/>
              <a:tailEnd type="none" w="med" len="med"/>
            </a:ln>
          </p:spPr>
          <p:txBody>
            <a:bodyPr wrap="none" anchor="ctr"/>
            <a:lstStyle/>
            <a:p>
              <a:endParaRPr lang="pt-BR"/>
            </a:p>
          </p:txBody>
        </p:sp>
        <p:sp>
          <p:nvSpPr>
            <p:cNvPr id="10254" name="Line 16"/>
            <p:cNvSpPr>
              <a:spLocks noChangeShapeType="1"/>
            </p:cNvSpPr>
            <p:nvPr/>
          </p:nvSpPr>
          <p:spPr bwMode="auto">
            <a:xfrm>
              <a:off x="1395" y="3751"/>
              <a:ext cx="3095" cy="0"/>
            </a:xfrm>
            <a:prstGeom prst="line">
              <a:avLst/>
            </a:prstGeom>
            <a:noFill/>
            <a:ln w="76200">
              <a:solidFill>
                <a:schemeClr val="tx1"/>
              </a:solidFill>
              <a:round/>
              <a:headEnd type="none" w="med" len="med"/>
              <a:tailEnd type="triangle" w="med" len="med"/>
            </a:ln>
          </p:spPr>
          <p:txBody>
            <a:bodyPr wrap="none" anchor="ctr"/>
            <a:lstStyle/>
            <a:p>
              <a:endParaRPr lang="pt-BR"/>
            </a:p>
          </p:txBody>
        </p:sp>
        <p:sp>
          <p:nvSpPr>
            <p:cNvPr id="10255" name="Rectangle 17"/>
            <p:cNvSpPr>
              <a:spLocks noChangeArrowheads="1"/>
            </p:cNvSpPr>
            <p:nvPr/>
          </p:nvSpPr>
          <p:spPr bwMode="auto">
            <a:xfrm>
              <a:off x="4355" y="3712"/>
              <a:ext cx="353" cy="328"/>
            </a:xfrm>
            <a:prstGeom prst="rect">
              <a:avLst/>
            </a:prstGeom>
            <a:noFill/>
            <a:ln w="12700">
              <a:noFill/>
              <a:miter lim="800000"/>
              <a:headEnd/>
              <a:tailEnd/>
            </a:ln>
          </p:spPr>
          <p:txBody>
            <a:bodyPr wrap="none" lIns="90488" tIns="44450" rIns="90488" bIns="44450">
              <a:spAutoFit/>
            </a:bodyPr>
            <a:lstStyle/>
            <a:p>
              <a:r>
                <a:rPr lang="en-US" sz="2800" b="1" dirty="0">
                  <a:latin typeface="Arial" charset="0"/>
                </a:rPr>
                <a:t>Q </a:t>
              </a:r>
            </a:p>
          </p:txBody>
        </p:sp>
        <p:sp>
          <p:nvSpPr>
            <p:cNvPr id="10256" name="Rectangle 18"/>
            <p:cNvSpPr>
              <a:spLocks noChangeArrowheads="1"/>
            </p:cNvSpPr>
            <p:nvPr/>
          </p:nvSpPr>
          <p:spPr bwMode="auto">
            <a:xfrm>
              <a:off x="1103" y="1048"/>
              <a:ext cx="266" cy="328"/>
            </a:xfrm>
            <a:prstGeom prst="rect">
              <a:avLst/>
            </a:prstGeom>
            <a:noFill/>
            <a:ln w="12700">
              <a:noFill/>
              <a:miter lim="800000"/>
              <a:headEnd/>
              <a:tailEnd/>
            </a:ln>
          </p:spPr>
          <p:txBody>
            <a:bodyPr wrap="none" lIns="90488" tIns="44450" rIns="90488" bIns="44450">
              <a:spAutoFit/>
            </a:bodyPr>
            <a:lstStyle/>
            <a:p>
              <a:pPr algn="r"/>
              <a:r>
                <a:rPr lang="en-US" sz="2800" b="1" dirty="0">
                  <a:latin typeface="Arial" charset="0"/>
                </a:rPr>
                <a:t>P</a:t>
              </a:r>
              <a:endParaRPr lang="en-US" sz="2800" dirty="0"/>
            </a:p>
          </p:txBody>
        </p:sp>
      </p:grpSp>
      <p:sp>
        <p:nvSpPr>
          <p:cNvPr id="10252" name="Text Box 22"/>
          <p:cNvSpPr txBox="1">
            <a:spLocks noChangeArrowheads="1"/>
          </p:cNvSpPr>
          <p:nvPr/>
        </p:nvSpPr>
        <p:spPr bwMode="auto">
          <a:xfrm>
            <a:off x="1420788" y="977123"/>
            <a:ext cx="5467350" cy="579438"/>
          </a:xfrm>
          <a:prstGeom prst="rect">
            <a:avLst/>
          </a:prstGeom>
          <a:solidFill>
            <a:srgbClr val="F8F8F8"/>
          </a:solidFill>
          <a:ln w="12700">
            <a:solidFill>
              <a:schemeClr val="tx1"/>
            </a:solidFill>
            <a:miter lim="800000"/>
            <a:headEnd/>
            <a:tailEnd/>
          </a:ln>
        </p:spPr>
        <p:txBody>
          <a:bodyPr wrap="none">
            <a:spAutoFit/>
          </a:bodyPr>
          <a:lstStyle/>
          <a:p>
            <a:r>
              <a:rPr lang="en-US" sz="3200" i="1" dirty="0" err="1"/>
              <a:t>Demanda</a:t>
            </a:r>
            <a:r>
              <a:rPr lang="en-US" sz="3200" i="1" dirty="0"/>
              <a:t> </a:t>
            </a:r>
            <a:r>
              <a:rPr lang="en-US" sz="3200" i="1" dirty="0" err="1"/>
              <a:t>Infinitamente</a:t>
            </a:r>
            <a:r>
              <a:rPr lang="en-US" sz="3200" i="1" dirty="0"/>
              <a:t> </a:t>
            </a:r>
            <a:r>
              <a:rPr lang="en-US" sz="3200" i="1" dirty="0" err="1"/>
              <a:t>Elástica</a:t>
            </a:r>
            <a:endParaRPr lang="en-US" dirty="0"/>
          </a:p>
        </p:txBody>
      </p:sp>
      <p:sp>
        <p:nvSpPr>
          <p:cNvPr id="24" name="Rectangle 4">
            <a:extLst>
              <a:ext uri="{FF2B5EF4-FFF2-40B4-BE49-F238E27FC236}">
                <a16:creationId xmlns:a16="http://schemas.microsoft.com/office/drawing/2014/main" id="{118A70F5-5689-4C31-BFA5-FF3CAC781520}"/>
              </a:ext>
            </a:extLst>
          </p:cNvPr>
          <p:cNvSpPr>
            <a:spLocks noGrp="1" noChangeArrowheads="1"/>
          </p:cNvSpPr>
          <p:nvPr>
            <p:ph type="title"/>
          </p:nvPr>
        </p:nvSpPr>
        <p:spPr>
          <a:xfrm>
            <a:off x="42204" y="121038"/>
            <a:ext cx="9101795" cy="723900"/>
          </a:xfrm>
          <a:noFill/>
        </p:spPr>
        <p:txBody>
          <a:bodyPr/>
          <a:lstStyle/>
          <a:p>
            <a:pPr algn="ctr"/>
            <a:r>
              <a:rPr lang="en-US" dirty="0" err="1">
                <a:solidFill>
                  <a:schemeClr val="tx1"/>
                </a:solidFill>
                <a:latin typeface="Arial" panose="020B0604020202020204" pitchFamily="34" charset="0"/>
                <a:cs typeface="Arial" panose="020B0604020202020204" pitchFamily="34" charset="0"/>
              </a:rPr>
              <a:t>Elasticidades</a:t>
            </a:r>
            <a:r>
              <a:rPr lang="en-US" dirty="0">
                <a:solidFill>
                  <a:schemeClr val="tx1"/>
                </a:solidFill>
                <a:latin typeface="Arial" panose="020B0604020202020204" pitchFamily="34" charset="0"/>
                <a:cs typeface="Arial" panose="020B0604020202020204" pitchFamily="34" charset="0"/>
              </a:rPr>
              <a:t> da </a:t>
            </a:r>
            <a:r>
              <a:rPr lang="en-US" dirty="0" err="1">
                <a:solidFill>
                  <a:schemeClr val="tx1"/>
                </a:solidFill>
                <a:latin typeface="Arial" panose="020B0604020202020204" pitchFamily="34" charset="0"/>
                <a:cs typeface="Arial" panose="020B0604020202020204" pitchFamily="34" charset="0"/>
              </a:rPr>
              <a:t>Oferta</a:t>
            </a:r>
            <a:r>
              <a:rPr lang="en-US" dirty="0">
                <a:solidFill>
                  <a:schemeClr val="tx1"/>
                </a:solidFill>
                <a:latin typeface="Arial" panose="020B0604020202020204" pitchFamily="34" charset="0"/>
                <a:cs typeface="Arial" panose="020B0604020202020204" pitchFamily="34" charset="0"/>
              </a:rPr>
              <a:t> e </a:t>
            </a:r>
            <a:r>
              <a:rPr lang="en-US" dirty="0" err="1">
                <a:solidFill>
                  <a:schemeClr val="tx1"/>
                </a:solidFill>
                <a:latin typeface="Arial" panose="020B0604020202020204" pitchFamily="34" charset="0"/>
                <a:cs typeface="Arial" panose="020B0604020202020204" pitchFamily="34" charset="0"/>
              </a:rPr>
              <a:t>Demanda</a:t>
            </a:r>
            <a:endParaRPr lang="en-US"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ChangeArrowheads="1"/>
          </p:cNvSpPr>
          <p:nvPr/>
        </p:nvSpPr>
        <p:spPr bwMode="auto">
          <a:xfrm>
            <a:off x="984544" y="178339"/>
            <a:ext cx="7373938" cy="1066800"/>
          </a:xfrm>
          <a:prstGeom prst="rect">
            <a:avLst/>
          </a:prstGeom>
          <a:noFill/>
          <a:ln w="9525">
            <a:noFill/>
            <a:miter lim="800000"/>
            <a:headEnd/>
            <a:tailEnd/>
          </a:ln>
        </p:spPr>
        <p:txBody>
          <a:bodyPr anchor="ctr"/>
          <a:lstStyle/>
          <a:p>
            <a:pPr algn="ctr"/>
            <a:r>
              <a:rPr lang="pt-BR" sz="3200" b="1" dirty="0">
                <a:latin typeface="Arial" charset="0"/>
              </a:rPr>
              <a:t>A Receita das Firmas e a </a:t>
            </a:r>
            <a:br>
              <a:rPr lang="pt-BR" sz="3200" b="1" dirty="0">
                <a:latin typeface="Arial" charset="0"/>
              </a:rPr>
            </a:br>
            <a:r>
              <a:rPr lang="pt-BR" sz="3200" b="1" dirty="0">
                <a:latin typeface="Arial" charset="0"/>
              </a:rPr>
              <a:t>Elasticidade-Preço da Demanda</a:t>
            </a:r>
          </a:p>
        </p:txBody>
      </p:sp>
      <p:sp>
        <p:nvSpPr>
          <p:cNvPr id="87045" name="Rectangle 5"/>
          <p:cNvSpPr>
            <a:spLocks noChangeArrowheads="1"/>
          </p:cNvSpPr>
          <p:nvPr/>
        </p:nvSpPr>
        <p:spPr bwMode="auto">
          <a:xfrm>
            <a:off x="56267" y="1435422"/>
            <a:ext cx="8932985" cy="4343400"/>
          </a:xfrm>
          <a:prstGeom prst="rect">
            <a:avLst/>
          </a:prstGeom>
          <a:noFill/>
          <a:ln w="9525">
            <a:noFill/>
            <a:miter lim="800000"/>
            <a:headEnd/>
            <a:tailEnd/>
          </a:ln>
        </p:spPr>
        <p:txBody>
          <a:bodyPr/>
          <a:lstStyle/>
          <a:p>
            <a:pPr marL="457200" indent="-457200" algn="just">
              <a:spcBef>
                <a:spcPts val="0"/>
              </a:spcBef>
              <a:buSzPct val="99000"/>
              <a:buFont typeface="Wingdings" panose="05000000000000000000" pitchFamily="2" charset="2"/>
              <a:buChar char="§"/>
            </a:pPr>
            <a:r>
              <a:rPr lang="pt-BR" sz="3000" b="1" dirty="0">
                <a:latin typeface="Arial" charset="0"/>
              </a:rPr>
              <a:t>Receita Total = P x Q = Gasto do Consumidor</a:t>
            </a:r>
          </a:p>
          <a:p>
            <a:pPr algn="just">
              <a:spcBef>
                <a:spcPts val="0"/>
              </a:spcBef>
              <a:buSzPct val="99000"/>
            </a:pPr>
            <a:r>
              <a:rPr lang="pt-BR" sz="3000" b="1" dirty="0">
                <a:latin typeface="Arial" charset="0"/>
              </a:rPr>
              <a:t>     </a:t>
            </a:r>
            <a:r>
              <a:rPr lang="pt-BR" b="1" dirty="0">
                <a:latin typeface="Arial" charset="0"/>
              </a:rPr>
              <a:t>(Na ausência de Tributos indiretos)</a:t>
            </a:r>
          </a:p>
          <a:p>
            <a:pPr algn="just">
              <a:spcBef>
                <a:spcPts val="0"/>
              </a:spcBef>
              <a:buSzPct val="99000"/>
            </a:pPr>
            <a:endParaRPr lang="pt-BR" sz="600" b="1" dirty="0">
              <a:latin typeface="Arial" charset="0"/>
            </a:endParaRPr>
          </a:p>
          <a:p>
            <a:pPr marL="914400" lvl="1" indent="-457200" algn="just">
              <a:spcBef>
                <a:spcPts val="600"/>
              </a:spcBef>
              <a:buSzPct val="99000"/>
              <a:buFont typeface="Wingdings" panose="05000000000000000000" pitchFamily="2" charset="2"/>
              <a:buChar char="§"/>
            </a:pPr>
            <a:r>
              <a:rPr lang="pt-BR" sz="2800" dirty="0">
                <a:latin typeface="Arial" charset="0"/>
              </a:rPr>
              <a:t>Se  a   elasticidade-preço   da   demanda  for  unitária,  uma alteração no preço não altera a receita total.</a:t>
            </a:r>
          </a:p>
          <a:p>
            <a:pPr marL="914400" lvl="1" indent="-457200" algn="just">
              <a:spcBef>
                <a:spcPts val="600"/>
              </a:spcBef>
              <a:buSzPct val="99000"/>
              <a:buFont typeface="Wingdings" panose="05000000000000000000" pitchFamily="2" charset="2"/>
              <a:buChar char="§"/>
            </a:pPr>
            <a:r>
              <a:rPr lang="pt-BR" sz="2800" dirty="0">
                <a:latin typeface="Arial" charset="0"/>
              </a:rPr>
              <a:t>Se a  demanda  for elástica, um aumento no preço reduz a receita total e uma redução no preço aumenta a receita total.</a:t>
            </a:r>
          </a:p>
          <a:p>
            <a:pPr marL="914400" lvl="1" indent="-457200" algn="just">
              <a:spcBef>
                <a:spcPts val="600"/>
              </a:spcBef>
              <a:buSzPct val="99000"/>
              <a:buFont typeface="Wingdings" panose="05000000000000000000" pitchFamily="2" charset="2"/>
              <a:buChar char="§"/>
            </a:pPr>
            <a:r>
              <a:rPr lang="pt-BR" sz="2800" dirty="0">
                <a:latin typeface="Arial" charset="0"/>
              </a:rPr>
              <a:t>Se a demanda for inelástica, um aumento no preço aumenta a receita total e uma redução no preço reduz a receita total.</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7045">
                                            <p:txEl>
                                              <p:pRg st="3" end="3"/>
                                            </p:txEl>
                                          </p:spTgt>
                                        </p:tgtEl>
                                        <p:attrNameLst>
                                          <p:attrName>style.visibility</p:attrName>
                                        </p:attrNameLst>
                                      </p:cBhvr>
                                      <p:to>
                                        <p:strVal val="visible"/>
                                      </p:to>
                                    </p:set>
                                    <p:anim calcmode="lin" valueType="num">
                                      <p:cBhvr additive="base">
                                        <p:cTn id="7" dur="500" fill="hold"/>
                                        <p:tgtEl>
                                          <p:spTgt spid="8704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704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7045">
                                            <p:txEl>
                                              <p:pRg st="4" end="4"/>
                                            </p:txEl>
                                          </p:spTgt>
                                        </p:tgtEl>
                                        <p:attrNameLst>
                                          <p:attrName>style.visibility</p:attrName>
                                        </p:attrNameLst>
                                      </p:cBhvr>
                                      <p:to>
                                        <p:strVal val="visible"/>
                                      </p:to>
                                    </p:set>
                                    <p:anim calcmode="lin" valueType="num">
                                      <p:cBhvr additive="base">
                                        <p:cTn id="13" dur="500" fill="hold"/>
                                        <p:tgtEl>
                                          <p:spTgt spid="8704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704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7045">
                                            <p:txEl>
                                              <p:pRg st="5" end="5"/>
                                            </p:txEl>
                                          </p:spTgt>
                                        </p:tgtEl>
                                        <p:attrNameLst>
                                          <p:attrName>style.visibility</p:attrName>
                                        </p:attrNameLst>
                                      </p:cBhvr>
                                      <p:to>
                                        <p:strVal val="visible"/>
                                      </p:to>
                                    </p:set>
                                    <p:anim calcmode="lin" valueType="num">
                                      <p:cBhvr additive="base">
                                        <p:cTn id="19" dur="500" fill="hold"/>
                                        <p:tgtEl>
                                          <p:spTgt spid="8704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704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ítulo 1"/>
          <p:cNvSpPr>
            <a:spLocks noGrp="1"/>
          </p:cNvSpPr>
          <p:nvPr>
            <p:ph type="title"/>
          </p:nvPr>
        </p:nvSpPr>
        <p:spPr>
          <a:xfrm>
            <a:off x="422056" y="119282"/>
            <a:ext cx="8367522" cy="785813"/>
          </a:xfrm>
        </p:spPr>
        <p:txBody>
          <a:bodyPr/>
          <a:lstStyle/>
          <a:p>
            <a:r>
              <a:rPr lang="pt-BR" sz="3200" dirty="0">
                <a:solidFill>
                  <a:schemeClr val="tx1"/>
                </a:solidFill>
              </a:rPr>
              <a:t>Um Caso Extremo: A Hipérbole Equilátera</a:t>
            </a:r>
          </a:p>
        </p:txBody>
      </p:sp>
      <p:sp>
        <p:nvSpPr>
          <p:cNvPr id="13317" name="Espaço Reservado para Conteúdo 2"/>
          <p:cNvSpPr>
            <a:spLocks noGrp="1"/>
          </p:cNvSpPr>
          <p:nvPr>
            <p:ph idx="1"/>
          </p:nvPr>
        </p:nvSpPr>
        <p:spPr>
          <a:xfrm>
            <a:off x="407988" y="985787"/>
            <a:ext cx="8507412" cy="1876425"/>
          </a:xfrm>
        </p:spPr>
        <p:txBody>
          <a:bodyPr/>
          <a:lstStyle/>
          <a:p>
            <a:pPr algn="just">
              <a:buClrTx/>
              <a:buSzPct val="97000"/>
              <a:buFont typeface="Wingdings" panose="05000000000000000000" pitchFamily="2" charset="2"/>
              <a:buChar char="§"/>
            </a:pPr>
            <a:r>
              <a:rPr lang="pt-BR" sz="2600" dirty="0">
                <a:solidFill>
                  <a:schemeClr val="tx1"/>
                </a:solidFill>
              </a:rPr>
              <a:t>Existe um caso particular onde a demanda possui a mesma elasticidade para qualquer preço. Isto ocorre quando a curva de demanda é representada por uma hipérbole equilátera.</a:t>
            </a:r>
          </a:p>
        </p:txBody>
      </p:sp>
      <p:cxnSp>
        <p:nvCxnSpPr>
          <p:cNvPr id="13320" name="Conector de seta reta 8"/>
          <p:cNvCxnSpPr>
            <a:cxnSpLocks noChangeShapeType="1"/>
          </p:cNvCxnSpPr>
          <p:nvPr/>
        </p:nvCxnSpPr>
        <p:spPr bwMode="auto">
          <a:xfrm rot="5400000" flipH="1" flipV="1">
            <a:off x="-137222" y="4437688"/>
            <a:ext cx="2889250" cy="14287"/>
          </a:xfrm>
          <a:prstGeom prst="straightConnector1">
            <a:avLst/>
          </a:prstGeom>
          <a:noFill/>
          <a:ln w="57150" algn="ctr">
            <a:solidFill>
              <a:srgbClr val="000000"/>
            </a:solidFill>
            <a:round/>
            <a:headEnd type="none" w="med" len="med"/>
            <a:tailEnd type="triangle" w="med" len="med"/>
          </a:ln>
        </p:spPr>
      </p:cxnSp>
      <p:cxnSp>
        <p:nvCxnSpPr>
          <p:cNvPr id="13321" name="Conector de seta reta 10"/>
          <p:cNvCxnSpPr>
            <a:cxnSpLocks noChangeShapeType="1"/>
          </p:cNvCxnSpPr>
          <p:nvPr/>
        </p:nvCxnSpPr>
        <p:spPr bwMode="auto">
          <a:xfrm>
            <a:off x="1300259" y="5861540"/>
            <a:ext cx="3730625" cy="1588"/>
          </a:xfrm>
          <a:prstGeom prst="straightConnector1">
            <a:avLst/>
          </a:prstGeom>
          <a:noFill/>
          <a:ln w="57150" algn="ctr">
            <a:solidFill>
              <a:srgbClr val="000000"/>
            </a:solidFill>
            <a:round/>
            <a:headEnd type="none" w="med" len="med"/>
            <a:tailEnd type="triangle" w="med" len="med"/>
          </a:ln>
        </p:spPr>
      </p:cxnSp>
      <p:sp>
        <p:nvSpPr>
          <p:cNvPr id="13322" name="CaixaDeTexto 11"/>
          <p:cNvSpPr txBox="1">
            <a:spLocks noChangeArrowheads="1"/>
          </p:cNvSpPr>
          <p:nvPr/>
        </p:nvSpPr>
        <p:spPr bwMode="auto">
          <a:xfrm>
            <a:off x="874994" y="2772761"/>
            <a:ext cx="609352" cy="523220"/>
          </a:xfrm>
          <a:prstGeom prst="rect">
            <a:avLst/>
          </a:prstGeom>
          <a:noFill/>
          <a:ln w="9525">
            <a:noFill/>
            <a:miter lim="800000"/>
            <a:headEnd/>
            <a:tailEnd/>
          </a:ln>
        </p:spPr>
        <p:txBody>
          <a:bodyPr wrap="square">
            <a:spAutoFit/>
          </a:bodyPr>
          <a:lstStyle/>
          <a:p>
            <a:r>
              <a:rPr lang="pt-BR" sz="2800" b="1" dirty="0">
                <a:latin typeface="Arial" panose="020B0604020202020204" pitchFamily="34" charset="0"/>
                <a:cs typeface="Arial" panose="020B0604020202020204" pitchFamily="34" charset="0"/>
              </a:rPr>
              <a:t>P</a:t>
            </a:r>
          </a:p>
        </p:txBody>
      </p:sp>
      <p:sp>
        <p:nvSpPr>
          <p:cNvPr id="13323" name="CaixaDeTexto 12"/>
          <p:cNvSpPr txBox="1">
            <a:spLocks noChangeArrowheads="1"/>
          </p:cNvSpPr>
          <p:nvPr/>
        </p:nvSpPr>
        <p:spPr bwMode="auto">
          <a:xfrm>
            <a:off x="4862609" y="5767878"/>
            <a:ext cx="1133475" cy="646112"/>
          </a:xfrm>
          <a:prstGeom prst="rect">
            <a:avLst/>
          </a:prstGeom>
          <a:noFill/>
          <a:ln w="9525">
            <a:noFill/>
            <a:miter lim="800000"/>
            <a:headEnd/>
            <a:tailEnd/>
          </a:ln>
        </p:spPr>
        <p:txBody>
          <a:bodyPr>
            <a:spAutoFit/>
          </a:bodyPr>
          <a:lstStyle/>
          <a:p>
            <a:r>
              <a:rPr lang="pt-BR" sz="3600"/>
              <a:t>Q</a:t>
            </a:r>
          </a:p>
        </p:txBody>
      </p:sp>
      <p:graphicFrame>
        <p:nvGraphicFramePr>
          <p:cNvPr id="13314" name="Object 2"/>
          <p:cNvGraphicFramePr>
            <a:graphicFrameLocks noChangeAspect="1"/>
          </p:cNvGraphicFramePr>
          <p:nvPr>
            <p:extLst>
              <p:ext uri="{D42A27DB-BD31-4B8C-83A1-F6EECF244321}">
                <p14:modId xmlns:p14="http://schemas.microsoft.com/office/powerpoint/2010/main" val="3182419757"/>
              </p:ext>
            </p:extLst>
          </p:nvPr>
        </p:nvGraphicFramePr>
        <p:xfrm>
          <a:off x="4676157" y="5120189"/>
          <a:ext cx="1884596" cy="661593"/>
        </p:xfrm>
        <a:graphic>
          <a:graphicData uri="http://schemas.openxmlformats.org/presentationml/2006/ole">
            <mc:AlternateContent xmlns:mc="http://schemas.openxmlformats.org/markup-compatibility/2006">
              <mc:Choice xmlns:v="urn:schemas-microsoft-com:vml" Requires="v">
                <p:oleObj name="Equation" r:id="rId2" imgW="609480" imgH="228600" progId="Equation.DSMT4">
                  <p:embed/>
                </p:oleObj>
              </mc:Choice>
              <mc:Fallback>
                <p:oleObj name="Equation" r:id="rId2" imgW="609480" imgH="228600" progId="Equation.DSMT4">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6157" y="5120189"/>
                        <a:ext cx="1884596" cy="661593"/>
                      </a:xfrm>
                      <a:prstGeom prst="rect">
                        <a:avLst/>
                      </a:prstGeom>
                      <a:noFill/>
                      <a:ln>
                        <a:solidFill>
                          <a:schemeClr val="tx1"/>
                        </a:solidFill>
                      </a:ln>
                    </p:spPr>
                  </p:pic>
                </p:oleObj>
              </mc:Fallback>
            </mc:AlternateContent>
          </a:graphicData>
        </a:graphic>
      </p:graphicFrame>
      <p:sp>
        <p:nvSpPr>
          <p:cNvPr id="2" name="Arco 1">
            <a:extLst>
              <a:ext uri="{FF2B5EF4-FFF2-40B4-BE49-F238E27FC236}">
                <a16:creationId xmlns:a16="http://schemas.microsoft.com/office/drawing/2014/main" id="{6BDCFC87-F36B-4CF3-B351-C4BE72CC99AD}"/>
              </a:ext>
            </a:extLst>
          </p:cNvPr>
          <p:cNvSpPr/>
          <p:nvPr/>
        </p:nvSpPr>
        <p:spPr bwMode="auto">
          <a:xfrm rot="10800000">
            <a:off x="1477109" y="500308"/>
            <a:ext cx="6308600" cy="5220598"/>
          </a:xfrm>
          <a:prstGeom prst="arc">
            <a:avLst>
              <a:gd name="adj1" fmla="val 16200000"/>
              <a:gd name="adj2" fmla="val 21479992"/>
            </a:avLst>
          </a:prstGeom>
          <a:no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cxnSp>
        <p:nvCxnSpPr>
          <p:cNvPr id="6" name="Conector de Seta Reta 5">
            <a:extLst>
              <a:ext uri="{FF2B5EF4-FFF2-40B4-BE49-F238E27FC236}">
                <a16:creationId xmlns:a16="http://schemas.microsoft.com/office/drawing/2014/main" id="{AB14A890-C1BB-49CA-9294-2980CB962693}"/>
              </a:ext>
            </a:extLst>
          </p:cNvPr>
          <p:cNvCxnSpPr/>
          <p:nvPr/>
        </p:nvCxnSpPr>
        <p:spPr bwMode="auto">
          <a:xfrm flipV="1">
            <a:off x="5541890" y="4065562"/>
            <a:ext cx="0" cy="1040559"/>
          </a:xfrm>
          <a:prstGeom prst="straightConnector1">
            <a:avLst/>
          </a:prstGeom>
          <a:solidFill>
            <a:srgbClr val="FFCC99"/>
          </a:solidFill>
          <a:ln w="12700" cap="flat" cmpd="sng" algn="ctr">
            <a:solidFill>
              <a:srgbClr val="000000"/>
            </a:solidFill>
            <a:prstDash val="solid"/>
            <a:round/>
            <a:headEnd type="none" w="med" len="med"/>
            <a:tailEnd type="triangle"/>
          </a:ln>
          <a:effectLst/>
        </p:spPr>
      </p:cxnSp>
      <p:graphicFrame>
        <p:nvGraphicFramePr>
          <p:cNvPr id="16" name="Object 2">
            <a:extLst>
              <a:ext uri="{FF2B5EF4-FFF2-40B4-BE49-F238E27FC236}">
                <a16:creationId xmlns:a16="http://schemas.microsoft.com/office/drawing/2014/main" id="{730B7FFC-424E-481A-AA3C-5793C21BC369}"/>
              </a:ext>
            </a:extLst>
          </p:cNvPr>
          <p:cNvGraphicFramePr>
            <a:graphicFrameLocks noChangeAspect="1"/>
          </p:cNvGraphicFramePr>
          <p:nvPr>
            <p:extLst>
              <p:ext uri="{D42A27DB-BD31-4B8C-83A1-F6EECF244321}">
                <p14:modId xmlns:p14="http://schemas.microsoft.com/office/powerpoint/2010/main" val="1717896443"/>
              </p:ext>
            </p:extLst>
          </p:nvPr>
        </p:nvGraphicFramePr>
        <p:xfrm>
          <a:off x="4674044" y="3370800"/>
          <a:ext cx="1804988" cy="698500"/>
        </p:xfrm>
        <a:graphic>
          <a:graphicData uri="http://schemas.openxmlformats.org/presentationml/2006/ole">
            <mc:AlternateContent xmlns:mc="http://schemas.openxmlformats.org/markup-compatibility/2006">
              <mc:Choice xmlns:v="urn:schemas-microsoft-com:vml" Requires="v">
                <p:oleObj name="Equation" r:id="rId4" imgW="583920" imgH="241200" progId="Equation.DSMT4">
                  <p:embed/>
                </p:oleObj>
              </mc:Choice>
              <mc:Fallback>
                <p:oleObj name="Equation" r:id="rId4" imgW="583920" imgH="241200" progId="Equation.DSMT4">
                  <p:embed/>
                  <p:pic>
                    <p:nvPicPr>
                      <p:cNvPr id="13314" name="Object 2"/>
                      <p:cNvPicPr>
                        <a:picLocks noChangeAspect="1" noChangeArrowheads="1"/>
                      </p:cNvPicPr>
                      <p:nvPr/>
                    </p:nvPicPr>
                    <p:blipFill>
                      <a:blip r:embed="rId5"/>
                      <a:srcRect/>
                      <a:stretch>
                        <a:fillRect/>
                      </a:stretch>
                    </p:blipFill>
                    <p:spPr bwMode="auto">
                      <a:xfrm>
                        <a:off x="4674044" y="3370800"/>
                        <a:ext cx="1804988" cy="698500"/>
                      </a:xfrm>
                      <a:prstGeom prst="rect">
                        <a:avLst/>
                      </a:prstGeom>
                      <a:solidFill>
                        <a:srgbClr val="F8F8F8"/>
                      </a:solidFill>
                      <a:ln>
                        <a:solidFill>
                          <a:schemeClr val="tx1"/>
                        </a:solidFill>
                      </a:ln>
                    </p:spPr>
                  </p:pic>
                </p:oleObj>
              </mc:Fallback>
            </mc:AlternateContent>
          </a:graphicData>
        </a:graphic>
      </p:graphicFrame>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Espaço Reservado para Conteúdo 2"/>
          <p:cNvSpPr>
            <a:spLocks noGrp="1"/>
          </p:cNvSpPr>
          <p:nvPr>
            <p:ph idx="1"/>
          </p:nvPr>
        </p:nvSpPr>
        <p:spPr>
          <a:xfrm>
            <a:off x="323557" y="1097409"/>
            <a:ext cx="8591843" cy="2672733"/>
          </a:xfrm>
        </p:spPr>
        <p:txBody>
          <a:bodyPr/>
          <a:lstStyle/>
          <a:p>
            <a:pPr>
              <a:buClrTx/>
              <a:buSzPct val="93000"/>
              <a:buFont typeface="Wingdings" panose="05000000000000000000" pitchFamily="2" charset="2"/>
              <a:buChar char="§"/>
            </a:pPr>
            <a:r>
              <a:rPr lang="pt-BR" dirty="0">
                <a:solidFill>
                  <a:schemeClr val="tx1"/>
                </a:solidFill>
              </a:rPr>
              <a:t>Logo:</a:t>
            </a:r>
          </a:p>
          <a:p>
            <a:pPr>
              <a:buClrTx/>
              <a:buSzPct val="93000"/>
              <a:buFont typeface="Wingdings" panose="05000000000000000000" pitchFamily="2" charset="2"/>
              <a:buChar char="§"/>
            </a:pPr>
            <a:endParaRPr lang="pt-BR" dirty="0">
              <a:solidFill>
                <a:schemeClr val="tx1"/>
              </a:solidFill>
            </a:endParaRPr>
          </a:p>
        </p:txBody>
      </p:sp>
      <p:graphicFrame>
        <p:nvGraphicFramePr>
          <p:cNvPr id="14339" name="Object 7"/>
          <p:cNvGraphicFramePr>
            <a:graphicFrameLocks noChangeAspect="1"/>
          </p:cNvGraphicFramePr>
          <p:nvPr>
            <p:extLst>
              <p:ext uri="{D42A27DB-BD31-4B8C-83A1-F6EECF244321}">
                <p14:modId xmlns:p14="http://schemas.microsoft.com/office/powerpoint/2010/main" val="711325140"/>
              </p:ext>
            </p:extLst>
          </p:nvPr>
        </p:nvGraphicFramePr>
        <p:xfrm>
          <a:off x="685800" y="1839830"/>
          <a:ext cx="8229600" cy="608013"/>
        </p:xfrm>
        <a:graphic>
          <a:graphicData uri="http://schemas.openxmlformats.org/presentationml/2006/ole">
            <mc:AlternateContent xmlns:mc="http://schemas.openxmlformats.org/markup-compatibility/2006">
              <mc:Choice xmlns:v="urn:schemas-microsoft-com:vml" Requires="v">
                <p:oleObj name="Equation" r:id="rId2" imgW="2997000" imgH="241200" progId="Equation.DSMT4">
                  <p:embed/>
                </p:oleObj>
              </mc:Choice>
              <mc:Fallback>
                <p:oleObj name="Equation" r:id="rId2" imgW="2997000" imgH="241200" progId="Equation.DSMT4">
                  <p:embed/>
                  <p:pic>
                    <p:nvPicPr>
                      <p:cNvPr id="0" name="Object 7"/>
                      <p:cNvPicPr>
                        <a:picLocks noChangeAspect="1" noChangeArrowheads="1"/>
                      </p:cNvPicPr>
                      <p:nvPr/>
                    </p:nvPicPr>
                    <p:blipFill>
                      <a:blip r:embed="rId3"/>
                      <a:srcRect/>
                      <a:stretch>
                        <a:fillRect/>
                      </a:stretch>
                    </p:blipFill>
                    <p:spPr bwMode="auto">
                      <a:xfrm>
                        <a:off x="685800" y="1839830"/>
                        <a:ext cx="8229600" cy="608013"/>
                      </a:xfrm>
                      <a:prstGeom prst="rect">
                        <a:avLst/>
                      </a:prstGeom>
                      <a:noFill/>
                    </p:spPr>
                  </p:pic>
                </p:oleObj>
              </mc:Fallback>
            </mc:AlternateContent>
          </a:graphicData>
        </a:graphic>
      </p:graphicFrame>
      <p:sp>
        <p:nvSpPr>
          <p:cNvPr id="11" name="Título 1">
            <a:extLst>
              <a:ext uri="{FF2B5EF4-FFF2-40B4-BE49-F238E27FC236}">
                <a16:creationId xmlns:a16="http://schemas.microsoft.com/office/drawing/2014/main" id="{66B9959A-C352-4FA8-A841-374B27EFCBF1}"/>
              </a:ext>
            </a:extLst>
          </p:cNvPr>
          <p:cNvSpPr>
            <a:spLocks noGrp="1"/>
          </p:cNvSpPr>
          <p:nvPr>
            <p:ph type="title"/>
          </p:nvPr>
        </p:nvSpPr>
        <p:spPr>
          <a:xfrm>
            <a:off x="422056" y="119282"/>
            <a:ext cx="8367522" cy="785813"/>
          </a:xfrm>
        </p:spPr>
        <p:txBody>
          <a:bodyPr/>
          <a:lstStyle/>
          <a:p>
            <a:r>
              <a:rPr lang="pt-BR" sz="3200" dirty="0">
                <a:solidFill>
                  <a:schemeClr val="tx1"/>
                </a:solidFill>
              </a:rPr>
              <a:t>Um Caso Extremo: A Hipérbole Equilátera</a:t>
            </a:r>
          </a:p>
        </p:txBody>
      </p:sp>
      <p:graphicFrame>
        <p:nvGraphicFramePr>
          <p:cNvPr id="5" name="Object 7">
            <a:extLst>
              <a:ext uri="{FF2B5EF4-FFF2-40B4-BE49-F238E27FC236}">
                <a16:creationId xmlns:a16="http://schemas.microsoft.com/office/drawing/2014/main" id="{16D86D12-4B24-4983-87DB-A27924DDE6B6}"/>
              </a:ext>
            </a:extLst>
          </p:cNvPr>
          <p:cNvGraphicFramePr>
            <a:graphicFrameLocks noChangeAspect="1"/>
          </p:cNvGraphicFramePr>
          <p:nvPr>
            <p:extLst>
              <p:ext uri="{D42A27DB-BD31-4B8C-83A1-F6EECF244321}">
                <p14:modId xmlns:p14="http://schemas.microsoft.com/office/powerpoint/2010/main" val="2009002893"/>
              </p:ext>
            </p:extLst>
          </p:nvPr>
        </p:nvGraphicFramePr>
        <p:xfrm>
          <a:off x="693761" y="2654277"/>
          <a:ext cx="7394575" cy="990600"/>
        </p:xfrm>
        <a:graphic>
          <a:graphicData uri="http://schemas.openxmlformats.org/presentationml/2006/ole">
            <mc:AlternateContent xmlns:mc="http://schemas.openxmlformats.org/markup-compatibility/2006">
              <mc:Choice xmlns:v="urn:schemas-microsoft-com:vml" Requires="v">
                <p:oleObj name="Equation" r:id="rId4" imgW="2692080" imgH="393480" progId="Equation.DSMT4">
                  <p:embed/>
                </p:oleObj>
              </mc:Choice>
              <mc:Fallback>
                <p:oleObj name="Equation" r:id="rId4" imgW="2692080" imgH="393480" progId="Equation.DSMT4">
                  <p:embed/>
                  <p:pic>
                    <p:nvPicPr>
                      <p:cNvPr id="14339" name="Object 7"/>
                      <p:cNvPicPr>
                        <a:picLocks noChangeAspect="1" noChangeArrowheads="1"/>
                      </p:cNvPicPr>
                      <p:nvPr/>
                    </p:nvPicPr>
                    <p:blipFill>
                      <a:blip r:embed="rId5"/>
                      <a:srcRect/>
                      <a:stretch>
                        <a:fillRect/>
                      </a:stretch>
                    </p:blipFill>
                    <p:spPr bwMode="auto">
                      <a:xfrm>
                        <a:off x="693761" y="2654277"/>
                        <a:ext cx="7394575" cy="990600"/>
                      </a:xfrm>
                      <a:prstGeom prst="rect">
                        <a:avLst/>
                      </a:prstGeom>
                      <a:noFill/>
                    </p:spPr>
                  </p:pic>
                </p:oleObj>
              </mc:Fallback>
            </mc:AlternateContent>
          </a:graphicData>
        </a:graphic>
      </p:graphicFrame>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39"/>
                                        </p:tgtEl>
                                        <p:attrNameLst>
                                          <p:attrName>style.visibility</p:attrName>
                                        </p:attrNameLst>
                                      </p:cBhvr>
                                      <p:to>
                                        <p:strVal val="visible"/>
                                      </p:to>
                                    </p:set>
                                    <p:anim calcmode="lin" valueType="num">
                                      <p:cBhvr additive="base">
                                        <p:cTn id="7" dur="500" fill="hold"/>
                                        <p:tgtEl>
                                          <p:spTgt spid="14339"/>
                                        </p:tgtEl>
                                        <p:attrNameLst>
                                          <p:attrName>ppt_x</p:attrName>
                                        </p:attrNameLst>
                                      </p:cBhvr>
                                      <p:tavLst>
                                        <p:tav tm="0">
                                          <p:val>
                                            <p:strVal val="#ppt_x"/>
                                          </p:val>
                                        </p:tav>
                                        <p:tav tm="100000">
                                          <p:val>
                                            <p:strVal val="#ppt_x"/>
                                          </p:val>
                                        </p:tav>
                                      </p:tavLst>
                                    </p:anim>
                                    <p:anim calcmode="lin" valueType="num">
                                      <p:cBhvr additive="base">
                                        <p:cTn id="8" dur="500" fill="hold"/>
                                        <p:tgtEl>
                                          <p:spTgt spid="1433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a:extLst>
              <a:ext uri="{FF2B5EF4-FFF2-40B4-BE49-F238E27FC236}">
                <a16:creationId xmlns:a16="http://schemas.microsoft.com/office/drawing/2014/main" id="{ECF609A7-00F8-4705-A730-FE3DB889ABCB}"/>
              </a:ext>
            </a:extLst>
          </p:cNvPr>
          <p:cNvSpPr/>
          <p:nvPr/>
        </p:nvSpPr>
        <p:spPr bwMode="auto">
          <a:xfrm>
            <a:off x="6253199" y="4033020"/>
            <a:ext cx="1793521" cy="736980"/>
          </a:xfrm>
          <a:prstGeom prst="rect">
            <a:avLst/>
          </a:prstGeom>
          <a:solidFill>
            <a:srgbClr val="F8F8F8"/>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7" name="Título 1">
            <a:extLst>
              <a:ext uri="{FF2B5EF4-FFF2-40B4-BE49-F238E27FC236}">
                <a16:creationId xmlns:a16="http://schemas.microsoft.com/office/drawing/2014/main" id="{507DB3CF-8693-4CC1-8FDA-17786BEE6819}"/>
              </a:ext>
            </a:extLst>
          </p:cNvPr>
          <p:cNvSpPr>
            <a:spLocks noGrp="1"/>
          </p:cNvSpPr>
          <p:nvPr>
            <p:ph type="title"/>
          </p:nvPr>
        </p:nvSpPr>
        <p:spPr>
          <a:xfrm>
            <a:off x="783005" y="91146"/>
            <a:ext cx="7118350" cy="785813"/>
          </a:xfrm>
        </p:spPr>
        <p:txBody>
          <a:bodyPr/>
          <a:lstStyle/>
          <a:p>
            <a:pPr algn="ctr"/>
            <a:r>
              <a:rPr lang="pt-BR" dirty="0">
                <a:solidFill>
                  <a:schemeClr val="tx1"/>
                </a:solidFill>
              </a:rPr>
              <a:t>Prova </a:t>
            </a:r>
          </a:p>
        </p:txBody>
      </p:sp>
      <p:sp>
        <p:nvSpPr>
          <p:cNvPr id="8" name="Espaço Reservado para Conteúdo 2">
            <a:extLst>
              <a:ext uri="{FF2B5EF4-FFF2-40B4-BE49-F238E27FC236}">
                <a16:creationId xmlns:a16="http://schemas.microsoft.com/office/drawing/2014/main" id="{8C17870D-7154-41A2-834D-EC5EDA37E95B}"/>
              </a:ext>
            </a:extLst>
          </p:cNvPr>
          <p:cNvSpPr>
            <a:spLocks noGrp="1"/>
          </p:cNvSpPr>
          <p:nvPr>
            <p:ph idx="1"/>
          </p:nvPr>
        </p:nvSpPr>
        <p:spPr>
          <a:xfrm>
            <a:off x="407988" y="984867"/>
            <a:ext cx="8507412" cy="4883150"/>
          </a:xfrm>
        </p:spPr>
        <p:txBody>
          <a:bodyPr/>
          <a:lstStyle/>
          <a:p>
            <a:pPr>
              <a:buClr>
                <a:schemeClr val="tx1"/>
              </a:buClr>
              <a:buFont typeface="Wingdings" panose="05000000000000000000" pitchFamily="2" charset="2"/>
              <a:buChar char="§"/>
            </a:pPr>
            <a:r>
              <a:rPr lang="pt-BR" dirty="0">
                <a:solidFill>
                  <a:schemeClr val="tx1"/>
                </a:solidFill>
              </a:rPr>
              <a:t>Prova</a:t>
            </a:r>
          </a:p>
          <a:p>
            <a:endParaRPr lang="pt-BR" sz="4000" dirty="0">
              <a:solidFill>
                <a:schemeClr val="tx1"/>
              </a:solidFill>
            </a:endParaRPr>
          </a:p>
          <a:p>
            <a:endParaRPr lang="pt-BR" dirty="0">
              <a:solidFill>
                <a:schemeClr val="tx1"/>
              </a:solidFill>
            </a:endParaRPr>
          </a:p>
          <a:p>
            <a:pPr marL="0" indent="0">
              <a:buClr>
                <a:schemeClr val="tx1"/>
              </a:buClr>
              <a:buNone/>
            </a:pPr>
            <a:endParaRPr lang="pt-BR" dirty="0">
              <a:solidFill>
                <a:schemeClr val="tx1"/>
              </a:solidFill>
            </a:endParaRPr>
          </a:p>
          <a:p>
            <a:endParaRPr lang="pt-BR" dirty="0">
              <a:solidFill>
                <a:schemeClr val="tx1"/>
              </a:solidFill>
            </a:endParaRPr>
          </a:p>
        </p:txBody>
      </p:sp>
      <p:graphicFrame>
        <p:nvGraphicFramePr>
          <p:cNvPr id="9" name="Object 6">
            <a:extLst>
              <a:ext uri="{FF2B5EF4-FFF2-40B4-BE49-F238E27FC236}">
                <a16:creationId xmlns:a16="http://schemas.microsoft.com/office/drawing/2014/main" id="{026600AB-2ACF-469B-92EE-F9BB70B449F4}"/>
              </a:ext>
            </a:extLst>
          </p:cNvPr>
          <p:cNvGraphicFramePr>
            <a:graphicFrameLocks noChangeAspect="1"/>
          </p:cNvGraphicFramePr>
          <p:nvPr>
            <p:extLst>
              <p:ext uri="{D42A27DB-BD31-4B8C-83A1-F6EECF244321}">
                <p14:modId xmlns:p14="http://schemas.microsoft.com/office/powerpoint/2010/main" val="3277633816"/>
              </p:ext>
            </p:extLst>
          </p:nvPr>
        </p:nvGraphicFramePr>
        <p:xfrm>
          <a:off x="804744" y="1459193"/>
          <a:ext cx="7171638" cy="3471347"/>
        </p:xfrm>
        <a:graphic>
          <a:graphicData uri="http://schemas.openxmlformats.org/presentationml/2006/ole">
            <mc:AlternateContent xmlns:mc="http://schemas.openxmlformats.org/markup-compatibility/2006">
              <mc:Choice xmlns:v="urn:schemas-microsoft-com:vml" Requires="v">
                <p:oleObj name="Equation" r:id="rId2" imgW="2679480" imgH="1295280" progId="Equation.DSMT4">
                  <p:embed/>
                </p:oleObj>
              </mc:Choice>
              <mc:Fallback>
                <p:oleObj name="Equation" r:id="rId2" imgW="2679480" imgH="1295280" progId="Equation.DSMT4">
                  <p:embed/>
                  <p:pic>
                    <p:nvPicPr>
                      <p:cNvPr id="14338" name="Object 6"/>
                      <p:cNvPicPr>
                        <a:picLocks noChangeAspect="1" noChangeArrowheads="1"/>
                      </p:cNvPicPr>
                      <p:nvPr/>
                    </p:nvPicPr>
                    <p:blipFill>
                      <a:blip r:embed="rId3"/>
                      <a:srcRect/>
                      <a:stretch>
                        <a:fillRect/>
                      </a:stretch>
                    </p:blipFill>
                    <p:spPr bwMode="auto">
                      <a:xfrm>
                        <a:off x="804744" y="1459193"/>
                        <a:ext cx="7171638" cy="3471347"/>
                      </a:xfrm>
                      <a:prstGeom prst="rect">
                        <a:avLst/>
                      </a:prstGeom>
                      <a:noFill/>
                    </p:spPr>
                  </p:pic>
                </p:oleObj>
              </mc:Fallback>
            </mc:AlternateContent>
          </a:graphicData>
        </a:graphic>
      </p:graphicFrame>
    </p:spTree>
    <p:extLst>
      <p:ext uri="{BB962C8B-B14F-4D97-AF65-F5344CB8AC3E}">
        <p14:creationId xmlns:p14="http://schemas.microsoft.com/office/powerpoint/2010/main" val="819106082"/>
      </p:ext>
    </p:extLst>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71" name="Rectangle 5"/>
          <p:cNvSpPr>
            <a:spLocks noGrp="1" noChangeArrowheads="1"/>
          </p:cNvSpPr>
          <p:nvPr>
            <p:ph type="body" idx="1"/>
          </p:nvPr>
        </p:nvSpPr>
        <p:spPr>
          <a:xfrm>
            <a:off x="312810" y="1949962"/>
            <a:ext cx="8461913" cy="3656012"/>
          </a:xfrm>
          <a:noFill/>
        </p:spPr>
        <p:txBody>
          <a:bodyPr/>
          <a:lstStyle/>
          <a:p>
            <a:pPr algn="just">
              <a:spcBef>
                <a:spcPct val="70000"/>
              </a:spcBef>
              <a:buClrTx/>
              <a:buFont typeface="Wingdings" panose="05000000000000000000" pitchFamily="2" charset="2"/>
              <a:buChar char="§"/>
            </a:pPr>
            <a:r>
              <a:rPr lang="en-US" sz="2800" b="1" dirty="0">
                <a:solidFill>
                  <a:schemeClr val="tx1"/>
                </a:solidFill>
              </a:rPr>
              <a:t>A</a:t>
            </a:r>
            <a:r>
              <a:rPr lang="en-US" sz="2800" dirty="0">
                <a:solidFill>
                  <a:schemeClr val="tx1"/>
                </a:solidFill>
              </a:rPr>
              <a:t> </a:t>
            </a:r>
            <a:r>
              <a:rPr lang="en-US" sz="2800" b="1" dirty="0" err="1">
                <a:solidFill>
                  <a:schemeClr val="tx1"/>
                </a:solidFill>
              </a:rPr>
              <a:t>Elasticidade-Renda</a:t>
            </a:r>
            <a:r>
              <a:rPr lang="en-US" sz="2800" b="1" dirty="0">
                <a:solidFill>
                  <a:schemeClr val="tx1"/>
                </a:solidFill>
              </a:rPr>
              <a:t> da </a:t>
            </a:r>
            <a:r>
              <a:rPr lang="en-US" sz="2800" b="1" dirty="0" err="1">
                <a:solidFill>
                  <a:schemeClr val="tx1"/>
                </a:solidFill>
              </a:rPr>
              <a:t>Demanda</a:t>
            </a:r>
            <a:r>
              <a:rPr lang="en-US" sz="2800" b="1" dirty="0">
                <a:solidFill>
                  <a:schemeClr val="tx1"/>
                </a:solidFill>
              </a:rPr>
              <a:t> </a:t>
            </a:r>
            <a:r>
              <a:rPr lang="en-US" sz="2800" dirty="0" err="1">
                <a:solidFill>
                  <a:schemeClr val="tx1"/>
                </a:solidFill>
              </a:rPr>
              <a:t>mede</a:t>
            </a:r>
            <a:r>
              <a:rPr lang="en-US" sz="2800" dirty="0">
                <a:solidFill>
                  <a:schemeClr val="tx1"/>
                </a:solidFill>
              </a:rPr>
              <a:t> a </a:t>
            </a:r>
            <a:r>
              <a:rPr lang="en-US" sz="2800" dirty="0" err="1">
                <a:solidFill>
                  <a:schemeClr val="tx1"/>
                </a:solidFill>
              </a:rPr>
              <a:t>mudança</a:t>
            </a:r>
            <a:r>
              <a:rPr lang="en-US" sz="2800" dirty="0">
                <a:solidFill>
                  <a:schemeClr val="tx1"/>
                </a:solidFill>
              </a:rPr>
              <a:t> </a:t>
            </a:r>
            <a:r>
              <a:rPr lang="en-US" sz="2800" dirty="0" err="1">
                <a:solidFill>
                  <a:schemeClr val="tx1"/>
                </a:solidFill>
              </a:rPr>
              <a:t>percentual</a:t>
            </a:r>
            <a:r>
              <a:rPr lang="en-US" sz="2800" dirty="0">
                <a:solidFill>
                  <a:schemeClr val="tx1"/>
                </a:solidFill>
              </a:rPr>
              <a:t> </a:t>
            </a:r>
            <a:r>
              <a:rPr lang="en-US" sz="2800" dirty="0" err="1">
                <a:solidFill>
                  <a:schemeClr val="tx1"/>
                </a:solidFill>
              </a:rPr>
              <a:t>na</a:t>
            </a:r>
            <a:r>
              <a:rPr lang="en-US" sz="2800" dirty="0">
                <a:solidFill>
                  <a:schemeClr val="tx1"/>
                </a:solidFill>
              </a:rPr>
              <a:t> </a:t>
            </a:r>
            <a:r>
              <a:rPr lang="en-US" sz="2800" dirty="0" err="1">
                <a:solidFill>
                  <a:schemeClr val="tx1"/>
                </a:solidFill>
              </a:rPr>
              <a:t>quantidade</a:t>
            </a:r>
            <a:r>
              <a:rPr lang="en-US" sz="2800" dirty="0">
                <a:solidFill>
                  <a:schemeClr val="tx1"/>
                </a:solidFill>
              </a:rPr>
              <a:t> </a:t>
            </a:r>
            <a:r>
              <a:rPr lang="en-US" sz="2800" dirty="0" err="1">
                <a:solidFill>
                  <a:schemeClr val="tx1"/>
                </a:solidFill>
              </a:rPr>
              <a:t>demandada</a:t>
            </a:r>
            <a:r>
              <a:rPr lang="en-US" sz="2800" dirty="0">
                <a:solidFill>
                  <a:schemeClr val="tx1"/>
                </a:solidFill>
              </a:rPr>
              <a:t> </a:t>
            </a:r>
            <a:r>
              <a:rPr lang="en-US" sz="2800" dirty="0" err="1">
                <a:solidFill>
                  <a:schemeClr val="tx1"/>
                </a:solidFill>
              </a:rPr>
              <a:t>resultante</a:t>
            </a:r>
            <a:r>
              <a:rPr lang="en-US" sz="2800" dirty="0">
                <a:solidFill>
                  <a:schemeClr val="tx1"/>
                </a:solidFill>
              </a:rPr>
              <a:t> de </a:t>
            </a:r>
            <a:r>
              <a:rPr lang="en-US" sz="2800" dirty="0" err="1">
                <a:solidFill>
                  <a:schemeClr val="tx1"/>
                </a:solidFill>
              </a:rPr>
              <a:t>uma</a:t>
            </a:r>
            <a:r>
              <a:rPr lang="en-US" sz="2800" dirty="0">
                <a:solidFill>
                  <a:schemeClr val="tx1"/>
                </a:solidFill>
              </a:rPr>
              <a:t> </a:t>
            </a:r>
            <a:r>
              <a:rPr lang="en-US" sz="2800" dirty="0" err="1">
                <a:solidFill>
                  <a:schemeClr val="tx1"/>
                </a:solidFill>
              </a:rPr>
              <a:t>mudança</a:t>
            </a:r>
            <a:r>
              <a:rPr lang="en-US" sz="2800" dirty="0">
                <a:solidFill>
                  <a:schemeClr val="tx1"/>
                </a:solidFill>
              </a:rPr>
              <a:t> </a:t>
            </a:r>
            <a:r>
              <a:rPr lang="en-US" sz="2800" dirty="0" err="1">
                <a:solidFill>
                  <a:schemeClr val="tx1"/>
                </a:solidFill>
              </a:rPr>
              <a:t>percentual</a:t>
            </a:r>
            <a:r>
              <a:rPr lang="en-US" sz="2800" dirty="0">
                <a:solidFill>
                  <a:schemeClr val="tx1"/>
                </a:solidFill>
              </a:rPr>
              <a:t> </a:t>
            </a:r>
            <a:r>
              <a:rPr lang="en-US" sz="2800" dirty="0" err="1">
                <a:solidFill>
                  <a:schemeClr val="tx1"/>
                </a:solidFill>
              </a:rPr>
              <a:t>na</a:t>
            </a:r>
            <a:r>
              <a:rPr lang="en-US" sz="2800" dirty="0">
                <a:solidFill>
                  <a:schemeClr val="tx1"/>
                </a:solidFill>
              </a:rPr>
              <a:t> </a:t>
            </a:r>
            <a:r>
              <a:rPr lang="en-US" sz="2800" dirty="0" err="1">
                <a:solidFill>
                  <a:schemeClr val="tx1"/>
                </a:solidFill>
              </a:rPr>
              <a:t>renda</a:t>
            </a:r>
            <a:r>
              <a:rPr lang="en-US" sz="2800" dirty="0">
                <a:solidFill>
                  <a:schemeClr val="tx1"/>
                </a:solidFill>
              </a:rPr>
              <a:t>.</a:t>
            </a:r>
          </a:p>
        </p:txBody>
      </p:sp>
      <p:sp>
        <p:nvSpPr>
          <p:cNvPr id="235526" name="Text Box 6"/>
          <p:cNvSpPr txBox="1">
            <a:spLocks noChangeArrowheads="1"/>
          </p:cNvSpPr>
          <p:nvPr/>
        </p:nvSpPr>
        <p:spPr bwMode="auto">
          <a:xfrm>
            <a:off x="397215" y="1140167"/>
            <a:ext cx="6369343" cy="553998"/>
          </a:xfrm>
          <a:prstGeom prst="rect">
            <a:avLst/>
          </a:prstGeom>
          <a:solidFill>
            <a:srgbClr val="DDDDDD"/>
          </a:solidFill>
          <a:ln w="12700">
            <a:solidFill>
              <a:srgbClr val="376546"/>
            </a:solidFill>
            <a:miter lim="800000"/>
            <a:headEnd/>
            <a:tailEnd/>
          </a:ln>
          <a:effectLst>
            <a:outerShdw dist="107763" dir="2700000" algn="ctr" rotWithShape="0">
              <a:srgbClr val="B2B2B2"/>
            </a:outerShdw>
          </a:effectLst>
        </p:spPr>
        <p:txBody>
          <a:bodyPr wrap="square">
            <a:spAutoFit/>
          </a:bodyPr>
          <a:lstStyle/>
          <a:p>
            <a:pPr algn="ctr">
              <a:defRPr/>
            </a:pPr>
            <a:r>
              <a:rPr lang="en-US" sz="3000" b="1" dirty="0" err="1">
                <a:latin typeface="Arial" charset="0"/>
              </a:rPr>
              <a:t>Outras</a:t>
            </a:r>
            <a:r>
              <a:rPr lang="en-US" sz="3000" b="1" dirty="0">
                <a:latin typeface="Arial" charset="0"/>
              </a:rPr>
              <a:t> </a:t>
            </a:r>
            <a:r>
              <a:rPr lang="en-US" sz="3000" b="1" dirty="0" err="1">
                <a:latin typeface="Arial" charset="0"/>
              </a:rPr>
              <a:t>Elasticidades</a:t>
            </a:r>
            <a:r>
              <a:rPr lang="en-US" sz="3000" b="1" dirty="0">
                <a:latin typeface="Arial" charset="0"/>
              </a:rPr>
              <a:t> da </a:t>
            </a:r>
            <a:r>
              <a:rPr lang="en-US" sz="3000" b="1" dirty="0" err="1">
                <a:latin typeface="Arial" charset="0"/>
              </a:rPr>
              <a:t>Demanda</a:t>
            </a:r>
            <a:endParaRPr lang="en-US" sz="3000" b="1" dirty="0">
              <a:latin typeface="Arial" charset="0"/>
            </a:endParaRPr>
          </a:p>
        </p:txBody>
      </p:sp>
      <p:sp>
        <p:nvSpPr>
          <p:cNvPr id="11" name="Rectangle 4">
            <a:extLst>
              <a:ext uri="{FF2B5EF4-FFF2-40B4-BE49-F238E27FC236}">
                <a16:creationId xmlns:a16="http://schemas.microsoft.com/office/drawing/2014/main" id="{4CB1EE44-8E9A-487F-8660-A702458106E0}"/>
              </a:ext>
            </a:extLst>
          </p:cNvPr>
          <p:cNvSpPr>
            <a:spLocks noGrp="1" noChangeArrowheads="1"/>
          </p:cNvSpPr>
          <p:nvPr>
            <p:ph type="title"/>
          </p:nvPr>
        </p:nvSpPr>
        <p:spPr>
          <a:xfrm>
            <a:off x="42204" y="121038"/>
            <a:ext cx="9101795" cy="723900"/>
          </a:xfrm>
          <a:noFill/>
        </p:spPr>
        <p:txBody>
          <a:bodyPr/>
          <a:lstStyle/>
          <a:p>
            <a:pPr algn="ctr"/>
            <a:r>
              <a:rPr lang="en-US" dirty="0" err="1">
                <a:solidFill>
                  <a:schemeClr val="tx1"/>
                </a:solidFill>
                <a:latin typeface="Arial" panose="020B0604020202020204" pitchFamily="34" charset="0"/>
                <a:cs typeface="Arial" panose="020B0604020202020204" pitchFamily="34" charset="0"/>
              </a:rPr>
              <a:t>Elasticidades</a:t>
            </a:r>
            <a:r>
              <a:rPr lang="en-US" dirty="0">
                <a:solidFill>
                  <a:schemeClr val="tx1"/>
                </a:solidFill>
                <a:latin typeface="Arial" panose="020B0604020202020204" pitchFamily="34" charset="0"/>
                <a:cs typeface="Arial" panose="020B0604020202020204" pitchFamily="34" charset="0"/>
              </a:rPr>
              <a:t> da </a:t>
            </a:r>
            <a:r>
              <a:rPr lang="en-US" dirty="0" err="1">
                <a:solidFill>
                  <a:schemeClr val="tx1"/>
                </a:solidFill>
                <a:latin typeface="Arial" panose="020B0604020202020204" pitchFamily="34" charset="0"/>
                <a:cs typeface="Arial" panose="020B0604020202020204" pitchFamily="34" charset="0"/>
              </a:rPr>
              <a:t>Oferta</a:t>
            </a:r>
            <a:r>
              <a:rPr lang="en-US" dirty="0">
                <a:solidFill>
                  <a:schemeClr val="tx1"/>
                </a:solidFill>
                <a:latin typeface="Arial" panose="020B0604020202020204" pitchFamily="34" charset="0"/>
                <a:cs typeface="Arial" panose="020B0604020202020204" pitchFamily="34" charset="0"/>
              </a:rPr>
              <a:t> e </a:t>
            </a:r>
            <a:r>
              <a:rPr lang="en-US" dirty="0" err="1">
                <a:solidFill>
                  <a:schemeClr val="tx1"/>
                </a:solidFill>
                <a:latin typeface="Arial" panose="020B0604020202020204" pitchFamily="34" charset="0"/>
                <a:cs typeface="Arial" panose="020B0604020202020204" pitchFamily="34" charset="0"/>
              </a:rPr>
              <a:t>Demanda</a:t>
            </a:r>
            <a:endParaRPr lang="en-US" dirty="0">
              <a:solidFill>
                <a:schemeClr val="tx1"/>
              </a:solidFill>
              <a:latin typeface="Arial" panose="020B0604020202020204" pitchFamily="34" charset="0"/>
              <a:cs typeface="Arial" panose="020B0604020202020204" pitchFamily="34" charset="0"/>
            </a:endParaRPr>
          </a:p>
        </p:txBody>
      </p:sp>
      <p:graphicFrame>
        <p:nvGraphicFramePr>
          <p:cNvPr id="12" name="Object 6">
            <a:hlinkClick r:id="" action="ppaction://ole?verb=0"/>
            <a:extLst>
              <a:ext uri="{FF2B5EF4-FFF2-40B4-BE49-F238E27FC236}">
                <a16:creationId xmlns:a16="http://schemas.microsoft.com/office/drawing/2014/main" id="{77E379CA-FDB1-4C6C-A334-E1E4BDEB5F35}"/>
              </a:ext>
            </a:extLst>
          </p:cNvPr>
          <p:cNvGraphicFramePr>
            <a:graphicFrameLocks/>
          </p:cNvGraphicFramePr>
          <p:nvPr>
            <p:extLst>
              <p:ext uri="{D42A27DB-BD31-4B8C-83A1-F6EECF244321}">
                <p14:modId xmlns:p14="http://schemas.microsoft.com/office/powerpoint/2010/main" val="3646964737"/>
              </p:ext>
            </p:extLst>
          </p:nvPr>
        </p:nvGraphicFramePr>
        <p:xfrm>
          <a:off x="728273" y="3490547"/>
          <a:ext cx="7994650" cy="2393950"/>
        </p:xfrm>
        <a:graphic>
          <a:graphicData uri="http://schemas.openxmlformats.org/presentationml/2006/ole">
            <mc:AlternateContent xmlns:mc="http://schemas.openxmlformats.org/markup-compatibility/2006">
              <mc:Choice xmlns:v="urn:schemas-microsoft-com:vml" Requires="v">
                <p:oleObj name="Equation" r:id="rId3" imgW="2387520" imgH="799920" progId="Equation.3">
                  <p:embed/>
                </p:oleObj>
              </mc:Choice>
              <mc:Fallback>
                <p:oleObj name="Equation" r:id="rId3" imgW="2387520" imgH="799920" progId="Equation.3">
                  <p:embed/>
                  <p:pic>
                    <p:nvPicPr>
                      <p:cNvPr id="15362" name="Object 6">
                        <a:hlinkClick r:id="" action="ppaction://ole?verb=0"/>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273" y="3490547"/>
                        <a:ext cx="7994650" cy="2393950"/>
                      </a:xfrm>
                      <a:prstGeom prst="rect">
                        <a:avLst/>
                      </a:prstGeom>
                      <a:solidFill>
                        <a:srgbClr val="F8F8F8"/>
                      </a:solidFill>
                      <a:ln>
                        <a:solidFill>
                          <a:schemeClr val="tx1"/>
                        </a:solidFill>
                      </a:ln>
                      <a:effectLst/>
                    </p:spPr>
                  </p:pic>
                </p:oleObj>
              </mc:Fallback>
            </mc:AlternateContent>
          </a:graphicData>
        </a:graphic>
      </p:graphicFrame>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3" name="Rectangle 5"/>
          <p:cNvSpPr>
            <a:spLocks noChangeArrowheads="1"/>
          </p:cNvSpPr>
          <p:nvPr/>
        </p:nvSpPr>
        <p:spPr bwMode="auto">
          <a:xfrm>
            <a:off x="150052" y="344878"/>
            <a:ext cx="8712594" cy="4343400"/>
          </a:xfrm>
          <a:prstGeom prst="rect">
            <a:avLst/>
          </a:prstGeom>
          <a:noFill/>
          <a:ln w="9525">
            <a:noFill/>
            <a:miter lim="800000"/>
            <a:headEnd/>
            <a:tailEnd/>
          </a:ln>
        </p:spPr>
        <p:txBody>
          <a:bodyPr/>
          <a:lstStyle/>
          <a:p>
            <a:pPr marL="342900" indent="-342900" algn="just">
              <a:spcBef>
                <a:spcPct val="50000"/>
              </a:spcBef>
              <a:buSzPct val="96000"/>
              <a:buFont typeface="Wingdings" panose="05000000000000000000" pitchFamily="2" charset="2"/>
              <a:buChar char="§"/>
            </a:pPr>
            <a:endParaRPr lang="pt-BR" b="1" dirty="0">
              <a:latin typeface="Arial" charset="0"/>
            </a:endParaRPr>
          </a:p>
          <a:p>
            <a:pPr marL="342900" indent="-342900" algn="just">
              <a:spcBef>
                <a:spcPct val="50000"/>
              </a:spcBef>
              <a:buSzPct val="96000"/>
              <a:buFont typeface="Wingdings" panose="05000000000000000000" pitchFamily="2" charset="2"/>
              <a:buChar char="§"/>
            </a:pPr>
            <a:r>
              <a:rPr lang="pt-BR" sz="3000" b="1" dirty="0">
                <a:latin typeface="Arial" charset="0"/>
              </a:rPr>
              <a:t>Classificação das Elasticidades:</a:t>
            </a:r>
          </a:p>
          <a:p>
            <a:pPr marL="342900" indent="-342900" algn="just">
              <a:spcBef>
                <a:spcPct val="50000"/>
              </a:spcBef>
              <a:buSzPct val="96000"/>
              <a:buFont typeface="Wingdings" panose="05000000000000000000" pitchFamily="2" charset="2"/>
              <a:buChar char="§"/>
            </a:pPr>
            <a:endParaRPr lang="pt-BR" sz="400" b="1" dirty="0">
              <a:latin typeface="Arial" charset="0"/>
            </a:endParaRPr>
          </a:p>
          <a:p>
            <a:pPr marL="342900" indent="-342900" algn="just">
              <a:spcBef>
                <a:spcPct val="50000"/>
              </a:spcBef>
              <a:buSzPct val="96000"/>
              <a:buFont typeface="Wingdings" panose="05000000000000000000" pitchFamily="2" charset="2"/>
              <a:buChar char="§"/>
            </a:pPr>
            <a:r>
              <a:rPr lang="pt-BR" sz="2600" b="1" dirty="0">
                <a:latin typeface="Arial" charset="0"/>
              </a:rPr>
              <a:t>Se  E</a:t>
            </a:r>
            <a:r>
              <a:rPr lang="pt-BR" sz="1800" b="1" dirty="0">
                <a:latin typeface="Arial" charset="0"/>
              </a:rPr>
              <a:t>I</a:t>
            </a:r>
            <a:r>
              <a:rPr lang="pt-BR" sz="2600" b="1" dirty="0">
                <a:latin typeface="Arial" charset="0"/>
              </a:rPr>
              <a:t> &lt; 0  </a:t>
            </a:r>
            <a:r>
              <a:rPr lang="pt-BR" sz="2600" dirty="0">
                <a:latin typeface="Arial" charset="0"/>
              </a:rPr>
              <a:t>: O  bem  em questão  é  dito  inferior, ou seja, seu  efeito-renda é  negativo. Dessa forma, renda e consumo variam em sentido contrário.</a:t>
            </a:r>
          </a:p>
          <a:p>
            <a:pPr marL="342900" indent="-342900" algn="just">
              <a:spcBef>
                <a:spcPct val="50000"/>
              </a:spcBef>
              <a:buSzPct val="96000"/>
              <a:buFont typeface="Wingdings" panose="05000000000000000000" pitchFamily="2" charset="2"/>
              <a:buChar char="§"/>
            </a:pPr>
            <a:r>
              <a:rPr lang="pt-BR" sz="2600" b="1" dirty="0">
                <a:latin typeface="Arial" charset="0"/>
              </a:rPr>
              <a:t>Se  </a:t>
            </a:r>
            <a:r>
              <a:rPr lang="pt-BR" sz="2600" b="1" dirty="0">
                <a:latin typeface="+mn-lt"/>
              </a:rPr>
              <a:t>0</a:t>
            </a:r>
            <a:r>
              <a:rPr lang="pt-BR" sz="2600" b="1" dirty="0">
                <a:latin typeface="Symbol" pitchFamily="18" charset="2"/>
              </a:rPr>
              <a:t> </a:t>
            </a:r>
            <a:r>
              <a:rPr lang="en-US" b="1" dirty="0">
                <a:latin typeface="Symbol" pitchFamily="18" charset="2"/>
              </a:rPr>
              <a:t>£</a:t>
            </a:r>
            <a:r>
              <a:rPr lang="pt-BR" sz="2600" b="1" dirty="0">
                <a:latin typeface="Arial" charset="0"/>
              </a:rPr>
              <a:t> E</a:t>
            </a:r>
            <a:r>
              <a:rPr lang="pt-BR" sz="1800" b="1" dirty="0">
                <a:latin typeface="Arial" charset="0"/>
              </a:rPr>
              <a:t>I</a:t>
            </a:r>
            <a:r>
              <a:rPr lang="pt-BR" sz="2600" b="1" dirty="0">
                <a:latin typeface="Arial" charset="0"/>
              </a:rPr>
              <a:t> </a:t>
            </a:r>
            <a:r>
              <a:rPr lang="en-US" b="1" dirty="0">
                <a:latin typeface="Symbol" pitchFamily="18" charset="2"/>
              </a:rPr>
              <a:t>£</a:t>
            </a:r>
            <a:r>
              <a:rPr lang="pt-BR" sz="2600" b="1" dirty="0">
                <a:latin typeface="Symbol" pitchFamily="18" charset="2"/>
              </a:rPr>
              <a:t> </a:t>
            </a:r>
            <a:r>
              <a:rPr lang="pt-BR" sz="2600" b="1" dirty="0">
                <a:latin typeface="Arial" charset="0"/>
              </a:rPr>
              <a:t>1 </a:t>
            </a:r>
            <a:r>
              <a:rPr lang="pt-BR" sz="2600" dirty="0">
                <a:latin typeface="Arial" charset="0"/>
              </a:rPr>
              <a:t>: O  bem  em  questão  é   dito  normal ,  pois  o  efeito-renda  é  positivo, porém, a quantidade demandada varia menos que proporcionalmente às variações na renda.</a:t>
            </a:r>
          </a:p>
          <a:p>
            <a:pPr marL="342900" indent="-342900" algn="just">
              <a:spcBef>
                <a:spcPct val="50000"/>
              </a:spcBef>
              <a:buSzPct val="96000"/>
              <a:buFont typeface="Wingdings" panose="05000000000000000000" pitchFamily="2" charset="2"/>
              <a:buChar char="§"/>
            </a:pPr>
            <a:r>
              <a:rPr lang="pt-BR" sz="2600" b="1" dirty="0">
                <a:latin typeface="Arial" charset="0"/>
              </a:rPr>
              <a:t>Se  E</a:t>
            </a:r>
            <a:r>
              <a:rPr lang="pt-BR" sz="1800" b="1" dirty="0">
                <a:latin typeface="Arial" charset="0"/>
              </a:rPr>
              <a:t>I</a:t>
            </a:r>
            <a:r>
              <a:rPr lang="pt-BR" sz="2600" b="1" dirty="0">
                <a:latin typeface="Arial" charset="0"/>
              </a:rPr>
              <a:t> &gt; 1  </a:t>
            </a:r>
            <a:r>
              <a:rPr lang="pt-BR" sz="2600" dirty="0">
                <a:latin typeface="Arial" charset="0"/>
              </a:rPr>
              <a:t>: O bem em  questão é  dito supérfluo ou superior (bem de “luxo”), pois o efeito-renda é positivo e a quantidade demandada varia mais que proporcionalmente às alterações na renda</a:t>
            </a:r>
            <a:r>
              <a:rPr lang="en-US" sz="2600" dirty="0">
                <a:latin typeface="Arial" charset="0"/>
              </a:rPr>
              <a:t>.</a:t>
            </a:r>
            <a:endParaRPr lang="pt-BR" sz="2600" dirty="0">
              <a:latin typeface="Arial" charset="0"/>
            </a:endParaRPr>
          </a:p>
        </p:txBody>
      </p:sp>
      <p:sp>
        <p:nvSpPr>
          <p:cNvPr id="6" name="Rectangle 4">
            <a:extLst>
              <a:ext uri="{FF2B5EF4-FFF2-40B4-BE49-F238E27FC236}">
                <a16:creationId xmlns:a16="http://schemas.microsoft.com/office/drawing/2014/main" id="{67BE1D4D-101D-4A6E-813D-0C5163F39BA2}"/>
              </a:ext>
            </a:extLst>
          </p:cNvPr>
          <p:cNvSpPr>
            <a:spLocks noGrp="1" noChangeArrowheads="1"/>
          </p:cNvSpPr>
          <p:nvPr>
            <p:ph type="title"/>
          </p:nvPr>
        </p:nvSpPr>
        <p:spPr>
          <a:xfrm>
            <a:off x="42204" y="121038"/>
            <a:ext cx="9101795" cy="723900"/>
          </a:xfrm>
          <a:noFill/>
        </p:spPr>
        <p:txBody>
          <a:bodyPr/>
          <a:lstStyle/>
          <a:p>
            <a:pPr algn="ctr"/>
            <a:r>
              <a:rPr lang="en-US" dirty="0" err="1">
                <a:solidFill>
                  <a:schemeClr val="tx1"/>
                </a:solidFill>
                <a:latin typeface="Arial" panose="020B0604020202020204" pitchFamily="34" charset="0"/>
                <a:cs typeface="Arial" panose="020B0604020202020204" pitchFamily="34" charset="0"/>
              </a:rPr>
              <a:t>Elasticidades</a:t>
            </a:r>
            <a:r>
              <a:rPr lang="en-US" dirty="0">
                <a:solidFill>
                  <a:schemeClr val="tx1"/>
                </a:solidFill>
                <a:latin typeface="Arial" panose="020B0604020202020204" pitchFamily="34" charset="0"/>
                <a:cs typeface="Arial" panose="020B0604020202020204" pitchFamily="34" charset="0"/>
              </a:rPr>
              <a:t> da </a:t>
            </a:r>
            <a:r>
              <a:rPr lang="en-US" dirty="0" err="1">
                <a:solidFill>
                  <a:schemeClr val="tx1"/>
                </a:solidFill>
                <a:latin typeface="Arial" panose="020B0604020202020204" pitchFamily="34" charset="0"/>
                <a:cs typeface="Arial" panose="020B0604020202020204" pitchFamily="34" charset="0"/>
              </a:rPr>
              <a:t>Oferta</a:t>
            </a:r>
            <a:r>
              <a:rPr lang="en-US" dirty="0">
                <a:solidFill>
                  <a:schemeClr val="tx1"/>
                </a:solidFill>
                <a:latin typeface="Arial" panose="020B0604020202020204" pitchFamily="34" charset="0"/>
                <a:cs typeface="Arial" panose="020B0604020202020204" pitchFamily="34" charset="0"/>
              </a:rPr>
              <a:t> e </a:t>
            </a:r>
            <a:r>
              <a:rPr lang="en-US" dirty="0" err="1">
                <a:solidFill>
                  <a:schemeClr val="tx1"/>
                </a:solidFill>
                <a:latin typeface="Arial" panose="020B0604020202020204" pitchFamily="34" charset="0"/>
                <a:cs typeface="Arial" panose="020B0604020202020204" pitchFamily="34" charset="0"/>
              </a:rPr>
              <a:t>Demanda</a:t>
            </a:r>
            <a:endParaRPr lang="en-US"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2233E-BCD9-4B86-8F8D-4BD6DAC98A75}"/>
              </a:ext>
            </a:extLst>
          </p:cNvPr>
          <p:cNvSpPr>
            <a:spLocks noGrp="1"/>
          </p:cNvSpPr>
          <p:nvPr>
            <p:ph type="title"/>
          </p:nvPr>
        </p:nvSpPr>
        <p:spPr>
          <a:xfrm>
            <a:off x="140677" y="6738"/>
            <a:ext cx="9003323" cy="785813"/>
          </a:xfrm>
        </p:spPr>
        <p:txBody>
          <a:bodyPr/>
          <a:lstStyle/>
          <a:p>
            <a:r>
              <a:rPr lang="pt-BR" sz="3400" dirty="0">
                <a:solidFill>
                  <a:schemeClr val="tx1"/>
                </a:solidFill>
              </a:rPr>
              <a:t>A Curva de Demanda e Os Bens de </a:t>
            </a:r>
            <a:r>
              <a:rPr lang="pt-BR" sz="3400" dirty="0" err="1">
                <a:solidFill>
                  <a:schemeClr val="tx1"/>
                </a:solidFill>
              </a:rPr>
              <a:t>Giffen</a:t>
            </a:r>
            <a:endParaRPr lang="pt-BR" sz="3400" dirty="0">
              <a:solidFill>
                <a:schemeClr val="tx1"/>
              </a:solidFill>
            </a:endParaRPr>
          </a:p>
        </p:txBody>
      </p:sp>
      <p:sp>
        <p:nvSpPr>
          <p:cNvPr id="3" name="Espaço Reservado para Conteúdo 2">
            <a:extLst>
              <a:ext uri="{FF2B5EF4-FFF2-40B4-BE49-F238E27FC236}">
                <a16:creationId xmlns:a16="http://schemas.microsoft.com/office/drawing/2014/main" id="{507DC4D2-5FBE-4484-BF07-430134BBE201}"/>
              </a:ext>
            </a:extLst>
          </p:cNvPr>
          <p:cNvSpPr>
            <a:spLocks noGrp="1"/>
          </p:cNvSpPr>
          <p:nvPr>
            <p:ph idx="1"/>
          </p:nvPr>
        </p:nvSpPr>
        <p:spPr>
          <a:xfrm>
            <a:off x="140677" y="780801"/>
            <a:ext cx="8774723" cy="4883150"/>
          </a:xfrm>
        </p:spPr>
        <p:txBody>
          <a:bodyPr/>
          <a:lstStyle/>
          <a:p>
            <a:pPr algn="just">
              <a:spcBef>
                <a:spcPts val="600"/>
              </a:spcBef>
              <a:buClrTx/>
              <a:buSzPct val="100000"/>
              <a:buFont typeface="Wingdings" panose="05000000000000000000" pitchFamily="2" charset="2"/>
              <a:buChar char="§"/>
            </a:pPr>
            <a:r>
              <a:rPr lang="pt-BR" sz="3000" dirty="0">
                <a:solidFill>
                  <a:schemeClr val="tx1"/>
                </a:solidFill>
              </a:rPr>
              <a:t>Anteriormente vimos que, no caso da queda no preço do bem X:</a:t>
            </a:r>
          </a:p>
          <a:p>
            <a:pPr lvl="1" algn="just">
              <a:spcBef>
                <a:spcPts val="600"/>
              </a:spcBef>
              <a:buClrTx/>
              <a:buSzPct val="100000"/>
              <a:buFont typeface="Wingdings" panose="05000000000000000000" pitchFamily="2" charset="2"/>
              <a:buChar char="§"/>
            </a:pPr>
            <a:r>
              <a:rPr lang="pt-BR" sz="2900" dirty="0">
                <a:solidFill>
                  <a:schemeClr val="tx1"/>
                </a:solidFill>
              </a:rPr>
              <a:t>A quantidade demandada aumenta, pois o consumidor substituirá (se for possível) outros bens por X (Efeito Substituição);</a:t>
            </a:r>
          </a:p>
          <a:p>
            <a:pPr lvl="1" algn="just">
              <a:spcBef>
                <a:spcPts val="600"/>
              </a:spcBef>
              <a:buClrTx/>
              <a:buSzPct val="100000"/>
              <a:buFont typeface="Wingdings" panose="05000000000000000000" pitchFamily="2" charset="2"/>
              <a:buChar char="§"/>
            </a:pPr>
            <a:r>
              <a:rPr lang="pt-BR" sz="2900" dirty="0">
                <a:solidFill>
                  <a:schemeClr val="tx1"/>
                </a:solidFill>
              </a:rPr>
              <a:t>A quantidade demandada aumenta em função do aumento da renda real (Efeito Renda).</a:t>
            </a:r>
          </a:p>
          <a:p>
            <a:pPr lvl="1" algn="just">
              <a:spcBef>
                <a:spcPts val="600"/>
              </a:spcBef>
              <a:buClrTx/>
              <a:buSzPct val="100000"/>
              <a:buFont typeface="Wingdings" panose="05000000000000000000" pitchFamily="2" charset="2"/>
              <a:buChar char="§"/>
            </a:pPr>
            <a:endParaRPr lang="pt-BR" sz="100" dirty="0">
              <a:solidFill>
                <a:schemeClr val="tx1"/>
              </a:solidFill>
            </a:endParaRPr>
          </a:p>
          <a:p>
            <a:pPr algn="just">
              <a:spcBef>
                <a:spcPts val="600"/>
              </a:spcBef>
              <a:buClrTx/>
              <a:buSzPct val="100000"/>
              <a:buFont typeface="Wingdings" panose="05000000000000000000" pitchFamily="2" charset="2"/>
              <a:buChar char="§"/>
            </a:pPr>
            <a:r>
              <a:rPr lang="pt-BR" sz="3000" dirty="0">
                <a:solidFill>
                  <a:schemeClr val="tx1"/>
                </a:solidFill>
              </a:rPr>
              <a:t>Logo, nesse caso, o ER positivo reforçará o ES (sempre negativo), fazendo com que a variação da quantidade demandada seja maior.</a:t>
            </a:r>
          </a:p>
          <a:p>
            <a:pPr algn="just">
              <a:spcBef>
                <a:spcPts val="600"/>
              </a:spcBef>
              <a:buClrTx/>
              <a:buSzPct val="100000"/>
              <a:buFont typeface="Wingdings" panose="05000000000000000000" pitchFamily="2" charset="2"/>
              <a:buChar char="§"/>
            </a:pPr>
            <a:endParaRPr lang="pt-BR" sz="200" dirty="0">
              <a:solidFill>
                <a:schemeClr val="tx1"/>
              </a:solidFill>
            </a:endParaRPr>
          </a:p>
          <a:p>
            <a:pPr algn="just">
              <a:spcBef>
                <a:spcPts val="600"/>
              </a:spcBef>
              <a:buClrTx/>
              <a:buSzPct val="100000"/>
              <a:buFont typeface="Wingdings" panose="05000000000000000000" pitchFamily="2" charset="2"/>
              <a:buChar char="§"/>
            </a:pPr>
            <a:r>
              <a:rPr lang="pt-BR" sz="3000" b="1" dirty="0">
                <a:solidFill>
                  <a:schemeClr val="tx1"/>
                </a:solidFill>
              </a:rPr>
              <a:t>Mas se o bem for inferior ?</a:t>
            </a:r>
          </a:p>
        </p:txBody>
      </p:sp>
    </p:spTree>
    <p:extLst>
      <p:ext uri="{BB962C8B-B14F-4D97-AF65-F5344CB8AC3E}">
        <p14:creationId xmlns:p14="http://schemas.microsoft.com/office/powerpoint/2010/main" val="75615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 name="Imagem 68">
            <a:extLst>
              <a:ext uri="{FF2B5EF4-FFF2-40B4-BE49-F238E27FC236}">
                <a16:creationId xmlns:a16="http://schemas.microsoft.com/office/drawing/2014/main" id="{AE195A27-5C62-4C93-A9EC-A09E547066B6}"/>
              </a:ext>
            </a:extLst>
          </p:cNvPr>
          <p:cNvPicPr>
            <a:picLocks noChangeAspect="1"/>
          </p:cNvPicPr>
          <p:nvPr/>
        </p:nvPicPr>
        <p:blipFill>
          <a:blip r:embed="rId2"/>
          <a:stretch>
            <a:fillRect/>
          </a:stretch>
        </p:blipFill>
        <p:spPr>
          <a:xfrm>
            <a:off x="0" y="1198306"/>
            <a:ext cx="9144000" cy="4597583"/>
          </a:xfrm>
          <a:prstGeom prst="rect">
            <a:avLst/>
          </a:prstGeom>
        </p:spPr>
      </p:pic>
      <p:sp>
        <p:nvSpPr>
          <p:cNvPr id="72" name="Título 1">
            <a:extLst>
              <a:ext uri="{FF2B5EF4-FFF2-40B4-BE49-F238E27FC236}">
                <a16:creationId xmlns:a16="http://schemas.microsoft.com/office/drawing/2014/main" id="{9235F789-E057-4FB2-AB3E-182B428B7AAB}"/>
              </a:ext>
            </a:extLst>
          </p:cNvPr>
          <p:cNvSpPr>
            <a:spLocks noGrp="1"/>
          </p:cNvSpPr>
          <p:nvPr>
            <p:ph type="title"/>
          </p:nvPr>
        </p:nvSpPr>
        <p:spPr>
          <a:xfrm>
            <a:off x="140677" y="6738"/>
            <a:ext cx="9003323" cy="785813"/>
          </a:xfrm>
        </p:spPr>
        <p:txBody>
          <a:bodyPr/>
          <a:lstStyle/>
          <a:p>
            <a:r>
              <a:rPr lang="pt-BR" sz="3400" dirty="0">
                <a:solidFill>
                  <a:schemeClr val="tx1"/>
                </a:solidFill>
              </a:rPr>
              <a:t>A Curva de Demanda e Os Bens de </a:t>
            </a:r>
            <a:r>
              <a:rPr lang="pt-BR" sz="3400" dirty="0" err="1">
                <a:solidFill>
                  <a:schemeClr val="tx1"/>
                </a:solidFill>
              </a:rPr>
              <a:t>Giffen</a:t>
            </a:r>
            <a:endParaRPr lang="pt-BR" sz="3400" dirty="0">
              <a:solidFill>
                <a:schemeClr val="tx1"/>
              </a:solidFill>
            </a:endParaRPr>
          </a:p>
        </p:txBody>
      </p:sp>
    </p:spTree>
    <p:extLst>
      <p:ext uri="{BB962C8B-B14F-4D97-AF65-F5344CB8AC3E}">
        <p14:creationId xmlns:p14="http://schemas.microsoft.com/office/powerpoint/2010/main" val="3405344298"/>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053">
            <a:extLst>
              <a:ext uri="{FF2B5EF4-FFF2-40B4-BE49-F238E27FC236}">
                <a16:creationId xmlns:a16="http://schemas.microsoft.com/office/drawing/2014/main" id="{19EE4D84-DB0C-4D97-9C32-47219BE5AC41}"/>
              </a:ext>
            </a:extLst>
          </p:cNvPr>
          <p:cNvSpPr txBox="1">
            <a:spLocks noChangeArrowheads="1"/>
          </p:cNvSpPr>
          <p:nvPr/>
        </p:nvSpPr>
        <p:spPr bwMode="auto">
          <a:xfrm>
            <a:off x="281354" y="1027511"/>
            <a:ext cx="8581291"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ct val="70000"/>
              </a:spcBef>
              <a:buClrTx/>
              <a:buFont typeface="Wingdings" panose="05000000000000000000" pitchFamily="2" charset="2"/>
              <a:buChar char="§"/>
            </a:pPr>
            <a:r>
              <a:rPr lang="en-US" sz="2800" b="1" kern="0" dirty="0" err="1">
                <a:solidFill>
                  <a:schemeClr val="tx1"/>
                </a:solidFill>
              </a:rPr>
              <a:t>Outras</a:t>
            </a:r>
            <a:r>
              <a:rPr lang="en-US" sz="2800" b="1" kern="0" dirty="0">
                <a:solidFill>
                  <a:schemeClr val="tx1"/>
                </a:solidFill>
              </a:rPr>
              <a:t> </a:t>
            </a:r>
            <a:r>
              <a:rPr lang="en-US" sz="2800" b="1" kern="0" dirty="0" err="1">
                <a:solidFill>
                  <a:schemeClr val="tx1"/>
                </a:solidFill>
              </a:rPr>
              <a:t>Variáveis</a:t>
            </a:r>
            <a:r>
              <a:rPr lang="en-US" sz="2800" b="1" kern="0" dirty="0">
                <a:solidFill>
                  <a:schemeClr val="tx1"/>
                </a:solidFill>
              </a:rPr>
              <a:t> que </a:t>
            </a:r>
            <a:r>
              <a:rPr lang="en-US" sz="2800" b="1" kern="0" dirty="0" err="1">
                <a:solidFill>
                  <a:schemeClr val="tx1"/>
                </a:solidFill>
              </a:rPr>
              <a:t>Afetam</a:t>
            </a:r>
            <a:r>
              <a:rPr lang="en-US" sz="2800" b="1" kern="0" dirty="0">
                <a:solidFill>
                  <a:schemeClr val="tx1"/>
                </a:solidFill>
              </a:rPr>
              <a:t> a </a:t>
            </a:r>
            <a:r>
              <a:rPr lang="en-US" sz="2800" b="1" kern="0" dirty="0" err="1">
                <a:solidFill>
                  <a:schemeClr val="tx1"/>
                </a:solidFill>
              </a:rPr>
              <a:t>Demanda</a:t>
            </a:r>
            <a:r>
              <a:rPr lang="en-US" sz="2800" b="1" kern="0" dirty="0">
                <a:solidFill>
                  <a:schemeClr val="tx1"/>
                </a:solidFill>
              </a:rPr>
              <a:t> (</a:t>
            </a:r>
            <a:r>
              <a:rPr lang="en-US" sz="2800" b="1" kern="0" dirty="0" err="1">
                <a:solidFill>
                  <a:schemeClr val="tx1"/>
                </a:solidFill>
              </a:rPr>
              <a:t>Deslocamentos</a:t>
            </a:r>
            <a:r>
              <a:rPr lang="en-US" sz="2800" b="1" kern="0" dirty="0">
                <a:solidFill>
                  <a:schemeClr val="tx1"/>
                </a:solidFill>
              </a:rPr>
              <a:t> da </a:t>
            </a:r>
            <a:r>
              <a:rPr lang="en-US" sz="2800" b="1" kern="0" dirty="0" err="1">
                <a:solidFill>
                  <a:schemeClr val="tx1"/>
                </a:solidFill>
              </a:rPr>
              <a:t>Curva</a:t>
            </a:r>
            <a:r>
              <a:rPr lang="en-US" sz="2800" b="1" kern="0" dirty="0">
                <a:solidFill>
                  <a:schemeClr val="tx1"/>
                </a:solidFill>
              </a:rPr>
              <a:t> de </a:t>
            </a:r>
            <a:r>
              <a:rPr lang="en-US" sz="2800" b="1" kern="0" dirty="0" err="1">
                <a:solidFill>
                  <a:schemeClr val="tx1"/>
                </a:solidFill>
              </a:rPr>
              <a:t>Demanda</a:t>
            </a:r>
            <a:r>
              <a:rPr lang="en-US" sz="2800" b="1" kern="0" dirty="0">
                <a:solidFill>
                  <a:schemeClr val="tx1"/>
                </a:solidFill>
              </a:rPr>
              <a:t>)</a:t>
            </a:r>
          </a:p>
          <a:p>
            <a:pPr lvl="1" algn="just">
              <a:buClrTx/>
              <a:buSzPct val="75000"/>
              <a:buFont typeface="Wingdings" panose="05000000000000000000" pitchFamily="2" charset="2"/>
              <a:buChar char="§"/>
            </a:pPr>
            <a:r>
              <a:rPr lang="en-US" kern="0" dirty="0">
                <a:solidFill>
                  <a:schemeClr val="tx1"/>
                </a:solidFill>
              </a:rPr>
              <a:t>Renda</a:t>
            </a:r>
          </a:p>
          <a:p>
            <a:pPr lvl="1" algn="just">
              <a:buClrTx/>
              <a:buSzPct val="75000"/>
              <a:buFont typeface="Wingdings" panose="05000000000000000000" pitchFamily="2" charset="2"/>
              <a:buChar char="§"/>
            </a:pPr>
            <a:r>
              <a:rPr lang="en-US" kern="0" dirty="0" err="1">
                <a:solidFill>
                  <a:schemeClr val="tx1"/>
                </a:solidFill>
              </a:rPr>
              <a:t>Gostos</a:t>
            </a:r>
            <a:r>
              <a:rPr lang="en-US" kern="0" dirty="0">
                <a:solidFill>
                  <a:schemeClr val="tx1"/>
                </a:solidFill>
              </a:rPr>
              <a:t> e </a:t>
            </a:r>
            <a:r>
              <a:rPr lang="en-US" kern="0" dirty="0" err="1">
                <a:solidFill>
                  <a:schemeClr val="tx1"/>
                </a:solidFill>
              </a:rPr>
              <a:t>Preferências</a:t>
            </a:r>
            <a:endParaRPr lang="en-US" kern="0" dirty="0">
              <a:solidFill>
                <a:schemeClr val="tx1"/>
              </a:solidFill>
            </a:endParaRPr>
          </a:p>
          <a:p>
            <a:pPr lvl="1" algn="just">
              <a:buClrTx/>
              <a:buSzPct val="75000"/>
              <a:buFont typeface="Wingdings" panose="05000000000000000000" pitchFamily="2" charset="2"/>
              <a:buChar char="§"/>
            </a:pPr>
            <a:r>
              <a:rPr lang="en-US" kern="0" dirty="0" err="1">
                <a:solidFill>
                  <a:schemeClr val="tx1"/>
                </a:solidFill>
              </a:rPr>
              <a:t>Preço</a:t>
            </a:r>
            <a:r>
              <a:rPr lang="en-US" kern="0" dirty="0">
                <a:solidFill>
                  <a:schemeClr val="tx1"/>
                </a:solidFill>
              </a:rPr>
              <a:t> dos Bens </a:t>
            </a:r>
            <a:r>
              <a:rPr lang="en-US" kern="0" dirty="0" err="1">
                <a:solidFill>
                  <a:schemeClr val="tx1"/>
                </a:solidFill>
              </a:rPr>
              <a:t>Relacionados</a:t>
            </a:r>
            <a:endParaRPr lang="en-US" kern="0" dirty="0">
              <a:solidFill>
                <a:schemeClr val="tx1"/>
              </a:solidFill>
            </a:endParaRPr>
          </a:p>
          <a:p>
            <a:pPr lvl="2" algn="just">
              <a:buClrTx/>
              <a:buSzPct val="60000"/>
              <a:buFont typeface="Wingdings" panose="05000000000000000000" pitchFamily="2" charset="2"/>
              <a:buChar char="§"/>
            </a:pPr>
            <a:r>
              <a:rPr lang="en-US" kern="0" dirty="0" err="1">
                <a:solidFill>
                  <a:schemeClr val="tx1"/>
                </a:solidFill>
              </a:rPr>
              <a:t>Substitutos</a:t>
            </a:r>
            <a:endParaRPr lang="en-US" kern="0" dirty="0">
              <a:solidFill>
                <a:schemeClr val="tx1"/>
              </a:solidFill>
            </a:endParaRPr>
          </a:p>
          <a:p>
            <a:pPr lvl="2" algn="just">
              <a:buClrTx/>
              <a:buSzPct val="60000"/>
              <a:buFont typeface="Wingdings" panose="05000000000000000000" pitchFamily="2" charset="2"/>
              <a:buChar char="§"/>
            </a:pPr>
            <a:r>
              <a:rPr lang="en-US" kern="0" dirty="0" err="1">
                <a:solidFill>
                  <a:schemeClr val="tx1"/>
                </a:solidFill>
              </a:rPr>
              <a:t>Complementares</a:t>
            </a:r>
            <a:endParaRPr lang="en-US" kern="0" dirty="0">
              <a:solidFill>
                <a:schemeClr val="tx1"/>
              </a:solidFill>
            </a:endParaRPr>
          </a:p>
          <a:p>
            <a:pPr lvl="2" algn="just">
              <a:buClrTx/>
              <a:buSzPct val="60000"/>
              <a:buFont typeface="Wingdings" panose="05000000000000000000" pitchFamily="2" charset="2"/>
              <a:buChar char="§"/>
            </a:pPr>
            <a:endParaRPr lang="en-US" sz="800" kern="0" dirty="0">
              <a:solidFill>
                <a:schemeClr val="tx1"/>
              </a:solidFill>
            </a:endParaRPr>
          </a:p>
          <a:p>
            <a:pPr algn="just">
              <a:buClrTx/>
              <a:buFont typeface="Wingdings" panose="05000000000000000000" pitchFamily="2" charset="2"/>
              <a:buChar char="§"/>
            </a:pPr>
            <a:r>
              <a:rPr lang="pt-BR" sz="2800" b="1" kern="0" dirty="0">
                <a:solidFill>
                  <a:schemeClr val="tx1"/>
                </a:solidFill>
              </a:rPr>
              <a:t>Regra Básica: </a:t>
            </a:r>
            <a:r>
              <a:rPr lang="pt-BR" sz="2800" kern="0" dirty="0">
                <a:solidFill>
                  <a:schemeClr val="tx1"/>
                </a:solidFill>
              </a:rPr>
              <a:t>qualquer variável que não seja o preço, que afete as decisões de demanda, desloca a curva de demanda.</a:t>
            </a:r>
            <a:endParaRPr lang="en-US" sz="2800" kern="0" dirty="0">
              <a:solidFill>
                <a:schemeClr val="tx1"/>
              </a:solidFill>
            </a:endParaRPr>
          </a:p>
          <a:p>
            <a:pPr lvl="1" algn="just">
              <a:buClrTx/>
              <a:buFont typeface="Wingdings" panose="05000000000000000000" pitchFamily="2" charset="2"/>
              <a:buChar char="§"/>
            </a:pPr>
            <a:endParaRPr lang="en-US" kern="0" dirty="0">
              <a:solidFill>
                <a:schemeClr val="tx1"/>
              </a:solidFill>
            </a:endParaRPr>
          </a:p>
        </p:txBody>
      </p:sp>
      <p:sp>
        <p:nvSpPr>
          <p:cNvPr id="14" name="Rectangle 4">
            <a:extLst>
              <a:ext uri="{FF2B5EF4-FFF2-40B4-BE49-F238E27FC236}">
                <a16:creationId xmlns:a16="http://schemas.microsoft.com/office/drawing/2014/main" id="{16FBB862-F24F-4865-8BA5-8B404C1EB69F}"/>
              </a:ext>
            </a:extLst>
          </p:cNvPr>
          <p:cNvSpPr>
            <a:spLocks noGrp="1" noChangeArrowheads="1"/>
          </p:cNvSpPr>
          <p:nvPr>
            <p:ph type="title"/>
          </p:nvPr>
        </p:nvSpPr>
        <p:spPr>
          <a:xfrm>
            <a:off x="790136" y="77078"/>
            <a:ext cx="7772400" cy="785813"/>
          </a:xfrm>
          <a:noFill/>
        </p:spPr>
        <p:txBody>
          <a:bodyPr/>
          <a:lstStyle/>
          <a:p>
            <a:pPr algn="ctr"/>
            <a:r>
              <a:rPr lang="en-US" dirty="0" err="1">
                <a:solidFill>
                  <a:schemeClr val="tx1"/>
                </a:solidFill>
              </a:rPr>
              <a:t>Oferta</a:t>
            </a:r>
            <a:r>
              <a:rPr lang="en-US" dirty="0">
                <a:solidFill>
                  <a:schemeClr val="tx1"/>
                </a:solidFill>
              </a:rPr>
              <a:t> e </a:t>
            </a:r>
            <a:r>
              <a:rPr lang="en-US" dirty="0" err="1">
                <a:solidFill>
                  <a:schemeClr val="tx1"/>
                </a:solidFill>
              </a:rPr>
              <a:t>Demanda</a:t>
            </a:r>
            <a:endParaRPr lang="en-US" dirty="0">
              <a:solidFill>
                <a:schemeClr val="tx1"/>
              </a:solidFill>
            </a:endParaRPr>
          </a:p>
        </p:txBody>
      </p:sp>
    </p:spTree>
    <p:extLst>
      <p:ext uri="{BB962C8B-B14F-4D97-AF65-F5344CB8AC3E}">
        <p14:creationId xmlns:p14="http://schemas.microsoft.com/office/powerpoint/2010/main" val="257353128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 calcmode="lin" valueType="num">
                                      <p:cBhvr additive="base">
                                        <p:cTn id="7"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anim calcmode="lin" valueType="num">
                                      <p:cBhvr additive="base">
                                        <p:cTn id="11"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anim calcmode="lin" valueType="num">
                                      <p:cBhvr additive="base">
                                        <p:cTn id="15"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anim calcmode="lin" valueType="num">
                                      <p:cBhvr additive="base">
                                        <p:cTn id="19"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anim calcmode="lin" valueType="num">
                                      <p:cBhvr additive="base">
                                        <p:cTn id="23"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1">
                                            <p:txEl>
                                              <p:pRg st="7" end="7"/>
                                            </p:txEl>
                                          </p:spTgt>
                                        </p:tgtEl>
                                        <p:attrNameLst>
                                          <p:attrName>style.visibility</p:attrName>
                                        </p:attrNameLst>
                                      </p:cBhvr>
                                      <p:to>
                                        <p:strVal val="visible"/>
                                      </p:to>
                                    </p:set>
                                    <p:anim calcmode="lin" valueType="num">
                                      <p:cBhvr additive="base">
                                        <p:cTn id="29"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A443A53F-AF36-4E92-8144-AA08221E8F9A}"/>
              </a:ext>
            </a:extLst>
          </p:cNvPr>
          <p:cNvSpPr>
            <a:spLocks noGrp="1"/>
          </p:cNvSpPr>
          <p:nvPr>
            <p:ph type="title"/>
          </p:nvPr>
        </p:nvSpPr>
        <p:spPr>
          <a:xfrm>
            <a:off x="140677" y="-35466"/>
            <a:ext cx="9003323" cy="785813"/>
          </a:xfrm>
        </p:spPr>
        <p:txBody>
          <a:bodyPr/>
          <a:lstStyle/>
          <a:p>
            <a:r>
              <a:rPr lang="pt-BR" sz="3400" dirty="0">
                <a:solidFill>
                  <a:schemeClr val="tx1"/>
                </a:solidFill>
              </a:rPr>
              <a:t>A Curva de Demanda e Os Bens de </a:t>
            </a:r>
            <a:r>
              <a:rPr lang="pt-BR" sz="3400" dirty="0" err="1">
                <a:solidFill>
                  <a:schemeClr val="tx1"/>
                </a:solidFill>
              </a:rPr>
              <a:t>Giffen</a:t>
            </a:r>
            <a:endParaRPr lang="pt-BR" sz="3400" dirty="0">
              <a:solidFill>
                <a:schemeClr val="tx1"/>
              </a:solidFill>
            </a:endParaRPr>
          </a:p>
        </p:txBody>
      </p:sp>
      <p:sp>
        <p:nvSpPr>
          <p:cNvPr id="7" name="Espaço Reservado para Conteúdo 2">
            <a:extLst>
              <a:ext uri="{FF2B5EF4-FFF2-40B4-BE49-F238E27FC236}">
                <a16:creationId xmlns:a16="http://schemas.microsoft.com/office/drawing/2014/main" id="{59046899-BE46-4905-B401-62BFE7ABC38C}"/>
              </a:ext>
            </a:extLst>
          </p:cNvPr>
          <p:cNvSpPr>
            <a:spLocks noGrp="1"/>
          </p:cNvSpPr>
          <p:nvPr>
            <p:ph idx="1"/>
          </p:nvPr>
        </p:nvSpPr>
        <p:spPr>
          <a:xfrm>
            <a:off x="140677" y="611985"/>
            <a:ext cx="8862646" cy="4883150"/>
          </a:xfrm>
        </p:spPr>
        <p:txBody>
          <a:bodyPr/>
          <a:lstStyle/>
          <a:p>
            <a:pPr algn="just">
              <a:spcBef>
                <a:spcPts val="600"/>
              </a:spcBef>
              <a:buClrTx/>
              <a:buSzPct val="100000"/>
              <a:buFont typeface="Wingdings" panose="05000000000000000000" pitchFamily="2" charset="2"/>
              <a:buChar char="§"/>
            </a:pPr>
            <a:endParaRPr lang="pt-BR" sz="500" dirty="0">
              <a:solidFill>
                <a:schemeClr val="tx1"/>
              </a:solidFill>
            </a:endParaRPr>
          </a:p>
          <a:p>
            <a:pPr>
              <a:spcBef>
                <a:spcPts val="600"/>
              </a:spcBef>
              <a:buClrTx/>
              <a:buSzPct val="100000"/>
              <a:buFont typeface="Wingdings" panose="05000000000000000000" pitchFamily="2" charset="2"/>
              <a:buChar char="§"/>
            </a:pPr>
            <a:r>
              <a:rPr lang="en-US" sz="2800" b="1" kern="0" dirty="0">
                <a:solidFill>
                  <a:schemeClr val="tx1"/>
                </a:solidFill>
              </a:rPr>
              <a:t>Um Caso “Especial”: </a:t>
            </a:r>
            <a:r>
              <a:rPr lang="en-US" sz="2800" b="1" kern="0" dirty="0" err="1">
                <a:solidFill>
                  <a:schemeClr val="tx1"/>
                </a:solidFill>
              </a:rPr>
              <a:t>Os</a:t>
            </a:r>
            <a:r>
              <a:rPr lang="en-US" sz="2800" b="1" kern="0" dirty="0">
                <a:solidFill>
                  <a:schemeClr val="tx1"/>
                </a:solidFill>
              </a:rPr>
              <a:t> Bens de </a:t>
            </a:r>
            <a:r>
              <a:rPr lang="en-US" sz="2800" b="1" kern="0" dirty="0" err="1">
                <a:solidFill>
                  <a:schemeClr val="tx1"/>
                </a:solidFill>
              </a:rPr>
              <a:t>Giffen</a:t>
            </a:r>
            <a:r>
              <a:rPr lang="en-US" sz="2800" b="1" kern="0" dirty="0">
                <a:solidFill>
                  <a:schemeClr val="tx1"/>
                </a:solidFill>
              </a:rPr>
              <a:t>.</a:t>
            </a:r>
          </a:p>
          <a:p>
            <a:pPr lvl="1" algn="just">
              <a:spcBef>
                <a:spcPts val="600"/>
              </a:spcBef>
              <a:buClrTx/>
              <a:buSzPct val="100000"/>
              <a:buFont typeface="Wingdings" panose="05000000000000000000" pitchFamily="2" charset="2"/>
              <a:buChar char="§"/>
            </a:pPr>
            <a:r>
              <a:rPr lang="en-US" kern="0" dirty="0">
                <a:solidFill>
                  <a:schemeClr val="tx1"/>
                </a:solidFill>
              </a:rPr>
              <a:t>O </a:t>
            </a:r>
            <a:r>
              <a:rPr lang="en-US" kern="0" dirty="0" err="1">
                <a:solidFill>
                  <a:schemeClr val="tx1"/>
                </a:solidFill>
              </a:rPr>
              <a:t>efeito</a:t>
            </a:r>
            <a:r>
              <a:rPr lang="en-US" kern="0" dirty="0">
                <a:solidFill>
                  <a:schemeClr val="tx1"/>
                </a:solidFill>
              </a:rPr>
              <a:t> </a:t>
            </a:r>
            <a:r>
              <a:rPr lang="en-US" kern="0" dirty="0" err="1">
                <a:solidFill>
                  <a:schemeClr val="tx1"/>
                </a:solidFill>
              </a:rPr>
              <a:t>renda</a:t>
            </a:r>
            <a:r>
              <a:rPr lang="en-US" kern="0" dirty="0">
                <a:solidFill>
                  <a:schemeClr val="tx1"/>
                </a:solidFill>
              </a:rPr>
              <a:t> </a:t>
            </a:r>
            <a:r>
              <a:rPr lang="en-US" kern="0" dirty="0" err="1">
                <a:solidFill>
                  <a:schemeClr val="tx1"/>
                </a:solidFill>
              </a:rPr>
              <a:t>negativo</a:t>
            </a:r>
            <a:r>
              <a:rPr lang="en-US" kern="0" dirty="0">
                <a:solidFill>
                  <a:schemeClr val="tx1"/>
                </a:solidFill>
              </a:rPr>
              <a:t> </a:t>
            </a:r>
            <a:r>
              <a:rPr lang="en-US" kern="0" dirty="0" err="1">
                <a:solidFill>
                  <a:schemeClr val="tx1"/>
                </a:solidFill>
              </a:rPr>
              <a:t>pode</a:t>
            </a:r>
            <a:r>
              <a:rPr lang="en-US" kern="0" dirty="0">
                <a:solidFill>
                  <a:schemeClr val="tx1"/>
                </a:solidFill>
              </a:rPr>
              <a:t>, </a:t>
            </a:r>
            <a:r>
              <a:rPr lang="en-US" kern="0" dirty="0" err="1">
                <a:solidFill>
                  <a:schemeClr val="tx1"/>
                </a:solidFill>
              </a:rPr>
              <a:t>teoricamente</a:t>
            </a:r>
            <a:r>
              <a:rPr lang="en-US" kern="0" dirty="0">
                <a:solidFill>
                  <a:schemeClr val="tx1"/>
                </a:solidFill>
              </a:rPr>
              <a:t>, ser </a:t>
            </a:r>
            <a:r>
              <a:rPr lang="en-US" kern="0" dirty="0" err="1">
                <a:solidFill>
                  <a:schemeClr val="tx1"/>
                </a:solidFill>
              </a:rPr>
              <a:t>grande</a:t>
            </a:r>
            <a:r>
              <a:rPr lang="en-US" kern="0" dirty="0">
                <a:solidFill>
                  <a:schemeClr val="tx1"/>
                </a:solidFill>
              </a:rPr>
              <a:t> o </a:t>
            </a:r>
            <a:r>
              <a:rPr lang="en-US" kern="0" dirty="0" err="1">
                <a:solidFill>
                  <a:schemeClr val="tx1"/>
                </a:solidFill>
              </a:rPr>
              <a:t>suficiente</a:t>
            </a:r>
            <a:r>
              <a:rPr lang="en-US" kern="0" dirty="0">
                <a:solidFill>
                  <a:schemeClr val="tx1"/>
                </a:solidFill>
              </a:rPr>
              <a:t> para </a:t>
            </a:r>
            <a:r>
              <a:rPr lang="en-US" kern="0" dirty="0" err="1">
                <a:solidFill>
                  <a:schemeClr val="tx1"/>
                </a:solidFill>
              </a:rPr>
              <a:t>fazer</a:t>
            </a:r>
            <a:r>
              <a:rPr lang="en-US" kern="0" dirty="0">
                <a:solidFill>
                  <a:schemeClr val="tx1"/>
                </a:solidFill>
              </a:rPr>
              <a:t> com que a </a:t>
            </a:r>
            <a:r>
              <a:rPr lang="en-US" kern="0" dirty="0" err="1">
                <a:solidFill>
                  <a:schemeClr val="tx1"/>
                </a:solidFill>
              </a:rPr>
              <a:t>curva</a:t>
            </a:r>
            <a:r>
              <a:rPr lang="en-US" kern="0" dirty="0">
                <a:solidFill>
                  <a:schemeClr val="tx1"/>
                </a:solidFill>
              </a:rPr>
              <a:t> de </a:t>
            </a:r>
            <a:r>
              <a:rPr lang="en-US" kern="0" dirty="0" err="1">
                <a:solidFill>
                  <a:schemeClr val="tx1"/>
                </a:solidFill>
              </a:rPr>
              <a:t>demanda</a:t>
            </a:r>
            <a:r>
              <a:rPr lang="en-US" kern="0" dirty="0">
                <a:solidFill>
                  <a:schemeClr val="tx1"/>
                </a:solidFill>
              </a:rPr>
              <a:t> </a:t>
            </a:r>
            <a:r>
              <a:rPr lang="en-US" kern="0" dirty="0" err="1">
                <a:solidFill>
                  <a:schemeClr val="tx1"/>
                </a:solidFill>
              </a:rPr>
              <a:t>seja</a:t>
            </a:r>
            <a:r>
              <a:rPr lang="en-US" kern="0" dirty="0">
                <a:solidFill>
                  <a:schemeClr val="tx1"/>
                </a:solidFill>
              </a:rPr>
              <a:t> </a:t>
            </a:r>
            <a:r>
              <a:rPr lang="en-US" kern="0" dirty="0" err="1">
                <a:solidFill>
                  <a:schemeClr val="tx1"/>
                </a:solidFill>
              </a:rPr>
              <a:t>positivamente</a:t>
            </a:r>
            <a:r>
              <a:rPr lang="en-US" kern="0" dirty="0">
                <a:solidFill>
                  <a:schemeClr val="tx1"/>
                </a:solidFill>
              </a:rPr>
              <a:t> </a:t>
            </a:r>
            <a:r>
              <a:rPr lang="en-US" kern="0" dirty="0" err="1">
                <a:solidFill>
                  <a:schemeClr val="tx1"/>
                </a:solidFill>
              </a:rPr>
              <a:t>inclinada</a:t>
            </a:r>
            <a:r>
              <a:rPr lang="en-US" kern="0" dirty="0">
                <a:solidFill>
                  <a:schemeClr val="tx1"/>
                </a:solidFill>
              </a:rPr>
              <a:t>.</a:t>
            </a:r>
          </a:p>
          <a:p>
            <a:pPr lvl="1" algn="just">
              <a:spcBef>
                <a:spcPts val="600"/>
              </a:spcBef>
              <a:buClrTx/>
              <a:buSzPct val="100000"/>
              <a:buFont typeface="Wingdings" panose="05000000000000000000" pitchFamily="2" charset="2"/>
              <a:buChar char="§"/>
            </a:pPr>
            <a:r>
              <a:rPr lang="pt-BR" kern="0" dirty="0">
                <a:solidFill>
                  <a:schemeClr val="tx1"/>
                </a:solidFill>
              </a:rPr>
              <a:t>Note então, que um bem de </a:t>
            </a:r>
            <a:r>
              <a:rPr lang="pt-BR" kern="0" dirty="0" err="1">
                <a:solidFill>
                  <a:schemeClr val="tx1"/>
                </a:solidFill>
              </a:rPr>
              <a:t>Giffen</a:t>
            </a:r>
            <a:r>
              <a:rPr lang="pt-BR" kern="0" dirty="0">
                <a:solidFill>
                  <a:schemeClr val="tx1"/>
                </a:solidFill>
              </a:rPr>
              <a:t> é, necessariamente, um bem inferior, mas nem todo o bem inferior é um bem de </a:t>
            </a:r>
            <a:r>
              <a:rPr lang="pt-BR" kern="0" dirty="0" err="1">
                <a:solidFill>
                  <a:schemeClr val="tx1"/>
                </a:solidFill>
              </a:rPr>
              <a:t>Giffen</a:t>
            </a:r>
            <a:r>
              <a:rPr lang="pt-BR" kern="0" dirty="0">
                <a:solidFill>
                  <a:schemeClr val="tx1"/>
                </a:solidFill>
              </a:rPr>
              <a:t>.</a:t>
            </a:r>
          </a:p>
          <a:p>
            <a:pPr lvl="1" algn="just">
              <a:spcBef>
                <a:spcPts val="600"/>
              </a:spcBef>
              <a:buClrTx/>
              <a:buSzPct val="100000"/>
              <a:buFont typeface="Wingdings" panose="05000000000000000000" pitchFamily="2" charset="2"/>
              <a:buChar char="§"/>
            </a:pPr>
            <a:r>
              <a:rPr lang="pt-BR" sz="2800" b="0" i="0" dirty="0">
                <a:solidFill>
                  <a:schemeClr val="tx1"/>
                </a:solidFill>
                <a:effectLst/>
                <a:latin typeface="arial" panose="020B0604020202020204" pitchFamily="34" charset="0"/>
              </a:rPr>
              <a:t>Bem cujo consumo aumenta com os aumentos de preço e diminui com diminuições deste. Por </a:t>
            </a:r>
            <a:r>
              <a:rPr lang="pt-BR" sz="2800" b="0" i="0" dirty="0" err="1">
                <a:solidFill>
                  <a:schemeClr val="tx1"/>
                </a:solidFill>
                <a:effectLst/>
                <a:latin typeface="arial" panose="020B0604020202020204" pitchFamily="34" charset="0"/>
              </a:rPr>
              <a:t>constituirem</a:t>
            </a:r>
            <a:r>
              <a:rPr lang="pt-BR" sz="2800" b="0" i="0" dirty="0">
                <a:solidFill>
                  <a:schemeClr val="tx1"/>
                </a:solidFill>
                <a:effectLst/>
                <a:latin typeface="arial" panose="020B0604020202020204" pitchFamily="34" charset="0"/>
              </a:rPr>
              <a:t> uma anomalia econômica, os </a:t>
            </a:r>
            <a:r>
              <a:rPr lang="pt-BR" sz="2800" b="1" i="0" dirty="0">
                <a:solidFill>
                  <a:schemeClr val="tx1"/>
                </a:solidFill>
                <a:effectLst/>
                <a:latin typeface="arial" panose="020B0604020202020204" pitchFamily="34" charset="0"/>
              </a:rPr>
              <a:t>bens </a:t>
            </a:r>
            <a:r>
              <a:rPr lang="pt-BR" sz="2800" b="1" i="0" dirty="0" err="1">
                <a:solidFill>
                  <a:schemeClr val="tx1"/>
                </a:solidFill>
                <a:effectLst/>
                <a:latin typeface="arial" panose="020B0604020202020204" pitchFamily="34" charset="0"/>
              </a:rPr>
              <a:t>Giffen</a:t>
            </a:r>
            <a:r>
              <a:rPr lang="pt-BR" sz="2800" b="0" i="0" dirty="0">
                <a:solidFill>
                  <a:schemeClr val="tx1"/>
                </a:solidFill>
                <a:effectLst/>
                <a:latin typeface="arial" panose="020B0604020202020204" pitchFamily="34" charset="0"/>
              </a:rPr>
              <a:t> raramente se observam na realidade.</a:t>
            </a:r>
          </a:p>
          <a:p>
            <a:pPr lvl="2" algn="just">
              <a:spcBef>
                <a:spcPts val="600"/>
              </a:spcBef>
              <a:buClrTx/>
              <a:buSzPct val="100000"/>
              <a:buFont typeface="Wingdings" panose="05000000000000000000" pitchFamily="2" charset="2"/>
              <a:buChar char="§"/>
            </a:pPr>
            <a:r>
              <a:rPr lang="pt-BR" b="0" i="0" dirty="0">
                <a:solidFill>
                  <a:schemeClr val="tx1"/>
                </a:solidFill>
                <a:effectLst/>
                <a:latin typeface="arial" panose="020B0604020202020204" pitchFamily="34" charset="0"/>
              </a:rPr>
              <a:t>O exemplo clássico é o da </a:t>
            </a:r>
            <a:r>
              <a:rPr lang="pt-BR" b="1" i="0" dirty="0">
                <a:solidFill>
                  <a:schemeClr val="tx1"/>
                </a:solidFill>
                <a:effectLst/>
                <a:latin typeface="arial" panose="020B0604020202020204" pitchFamily="34" charset="0"/>
              </a:rPr>
              <a:t>batata</a:t>
            </a:r>
            <a:r>
              <a:rPr lang="pt-BR" b="0" i="0" dirty="0">
                <a:solidFill>
                  <a:schemeClr val="tx1"/>
                </a:solidFill>
                <a:effectLst/>
                <a:latin typeface="arial" panose="020B0604020202020204" pitchFamily="34" charset="0"/>
              </a:rPr>
              <a:t> na Irlanda, durante as crises alimentares do século XIX.</a:t>
            </a:r>
            <a:endParaRPr lang="pt-BR" sz="4800" dirty="0">
              <a:solidFill>
                <a:schemeClr val="tx1"/>
              </a:solidFill>
            </a:endParaRPr>
          </a:p>
        </p:txBody>
      </p:sp>
    </p:spTree>
    <p:extLst>
      <p:ext uri="{BB962C8B-B14F-4D97-AF65-F5344CB8AC3E}">
        <p14:creationId xmlns:p14="http://schemas.microsoft.com/office/powerpoint/2010/main" val="413772001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 calcmode="lin" valueType="num">
                                      <p:cBhvr additive="base">
                                        <p:cTn id="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anim calcmode="lin" valueType="num">
                                      <p:cBhvr additive="base">
                                        <p:cTn id="1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 calcmode="lin" valueType="num">
                                      <p:cBhvr additive="base">
                                        <p:cTn id="1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236F64C-7230-4C7B-9DC3-5DC00EBE46D4}"/>
              </a:ext>
            </a:extLst>
          </p:cNvPr>
          <p:cNvSpPr>
            <a:spLocks noGrp="1"/>
          </p:cNvSpPr>
          <p:nvPr>
            <p:ph idx="1"/>
          </p:nvPr>
        </p:nvSpPr>
        <p:spPr>
          <a:xfrm>
            <a:off x="154767" y="780803"/>
            <a:ext cx="8778217" cy="4883150"/>
          </a:xfrm>
        </p:spPr>
        <p:txBody>
          <a:bodyPr/>
          <a:lstStyle/>
          <a:p>
            <a:pPr algn="just">
              <a:buClr>
                <a:schemeClr val="tx1"/>
              </a:buClr>
              <a:buSzPct val="101000"/>
              <a:buFont typeface="Wingdings" panose="05000000000000000000" pitchFamily="2" charset="2"/>
              <a:buChar char="§"/>
            </a:pPr>
            <a:r>
              <a:rPr lang="pt-BR" sz="2800" dirty="0">
                <a:solidFill>
                  <a:schemeClr val="tx1"/>
                </a:solidFill>
                <a:latin typeface="Arial" panose="020B0604020202020204" pitchFamily="34" charset="0"/>
              </a:rPr>
              <a:t>Uma terrível safra de batatas na Irlanda </a:t>
            </a:r>
            <a:r>
              <a:rPr lang="pt-BR" sz="2800" b="0" i="0" dirty="0">
                <a:solidFill>
                  <a:schemeClr val="tx1"/>
                </a:solidFill>
                <a:effectLst/>
                <a:latin typeface="Arial" panose="020B0604020202020204" pitchFamily="34" charset="0"/>
              </a:rPr>
              <a:t>do século XIX levou a um aumento no preço da batata, que era a base da alimentação local.</a:t>
            </a:r>
          </a:p>
          <a:p>
            <a:pPr algn="just">
              <a:buClr>
                <a:schemeClr val="tx1"/>
              </a:buClr>
              <a:buSzPct val="101000"/>
              <a:buFont typeface="Wingdings" panose="05000000000000000000" pitchFamily="2" charset="2"/>
              <a:buChar char="§"/>
            </a:pPr>
            <a:r>
              <a:rPr lang="pt-BR" sz="2800" dirty="0">
                <a:solidFill>
                  <a:schemeClr val="tx1"/>
                </a:solidFill>
                <a:latin typeface="Arial" panose="020B0604020202020204" pitchFamily="34" charset="0"/>
              </a:rPr>
              <a:t>A</a:t>
            </a:r>
            <a:r>
              <a:rPr lang="pt-BR" sz="2800" b="0" i="0" dirty="0">
                <a:solidFill>
                  <a:schemeClr val="tx1"/>
                </a:solidFill>
                <a:effectLst/>
                <a:latin typeface="Arial" panose="020B0604020202020204" pitchFamily="34" charset="0"/>
              </a:rPr>
              <a:t> elevação dos preços levou a um maior consumo de batatas, principalmente nas famílias ”</a:t>
            </a:r>
            <a:r>
              <a:rPr lang="pt-BR" sz="2800" dirty="0">
                <a:solidFill>
                  <a:schemeClr val="tx1"/>
                </a:solidFill>
                <a:latin typeface="Arial" panose="020B0604020202020204" pitchFamily="34" charset="0"/>
              </a:rPr>
              <a:t>pobres”</a:t>
            </a:r>
            <a:r>
              <a:rPr lang="pt-BR" sz="2800" b="0" i="0" dirty="0">
                <a:solidFill>
                  <a:schemeClr val="tx1"/>
                </a:solidFill>
                <a:effectLst/>
                <a:latin typeface="Arial" panose="020B0604020202020204" pitchFamily="34" charset="0"/>
              </a:rPr>
              <a:t>, pois não havia outro bem barato e acessível capaz de substituir </a:t>
            </a:r>
            <a:r>
              <a:rPr lang="pt-BR" sz="2800" dirty="0">
                <a:solidFill>
                  <a:schemeClr val="tx1"/>
                </a:solidFill>
                <a:latin typeface="Arial" panose="020B0604020202020204" pitchFamily="34" charset="0"/>
              </a:rPr>
              <a:t>a batata</a:t>
            </a:r>
            <a:r>
              <a:rPr lang="pt-BR" sz="2800" b="0" i="0" dirty="0">
                <a:solidFill>
                  <a:schemeClr val="tx1"/>
                </a:solidFill>
                <a:effectLst/>
                <a:latin typeface="Arial" panose="020B0604020202020204" pitchFamily="34" charset="0"/>
              </a:rPr>
              <a:t> na dieta das pessoas. </a:t>
            </a:r>
          </a:p>
          <a:p>
            <a:pPr algn="just">
              <a:buClr>
                <a:schemeClr val="tx1"/>
              </a:buClr>
              <a:buSzPct val="101000"/>
              <a:buFont typeface="Wingdings" panose="05000000000000000000" pitchFamily="2" charset="2"/>
              <a:buChar char="§"/>
            </a:pPr>
            <a:r>
              <a:rPr lang="pt-BR" sz="2800" b="0" i="0" dirty="0">
                <a:solidFill>
                  <a:schemeClr val="tx1"/>
                </a:solidFill>
                <a:effectLst/>
                <a:latin typeface="Arial" panose="020B0604020202020204" pitchFamily="34" charset="0"/>
              </a:rPr>
              <a:t>Desta forma, maiores gastos no consumo de batatas levaram a uma redução do consumo de outros produtos alimentícios, o que obrigou os mais pobres a consumir mais batatas para sobreviver.</a:t>
            </a:r>
            <a:endParaRPr lang="pt-BR" sz="2800" dirty="0">
              <a:solidFill>
                <a:schemeClr val="tx1"/>
              </a:solidFill>
            </a:endParaRPr>
          </a:p>
        </p:txBody>
      </p:sp>
      <p:sp>
        <p:nvSpPr>
          <p:cNvPr id="6" name="Título 1">
            <a:extLst>
              <a:ext uri="{FF2B5EF4-FFF2-40B4-BE49-F238E27FC236}">
                <a16:creationId xmlns:a16="http://schemas.microsoft.com/office/drawing/2014/main" id="{2E1B9008-C86F-4AC6-B72C-1F1EA545766E}"/>
              </a:ext>
            </a:extLst>
          </p:cNvPr>
          <p:cNvSpPr>
            <a:spLocks noGrp="1"/>
          </p:cNvSpPr>
          <p:nvPr>
            <p:ph type="title"/>
          </p:nvPr>
        </p:nvSpPr>
        <p:spPr>
          <a:xfrm>
            <a:off x="140677" y="-35466"/>
            <a:ext cx="9003323" cy="785813"/>
          </a:xfrm>
        </p:spPr>
        <p:txBody>
          <a:bodyPr/>
          <a:lstStyle/>
          <a:p>
            <a:r>
              <a:rPr lang="pt-BR" sz="3400" dirty="0">
                <a:solidFill>
                  <a:schemeClr val="tx1"/>
                </a:solidFill>
              </a:rPr>
              <a:t>A Curva de Demanda e Os Bens de </a:t>
            </a:r>
            <a:r>
              <a:rPr lang="pt-BR" sz="3400" dirty="0" err="1">
                <a:solidFill>
                  <a:schemeClr val="tx1"/>
                </a:solidFill>
              </a:rPr>
              <a:t>Giffen</a:t>
            </a:r>
            <a:endParaRPr lang="pt-BR" sz="3400" dirty="0">
              <a:solidFill>
                <a:schemeClr val="tx1"/>
              </a:solidFill>
            </a:endParaRPr>
          </a:p>
        </p:txBody>
      </p:sp>
    </p:spTree>
    <p:extLst>
      <p:ext uri="{BB962C8B-B14F-4D97-AF65-F5344CB8AC3E}">
        <p14:creationId xmlns:p14="http://schemas.microsoft.com/office/powerpoint/2010/main" val="281306005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621" name="Rectangle 5"/>
          <p:cNvSpPr>
            <a:spLocks noGrp="1" noChangeArrowheads="1"/>
          </p:cNvSpPr>
          <p:nvPr>
            <p:ph type="body" idx="1"/>
          </p:nvPr>
        </p:nvSpPr>
        <p:spPr>
          <a:xfrm>
            <a:off x="318294" y="1711447"/>
            <a:ext cx="8507412" cy="1988356"/>
          </a:xfrm>
          <a:noFill/>
        </p:spPr>
        <p:txBody>
          <a:bodyPr/>
          <a:lstStyle/>
          <a:p>
            <a:pPr algn="just">
              <a:spcBef>
                <a:spcPct val="70000"/>
              </a:spcBef>
              <a:buClrTx/>
              <a:buSzPct val="96000"/>
              <a:buFont typeface="Wingdings" panose="05000000000000000000" pitchFamily="2" charset="2"/>
              <a:buChar char="§"/>
            </a:pPr>
            <a:r>
              <a:rPr lang="en-US" sz="2800" dirty="0" err="1">
                <a:solidFill>
                  <a:schemeClr val="tx1"/>
                </a:solidFill>
              </a:rPr>
              <a:t>Elasticidade</a:t>
            </a:r>
            <a:r>
              <a:rPr lang="en-US" sz="2800" dirty="0">
                <a:solidFill>
                  <a:schemeClr val="tx1"/>
                </a:solidFill>
              </a:rPr>
              <a:t> </a:t>
            </a:r>
            <a:r>
              <a:rPr lang="en-US" sz="2800" dirty="0" err="1">
                <a:solidFill>
                  <a:schemeClr val="tx1"/>
                </a:solidFill>
              </a:rPr>
              <a:t>Cruzada</a:t>
            </a:r>
            <a:r>
              <a:rPr lang="en-US" sz="2800" dirty="0">
                <a:solidFill>
                  <a:schemeClr val="tx1"/>
                </a:solidFill>
              </a:rPr>
              <a:t> da </a:t>
            </a:r>
            <a:r>
              <a:rPr lang="en-US" sz="2800" dirty="0" err="1">
                <a:solidFill>
                  <a:schemeClr val="tx1"/>
                </a:solidFill>
              </a:rPr>
              <a:t>Demanda</a:t>
            </a:r>
            <a:r>
              <a:rPr lang="en-US" sz="2800" dirty="0">
                <a:solidFill>
                  <a:schemeClr val="tx1"/>
                </a:solidFill>
              </a:rPr>
              <a:t> </a:t>
            </a:r>
            <a:r>
              <a:rPr lang="en-US" sz="2800" dirty="0" err="1">
                <a:solidFill>
                  <a:schemeClr val="tx1"/>
                </a:solidFill>
              </a:rPr>
              <a:t>mede</a:t>
            </a:r>
            <a:r>
              <a:rPr lang="en-US" sz="2800" dirty="0">
                <a:solidFill>
                  <a:schemeClr val="tx1"/>
                </a:solidFill>
              </a:rPr>
              <a:t> a </a:t>
            </a:r>
            <a:r>
              <a:rPr lang="en-US" sz="2800" dirty="0" err="1">
                <a:solidFill>
                  <a:schemeClr val="tx1"/>
                </a:solidFill>
              </a:rPr>
              <a:t>mudança</a:t>
            </a:r>
            <a:r>
              <a:rPr lang="en-US" sz="2800" dirty="0">
                <a:solidFill>
                  <a:schemeClr val="tx1"/>
                </a:solidFill>
              </a:rPr>
              <a:t> </a:t>
            </a:r>
            <a:r>
              <a:rPr lang="en-US" sz="2800" dirty="0" err="1">
                <a:solidFill>
                  <a:schemeClr val="tx1"/>
                </a:solidFill>
              </a:rPr>
              <a:t>percentual</a:t>
            </a:r>
            <a:r>
              <a:rPr lang="en-US" sz="2800" dirty="0">
                <a:solidFill>
                  <a:schemeClr val="tx1"/>
                </a:solidFill>
              </a:rPr>
              <a:t> </a:t>
            </a:r>
            <a:r>
              <a:rPr lang="en-US" sz="2800" dirty="0" err="1">
                <a:solidFill>
                  <a:schemeClr val="tx1"/>
                </a:solidFill>
              </a:rPr>
              <a:t>na</a:t>
            </a:r>
            <a:r>
              <a:rPr lang="en-US" sz="2800" dirty="0">
                <a:solidFill>
                  <a:schemeClr val="tx1"/>
                </a:solidFill>
              </a:rPr>
              <a:t> </a:t>
            </a:r>
            <a:r>
              <a:rPr lang="en-US" sz="2800" dirty="0" err="1">
                <a:solidFill>
                  <a:schemeClr val="tx1"/>
                </a:solidFill>
              </a:rPr>
              <a:t>quantidade</a:t>
            </a:r>
            <a:r>
              <a:rPr lang="en-US" sz="2800" dirty="0">
                <a:solidFill>
                  <a:schemeClr val="tx1"/>
                </a:solidFill>
              </a:rPr>
              <a:t> </a:t>
            </a:r>
            <a:r>
              <a:rPr lang="en-US" sz="2800" dirty="0" err="1">
                <a:solidFill>
                  <a:schemeClr val="tx1"/>
                </a:solidFill>
              </a:rPr>
              <a:t>demandada</a:t>
            </a:r>
            <a:r>
              <a:rPr lang="en-US" sz="2800" dirty="0">
                <a:solidFill>
                  <a:schemeClr val="tx1"/>
                </a:solidFill>
              </a:rPr>
              <a:t> de um </a:t>
            </a:r>
            <a:r>
              <a:rPr lang="en-US" sz="2800" dirty="0" err="1">
                <a:solidFill>
                  <a:schemeClr val="tx1"/>
                </a:solidFill>
              </a:rPr>
              <a:t>bem</a:t>
            </a:r>
            <a:r>
              <a:rPr lang="en-US" sz="2800" dirty="0">
                <a:solidFill>
                  <a:schemeClr val="tx1"/>
                </a:solidFill>
              </a:rPr>
              <a:t> </a:t>
            </a:r>
            <a:r>
              <a:rPr lang="en-US" sz="2800" dirty="0" err="1">
                <a:solidFill>
                  <a:schemeClr val="tx1"/>
                </a:solidFill>
              </a:rPr>
              <a:t>resultante</a:t>
            </a:r>
            <a:r>
              <a:rPr lang="en-US" sz="2800" dirty="0">
                <a:solidFill>
                  <a:schemeClr val="tx1"/>
                </a:solidFill>
              </a:rPr>
              <a:t> de </a:t>
            </a:r>
            <a:r>
              <a:rPr lang="en-US" sz="2800" dirty="0" err="1">
                <a:solidFill>
                  <a:schemeClr val="tx1"/>
                </a:solidFill>
              </a:rPr>
              <a:t>uma</a:t>
            </a:r>
            <a:r>
              <a:rPr lang="en-US" sz="2800" dirty="0">
                <a:solidFill>
                  <a:schemeClr val="tx1"/>
                </a:solidFill>
              </a:rPr>
              <a:t> </a:t>
            </a:r>
            <a:r>
              <a:rPr lang="en-US" sz="2800" dirty="0" err="1">
                <a:solidFill>
                  <a:schemeClr val="tx1"/>
                </a:solidFill>
              </a:rPr>
              <a:t>mudança</a:t>
            </a:r>
            <a:r>
              <a:rPr lang="en-US" sz="2800" dirty="0">
                <a:solidFill>
                  <a:schemeClr val="tx1"/>
                </a:solidFill>
              </a:rPr>
              <a:t> </a:t>
            </a:r>
            <a:r>
              <a:rPr lang="en-US" sz="2800" dirty="0" err="1">
                <a:solidFill>
                  <a:schemeClr val="tx1"/>
                </a:solidFill>
              </a:rPr>
              <a:t>percentual</a:t>
            </a:r>
            <a:r>
              <a:rPr lang="en-US" sz="2800" dirty="0">
                <a:solidFill>
                  <a:schemeClr val="tx1"/>
                </a:solidFill>
              </a:rPr>
              <a:t> no </a:t>
            </a:r>
            <a:r>
              <a:rPr lang="en-US" sz="2800" dirty="0" err="1">
                <a:solidFill>
                  <a:schemeClr val="tx1"/>
                </a:solidFill>
              </a:rPr>
              <a:t>preço</a:t>
            </a:r>
            <a:r>
              <a:rPr lang="en-US" sz="2800" dirty="0">
                <a:solidFill>
                  <a:schemeClr val="tx1"/>
                </a:solidFill>
              </a:rPr>
              <a:t> de outro </a:t>
            </a:r>
            <a:r>
              <a:rPr lang="en-US" sz="2800" dirty="0" err="1">
                <a:solidFill>
                  <a:schemeClr val="tx1"/>
                </a:solidFill>
              </a:rPr>
              <a:t>bem</a:t>
            </a:r>
            <a:r>
              <a:rPr lang="en-US" sz="2800" dirty="0">
                <a:solidFill>
                  <a:schemeClr val="tx1"/>
                </a:solidFill>
              </a:rPr>
              <a:t>.</a:t>
            </a:r>
          </a:p>
        </p:txBody>
      </p:sp>
      <p:sp>
        <p:nvSpPr>
          <p:cNvPr id="239622" name="Text Box 6"/>
          <p:cNvSpPr txBox="1">
            <a:spLocks noChangeArrowheads="1"/>
          </p:cNvSpPr>
          <p:nvPr/>
        </p:nvSpPr>
        <p:spPr bwMode="auto">
          <a:xfrm>
            <a:off x="382443" y="1006278"/>
            <a:ext cx="6381875" cy="553998"/>
          </a:xfrm>
          <a:prstGeom prst="rect">
            <a:avLst/>
          </a:prstGeom>
          <a:solidFill>
            <a:srgbClr val="DDDDDD"/>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defRPr/>
            </a:pPr>
            <a:r>
              <a:rPr lang="en-US" sz="3000" b="1" dirty="0" err="1">
                <a:latin typeface="Arial" charset="0"/>
              </a:rPr>
              <a:t>Outras</a:t>
            </a:r>
            <a:r>
              <a:rPr lang="en-US" sz="3000" b="1" dirty="0">
                <a:latin typeface="Arial" charset="0"/>
              </a:rPr>
              <a:t> </a:t>
            </a:r>
            <a:r>
              <a:rPr lang="en-US" sz="3000" b="1" dirty="0" err="1">
                <a:latin typeface="Arial" charset="0"/>
              </a:rPr>
              <a:t>Elasticidades</a:t>
            </a:r>
            <a:r>
              <a:rPr lang="en-US" sz="3000" b="1" dirty="0">
                <a:latin typeface="Arial" charset="0"/>
              </a:rPr>
              <a:t> da </a:t>
            </a:r>
            <a:r>
              <a:rPr lang="en-US" sz="3000" b="1" dirty="0" err="1">
                <a:latin typeface="Arial" charset="0"/>
              </a:rPr>
              <a:t>Demanda</a:t>
            </a:r>
            <a:endParaRPr lang="en-US" sz="3000" b="1" dirty="0">
              <a:latin typeface="Arial" charset="0"/>
            </a:endParaRPr>
          </a:p>
        </p:txBody>
      </p:sp>
      <p:sp>
        <p:nvSpPr>
          <p:cNvPr id="11" name="Rectangle 4">
            <a:extLst>
              <a:ext uri="{FF2B5EF4-FFF2-40B4-BE49-F238E27FC236}">
                <a16:creationId xmlns:a16="http://schemas.microsoft.com/office/drawing/2014/main" id="{8001298C-0664-4C47-950E-6277BDA99C66}"/>
              </a:ext>
            </a:extLst>
          </p:cNvPr>
          <p:cNvSpPr>
            <a:spLocks noGrp="1" noChangeArrowheads="1"/>
          </p:cNvSpPr>
          <p:nvPr>
            <p:ph type="title"/>
          </p:nvPr>
        </p:nvSpPr>
        <p:spPr>
          <a:xfrm>
            <a:off x="42204" y="121038"/>
            <a:ext cx="9101795" cy="723900"/>
          </a:xfrm>
          <a:noFill/>
        </p:spPr>
        <p:txBody>
          <a:bodyPr/>
          <a:lstStyle/>
          <a:p>
            <a:pPr algn="ctr"/>
            <a:r>
              <a:rPr lang="en-US" dirty="0" err="1">
                <a:solidFill>
                  <a:schemeClr val="tx1"/>
                </a:solidFill>
                <a:latin typeface="Arial" panose="020B0604020202020204" pitchFamily="34" charset="0"/>
                <a:cs typeface="Arial" panose="020B0604020202020204" pitchFamily="34" charset="0"/>
              </a:rPr>
              <a:t>Elasticidades</a:t>
            </a:r>
            <a:r>
              <a:rPr lang="en-US" dirty="0">
                <a:solidFill>
                  <a:schemeClr val="tx1"/>
                </a:solidFill>
                <a:latin typeface="Arial" panose="020B0604020202020204" pitchFamily="34" charset="0"/>
                <a:cs typeface="Arial" panose="020B0604020202020204" pitchFamily="34" charset="0"/>
              </a:rPr>
              <a:t> da </a:t>
            </a:r>
            <a:r>
              <a:rPr lang="en-US" dirty="0" err="1">
                <a:solidFill>
                  <a:schemeClr val="tx1"/>
                </a:solidFill>
                <a:latin typeface="Arial" panose="020B0604020202020204" pitchFamily="34" charset="0"/>
                <a:cs typeface="Arial" panose="020B0604020202020204" pitchFamily="34" charset="0"/>
              </a:rPr>
              <a:t>Oferta</a:t>
            </a:r>
            <a:r>
              <a:rPr lang="en-US" dirty="0">
                <a:solidFill>
                  <a:schemeClr val="tx1"/>
                </a:solidFill>
                <a:latin typeface="Arial" panose="020B0604020202020204" pitchFamily="34" charset="0"/>
                <a:cs typeface="Arial" panose="020B0604020202020204" pitchFamily="34" charset="0"/>
              </a:rPr>
              <a:t> e </a:t>
            </a:r>
            <a:r>
              <a:rPr lang="en-US" dirty="0" err="1">
                <a:solidFill>
                  <a:schemeClr val="tx1"/>
                </a:solidFill>
                <a:latin typeface="Arial" panose="020B0604020202020204" pitchFamily="34" charset="0"/>
                <a:cs typeface="Arial" panose="020B0604020202020204" pitchFamily="34" charset="0"/>
              </a:rPr>
              <a:t>Demanda</a:t>
            </a:r>
            <a:endParaRPr lang="en-US" dirty="0">
              <a:solidFill>
                <a:schemeClr val="tx1"/>
              </a:solidFill>
              <a:latin typeface="Arial" panose="020B0604020202020204" pitchFamily="34" charset="0"/>
              <a:cs typeface="Arial" panose="020B0604020202020204" pitchFamily="34" charset="0"/>
            </a:endParaRPr>
          </a:p>
        </p:txBody>
      </p:sp>
      <p:graphicFrame>
        <p:nvGraphicFramePr>
          <p:cNvPr id="12" name="Object 12">
            <a:extLst>
              <a:ext uri="{FF2B5EF4-FFF2-40B4-BE49-F238E27FC236}">
                <a16:creationId xmlns:a16="http://schemas.microsoft.com/office/drawing/2014/main" id="{559C4529-1B27-4E8B-8A08-6E14E5C3FC75}"/>
              </a:ext>
            </a:extLst>
          </p:cNvPr>
          <p:cNvGraphicFramePr>
            <a:graphicFrameLocks noChangeAspect="1"/>
          </p:cNvGraphicFramePr>
          <p:nvPr>
            <p:extLst>
              <p:ext uri="{D42A27DB-BD31-4B8C-83A1-F6EECF244321}">
                <p14:modId xmlns:p14="http://schemas.microsoft.com/office/powerpoint/2010/main" val="1147607258"/>
              </p:ext>
            </p:extLst>
          </p:nvPr>
        </p:nvGraphicFramePr>
        <p:xfrm>
          <a:off x="742172" y="3675379"/>
          <a:ext cx="8083550" cy="2501900"/>
        </p:xfrm>
        <a:graphic>
          <a:graphicData uri="http://schemas.openxmlformats.org/presentationml/2006/ole">
            <mc:AlternateContent xmlns:mc="http://schemas.openxmlformats.org/markup-compatibility/2006">
              <mc:Choice xmlns:v="urn:schemas-microsoft-com:vml" Requires="v">
                <p:oleObj name="Equation" r:id="rId3" imgW="2831760" imgH="876240" progId="Equation.DSMT4">
                  <p:embed/>
                </p:oleObj>
              </mc:Choice>
              <mc:Fallback>
                <p:oleObj name="Equation" r:id="rId3" imgW="2831760" imgH="876240" progId="Equation.DSMT4">
                  <p:embed/>
                  <p:pic>
                    <p:nvPicPr>
                      <p:cNvPr id="16386" name="Object 12"/>
                      <p:cNvPicPr>
                        <a:picLocks noChangeAspect="1" noChangeArrowheads="1"/>
                      </p:cNvPicPr>
                      <p:nvPr/>
                    </p:nvPicPr>
                    <p:blipFill>
                      <a:blip r:embed="rId4"/>
                      <a:srcRect/>
                      <a:stretch>
                        <a:fillRect/>
                      </a:stretch>
                    </p:blipFill>
                    <p:spPr bwMode="auto">
                      <a:xfrm>
                        <a:off x="742172" y="3675379"/>
                        <a:ext cx="8083550" cy="2501900"/>
                      </a:xfrm>
                      <a:prstGeom prst="rect">
                        <a:avLst/>
                      </a:prstGeom>
                      <a:solidFill>
                        <a:srgbClr val="F8F8F8"/>
                      </a:solidFill>
                      <a:ln>
                        <a:solidFill>
                          <a:schemeClr val="tx1"/>
                        </a:solidFill>
                      </a:ln>
                    </p:spPr>
                  </p:pic>
                </p:oleObj>
              </mc:Fallback>
            </mc:AlternateContent>
          </a:graphicData>
        </a:graphic>
      </p:graphicFrame>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Object 5"/>
          <p:cNvGraphicFramePr>
            <a:graphicFrameLocks noChangeAspect="1"/>
          </p:cNvGraphicFramePr>
          <p:nvPr>
            <p:extLst>
              <p:ext uri="{D42A27DB-BD31-4B8C-83A1-F6EECF244321}">
                <p14:modId xmlns:p14="http://schemas.microsoft.com/office/powerpoint/2010/main" val="2905242231"/>
              </p:ext>
            </p:extLst>
          </p:nvPr>
        </p:nvGraphicFramePr>
        <p:xfrm>
          <a:off x="731522" y="1858796"/>
          <a:ext cx="524023" cy="566738"/>
        </p:xfrm>
        <a:graphic>
          <a:graphicData uri="http://schemas.openxmlformats.org/presentationml/2006/ole">
            <mc:AlternateContent xmlns:mc="http://schemas.openxmlformats.org/markup-compatibility/2006">
              <mc:Choice xmlns:v="urn:schemas-microsoft-com:vml" Requires="v">
                <p:oleObj name="Equation" r:id="rId2" imgW="203040" imgH="215640" progId="Equation.3">
                  <p:embed/>
                </p:oleObj>
              </mc:Choice>
              <mc:Fallback>
                <p:oleObj name="Equation" r:id="rId2" imgW="203040" imgH="215640" progId="Equation.3">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2" y="1858796"/>
                        <a:ext cx="524023" cy="566738"/>
                      </a:xfrm>
                      <a:prstGeom prst="rect">
                        <a:avLst/>
                      </a:prstGeom>
                      <a:noFill/>
                    </p:spPr>
                  </p:pic>
                </p:oleObj>
              </mc:Fallback>
            </mc:AlternateContent>
          </a:graphicData>
        </a:graphic>
      </p:graphicFrame>
      <p:sp>
        <p:nvSpPr>
          <p:cNvPr id="17415" name="Line 6"/>
          <p:cNvSpPr>
            <a:spLocks noChangeShapeType="1"/>
          </p:cNvSpPr>
          <p:nvPr/>
        </p:nvSpPr>
        <p:spPr bwMode="auto">
          <a:xfrm flipV="1">
            <a:off x="1182856" y="2347623"/>
            <a:ext cx="0" cy="2787650"/>
          </a:xfrm>
          <a:prstGeom prst="line">
            <a:avLst/>
          </a:prstGeom>
          <a:noFill/>
          <a:ln w="57150">
            <a:solidFill>
              <a:schemeClr val="tx2"/>
            </a:solidFill>
            <a:round/>
            <a:headEnd/>
            <a:tailEnd type="triangle" w="med" len="med"/>
          </a:ln>
        </p:spPr>
        <p:txBody>
          <a:bodyPr/>
          <a:lstStyle/>
          <a:p>
            <a:endParaRPr lang="pt-BR"/>
          </a:p>
        </p:txBody>
      </p:sp>
      <p:sp>
        <p:nvSpPr>
          <p:cNvPr id="17416" name="Line 7"/>
          <p:cNvSpPr>
            <a:spLocks noChangeShapeType="1"/>
          </p:cNvSpPr>
          <p:nvPr/>
        </p:nvSpPr>
        <p:spPr bwMode="auto">
          <a:xfrm>
            <a:off x="1182856" y="3809710"/>
            <a:ext cx="3048000" cy="0"/>
          </a:xfrm>
          <a:prstGeom prst="line">
            <a:avLst/>
          </a:prstGeom>
          <a:noFill/>
          <a:ln w="28575">
            <a:solidFill>
              <a:schemeClr val="tx2"/>
            </a:solidFill>
            <a:round/>
            <a:headEnd/>
            <a:tailEnd/>
          </a:ln>
        </p:spPr>
        <p:txBody>
          <a:bodyPr/>
          <a:lstStyle/>
          <a:p>
            <a:endParaRPr lang="pt-BR"/>
          </a:p>
        </p:txBody>
      </p:sp>
      <p:sp>
        <p:nvSpPr>
          <p:cNvPr id="17417" name="Line 8"/>
          <p:cNvSpPr>
            <a:spLocks noChangeShapeType="1"/>
          </p:cNvSpPr>
          <p:nvPr/>
        </p:nvSpPr>
        <p:spPr bwMode="auto">
          <a:xfrm>
            <a:off x="1182856" y="2895310"/>
            <a:ext cx="3048000" cy="381000"/>
          </a:xfrm>
          <a:prstGeom prst="line">
            <a:avLst/>
          </a:prstGeom>
          <a:noFill/>
          <a:ln w="28575">
            <a:solidFill>
              <a:schemeClr val="tx2"/>
            </a:solidFill>
            <a:round/>
            <a:headEnd/>
            <a:tailEnd/>
          </a:ln>
        </p:spPr>
        <p:txBody>
          <a:bodyPr/>
          <a:lstStyle/>
          <a:p>
            <a:endParaRPr lang="pt-BR"/>
          </a:p>
        </p:txBody>
      </p:sp>
      <p:sp>
        <p:nvSpPr>
          <p:cNvPr id="17418" name="Line 9"/>
          <p:cNvSpPr>
            <a:spLocks noChangeShapeType="1"/>
          </p:cNvSpPr>
          <p:nvPr/>
        </p:nvSpPr>
        <p:spPr bwMode="auto">
          <a:xfrm flipV="1">
            <a:off x="1182856" y="4343110"/>
            <a:ext cx="3124200" cy="457200"/>
          </a:xfrm>
          <a:prstGeom prst="line">
            <a:avLst/>
          </a:prstGeom>
          <a:noFill/>
          <a:ln w="28575">
            <a:solidFill>
              <a:schemeClr val="tx2"/>
            </a:solidFill>
            <a:round/>
            <a:headEnd/>
            <a:tailEnd/>
          </a:ln>
        </p:spPr>
        <p:txBody>
          <a:bodyPr/>
          <a:lstStyle/>
          <a:p>
            <a:endParaRPr lang="pt-BR"/>
          </a:p>
        </p:txBody>
      </p:sp>
      <p:graphicFrame>
        <p:nvGraphicFramePr>
          <p:cNvPr id="17411" name="Object 10"/>
          <p:cNvGraphicFramePr>
            <a:graphicFrameLocks noChangeAspect="1"/>
          </p:cNvGraphicFramePr>
          <p:nvPr>
            <p:extLst>
              <p:ext uri="{D42A27DB-BD31-4B8C-83A1-F6EECF244321}">
                <p14:modId xmlns:p14="http://schemas.microsoft.com/office/powerpoint/2010/main" val="2615281482"/>
              </p:ext>
            </p:extLst>
          </p:nvPr>
        </p:nvGraphicFramePr>
        <p:xfrm>
          <a:off x="4249954" y="3048271"/>
          <a:ext cx="1595438" cy="1676400"/>
        </p:xfrm>
        <a:graphic>
          <a:graphicData uri="http://schemas.openxmlformats.org/presentationml/2006/ole">
            <mc:AlternateContent xmlns:mc="http://schemas.openxmlformats.org/markup-compatibility/2006">
              <mc:Choice xmlns:v="urn:schemas-microsoft-com:vml" Requires="v">
                <p:oleObj name="Equation" r:id="rId4" imgW="672840" imgH="736560" progId="Equation.DSMT4">
                  <p:embed/>
                </p:oleObj>
              </mc:Choice>
              <mc:Fallback>
                <p:oleObj name="Equation" r:id="rId4" imgW="672840" imgH="736560" progId="Equation.DSMT4">
                  <p:embed/>
                  <p:pic>
                    <p:nvPicPr>
                      <p:cNvPr id="0" name="Object 10"/>
                      <p:cNvPicPr>
                        <a:picLocks noChangeAspect="1" noChangeArrowheads="1"/>
                      </p:cNvPicPr>
                      <p:nvPr/>
                    </p:nvPicPr>
                    <p:blipFill>
                      <a:blip r:embed="rId5"/>
                      <a:srcRect/>
                      <a:stretch>
                        <a:fillRect/>
                      </a:stretch>
                    </p:blipFill>
                    <p:spPr bwMode="auto">
                      <a:xfrm>
                        <a:off x="4249954" y="3048271"/>
                        <a:ext cx="1595438" cy="167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19" name="Text Box 11"/>
          <p:cNvSpPr txBox="1">
            <a:spLocks noChangeArrowheads="1"/>
          </p:cNvSpPr>
          <p:nvPr/>
        </p:nvSpPr>
        <p:spPr bwMode="auto">
          <a:xfrm>
            <a:off x="5765405" y="3075846"/>
            <a:ext cx="3322315" cy="1569660"/>
          </a:xfrm>
          <a:prstGeom prst="rect">
            <a:avLst/>
          </a:prstGeom>
          <a:noFill/>
          <a:ln w="9525">
            <a:noFill/>
            <a:miter lim="800000"/>
            <a:headEnd/>
            <a:tailEnd/>
          </a:ln>
        </p:spPr>
        <p:txBody>
          <a:bodyPr wrap="square">
            <a:spAutoFit/>
          </a:bodyPr>
          <a:lstStyle/>
          <a:p>
            <a:pPr eaLnBrk="1" hangingPunct="1">
              <a:spcBef>
                <a:spcPct val="50000"/>
              </a:spcBef>
            </a:pPr>
            <a:r>
              <a:rPr lang="pt-BR" dirty="0">
                <a:latin typeface="+mn-lt"/>
              </a:rPr>
              <a:t>Bens Complementares</a:t>
            </a:r>
          </a:p>
          <a:p>
            <a:pPr eaLnBrk="1" hangingPunct="1">
              <a:spcBef>
                <a:spcPct val="50000"/>
              </a:spcBef>
            </a:pPr>
            <a:r>
              <a:rPr lang="pt-BR" dirty="0">
                <a:latin typeface="+mn-lt"/>
              </a:rPr>
              <a:t>Bens Independentes</a:t>
            </a:r>
          </a:p>
          <a:p>
            <a:pPr eaLnBrk="1" hangingPunct="1">
              <a:spcBef>
                <a:spcPct val="50000"/>
              </a:spcBef>
            </a:pPr>
            <a:r>
              <a:rPr lang="pt-BR" dirty="0">
                <a:latin typeface="+mn-lt"/>
              </a:rPr>
              <a:t>Bens Substitutos</a:t>
            </a:r>
            <a:endParaRPr lang="en-US" dirty="0">
              <a:latin typeface="+mn-lt"/>
            </a:endParaRPr>
          </a:p>
        </p:txBody>
      </p:sp>
      <p:sp>
        <p:nvSpPr>
          <p:cNvPr id="17420" name="Line 12"/>
          <p:cNvSpPr>
            <a:spLocks noChangeShapeType="1"/>
          </p:cNvSpPr>
          <p:nvPr/>
        </p:nvSpPr>
        <p:spPr bwMode="auto">
          <a:xfrm>
            <a:off x="1182856" y="5105110"/>
            <a:ext cx="3505200" cy="0"/>
          </a:xfrm>
          <a:prstGeom prst="line">
            <a:avLst/>
          </a:prstGeom>
          <a:noFill/>
          <a:ln w="57150">
            <a:solidFill>
              <a:schemeClr val="tx2"/>
            </a:solidFill>
            <a:round/>
            <a:headEnd/>
            <a:tailEnd type="triangle" w="med" len="med"/>
          </a:ln>
        </p:spPr>
        <p:txBody>
          <a:bodyPr wrap="none"/>
          <a:lstStyle/>
          <a:p>
            <a:endParaRPr lang="pt-BR"/>
          </a:p>
        </p:txBody>
      </p:sp>
      <p:graphicFrame>
        <p:nvGraphicFramePr>
          <p:cNvPr id="17412" name="Object 13"/>
          <p:cNvGraphicFramePr>
            <a:graphicFrameLocks noChangeAspect="1"/>
          </p:cNvGraphicFramePr>
          <p:nvPr>
            <p:extLst>
              <p:ext uri="{D42A27DB-BD31-4B8C-83A1-F6EECF244321}">
                <p14:modId xmlns:p14="http://schemas.microsoft.com/office/powerpoint/2010/main" val="1144005187"/>
              </p:ext>
            </p:extLst>
          </p:nvPr>
        </p:nvGraphicFramePr>
        <p:xfrm>
          <a:off x="4447733" y="5108285"/>
          <a:ext cx="558800" cy="592138"/>
        </p:xfrm>
        <a:graphic>
          <a:graphicData uri="http://schemas.openxmlformats.org/presentationml/2006/ole">
            <mc:AlternateContent xmlns:mc="http://schemas.openxmlformats.org/markup-compatibility/2006">
              <mc:Choice xmlns:v="urn:schemas-microsoft-com:vml" Requires="v">
                <p:oleObj name="Equation" r:id="rId6" imgW="203040" imgH="215640" progId="Equation.3">
                  <p:embed/>
                </p:oleObj>
              </mc:Choice>
              <mc:Fallback>
                <p:oleObj name="Equation" r:id="rId6" imgW="203040" imgH="215640" progId="Equation.3">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47733" y="5108285"/>
                        <a:ext cx="558800" cy="592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21" name="Rectangle 14"/>
          <p:cNvSpPr>
            <a:spLocks noChangeArrowheads="1"/>
          </p:cNvSpPr>
          <p:nvPr/>
        </p:nvSpPr>
        <p:spPr bwMode="auto">
          <a:xfrm>
            <a:off x="181708" y="901602"/>
            <a:ext cx="7373938" cy="1066800"/>
          </a:xfrm>
          <a:prstGeom prst="rect">
            <a:avLst/>
          </a:prstGeom>
          <a:noFill/>
          <a:ln w="9525">
            <a:noFill/>
            <a:miter lim="800000"/>
            <a:headEnd/>
            <a:tailEnd/>
          </a:ln>
        </p:spPr>
        <p:txBody>
          <a:bodyPr anchor="ctr"/>
          <a:lstStyle/>
          <a:p>
            <a:pPr marL="457200" indent="-457200">
              <a:buSzPct val="99000"/>
              <a:buFont typeface="Wingdings" panose="05000000000000000000" pitchFamily="2" charset="2"/>
              <a:buChar char="§"/>
            </a:pPr>
            <a:r>
              <a:rPr lang="pt-BR" sz="3000" b="1" dirty="0">
                <a:latin typeface="Arial" charset="0"/>
              </a:rPr>
              <a:t>Classificação das Elasticidades</a:t>
            </a:r>
          </a:p>
        </p:txBody>
      </p:sp>
      <p:sp>
        <p:nvSpPr>
          <p:cNvPr id="15" name="Rectangle 4">
            <a:extLst>
              <a:ext uri="{FF2B5EF4-FFF2-40B4-BE49-F238E27FC236}">
                <a16:creationId xmlns:a16="http://schemas.microsoft.com/office/drawing/2014/main" id="{4D8498C1-C3C5-4A96-B5BB-E0A0961C7F73}"/>
              </a:ext>
            </a:extLst>
          </p:cNvPr>
          <p:cNvSpPr>
            <a:spLocks noGrp="1" noChangeArrowheads="1"/>
          </p:cNvSpPr>
          <p:nvPr>
            <p:ph type="title"/>
          </p:nvPr>
        </p:nvSpPr>
        <p:spPr>
          <a:xfrm>
            <a:off x="42204" y="121038"/>
            <a:ext cx="9101795" cy="723900"/>
          </a:xfrm>
          <a:noFill/>
        </p:spPr>
        <p:txBody>
          <a:bodyPr/>
          <a:lstStyle/>
          <a:p>
            <a:pPr algn="ctr"/>
            <a:r>
              <a:rPr lang="en-US" dirty="0" err="1">
                <a:solidFill>
                  <a:schemeClr val="tx1"/>
                </a:solidFill>
                <a:latin typeface="Arial" panose="020B0604020202020204" pitchFamily="34" charset="0"/>
                <a:cs typeface="Arial" panose="020B0604020202020204" pitchFamily="34" charset="0"/>
              </a:rPr>
              <a:t>Elasticidades</a:t>
            </a:r>
            <a:r>
              <a:rPr lang="en-US" dirty="0">
                <a:solidFill>
                  <a:schemeClr val="tx1"/>
                </a:solidFill>
                <a:latin typeface="Arial" panose="020B0604020202020204" pitchFamily="34" charset="0"/>
                <a:cs typeface="Arial" panose="020B0604020202020204" pitchFamily="34" charset="0"/>
              </a:rPr>
              <a:t> da </a:t>
            </a:r>
            <a:r>
              <a:rPr lang="en-US" dirty="0" err="1">
                <a:solidFill>
                  <a:schemeClr val="tx1"/>
                </a:solidFill>
                <a:latin typeface="Arial" panose="020B0604020202020204" pitchFamily="34" charset="0"/>
                <a:cs typeface="Arial" panose="020B0604020202020204" pitchFamily="34" charset="0"/>
              </a:rPr>
              <a:t>Oferta</a:t>
            </a:r>
            <a:r>
              <a:rPr lang="en-US" dirty="0">
                <a:solidFill>
                  <a:schemeClr val="tx1"/>
                </a:solidFill>
                <a:latin typeface="Arial" panose="020B0604020202020204" pitchFamily="34" charset="0"/>
                <a:cs typeface="Arial" panose="020B0604020202020204" pitchFamily="34" charset="0"/>
              </a:rPr>
              <a:t> e </a:t>
            </a:r>
            <a:r>
              <a:rPr lang="en-US" dirty="0" err="1">
                <a:solidFill>
                  <a:schemeClr val="tx1"/>
                </a:solidFill>
                <a:latin typeface="Arial" panose="020B0604020202020204" pitchFamily="34" charset="0"/>
                <a:cs typeface="Arial" panose="020B0604020202020204" pitchFamily="34" charset="0"/>
              </a:rPr>
              <a:t>Demanda</a:t>
            </a:r>
            <a:endParaRPr lang="en-US"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spd="med">
    <p:wipe dir="r"/>
  </p:transition>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65" name="Rectangle 5"/>
          <p:cNvSpPr>
            <a:spLocks noGrp="1" noChangeArrowheads="1"/>
          </p:cNvSpPr>
          <p:nvPr>
            <p:ph type="body" idx="1"/>
          </p:nvPr>
        </p:nvSpPr>
        <p:spPr>
          <a:xfrm>
            <a:off x="407988" y="2249488"/>
            <a:ext cx="8507412" cy="3392487"/>
          </a:xfrm>
          <a:noFill/>
        </p:spPr>
        <p:txBody>
          <a:bodyPr/>
          <a:lstStyle/>
          <a:p>
            <a:pPr algn="just">
              <a:lnSpc>
                <a:spcPct val="90000"/>
              </a:lnSpc>
              <a:spcBef>
                <a:spcPct val="70000"/>
              </a:spcBef>
              <a:buClrTx/>
              <a:buSzPct val="97000"/>
              <a:buFont typeface="Wingdings" panose="05000000000000000000" pitchFamily="2" charset="2"/>
              <a:buChar char="§"/>
            </a:pPr>
            <a:r>
              <a:rPr lang="en-US" sz="3000" dirty="0">
                <a:solidFill>
                  <a:schemeClr val="tx1"/>
                </a:solidFill>
              </a:rPr>
              <a:t>A </a:t>
            </a:r>
            <a:r>
              <a:rPr lang="en-US" sz="3000" dirty="0" err="1">
                <a:solidFill>
                  <a:schemeClr val="tx1"/>
                </a:solidFill>
              </a:rPr>
              <a:t>Elasticidade-Preço</a:t>
            </a:r>
            <a:r>
              <a:rPr lang="en-US" sz="3000" dirty="0">
                <a:solidFill>
                  <a:schemeClr val="tx1"/>
                </a:solidFill>
              </a:rPr>
              <a:t> da </a:t>
            </a:r>
            <a:r>
              <a:rPr lang="en-US" sz="3000" dirty="0" err="1">
                <a:solidFill>
                  <a:schemeClr val="tx1"/>
                </a:solidFill>
              </a:rPr>
              <a:t>Oferta</a:t>
            </a:r>
            <a:r>
              <a:rPr lang="en-US" sz="3000" dirty="0">
                <a:solidFill>
                  <a:schemeClr val="tx1"/>
                </a:solidFill>
              </a:rPr>
              <a:t> </a:t>
            </a:r>
            <a:r>
              <a:rPr lang="en-US" sz="3000" dirty="0" err="1">
                <a:solidFill>
                  <a:schemeClr val="tx1"/>
                </a:solidFill>
              </a:rPr>
              <a:t>mede</a:t>
            </a:r>
            <a:r>
              <a:rPr lang="en-US" sz="3000" dirty="0">
                <a:solidFill>
                  <a:schemeClr val="tx1"/>
                </a:solidFill>
              </a:rPr>
              <a:t> a </a:t>
            </a:r>
            <a:r>
              <a:rPr lang="en-US" sz="3000" dirty="0" err="1">
                <a:solidFill>
                  <a:schemeClr val="tx1"/>
                </a:solidFill>
              </a:rPr>
              <a:t>mudança</a:t>
            </a:r>
            <a:r>
              <a:rPr lang="en-US" sz="3000" dirty="0">
                <a:solidFill>
                  <a:schemeClr val="tx1"/>
                </a:solidFill>
              </a:rPr>
              <a:t> </a:t>
            </a:r>
            <a:r>
              <a:rPr lang="en-US" sz="3000" dirty="0" err="1">
                <a:solidFill>
                  <a:schemeClr val="tx1"/>
                </a:solidFill>
              </a:rPr>
              <a:t>percentual</a:t>
            </a:r>
            <a:r>
              <a:rPr lang="en-US" sz="3000" dirty="0">
                <a:solidFill>
                  <a:schemeClr val="tx1"/>
                </a:solidFill>
              </a:rPr>
              <a:t> </a:t>
            </a:r>
            <a:r>
              <a:rPr lang="en-US" sz="3000" dirty="0" err="1">
                <a:solidFill>
                  <a:schemeClr val="tx1"/>
                </a:solidFill>
              </a:rPr>
              <a:t>na</a:t>
            </a:r>
            <a:r>
              <a:rPr lang="en-US" sz="3000" dirty="0">
                <a:solidFill>
                  <a:schemeClr val="tx1"/>
                </a:solidFill>
              </a:rPr>
              <a:t> </a:t>
            </a:r>
            <a:r>
              <a:rPr lang="en-US" sz="3000" dirty="0" err="1">
                <a:solidFill>
                  <a:schemeClr val="tx1"/>
                </a:solidFill>
              </a:rPr>
              <a:t>quantidade</a:t>
            </a:r>
            <a:r>
              <a:rPr lang="en-US" sz="3000" dirty="0">
                <a:solidFill>
                  <a:schemeClr val="tx1"/>
                </a:solidFill>
              </a:rPr>
              <a:t> </a:t>
            </a:r>
            <a:r>
              <a:rPr lang="en-US" sz="3000" dirty="0" err="1">
                <a:solidFill>
                  <a:schemeClr val="tx1"/>
                </a:solidFill>
              </a:rPr>
              <a:t>ofertada</a:t>
            </a:r>
            <a:r>
              <a:rPr lang="en-US" sz="3000" dirty="0">
                <a:solidFill>
                  <a:schemeClr val="tx1"/>
                </a:solidFill>
              </a:rPr>
              <a:t> </a:t>
            </a:r>
            <a:r>
              <a:rPr lang="en-US" sz="3000" dirty="0" err="1">
                <a:solidFill>
                  <a:schemeClr val="tx1"/>
                </a:solidFill>
              </a:rPr>
              <a:t>resultante</a:t>
            </a:r>
            <a:r>
              <a:rPr lang="en-US" sz="3000" dirty="0">
                <a:solidFill>
                  <a:schemeClr val="tx1"/>
                </a:solidFill>
              </a:rPr>
              <a:t> de </a:t>
            </a:r>
            <a:r>
              <a:rPr lang="en-US" sz="3000" dirty="0" err="1">
                <a:solidFill>
                  <a:schemeClr val="tx1"/>
                </a:solidFill>
              </a:rPr>
              <a:t>uma</a:t>
            </a:r>
            <a:r>
              <a:rPr lang="en-US" sz="3000" dirty="0">
                <a:solidFill>
                  <a:schemeClr val="tx1"/>
                </a:solidFill>
              </a:rPr>
              <a:t>  </a:t>
            </a:r>
            <a:r>
              <a:rPr lang="en-US" sz="3000" dirty="0" err="1">
                <a:solidFill>
                  <a:schemeClr val="tx1"/>
                </a:solidFill>
              </a:rPr>
              <a:t>alteração</a:t>
            </a:r>
            <a:r>
              <a:rPr lang="en-US" sz="3000" dirty="0">
                <a:solidFill>
                  <a:schemeClr val="tx1"/>
                </a:solidFill>
              </a:rPr>
              <a:t> no </a:t>
            </a:r>
            <a:r>
              <a:rPr lang="en-US" sz="3000" dirty="0" err="1">
                <a:solidFill>
                  <a:schemeClr val="tx1"/>
                </a:solidFill>
              </a:rPr>
              <a:t>preço</a:t>
            </a:r>
            <a:r>
              <a:rPr lang="en-US" sz="3000" dirty="0">
                <a:solidFill>
                  <a:schemeClr val="tx1"/>
                </a:solidFill>
              </a:rPr>
              <a:t>.</a:t>
            </a:r>
          </a:p>
          <a:p>
            <a:pPr algn="just">
              <a:lnSpc>
                <a:spcPct val="90000"/>
              </a:lnSpc>
              <a:spcBef>
                <a:spcPct val="70000"/>
              </a:spcBef>
              <a:buClrTx/>
              <a:buSzPct val="97000"/>
              <a:buFont typeface="Wingdings" panose="05000000000000000000" pitchFamily="2" charset="2"/>
              <a:buChar char="§"/>
            </a:pPr>
            <a:r>
              <a:rPr lang="en-US" sz="3000" dirty="0">
                <a:solidFill>
                  <a:schemeClr val="tx1"/>
                </a:solidFill>
              </a:rPr>
              <a:t>A </a:t>
            </a:r>
            <a:r>
              <a:rPr lang="en-US" sz="3000" dirty="0" err="1">
                <a:solidFill>
                  <a:schemeClr val="tx1"/>
                </a:solidFill>
              </a:rPr>
              <a:t>Elasticidade</a:t>
            </a:r>
            <a:r>
              <a:rPr lang="en-US" sz="3000" dirty="0">
                <a:solidFill>
                  <a:schemeClr val="tx1"/>
                </a:solidFill>
              </a:rPr>
              <a:t> </a:t>
            </a:r>
            <a:r>
              <a:rPr lang="en-US" sz="3000" dirty="0" err="1">
                <a:solidFill>
                  <a:schemeClr val="tx1"/>
                </a:solidFill>
              </a:rPr>
              <a:t>normalmente</a:t>
            </a:r>
            <a:r>
              <a:rPr lang="en-US" sz="3000" dirty="0">
                <a:solidFill>
                  <a:schemeClr val="tx1"/>
                </a:solidFill>
              </a:rPr>
              <a:t> é </a:t>
            </a:r>
            <a:r>
              <a:rPr lang="en-US" sz="3000" dirty="0" err="1">
                <a:solidFill>
                  <a:schemeClr val="tx1"/>
                </a:solidFill>
              </a:rPr>
              <a:t>positiva</a:t>
            </a:r>
            <a:r>
              <a:rPr lang="en-US" sz="3000" dirty="0">
                <a:solidFill>
                  <a:schemeClr val="tx1"/>
                </a:solidFill>
              </a:rPr>
              <a:t>, </a:t>
            </a:r>
            <a:r>
              <a:rPr lang="en-US" sz="3000" dirty="0" err="1">
                <a:solidFill>
                  <a:schemeClr val="tx1"/>
                </a:solidFill>
              </a:rPr>
              <a:t>porque</a:t>
            </a:r>
            <a:r>
              <a:rPr lang="en-US" sz="3000" dirty="0">
                <a:solidFill>
                  <a:schemeClr val="tx1"/>
                </a:solidFill>
              </a:rPr>
              <a:t> </a:t>
            </a:r>
            <a:r>
              <a:rPr lang="en-US" sz="3000" dirty="0" err="1">
                <a:solidFill>
                  <a:schemeClr val="tx1"/>
                </a:solidFill>
              </a:rPr>
              <a:t>preço</a:t>
            </a:r>
            <a:r>
              <a:rPr lang="en-US" sz="3000" dirty="0">
                <a:solidFill>
                  <a:schemeClr val="tx1"/>
                </a:solidFill>
              </a:rPr>
              <a:t> e </a:t>
            </a:r>
            <a:r>
              <a:rPr lang="en-US" sz="3000" dirty="0" err="1">
                <a:solidFill>
                  <a:schemeClr val="tx1"/>
                </a:solidFill>
              </a:rPr>
              <a:t>quantidade</a:t>
            </a:r>
            <a:r>
              <a:rPr lang="en-US" sz="3000" dirty="0">
                <a:solidFill>
                  <a:schemeClr val="tx1"/>
                </a:solidFill>
              </a:rPr>
              <a:t> </a:t>
            </a:r>
            <a:r>
              <a:rPr lang="en-US" sz="3000" dirty="0" err="1">
                <a:solidFill>
                  <a:schemeClr val="tx1"/>
                </a:solidFill>
              </a:rPr>
              <a:t>ofertada</a:t>
            </a:r>
            <a:r>
              <a:rPr lang="en-US" sz="3000" dirty="0">
                <a:solidFill>
                  <a:schemeClr val="tx1"/>
                </a:solidFill>
              </a:rPr>
              <a:t> </a:t>
            </a:r>
            <a:r>
              <a:rPr lang="en-US" sz="3000" dirty="0" err="1">
                <a:solidFill>
                  <a:schemeClr val="tx1"/>
                </a:solidFill>
              </a:rPr>
              <a:t>estão</a:t>
            </a:r>
            <a:r>
              <a:rPr lang="en-US" sz="3000" dirty="0">
                <a:solidFill>
                  <a:schemeClr val="tx1"/>
                </a:solidFill>
              </a:rPr>
              <a:t> </a:t>
            </a:r>
            <a:r>
              <a:rPr lang="en-US" sz="3000" dirty="0" err="1">
                <a:solidFill>
                  <a:schemeClr val="tx1"/>
                </a:solidFill>
              </a:rPr>
              <a:t>diretamente</a:t>
            </a:r>
            <a:r>
              <a:rPr lang="en-US" sz="3000" dirty="0">
                <a:solidFill>
                  <a:schemeClr val="tx1"/>
                </a:solidFill>
              </a:rPr>
              <a:t> </a:t>
            </a:r>
            <a:r>
              <a:rPr lang="en-US" sz="3000" dirty="0" err="1">
                <a:solidFill>
                  <a:schemeClr val="tx1"/>
                </a:solidFill>
              </a:rPr>
              <a:t>relacionados</a:t>
            </a:r>
            <a:r>
              <a:rPr lang="en-US" sz="3000" dirty="0">
                <a:solidFill>
                  <a:schemeClr val="tx1"/>
                </a:solidFill>
              </a:rPr>
              <a:t>.</a:t>
            </a:r>
            <a:endParaRPr lang="en-US" dirty="0">
              <a:solidFill>
                <a:schemeClr val="tx1"/>
              </a:solidFill>
            </a:endParaRPr>
          </a:p>
        </p:txBody>
      </p:sp>
      <p:sp>
        <p:nvSpPr>
          <p:cNvPr id="245766" name="Text Box 6"/>
          <p:cNvSpPr txBox="1">
            <a:spLocks noChangeArrowheads="1"/>
          </p:cNvSpPr>
          <p:nvPr/>
        </p:nvSpPr>
        <p:spPr bwMode="auto">
          <a:xfrm>
            <a:off x="458701" y="1340560"/>
            <a:ext cx="4437433" cy="553998"/>
          </a:xfrm>
          <a:prstGeom prst="rect">
            <a:avLst/>
          </a:prstGeom>
          <a:solidFill>
            <a:srgbClr val="DDDDDD"/>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defRPr/>
            </a:pPr>
            <a:r>
              <a:rPr lang="en-US" sz="3000" b="1" dirty="0" err="1">
                <a:latin typeface="Arial" charset="0"/>
              </a:rPr>
              <a:t>Elasticidades</a:t>
            </a:r>
            <a:r>
              <a:rPr lang="en-US" sz="3000" b="1" dirty="0">
                <a:latin typeface="Arial" charset="0"/>
              </a:rPr>
              <a:t> da </a:t>
            </a:r>
            <a:r>
              <a:rPr lang="en-US" sz="3000" b="1" dirty="0" err="1">
                <a:latin typeface="Arial" charset="0"/>
              </a:rPr>
              <a:t>Oferta</a:t>
            </a:r>
            <a:endParaRPr lang="en-US" sz="3000" b="1" dirty="0">
              <a:latin typeface="Arial" charset="0"/>
            </a:endParaRPr>
          </a:p>
        </p:txBody>
      </p:sp>
      <p:sp>
        <p:nvSpPr>
          <p:cNvPr id="11" name="Rectangle 4">
            <a:extLst>
              <a:ext uri="{FF2B5EF4-FFF2-40B4-BE49-F238E27FC236}">
                <a16:creationId xmlns:a16="http://schemas.microsoft.com/office/drawing/2014/main" id="{5734F724-0C7A-4C51-84F0-7B91523F6B51}"/>
              </a:ext>
            </a:extLst>
          </p:cNvPr>
          <p:cNvSpPr>
            <a:spLocks noGrp="1" noChangeArrowheads="1"/>
          </p:cNvSpPr>
          <p:nvPr>
            <p:ph type="title"/>
          </p:nvPr>
        </p:nvSpPr>
        <p:spPr>
          <a:xfrm>
            <a:off x="42204" y="121038"/>
            <a:ext cx="9101795" cy="723900"/>
          </a:xfrm>
          <a:noFill/>
        </p:spPr>
        <p:txBody>
          <a:bodyPr/>
          <a:lstStyle/>
          <a:p>
            <a:pPr algn="ctr"/>
            <a:r>
              <a:rPr lang="en-US" dirty="0" err="1">
                <a:solidFill>
                  <a:schemeClr val="tx1"/>
                </a:solidFill>
                <a:latin typeface="Arial" panose="020B0604020202020204" pitchFamily="34" charset="0"/>
                <a:cs typeface="Arial" panose="020B0604020202020204" pitchFamily="34" charset="0"/>
              </a:rPr>
              <a:t>Elasticidades</a:t>
            </a:r>
            <a:r>
              <a:rPr lang="en-US" dirty="0">
                <a:solidFill>
                  <a:schemeClr val="tx1"/>
                </a:solidFill>
                <a:latin typeface="Arial" panose="020B0604020202020204" pitchFamily="34" charset="0"/>
                <a:cs typeface="Arial" panose="020B0604020202020204" pitchFamily="34" charset="0"/>
              </a:rPr>
              <a:t> da </a:t>
            </a:r>
            <a:r>
              <a:rPr lang="en-US" dirty="0" err="1">
                <a:solidFill>
                  <a:schemeClr val="tx1"/>
                </a:solidFill>
                <a:latin typeface="Arial" panose="020B0604020202020204" pitchFamily="34" charset="0"/>
                <a:cs typeface="Arial" panose="020B0604020202020204" pitchFamily="34" charset="0"/>
              </a:rPr>
              <a:t>Oferta</a:t>
            </a:r>
            <a:r>
              <a:rPr lang="en-US" dirty="0">
                <a:solidFill>
                  <a:schemeClr val="tx1"/>
                </a:solidFill>
                <a:latin typeface="Arial" panose="020B0604020202020204" pitchFamily="34" charset="0"/>
                <a:cs typeface="Arial" panose="020B0604020202020204" pitchFamily="34" charset="0"/>
              </a:rPr>
              <a:t> e </a:t>
            </a:r>
            <a:r>
              <a:rPr lang="en-US" dirty="0" err="1">
                <a:solidFill>
                  <a:schemeClr val="tx1"/>
                </a:solidFill>
                <a:latin typeface="Arial" panose="020B0604020202020204" pitchFamily="34" charset="0"/>
                <a:cs typeface="Arial" panose="020B0604020202020204" pitchFamily="34" charset="0"/>
              </a:rPr>
              <a:t>Demanda</a:t>
            </a:r>
            <a:endParaRPr lang="en-US"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65">
                                            <p:txEl>
                                              <p:pRg st="0" end="0"/>
                                            </p:txEl>
                                          </p:spTgt>
                                        </p:tgtEl>
                                        <p:attrNameLst>
                                          <p:attrName>style.visibility</p:attrName>
                                        </p:attrNameLst>
                                      </p:cBhvr>
                                      <p:to>
                                        <p:strVal val="visible"/>
                                      </p:to>
                                    </p:set>
                                    <p:animEffect transition="in" filter="wipe(left)">
                                      <p:cBhvr>
                                        <p:cTn id="7" dur="500"/>
                                        <p:tgtEl>
                                          <p:spTgt spid="2457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765">
                                            <p:txEl>
                                              <p:pRg st="1" end="1"/>
                                            </p:txEl>
                                          </p:spTgt>
                                        </p:tgtEl>
                                        <p:attrNameLst>
                                          <p:attrName>style.visibility</p:attrName>
                                        </p:attrNameLst>
                                      </p:cBhvr>
                                      <p:to>
                                        <p:strVal val="visible"/>
                                      </p:to>
                                    </p:set>
                                    <p:animEffect transition="in" filter="wipe(left)">
                                      <p:cBhvr>
                                        <p:cTn id="12" dur="500"/>
                                        <p:tgtEl>
                                          <p:spTgt spid="24576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5"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7" name="Rectangle 5"/>
          <p:cNvSpPr>
            <a:spLocks noGrp="1" noChangeArrowheads="1"/>
          </p:cNvSpPr>
          <p:nvPr>
            <p:ph type="body" idx="1"/>
          </p:nvPr>
        </p:nvSpPr>
        <p:spPr>
          <a:xfrm>
            <a:off x="407988" y="2045212"/>
            <a:ext cx="8507412" cy="3490912"/>
          </a:xfrm>
          <a:noFill/>
        </p:spPr>
        <p:txBody>
          <a:bodyPr/>
          <a:lstStyle/>
          <a:p>
            <a:pPr algn="just">
              <a:lnSpc>
                <a:spcPct val="90000"/>
              </a:lnSpc>
              <a:spcBef>
                <a:spcPct val="70000"/>
              </a:spcBef>
              <a:buClrTx/>
              <a:buSzPct val="94000"/>
              <a:buFont typeface="Wingdings" panose="05000000000000000000" pitchFamily="2" charset="2"/>
              <a:buChar char="§"/>
            </a:pPr>
            <a:r>
              <a:rPr lang="en-US" sz="3000" dirty="0" err="1">
                <a:solidFill>
                  <a:schemeClr val="tx1"/>
                </a:solidFill>
              </a:rPr>
              <a:t>Também</a:t>
            </a:r>
            <a:r>
              <a:rPr lang="en-US" sz="3000" dirty="0">
                <a:solidFill>
                  <a:schemeClr val="tx1"/>
                </a:solidFill>
              </a:rPr>
              <a:t> </a:t>
            </a:r>
            <a:r>
              <a:rPr lang="en-US" sz="3000" dirty="0" err="1">
                <a:solidFill>
                  <a:schemeClr val="tx1"/>
                </a:solidFill>
              </a:rPr>
              <a:t>podemos</a:t>
            </a:r>
            <a:r>
              <a:rPr lang="en-US" sz="3000" dirty="0">
                <a:solidFill>
                  <a:schemeClr val="tx1"/>
                </a:solidFill>
              </a:rPr>
              <a:t> </a:t>
            </a:r>
            <a:r>
              <a:rPr lang="en-US" sz="3000" dirty="0" err="1">
                <a:solidFill>
                  <a:schemeClr val="tx1"/>
                </a:solidFill>
              </a:rPr>
              <a:t>calcular</a:t>
            </a:r>
            <a:r>
              <a:rPr lang="en-US" sz="3000" dirty="0">
                <a:solidFill>
                  <a:schemeClr val="tx1"/>
                </a:solidFill>
              </a:rPr>
              <a:t> a </a:t>
            </a:r>
            <a:r>
              <a:rPr lang="en-US" sz="3000" dirty="0" err="1">
                <a:solidFill>
                  <a:schemeClr val="tx1"/>
                </a:solidFill>
              </a:rPr>
              <a:t>elasticidade</a:t>
            </a:r>
            <a:r>
              <a:rPr lang="en-US" sz="3000" dirty="0">
                <a:solidFill>
                  <a:schemeClr val="tx1"/>
                </a:solidFill>
              </a:rPr>
              <a:t> da </a:t>
            </a:r>
            <a:r>
              <a:rPr lang="en-US" sz="3000" dirty="0" err="1">
                <a:solidFill>
                  <a:schemeClr val="tx1"/>
                </a:solidFill>
              </a:rPr>
              <a:t>oferta</a:t>
            </a:r>
            <a:r>
              <a:rPr lang="en-US" sz="3000" dirty="0">
                <a:solidFill>
                  <a:schemeClr val="tx1"/>
                </a:solidFill>
              </a:rPr>
              <a:t> </a:t>
            </a:r>
            <a:r>
              <a:rPr lang="en-US" sz="3000" dirty="0" err="1">
                <a:solidFill>
                  <a:schemeClr val="tx1"/>
                </a:solidFill>
              </a:rPr>
              <a:t>em</a:t>
            </a:r>
            <a:r>
              <a:rPr lang="en-US" sz="3000" dirty="0">
                <a:solidFill>
                  <a:schemeClr val="tx1"/>
                </a:solidFill>
              </a:rPr>
              <a:t> </a:t>
            </a:r>
            <a:r>
              <a:rPr lang="en-US" sz="3000" dirty="0" err="1">
                <a:solidFill>
                  <a:schemeClr val="tx1"/>
                </a:solidFill>
              </a:rPr>
              <a:t>relação</a:t>
            </a:r>
            <a:r>
              <a:rPr lang="en-US" sz="3000" dirty="0">
                <a:solidFill>
                  <a:schemeClr val="tx1"/>
                </a:solidFill>
              </a:rPr>
              <a:t> à taxa de </a:t>
            </a:r>
            <a:r>
              <a:rPr lang="en-US" sz="3000" dirty="0" err="1">
                <a:solidFill>
                  <a:schemeClr val="tx1"/>
                </a:solidFill>
              </a:rPr>
              <a:t>juros</a:t>
            </a:r>
            <a:r>
              <a:rPr lang="en-US" sz="3000" dirty="0">
                <a:solidFill>
                  <a:schemeClr val="tx1"/>
                </a:solidFill>
              </a:rPr>
              <a:t>, </a:t>
            </a:r>
            <a:r>
              <a:rPr lang="en-US" sz="3000" dirty="0" err="1">
                <a:solidFill>
                  <a:schemeClr val="tx1"/>
                </a:solidFill>
              </a:rPr>
              <a:t>salários</a:t>
            </a:r>
            <a:r>
              <a:rPr lang="en-US" sz="3000" dirty="0">
                <a:solidFill>
                  <a:schemeClr val="tx1"/>
                </a:solidFill>
              </a:rPr>
              <a:t>, </a:t>
            </a:r>
            <a:r>
              <a:rPr lang="en-US" sz="3000" dirty="0" err="1">
                <a:solidFill>
                  <a:schemeClr val="tx1"/>
                </a:solidFill>
              </a:rPr>
              <a:t>custo</a:t>
            </a:r>
            <a:r>
              <a:rPr lang="en-US" sz="3000" dirty="0">
                <a:solidFill>
                  <a:schemeClr val="tx1"/>
                </a:solidFill>
              </a:rPr>
              <a:t> das </a:t>
            </a:r>
            <a:r>
              <a:rPr lang="en-US" sz="3000" dirty="0" err="1">
                <a:solidFill>
                  <a:schemeClr val="tx1"/>
                </a:solidFill>
              </a:rPr>
              <a:t>matérias-primas</a:t>
            </a:r>
            <a:r>
              <a:rPr lang="en-US" sz="3000" dirty="0">
                <a:solidFill>
                  <a:schemeClr val="tx1"/>
                </a:solidFill>
              </a:rPr>
              <a:t>,…</a:t>
            </a:r>
          </a:p>
        </p:txBody>
      </p:sp>
      <p:sp>
        <p:nvSpPr>
          <p:cNvPr id="11" name="Rectangle 4">
            <a:extLst>
              <a:ext uri="{FF2B5EF4-FFF2-40B4-BE49-F238E27FC236}">
                <a16:creationId xmlns:a16="http://schemas.microsoft.com/office/drawing/2014/main" id="{7A403A68-737A-4907-B3A7-4AEE7C900BB0}"/>
              </a:ext>
            </a:extLst>
          </p:cNvPr>
          <p:cNvSpPr>
            <a:spLocks noGrp="1" noChangeArrowheads="1"/>
          </p:cNvSpPr>
          <p:nvPr>
            <p:ph type="title"/>
          </p:nvPr>
        </p:nvSpPr>
        <p:spPr>
          <a:xfrm>
            <a:off x="42204" y="121038"/>
            <a:ext cx="9101795" cy="723900"/>
          </a:xfrm>
          <a:noFill/>
        </p:spPr>
        <p:txBody>
          <a:bodyPr/>
          <a:lstStyle/>
          <a:p>
            <a:pPr algn="ctr"/>
            <a:r>
              <a:rPr lang="en-US" dirty="0" err="1">
                <a:solidFill>
                  <a:schemeClr val="tx1"/>
                </a:solidFill>
                <a:latin typeface="Arial" panose="020B0604020202020204" pitchFamily="34" charset="0"/>
                <a:cs typeface="Arial" panose="020B0604020202020204" pitchFamily="34" charset="0"/>
              </a:rPr>
              <a:t>Elasticidades</a:t>
            </a:r>
            <a:r>
              <a:rPr lang="en-US" dirty="0">
                <a:solidFill>
                  <a:schemeClr val="tx1"/>
                </a:solidFill>
                <a:latin typeface="Arial" panose="020B0604020202020204" pitchFamily="34" charset="0"/>
                <a:cs typeface="Arial" panose="020B0604020202020204" pitchFamily="34" charset="0"/>
              </a:rPr>
              <a:t> da </a:t>
            </a:r>
            <a:r>
              <a:rPr lang="en-US" dirty="0" err="1">
                <a:solidFill>
                  <a:schemeClr val="tx1"/>
                </a:solidFill>
                <a:latin typeface="Arial" panose="020B0604020202020204" pitchFamily="34" charset="0"/>
                <a:cs typeface="Arial" panose="020B0604020202020204" pitchFamily="34" charset="0"/>
              </a:rPr>
              <a:t>Oferta</a:t>
            </a:r>
            <a:r>
              <a:rPr lang="en-US" dirty="0">
                <a:solidFill>
                  <a:schemeClr val="tx1"/>
                </a:solidFill>
                <a:latin typeface="Arial" panose="020B0604020202020204" pitchFamily="34" charset="0"/>
                <a:cs typeface="Arial" panose="020B0604020202020204" pitchFamily="34" charset="0"/>
              </a:rPr>
              <a:t> e </a:t>
            </a:r>
            <a:r>
              <a:rPr lang="en-US" dirty="0" err="1">
                <a:solidFill>
                  <a:schemeClr val="tx1"/>
                </a:solidFill>
                <a:latin typeface="Arial" panose="020B0604020202020204" pitchFamily="34" charset="0"/>
                <a:cs typeface="Arial" panose="020B0604020202020204" pitchFamily="34" charset="0"/>
              </a:rPr>
              <a:t>Demanda</a:t>
            </a:r>
            <a:endParaRPr lang="en-US" dirty="0">
              <a:solidFill>
                <a:schemeClr val="tx1"/>
              </a:solidFill>
              <a:latin typeface="Arial" panose="020B0604020202020204" pitchFamily="34" charset="0"/>
              <a:cs typeface="Arial" panose="020B0604020202020204" pitchFamily="34" charset="0"/>
            </a:endParaRPr>
          </a:p>
        </p:txBody>
      </p:sp>
      <p:sp>
        <p:nvSpPr>
          <p:cNvPr id="12" name="Text Box 6">
            <a:extLst>
              <a:ext uri="{FF2B5EF4-FFF2-40B4-BE49-F238E27FC236}">
                <a16:creationId xmlns:a16="http://schemas.microsoft.com/office/drawing/2014/main" id="{8A5EB1A0-F7B5-49FD-8F92-DCCA518C65AD}"/>
              </a:ext>
            </a:extLst>
          </p:cNvPr>
          <p:cNvSpPr txBox="1">
            <a:spLocks noChangeArrowheads="1"/>
          </p:cNvSpPr>
          <p:nvPr/>
        </p:nvSpPr>
        <p:spPr bwMode="auto">
          <a:xfrm>
            <a:off x="458701" y="1185812"/>
            <a:ext cx="4437433" cy="553998"/>
          </a:xfrm>
          <a:prstGeom prst="rect">
            <a:avLst/>
          </a:prstGeom>
          <a:solidFill>
            <a:srgbClr val="DDDDDD"/>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defRPr/>
            </a:pPr>
            <a:r>
              <a:rPr lang="en-US" sz="3000" b="1" dirty="0" err="1">
                <a:latin typeface="Arial" charset="0"/>
              </a:rPr>
              <a:t>Elasticidades</a:t>
            </a:r>
            <a:r>
              <a:rPr lang="en-US" sz="3000" b="1" dirty="0">
                <a:latin typeface="Arial" charset="0"/>
              </a:rPr>
              <a:t> da </a:t>
            </a:r>
            <a:r>
              <a:rPr lang="en-US" sz="3000" b="1" dirty="0" err="1">
                <a:latin typeface="Arial" charset="0"/>
              </a:rPr>
              <a:t>Oferta</a:t>
            </a:r>
            <a:endParaRPr lang="en-US" sz="3000" b="1" dirty="0">
              <a:latin typeface="Arial" charset="0"/>
            </a:endParaRPr>
          </a:p>
        </p:txBody>
      </p:sp>
    </p:spTree>
  </p:cSld>
  <p:clrMapOvr>
    <a:masterClrMapping/>
  </p:clrMapOvr>
  <p:transition spd="med">
    <p:wipe dir="r"/>
  </p:transition>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43" name="Rectangle 3"/>
          <p:cNvSpPr>
            <a:spLocks noGrp="1" noChangeArrowheads="1"/>
          </p:cNvSpPr>
          <p:nvPr>
            <p:ph type="body" idx="1"/>
          </p:nvPr>
        </p:nvSpPr>
        <p:spPr>
          <a:xfrm>
            <a:off x="407988" y="2111375"/>
            <a:ext cx="8507412" cy="3938588"/>
          </a:xfrm>
        </p:spPr>
        <p:txBody>
          <a:bodyPr/>
          <a:lstStyle/>
          <a:p>
            <a:pPr>
              <a:buClrTx/>
              <a:buSzPct val="99000"/>
              <a:buFont typeface="Wingdings" panose="05000000000000000000" pitchFamily="2" charset="2"/>
              <a:buChar char="§"/>
            </a:pPr>
            <a:r>
              <a:rPr lang="en-US" dirty="0">
                <a:solidFill>
                  <a:schemeClr val="tx1"/>
                </a:solidFill>
              </a:rPr>
              <a:t>1981 </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rPr>
              <a:t>Curva</a:t>
            </a:r>
            <a:r>
              <a:rPr lang="en-US" dirty="0">
                <a:solidFill>
                  <a:schemeClr val="tx1"/>
                </a:solidFill>
              </a:rPr>
              <a:t> de </a:t>
            </a:r>
            <a:r>
              <a:rPr lang="en-US" dirty="0" err="1">
                <a:solidFill>
                  <a:schemeClr val="tx1"/>
                </a:solidFill>
              </a:rPr>
              <a:t>Oferta</a:t>
            </a:r>
            <a:r>
              <a:rPr lang="en-US" dirty="0">
                <a:solidFill>
                  <a:schemeClr val="tx1"/>
                </a:solidFill>
              </a:rPr>
              <a:t> para o </a:t>
            </a:r>
            <a:r>
              <a:rPr lang="en-US" dirty="0" err="1">
                <a:solidFill>
                  <a:schemeClr val="tx1"/>
                </a:solidFill>
              </a:rPr>
              <a:t>Trigo</a:t>
            </a:r>
            <a:endParaRPr lang="en-US" dirty="0">
              <a:solidFill>
                <a:schemeClr val="tx1"/>
              </a:solidFill>
            </a:endParaRPr>
          </a:p>
          <a:p>
            <a:pPr lvl="1">
              <a:buClrTx/>
              <a:buSzPct val="99000"/>
              <a:buFont typeface="Wingdings" panose="05000000000000000000" pitchFamily="2" charset="2"/>
              <a:buChar char="§"/>
            </a:pPr>
            <a:r>
              <a:rPr lang="en-US" i="1" dirty="0">
                <a:solidFill>
                  <a:schemeClr val="tx1"/>
                </a:solidFill>
              </a:rPr>
              <a:t>Q</a:t>
            </a:r>
            <a:r>
              <a:rPr lang="en-US" i="1" baseline="-25000" dirty="0">
                <a:solidFill>
                  <a:schemeClr val="tx1"/>
                </a:solidFill>
              </a:rPr>
              <a:t>S</a:t>
            </a:r>
            <a:r>
              <a:rPr lang="en-US" i="1" dirty="0">
                <a:solidFill>
                  <a:schemeClr val="tx1"/>
                </a:solidFill>
              </a:rPr>
              <a:t> = </a:t>
            </a:r>
            <a:r>
              <a:rPr lang="en-US" dirty="0">
                <a:solidFill>
                  <a:schemeClr val="tx1"/>
                </a:solidFill>
              </a:rPr>
              <a:t>1.800 + 240</a:t>
            </a:r>
            <a:r>
              <a:rPr lang="en-US" i="1" dirty="0">
                <a:solidFill>
                  <a:schemeClr val="tx1"/>
                </a:solidFill>
              </a:rPr>
              <a:t>P</a:t>
            </a:r>
          </a:p>
          <a:p>
            <a:pPr>
              <a:buClrTx/>
              <a:buSzPct val="99000"/>
              <a:buFont typeface="Wingdings" panose="05000000000000000000" pitchFamily="2" charset="2"/>
              <a:buChar char="§"/>
            </a:pPr>
            <a:r>
              <a:rPr lang="en-US" dirty="0">
                <a:solidFill>
                  <a:schemeClr val="tx1"/>
                </a:solidFill>
              </a:rPr>
              <a:t>1981 : </a:t>
            </a:r>
            <a:r>
              <a:rPr lang="en-US" dirty="0" err="1">
                <a:solidFill>
                  <a:schemeClr val="tx1"/>
                </a:solidFill>
              </a:rPr>
              <a:t>Curva</a:t>
            </a:r>
            <a:r>
              <a:rPr lang="en-US" dirty="0">
                <a:solidFill>
                  <a:schemeClr val="tx1"/>
                </a:solidFill>
              </a:rPr>
              <a:t> de </a:t>
            </a:r>
            <a:r>
              <a:rPr lang="en-US" dirty="0" err="1">
                <a:solidFill>
                  <a:schemeClr val="tx1"/>
                </a:solidFill>
              </a:rPr>
              <a:t>Demanda</a:t>
            </a:r>
            <a:r>
              <a:rPr lang="en-US" dirty="0">
                <a:solidFill>
                  <a:schemeClr val="tx1"/>
                </a:solidFill>
              </a:rPr>
              <a:t> para </a:t>
            </a:r>
            <a:r>
              <a:rPr lang="en-US" dirty="0" err="1">
                <a:solidFill>
                  <a:schemeClr val="tx1"/>
                </a:solidFill>
              </a:rPr>
              <a:t>Trigo</a:t>
            </a:r>
            <a:endParaRPr lang="en-US" dirty="0">
              <a:solidFill>
                <a:schemeClr val="tx1"/>
              </a:solidFill>
            </a:endParaRPr>
          </a:p>
          <a:p>
            <a:pPr lvl="1">
              <a:buClrTx/>
              <a:buSzPct val="99000"/>
              <a:buFont typeface="Wingdings" panose="05000000000000000000" pitchFamily="2" charset="2"/>
              <a:buChar char="§"/>
            </a:pPr>
            <a:r>
              <a:rPr lang="en-US" i="1" dirty="0">
                <a:solidFill>
                  <a:schemeClr val="tx1"/>
                </a:solidFill>
              </a:rPr>
              <a:t>Q</a:t>
            </a:r>
            <a:r>
              <a:rPr lang="en-US" i="1" baseline="-25000" dirty="0">
                <a:solidFill>
                  <a:schemeClr val="tx1"/>
                </a:solidFill>
              </a:rPr>
              <a:t>D</a:t>
            </a:r>
            <a:r>
              <a:rPr lang="en-US" i="1" dirty="0">
                <a:solidFill>
                  <a:schemeClr val="tx1"/>
                </a:solidFill>
              </a:rPr>
              <a:t> = 3.550</a:t>
            </a:r>
            <a:r>
              <a:rPr lang="en-US" dirty="0">
                <a:solidFill>
                  <a:schemeClr val="tx1"/>
                </a:solidFill>
              </a:rPr>
              <a:t> - 266</a:t>
            </a:r>
            <a:r>
              <a:rPr lang="en-US" i="1" dirty="0">
                <a:solidFill>
                  <a:schemeClr val="tx1"/>
                </a:solidFill>
              </a:rPr>
              <a:t>P</a:t>
            </a:r>
          </a:p>
        </p:txBody>
      </p:sp>
      <p:sp>
        <p:nvSpPr>
          <p:cNvPr id="419844" name="Text Box 4"/>
          <p:cNvSpPr txBox="1">
            <a:spLocks noChangeArrowheads="1"/>
          </p:cNvSpPr>
          <p:nvPr/>
        </p:nvSpPr>
        <p:spPr bwMode="auto">
          <a:xfrm>
            <a:off x="457318" y="1284288"/>
            <a:ext cx="3638560" cy="523220"/>
          </a:xfrm>
          <a:prstGeom prst="rect">
            <a:avLst/>
          </a:prstGeom>
          <a:solidFill>
            <a:srgbClr val="DDDDDD"/>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defRPr/>
            </a:pPr>
            <a:r>
              <a:rPr lang="en-US" sz="2800" b="1" dirty="0">
                <a:latin typeface="Arial" charset="0"/>
              </a:rPr>
              <a:t>O Mercado de </a:t>
            </a:r>
            <a:r>
              <a:rPr lang="en-US" sz="2800" b="1" dirty="0" err="1">
                <a:latin typeface="Arial" charset="0"/>
              </a:rPr>
              <a:t>Trigo</a:t>
            </a:r>
            <a:r>
              <a:rPr lang="en-US" sz="2800" b="1" dirty="0">
                <a:latin typeface="Arial" charset="0"/>
              </a:rPr>
              <a:t> </a:t>
            </a:r>
          </a:p>
        </p:txBody>
      </p:sp>
      <p:sp>
        <p:nvSpPr>
          <p:cNvPr id="10" name="Rectangle 4">
            <a:extLst>
              <a:ext uri="{FF2B5EF4-FFF2-40B4-BE49-F238E27FC236}">
                <a16:creationId xmlns:a16="http://schemas.microsoft.com/office/drawing/2014/main" id="{FC8C533D-88C9-478D-9F2B-FDEAADC8A78A}"/>
              </a:ext>
            </a:extLst>
          </p:cNvPr>
          <p:cNvSpPr>
            <a:spLocks noGrp="1" noChangeArrowheads="1"/>
          </p:cNvSpPr>
          <p:nvPr>
            <p:ph type="title"/>
          </p:nvPr>
        </p:nvSpPr>
        <p:spPr>
          <a:xfrm>
            <a:off x="42204" y="121038"/>
            <a:ext cx="9101795" cy="723900"/>
          </a:xfrm>
          <a:noFill/>
        </p:spPr>
        <p:txBody>
          <a:bodyPr/>
          <a:lstStyle/>
          <a:p>
            <a:pPr algn="ctr"/>
            <a:r>
              <a:rPr lang="en-US" dirty="0" err="1">
                <a:solidFill>
                  <a:schemeClr val="tx1"/>
                </a:solidFill>
                <a:latin typeface="Arial" panose="020B0604020202020204" pitchFamily="34" charset="0"/>
                <a:cs typeface="Arial" panose="020B0604020202020204" pitchFamily="34" charset="0"/>
              </a:rPr>
              <a:t>Elasticidades</a:t>
            </a:r>
            <a:r>
              <a:rPr lang="en-US" dirty="0">
                <a:solidFill>
                  <a:schemeClr val="tx1"/>
                </a:solidFill>
                <a:latin typeface="Arial" panose="020B0604020202020204" pitchFamily="34" charset="0"/>
                <a:cs typeface="Arial" panose="020B0604020202020204" pitchFamily="34" charset="0"/>
              </a:rPr>
              <a:t> da </a:t>
            </a:r>
            <a:r>
              <a:rPr lang="en-US" dirty="0" err="1">
                <a:solidFill>
                  <a:schemeClr val="tx1"/>
                </a:solidFill>
                <a:latin typeface="Arial" panose="020B0604020202020204" pitchFamily="34" charset="0"/>
                <a:cs typeface="Arial" panose="020B0604020202020204" pitchFamily="34" charset="0"/>
              </a:rPr>
              <a:t>Oferta</a:t>
            </a:r>
            <a:r>
              <a:rPr lang="en-US" dirty="0">
                <a:solidFill>
                  <a:schemeClr val="tx1"/>
                </a:solidFill>
                <a:latin typeface="Arial" panose="020B0604020202020204" pitchFamily="34" charset="0"/>
                <a:cs typeface="Arial" panose="020B0604020202020204" pitchFamily="34" charset="0"/>
              </a:rPr>
              <a:t> e </a:t>
            </a:r>
            <a:r>
              <a:rPr lang="en-US" dirty="0" err="1">
                <a:solidFill>
                  <a:schemeClr val="tx1"/>
                </a:solidFill>
                <a:latin typeface="Arial" panose="020B0604020202020204" pitchFamily="34" charset="0"/>
                <a:cs typeface="Arial" panose="020B0604020202020204" pitchFamily="34" charset="0"/>
              </a:rPr>
              <a:t>Demanda</a:t>
            </a:r>
            <a:endParaRPr lang="en-US"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9843">
                                            <p:txEl>
                                              <p:pRg st="0" end="0"/>
                                            </p:txEl>
                                          </p:spTgt>
                                        </p:tgtEl>
                                        <p:attrNameLst>
                                          <p:attrName>style.visibility</p:attrName>
                                        </p:attrNameLst>
                                      </p:cBhvr>
                                      <p:to>
                                        <p:strVal val="visible"/>
                                      </p:to>
                                    </p:set>
                                    <p:animEffect transition="in" filter="wipe(left)">
                                      <p:cBhvr>
                                        <p:cTn id="7" dur="500"/>
                                        <p:tgtEl>
                                          <p:spTgt spid="41984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19843">
                                            <p:txEl>
                                              <p:pRg st="1" end="1"/>
                                            </p:txEl>
                                          </p:spTgt>
                                        </p:tgtEl>
                                        <p:attrNameLst>
                                          <p:attrName>style.visibility</p:attrName>
                                        </p:attrNameLst>
                                      </p:cBhvr>
                                      <p:to>
                                        <p:strVal val="visible"/>
                                      </p:to>
                                    </p:set>
                                    <p:animEffect transition="in" filter="wipe(left)">
                                      <p:cBhvr>
                                        <p:cTn id="10" dur="500"/>
                                        <p:tgtEl>
                                          <p:spTgt spid="41984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19843">
                                            <p:txEl>
                                              <p:pRg st="2" end="2"/>
                                            </p:txEl>
                                          </p:spTgt>
                                        </p:tgtEl>
                                        <p:attrNameLst>
                                          <p:attrName>style.visibility</p:attrName>
                                        </p:attrNameLst>
                                      </p:cBhvr>
                                      <p:to>
                                        <p:strVal val="visible"/>
                                      </p:to>
                                    </p:set>
                                    <p:animEffect transition="in" filter="wipe(left)">
                                      <p:cBhvr>
                                        <p:cTn id="15" dur="500"/>
                                        <p:tgtEl>
                                          <p:spTgt spid="41984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19843">
                                            <p:txEl>
                                              <p:pRg st="3" end="3"/>
                                            </p:txEl>
                                          </p:spTgt>
                                        </p:tgtEl>
                                        <p:attrNameLst>
                                          <p:attrName>style.visibility</p:attrName>
                                        </p:attrNameLst>
                                      </p:cBhvr>
                                      <p:to>
                                        <p:strVal val="visible"/>
                                      </p:to>
                                    </p:set>
                                    <p:animEffect transition="in" filter="wipe(left)">
                                      <p:cBhvr>
                                        <p:cTn id="18" dur="500"/>
                                        <p:tgtEl>
                                          <p:spTgt spid="419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43" grpId="0"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9" name="Rectangle 3"/>
          <p:cNvSpPr>
            <a:spLocks noGrp="1" noChangeArrowheads="1"/>
          </p:cNvSpPr>
          <p:nvPr>
            <p:ph type="body" idx="1"/>
          </p:nvPr>
        </p:nvSpPr>
        <p:spPr>
          <a:xfrm>
            <a:off x="407988" y="1936699"/>
            <a:ext cx="8507412" cy="4133850"/>
          </a:xfrm>
        </p:spPr>
        <p:txBody>
          <a:bodyPr/>
          <a:lstStyle/>
          <a:p>
            <a:pPr>
              <a:buClrTx/>
              <a:buSzPct val="95000"/>
              <a:buFont typeface="Wingdings" panose="05000000000000000000" pitchFamily="2" charset="2"/>
              <a:buChar char="§"/>
            </a:pPr>
            <a:r>
              <a:rPr lang="en-US" sz="3000" dirty="0" err="1">
                <a:solidFill>
                  <a:schemeClr val="tx1"/>
                </a:solidFill>
              </a:rPr>
              <a:t>Equilíbrio</a:t>
            </a:r>
            <a:r>
              <a:rPr lang="en-US" sz="3000" dirty="0">
                <a:solidFill>
                  <a:schemeClr val="tx1"/>
                </a:solidFill>
              </a:rPr>
              <a:t>: Q </a:t>
            </a:r>
            <a:r>
              <a:rPr lang="en-US" sz="3000" baseline="-25000" dirty="0">
                <a:solidFill>
                  <a:schemeClr val="tx1"/>
                </a:solidFill>
              </a:rPr>
              <a:t>S</a:t>
            </a:r>
            <a:r>
              <a:rPr lang="en-US" sz="3000" dirty="0">
                <a:solidFill>
                  <a:schemeClr val="tx1"/>
                </a:solidFill>
              </a:rPr>
              <a:t> = Q </a:t>
            </a:r>
            <a:r>
              <a:rPr lang="en-US" sz="3000" baseline="-25000" dirty="0">
                <a:solidFill>
                  <a:schemeClr val="tx1"/>
                </a:solidFill>
              </a:rPr>
              <a:t>D</a:t>
            </a:r>
            <a:endParaRPr lang="en-US" sz="3000" i="1" dirty="0">
              <a:solidFill>
                <a:schemeClr val="tx1"/>
              </a:solidFill>
            </a:endParaRPr>
          </a:p>
        </p:txBody>
      </p:sp>
      <p:grpSp>
        <p:nvGrpSpPr>
          <p:cNvPr id="2" name="Group 11"/>
          <p:cNvGrpSpPr>
            <a:grpSpLocks/>
          </p:cNvGrpSpPr>
          <p:nvPr/>
        </p:nvGrpSpPr>
        <p:grpSpPr bwMode="auto">
          <a:xfrm>
            <a:off x="468364" y="2579417"/>
            <a:ext cx="8507412" cy="3406724"/>
            <a:chOff x="233" y="1678"/>
            <a:chExt cx="5379" cy="2144"/>
          </a:xfrm>
        </p:grpSpPr>
        <p:sp>
          <p:nvSpPr>
            <p:cNvPr id="18448" name="Rectangle 10"/>
            <p:cNvSpPr>
              <a:spLocks noChangeArrowheads="1"/>
            </p:cNvSpPr>
            <p:nvPr/>
          </p:nvSpPr>
          <p:spPr bwMode="auto">
            <a:xfrm>
              <a:off x="233" y="1678"/>
              <a:ext cx="5379" cy="2144"/>
            </a:xfrm>
            <a:prstGeom prst="rect">
              <a:avLst/>
            </a:prstGeom>
            <a:solidFill>
              <a:srgbClr val="F8F8F8"/>
            </a:solidFill>
            <a:ln w="12700">
              <a:solidFill>
                <a:schemeClr val="tx1"/>
              </a:solidFill>
              <a:miter lim="800000"/>
              <a:headEnd/>
              <a:tailEnd/>
            </a:ln>
          </p:spPr>
          <p:txBody>
            <a:bodyPr wrap="none" anchor="ctr"/>
            <a:lstStyle/>
            <a:p>
              <a:endParaRPr lang="pt-BR"/>
            </a:p>
          </p:txBody>
        </p:sp>
        <p:graphicFrame>
          <p:nvGraphicFramePr>
            <p:cNvPr id="18434" name="Object 0"/>
            <p:cNvGraphicFramePr>
              <a:graphicFrameLocks noChangeAspect="1"/>
            </p:cNvGraphicFramePr>
            <p:nvPr/>
          </p:nvGraphicFramePr>
          <p:xfrm>
            <a:off x="1288" y="1872"/>
            <a:ext cx="3275" cy="316"/>
          </p:xfrm>
          <a:graphic>
            <a:graphicData uri="http://schemas.openxmlformats.org/presentationml/2006/ole">
              <mc:AlternateContent xmlns:mc="http://schemas.openxmlformats.org/markup-compatibility/2006">
                <mc:Choice xmlns:v="urn:schemas-microsoft-com:vml" Requires="v">
                  <p:oleObj name="Equation" r:id="rId2" imgW="1828800" imgH="177480" progId="Equation.3">
                    <p:embed/>
                  </p:oleObj>
                </mc:Choice>
                <mc:Fallback>
                  <p:oleObj name="Equation" r:id="rId2" imgW="1828800" imgH="177480" progId="Equation.3">
                    <p:embed/>
                    <p:pic>
                      <p:nvPicPr>
                        <p:cNvPr id="0" name="Object 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8" y="1872"/>
                          <a:ext cx="3275" cy="3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35" name="Object 1"/>
            <p:cNvGraphicFramePr>
              <a:graphicFrameLocks noChangeAspect="1"/>
            </p:cNvGraphicFramePr>
            <p:nvPr/>
          </p:nvGraphicFramePr>
          <p:xfrm>
            <a:off x="2153" y="2339"/>
            <a:ext cx="1547" cy="316"/>
          </p:xfrm>
          <a:graphic>
            <a:graphicData uri="http://schemas.openxmlformats.org/presentationml/2006/ole">
              <mc:AlternateContent xmlns:mc="http://schemas.openxmlformats.org/markup-compatibility/2006">
                <mc:Choice xmlns:v="urn:schemas-microsoft-com:vml" Requires="v">
                  <p:oleObj name="Equation" r:id="rId4" imgW="863280" imgH="177480" progId="Equation.3">
                    <p:embed/>
                  </p:oleObj>
                </mc:Choice>
                <mc:Fallback>
                  <p:oleObj name="Equation" r:id="rId4" imgW="863280" imgH="17748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3" y="2339"/>
                          <a:ext cx="1547" cy="3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36" name="Object 2"/>
            <p:cNvGraphicFramePr>
              <a:graphicFrameLocks noChangeAspect="1"/>
            </p:cNvGraphicFramePr>
            <p:nvPr/>
          </p:nvGraphicFramePr>
          <p:xfrm>
            <a:off x="1971" y="2862"/>
            <a:ext cx="1911" cy="360"/>
          </p:xfrm>
          <a:graphic>
            <a:graphicData uri="http://schemas.openxmlformats.org/presentationml/2006/ole">
              <mc:AlternateContent xmlns:mc="http://schemas.openxmlformats.org/markup-compatibility/2006">
                <mc:Choice xmlns:v="urn:schemas-microsoft-com:vml" Requires="v">
                  <p:oleObj name="Equation" r:id="rId6" imgW="1066680" imgH="203040" progId="Equation.3">
                    <p:embed/>
                  </p:oleObj>
                </mc:Choice>
                <mc:Fallback>
                  <p:oleObj name="Equation" r:id="rId6" imgW="1066680" imgH="203040" progId="Equation.3">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71" y="2862"/>
                          <a:ext cx="1911" cy="3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37" name="Object 3"/>
            <p:cNvGraphicFramePr>
              <a:graphicFrameLocks noChangeAspect="1"/>
            </p:cNvGraphicFramePr>
            <p:nvPr/>
          </p:nvGraphicFramePr>
          <p:xfrm>
            <a:off x="253" y="3350"/>
            <a:ext cx="5345" cy="361"/>
          </p:xfrm>
          <a:graphic>
            <a:graphicData uri="http://schemas.openxmlformats.org/presentationml/2006/ole">
              <mc:AlternateContent xmlns:mc="http://schemas.openxmlformats.org/markup-compatibility/2006">
                <mc:Choice xmlns:v="urn:schemas-microsoft-com:vml" Requires="v">
                  <p:oleObj name="Equation" r:id="rId8" imgW="2984400" imgH="203040" progId="Equation.3">
                    <p:embed/>
                  </p:oleObj>
                </mc:Choice>
                <mc:Fallback>
                  <p:oleObj name="Equation" r:id="rId8" imgW="2984400" imgH="203040" progId="Equation.3">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3" y="3350"/>
                          <a:ext cx="5345" cy="3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5" name="Rectangle 4">
            <a:extLst>
              <a:ext uri="{FF2B5EF4-FFF2-40B4-BE49-F238E27FC236}">
                <a16:creationId xmlns:a16="http://schemas.microsoft.com/office/drawing/2014/main" id="{ED5C0AF4-CDDF-4415-AEB9-A35F8F96E6A3}"/>
              </a:ext>
            </a:extLst>
          </p:cNvPr>
          <p:cNvSpPr>
            <a:spLocks noGrp="1" noChangeArrowheads="1"/>
          </p:cNvSpPr>
          <p:nvPr>
            <p:ph type="title"/>
          </p:nvPr>
        </p:nvSpPr>
        <p:spPr>
          <a:xfrm>
            <a:off x="42204" y="121038"/>
            <a:ext cx="9101795" cy="723900"/>
          </a:xfrm>
          <a:noFill/>
        </p:spPr>
        <p:txBody>
          <a:bodyPr/>
          <a:lstStyle/>
          <a:p>
            <a:pPr algn="ctr"/>
            <a:r>
              <a:rPr lang="en-US" dirty="0" err="1">
                <a:solidFill>
                  <a:schemeClr val="tx1"/>
                </a:solidFill>
                <a:latin typeface="Arial" panose="020B0604020202020204" pitchFamily="34" charset="0"/>
                <a:cs typeface="Arial" panose="020B0604020202020204" pitchFamily="34" charset="0"/>
              </a:rPr>
              <a:t>Elasticidades</a:t>
            </a:r>
            <a:r>
              <a:rPr lang="en-US" dirty="0">
                <a:solidFill>
                  <a:schemeClr val="tx1"/>
                </a:solidFill>
                <a:latin typeface="Arial" panose="020B0604020202020204" pitchFamily="34" charset="0"/>
                <a:cs typeface="Arial" panose="020B0604020202020204" pitchFamily="34" charset="0"/>
              </a:rPr>
              <a:t> da </a:t>
            </a:r>
            <a:r>
              <a:rPr lang="en-US" dirty="0" err="1">
                <a:solidFill>
                  <a:schemeClr val="tx1"/>
                </a:solidFill>
                <a:latin typeface="Arial" panose="020B0604020202020204" pitchFamily="34" charset="0"/>
                <a:cs typeface="Arial" panose="020B0604020202020204" pitchFamily="34" charset="0"/>
              </a:rPr>
              <a:t>Oferta</a:t>
            </a:r>
            <a:r>
              <a:rPr lang="en-US" dirty="0">
                <a:solidFill>
                  <a:schemeClr val="tx1"/>
                </a:solidFill>
                <a:latin typeface="Arial" panose="020B0604020202020204" pitchFamily="34" charset="0"/>
                <a:cs typeface="Arial" panose="020B0604020202020204" pitchFamily="34" charset="0"/>
              </a:rPr>
              <a:t> e </a:t>
            </a:r>
            <a:r>
              <a:rPr lang="en-US" dirty="0" err="1">
                <a:solidFill>
                  <a:schemeClr val="tx1"/>
                </a:solidFill>
                <a:latin typeface="Arial" panose="020B0604020202020204" pitchFamily="34" charset="0"/>
                <a:cs typeface="Arial" panose="020B0604020202020204" pitchFamily="34" charset="0"/>
              </a:rPr>
              <a:t>Demanda</a:t>
            </a:r>
            <a:endParaRPr lang="en-US" dirty="0">
              <a:solidFill>
                <a:schemeClr val="tx1"/>
              </a:solidFill>
              <a:latin typeface="Arial" panose="020B0604020202020204" pitchFamily="34" charset="0"/>
              <a:cs typeface="Arial" panose="020B0604020202020204" pitchFamily="34" charset="0"/>
            </a:endParaRPr>
          </a:p>
        </p:txBody>
      </p:sp>
      <p:sp>
        <p:nvSpPr>
          <p:cNvPr id="17" name="Text Box 4">
            <a:extLst>
              <a:ext uri="{FF2B5EF4-FFF2-40B4-BE49-F238E27FC236}">
                <a16:creationId xmlns:a16="http://schemas.microsoft.com/office/drawing/2014/main" id="{8A1CFFCE-7A63-4120-94DE-8CC94B2A5B15}"/>
              </a:ext>
            </a:extLst>
          </p:cNvPr>
          <p:cNvSpPr txBox="1">
            <a:spLocks noChangeArrowheads="1"/>
          </p:cNvSpPr>
          <p:nvPr/>
        </p:nvSpPr>
        <p:spPr bwMode="auto">
          <a:xfrm>
            <a:off x="457318" y="1101409"/>
            <a:ext cx="3638560" cy="523220"/>
          </a:xfrm>
          <a:prstGeom prst="rect">
            <a:avLst/>
          </a:prstGeom>
          <a:solidFill>
            <a:srgbClr val="DDDDDD"/>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defRPr/>
            </a:pPr>
            <a:r>
              <a:rPr lang="en-US" sz="2800" b="1" dirty="0">
                <a:latin typeface="Arial" charset="0"/>
              </a:rPr>
              <a:t>O Mercado de </a:t>
            </a:r>
            <a:r>
              <a:rPr lang="en-US" sz="2800" b="1" dirty="0" err="1">
                <a:latin typeface="Arial" charset="0"/>
              </a:rPr>
              <a:t>Trigo</a:t>
            </a:r>
            <a:r>
              <a:rPr lang="en-US" sz="2800" b="1" dirty="0">
                <a:latin typeface="Arial" charset="0"/>
              </a:rPr>
              <a:t>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349250" y="2048730"/>
            <a:ext cx="8593138" cy="3067050"/>
            <a:chOff x="220" y="1645"/>
            <a:chExt cx="5413" cy="1932"/>
          </a:xfrm>
        </p:grpSpPr>
        <p:sp>
          <p:nvSpPr>
            <p:cNvPr id="19469" name="Rectangle 5"/>
            <p:cNvSpPr>
              <a:spLocks noChangeArrowheads="1"/>
            </p:cNvSpPr>
            <p:nvPr/>
          </p:nvSpPr>
          <p:spPr bwMode="auto">
            <a:xfrm>
              <a:off x="233" y="1678"/>
              <a:ext cx="5379" cy="1899"/>
            </a:xfrm>
            <a:prstGeom prst="rect">
              <a:avLst/>
            </a:prstGeom>
            <a:solidFill>
              <a:srgbClr val="F8F8F8"/>
            </a:solidFill>
            <a:ln w="12700">
              <a:solidFill>
                <a:schemeClr val="tx1"/>
              </a:solidFill>
              <a:miter lim="800000"/>
              <a:headEnd/>
              <a:tailEnd/>
            </a:ln>
          </p:spPr>
          <p:txBody>
            <a:bodyPr wrap="none" anchor="ctr"/>
            <a:lstStyle/>
            <a:p>
              <a:endParaRPr lang="pt-BR"/>
            </a:p>
          </p:txBody>
        </p:sp>
        <p:graphicFrame>
          <p:nvGraphicFramePr>
            <p:cNvPr id="19458" name="Object 0"/>
            <p:cNvGraphicFramePr>
              <a:graphicFrameLocks noChangeAspect="1"/>
            </p:cNvGraphicFramePr>
            <p:nvPr/>
          </p:nvGraphicFramePr>
          <p:xfrm>
            <a:off x="220" y="1645"/>
            <a:ext cx="5413" cy="773"/>
          </p:xfrm>
          <a:graphic>
            <a:graphicData uri="http://schemas.openxmlformats.org/presentationml/2006/ole">
              <mc:AlternateContent xmlns:mc="http://schemas.openxmlformats.org/markup-compatibility/2006">
                <mc:Choice xmlns:v="urn:schemas-microsoft-com:vml" Requires="v">
                  <p:oleObj name="Equation" r:id="rId2" imgW="3022560" imgH="431640" progId="Equation.3">
                    <p:embed/>
                  </p:oleObj>
                </mc:Choice>
                <mc:Fallback>
                  <p:oleObj name="Equation" r:id="rId2" imgW="3022560" imgH="431640" progId="Equation.3">
                    <p:embed/>
                    <p:pic>
                      <p:nvPicPr>
                        <p:cNvPr id="0" name="Object 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 y="1645"/>
                          <a:ext cx="5413" cy="7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59" name="Object 1"/>
            <p:cNvGraphicFramePr>
              <a:graphicFrameLocks noChangeAspect="1"/>
            </p:cNvGraphicFramePr>
            <p:nvPr/>
          </p:nvGraphicFramePr>
          <p:xfrm>
            <a:off x="403" y="2756"/>
            <a:ext cx="5048" cy="773"/>
          </p:xfrm>
          <a:graphic>
            <a:graphicData uri="http://schemas.openxmlformats.org/presentationml/2006/ole">
              <mc:AlternateContent xmlns:mc="http://schemas.openxmlformats.org/markup-compatibility/2006">
                <mc:Choice xmlns:v="urn:schemas-microsoft-com:vml" Requires="v">
                  <p:oleObj name="Equation" r:id="rId4" imgW="2819160" imgH="431640" progId="Equation.3">
                    <p:embed/>
                  </p:oleObj>
                </mc:Choice>
                <mc:Fallback>
                  <p:oleObj name="Equation" r:id="rId4" imgW="2819160" imgH="43164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 y="2756"/>
                          <a:ext cx="5048" cy="7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2" name="Rectangle 4">
            <a:extLst>
              <a:ext uri="{FF2B5EF4-FFF2-40B4-BE49-F238E27FC236}">
                <a16:creationId xmlns:a16="http://schemas.microsoft.com/office/drawing/2014/main" id="{C7CF6A7A-05F4-48B3-A29E-8E68A0262690}"/>
              </a:ext>
            </a:extLst>
          </p:cNvPr>
          <p:cNvSpPr>
            <a:spLocks noGrp="1" noChangeArrowheads="1"/>
          </p:cNvSpPr>
          <p:nvPr>
            <p:ph type="title"/>
          </p:nvPr>
        </p:nvSpPr>
        <p:spPr>
          <a:xfrm>
            <a:off x="42204" y="121038"/>
            <a:ext cx="9101795" cy="723900"/>
          </a:xfrm>
          <a:noFill/>
        </p:spPr>
        <p:txBody>
          <a:bodyPr/>
          <a:lstStyle/>
          <a:p>
            <a:pPr algn="ctr"/>
            <a:r>
              <a:rPr lang="en-US" dirty="0" err="1">
                <a:solidFill>
                  <a:schemeClr val="tx1"/>
                </a:solidFill>
                <a:latin typeface="Arial" panose="020B0604020202020204" pitchFamily="34" charset="0"/>
                <a:cs typeface="Arial" panose="020B0604020202020204" pitchFamily="34" charset="0"/>
              </a:rPr>
              <a:t>Elasticidades</a:t>
            </a:r>
            <a:r>
              <a:rPr lang="en-US" dirty="0">
                <a:solidFill>
                  <a:schemeClr val="tx1"/>
                </a:solidFill>
                <a:latin typeface="Arial" panose="020B0604020202020204" pitchFamily="34" charset="0"/>
                <a:cs typeface="Arial" panose="020B0604020202020204" pitchFamily="34" charset="0"/>
              </a:rPr>
              <a:t> da </a:t>
            </a:r>
            <a:r>
              <a:rPr lang="en-US" dirty="0" err="1">
                <a:solidFill>
                  <a:schemeClr val="tx1"/>
                </a:solidFill>
                <a:latin typeface="Arial" panose="020B0604020202020204" pitchFamily="34" charset="0"/>
                <a:cs typeface="Arial" panose="020B0604020202020204" pitchFamily="34" charset="0"/>
              </a:rPr>
              <a:t>Oferta</a:t>
            </a:r>
            <a:r>
              <a:rPr lang="en-US" dirty="0">
                <a:solidFill>
                  <a:schemeClr val="tx1"/>
                </a:solidFill>
                <a:latin typeface="Arial" panose="020B0604020202020204" pitchFamily="34" charset="0"/>
                <a:cs typeface="Arial" panose="020B0604020202020204" pitchFamily="34" charset="0"/>
              </a:rPr>
              <a:t> e </a:t>
            </a:r>
            <a:r>
              <a:rPr lang="en-US" dirty="0" err="1">
                <a:solidFill>
                  <a:schemeClr val="tx1"/>
                </a:solidFill>
                <a:latin typeface="Arial" panose="020B0604020202020204" pitchFamily="34" charset="0"/>
                <a:cs typeface="Arial" panose="020B0604020202020204" pitchFamily="34" charset="0"/>
              </a:rPr>
              <a:t>Demanda</a:t>
            </a:r>
            <a:endParaRPr lang="en-US" dirty="0">
              <a:solidFill>
                <a:schemeClr val="tx1"/>
              </a:solidFill>
              <a:latin typeface="Arial" panose="020B0604020202020204" pitchFamily="34" charset="0"/>
              <a:cs typeface="Arial" panose="020B0604020202020204" pitchFamily="34" charset="0"/>
            </a:endParaRPr>
          </a:p>
        </p:txBody>
      </p:sp>
      <p:sp>
        <p:nvSpPr>
          <p:cNvPr id="13" name="Text Box 4">
            <a:extLst>
              <a:ext uri="{FF2B5EF4-FFF2-40B4-BE49-F238E27FC236}">
                <a16:creationId xmlns:a16="http://schemas.microsoft.com/office/drawing/2014/main" id="{F110F96D-61EA-465E-9C83-1312F3F2A112}"/>
              </a:ext>
            </a:extLst>
          </p:cNvPr>
          <p:cNvSpPr txBox="1">
            <a:spLocks noChangeArrowheads="1"/>
          </p:cNvSpPr>
          <p:nvPr/>
        </p:nvSpPr>
        <p:spPr bwMode="auto">
          <a:xfrm>
            <a:off x="344774" y="1157681"/>
            <a:ext cx="3638560" cy="523220"/>
          </a:xfrm>
          <a:prstGeom prst="rect">
            <a:avLst/>
          </a:prstGeom>
          <a:solidFill>
            <a:srgbClr val="DDDDDD"/>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defRPr/>
            </a:pPr>
            <a:r>
              <a:rPr lang="en-US" sz="2800" b="1" dirty="0">
                <a:latin typeface="Arial" charset="0"/>
              </a:rPr>
              <a:t>O Mercado de </a:t>
            </a:r>
            <a:r>
              <a:rPr lang="en-US" sz="2800" b="1" dirty="0" err="1">
                <a:latin typeface="Arial" charset="0"/>
              </a:rPr>
              <a:t>Trigo</a:t>
            </a:r>
            <a:r>
              <a:rPr lang="en-US" sz="2800" b="1" dirty="0">
                <a:latin typeface="Arial" charset="0"/>
              </a:rPr>
              <a:t>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Rectangle 9"/>
          <p:cNvSpPr>
            <a:spLocks noGrp="1" noChangeArrowheads="1"/>
          </p:cNvSpPr>
          <p:nvPr>
            <p:ph type="body" idx="1"/>
          </p:nvPr>
        </p:nvSpPr>
        <p:spPr>
          <a:xfrm>
            <a:off x="457318" y="1936383"/>
            <a:ext cx="8686682" cy="3725862"/>
          </a:xfrm>
        </p:spPr>
        <p:txBody>
          <a:bodyPr/>
          <a:lstStyle/>
          <a:p>
            <a:pPr>
              <a:buClrTx/>
              <a:buSzPct val="96000"/>
              <a:buFont typeface="Wingdings" panose="05000000000000000000" pitchFamily="2" charset="2"/>
              <a:buChar char="§"/>
            </a:pPr>
            <a:r>
              <a:rPr lang="en-US" sz="3000" dirty="0">
                <a:solidFill>
                  <a:schemeClr val="tx1"/>
                </a:solidFill>
              </a:rPr>
              <a:t>Se o </a:t>
            </a:r>
            <a:r>
              <a:rPr lang="en-US" sz="3000" dirty="0" err="1">
                <a:solidFill>
                  <a:schemeClr val="tx1"/>
                </a:solidFill>
              </a:rPr>
              <a:t>preço</a:t>
            </a:r>
            <a:r>
              <a:rPr lang="en-US" sz="3000" dirty="0">
                <a:solidFill>
                  <a:schemeClr val="tx1"/>
                </a:solidFill>
              </a:rPr>
              <a:t> do </a:t>
            </a:r>
            <a:r>
              <a:rPr lang="en-US" sz="3000" dirty="0" err="1">
                <a:solidFill>
                  <a:schemeClr val="tx1"/>
                </a:solidFill>
              </a:rPr>
              <a:t>trigo</a:t>
            </a:r>
            <a:r>
              <a:rPr lang="en-US" sz="3000" dirty="0">
                <a:solidFill>
                  <a:schemeClr val="tx1"/>
                </a:solidFill>
              </a:rPr>
              <a:t> fosse $4,00/bushel:</a:t>
            </a:r>
          </a:p>
        </p:txBody>
      </p:sp>
      <p:grpSp>
        <p:nvGrpSpPr>
          <p:cNvPr id="2" name="Group 17"/>
          <p:cNvGrpSpPr>
            <a:grpSpLocks/>
          </p:cNvGrpSpPr>
          <p:nvPr/>
        </p:nvGrpSpPr>
        <p:grpSpPr bwMode="auto">
          <a:xfrm>
            <a:off x="928100" y="2597612"/>
            <a:ext cx="7151687" cy="2717800"/>
            <a:chOff x="745" y="1911"/>
            <a:chExt cx="4285" cy="1577"/>
          </a:xfrm>
        </p:grpSpPr>
        <p:sp>
          <p:nvSpPr>
            <p:cNvPr id="20490" name="Rectangle 11"/>
            <p:cNvSpPr>
              <a:spLocks noChangeArrowheads="1"/>
            </p:cNvSpPr>
            <p:nvPr/>
          </p:nvSpPr>
          <p:spPr bwMode="auto">
            <a:xfrm>
              <a:off x="745" y="1911"/>
              <a:ext cx="4285" cy="1577"/>
            </a:xfrm>
            <a:prstGeom prst="rect">
              <a:avLst/>
            </a:prstGeom>
            <a:solidFill>
              <a:srgbClr val="F8F8F8"/>
            </a:solidFill>
            <a:ln w="12700">
              <a:solidFill>
                <a:schemeClr val="tx1"/>
              </a:solidFill>
              <a:miter lim="800000"/>
              <a:headEnd/>
              <a:tailEnd/>
            </a:ln>
          </p:spPr>
          <p:txBody>
            <a:bodyPr wrap="none" anchor="ctr"/>
            <a:lstStyle/>
            <a:p>
              <a:endParaRPr lang="pt-BR"/>
            </a:p>
          </p:txBody>
        </p:sp>
        <p:graphicFrame>
          <p:nvGraphicFramePr>
            <p:cNvPr id="20482" name="Object 12"/>
            <p:cNvGraphicFramePr>
              <a:graphicFrameLocks noChangeAspect="1"/>
            </p:cNvGraphicFramePr>
            <p:nvPr>
              <p:extLst>
                <p:ext uri="{D42A27DB-BD31-4B8C-83A1-F6EECF244321}">
                  <p14:modId xmlns:p14="http://schemas.microsoft.com/office/powerpoint/2010/main" val="4104208200"/>
                </p:ext>
              </p:extLst>
            </p:nvPr>
          </p:nvGraphicFramePr>
          <p:xfrm>
            <a:off x="897" y="2099"/>
            <a:ext cx="4012" cy="392"/>
          </p:xfrm>
          <a:graphic>
            <a:graphicData uri="http://schemas.openxmlformats.org/presentationml/2006/ole">
              <mc:AlternateContent xmlns:mc="http://schemas.openxmlformats.org/markup-compatibility/2006">
                <mc:Choice xmlns:v="urn:schemas-microsoft-com:vml" Requires="v">
                  <p:oleObj name="Equation" r:id="rId2" imgW="2070000" imgH="228600" progId="Equation.DSMT4">
                    <p:embed/>
                  </p:oleObj>
                </mc:Choice>
                <mc:Fallback>
                  <p:oleObj name="Equation" r:id="rId2" imgW="2070000" imgH="228600" progId="Equation.DSMT4">
                    <p:embed/>
                    <p:pic>
                      <p:nvPicPr>
                        <p:cNvPr id="0" name="Object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7" y="2099"/>
                          <a:ext cx="4012" cy="392"/>
                        </a:xfrm>
                        <a:prstGeom prst="rect">
                          <a:avLst/>
                        </a:prstGeom>
                        <a:noFill/>
                      </p:spPr>
                    </p:pic>
                  </p:oleObj>
                </mc:Fallback>
              </mc:AlternateContent>
            </a:graphicData>
          </a:graphic>
        </p:graphicFrame>
        <p:graphicFrame>
          <p:nvGraphicFramePr>
            <p:cNvPr id="20483" name="Object 16"/>
            <p:cNvGraphicFramePr>
              <a:graphicFrameLocks noChangeAspect="1"/>
            </p:cNvGraphicFramePr>
            <p:nvPr>
              <p:extLst>
                <p:ext uri="{D42A27DB-BD31-4B8C-83A1-F6EECF244321}">
                  <p14:modId xmlns:p14="http://schemas.microsoft.com/office/powerpoint/2010/main" val="2963790365"/>
                </p:ext>
              </p:extLst>
            </p:nvPr>
          </p:nvGraphicFramePr>
          <p:xfrm>
            <a:off x="1255" y="2666"/>
            <a:ext cx="3347" cy="680"/>
          </p:xfrm>
          <a:graphic>
            <a:graphicData uri="http://schemas.openxmlformats.org/presentationml/2006/ole">
              <mc:AlternateContent xmlns:mc="http://schemas.openxmlformats.org/markup-compatibility/2006">
                <mc:Choice xmlns:v="urn:schemas-microsoft-com:vml" Requires="v">
                  <p:oleObj name="Equation" r:id="rId4" imgW="1726920" imgH="393480" progId="Equation.3">
                    <p:embed/>
                  </p:oleObj>
                </mc:Choice>
                <mc:Fallback>
                  <p:oleObj name="Equation" r:id="rId4" imgW="1726920" imgH="393480" progId="Equation.3">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5" y="2666"/>
                          <a:ext cx="3347" cy="680"/>
                        </a:xfrm>
                        <a:prstGeom prst="rect">
                          <a:avLst/>
                        </a:prstGeom>
                        <a:noFill/>
                      </p:spPr>
                    </p:pic>
                  </p:oleObj>
                </mc:Fallback>
              </mc:AlternateContent>
            </a:graphicData>
          </a:graphic>
        </p:graphicFrame>
      </p:grpSp>
      <p:sp>
        <p:nvSpPr>
          <p:cNvPr id="13" name="Rectangle 4">
            <a:extLst>
              <a:ext uri="{FF2B5EF4-FFF2-40B4-BE49-F238E27FC236}">
                <a16:creationId xmlns:a16="http://schemas.microsoft.com/office/drawing/2014/main" id="{15D25176-D002-4EF0-8E48-99AC4492207F}"/>
              </a:ext>
            </a:extLst>
          </p:cNvPr>
          <p:cNvSpPr>
            <a:spLocks noGrp="1" noChangeArrowheads="1"/>
          </p:cNvSpPr>
          <p:nvPr>
            <p:ph type="title"/>
          </p:nvPr>
        </p:nvSpPr>
        <p:spPr>
          <a:xfrm>
            <a:off x="42204" y="121038"/>
            <a:ext cx="9101795" cy="723900"/>
          </a:xfrm>
          <a:noFill/>
        </p:spPr>
        <p:txBody>
          <a:bodyPr/>
          <a:lstStyle/>
          <a:p>
            <a:pPr algn="ctr"/>
            <a:r>
              <a:rPr lang="en-US" dirty="0" err="1">
                <a:solidFill>
                  <a:schemeClr val="tx1"/>
                </a:solidFill>
                <a:latin typeface="Arial" panose="020B0604020202020204" pitchFamily="34" charset="0"/>
                <a:cs typeface="Arial" panose="020B0604020202020204" pitchFamily="34" charset="0"/>
              </a:rPr>
              <a:t>Elasticidades</a:t>
            </a:r>
            <a:r>
              <a:rPr lang="en-US" dirty="0">
                <a:solidFill>
                  <a:schemeClr val="tx1"/>
                </a:solidFill>
                <a:latin typeface="Arial" panose="020B0604020202020204" pitchFamily="34" charset="0"/>
                <a:cs typeface="Arial" panose="020B0604020202020204" pitchFamily="34" charset="0"/>
              </a:rPr>
              <a:t> da </a:t>
            </a:r>
            <a:r>
              <a:rPr lang="en-US" dirty="0" err="1">
                <a:solidFill>
                  <a:schemeClr val="tx1"/>
                </a:solidFill>
                <a:latin typeface="Arial" panose="020B0604020202020204" pitchFamily="34" charset="0"/>
                <a:cs typeface="Arial" panose="020B0604020202020204" pitchFamily="34" charset="0"/>
              </a:rPr>
              <a:t>Oferta</a:t>
            </a:r>
            <a:r>
              <a:rPr lang="en-US" dirty="0">
                <a:solidFill>
                  <a:schemeClr val="tx1"/>
                </a:solidFill>
                <a:latin typeface="Arial" panose="020B0604020202020204" pitchFamily="34" charset="0"/>
                <a:cs typeface="Arial" panose="020B0604020202020204" pitchFamily="34" charset="0"/>
              </a:rPr>
              <a:t> e </a:t>
            </a:r>
            <a:r>
              <a:rPr lang="en-US" dirty="0" err="1">
                <a:solidFill>
                  <a:schemeClr val="tx1"/>
                </a:solidFill>
                <a:latin typeface="Arial" panose="020B0604020202020204" pitchFamily="34" charset="0"/>
                <a:cs typeface="Arial" panose="020B0604020202020204" pitchFamily="34" charset="0"/>
              </a:rPr>
              <a:t>Demanda</a:t>
            </a:r>
            <a:endParaRPr lang="en-US" dirty="0">
              <a:solidFill>
                <a:schemeClr val="tx1"/>
              </a:solidFill>
              <a:latin typeface="Arial" panose="020B0604020202020204" pitchFamily="34" charset="0"/>
              <a:cs typeface="Arial" panose="020B0604020202020204" pitchFamily="34" charset="0"/>
            </a:endParaRPr>
          </a:p>
        </p:txBody>
      </p:sp>
      <p:sp>
        <p:nvSpPr>
          <p:cNvPr id="14" name="Text Box 4">
            <a:extLst>
              <a:ext uri="{FF2B5EF4-FFF2-40B4-BE49-F238E27FC236}">
                <a16:creationId xmlns:a16="http://schemas.microsoft.com/office/drawing/2014/main" id="{A59254F2-DEF1-478B-9778-8F54F64AB7FD}"/>
              </a:ext>
            </a:extLst>
          </p:cNvPr>
          <p:cNvSpPr txBox="1">
            <a:spLocks noChangeArrowheads="1"/>
          </p:cNvSpPr>
          <p:nvPr/>
        </p:nvSpPr>
        <p:spPr bwMode="auto">
          <a:xfrm>
            <a:off x="457318" y="1101409"/>
            <a:ext cx="3638560" cy="523220"/>
          </a:xfrm>
          <a:prstGeom prst="rect">
            <a:avLst/>
          </a:prstGeom>
          <a:solidFill>
            <a:srgbClr val="DDDDDD"/>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defRPr/>
            </a:pPr>
            <a:r>
              <a:rPr lang="en-US" sz="2800" b="1" dirty="0">
                <a:latin typeface="Arial" charset="0"/>
              </a:rPr>
              <a:t>O Mercado de </a:t>
            </a:r>
            <a:r>
              <a:rPr lang="en-US" sz="2800" b="1" dirty="0" err="1">
                <a:latin typeface="Arial" charset="0"/>
              </a:rPr>
              <a:t>Trigo</a:t>
            </a:r>
            <a:r>
              <a:rPr lang="en-US" sz="2800" b="1" dirty="0">
                <a:latin typeface="Arial" charset="0"/>
              </a:rPr>
              <a:t>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078">
            <a:extLst>
              <a:ext uri="{FF2B5EF4-FFF2-40B4-BE49-F238E27FC236}">
                <a16:creationId xmlns:a16="http://schemas.microsoft.com/office/drawing/2014/main" id="{1D1033C0-E352-422B-8ABF-5728F0CFEAEA}"/>
              </a:ext>
            </a:extLst>
          </p:cNvPr>
          <p:cNvGrpSpPr>
            <a:grpSpLocks/>
          </p:cNvGrpSpPr>
          <p:nvPr/>
        </p:nvGrpSpPr>
        <p:grpSpPr bwMode="auto">
          <a:xfrm>
            <a:off x="5903916" y="1860551"/>
            <a:ext cx="2860676" cy="3398838"/>
            <a:chOff x="3719" y="1172"/>
            <a:chExt cx="1802" cy="2141"/>
          </a:xfrm>
        </p:grpSpPr>
        <p:sp>
          <p:nvSpPr>
            <p:cNvPr id="9" name="Freeform 2054">
              <a:extLst>
                <a:ext uri="{FF2B5EF4-FFF2-40B4-BE49-F238E27FC236}">
                  <a16:creationId xmlns:a16="http://schemas.microsoft.com/office/drawing/2014/main" id="{080DD47A-EB02-46A1-A226-89307BC4D15C}"/>
                </a:ext>
              </a:extLst>
            </p:cNvPr>
            <p:cNvSpPr>
              <a:spLocks/>
            </p:cNvSpPr>
            <p:nvPr/>
          </p:nvSpPr>
          <p:spPr bwMode="auto">
            <a:xfrm>
              <a:off x="3888" y="1488"/>
              <a:ext cx="1633" cy="1825"/>
            </a:xfrm>
            <a:custGeom>
              <a:avLst/>
              <a:gdLst>
                <a:gd name="T0" fmla="*/ 0 w 1633"/>
                <a:gd name="T1" fmla="*/ 0 h 1825"/>
                <a:gd name="T2" fmla="*/ 314 w 1633"/>
                <a:gd name="T3" fmla="*/ 485 h 1825"/>
                <a:gd name="T4" fmla="*/ 682 w 1633"/>
                <a:gd name="T5" fmla="*/ 994 h 1825"/>
                <a:gd name="T6" fmla="*/ 1176 w 1633"/>
                <a:gd name="T7" fmla="*/ 1530 h 1825"/>
                <a:gd name="T8" fmla="*/ 1417 w 1633"/>
                <a:gd name="T9" fmla="*/ 1731 h 1825"/>
                <a:gd name="T10" fmla="*/ 1632 w 1633"/>
                <a:gd name="T11" fmla="*/ 1824 h 1825"/>
                <a:gd name="T12" fmla="*/ 0 60000 65536"/>
                <a:gd name="T13" fmla="*/ 0 60000 65536"/>
                <a:gd name="T14" fmla="*/ 0 60000 65536"/>
                <a:gd name="T15" fmla="*/ 0 60000 65536"/>
                <a:gd name="T16" fmla="*/ 0 60000 65536"/>
                <a:gd name="T17" fmla="*/ 0 60000 65536"/>
                <a:gd name="T18" fmla="*/ 0 w 1633"/>
                <a:gd name="T19" fmla="*/ 0 h 1825"/>
                <a:gd name="T20" fmla="*/ 1633 w 1633"/>
                <a:gd name="T21" fmla="*/ 1825 h 1825"/>
              </a:gdLst>
              <a:ahLst/>
              <a:cxnLst>
                <a:cxn ang="T12">
                  <a:pos x="T0" y="T1"/>
                </a:cxn>
                <a:cxn ang="T13">
                  <a:pos x="T2" y="T3"/>
                </a:cxn>
                <a:cxn ang="T14">
                  <a:pos x="T4" y="T5"/>
                </a:cxn>
                <a:cxn ang="T15">
                  <a:pos x="T6" y="T7"/>
                </a:cxn>
                <a:cxn ang="T16">
                  <a:pos x="T8" y="T9"/>
                </a:cxn>
                <a:cxn ang="T17">
                  <a:pos x="T10" y="T11"/>
                </a:cxn>
              </a:cxnLst>
              <a:rect l="T18" t="T19" r="T20" b="T21"/>
              <a:pathLst>
                <a:path w="1633" h="1825">
                  <a:moveTo>
                    <a:pt x="0" y="0"/>
                  </a:moveTo>
                  <a:lnTo>
                    <a:pt x="314" y="485"/>
                  </a:lnTo>
                  <a:lnTo>
                    <a:pt x="682" y="994"/>
                  </a:lnTo>
                  <a:lnTo>
                    <a:pt x="1176" y="1530"/>
                  </a:lnTo>
                  <a:lnTo>
                    <a:pt x="1417" y="1731"/>
                  </a:lnTo>
                  <a:lnTo>
                    <a:pt x="1632" y="1824"/>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10" name="Rectangle 2066">
              <a:extLst>
                <a:ext uri="{FF2B5EF4-FFF2-40B4-BE49-F238E27FC236}">
                  <a16:creationId xmlns:a16="http://schemas.microsoft.com/office/drawing/2014/main" id="{B0193E2E-EF8B-4611-B5EE-2A2976BAD182}"/>
                </a:ext>
              </a:extLst>
            </p:cNvPr>
            <p:cNvSpPr>
              <a:spLocks noChangeArrowheads="1"/>
            </p:cNvSpPr>
            <p:nvPr/>
          </p:nvSpPr>
          <p:spPr bwMode="auto">
            <a:xfrm>
              <a:off x="3719" y="1172"/>
              <a:ext cx="255" cy="289"/>
            </a:xfrm>
            <a:prstGeom prst="rect">
              <a:avLst/>
            </a:prstGeom>
            <a:noFill/>
            <a:ln w="12700">
              <a:noFill/>
              <a:miter lim="800000"/>
              <a:headEnd/>
              <a:tailEnd/>
            </a:ln>
          </p:spPr>
          <p:txBody>
            <a:bodyPr wrap="none" lIns="90488" tIns="44450" rIns="90488" bIns="44450">
              <a:spAutoFit/>
            </a:bodyPr>
            <a:lstStyle/>
            <a:p>
              <a:r>
                <a:rPr lang="en-US" b="1" i="1" dirty="0">
                  <a:latin typeface="Arial" charset="0"/>
                </a:rPr>
                <a:t>D</a:t>
              </a:r>
            </a:p>
          </p:txBody>
        </p:sp>
      </p:grpSp>
      <p:sp>
        <p:nvSpPr>
          <p:cNvPr id="12" name="Line 2057">
            <a:extLst>
              <a:ext uri="{FF2B5EF4-FFF2-40B4-BE49-F238E27FC236}">
                <a16:creationId xmlns:a16="http://schemas.microsoft.com/office/drawing/2014/main" id="{65D746A5-7F7B-4522-91A4-8B2735DEEBB2}"/>
              </a:ext>
            </a:extLst>
          </p:cNvPr>
          <p:cNvSpPr>
            <a:spLocks noChangeShapeType="1"/>
          </p:cNvSpPr>
          <p:nvPr/>
        </p:nvSpPr>
        <p:spPr bwMode="auto">
          <a:xfrm>
            <a:off x="4953000" y="1899799"/>
            <a:ext cx="0" cy="4033837"/>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13" name="Line 2058">
            <a:extLst>
              <a:ext uri="{FF2B5EF4-FFF2-40B4-BE49-F238E27FC236}">
                <a16:creationId xmlns:a16="http://schemas.microsoft.com/office/drawing/2014/main" id="{656ED6D2-5A89-45C7-BD4A-E97AF1F76962}"/>
              </a:ext>
            </a:extLst>
          </p:cNvPr>
          <p:cNvSpPr>
            <a:spLocks noChangeShapeType="1"/>
          </p:cNvSpPr>
          <p:nvPr/>
        </p:nvSpPr>
        <p:spPr bwMode="auto">
          <a:xfrm>
            <a:off x="4957763" y="5905500"/>
            <a:ext cx="3729037"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14" name="Rectangle 2059">
            <a:extLst>
              <a:ext uri="{FF2B5EF4-FFF2-40B4-BE49-F238E27FC236}">
                <a16:creationId xmlns:a16="http://schemas.microsoft.com/office/drawing/2014/main" id="{44AB4622-4DA3-43CC-8746-6EA83CD48EA3}"/>
              </a:ext>
            </a:extLst>
          </p:cNvPr>
          <p:cNvSpPr>
            <a:spLocks noChangeArrowheads="1"/>
          </p:cNvSpPr>
          <p:nvPr/>
        </p:nvSpPr>
        <p:spPr bwMode="auto">
          <a:xfrm>
            <a:off x="4545013" y="1670219"/>
            <a:ext cx="405561" cy="489878"/>
          </a:xfrm>
          <a:prstGeom prst="rect">
            <a:avLst/>
          </a:prstGeom>
          <a:noFill/>
          <a:ln w="12700">
            <a:noFill/>
            <a:miter lim="800000"/>
            <a:headEnd/>
            <a:tailEnd/>
          </a:ln>
        </p:spPr>
        <p:txBody>
          <a:bodyPr wrap="none" lIns="90488" tIns="44450" rIns="90488" bIns="44450">
            <a:spAutoFit/>
          </a:bodyPr>
          <a:lstStyle/>
          <a:p>
            <a:r>
              <a:rPr lang="en-US" sz="2600" b="1" i="1" dirty="0">
                <a:latin typeface="Arial" charset="0"/>
              </a:rPr>
              <a:t>P</a:t>
            </a:r>
          </a:p>
        </p:txBody>
      </p:sp>
      <p:sp>
        <p:nvSpPr>
          <p:cNvPr id="15" name="Rectangle 2060">
            <a:extLst>
              <a:ext uri="{FF2B5EF4-FFF2-40B4-BE49-F238E27FC236}">
                <a16:creationId xmlns:a16="http://schemas.microsoft.com/office/drawing/2014/main" id="{D1A8A761-5F8F-4F0C-927C-3733E52C24CA}"/>
              </a:ext>
            </a:extLst>
          </p:cNvPr>
          <p:cNvSpPr>
            <a:spLocks noChangeArrowheads="1"/>
          </p:cNvSpPr>
          <p:nvPr/>
        </p:nvSpPr>
        <p:spPr bwMode="auto">
          <a:xfrm>
            <a:off x="8370888" y="5913438"/>
            <a:ext cx="442430" cy="489878"/>
          </a:xfrm>
          <a:prstGeom prst="rect">
            <a:avLst/>
          </a:prstGeom>
          <a:noFill/>
          <a:ln w="12700">
            <a:noFill/>
            <a:miter lim="800000"/>
            <a:headEnd/>
            <a:tailEnd/>
          </a:ln>
        </p:spPr>
        <p:txBody>
          <a:bodyPr wrap="none" lIns="90488" tIns="44450" rIns="90488" bIns="44450">
            <a:spAutoFit/>
          </a:bodyPr>
          <a:lstStyle/>
          <a:p>
            <a:r>
              <a:rPr lang="en-US" sz="2600" b="1" i="1" dirty="0">
                <a:latin typeface="Arial" charset="0"/>
              </a:rPr>
              <a:t>Q</a:t>
            </a:r>
          </a:p>
        </p:txBody>
      </p:sp>
      <p:grpSp>
        <p:nvGrpSpPr>
          <p:cNvPr id="16" name="Group 2080">
            <a:extLst>
              <a:ext uri="{FF2B5EF4-FFF2-40B4-BE49-F238E27FC236}">
                <a16:creationId xmlns:a16="http://schemas.microsoft.com/office/drawing/2014/main" id="{5CC6CA7A-00A6-4B79-A430-2F418A73D5BE}"/>
              </a:ext>
            </a:extLst>
          </p:cNvPr>
          <p:cNvGrpSpPr>
            <a:grpSpLocks/>
          </p:cNvGrpSpPr>
          <p:nvPr/>
        </p:nvGrpSpPr>
        <p:grpSpPr bwMode="auto">
          <a:xfrm>
            <a:off x="4545013" y="2503488"/>
            <a:ext cx="2847975" cy="3822700"/>
            <a:chOff x="2863" y="1577"/>
            <a:chExt cx="1794" cy="2408"/>
          </a:xfrm>
        </p:grpSpPr>
        <p:sp>
          <p:nvSpPr>
            <p:cNvPr id="17" name="Line 2052">
              <a:extLst>
                <a:ext uri="{FF2B5EF4-FFF2-40B4-BE49-F238E27FC236}">
                  <a16:creationId xmlns:a16="http://schemas.microsoft.com/office/drawing/2014/main" id="{489C1DA6-20F7-430F-AFCC-97D6372A0F79}"/>
                </a:ext>
              </a:extLst>
            </p:cNvPr>
            <p:cNvSpPr>
              <a:spLocks noChangeShapeType="1"/>
            </p:cNvSpPr>
            <p:nvPr/>
          </p:nvSpPr>
          <p:spPr bwMode="auto">
            <a:xfrm>
              <a:off x="3147" y="1728"/>
              <a:ext cx="897" cy="0"/>
            </a:xfrm>
            <a:prstGeom prst="line">
              <a:avLst/>
            </a:prstGeom>
            <a:noFill/>
            <a:ln w="25400">
              <a:solidFill>
                <a:schemeClr val="tx1"/>
              </a:solidFill>
              <a:prstDash val="dash"/>
              <a:round/>
              <a:headEnd/>
              <a:tailEnd/>
            </a:ln>
          </p:spPr>
          <p:txBody>
            <a:bodyPr wrap="none" anchor="ctr"/>
            <a:lstStyle/>
            <a:p>
              <a:endParaRPr lang="pt-BR"/>
            </a:p>
          </p:txBody>
        </p:sp>
        <p:sp>
          <p:nvSpPr>
            <p:cNvPr id="18" name="Rectangle 2062">
              <a:extLst>
                <a:ext uri="{FF2B5EF4-FFF2-40B4-BE49-F238E27FC236}">
                  <a16:creationId xmlns:a16="http://schemas.microsoft.com/office/drawing/2014/main" id="{85C35D50-A80B-4A4B-8FF7-102BF104FD50}"/>
                </a:ext>
              </a:extLst>
            </p:cNvPr>
            <p:cNvSpPr>
              <a:spLocks noChangeArrowheads="1"/>
            </p:cNvSpPr>
            <p:nvPr/>
          </p:nvSpPr>
          <p:spPr bwMode="auto">
            <a:xfrm>
              <a:off x="4361" y="3737"/>
              <a:ext cx="296"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Q</a:t>
              </a:r>
              <a:r>
                <a:rPr lang="en-US" sz="2000" b="1" i="1" baseline="-25000">
                  <a:latin typeface="Arial" charset="0"/>
                </a:rPr>
                <a:t>1</a:t>
              </a:r>
            </a:p>
          </p:txBody>
        </p:sp>
        <p:sp>
          <p:nvSpPr>
            <p:cNvPr id="19" name="Rectangle 2069">
              <a:extLst>
                <a:ext uri="{FF2B5EF4-FFF2-40B4-BE49-F238E27FC236}">
                  <a16:creationId xmlns:a16="http://schemas.microsoft.com/office/drawing/2014/main" id="{93DC2848-32A7-4214-BCF9-378E6D52938A}"/>
                </a:ext>
              </a:extLst>
            </p:cNvPr>
            <p:cNvSpPr>
              <a:spLocks noChangeArrowheads="1"/>
            </p:cNvSpPr>
            <p:nvPr/>
          </p:nvSpPr>
          <p:spPr bwMode="auto">
            <a:xfrm>
              <a:off x="2863" y="1577"/>
              <a:ext cx="279"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P</a:t>
              </a:r>
              <a:r>
                <a:rPr lang="en-US" sz="2000" b="1" i="1" baseline="-25000">
                  <a:latin typeface="Arial" charset="0"/>
                </a:rPr>
                <a:t>2</a:t>
              </a:r>
            </a:p>
          </p:txBody>
        </p:sp>
        <p:sp>
          <p:nvSpPr>
            <p:cNvPr id="20" name="Oval 2073">
              <a:extLst>
                <a:ext uri="{FF2B5EF4-FFF2-40B4-BE49-F238E27FC236}">
                  <a16:creationId xmlns:a16="http://schemas.microsoft.com/office/drawing/2014/main" id="{35244B13-2C19-4356-AB01-2F11E2CADC20}"/>
                </a:ext>
              </a:extLst>
            </p:cNvPr>
            <p:cNvSpPr>
              <a:spLocks noChangeArrowheads="1"/>
            </p:cNvSpPr>
            <p:nvPr/>
          </p:nvSpPr>
          <p:spPr bwMode="auto">
            <a:xfrm>
              <a:off x="3996" y="1668"/>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21" name="Line 2074">
              <a:extLst>
                <a:ext uri="{FF2B5EF4-FFF2-40B4-BE49-F238E27FC236}">
                  <a16:creationId xmlns:a16="http://schemas.microsoft.com/office/drawing/2014/main" id="{DB69FA9D-1B3D-4BB6-A15D-82CBB95D72DD}"/>
                </a:ext>
              </a:extLst>
            </p:cNvPr>
            <p:cNvSpPr>
              <a:spLocks noChangeShapeType="1"/>
            </p:cNvSpPr>
            <p:nvPr/>
          </p:nvSpPr>
          <p:spPr bwMode="auto">
            <a:xfrm>
              <a:off x="4044" y="1803"/>
              <a:ext cx="0" cy="1917"/>
            </a:xfrm>
            <a:prstGeom prst="line">
              <a:avLst/>
            </a:prstGeom>
            <a:noFill/>
            <a:ln w="25400">
              <a:solidFill>
                <a:schemeClr val="tx1"/>
              </a:solidFill>
              <a:prstDash val="dash"/>
              <a:round/>
              <a:headEnd/>
              <a:tailEnd/>
            </a:ln>
          </p:spPr>
          <p:txBody>
            <a:bodyPr wrap="none" anchor="ctr"/>
            <a:lstStyle/>
            <a:p>
              <a:endParaRPr lang="pt-BR"/>
            </a:p>
          </p:txBody>
        </p:sp>
        <p:sp>
          <p:nvSpPr>
            <p:cNvPr id="22" name="Rectangle 2075">
              <a:extLst>
                <a:ext uri="{FF2B5EF4-FFF2-40B4-BE49-F238E27FC236}">
                  <a16:creationId xmlns:a16="http://schemas.microsoft.com/office/drawing/2014/main" id="{67F027E4-DD6D-4191-876A-E2E654FBAF87}"/>
                </a:ext>
              </a:extLst>
            </p:cNvPr>
            <p:cNvSpPr>
              <a:spLocks noChangeArrowheads="1"/>
            </p:cNvSpPr>
            <p:nvPr/>
          </p:nvSpPr>
          <p:spPr bwMode="auto">
            <a:xfrm>
              <a:off x="3881" y="3737"/>
              <a:ext cx="296"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Q</a:t>
              </a:r>
              <a:r>
                <a:rPr lang="en-US" sz="2000" b="1" i="1" baseline="-25000">
                  <a:latin typeface="Arial" charset="0"/>
                </a:rPr>
                <a:t>0</a:t>
              </a:r>
            </a:p>
          </p:txBody>
        </p:sp>
        <p:sp>
          <p:nvSpPr>
            <p:cNvPr id="23" name="Rectangle 2061">
              <a:extLst>
                <a:ext uri="{FF2B5EF4-FFF2-40B4-BE49-F238E27FC236}">
                  <a16:creationId xmlns:a16="http://schemas.microsoft.com/office/drawing/2014/main" id="{31083438-47E7-40D0-B71E-8767D1BA7C96}"/>
                </a:ext>
              </a:extLst>
            </p:cNvPr>
            <p:cNvSpPr>
              <a:spLocks noChangeArrowheads="1"/>
            </p:cNvSpPr>
            <p:nvPr/>
          </p:nvSpPr>
          <p:spPr bwMode="auto">
            <a:xfrm>
              <a:off x="2863" y="2249"/>
              <a:ext cx="279"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P</a:t>
              </a:r>
              <a:r>
                <a:rPr lang="en-US" sz="2000" b="1" i="1" baseline="-25000">
                  <a:latin typeface="Arial" charset="0"/>
                </a:rPr>
                <a:t>1</a:t>
              </a:r>
            </a:p>
          </p:txBody>
        </p:sp>
        <p:sp>
          <p:nvSpPr>
            <p:cNvPr id="24" name="Line 2063">
              <a:extLst>
                <a:ext uri="{FF2B5EF4-FFF2-40B4-BE49-F238E27FC236}">
                  <a16:creationId xmlns:a16="http://schemas.microsoft.com/office/drawing/2014/main" id="{39FFF264-35C7-4E1B-A375-E544DB7B1295}"/>
                </a:ext>
              </a:extLst>
            </p:cNvPr>
            <p:cNvSpPr>
              <a:spLocks noChangeShapeType="1"/>
            </p:cNvSpPr>
            <p:nvPr/>
          </p:nvSpPr>
          <p:spPr bwMode="auto">
            <a:xfrm>
              <a:off x="3147" y="2400"/>
              <a:ext cx="1317" cy="0"/>
            </a:xfrm>
            <a:prstGeom prst="line">
              <a:avLst/>
            </a:prstGeom>
            <a:noFill/>
            <a:ln w="25400">
              <a:solidFill>
                <a:schemeClr val="tx1"/>
              </a:solidFill>
              <a:prstDash val="dash"/>
              <a:round/>
              <a:headEnd/>
              <a:tailEnd/>
            </a:ln>
          </p:spPr>
          <p:txBody>
            <a:bodyPr wrap="none" anchor="ctr"/>
            <a:lstStyle/>
            <a:p>
              <a:endParaRPr lang="pt-BR"/>
            </a:p>
          </p:txBody>
        </p:sp>
        <p:sp>
          <p:nvSpPr>
            <p:cNvPr id="25" name="Line 2064">
              <a:extLst>
                <a:ext uri="{FF2B5EF4-FFF2-40B4-BE49-F238E27FC236}">
                  <a16:creationId xmlns:a16="http://schemas.microsoft.com/office/drawing/2014/main" id="{64DACD5D-00BF-406D-8481-ADE33D24BB54}"/>
                </a:ext>
              </a:extLst>
            </p:cNvPr>
            <p:cNvSpPr>
              <a:spLocks noChangeShapeType="1"/>
            </p:cNvSpPr>
            <p:nvPr/>
          </p:nvSpPr>
          <p:spPr bwMode="auto">
            <a:xfrm>
              <a:off x="4512" y="2427"/>
              <a:ext cx="0" cy="1293"/>
            </a:xfrm>
            <a:prstGeom prst="line">
              <a:avLst/>
            </a:prstGeom>
            <a:noFill/>
            <a:ln w="25400">
              <a:solidFill>
                <a:schemeClr val="tx1"/>
              </a:solidFill>
              <a:prstDash val="dash"/>
              <a:round/>
              <a:headEnd/>
              <a:tailEnd/>
            </a:ln>
          </p:spPr>
          <p:txBody>
            <a:bodyPr wrap="none" anchor="ctr"/>
            <a:lstStyle/>
            <a:p>
              <a:endParaRPr lang="pt-BR"/>
            </a:p>
          </p:txBody>
        </p:sp>
        <p:sp>
          <p:nvSpPr>
            <p:cNvPr id="26" name="Oval 2065">
              <a:extLst>
                <a:ext uri="{FF2B5EF4-FFF2-40B4-BE49-F238E27FC236}">
                  <a16:creationId xmlns:a16="http://schemas.microsoft.com/office/drawing/2014/main" id="{2842FA54-08E6-465B-9569-F0C64824E033}"/>
                </a:ext>
              </a:extLst>
            </p:cNvPr>
            <p:cNvSpPr>
              <a:spLocks noChangeArrowheads="1"/>
            </p:cNvSpPr>
            <p:nvPr/>
          </p:nvSpPr>
          <p:spPr bwMode="auto">
            <a:xfrm>
              <a:off x="4464" y="2352"/>
              <a:ext cx="96" cy="96"/>
            </a:xfrm>
            <a:prstGeom prst="ellipse">
              <a:avLst/>
            </a:prstGeom>
            <a:solidFill>
              <a:schemeClr val="tx1"/>
            </a:solidFill>
            <a:ln w="12700">
              <a:solidFill>
                <a:schemeClr val="tx1"/>
              </a:solidFill>
              <a:round/>
              <a:headEnd/>
              <a:tailEnd/>
            </a:ln>
          </p:spPr>
          <p:txBody>
            <a:bodyPr wrap="none" anchor="ctr"/>
            <a:lstStyle/>
            <a:p>
              <a:endParaRPr lang="pt-BR"/>
            </a:p>
          </p:txBody>
        </p:sp>
      </p:grpSp>
      <p:grpSp>
        <p:nvGrpSpPr>
          <p:cNvPr id="27" name="Group 2081">
            <a:extLst>
              <a:ext uri="{FF2B5EF4-FFF2-40B4-BE49-F238E27FC236}">
                <a16:creationId xmlns:a16="http://schemas.microsoft.com/office/drawing/2014/main" id="{1C03AA28-64CF-47F5-9BDF-040AEE8EFF23}"/>
              </a:ext>
            </a:extLst>
          </p:cNvPr>
          <p:cNvGrpSpPr>
            <a:grpSpLocks/>
          </p:cNvGrpSpPr>
          <p:nvPr/>
        </p:nvGrpSpPr>
        <p:grpSpPr bwMode="auto">
          <a:xfrm>
            <a:off x="6538913" y="1817688"/>
            <a:ext cx="2259012" cy="4508500"/>
            <a:chOff x="4119" y="1145"/>
            <a:chExt cx="1423" cy="2840"/>
          </a:xfrm>
        </p:grpSpPr>
        <p:sp>
          <p:nvSpPr>
            <p:cNvPr id="28" name="Freeform 2053">
              <a:extLst>
                <a:ext uri="{FF2B5EF4-FFF2-40B4-BE49-F238E27FC236}">
                  <a16:creationId xmlns:a16="http://schemas.microsoft.com/office/drawing/2014/main" id="{2B310005-3A32-4342-A65D-3173FD373F0C}"/>
                </a:ext>
              </a:extLst>
            </p:cNvPr>
            <p:cNvSpPr>
              <a:spLocks/>
            </p:cNvSpPr>
            <p:nvPr/>
          </p:nvSpPr>
          <p:spPr bwMode="auto">
            <a:xfrm>
              <a:off x="4365" y="1440"/>
              <a:ext cx="1177" cy="1477"/>
            </a:xfrm>
            <a:custGeom>
              <a:avLst/>
              <a:gdLst>
                <a:gd name="T0" fmla="*/ 0 w 1393"/>
                <a:gd name="T1" fmla="*/ 0 h 1681"/>
                <a:gd name="T2" fmla="*/ 191 w 1393"/>
                <a:gd name="T3" fmla="*/ 345 h 1681"/>
                <a:gd name="T4" fmla="*/ 415 w 1393"/>
                <a:gd name="T5" fmla="*/ 706 h 1681"/>
                <a:gd name="T6" fmla="*/ 716 w 1393"/>
                <a:gd name="T7" fmla="*/ 1088 h 1681"/>
                <a:gd name="T8" fmla="*/ 863 w 1393"/>
                <a:gd name="T9" fmla="*/ 1231 h 1681"/>
                <a:gd name="T10" fmla="*/ 994 w 1393"/>
                <a:gd name="T11" fmla="*/ 1297 h 1681"/>
                <a:gd name="T12" fmla="*/ 0 60000 65536"/>
                <a:gd name="T13" fmla="*/ 0 60000 65536"/>
                <a:gd name="T14" fmla="*/ 0 60000 65536"/>
                <a:gd name="T15" fmla="*/ 0 60000 65536"/>
                <a:gd name="T16" fmla="*/ 0 60000 65536"/>
                <a:gd name="T17" fmla="*/ 0 60000 65536"/>
                <a:gd name="T18" fmla="*/ 0 w 1393"/>
                <a:gd name="T19" fmla="*/ 0 h 1681"/>
                <a:gd name="T20" fmla="*/ 1393 w 1393"/>
                <a:gd name="T21" fmla="*/ 1681 h 1681"/>
              </a:gdLst>
              <a:ahLst/>
              <a:cxnLst>
                <a:cxn ang="T12">
                  <a:pos x="T0" y="T1"/>
                </a:cxn>
                <a:cxn ang="T13">
                  <a:pos x="T2" y="T3"/>
                </a:cxn>
                <a:cxn ang="T14">
                  <a:pos x="T4" y="T5"/>
                </a:cxn>
                <a:cxn ang="T15">
                  <a:pos x="T6" y="T7"/>
                </a:cxn>
                <a:cxn ang="T16">
                  <a:pos x="T8" y="T9"/>
                </a:cxn>
                <a:cxn ang="T17">
                  <a:pos x="T10" y="T11"/>
                </a:cxn>
              </a:cxnLst>
              <a:rect l="T18" t="T19" r="T20" b="T21"/>
              <a:pathLst>
                <a:path w="1393" h="1681">
                  <a:moveTo>
                    <a:pt x="0" y="0"/>
                  </a:moveTo>
                  <a:lnTo>
                    <a:pt x="268" y="447"/>
                  </a:lnTo>
                  <a:lnTo>
                    <a:pt x="581" y="915"/>
                  </a:lnTo>
                  <a:lnTo>
                    <a:pt x="1003" y="1409"/>
                  </a:lnTo>
                  <a:lnTo>
                    <a:pt x="1208" y="1594"/>
                  </a:lnTo>
                  <a:lnTo>
                    <a:pt x="1392" y="1680"/>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29" name="Rectangle 2067">
              <a:extLst>
                <a:ext uri="{FF2B5EF4-FFF2-40B4-BE49-F238E27FC236}">
                  <a16:creationId xmlns:a16="http://schemas.microsoft.com/office/drawing/2014/main" id="{CECEF0BB-0DDD-4175-B1E5-91ADEFC2F7FC}"/>
                </a:ext>
              </a:extLst>
            </p:cNvPr>
            <p:cNvSpPr>
              <a:spLocks noChangeArrowheads="1"/>
            </p:cNvSpPr>
            <p:nvPr/>
          </p:nvSpPr>
          <p:spPr bwMode="auto">
            <a:xfrm>
              <a:off x="4217" y="1145"/>
              <a:ext cx="309" cy="289"/>
            </a:xfrm>
            <a:prstGeom prst="rect">
              <a:avLst/>
            </a:prstGeom>
            <a:noFill/>
            <a:ln w="12700">
              <a:noFill/>
              <a:miter lim="800000"/>
              <a:headEnd/>
              <a:tailEnd/>
            </a:ln>
          </p:spPr>
          <p:txBody>
            <a:bodyPr wrap="none" lIns="90488" tIns="44450" rIns="90488" bIns="44450">
              <a:spAutoFit/>
            </a:bodyPr>
            <a:lstStyle/>
            <a:p>
              <a:r>
                <a:rPr lang="en-US" b="1" i="1" dirty="0">
                  <a:latin typeface="Arial" charset="0"/>
                </a:rPr>
                <a:t>D’</a:t>
              </a:r>
            </a:p>
          </p:txBody>
        </p:sp>
        <p:sp>
          <p:nvSpPr>
            <p:cNvPr id="30" name="Oval 2068">
              <a:extLst>
                <a:ext uri="{FF2B5EF4-FFF2-40B4-BE49-F238E27FC236}">
                  <a16:creationId xmlns:a16="http://schemas.microsoft.com/office/drawing/2014/main" id="{3F8AE820-8DBC-4DE8-9B16-E883C8EBD554}"/>
                </a:ext>
              </a:extLst>
            </p:cNvPr>
            <p:cNvSpPr>
              <a:spLocks noChangeArrowheads="1"/>
            </p:cNvSpPr>
            <p:nvPr/>
          </p:nvSpPr>
          <p:spPr bwMode="auto">
            <a:xfrm>
              <a:off x="4464" y="1680"/>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31" name="Rectangle 2070">
              <a:extLst>
                <a:ext uri="{FF2B5EF4-FFF2-40B4-BE49-F238E27FC236}">
                  <a16:creationId xmlns:a16="http://schemas.microsoft.com/office/drawing/2014/main" id="{6C57BFB5-B4C0-4D8D-9DB7-B71AAE836DD6}"/>
                </a:ext>
              </a:extLst>
            </p:cNvPr>
            <p:cNvSpPr>
              <a:spLocks noChangeArrowheads="1"/>
            </p:cNvSpPr>
            <p:nvPr/>
          </p:nvSpPr>
          <p:spPr bwMode="auto">
            <a:xfrm>
              <a:off x="4889" y="3737"/>
              <a:ext cx="296" cy="248"/>
            </a:xfrm>
            <a:prstGeom prst="rect">
              <a:avLst/>
            </a:prstGeom>
            <a:noFill/>
            <a:ln w="12700">
              <a:noFill/>
              <a:miter lim="800000"/>
              <a:headEnd/>
              <a:tailEnd/>
            </a:ln>
          </p:spPr>
          <p:txBody>
            <a:bodyPr wrap="none" lIns="90488" tIns="44450" rIns="90488" bIns="44450">
              <a:spAutoFit/>
            </a:bodyPr>
            <a:lstStyle/>
            <a:p>
              <a:r>
                <a:rPr lang="en-US" sz="2000" b="1" i="1">
                  <a:latin typeface="Arial" charset="0"/>
                </a:rPr>
                <a:t>Q</a:t>
              </a:r>
              <a:r>
                <a:rPr lang="en-US" sz="2000" b="1" i="1" baseline="-25000">
                  <a:latin typeface="Arial" charset="0"/>
                </a:rPr>
                <a:t>2</a:t>
              </a:r>
            </a:p>
          </p:txBody>
        </p:sp>
        <p:sp>
          <p:nvSpPr>
            <p:cNvPr id="32" name="Line 2071">
              <a:extLst>
                <a:ext uri="{FF2B5EF4-FFF2-40B4-BE49-F238E27FC236}">
                  <a16:creationId xmlns:a16="http://schemas.microsoft.com/office/drawing/2014/main" id="{A16B5B7D-4049-4C20-BB63-5B733935D2E6}"/>
                </a:ext>
              </a:extLst>
            </p:cNvPr>
            <p:cNvSpPr>
              <a:spLocks noChangeShapeType="1"/>
            </p:cNvSpPr>
            <p:nvPr/>
          </p:nvSpPr>
          <p:spPr bwMode="auto">
            <a:xfrm>
              <a:off x="4992" y="2427"/>
              <a:ext cx="0" cy="1293"/>
            </a:xfrm>
            <a:prstGeom prst="line">
              <a:avLst/>
            </a:prstGeom>
            <a:noFill/>
            <a:ln w="25400">
              <a:solidFill>
                <a:schemeClr val="tx1"/>
              </a:solidFill>
              <a:prstDash val="dash"/>
              <a:round/>
              <a:headEnd/>
              <a:tailEnd/>
            </a:ln>
          </p:spPr>
          <p:txBody>
            <a:bodyPr wrap="none" anchor="ctr"/>
            <a:lstStyle/>
            <a:p>
              <a:endParaRPr lang="pt-BR"/>
            </a:p>
          </p:txBody>
        </p:sp>
        <p:sp>
          <p:nvSpPr>
            <p:cNvPr id="33" name="Oval 2072">
              <a:extLst>
                <a:ext uri="{FF2B5EF4-FFF2-40B4-BE49-F238E27FC236}">
                  <a16:creationId xmlns:a16="http://schemas.microsoft.com/office/drawing/2014/main" id="{6492F924-5DC3-4FDB-8365-77A4A2E618A0}"/>
                </a:ext>
              </a:extLst>
            </p:cNvPr>
            <p:cNvSpPr>
              <a:spLocks noChangeArrowheads="1"/>
            </p:cNvSpPr>
            <p:nvPr/>
          </p:nvSpPr>
          <p:spPr bwMode="auto">
            <a:xfrm>
              <a:off x="4944" y="2352"/>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34" name="Line 2076">
              <a:extLst>
                <a:ext uri="{FF2B5EF4-FFF2-40B4-BE49-F238E27FC236}">
                  <a16:creationId xmlns:a16="http://schemas.microsoft.com/office/drawing/2014/main" id="{62F4F645-F289-45F0-90AC-EC6A6B931910}"/>
                </a:ext>
              </a:extLst>
            </p:cNvPr>
            <p:cNvSpPr>
              <a:spLocks noChangeShapeType="1"/>
            </p:cNvSpPr>
            <p:nvPr/>
          </p:nvSpPr>
          <p:spPr bwMode="auto">
            <a:xfrm>
              <a:off x="4119" y="1728"/>
              <a:ext cx="333" cy="0"/>
            </a:xfrm>
            <a:prstGeom prst="line">
              <a:avLst/>
            </a:prstGeom>
            <a:noFill/>
            <a:ln w="25400">
              <a:solidFill>
                <a:schemeClr val="tx1"/>
              </a:solidFill>
              <a:prstDash val="dash"/>
              <a:round/>
              <a:headEnd/>
              <a:tailEnd/>
            </a:ln>
          </p:spPr>
          <p:txBody>
            <a:bodyPr wrap="none" anchor="ctr"/>
            <a:lstStyle/>
            <a:p>
              <a:endParaRPr lang="pt-BR"/>
            </a:p>
          </p:txBody>
        </p:sp>
        <p:sp>
          <p:nvSpPr>
            <p:cNvPr id="35" name="Line 2077">
              <a:extLst>
                <a:ext uri="{FF2B5EF4-FFF2-40B4-BE49-F238E27FC236}">
                  <a16:creationId xmlns:a16="http://schemas.microsoft.com/office/drawing/2014/main" id="{E130E16C-EC40-4240-9B34-F0DD847396AF}"/>
                </a:ext>
              </a:extLst>
            </p:cNvPr>
            <p:cNvSpPr>
              <a:spLocks noChangeShapeType="1"/>
            </p:cNvSpPr>
            <p:nvPr/>
          </p:nvSpPr>
          <p:spPr bwMode="auto">
            <a:xfrm>
              <a:off x="4524" y="2400"/>
              <a:ext cx="429" cy="0"/>
            </a:xfrm>
            <a:prstGeom prst="line">
              <a:avLst/>
            </a:prstGeom>
            <a:noFill/>
            <a:ln w="25400">
              <a:solidFill>
                <a:schemeClr val="tx1"/>
              </a:solidFill>
              <a:prstDash val="dash"/>
              <a:round/>
              <a:headEnd/>
              <a:tailEnd/>
            </a:ln>
          </p:spPr>
          <p:txBody>
            <a:bodyPr wrap="none" anchor="ctr"/>
            <a:lstStyle/>
            <a:p>
              <a:endParaRPr lang="pt-BR"/>
            </a:p>
          </p:txBody>
        </p:sp>
        <p:sp>
          <p:nvSpPr>
            <p:cNvPr id="36" name="Line 2079">
              <a:extLst>
                <a:ext uri="{FF2B5EF4-FFF2-40B4-BE49-F238E27FC236}">
                  <a16:creationId xmlns:a16="http://schemas.microsoft.com/office/drawing/2014/main" id="{60D46E57-A299-42AA-A866-8260D0A05D8C}"/>
                </a:ext>
              </a:extLst>
            </p:cNvPr>
            <p:cNvSpPr>
              <a:spLocks noChangeShapeType="1"/>
            </p:cNvSpPr>
            <p:nvPr/>
          </p:nvSpPr>
          <p:spPr bwMode="auto">
            <a:xfrm>
              <a:off x="4512" y="1791"/>
              <a:ext cx="0" cy="525"/>
            </a:xfrm>
            <a:prstGeom prst="line">
              <a:avLst/>
            </a:prstGeom>
            <a:noFill/>
            <a:ln w="25400">
              <a:solidFill>
                <a:schemeClr val="tx1"/>
              </a:solidFill>
              <a:prstDash val="dash"/>
              <a:round/>
              <a:headEnd/>
              <a:tailEnd/>
            </a:ln>
          </p:spPr>
          <p:txBody>
            <a:bodyPr wrap="none" anchor="ctr"/>
            <a:lstStyle/>
            <a:p>
              <a:endParaRPr lang="pt-BR"/>
            </a:p>
          </p:txBody>
        </p:sp>
      </p:grpSp>
      <p:sp>
        <p:nvSpPr>
          <p:cNvPr id="37" name="Text Box 2089">
            <a:extLst>
              <a:ext uri="{FF2B5EF4-FFF2-40B4-BE49-F238E27FC236}">
                <a16:creationId xmlns:a16="http://schemas.microsoft.com/office/drawing/2014/main" id="{7293643A-1139-4A22-9874-961DADE2A67D}"/>
              </a:ext>
            </a:extLst>
          </p:cNvPr>
          <p:cNvSpPr txBox="1">
            <a:spLocks noChangeArrowheads="1"/>
          </p:cNvSpPr>
          <p:nvPr/>
        </p:nvSpPr>
        <p:spPr bwMode="auto">
          <a:xfrm>
            <a:off x="355939" y="1074687"/>
            <a:ext cx="4245073" cy="553998"/>
          </a:xfrm>
          <a:prstGeom prst="rect">
            <a:avLst/>
          </a:prstGeom>
          <a:solidFill>
            <a:srgbClr val="DDDDDD"/>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defRPr/>
            </a:pPr>
            <a:r>
              <a:rPr lang="en-US" sz="3000" b="1" dirty="0" err="1">
                <a:latin typeface="Arial" charset="0"/>
              </a:rPr>
              <a:t>Mudança</a:t>
            </a:r>
            <a:r>
              <a:rPr lang="en-US" sz="3000" b="1" dirty="0">
                <a:latin typeface="Arial" charset="0"/>
              </a:rPr>
              <a:t> </a:t>
            </a:r>
            <a:r>
              <a:rPr lang="en-US" sz="3000" b="1" dirty="0" err="1">
                <a:latin typeface="Arial" charset="0"/>
              </a:rPr>
              <a:t>na</a:t>
            </a:r>
            <a:r>
              <a:rPr lang="en-US" sz="3000" b="1" dirty="0">
                <a:latin typeface="Arial" charset="0"/>
              </a:rPr>
              <a:t> </a:t>
            </a:r>
            <a:r>
              <a:rPr lang="en-US" sz="3000" b="1" dirty="0" err="1">
                <a:latin typeface="Arial" charset="0"/>
              </a:rPr>
              <a:t>Demanda</a:t>
            </a:r>
            <a:endParaRPr lang="en-US" sz="3000" b="1" dirty="0">
              <a:latin typeface="Arial" charset="0"/>
            </a:endParaRPr>
          </a:p>
        </p:txBody>
      </p:sp>
      <p:sp>
        <p:nvSpPr>
          <p:cNvPr id="39" name="Rectangle 2091">
            <a:extLst>
              <a:ext uri="{FF2B5EF4-FFF2-40B4-BE49-F238E27FC236}">
                <a16:creationId xmlns:a16="http://schemas.microsoft.com/office/drawing/2014/main" id="{6351CB50-EB3A-4A71-9C68-31BA71F0D692}"/>
              </a:ext>
            </a:extLst>
          </p:cNvPr>
          <p:cNvSpPr txBox="1">
            <a:spLocks noChangeArrowheads="1"/>
          </p:cNvSpPr>
          <p:nvPr/>
        </p:nvSpPr>
        <p:spPr bwMode="auto">
          <a:xfrm>
            <a:off x="0" y="1878013"/>
            <a:ext cx="4597400" cy="2609581"/>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spcBef>
                <a:spcPct val="70000"/>
              </a:spcBef>
              <a:buClrTx/>
              <a:buSzPct val="99000"/>
              <a:buFont typeface="Wingdings" panose="05000000000000000000" pitchFamily="2" charset="2"/>
              <a:buChar char="§"/>
            </a:pPr>
            <a:r>
              <a:rPr lang="en-US" sz="2400" b="1" kern="0" dirty="0" err="1">
                <a:solidFill>
                  <a:schemeClr val="tx1"/>
                </a:solidFill>
              </a:rPr>
              <a:t>Aumento</a:t>
            </a:r>
            <a:r>
              <a:rPr lang="en-US" sz="2400" b="1" kern="0" dirty="0">
                <a:solidFill>
                  <a:schemeClr val="tx1"/>
                </a:solidFill>
              </a:rPr>
              <a:t> da Renda</a:t>
            </a:r>
            <a:endParaRPr lang="en-US" sz="2400" kern="0" dirty="0">
              <a:solidFill>
                <a:schemeClr val="tx1"/>
              </a:solidFill>
            </a:endParaRPr>
          </a:p>
          <a:p>
            <a:pPr lvl="1">
              <a:spcBef>
                <a:spcPct val="70000"/>
              </a:spcBef>
              <a:buClrTx/>
              <a:buSzPct val="99000"/>
              <a:buFont typeface="Wingdings" panose="05000000000000000000" pitchFamily="2" charset="2"/>
              <a:buChar char="§"/>
            </a:pPr>
            <a:r>
              <a:rPr lang="en-US" sz="2000" kern="0" dirty="0" err="1">
                <a:solidFill>
                  <a:schemeClr val="tx1"/>
                </a:solidFill>
              </a:rPr>
              <a:t>Curva</a:t>
            </a:r>
            <a:r>
              <a:rPr lang="en-US" sz="2000" kern="0" dirty="0">
                <a:solidFill>
                  <a:schemeClr val="tx1"/>
                </a:solidFill>
              </a:rPr>
              <a:t> de </a:t>
            </a:r>
            <a:r>
              <a:rPr lang="en-US" sz="2000" kern="0" dirty="0" err="1">
                <a:solidFill>
                  <a:schemeClr val="tx1"/>
                </a:solidFill>
              </a:rPr>
              <a:t>demanda</a:t>
            </a:r>
            <a:r>
              <a:rPr lang="en-US" sz="2000" kern="0" dirty="0">
                <a:solidFill>
                  <a:schemeClr val="tx1"/>
                </a:solidFill>
              </a:rPr>
              <a:t> </a:t>
            </a:r>
            <a:r>
              <a:rPr lang="en-US" sz="2000" kern="0" dirty="0" err="1">
                <a:solidFill>
                  <a:schemeClr val="tx1"/>
                </a:solidFill>
              </a:rPr>
              <a:t>desloca</a:t>
            </a:r>
            <a:r>
              <a:rPr lang="en-US" sz="2000" kern="0" dirty="0">
                <a:solidFill>
                  <a:schemeClr val="tx1"/>
                </a:solidFill>
              </a:rPr>
              <a:t>-se para a </a:t>
            </a:r>
            <a:r>
              <a:rPr lang="en-US" sz="2000" kern="0" dirty="0" err="1">
                <a:solidFill>
                  <a:schemeClr val="tx1"/>
                </a:solidFill>
              </a:rPr>
              <a:t>direita</a:t>
            </a:r>
            <a:endParaRPr lang="en-US" sz="2000" kern="0" dirty="0">
              <a:solidFill>
                <a:schemeClr val="tx1"/>
              </a:solidFill>
            </a:endParaRPr>
          </a:p>
          <a:p>
            <a:pPr lvl="1">
              <a:spcBef>
                <a:spcPct val="70000"/>
              </a:spcBef>
              <a:buClrTx/>
              <a:buSzPct val="99000"/>
              <a:buFont typeface="Wingdings" panose="05000000000000000000" pitchFamily="2" charset="2"/>
              <a:buChar char="§"/>
            </a:pPr>
            <a:r>
              <a:rPr lang="en-US" sz="2000" kern="0" dirty="0" err="1">
                <a:solidFill>
                  <a:schemeClr val="tx1"/>
                </a:solidFill>
              </a:rPr>
              <a:t>Maior</a:t>
            </a:r>
            <a:r>
              <a:rPr lang="en-US" sz="2000" kern="0" dirty="0">
                <a:solidFill>
                  <a:schemeClr val="tx1"/>
                </a:solidFill>
              </a:rPr>
              <a:t> a </a:t>
            </a:r>
            <a:r>
              <a:rPr lang="en-US" sz="2000" kern="0" dirty="0" err="1">
                <a:solidFill>
                  <a:schemeClr val="tx1"/>
                </a:solidFill>
              </a:rPr>
              <a:t>demanda</a:t>
            </a:r>
            <a:r>
              <a:rPr lang="en-US" sz="2000" kern="0" dirty="0">
                <a:solidFill>
                  <a:schemeClr val="tx1"/>
                </a:solidFill>
              </a:rPr>
              <a:t> para </a:t>
            </a:r>
            <a:r>
              <a:rPr lang="en-US" sz="2000" kern="0" dirty="0" err="1">
                <a:solidFill>
                  <a:schemeClr val="tx1"/>
                </a:solidFill>
              </a:rPr>
              <a:t>qualquer</a:t>
            </a:r>
            <a:r>
              <a:rPr lang="en-US" sz="2000" kern="0" dirty="0">
                <a:solidFill>
                  <a:schemeClr val="tx1"/>
                </a:solidFill>
              </a:rPr>
              <a:t> </a:t>
            </a:r>
            <a:r>
              <a:rPr lang="en-US" sz="2000" kern="0" dirty="0" err="1">
                <a:solidFill>
                  <a:schemeClr val="tx1"/>
                </a:solidFill>
              </a:rPr>
              <a:t>preço</a:t>
            </a:r>
            <a:r>
              <a:rPr lang="en-US" sz="2000" kern="0" dirty="0">
                <a:solidFill>
                  <a:schemeClr val="tx1"/>
                </a:solidFill>
              </a:rPr>
              <a:t> </a:t>
            </a:r>
            <a:r>
              <a:rPr lang="en-US" sz="2000" kern="0" dirty="0" err="1">
                <a:solidFill>
                  <a:schemeClr val="tx1"/>
                </a:solidFill>
              </a:rPr>
              <a:t>em</a:t>
            </a:r>
            <a:r>
              <a:rPr lang="en-US" sz="2000" kern="0" dirty="0">
                <a:solidFill>
                  <a:schemeClr val="tx1"/>
                </a:solidFill>
              </a:rPr>
              <a:t> </a:t>
            </a:r>
            <a:r>
              <a:rPr lang="en-US" sz="2000" i="1" kern="0" dirty="0">
                <a:solidFill>
                  <a:schemeClr val="tx1"/>
                </a:solidFill>
              </a:rPr>
              <a:t>D’</a:t>
            </a:r>
            <a:r>
              <a:rPr lang="en-US" sz="2000" kern="0" dirty="0">
                <a:solidFill>
                  <a:schemeClr val="tx1"/>
                </a:solidFill>
              </a:rPr>
              <a:t>  que </a:t>
            </a:r>
            <a:r>
              <a:rPr lang="en-US" sz="2000" kern="0" dirty="0" err="1">
                <a:solidFill>
                  <a:schemeClr val="tx1"/>
                </a:solidFill>
              </a:rPr>
              <a:t>em</a:t>
            </a:r>
            <a:r>
              <a:rPr lang="en-US" sz="2000" kern="0" dirty="0">
                <a:solidFill>
                  <a:schemeClr val="tx1"/>
                </a:solidFill>
              </a:rPr>
              <a:t>  </a:t>
            </a:r>
            <a:r>
              <a:rPr lang="en-US" sz="2000" i="1" kern="0" dirty="0">
                <a:solidFill>
                  <a:schemeClr val="tx1"/>
                </a:solidFill>
              </a:rPr>
              <a:t>D</a:t>
            </a:r>
            <a:endParaRPr lang="en-US" sz="2000" kern="0" dirty="0">
              <a:solidFill>
                <a:schemeClr val="tx1"/>
              </a:solidFill>
            </a:endParaRPr>
          </a:p>
          <a:p>
            <a:pPr>
              <a:buClrTx/>
              <a:buSzPct val="99000"/>
              <a:buFont typeface="Wingdings" panose="05000000000000000000" pitchFamily="2" charset="2"/>
              <a:buChar char="§"/>
            </a:pPr>
            <a:endParaRPr lang="en-US" sz="2800" kern="0" dirty="0">
              <a:solidFill>
                <a:schemeClr val="tx1"/>
              </a:solidFill>
            </a:endParaRPr>
          </a:p>
        </p:txBody>
      </p:sp>
      <p:sp>
        <p:nvSpPr>
          <p:cNvPr id="42" name="Rectangle 4">
            <a:extLst>
              <a:ext uri="{FF2B5EF4-FFF2-40B4-BE49-F238E27FC236}">
                <a16:creationId xmlns:a16="http://schemas.microsoft.com/office/drawing/2014/main" id="{A2CB1134-51E1-4DCE-992C-39FD2E50DB4F}"/>
              </a:ext>
            </a:extLst>
          </p:cNvPr>
          <p:cNvSpPr>
            <a:spLocks noGrp="1" noChangeArrowheads="1"/>
          </p:cNvSpPr>
          <p:nvPr>
            <p:ph type="title"/>
          </p:nvPr>
        </p:nvSpPr>
        <p:spPr>
          <a:xfrm>
            <a:off x="790136" y="77078"/>
            <a:ext cx="7772400" cy="785813"/>
          </a:xfrm>
          <a:noFill/>
        </p:spPr>
        <p:txBody>
          <a:bodyPr/>
          <a:lstStyle/>
          <a:p>
            <a:pPr algn="ctr"/>
            <a:r>
              <a:rPr lang="en-US" dirty="0" err="1">
                <a:solidFill>
                  <a:schemeClr val="tx1"/>
                </a:solidFill>
              </a:rPr>
              <a:t>Oferta</a:t>
            </a:r>
            <a:r>
              <a:rPr lang="en-US" dirty="0">
                <a:solidFill>
                  <a:schemeClr val="tx1"/>
                </a:solidFill>
              </a:rPr>
              <a:t> e </a:t>
            </a:r>
            <a:r>
              <a:rPr lang="en-US" dirty="0" err="1">
                <a:solidFill>
                  <a:schemeClr val="tx1"/>
                </a:solidFill>
              </a:rPr>
              <a:t>Demanda</a:t>
            </a:r>
            <a:endParaRPr lang="en-US" dirty="0">
              <a:solidFill>
                <a:schemeClr val="tx1"/>
              </a:solidFill>
            </a:endParaRPr>
          </a:p>
        </p:txBody>
      </p:sp>
      <p:sp>
        <p:nvSpPr>
          <p:cNvPr id="38" name="Rectangle 2091">
            <a:extLst>
              <a:ext uri="{FF2B5EF4-FFF2-40B4-BE49-F238E27FC236}">
                <a16:creationId xmlns:a16="http://schemas.microsoft.com/office/drawing/2014/main" id="{52E73D40-15AB-47D8-BF4E-C8850FACF4C7}"/>
              </a:ext>
            </a:extLst>
          </p:cNvPr>
          <p:cNvSpPr txBox="1">
            <a:spLocks noChangeArrowheads="1"/>
          </p:cNvSpPr>
          <p:nvPr/>
        </p:nvSpPr>
        <p:spPr bwMode="auto">
          <a:xfrm>
            <a:off x="11720" y="4323442"/>
            <a:ext cx="4546212" cy="1613119"/>
          </a:xfrm>
          <a:prstGeom prst="rect">
            <a:avLst/>
          </a:prstGeom>
          <a:solidFill>
            <a:srgbClr val="DAEDD1"/>
          </a:solidFill>
          <a:ln w="12700">
            <a:solidFill>
              <a:srgbClr val="00B050"/>
            </a:solid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ct val="70000"/>
              </a:spcBef>
              <a:buClrTx/>
              <a:buSzPct val="99000"/>
              <a:buFont typeface="Wingdings" panose="05000000000000000000" pitchFamily="2" charset="2"/>
              <a:buChar char="§"/>
            </a:pPr>
            <a:r>
              <a:rPr lang="en-US" sz="2400" kern="0" dirty="0">
                <a:solidFill>
                  <a:srgbClr val="00B050"/>
                </a:solidFill>
              </a:rPr>
              <a:t>Um </a:t>
            </a:r>
            <a:r>
              <a:rPr lang="en-US" sz="2400" kern="0" dirty="0" err="1">
                <a:solidFill>
                  <a:srgbClr val="00B050"/>
                </a:solidFill>
              </a:rPr>
              <a:t>aumento</a:t>
            </a:r>
            <a:r>
              <a:rPr lang="en-US" sz="2400" kern="0" dirty="0">
                <a:solidFill>
                  <a:srgbClr val="00B050"/>
                </a:solidFill>
              </a:rPr>
              <a:t> </a:t>
            </a:r>
            <a:r>
              <a:rPr lang="en-US" sz="2400" kern="0" dirty="0" err="1">
                <a:solidFill>
                  <a:srgbClr val="00B050"/>
                </a:solidFill>
              </a:rPr>
              <a:t>na</a:t>
            </a:r>
            <a:r>
              <a:rPr lang="en-US" sz="2400" kern="0" dirty="0">
                <a:solidFill>
                  <a:srgbClr val="00B050"/>
                </a:solidFill>
              </a:rPr>
              <a:t> </a:t>
            </a:r>
            <a:r>
              <a:rPr lang="en-US" sz="2400" kern="0" dirty="0" err="1">
                <a:solidFill>
                  <a:srgbClr val="00B050"/>
                </a:solidFill>
              </a:rPr>
              <a:t>renda</a:t>
            </a:r>
            <a:r>
              <a:rPr lang="en-US" sz="2400" kern="0" dirty="0">
                <a:solidFill>
                  <a:srgbClr val="00B050"/>
                </a:solidFill>
              </a:rPr>
              <a:t> do </a:t>
            </a:r>
            <a:r>
              <a:rPr lang="en-US" sz="2400" kern="0" dirty="0" err="1">
                <a:solidFill>
                  <a:srgbClr val="00B050"/>
                </a:solidFill>
              </a:rPr>
              <a:t>consumidor</a:t>
            </a:r>
            <a:r>
              <a:rPr lang="en-US" sz="2400" kern="0" dirty="0">
                <a:solidFill>
                  <a:srgbClr val="00B050"/>
                </a:solidFill>
              </a:rPr>
              <a:t> </a:t>
            </a:r>
            <a:r>
              <a:rPr lang="en-US" sz="2400" kern="0" dirty="0" err="1">
                <a:solidFill>
                  <a:srgbClr val="00B050"/>
                </a:solidFill>
              </a:rPr>
              <a:t>poderia</a:t>
            </a:r>
            <a:r>
              <a:rPr lang="en-US" sz="2400" kern="0" dirty="0">
                <a:solidFill>
                  <a:srgbClr val="00B050"/>
                </a:solidFill>
              </a:rPr>
              <a:t> </a:t>
            </a:r>
            <a:r>
              <a:rPr lang="en-US" sz="2400" kern="0" dirty="0" err="1">
                <a:solidFill>
                  <a:srgbClr val="00B050"/>
                </a:solidFill>
              </a:rPr>
              <a:t>ter</a:t>
            </a:r>
            <a:r>
              <a:rPr lang="en-US" sz="2400" kern="0" dirty="0">
                <a:solidFill>
                  <a:srgbClr val="00B050"/>
                </a:solidFill>
              </a:rPr>
              <a:t> o </a:t>
            </a:r>
            <a:r>
              <a:rPr lang="en-US" sz="2400" kern="0" dirty="0" err="1">
                <a:solidFill>
                  <a:srgbClr val="00B050"/>
                </a:solidFill>
              </a:rPr>
              <a:t>efeito</a:t>
            </a:r>
            <a:r>
              <a:rPr lang="en-US" sz="2400" kern="0" dirty="0">
                <a:solidFill>
                  <a:srgbClr val="00B050"/>
                </a:solidFill>
              </a:rPr>
              <a:t> de </a:t>
            </a:r>
            <a:r>
              <a:rPr lang="en-US" sz="2400" kern="0" dirty="0" err="1">
                <a:solidFill>
                  <a:srgbClr val="00B050"/>
                </a:solidFill>
              </a:rPr>
              <a:t>reduzir</a:t>
            </a:r>
            <a:r>
              <a:rPr lang="en-US" sz="2400" kern="0" dirty="0">
                <a:solidFill>
                  <a:srgbClr val="00B050"/>
                </a:solidFill>
              </a:rPr>
              <a:t> a </a:t>
            </a:r>
            <a:r>
              <a:rPr lang="en-US" sz="2400" kern="0" dirty="0" err="1">
                <a:solidFill>
                  <a:srgbClr val="00B050"/>
                </a:solidFill>
              </a:rPr>
              <a:t>demanda</a:t>
            </a:r>
            <a:r>
              <a:rPr lang="en-US" sz="2400" kern="0" dirty="0">
                <a:solidFill>
                  <a:srgbClr val="00B050"/>
                </a:solidFill>
              </a:rPr>
              <a:t> </a:t>
            </a:r>
            <a:r>
              <a:rPr lang="en-US" sz="2400" kern="0" dirty="0" err="1">
                <a:solidFill>
                  <a:srgbClr val="00B050"/>
                </a:solidFill>
              </a:rPr>
              <a:t>por</a:t>
            </a:r>
            <a:r>
              <a:rPr lang="en-US" sz="2400" kern="0" dirty="0">
                <a:solidFill>
                  <a:srgbClr val="00B050"/>
                </a:solidFill>
              </a:rPr>
              <a:t> </a:t>
            </a:r>
            <a:r>
              <a:rPr lang="en-US" sz="2400" kern="0" dirty="0" err="1">
                <a:solidFill>
                  <a:srgbClr val="00B050"/>
                </a:solidFill>
              </a:rPr>
              <a:t>determinados</a:t>
            </a:r>
            <a:r>
              <a:rPr lang="en-US" sz="2400" kern="0" dirty="0">
                <a:solidFill>
                  <a:srgbClr val="00B050"/>
                </a:solidFill>
              </a:rPr>
              <a:t> bens ?</a:t>
            </a:r>
            <a:endParaRPr lang="en-US" sz="2800" kern="0" dirty="0">
              <a:solidFill>
                <a:srgbClr val="00B050"/>
              </a:solidFill>
            </a:endParaRPr>
          </a:p>
        </p:txBody>
      </p:sp>
    </p:spTree>
    <p:extLst>
      <p:ext uri="{BB962C8B-B14F-4D97-AF65-F5344CB8AC3E}">
        <p14:creationId xmlns:p14="http://schemas.microsoft.com/office/powerpoint/2010/main" val="107983773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9">
                                            <p:txEl>
                                              <p:pRg st="0" end="0"/>
                                            </p:txEl>
                                          </p:spTgt>
                                        </p:tgtEl>
                                        <p:attrNameLst>
                                          <p:attrName>style.visibility</p:attrName>
                                        </p:attrNameLst>
                                      </p:cBhvr>
                                      <p:to>
                                        <p:strVal val="visible"/>
                                      </p:to>
                                    </p:set>
                                    <p:animEffect transition="in" filter="wipe(left)">
                                      <p:cBhvr>
                                        <p:cTn id="17" dur="500"/>
                                        <p:tgtEl>
                                          <p:spTgt spid="39">
                                            <p:txEl>
                                              <p:pRg st="0" end="0"/>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9">
                                            <p:txEl>
                                              <p:pRg st="1" end="1"/>
                                            </p:txEl>
                                          </p:spTgt>
                                        </p:tgtEl>
                                        <p:attrNameLst>
                                          <p:attrName>style.visibility</p:attrName>
                                        </p:attrNameLst>
                                      </p:cBhvr>
                                      <p:to>
                                        <p:strVal val="visible"/>
                                      </p:to>
                                    </p:set>
                                    <p:animEffect transition="in" filter="wipe(left)">
                                      <p:cBhvr>
                                        <p:cTn id="20" dur="500"/>
                                        <p:tgtEl>
                                          <p:spTgt spid="39">
                                            <p:txEl>
                                              <p:pRg st="1" end="1"/>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9">
                                            <p:txEl>
                                              <p:pRg st="2" end="2"/>
                                            </p:txEl>
                                          </p:spTgt>
                                        </p:tgtEl>
                                        <p:attrNameLst>
                                          <p:attrName>style.visibility</p:attrName>
                                        </p:attrNameLst>
                                      </p:cBhvr>
                                      <p:to>
                                        <p:strVal val="visible"/>
                                      </p:to>
                                    </p:set>
                                    <p:animEffect transition="in" filter="wipe(left)">
                                      <p:cBhvr>
                                        <p:cTn id="23" dur="500"/>
                                        <p:tgtEl>
                                          <p:spTgt spid="3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wipe(left)">
                                      <p:cBhvr>
                                        <p:cTn id="28" dur="500"/>
                                        <p:tgtEl>
                                          <p:spTgt spid="2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8">
                                            <p:txEl>
                                              <p:pRg st="0" end="0"/>
                                            </p:txEl>
                                          </p:spTgt>
                                        </p:tgtEl>
                                        <p:attrNameLst>
                                          <p:attrName>style.visibility</p:attrName>
                                        </p:attrNameLst>
                                      </p:cBhvr>
                                      <p:to>
                                        <p:strVal val="visible"/>
                                      </p:to>
                                    </p:set>
                                    <p:animEffect transition="in" filter="wipe(left)">
                                      <p:cBhvr>
                                        <p:cTn id="33" dur="500"/>
                                        <p:tgtEl>
                                          <p:spTgt spid="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build="p" autoUpdateAnimBg="0"/>
      <p:bldP spid="38"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a:extLst>
              <a:ext uri="{FF2B5EF4-FFF2-40B4-BE49-F238E27FC236}">
                <a16:creationId xmlns:a16="http://schemas.microsoft.com/office/drawing/2014/main" id="{649DA0E6-1F60-466E-837E-2A5DC19948DC}"/>
              </a:ext>
            </a:extLst>
          </p:cNvPr>
          <p:cNvSpPr>
            <a:spLocks noGrp="1" noChangeArrowheads="1"/>
          </p:cNvSpPr>
          <p:nvPr>
            <p:ph type="title"/>
          </p:nvPr>
        </p:nvSpPr>
        <p:spPr>
          <a:xfrm>
            <a:off x="888824" y="464289"/>
            <a:ext cx="7481455" cy="723900"/>
          </a:xfrm>
          <a:noFill/>
        </p:spPr>
        <p:txBody>
          <a:bodyPr/>
          <a:lstStyle/>
          <a:p>
            <a:pPr algn="ctr"/>
            <a:r>
              <a:rPr lang="en-US" sz="3200" dirty="0" err="1">
                <a:solidFill>
                  <a:schemeClr val="tx1"/>
                </a:solidFill>
              </a:rPr>
              <a:t>Elasticidades</a:t>
            </a:r>
            <a:r>
              <a:rPr lang="en-US" sz="3200" dirty="0">
                <a:solidFill>
                  <a:schemeClr val="tx1"/>
                </a:solidFill>
              </a:rPr>
              <a:t> de </a:t>
            </a:r>
            <a:r>
              <a:rPr lang="en-US" sz="3200" dirty="0" err="1">
                <a:solidFill>
                  <a:schemeClr val="tx1"/>
                </a:solidFill>
              </a:rPr>
              <a:t>Curto</a:t>
            </a:r>
            <a:r>
              <a:rPr lang="en-US" sz="3200" dirty="0">
                <a:solidFill>
                  <a:schemeClr val="tx1"/>
                </a:solidFill>
              </a:rPr>
              <a:t> </a:t>
            </a:r>
            <a:r>
              <a:rPr lang="en-US" sz="3200" dirty="0" err="1">
                <a:solidFill>
                  <a:schemeClr val="tx1"/>
                </a:solidFill>
              </a:rPr>
              <a:t>Prazo</a:t>
            </a:r>
            <a:r>
              <a:rPr lang="en-US" sz="3200" dirty="0">
                <a:solidFill>
                  <a:schemeClr val="tx1"/>
                </a:solidFill>
              </a:rPr>
              <a:t> Versus </a:t>
            </a:r>
            <a:br>
              <a:rPr lang="en-US" sz="3200" dirty="0">
                <a:solidFill>
                  <a:schemeClr val="tx1"/>
                </a:solidFill>
              </a:rPr>
            </a:br>
            <a:r>
              <a:rPr lang="en-US" sz="3200" dirty="0" err="1">
                <a:solidFill>
                  <a:schemeClr val="tx1"/>
                </a:solidFill>
              </a:rPr>
              <a:t>Elasticidades</a:t>
            </a:r>
            <a:r>
              <a:rPr lang="en-US" sz="3200" dirty="0">
                <a:solidFill>
                  <a:schemeClr val="tx1"/>
                </a:solidFill>
              </a:rPr>
              <a:t> de Longo </a:t>
            </a:r>
            <a:r>
              <a:rPr lang="en-US" sz="3200" dirty="0" err="1">
                <a:solidFill>
                  <a:schemeClr val="tx1"/>
                </a:solidFill>
              </a:rPr>
              <a:t>Prazo</a:t>
            </a:r>
            <a:endParaRPr lang="en-US" sz="3200" dirty="0">
              <a:solidFill>
                <a:schemeClr val="tx1"/>
              </a:solidFill>
            </a:endParaRPr>
          </a:p>
        </p:txBody>
      </p:sp>
      <p:sp>
        <p:nvSpPr>
          <p:cNvPr id="7" name="Rectangle 5">
            <a:extLst>
              <a:ext uri="{FF2B5EF4-FFF2-40B4-BE49-F238E27FC236}">
                <a16:creationId xmlns:a16="http://schemas.microsoft.com/office/drawing/2014/main" id="{CDA48CD2-06EA-42E2-AA10-31C66A995D17}"/>
              </a:ext>
            </a:extLst>
          </p:cNvPr>
          <p:cNvSpPr txBox="1">
            <a:spLocks noChangeArrowheads="1"/>
          </p:cNvSpPr>
          <p:nvPr/>
        </p:nvSpPr>
        <p:spPr bwMode="auto">
          <a:xfrm>
            <a:off x="76517" y="1422977"/>
            <a:ext cx="8898671" cy="2468563"/>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ct val="70000"/>
              </a:spcBef>
              <a:buClrTx/>
              <a:buSzPct val="96000"/>
              <a:buFont typeface="Wingdings" panose="05000000000000000000" pitchFamily="2" charset="2"/>
              <a:buChar char="§"/>
            </a:pPr>
            <a:r>
              <a:rPr lang="en-US" sz="2600" kern="0" dirty="0">
                <a:solidFill>
                  <a:schemeClr val="tx1"/>
                </a:solidFill>
              </a:rPr>
              <a:t>No </a:t>
            </a:r>
            <a:r>
              <a:rPr lang="en-US" sz="2600" kern="0" dirty="0" err="1">
                <a:solidFill>
                  <a:schemeClr val="tx1"/>
                </a:solidFill>
              </a:rPr>
              <a:t>caso</a:t>
            </a:r>
            <a:r>
              <a:rPr lang="en-US" sz="2600" kern="0" dirty="0">
                <a:solidFill>
                  <a:schemeClr val="tx1"/>
                </a:solidFill>
              </a:rPr>
              <a:t> de </a:t>
            </a:r>
            <a:r>
              <a:rPr lang="en-US" sz="2600" kern="0" dirty="0" err="1">
                <a:solidFill>
                  <a:schemeClr val="tx1"/>
                </a:solidFill>
              </a:rPr>
              <a:t>muitas</a:t>
            </a:r>
            <a:r>
              <a:rPr lang="en-US" sz="2600" kern="0" dirty="0">
                <a:solidFill>
                  <a:schemeClr val="tx1"/>
                </a:solidFill>
              </a:rPr>
              <a:t> </a:t>
            </a:r>
            <a:r>
              <a:rPr lang="en-US" sz="2600" kern="0" dirty="0" err="1">
                <a:solidFill>
                  <a:schemeClr val="tx1"/>
                </a:solidFill>
              </a:rPr>
              <a:t>mercadorias</a:t>
            </a:r>
            <a:r>
              <a:rPr lang="en-US" sz="2600" kern="0" dirty="0">
                <a:solidFill>
                  <a:schemeClr val="tx1"/>
                </a:solidFill>
              </a:rPr>
              <a:t>, a </a:t>
            </a:r>
            <a:r>
              <a:rPr lang="en-US" sz="2600" kern="0" dirty="0" err="1">
                <a:solidFill>
                  <a:schemeClr val="tx1"/>
                </a:solidFill>
              </a:rPr>
              <a:t>demanda</a:t>
            </a:r>
            <a:r>
              <a:rPr lang="en-US" sz="2600" kern="0" dirty="0">
                <a:solidFill>
                  <a:schemeClr val="tx1"/>
                </a:solidFill>
              </a:rPr>
              <a:t> é </a:t>
            </a:r>
            <a:r>
              <a:rPr lang="en-US" sz="2600" kern="0" dirty="0" err="1">
                <a:solidFill>
                  <a:schemeClr val="tx1"/>
                </a:solidFill>
              </a:rPr>
              <a:t>muito</a:t>
            </a:r>
            <a:r>
              <a:rPr lang="en-US" sz="2600" kern="0" dirty="0">
                <a:solidFill>
                  <a:schemeClr val="tx1"/>
                </a:solidFill>
              </a:rPr>
              <a:t> </a:t>
            </a:r>
            <a:r>
              <a:rPr lang="en-US" sz="2600" kern="0" dirty="0" err="1">
                <a:solidFill>
                  <a:schemeClr val="tx1"/>
                </a:solidFill>
              </a:rPr>
              <a:t>mais</a:t>
            </a:r>
            <a:r>
              <a:rPr lang="en-US" sz="2600" kern="0" dirty="0">
                <a:solidFill>
                  <a:schemeClr val="tx1"/>
                </a:solidFill>
              </a:rPr>
              <a:t> </a:t>
            </a:r>
            <a:r>
              <a:rPr lang="en-US" sz="2600" kern="0" dirty="0" err="1">
                <a:solidFill>
                  <a:schemeClr val="tx1"/>
                </a:solidFill>
              </a:rPr>
              <a:t>elástica</a:t>
            </a:r>
            <a:r>
              <a:rPr lang="en-US" sz="2600" kern="0" dirty="0">
                <a:solidFill>
                  <a:schemeClr val="tx1"/>
                </a:solidFill>
              </a:rPr>
              <a:t> ao </a:t>
            </a:r>
            <a:r>
              <a:rPr lang="en-US" sz="2600" kern="0" dirty="0" err="1">
                <a:solidFill>
                  <a:schemeClr val="tx1"/>
                </a:solidFill>
              </a:rPr>
              <a:t>preço</a:t>
            </a:r>
            <a:r>
              <a:rPr lang="en-US" sz="2600" kern="0" dirty="0">
                <a:solidFill>
                  <a:schemeClr val="tx1"/>
                </a:solidFill>
              </a:rPr>
              <a:t> a </a:t>
            </a:r>
            <a:r>
              <a:rPr lang="en-US" sz="2600" kern="0" dirty="0" err="1">
                <a:solidFill>
                  <a:schemeClr val="tx1"/>
                </a:solidFill>
              </a:rPr>
              <a:t>longo</a:t>
            </a:r>
            <a:r>
              <a:rPr lang="en-US" sz="2600" kern="0" dirty="0">
                <a:solidFill>
                  <a:schemeClr val="tx1"/>
                </a:solidFill>
              </a:rPr>
              <a:t> </a:t>
            </a:r>
            <a:r>
              <a:rPr lang="en-US" sz="2600" kern="0" dirty="0" err="1">
                <a:solidFill>
                  <a:schemeClr val="tx1"/>
                </a:solidFill>
              </a:rPr>
              <a:t>prazo</a:t>
            </a:r>
            <a:r>
              <a:rPr lang="en-US" sz="2600" kern="0" dirty="0">
                <a:solidFill>
                  <a:schemeClr val="tx1"/>
                </a:solidFill>
              </a:rPr>
              <a:t> do que a </a:t>
            </a:r>
            <a:r>
              <a:rPr lang="en-US" sz="2600" kern="0" dirty="0" err="1">
                <a:solidFill>
                  <a:schemeClr val="tx1"/>
                </a:solidFill>
              </a:rPr>
              <a:t>curto</a:t>
            </a:r>
            <a:r>
              <a:rPr lang="en-US" sz="2600" kern="0" dirty="0">
                <a:solidFill>
                  <a:schemeClr val="tx1"/>
                </a:solidFill>
              </a:rPr>
              <a:t> </a:t>
            </a:r>
            <a:r>
              <a:rPr lang="en-US" sz="2600" kern="0" dirty="0" err="1">
                <a:solidFill>
                  <a:schemeClr val="tx1"/>
                </a:solidFill>
              </a:rPr>
              <a:t>prazo</a:t>
            </a:r>
            <a:r>
              <a:rPr lang="en-US" sz="2600" kern="0" dirty="0">
                <a:solidFill>
                  <a:schemeClr val="tx1"/>
                </a:solidFill>
              </a:rPr>
              <a:t>. Uma das </a:t>
            </a:r>
            <a:r>
              <a:rPr lang="en-US" sz="2600" kern="0" dirty="0" err="1">
                <a:solidFill>
                  <a:schemeClr val="tx1"/>
                </a:solidFill>
              </a:rPr>
              <a:t>razões</a:t>
            </a:r>
            <a:r>
              <a:rPr lang="en-US" sz="2600" kern="0" dirty="0">
                <a:solidFill>
                  <a:schemeClr val="tx1"/>
                </a:solidFill>
              </a:rPr>
              <a:t> para </a:t>
            </a:r>
            <a:r>
              <a:rPr lang="en-US" sz="2600" kern="0" dirty="0" err="1">
                <a:solidFill>
                  <a:schemeClr val="tx1"/>
                </a:solidFill>
              </a:rPr>
              <a:t>isso</a:t>
            </a:r>
            <a:r>
              <a:rPr lang="en-US" sz="2600" kern="0" dirty="0">
                <a:solidFill>
                  <a:schemeClr val="tx1"/>
                </a:solidFill>
              </a:rPr>
              <a:t> é que as </a:t>
            </a:r>
            <a:r>
              <a:rPr lang="en-US" sz="2600" kern="0" dirty="0" err="1">
                <a:solidFill>
                  <a:schemeClr val="tx1"/>
                </a:solidFill>
              </a:rPr>
              <a:t>pessoas</a:t>
            </a:r>
            <a:r>
              <a:rPr lang="en-US" sz="2600" kern="0" dirty="0">
                <a:solidFill>
                  <a:schemeClr val="tx1"/>
                </a:solidFill>
              </a:rPr>
              <a:t> </a:t>
            </a:r>
            <a:r>
              <a:rPr lang="en-US" sz="2600" kern="0" dirty="0" err="1">
                <a:solidFill>
                  <a:schemeClr val="tx1"/>
                </a:solidFill>
              </a:rPr>
              <a:t>demoram</a:t>
            </a:r>
            <a:r>
              <a:rPr lang="en-US" sz="2600" kern="0" dirty="0">
                <a:solidFill>
                  <a:schemeClr val="tx1"/>
                </a:solidFill>
              </a:rPr>
              <a:t> para </a:t>
            </a:r>
            <a:r>
              <a:rPr lang="en-US" sz="2600" kern="0" dirty="0" err="1">
                <a:solidFill>
                  <a:schemeClr val="tx1"/>
                </a:solidFill>
              </a:rPr>
              <a:t>modificar</a:t>
            </a:r>
            <a:r>
              <a:rPr lang="en-US" sz="2600" kern="0" dirty="0">
                <a:solidFill>
                  <a:schemeClr val="tx1"/>
                </a:solidFill>
              </a:rPr>
              <a:t> </a:t>
            </a:r>
            <a:r>
              <a:rPr lang="en-US" sz="2600" kern="0" dirty="0" err="1">
                <a:solidFill>
                  <a:schemeClr val="tx1"/>
                </a:solidFill>
              </a:rPr>
              <a:t>seus</a:t>
            </a:r>
            <a:r>
              <a:rPr lang="en-US" sz="2600" kern="0" dirty="0">
                <a:solidFill>
                  <a:schemeClr val="tx1"/>
                </a:solidFill>
              </a:rPr>
              <a:t> </a:t>
            </a:r>
            <a:r>
              <a:rPr lang="en-US" sz="2600" kern="0" dirty="0" err="1">
                <a:solidFill>
                  <a:schemeClr val="tx1"/>
                </a:solidFill>
              </a:rPr>
              <a:t>hábitos</a:t>
            </a:r>
            <a:r>
              <a:rPr lang="en-US" sz="2600" kern="0" dirty="0">
                <a:solidFill>
                  <a:schemeClr val="tx1"/>
                </a:solidFill>
              </a:rPr>
              <a:t> de </a:t>
            </a:r>
            <a:r>
              <a:rPr lang="en-US" sz="2600" kern="0" dirty="0" err="1">
                <a:solidFill>
                  <a:schemeClr val="tx1"/>
                </a:solidFill>
              </a:rPr>
              <a:t>consumo</a:t>
            </a:r>
            <a:r>
              <a:rPr lang="en-US" sz="2600" kern="0" dirty="0">
                <a:solidFill>
                  <a:schemeClr val="tx1"/>
                </a:solidFill>
              </a:rPr>
              <a:t>.</a:t>
            </a:r>
          </a:p>
        </p:txBody>
      </p:sp>
      <p:sp>
        <p:nvSpPr>
          <p:cNvPr id="8" name="Rectangle 5">
            <a:extLst>
              <a:ext uri="{FF2B5EF4-FFF2-40B4-BE49-F238E27FC236}">
                <a16:creationId xmlns:a16="http://schemas.microsoft.com/office/drawing/2014/main" id="{2AE6220D-1D05-48C5-B0C4-760E2FDC21A6}"/>
              </a:ext>
            </a:extLst>
          </p:cNvPr>
          <p:cNvSpPr txBox="1">
            <a:spLocks noChangeArrowheads="1"/>
          </p:cNvSpPr>
          <p:nvPr/>
        </p:nvSpPr>
        <p:spPr bwMode="auto">
          <a:xfrm>
            <a:off x="400731" y="3226665"/>
            <a:ext cx="8532254" cy="2956031"/>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ct val="70000"/>
              </a:spcBef>
              <a:buClrTx/>
              <a:buSzPct val="96000"/>
              <a:buFont typeface="Wingdings" panose="05000000000000000000" pitchFamily="2" charset="2"/>
              <a:buChar char="§"/>
            </a:pPr>
            <a:r>
              <a:rPr lang="en-US" sz="2600" b="1" kern="0" dirty="0">
                <a:solidFill>
                  <a:schemeClr val="tx1"/>
                </a:solidFill>
              </a:rPr>
              <a:t>Para a </a:t>
            </a:r>
            <a:r>
              <a:rPr lang="en-US" sz="2600" b="1" kern="0" dirty="0" err="1">
                <a:solidFill>
                  <a:schemeClr val="tx1"/>
                </a:solidFill>
              </a:rPr>
              <a:t>maioria</a:t>
            </a:r>
            <a:r>
              <a:rPr lang="en-US" sz="2600" b="1" kern="0" dirty="0">
                <a:solidFill>
                  <a:schemeClr val="tx1"/>
                </a:solidFill>
              </a:rPr>
              <a:t> dos bens e </a:t>
            </a:r>
            <a:r>
              <a:rPr lang="en-US" sz="2600" b="1" kern="0" dirty="0" err="1">
                <a:solidFill>
                  <a:schemeClr val="tx1"/>
                </a:solidFill>
              </a:rPr>
              <a:t>serviços</a:t>
            </a:r>
            <a:r>
              <a:rPr lang="en-US" sz="2600" b="1" kern="0" dirty="0">
                <a:solidFill>
                  <a:schemeClr val="tx1"/>
                </a:solidFill>
              </a:rPr>
              <a:t>:</a:t>
            </a:r>
          </a:p>
          <a:p>
            <a:pPr lvl="1" algn="just">
              <a:buClrTx/>
              <a:buSzPct val="96000"/>
              <a:buFont typeface="Wingdings" panose="05000000000000000000" pitchFamily="2" charset="2"/>
              <a:buChar char="§"/>
            </a:pPr>
            <a:r>
              <a:rPr lang="en-US" sz="2400" kern="0" dirty="0" err="1">
                <a:solidFill>
                  <a:schemeClr val="tx1"/>
                </a:solidFill>
              </a:rPr>
              <a:t>Elasticidade</a:t>
            </a:r>
            <a:r>
              <a:rPr lang="en-US" sz="2400" kern="0" dirty="0">
                <a:solidFill>
                  <a:schemeClr val="tx1"/>
                </a:solidFill>
              </a:rPr>
              <a:t> de </a:t>
            </a:r>
            <a:r>
              <a:rPr lang="en-US" sz="2400" kern="0" dirty="0" err="1">
                <a:solidFill>
                  <a:schemeClr val="tx1"/>
                </a:solidFill>
              </a:rPr>
              <a:t>curto</a:t>
            </a:r>
            <a:r>
              <a:rPr lang="en-US" sz="2400" kern="0" dirty="0">
                <a:solidFill>
                  <a:schemeClr val="tx1"/>
                </a:solidFill>
              </a:rPr>
              <a:t> </a:t>
            </a:r>
            <a:r>
              <a:rPr lang="en-US" sz="2400" kern="0" dirty="0" err="1">
                <a:solidFill>
                  <a:schemeClr val="tx1"/>
                </a:solidFill>
              </a:rPr>
              <a:t>prazo</a:t>
            </a:r>
            <a:r>
              <a:rPr lang="en-US" sz="2400" kern="0" dirty="0">
                <a:solidFill>
                  <a:schemeClr val="tx1"/>
                </a:solidFill>
              </a:rPr>
              <a:t> é </a:t>
            </a:r>
            <a:r>
              <a:rPr lang="en-US" sz="2400" kern="0" dirty="0" err="1">
                <a:solidFill>
                  <a:schemeClr val="tx1"/>
                </a:solidFill>
              </a:rPr>
              <a:t>menor</a:t>
            </a:r>
            <a:r>
              <a:rPr lang="en-US" sz="2400" kern="0" dirty="0">
                <a:solidFill>
                  <a:schemeClr val="tx1"/>
                </a:solidFill>
              </a:rPr>
              <a:t> que a </a:t>
            </a:r>
            <a:r>
              <a:rPr lang="en-US" sz="2400" kern="0" dirty="0" err="1">
                <a:solidFill>
                  <a:schemeClr val="tx1"/>
                </a:solidFill>
              </a:rPr>
              <a:t>elasticidade</a:t>
            </a:r>
            <a:r>
              <a:rPr lang="en-US" sz="2400" kern="0" dirty="0">
                <a:solidFill>
                  <a:schemeClr val="tx1"/>
                </a:solidFill>
              </a:rPr>
              <a:t> de </a:t>
            </a:r>
            <a:r>
              <a:rPr lang="en-US" sz="2400" kern="0" dirty="0" err="1">
                <a:solidFill>
                  <a:schemeClr val="tx1"/>
                </a:solidFill>
              </a:rPr>
              <a:t>longo</a:t>
            </a:r>
            <a:r>
              <a:rPr lang="en-US" sz="2400" kern="0" dirty="0">
                <a:solidFill>
                  <a:schemeClr val="tx1"/>
                </a:solidFill>
              </a:rPr>
              <a:t> </a:t>
            </a:r>
            <a:r>
              <a:rPr lang="en-US" sz="2400" kern="0" dirty="0" err="1">
                <a:solidFill>
                  <a:schemeClr val="tx1"/>
                </a:solidFill>
              </a:rPr>
              <a:t>prazo</a:t>
            </a:r>
            <a:r>
              <a:rPr lang="en-US" sz="2400" kern="0" dirty="0">
                <a:solidFill>
                  <a:schemeClr val="tx1"/>
                </a:solidFill>
              </a:rPr>
              <a:t>.</a:t>
            </a:r>
          </a:p>
          <a:p>
            <a:pPr algn="just">
              <a:spcBef>
                <a:spcPct val="70000"/>
              </a:spcBef>
              <a:buClrTx/>
              <a:buSzPct val="96000"/>
              <a:buFont typeface="Wingdings" panose="05000000000000000000" pitchFamily="2" charset="2"/>
              <a:buChar char="§"/>
            </a:pPr>
            <a:r>
              <a:rPr lang="en-US" sz="2600" b="1" kern="0" dirty="0">
                <a:solidFill>
                  <a:schemeClr val="tx1"/>
                </a:solidFill>
              </a:rPr>
              <a:t>Outros Bens (</a:t>
            </a:r>
            <a:r>
              <a:rPr lang="en-US" sz="2600" b="1" kern="0" dirty="0" err="1">
                <a:solidFill>
                  <a:schemeClr val="tx1"/>
                </a:solidFill>
              </a:rPr>
              <a:t>duráveis</a:t>
            </a:r>
            <a:r>
              <a:rPr lang="en-US" sz="2600" b="1" kern="0" dirty="0">
                <a:solidFill>
                  <a:schemeClr val="tx1"/>
                </a:solidFill>
              </a:rPr>
              <a:t>):</a:t>
            </a:r>
          </a:p>
          <a:p>
            <a:pPr lvl="1" algn="just">
              <a:buClrTx/>
              <a:buSzPct val="96000"/>
              <a:buFont typeface="Wingdings" panose="05000000000000000000" pitchFamily="2" charset="2"/>
              <a:buChar char="§"/>
            </a:pPr>
            <a:r>
              <a:rPr lang="en-US" sz="2400" kern="0" dirty="0" err="1">
                <a:solidFill>
                  <a:schemeClr val="tx1"/>
                </a:solidFill>
              </a:rPr>
              <a:t>Elasticidade</a:t>
            </a:r>
            <a:r>
              <a:rPr lang="en-US" sz="2400" kern="0" dirty="0">
                <a:solidFill>
                  <a:schemeClr val="tx1"/>
                </a:solidFill>
              </a:rPr>
              <a:t> de </a:t>
            </a:r>
            <a:r>
              <a:rPr lang="en-US" sz="2400" kern="0" dirty="0" err="1">
                <a:solidFill>
                  <a:schemeClr val="tx1"/>
                </a:solidFill>
              </a:rPr>
              <a:t>curto</a:t>
            </a:r>
            <a:r>
              <a:rPr lang="en-US" sz="2400" kern="0" dirty="0">
                <a:solidFill>
                  <a:schemeClr val="tx1"/>
                </a:solidFill>
              </a:rPr>
              <a:t> </a:t>
            </a:r>
            <a:r>
              <a:rPr lang="en-US" sz="2400" kern="0" dirty="0" err="1">
                <a:solidFill>
                  <a:schemeClr val="tx1"/>
                </a:solidFill>
              </a:rPr>
              <a:t>prazo</a:t>
            </a:r>
            <a:r>
              <a:rPr lang="en-US" sz="2400" kern="0" dirty="0">
                <a:solidFill>
                  <a:schemeClr val="tx1"/>
                </a:solidFill>
              </a:rPr>
              <a:t> é </a:t>
            </a:r>
            <a:r>
              <a:rPr lang="en-US" sz="2400" kern="0" dirty="0" err="1">
                <a:solidFill>
                  <a:schemeClr val="tx1"/>
                </a:solidFill>
              </a:rPr>
              <a:t>maior</a:t>
            </a:r>
            <a:r>
              <a:rPr lang="en-US" sz="2400" kern="0" dirty="0">
                <a:solidFill>
                  <a:schemeClr val="tx1"/>
                </a:solidFill>
              </a:rPr>
              <a:t> que a </a:t>
            </a:r>
            <a:r>
              <a:rPr lang="en-US" sz="2400" kern="0" dirty="0" err="1">
                <a:solidFill>
                  <a:schemeClr val="tx1"/>
                </a:solidFill>
              </a:rPr>
              <a:t>elasticidade</a:t>
            </a:r>
            <a:r>
              <a:rPr lang="en-US" sz="2400" kern="0" dirty="0">
                <a:solidFill>
                  <a:schemeClr val="tx1"/>
                </a:solidFill>
              </a:rPr>
              <a:t> de </a:t>
            </a:r>
            <a:r>
              <a:rPr lang="en-US" sz="2400" kern="0" dirty="0" err="1">
                <a:solidFill>
                  <a:schemeClr val="tx1"/>
                </a:solidFill>
              </a:rPr>
              <a:t>longo</a:t>
            </a:r>
            <a:r>
              <a:rPr lang="en-US" sz="2400" kern="0" dirty="0">
                <a:solidFill>
                  <a:schemeClr val="tx1"/>
                </a:solidFill>
              </a:rPr>
              <a:t> </a:t>
            </a:r>
            <a:r>
              <a:rPr lang="en-US" sz="2400" kern="0" dirty="0" err="1">
                <a:solidFill>
                  <a:schemeClr val="tx1"/>
                </a:solidFill>
              </a:rPr>
              <a:t>prazo</a:t>
            </a:r>
            <a:r>
              <a:rPr lang="en-US" sz="2400" kern="0" dirty="0">
                <a:solidFill>
                  <a:schemeClr val="tx1"/>
                </a:solidFill>
              </a:rPr>
              <a:t>.</a:t>
            </a:r>
          </a:p>
        </p:txBody>
      </p:sp>
    </p:spTree>
    <p:extLst>
      <p:ext uri="{BB962C8B-B14F-4D97-AF65-F5344CB8AC3E}">
        <p14:creationId xmlns:p14="http://schemas.microsoft.com/office/powerpoint/2010/main" val="57038549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ipe(left)">
                                      <p:cBhvr>
                                        <p:cTn id="10" dur="5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left)">
                                      <p:cBhvr>
                                        <p:cTn id="15" dur="500"/>
                                        <p:tgtEl>
                                          <p:spTgt spid="8">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wipe(left)">
                                      <p:cBhvr>
                                        <p:cTn id="18"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6125276D-D08E-4440-871C-9AF0F32F41EB}"/>
              </a:ext>
            </a:extLst>
          </p:cNvPr>
          <p:cNvSpPr txBox="1">
            <a:spLocks noChangeArrowheads="1"/>
          </p:cNvSpPr>
          <p:nvPr/>
        </p:nvSpPr>
        <p:spPr bwMode="auto">
          <a:xfrm>
            <a:off x="51612" y="1118429"/>
            <a:ext cx="8923573"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lnSpc>
                <a:spcPct val="90000"/>
              </a:lnSpc>
              <a:buClrTx/>
              <a:buSzPct val="99000"/>
              <a:buFont typeface="Wingdings" panose="05000000000000000000" pitchFamily="2" charset="2"/>
              <a:buChar char="§"/>
            </a:pPr>
            <a:r>
              <a:rPr lang="pt-BR" sz="2800" b="1" kern="0" dirty="0">
                <a:solidFill>
                  <a:schemeClr val="tx1"/>
                </a:solidFill>
              </a:rPr>
              <a:t>Um aumento no preço da gasolina tem um pequeno efeito sobre a quantidade demandada no curto prazo.</a:t>
            </a:r>
          </a:p>
          <a:p>
            <a:pPr lvl="1" algn="just">
              <a:lnSpc>
                <a:spcPct val="90000"/>
              </a:lnSpc>
              <a:buClrTx/>
              <a:buSzPct val="99000"/>
              <a:buFont typeface="Wingdings" panose="05000000000000000000" pitchFamily="2" charset="2"/>
              <a:buChar char="§"/>
            </a:pPr>
            <a:r>
              <a:rPr lang="pt-BR" sz="2600" kern="0" dirty="0">
                <a:solidFill>
                  <a:schemeClr val="tx1"/>
                </a:solidFill>
              </a:rPr>
              <a:t>Motoristas podem utilizar menos o automóvel, mas não mudarão o tipo de automóvel que dirigem da noite para o dia. A longo prazo, contudo, eles adquirirão automóveis menores e mais econômicos, de tal modo que o efeito do aumento do preço sobre a quantidade demandada de gasolina será maior. </a:t>
            </a:r>
          </a:p>
          <a:p>
            <a:pPr lvl="1" algn="just">
              <a:lnSpc>
                <a:spcPct val="90000"/>
              </a:lnSpc>
              <a:buClrTx/>
              <a:buSzPct val="99000"/>
              <a:buFont typeface="Wingdings" panose="05000000000000000000" pitchFamily="2" charset="2"/>
              <a:buChar char="§"/>
            </a:pPr>
            <a:r>
              <a:rPr lang="pt-BR" sz="2600" kern="0" dirty="0">
                <a:solidFill>
                  <a:schemeClr val="tx1"/>
                </a:solidFill>
              </a:rPr>
              <a:t>Portanto, a demanda é mais elástica a longo prazo do que a curto prazo.</a:t>
            </a:r>
          </a:p>
        </p:txBody>
      </p:sp>
      <p:sp>
        <p:nvSpPr>
          <p:cNvPr id="8" name="Rectangle 4">
            <a:extLst>
              <a:ext uri="{FF2B5EF4-FFF2-40B4-BE49-F238E27FC236}">
                <a16:creationId xmlns:a16="http://schemas.microsoft.com/office/drawing/2014/main" id="{C405D560-9281-4CD8-9743-3DD73CC05CFC}"/>
              </a:ext>
            </a:extLst>
          </p:cNvPr>
          <p:cNvSpPr txBox="1">
            <a:spLocks noChangeArrowheads="1"/>
          </p:cNvSpPr>
          <p:nvPr/>
        </p:nvSpPr>
        <p:spPr bwMode="auto">
          <a:xfrm>
            <a:off x="567422" y="124873"/>
            <a:ext cx="8355012" cy="723900"/>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lvl1pPr algn="l" rtl="0" eaLnBrk="0" fontAlgn="base" hangingPunct="0">
              <a:spcBef>
                <a:spcPct val="0"/>
              </a:spcBef>
              <a:spcAft>
                <a:spcPct val="0"/>
              </a:spcAft>
              <a:defRPr sz="3600" b="1">
                <a:solidFill>
                  <a:srgbClr val="663300"/>
                </a:solidFill>
                <a:latin typeface="+mj-lt"/>
                <a:ea typeface="+mj-ea"/>
                <a:cs typeface="+mj-cs"/>
              </a:defRPr>
            </a:lvl1pPr>
            <a:lvl2pPr algn="l" rtl="0" eaLnBrk="0" fontAlgn="base" hangingPunct="0">
              <a:spcBef>
                <a:spcPct val="0"/>
              </a:spcBef>
              <a:spcAft>
                <a:spcPct val="0"/>
              </a:spcAft>
              <a:defRPr sz="3600" b="1">
                <a:solidFill>
                  <a:srgbClr val="663300"/>
                </a:solidFill>
                <a:latin typeface="Arial" charset="0"/>
              </a:defRPr>
            </a:lvl2pPr>
            <a:lvl3pPr algn="l" rtl="0" eaLnBrk="0" fontAlgn="base" hangingPunct="0">
              <a:spcBef>
                <a:spcPct val="0"/>
              </a:spcBef>
              <a:spcAft>
                <a:spcPct val="0"/>
              </a:spcAft>
              <a:defRPr sz="3600" b="1">
                <a:solidFill>
                  <a:srgbClr val="663300"/>
                </a:solidFill>
                <a:latin typeface="Arial" charset="0"/>
              </a:defRPr>
            </a:lvl3pPr>
            <a:lvl4pPr algn="l" rtl="0" eaLnBrk="0" fontAlgn="base" hangingPunct="0">
              <a:spcBef>
                <a:spcPct val="0"/>
              </a:spcBef>
              <a:spcAft>
                <a:spcPct val="0"/>
              </a:spcAft>
              <a:defRPr sz="3600" b="1">
                <a:solidFill>
                  <a:srgbClr val="663300"/>
                </a:solidFill>
                <a:latin typeface="Arial" charset="0"/>
              </a:defRPr>
            </a:lvl4pPr>
            <a:lvl5pPr algn="l" rtl="0" eaLnBrk="0" fontAlgn="base" hangingPunct="0">
              <a:spcBef>
                <a:spcPct val="0"/>
              </a:spcBef>
              <a:spcAft>
                <a:spcPct val="0"/>
              </a:spcAft>
              <a:defRPr sz="3600" b="1">
                <a:solidFill>
                  <a:srgbClr val="663300"/>
                </a:solidFill>
                <a:latin typeface="Arial" charset="0"/>
              </a:defRPr>
            </a:lvl5pPr>
            <a:lvl6pPr marL="457200" algn="l" rtl="0" eaLnBrk="0" fontAlgn="base" hangingPunct="0">
              <a:spcBef>
                <a:spcPct val="0"/>
              </a:spcBef>
              <a:spcAft>
                <a:spcPct val="0"/>
              </a:spcAft>
              <a:defRPr sz="3600" b="1">
                <a:solidFill>
                  <a:srgbClr val="663300"/>
                </a:solidFill>
                <a:latin typeface="Arial" charset="0"/>
              </a:defRPr>
            </a:lvl6pPr>
            <a:lvl7pPr marL="914400" algn="l" rtl="0" eaLnBrk="0" fontAlgn="base" hangingPunct="0">
              <a:spcBef>
                <a:spcPct val="0"/>
              </a:spcBef>
              <a:spcAft>
                <a:spcPct val="0"/>
              </a:spcAft>
              <a:defRPr sz="3600" b="1">
                <a:solidFill>
                  <a:srgbClr val="663300"/>
                </a:solidFill>
                <a:latin typeface="Arial" charset="0"/>
              </a:defRPr>
            </a:lvl7pPr>
            <a:lvl8pPr marL="1371600" algn="l" rtl="0" eaLnBrk="0" fontAlgn="base" hangingPunct="0">
              <a:spcBef>
                <a:spcPct val="0"/>
              </a:spcBef>
              <a:spcAft>
                <a:spcPct val="0"/>
              </a:spcAft>
              <a:defRPr sz="3600" b="1">
                <a:solidFill>
                  <a:srgbClr val="663300"/>
                </a:solidFill>
                <a:latin typeface="Arial" charset="0"/>
              </a:defRPr>
            </a:lvl8pPr>
            <a:lvl9pPr marL="1828800" algn="l" rtl="0" eaLnBrk="0" fontAlgn="base" hangingPunct="0">
              <a:spcBef>
                <a:spcPct val="0"/>
              </a:spcBef>
              <a:spcAft>
                <a:spcPct val="0"/>
              </a:spcAft>
              <a:defRPr sz="3600" b="1">
                <a:solidFill>
                  <a:srgbClr val="663300"/>
                </a:solidFill>
                <a:latin typeface="Arial" charset="0"/>
              </a:defRPr>
            </a:lvl9pPr>
          </a:lstStyle>
          <a:p>
            <a:pPr algn="ctr"/>
            <a:r>
              <a:rPr lang="en-US" sz="3200" kern="0" dirty="0" err="1">
                <a:solidFill>
                  <a:schemeClr val="tx1"/>
                </a:solidFill>
              </a:rPr>
              <a:t>Gasolina</a:t>
            </a:r>
            <a:r>
              <a:rPr lang="en-US" sz="3200" kern="0" dirty="0">
                <a:solidFill>
                  <a:schemeClr val="tx1"/>
                </a:solidFill>
              </a:rPr>
              <a:t> e </a:t>
            </a:r>
            <a:r>
              <a:rPr lang="en-US" sz="3200" kern="0" dirty="0" err="1">
                <a:solidFill>
                  <a:schemeClr val="tx1"/>
                </a:solidFill>
              </a:rPr>
              <a:t>Automóveis</a:t>
            </a:r>
            <a:r>
              <a:rPr lang="en-US" sz="3200" kern="0" dirty="0">
                <a:solidFill>
                  <a:schemeClr val="tx1"/>
                </a:solidFill>
              </a:rPr>
              <a:t>: Um </a:t>
            </a:r>
            <a:r>
              <a:rPr lang="en-US" sz="3200" kern="0" dirty="0" err="1">
                <a:solidFill>
                  <a:schemeClr val="tx1"/>
                </a:solidFill>
              </a:rPr>
              <a:t>Exemplo</a:t>
            </a:r>
            <a:endParaRPr lang="en-US" sz="3200" kern="0" dirty="0">
              <a:solidFill>
                <a:schemeClr val="tx1"/>
              </a:solidFill>
            </a:endParaRPr>
          </a:p>
        </p:txBody>
      </p:sp>
    </p:spTree>
    <p:extLst>
      <p:ext uri="{BB962C8B-B14F-4D97-AF65-F5344CB8AC3E}">
        <p14:creationId xmlns:p14="http://schemas.microsoft.com/office/powerpoint/2010/main" val="577271592"/>
      </p:ext>
    </p:extLst>
  </p:cSld>
  <p:clrMapOvr>
    <a:masterClrMapping/>
  </p:clrMapOvr>
  <p:transition spd="med">
    <p:wipe dir="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BFADDC91-CFA1-4F7C-877A-80F7C78D83AF}"/>
              </a:ext>
            </a:extLst>
          </p:cNvPr>
          <p:cNvSpPr txBox="1">
            <a:spLocks noChangeArrowheads="1"/>
          </p:cNvSpPr>
          <p:nvPr/>
        </p:nvSpPr>
        <p:spPr bwMode="auto">
          <a:xfrm>
            <a:off x="164156" y="1034025"/>
            <a:ext cx="8740694"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buClrTx/>
              <a:buSzPct val="99000"/>
              <a:buFont typeface="Wingdings" panose="05000000000000000000" pitchFamily="2" charset="2"/>
              <a:buChar char="§"/>
            </a:pPr>
            <a:r>
              <a:rPr lang="pt-BR" sz="2800" b="1" kern="0" dirty="0">
                <a:solidFill>
                  <a:schemeClr val="tx1"/>
                </a:solidFill>
              </a:rPr>
              <a:t>Um aumento no preço dos automóveis tem um grande efeito sobre a quantidade demandada no curto prazo.</a:t>
            </a:r>
          </a:p>
          <a:p>
            <a:pPr lvl="1" algn="just">
              <a:buClrTx/>
              <a:buSzPct val="99000"/>
              <a:buFont typeface="Wingdings" panose="05000000000000000000" pitchFamily="2" charset="2"/>
              <a:buChar char="§"/>
            </a:pPr>
            <a:r>
              <a:rPr lang="pt-BR" sz="2600" kern="0" dirty="0">
                <a:solidFill>
                  <a:schemeClr val="tx1"/>
                </a:solidFill>
              </a:rPr>
              <a:t>Com o aumento do preço, os consumidores inicialmente se recusam a comprar um carro novo e a quantidade demandada cai fortemente. A longo prazo, entretanto,  os automóveis velhos precisarão ser substituídos, de tal modo que a quantidade anual demandada aumentará. </a:t>
            </a:r>
          </a:p>
          <a:p>
            <a:pPr lvl="1" algn="just">
              <a:buClrTx/>
              <a:buSzPct val="99000"/>
              <a:buFont typeface="Wingdings" panose="05000000000000000000" pitchFamily="2" charset="2"/>
              <a:buChar char="§"/>
            </a:pPr>
            <a:r>
              <a:rPr lang="pt-BR" sz="2600" kern="0" dirty="0">
                <a:solidFill>
                  <a:schemeClr val="tx1"/>
                </a:solidFill>
              </a:rPr>
              <a:t>A demanda é, portanto, menos elástica a longo prazo do que a curto prazo.</a:t>
            </a:r>
          </a:p>
          <a:p>
            <a:pPr algn="just">
              <a:buClrTx/>
              <a:buSzPct val="99000"/>
              <a:buFont typeface="Wingdings" panose="05000000000000000000" pitchFamily="2" charset="2"/>
              <a:buChar char="§"/>
            </a:pPr>
            <a:endParaRPr lang="pt-BR" sz="2600" kern="0" dirty="0">
              <a:solidFill>
                <a:schemeClr val="tx1"/>
              </a:solidFill>
            </a:endParaRPr>
          </a:p>
        </p:txBody>
      </p:sp>
      <p:sp>
        <p:nvSpPr>
          <p:cNvPr id="7" name="Rectangle 4">
            <a:extLst>
              <a:ext uri="{FF2B5EF4-FFF2-40B4-BE49-F238E27FC236}">
                <a16:creationId xmlns:a16="http://schemas.microsoft.com/office/drawing/2014/main" id="{D520C1D0-903E-412D-9C26-122A9656A6B6}"/>
              </a:ext>
            </a:extLst>
          </p:cNvPr>
          <p:cNvSpPr>
            <a:spLocks noGrp="1" noChangeArrowheads="1"/>
          </p:cNvSpPr>
          <p:nvPr>
            <p:ph type="title"/>
          </p:nvPr>
        </p:nvSpPr>
        <p:spPr>
          <a:xfrm>
            <a:off x="398611" y="96955"/>
            <a:ext cx="8355012" cy="723900"/>
          </a:xfrm>
          <a:noFill/>
        </p:spPr>
        <p:txBody>
          <a:bodyPr/>
          <a:lstStyle/>
          <a:p>
            <a:pPr algn="ctr"/>
            <a:r>
              <a:rPr lang="en-US" sz="3200" dirty="0" err="1">
                <a:solidFill>
                  <a:schemeClr val="tx1"/>
                </a:solidFill>
              </a:rPr>
              <a:t>Gasolina</a:t>
            </a:r>
            <a:r>
              <a:rPr lang="en-US" sz="3200" dirty="0">
                <a:solidFill>
                  <a:schemeClr val="tx1"/>
                </a:solidFill>
              </a:rPr>
              <a:t> e </a:t>
            </a:r>
            <a:r>
              <a:rPr lang="en-US" sz="3200" dirty="0" err="1">
                <a:solidFill>
                  <a:schemeClr val="tx1"/>
                </a:solidFill>
              </a:rPr>
              <a:t>Automóveis</a:t>
            </a:r>
            <a:r>
              <a:rPr lang="en-US" sz="3200" dirty="0">
                <a:solidFill>
                  <a:schemeClr val="tx1"/>
                </a:solidFill>
              </a:rPr>
              <a:t>: Um </a:t>
            </a:r>
            <a:r>
              <a:rPr lang="en-US" sz="3200" dirty="0" err="1">
                <a:solidFill>
                  <a:schemeClr val="tx1"/>
                </a:solidFill>
              </a:rPr>
              <a:t>Exemplo</a:t>
            </a:r>
            <a:r>
              <a:rPr lang="en-US" sz="3200" dirty="0">
                <a:solidFill>
                  <a:schemeClr val="tx1"/>
                </a:solidFill>
              </a:rPr>
              <a:t> </a:t>
            </a:r>
          </a:p>
        </p:txBody>
      </p:sp>
    </p:spTree>
    <p:extLst>
      <p:ext uri="{BB962C8B-B14F-4D97-AF65-F5344CB8AC3E}">
        <p14:creationId xmlns:p14="http://schemas.microsoft.com/office/powerpoint/2010/main" val="948860649"/>
      </p:ext>
    </p:extLst>
  </p:cSld>
  <p:clrMapOvr>
    <a:masterClrMapping/>
  </p:clrMapOvr>
  <p:transition spd="med">
    <p:wipe dir="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a:extLst>
              <a:ext uri="{FF2B5EF4-FFF2-40B4-BE49-F238E27FC236}">
                <a16:creationId xmlns:a16="http://schemas.microsoft.com/office/drawing/2014/main" id="{5DAE0679-EF27-4DEE-8CA8-42FC98539C63}"/>
              </a:ext>
            </a:extLst>
          </p:cNvPr>
          <p:cNvSpPr>
            <a:spLocks noGrp="1" noChangeArrowheads="1"/>
          </p:cNvSpPr>
          <p:nvPr>
            <p:ph type="title"/>
          </p:nvPr>
        </p:nvSpPr>
        <p:spPr>
          <a:xfrm>
            <a:off x="129806" y="573633"/>
            <a:ext cx="9337752" cy="723900"/>
          </a:xfrm>
          <a:noFill/>
        </p:spPr>
        <p:txBody>
          <a:bodyPr/>
          <a:lstStyle/>
          <a:p>
            <a:r>
              <a:rPr lang="en-US" sz="3000" dirty="0">
                <a:solidFill>
                  <a:schemeClr val="tx1"/>
                </a:solidFill>
              </a:rPr>
              <a:t>Grande Parte dos Bens e </a:t>
            </a:r>
            <a:r>
              <a:rPr lang="en-US" sz="3000" dirty="0" err="1">
                <a:solidFill>
                  <a:schemeClr val="tx1"/>
                </a:solidFill>
              </a:rPr>
              <a:t>Serviços</a:t>
            </a:r>
            <a:r>
              <a:rPr lang="en-US" sz="3000" dirty="0">
                <a:solidFill>
                  <a:schemeClr val="tx1"/>
                </a:solidFill>
              </a:rPr>
              <a:t> (ex. </a:t>
            </a:r>
            <a:r>
              <a:rPr lang="en-US" sz="3000" dirty="0" err="1">
                <a:solidFill>
                  <a:schemeClr val="tx1"/>
                </a:solidFill>
              </a:rPr>
              <a:t>Gasolina</a:t>
            </a:r>
            <a:r>
              <a:rPr lang="en-US" sz="3000" dirty="0">
                <a:solidFill>
                  <a:schemeClr val="tx1"/>
                </a:solidFill>
              </a:rPr>
              <a:t>) </a:t>
            </a:r>
            <a:br>
              <a:rPr lang="en-US" sz="3000" dirty="0">
                <a:solidFill>
                  <a:schemeClr val="tx1"/>
                </a:solidFill>
              </a:rPr>
            </a:br>
            <a:endParaRPr lang="en-US" sz="3000" dirty="0">
              <a:solidFill>
                <a:schemeClr val="tx1"/>
              </a:solidFill>
            </a:endParaRPr>
          </a:p>
        </p:txBody>
      </p:sp>
      <p:sp>
        <p:nvSpPr>
          <p:cNvPr id="7" name="Line 12">
            <a:extLst>
              <a:ext uri="{FF2B5EF4-FFF2-40B4-BE49-F238E27FC236}">
                <a16:creationId xmlns:a16="http://schemas.microsoft.com/office/drawing/2014/main" id="{5124DD49-4C04-4D46-ABF6-55C3A7BF439C}"/>
              </a:ext>
            </a:extLst>
          </p:cNvPr>
          <p:cNvSpPr>
            <a:spLocks noChangeShapeType="1"/>
          </p:cNvSpPr>
          <p:nvPr/>
        </p:nvSpPr>
        <p:spPr bwMode="auto">
          <a:xfrm>
            <a:off x="2601979" y="1740368"/>
            <a:ext cx="1671637" cy="3500438"/>
          </a:xfrm>
          <a:prstGeom prst="line">
            <a:avLst/>
          </a:prstGeom>
          <a:noFill/>
          <a:ln w="50800">
            <a:solidFill>
              <a:schemeClr val="tx1"/>
            </a:solidFill>
            <a:round/>
            <a:headEnd/>
            <a:tailEnd/>
          </a:ln>
        </p:spPr>
        <p:txBody>
          <a:bodyPr wrap="none" anchor="ctr"/>
          <a:lstStyle/>
          <a:p>
            <a:endParaRPr lang="pt-BR"/>
          </a:p>
        </p:txBody>
      </p:sp>
      <p:sp>
        <p:nvSpPr>
          <p:cNvPr id="8" name="Rectangle 13">
            <a:extLst>
              <a:ext uri="{FF2B5EF4-FFF2-40B4-BE49-F238E27FC236}">
                <a16:creationId xmlns:a16="http://schemas.microsoft.com/office/drawing/2014/main" id="{5118F501-DA56-4979-A6BA-B55C0A50885C}"/>
              </a:ext>
            </a:extLst>
          </p:cNvPr>
          <p:cNvSpPr>
            <a:spLocks noChangeArrowheads="1"/>
          </p:cNvSpPr>
          <p:nvPr/>
        </p:nvSpPr>
        <p:spPr bwMode="auto">
          <a:xfrm>
            <a:off x="2205104" y="1248243"/>
            <a:ext cx="606425" cy="396875"/>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D</a:t>
            </a:r>
            <a:r>
              <a:rPr lang="en-US" sz="2000" b="1" i="1" baseline="-25000" dirty="0">
                <a:latin typeface="Arial" charset="0"/>
              </a:rPr>
              <a:t>CP</a:t>
            </a:r>
          </a:p>
        </p:txBody>
      </p:sp>
      <p:sp>
        <p:nvSpPr>
          <p:cNvPr id="9" name="Line 10">
            <a:extLst>
              <a:ext uri="{FF2B5EF4-FFF2-40B4-BE49-F238E27FC236}">
                <a16:creationId xmlns:a16="http://schemas.microsoft.com/office/drawing/2014/main" id="{91EE2F5F-993E-4978-B808-AA19E1DE722F}"/>
              </a:ext>
            </a:extLst>
          </p:cNvPr>
          <p:cNvSpPr>
            <a:spLocks noChangeShapeType="1"/>
          </p:cNvSpPr>
          <p:nvPr/>
        </p:nvSpPr>
        <p:spPr bwMode="auto">
          <a:xfrm>
            <a:off x="1611380" y="2426167"/>
            <a:ext cx="4033837" cy="2052638"/>
          </a:xfrm>
          <a:prstGeom prst="line">
            <a:avLst/>
          </a:prstGeom>
          <a:noFill/>
          <a:ln w="50800">
            <a:solidFill>
              <a:schemeClr val="accent6">
                <a:lumMod val="75000"/>
              </a:schemeClr>
            </a:solidFill>
            <a:round/>
            <a:headEnd/>
            <a:tailEnd/>
          </a:ln>
        </p:spPr>
        <p:txBody>
          <a:bodyPr wrap="none" anchor="ctr"/>
          <a:lstStyle/>
          <a:p>
            <a:endParaRPr lang="pt-BR"/>
          </a:p>
        </p:txBody>
      </p:sp>
      <p:sp>
        <p:nvSpPr>
          <p:cNvPr id="10" name="Rectangle 11">
            <a:extLst>
              <a:ext uri="{FF2B5EF4-FFF2-40B4-BE49-F238E27FC236}">
                <a16:creationId xmlns:a16="http://schemas.microsoft.com/office/drawing/2014/main" id="{97546F7C-AC50-42C8-A789-C7C69B327C8B}"/>
              </a:ext>
            </a:extLst>
          </p:cNvPr>
          <p:cNvSpPr>
            <a:spLocks noChangeArrowheads="1"/>
          </p:cNvSpPr>
          <p:nvPr/>
        </p:nvSpPr>
        <p:spPr bwMode="auto">
          <a:xfrm>
            <a:off x="5615055" y="4315292"/>
            <a:ext cx="587375" cy="396875"/>
          </a:xfrm>
          <a:prstGeom prst="rect">
            <a:avLst/>
          </a:prstGeom>
          <a:noFill/>
          <a:ln w="12700">
            <a:noFill/>
            <a:miter lim="800000"/>
            <a:headEnd/>
            <a:tailEnd/>
          </a:ln>
        </p:spPr>
        <p:txBody>
          <a:bodyPr wrap="none" lIns="90488" tIns="44450" rIns="90488" bIns="44450">
            <a:spAutoFit/>
          </a:bodyPr>
          <a:lstStyle/>
          <a:p>
            <a:r>
              <a:rPr lang="en-US" sz="2000" b="1" i="1" dirty="0">
                <a:solidFill>
                  <a:schemeClr val="accent6">
                    <a:lumMod val="75000"/>
                  </a:schemeClr>
                </a:solidFill>
                <a:latin typeface="Arial" charset="0"/>
              </a:rPr>
              <a:t>D</a:t>
            </a:r>
            <a:r>
              <a:rPr lang="en-US" sz="2000" b="1" i="1" baseline="-25000" dirty="0">
                <a:solidFill>
                  <a:schemeClr val="accent6">
                    <a:lumMod val="75000"/>
                  </a:schemeClr>
                </a:solidFill>
                <a:latin typeface="Arial" charset="0"/>
              </a:rPr>
              <a:t>LP</a:t>
            </a:r>
          </a:p>
        </p:txBody>
      </p:sp>
      <p:sp>
        <p:nvSpPr>
          <p:cNvPr id="11" name="Line 17">
            <a:extLst>
              <a:ext uri="{FF2B5EF4-FFF2-40B4-BE49-F238E27FC236}">
                <a16:creationId xmlns:a16="http://schemas.microsoft.com/office/drawing/2014/main" id="{C62B4453-25D7-4CFF-B3EC-A137093A7CE7}"/>
              </a:ext>
            </a:extLst>
          </p:cNvPr>
          <p:cNvSpPr>
            <a:spLocks noChangeShapeType="1"/>
          </p:cNvSpPr>
          <p:nvPr/>
        </p:nvSpPr>
        <p:spPr bwMode="auto">
          <a:xfrm>
            <a:off x="1149417" y="1360956"/>
            <a:ext cx="0" cy="4211641"/>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12" name="Line 18">
            <a:extLst>
              <a:ext uri="{FF2B5EF4-FFF2-40B4-BE49-F238E27FC236}">
                <a16:creationId xmlns:a16="http://schemas.microsoft.com/office/drawing/2014/main" id="{2B1EE409-932A-468D-BFEF-9D7EE5C6DDF2}"/>
              </a:ext>
            </a:extLst>
          </p:cNvPr>
          <p:cNvSpPr>
            <a:spLocks noChangeShapeType="1"/>
          </p:cNvSpPr>
          <p:nvPr/>
        </p:nvSpPr>
        <p:spPr bwMode="auto">
          <a:xfrm>
            <a:off x="1154180" y="5556723"/>
            <a:ext cx="5053018" cy="14288"/>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13" name="Rectangle 19">
            <a:extLst>
              <a:ext uri="{FF2B5EF4-FFF2-40B4-BE49-F238E27FC236}">
                <a16:creationId xmlns:a16="http://schemas.microsoft.com/office/drawing/2014/main" id="{90B43112-C29D-4C0A-B4A8-B2793A83C29E}"/>
              </a:ext>
            </a:extLst>
          </p:cNvPr>
          <p:cNvSpPr>
            <a:spLocks noChangeArrowheads="1"/>
          </p:cNvSpPr>
          <p:nvPr/>
        </p:nvSpPr>
        <p:spPr bwMode="auto">
          <a:xfrm>
            <a:off x="5973835" y="5566248"/>
            <a:ext cx="561052" cy="520655"/>
          </a:xfrm>
          <a:prstGeom prst="rect">
            <a:avLst/>
          </a:prstGeom>
          <a:noFill/>
          <a:ln w="12700">
            <a:noFill/>
            <a:miter lim="800000"/>
            <a:headEnd/>
            <a:tailEnd/>
          </a:ln>
        </p:spPr>
        <p:txBody>
          <a:bodyPr wrap="none" lIns="90488" tIns="44450" rIns="90488" bIns="44450">
            <a:spAutoFit/>
          </a:bodyPr>
          <a:lstStyle/>
          <a:p>
            <a:r>
              <a:rPr lang="en-US" sz="2800" b="1" dirty="0">
                <a:latin typeface="Arial" charset="0"/>
              </a:rPr>
              <a:t>Q </a:t>
            </a:r>
          </a:p>
        </p:txBody>
      </p:sp>
      <p:sp>
        <p:nvSpPr>
          <p:cNvPr id="14" name="Rectangle 20">
            <a:extLst>
              <a:ext uri="{FF2B5EF4-FFF2-40B4-BE49-F238E27FC236}">
                <a16:creationId xmlns:a16="http://schemas.microsoft.com/office/drawing/2014/main" id="{14455470-CEFF-4ED5-8279-E14A092F777E}"/>
              </a:ext>
            </a:extLst>
          </p:cNvPr>
          <p:cNvSpPr>
            <a:spLocks noChangeArrowheads="1"/>
          </p:cNvSpPr>
          <p:nvPr/>
        </p:nvSpPr>
        <p:spPr bwMode="auto">
          <a:xfrm>
            <a:off x="662739" y="1208556"/>
            <a:ext cx="421591" cy="520655"/>
          </a:xfrm>
          <a:prstGeom prst="rect">
            <a:avLst/>
          </a:prstGeom>
          <a:noFill/>
          <a:ln w="12700">
            <a:noFill/>
            <a:miter lim="800000"/>
            <a:headEnd/>
            <a:tailEnd/>
          </a:ln>
        </p:spPr>
        <p:txBody>
          <a:bodyPr wrap="none" lIns="90488" tIns="44450" rIns="90488" bIns="44450">
            <a:spAutoFit/>
          </a:bodyPr>
          <a:lstStyle/>
          <a:p>
            <a:pPr algn="r"/>
            <a:r>
              <a:rPr lang="en-US" sz="2800" b="1" dirty="0">
                <a:latin typeface="Arial" charset="0"/>
              </a:rPr>
              <a:t>P</a:t>
            </a:r>
          </a:p>
        </p:txBody>
      </p:sp>
      <p:cxnSp>
        <p:nvCxnSpPr>
          <p:cNvPr id="15" name="Conector reto 14">
            <a:extLst>
              <a:ext uri="{FF2B5EF4-FFF2-40B4-BE49-F238E27FC236}">
                <a16:creationId xmlns:a16="http://schemas.microsoft.com/office/drawing/2014/main" id="{A9C238B3-276C-43AB-9854-DDA05E776E2B}"/>
              </a:ext>
            </a:extLst>
          </p:cNvPr>
          <p:cNvCxnSpPr/>
          <p:nvPr/>
        </p:nvCxnSpPr>
        <p:spPr bwMode="auto">
          <a:xfrm>
            <a:off x="1149417" y="3313365"/>
            <a:ext cx="2286726" cy="0"/>
          </a:xfrm>
          <a:prstGeom prst="line">
            <a:avLst/>
          </a:prstGeom>
          <a:solidFill>
            <a:srgbClr val="FFCC99"/>
          </a:solidFill>
          <a:ln w="12700" cap="flat" cmpd="sng" algn="ctr">
            <a:solidFill>
              <a:srgbClr val="000000"/>
            </a:solidFill>
            <a:prstDash val="dash"/>
            <a:round/>
            <a:headEnd type="none" w="med" len="med"/>
            <a:tailEnd type="none" w="med" len="med"/>
          </a:ln>
          <a:effectLst/>
        </p:spPr>
      </p:cxnSp>
      <p:sp>
        <p:nvSpPr>
          <p:cNvPr id="16" name="Elipse 15">
            <a:extLst>
              <a:ext uri="{FF2B5EF4-FFF2-40B4-BE49-F238E27FC236}">
                <a16:creationId xmlns:a16="http://schemas.microsoft.com/office/drawing/2014/main" id="{F5359BD2-4CDC-45FB-8961-CC09E8147F9A}"/>
              </a:ext>
            </a:extLst>
          </p:cNvPr>
          <p:cNvSpPr/>
          <p:nvPr/>
        </p:nvSpPr>
        <p:spPr bwMode="auto">
          <a:xfrm>
            <a:off x="3311458" y="3244094"/>
            <a:ext cx="138546" cy="152400"/>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cxnSp>
        <p:nvCxnSpPr>
          <p:cNvPr id="17" name="Conector reto 16">
            <a:extLst>
              <a:ext uri="{FF2B5EF4-FFF2-40B4-BE49-F238E27FC236}">
                <a16:creationId xmlns:a16="http://schemas.microsoft.com/office/drawing/2014/main" id="{8D776C38-7C86-476B-A575-086D0AF0E648}"/>
              </a:ext>
            </a:extLst>
          </p:cNvPr>
          <p:cNvCxnSpPr/>
          <p:nvPr/>
        </p:nvCxnSpPr>
        <p:spPr bwMode="auto">
          <a:xfrm>
            <a:off x="3380726" y="3313365"/>
            <a:ext cx="0" cy="2252883"/>
          </a:xfrm>
          <a:prstGeom prst="line">
            <a:avLst/>
          </a:prstGeom>
          <a:solidFill>
            <a:srgbClr val="FFCC99"/>
          </a:solidFill>
          <a:ln w="12700" cap="flat" cmpd="sng" algn="ctr">
            <a:solidFill>
              <a:srgbClr val="000000"/>
            </a:solidFill>
            <a:prstDash val="dash"/>
            <a:round/>
            <a:headEnd type="none" w="med" len="med"/>
            <a:tailEnd type="none" w="med" len="med"/>
          </a:ln>
          <a:effectLst/>
        </p:spPr>
      </p:cxnSp>
      <p:sp>
        <p:nvSpPr>
          <p:cNvPr id="18" name="CaixaDeTexto 17">
            <a:extLst>
              <a:ext uri="{FF2B5EF4-FFF2-40B4-BE49-F238E27FC236}">
                <a16:creationId xmlns:a16="http://schemas.microsoft.com/office/drawing/2014/main" id="{3863BD14-EAF4-409E-9205-09569B46AE2F}"/>
              </a:ext>
            </a:extLst>
          </p:cNvPr>
          <p:cNvSpPr txBox="1"/>
          <p:nvPr/>
        </p:nvSpPr>
        <p:spPr>
          <a:xfrm>
            <a:off x="665241" y="3058140"/>
            <a:ext cx="522716" cy="461665"/>
          </a:xfrm>
          <a:prstGeom prst="rect">
            <a:avLst/>
          </a:prstGeom>
          <a:noFill/>
        </p:spPr>
        <p:txBody>
          <a:bodyPr wrap="square" rtlCol="0">
            <a:spAutoFit/>
          </a:bodyPr>
          <a:lstStyle/>
          <a:p>
            <a:r>
              <a:rPr lang="pt-BR" dirty="0">
                <a:latin typeface="+mn-lt"/>
              </a:rPr>
              <a:t>P</a:t>
            </a:r>
            <a:r>
              <a:rPr lang="pt-BR" sz="1600" dirty="0">
                <a:latin typeface="+mn-lt"/>
              </a:rPr>
              <a:t>0</a:t>
            </a:r>
          </a:p>
        </p:txBody>
      </p:sp>
      <p:sp>
        <p:nvSpPr>
          <p:cNvPr id="19" name="CaixaDeTexto 18">
            <a:extLst>
              <a:ext uri="{FF2B5EF4-FFF2-40B4-BE49-F238E27FC236}">
                <a16:creationId xmlns:a16="http://schemas.microsoft.com/office/drawing/2014/main" id="{76ACBB59-F310-4C60-890D-C1B1E298EDCD}"/>
              </a:ext>
            </a:extLst>
          </p:cNvPr>
          <p:cNvSpPr txBox="1"/>
          <p:nvPr/>
        </p:nvSpPr>
        <p:spPr>
          <a:xfrm>
            <a:off x="3214476" y="5510399"/>
            <a:ext cx="583469" cy="461665"/>
          </a:xfrm>
          <a:prstGeom prst="rect">
            <a:avLst/>
          </a:prstGeom>
          <a:noFill/>
        </p:spPr>
        <p:txBody>
          <a:bodyPr wrap="square" rtlCol="0">
            <a:spAutoFit/>
          </a:bodyPr>
          <a:lstStyle/>
          <a:p>
            <a:r>
              <a:rPr lang="pt-BR" dirty="0">
                <a:latin typeface="+mn-lt"/>
              </a:rPr>
              <a:t>Q</a:t>
            </a:r>
            <a:r>
              <a:rPr lang="pt-BR" sz="1600" dirty="0">
                <a:latin typeface="+mn-lt"/>
              </a:rPr>
              <a:t>0</a:t>
            </a:r>
          </a:p>
        </p:txBody>
      </p:sp>
      <p:grpSp>
        <p:nvGrpSpPr>
          <p:cNvPr id="20" name="Agrupar 19">
            <a:extLst>
              <a:ext uri="{FF2B5EF4-FFF2-40B4-BE49-F238E27FC236}">
                <a16:creationId xmlns:a16="http://schemas.microsoft.com/office/drawing/2014/main" id="{36428DD2-A854-4DC8-94BE-1EFB1C85DDD3}"/>
              </a:ext>
            </a:extLst>
          </p:cNvPr>
          <p:cNvGrpSpPr/>
          <p:nvPr/>
        </p:nvGrpSpPr>
        <p:grpSpPr>
          <a:xfrm>
            <a:off x="665237" y="2490107"/>
            <a:ext cx="2978718" cy="3812795"/>
            <a:chOff x="2479967" y="2349427"/>
            <a:chExt cx="2978718" cy="3812795"/>
          </a:xfrm>
        </p:grpSpPr>
        <p:sp>
          <p:nvSpPr>
            <p:cNvPr id="21" name="CaixaDeTexto 20">
              <a:extLst>
                <a:ext uri="{FF2B5EF4-FFF2-40B4-BE49-F238E27FC236}">
                  <a16:creationId xmlns:a16="http://schemas.microsoft.com/office/drawing/2014/main" id="{87B2C07E-E408-4DA2-B445-33AF4B2D8518}"/>
                </a:ext>
              </a:extLst>
            </p:cNvPr>
            <p:cNvSpPr txBox="1"/>
            <p:nvPr/>
          </p:nvSpPr>
          <p:spPr>
            <a:xfrm>
              <a:off x="2479967" y="2349427"/>
              <a:ext cx="522716" cy="461665"/>
            </a:xfrm>
            <a:prstGeom prst="rect">
              <a:avLst/>
            </a:prstGeom>
            <a:noFill/>
          </p:spPr>
          <p:txBody>
            <a:bodyPr wrap="square" rtlCol="0">
              <a:spAutoFit/>
            </a:bodyPr>
            <a:lstStyle/>
            <a:p>
              <a:r>
                <a:rPr lang="pt-BR" dirty="0">
                  <a:latin typeface="+mn-lt"/>
                </a:rPr>
                <a:t>P</a:t>
              </a:r>
              <a:r>
                <a:rPr lang="pt-BR" sz="1600" dirty="0">
                  <a:latin typeface="+mn-lt"/>
                </a:rPr>
                <a:t>1</a:t>
              </a:r>
            </a:p>
          </p:txBody>
        </p:sp>
        <p:sp>
          <p:nvSpPr>
            <p:cNvPr id="22" name="Elipse 21">
              <a:extLst>
                <a:ext uri="{FF2B5EF4-FFF2-40B4-BE49-F238E27FC236}">
                  <a16:creationId xmlns:a16="http://schemas.microsoft.com/office/drawing/2014/main" id="{CCEAFC06-F2E1-4368-93CA-42291273D7D5}"/>
                </a:ext>
              </a:extLst>
            </p:cNvPr>
            <p:cNvSpPr/>
            <p:nvPr/>
          </p:nvSpPr>
          <p:spPr bwMode="auto">
            <a:xfrm>
              <a:off x="4835244" y="2507674"/>
              <a:ext cx="138546" cy="152400"/>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3" name="CaixaDeTexto 22">
              <a:extLst>
                <a:ext uri="{FF2B5EF4-FFF2-40B4-BE49-F238E27FC236}">
                  <a16:creationId xmlns:a16="http://schemas.microsoft.com/office/drawing/2014/main" id="{C94EE2D6-7AE7-4F4F-80F4-0542033E2B6E}"/>
                </a:ext>
              </a:extLst>
            </p:cNvPr>
            <p:cNvSpPr txBox="1"/>
            <p:nvPr/>
          </p:nvSpPr>
          <p:spPr>
            <a:xfrm>
              <a:off x="4655128" y="5369716"/>
              <a:ext cx="583469" cy="461665"/>
            </a:xfrm>
            <a:prstGeom prst="rect">
              <a:avLst/>
            </a:prstGeom>
            <a:noFill/>
          </p:spPr>
          <p:txBody>
            <a:bodyPr wrap="square" rtlCol="0">
              <a:spAutoFit/>
            </a:bodyPr>
            <a:lstStyle/>
            <a:p>
              <a:r>
                <a:rPr lang="pt-BR" dirty="0">
                  <a:latin typeface="+mn-lt"/>
                </a:rPr>
                <a:t>Q</a:t>
              </a:r>
              <a:r>
                <a:rPr lang="pt-BR" sz="1600" dirty="0">
                  <a:latin typeface="+mn-lt"/>
                </a:rPr>
                <a:t>1</a:t>
              </a:r>
            </a:p>
          </p:txBody>
        </p:sp>
        <p:sp>
          <p:nvSpPr>
            <p:cNvPr id="24" name="CaixaDeTexto 23">
              <a:extLst>
                <a:ext uri="{FF2B5EF4-FFF2-40B4-BE49-F238E27FC236}">
                  <a16:creationId xmlns:a16="http://schemas.microsoft.com/office/drawing/2014/main" id="{DD417565-1DD7-4D9C-8D81-392DD1833F66}"/>
                </a:ext>
              </a:extLst>
            </p:cNvPr>
            <p:cNvSpPr txBox="1"/>
            <p:nvPr/>
          </p:nvSpPr>
          <p:spPr>
            <a:xfrm>
              <a:off x="4876794" y="5762112"/>
              <a:ext cx="581891" cy="400110"/>
            </a:xfrm>
            <a:prstGeom prst="rect">
              <a:avLst/>
            </a:prstGeom>
            <a:noFill/>
          </p:spPr>
          <p:txBody>
            <a:bodyPr wrap="square" rtlCol="0">
              <a:spAutoFit/>
            </a:bodyPr>
            <a:lstStyle/>
            <a:p>
              <a:r>
                <a:rPr lang="pt-BR" sz="2000" dirty="0">
                  <a:latin typeface="+mn-lt"/>
                </a:rPr>
                <a:t>CP</a:t>
              </a:r>
            </a:p>
          </p:txBody>
        </p:sp>
        <p:cxnSp>
          <p:nvCxnSpPr>
            <p:cNvPr id="25" name="Conector reto 24">
              <a:extLst>
                <a:ext uri="{FF2B5EF4-FFF2-40B4-BE49-F238E27FC236}">
                  <a16:creationId xmlns:a16="http://schemas.microsoft.com/office/drawing/2014/main" id="{598CCD03-5F50-43E1-BF98-51F0B44E4D9B}"/>
                </a:ext>
              </a:extLst>
            </p:cNvPr>
            <p:cNvCxnSpPr/>
            <p:nvPr/>
          </p:nvCxnSpPr>
          <p:spPr bwMode="auto">
            <a:xfrm>
              <a:off x="2964147" y="2576438"/>
              <a:ext cx="1954219" cy="0"/>
            </a:xfrm>
            <a:prstGeom prst="line">
              <a:avLst/>
            </a:prstGeom>
            <a:solidFill>
              <a:srgbClr val="FFCC99"/>
            </a:solidFill>
            <a:ln w="12700" cap="flat" cmpd="sng" algn="ctr">
              <a:solidFill>
                <a:srgbClr val="000000"/>
              </a:solidFill>
              <a:prstDash val="dash"/>
              <a:round/>
              <a:headEnd type="none" w="med" len="med"/>
              <a:tailEnd type="none" w="med" len="med"/>
            </a:ln>
            <a:effectLst/>
          </p:spPr>
        </p:cxnSp>
        <p:cxnSp>
          <p:nvCxnSpPr>
            <p:cNvPr id="26" name="Conector reto 25">
              <a:extLst>
                <a:ext uri="{FF2B5EF4-FFF2-40B4-BE49-F238E27FC236}">
                  <a16:creationId xmlns:a16="http://schemas.microsoft.com/office/drawing/2014/main" id="{AF076397-12F9-4D1A-B692-72E778A13F94}"/>
                </a:ext>
              </a:extLst>
            </p:cNvPr>
            <p:cNvCxnSpPr/>
            <p:nvPr/>
          </p:nvCxnSpPr>
          <p:spPr bwMode="auto">
            <a:xfrm>
              <a:off x="4887769" y="2576438"/>
              <a:ext cx="0" cy="2793278"/>
            </a:xfrm>
            <a:prstGeom prst="line">
              <a:avLst/>
            </a:prstGeom>
            <a:solidFill>
              <a:srgbClr val="FFCC99"/>
            </a:solidFill>
            <a:ln w="12700" cap="flat" cmpd="sng" algn="ctr">
              <a:solidFill>
                <a:srgbClr val="000000"/>
              </a:solidFill>
              <a:prstDash val="dash"/>
              <a:round/>
              <a:headEnd type="none" w="med" len="med"/>
              <a:tailEnd type="none" w="med" len="med"/>
            </a:ln>
            <a:effectLst/>
          </p:spPr>
        </p:cxnSp>
        <p:cxnSp>
          <p:nvCxnSpPr>
            <p:cNvPr id="27" name="Conector de Seta Reta 26">
              <a:extLst>
                <a:ext uri="{FF2B5EF4-FFF2-40B4-BE49-F238E27FC236}">
                  <a16:creationId xmlns:a16="http://schemas.microsoft.com/office/drawing/2014/main" id="{BB73AA0C-4534-4055-9A31-1CC1459A694E}"/>
                </a:ext>
              </a:extLst>
            </p:cNvPr>
            <p:cNvCxnSpPr/>
            <p:nvPr/>
          </p:nvCxnSpPr>
          <p:spPr bwMode="auto">
            <a:xfrm flipH="1">
              <a:off x="4876812" y="5817529"/>
              <a:ext cx="443346" cy="0"/>
            </a:xfrm>
            <a:prstGeom prst="straightConnector1">
              <a:avLst/>
            </a:prstGeom>
            <a:solidFill>
              <a:srgbClr val="FFCC99"/>
            </a:solidFill>
            <a:ln w="12700" cap="flat" cmpd="sng" algn="ctr">
              <a:solidFill>
                <a:srgbClr val="000000"/>
              </a:solidFill>
              <a:prstDash val="solid"/>
              <a:round/>
              <a:headEnd type="none" w="med" len="med"/>
              <a:tailEnd type="triangle"/>
            </a:ln>
            <a:effectLst/>
          </p:spPr>
        </p:cxnSp>
      </p:grpSp>
      <p:grpSp>
        <p:nvGrpSpPr>
          <p:cNvPr id="28" name="Agrupar 27">
            <a:extLst>
              <a:ext uri="{FF2B5EF4-FFF2-40B4-BE49-F238E27FC236}">
                <a16:creationId xmlns:a16="http://schemas.microsoft.com/office/drawing/2014/main" id="{9C3D4503-F216-4BB8-9FE3-C0CBFD063A68}"/>
              </a:ext>
            </a:extLst>
          </p:cNvPr>
          <p:cNvGrpSpPr/>
          <p:nvPr/>
        </p:nvGrpSpPr>
        <p:grpSpPr>
          <a:xfrm>
            <a:off x="1149417" y="2194392"/>
            <a:ext cx="7620000" cy="4482586"/>
            <a:chOff x="2964147" y="2053712"/>
            <a:chExt cx="7620000" cy="4482586"/>
          </a:xfrm>
        </p:grpSpPr>
        <p:cxnSp>
          <p:nvCxnSpPr>
            <p:cNvPr id="29" name="Conector reto 28">
              <a:extLst>
                <a:ext uri="{FF2B5EF4-FFF2-40B4-BE49-F238E27FC236}">
                  <a16:creationId xmlns:a16="http://schemas.microsoft.com/office/drawing/2014/main" id="{1BD2B53E-F848-44D4-B338-4A7440134E49}"/>
                </a:ext>
              </a:extLst>
            </p:cNvPr>
            <p:cNvCxnSpPr/>
            <p:nvPr/>
          </p:nvCxnSpPr>
          <p:spPr bwMode="auto">
            <a:xfrm>
              <a:off x="3990110" y="2576438"/>
              <a:ext cx="0" cy="2849130"/>
            </a:xfrm>
            <a:prstGeom prst="line">
              <a:avLst/>
            </a:prstGeom>
            <a:solidFill>
              <a:srgbClr val="FFCC99"/>
            </a:solidFill>
            <a:ln w="12700" cap="flat" cmpd="sng" algn="ctr">
              <a:solidFill>
                <a:schemeClr val="accent6">
                  <a:lumMod val="75000"/>
                </a:schemeClr>
              </a:solidFill>
              <a:prstDash val="dash"/>
              <a:round/>
              <a:headEnd type="none" w="med" len="med"/>
              <a:tailEnd type="none" w="med" len="med"/>
            </a:ln>
            <a:effectLst/>
          </p:spPr>
        </p:cxnSp>
        <p:sp>
          <p:nvSpPr>
            <p:cNvPr id="30" name="Rectangle 14">
              <a:extLst>
                <a:ext uri="{FF2B5EF4-FFF2-40B4-BE49-F238E27FC236}">
                  <a16:creationId xmlns:a16="http://schemas.microsoft.com/office/drawing/2014/main" id="{49A93A75-56FE-4237-8452-16521B295425}"/>
                </a:ext>
              </a:extLst>
            </p:cNvPr>
            <p:cNvSpPr>
              <a:spLocks noChangeArrowheads="1"/>
            </p:cNvSpPr>
            <p:nvPr/>
          </p:nvSpPr>
          <p:spPr bwMode="auto">
            <a:xfrm>
              <a:off x="5721635" y="2053712"/>
              <a:ext cx="4862512" cy="766763"/>
            </a:xfrm>
            <a:prstGeom prst="rect">
              <a:avLst/>
            </a:prstGeom>
            <a:solidFill>
              <a:srgbClr val="F8F8F8"/>
            </a:solidFill>
            <a:ln w="12700">
              <a:solidFill>
                <a:schemeClr val="tx1"/>
              </a:solidFill>
              <a:miter lim="800000"/>
              <a:headEnd/>
              <a:tailEnd/>
            </a:ln>
          </p:spPr>
          <p:txBody>
            <a:bodyPr wrap="square" lIns="90488" tIns="44450" rIns="90488" bIns="44450">
              <a:spAutoFit/>
            </a:bodyPr>
            <a:lstStyle/>
            <a:p>
              <a:pPr algn="ctr"/>
              <a:r>
                <a:rPr lang="en-US" sz="2200" dirty="0" err="1">
                  <a:latin typeface="Arial" charset="0"/>
                </a:rPr>
                <a:t>Pessoas</a:t>
              </a:r>
              <a:r>
                <a:rPr lang="en-US" sz="2200" dirty="0">
                  <a:latin typeface="Arial" charset="0"/>
                </a:rPr>
                <a:t> </a:t>
              </a:r>
              <a:r>
                <a:rPr lang="en-US" sz="2200" dirty="0" err="1">
                  <a:latin typeface="Arial" charset="0"/>
                </a:rPr>
                <a:t>tendem</a:t>
              </a:r>
              <a:r>
                <a:rPr lang="en-US" sz="2200" dirty="0">
                  <a:latin typeface="Arial" charset="0"/>
                </a:rPr>
                <a:t> a </a:t>
              </a:r>
              <a:r>
                <a:rPr lang="en-US" sz="2200" dirty="0" err="1">
                  <a:latin typeface="Arial" charset="0"/>
                </a:rPr>
                <a:t>dirigir</a:t>
              </a:r>
              <a:r>
                <a:rPr lang="en-US" sz="2200" dirty="0">
                  <a:latin typeface="Arial" charset="0"/>
                </a:rPr>
                <a:t> </a:t>
              </a:r>
              <a:r>
                <a:rPr lang="en-US" sz="2200" dirty="0" err="1">
                  <a:latin typeface="Arial" charset="0"/>
                </a:rPr>
                <a:t>carros</a:t>
              </a:r>
              <a:r>
                <a:rPr lang="en-US" sz="2200" dirty="0">
                  <a:latin typeface="Arial" charset="0"/>
                </a:rPr>
                <a:t> </a:t>
              </a:r>
              <a:r>
                <a:rPr lang="en-US" sz="2200" dirty="0" err="1">
                  <a:latin typeface="Arial" charset="0"/>
                </a:rPr>
                <a:t>mais</a:t>
              </a:r>
              <a:endParaRPr lang="en-US" sz="2200" dirty="0">
                <a:latin typeface="Arial" charset="0"/>
              </a:endParaRPr>
            </a:p>
            <a:p>
              <a:pPr algn="ctr"/>
              <a:r>
                <a:rPr lang="en-US" sz="2200" dirty="0" err="1">
                  <a:latin typeface="Arial" charset="0"/>
                </a:rPr>
                <a:t>econômicos</a:t>
              </a:r>
              <a:r>
                <a:rPr lang="en-US" sz="2200" dirty="0">
                  <a:latin typeface="Arial" charset="0"/>
                </a:rPr>
                <a:t> no </a:t>
              </a:r>
              <a:r>
                <a:rPr lang="en-US" sz="2200" dirty="0" err="1">
                  <a:latin typeface="Arial" charset="0"/>
                </a:rPr>
                <a:t>longo</a:t>
              </a:r>
              <a:r>
                <a:rPr lang="en-US" sz="2200" dirty="0">
                  <a:latin typeface="Arial" charset="0"/>
                </a:rPr>
                <a:t> </a:t>
              </a:r>
              <a:r>
                <a:rPr lang="en-US" sz="2200" dirty="0" err="1">
                  <a:latin typeface="Arial" charset="0"/>
                </a:rPr>
                <a:t>prazo</a:t>
              </a:r>
              <a:endParaRPr lang="en-US" sz="2200" dirty="0">
                <a:latin typeface="Arial" charset="0"/>
              </a:endParaRPr>
            </a:p>
          </p:txBody>
        </p:sp>
        <p:sp>
          <p:nvSpPr>
            <p:cNvPr id="31" name="CaixaDeTexto 30">
              <a:extLst>
                <a:ext uri="{FF2B5EF4-FFF2-40B4-BE49-F238E27FC236}">
                  <a16:creationId xmlns:a16="http://schemas.microsoft.com/office/drawing/2014/main" id="{E32294BF-EF5C-4C3F-A29F-11DCBD64DF92}"/>
                </a:ext>
              </a:extLst>
            </p:cNvPr>
            <p:cNvSpPr txBox="1"/>
            <p:nvPr/>
          </p:nvSpPr>
          <p:spPr>
            <a:xfrm>
              <a:off x="3782298" y="5383568"/>
              <a:ext cx="583469" cy="461665"/>
            </a:xfrm>
            <a:prstGeom prst="rect">
              <a:avLst/>
            </a:prstGeom>
            <a:noFill/>
          </p:spPr>
          <p:txBody>
            <a:bodyPr wrap="square" rtlCol="0">
              <a:spAutoFit/>
            </a:bodyPr>
            <a:lstStyle/>
            <a:p>
              <a:r>
                <a:rPr lang="pt-BR" dirty="0">
                  <a:solidFill>
                    <a:schemeClr val="accent6">
                      <a:lumMod val="75000"/>
                    </a:schemeClr>
                  </a:solidFill>
                  <a:latin typeface="+mn-lt"/>
                </a:rPr>
                <a:t>Q</a:t>
              </a:r>
              <a:r>
                <a:rPr lang="pt-BR" sz="1600" dirty="0">
                  <a:solidFill>
                    <a:schemeClr val="accent6">
                      <a:lumMod val="75000"/>
                    </a:schemeClr>
                  </a:solidFill>
                  <a:latin typeface="+mn-lt"/>
                </a:rPr>
                <a:t>2</a:t>
              </a:r>
            </a:p>
          </p:txBody>
        </p:sp>
        <p:sp>
          <p:nvSpPr>
            <p:cNvPr id="32" name="CaixaDeTexto 31">
              <a:extLst>
                <a:ext uri="{FF2B5EF4-FFF2-40B4-BE49-F238E27FC236}">
                  <a16:creationId xmlns:a16="http://schemas.microsoft.com/office/drawing/2014/main" id="{7CD5A793-6552-4B70-94FB-8424B3DF2EF0}"/>
                </a:ext>
              </a:extLst>
            </p:cNvPr>
            <p:cNvSpPr txBox="1"/>
            <p:nvPr/>
          </p:nvSpPr>
          <p:spPr>
            <a:xfrm>
              <a:off x="4516586" y="6136188"/>
              <a:ext cx="581891" cy="400110"/>
            </a:xfrm>
            <a:prstGeom prst="rect">
              <a:avLst/>
            </a:prstGeom>
            <a:noFill/>
          </p:spPr>
          <p:txBody>
            <a:bodyPr wrap="square" rtlCol="0">
              <a:spAutoFit/>
            </a:bodyPr>
            <a:lstStyle/>
            <a:p>
              <a:r>
                <a:rPr lang="pt-BR" sz="2000" dirty="0">
                  <a:solidFill>
                    <a:schemeClr val="accent6">
                      <a:lumMod val="75000"/>
                    </a:schemeClr>
                  </a:solidFill>
                  <a:latin typeface="+mn-lt"/>
                </a:rPr>
                <a:t>LP</a:t>
              </a:r>
            </a:p>
          </p:txBody>
        </p:sp>
        <p:sp>
          <p:nvSpPr>
            <p:cNvPr id="33" name="Elipse 32">
              <a:extLst>
                <a:ext uri="{FF2B5EF4-FFF2-40B4-BE49-F238E27FC236}">
                  <a16:creationId xmlns:a16="http://schemas.microsoft.com/office/drawing/2014/main" id="{CE06D2E8-6EAF-489D-BC16-1B528E043EF4}"/>
                </a:ext>
              </a:extLst>
            </p:cNvPr>
            <p:cNvSpPr/>
            <p:nvPr/>
          </p:nvSpPr>
          <p:spPr bwMode="auto">
            <a:xfrm>
              <a:off x="3920844" y="2507666"/>
              <a:ext cx="138546" cy="152400"/>
            </a:xfrm>
            <a:prstGeom prst="ellipse">
              <a:avLst/>
            </a:prstGeom>
            <a:solidFill>
              <a:schemeClr val="accent6">
                <a:lumMod val="75000"/>
              </a:schemeClr>
            </a:solidFill>
            <a:ln w="1270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cxnSp>
          <p:nvCxnSpPr>
            <p:cNvPr id="34" name="Conector de Seta Reta 33">
              <a:extLst>
                <a:ext uri="{FF2B5EF4-FFF2-40B4-BE49-F238E27FC236}">
                  <a16:creationId xmlns:a16="http://schemas.microsoft.com/office/drawing/2014/main" id="{63F99765-DDE5-4D84-9E31-ECA2C35DD304}"/>
                </a:ext>
              </a:extLst>
            </p:cNvPr>
            <p:cNvCxnSpPr/>
            <p:nvPr/>
          </p:nvCxnSpPr>
          <p:spPr bwMode="auto">
            <a:xfrm flipH="1">
              <a:off x="4100953" y="6163899"/>
              <a:ext cx="1246183" cy="0"/>
            </a:xfrm>
            <a:prstGeom prst="straightConnector1">
              <a:avLst/>
            </a:prstGeom>
            <a:solidFill>
              <a:srgbClr val="FFCC99"/>
            </a:solidFill>
            <a:ln w="12700" cap="flat" cmpd="sng" algn="ctr">
              <a:solidFill>
                <a:schemeClr val="accent6">
                  <a:lumMod val="75000"/>
                </a:schemeClr>
              </a:solidFill>
              <a:prstDash val="solid"/>
              <a:round/>
              <a:headEnd type="none" w="med" len="med"/>
              <a:tailEnd type="triangle"/>
            </a:ln>
            <a:effectLst/>
          </p:spPr>
        </p:cxnSp>
        <p:cxnSp>
          <p:nvCxnSpPr>
            <p:cNvPr id="35" name="Conector reto 34">
              <a:extLst>
                <a:ext uri="{FF2B5EF4-FFF2-40B4-BE49-F238E27FC236}">
                  <a16:creationId xmlns:a16="http://schemas.microsoft.com/office/drawing/2014/main" id="{59A18934-6CAA-4294-B544-DFF6E46E7CC7}"/>
                </a:ext>
              </a:extLst>
            </p:cNvPr>
            <p:cNvCxnSpPr/>
            <p:nvPr/>
          </p:nvCxnSpPr>
          <p:spPr bwMode="auto">
            <a:xfrm>
              <a:off x="2964147" y="2583370"/>
              <a:ext cx="1025963" cy="0"/>
            </a:xfrm>
            <a:prstGeom prst="line">
              <a:avLst/>
            </a:prstGeom>
            <a:solidFill>
              <a:srgbClr val="FFCC99"/>
            </a:solidFill>
            <a:ln w="12700" cap="flat" cmpd="sng" algn="ctr">
              <a:solidFill>
                <a:schemeClr val="accent6">
                  <a:lumMod val="75000"/>
                </a:schemeClr>
              </a:solidFill>
              <a:prstDash val="dash"/>
              <a:round/>
              <a:headEnd type="none" w="med" len="med"/>
              <a:tailEnd type="none" w="med" len="med"/>
            </a:ln>
            <a:effectLst/>
          </p:spPr>
        </p:cxnSp>
      </p:grpSp>
    </p:spTree>
    <p:extLst>
      <p:ext uri="{BB962C8B-B14F-4D97-AF65-F5344CB8AC3E}">
        <p14:creationId xmlns:p14="http://schemas.microsoft.com/office/powerpoint/2010/main" val="18426778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10">
            <a:extLst>
              <a:ext uri="{FF2B5EF4-FFF2-40B4-BE49-F238E27FC236}">
                <a16:creationId xmlns:a16="http://schemas.microsoft.com/office/drawing/2014/main" id="{9082CE29-6C45-43DA-A360-D016B7396F9D}"/>
              </a:ext>
            </a:extLst>
          </p:cNvPr>
          <p:cNvSpPr>
            <a:spLocks noChangeShapeType="1"/>
          </p:cNvSpPr>
          <p:nvPr/>
        </p:nvSpPr>
        <p:spPr bwMode="auto">
          <a:xfrm>
            <a:off x="1507578" y="2523767"/>
            <a:ext cx="4033838" cy="2052638"/>
          </a:xfrm>
          <a:prstGeom prst="line">
            <a:avLst/>
          </a:prstGeom>
          <a:noFill/>
          <a:ln w="50800">
            <a:solidFill>
              <a:schemeClr val="tx1"/>
            </a:solidFill>
            <a:round/>
            <a:headEnd/>
            <a:tailEnd/>
          </a:ln>
        </p:spPr>
        <p:txBody>
          <a:bodyPr wrap="none" anchor="ctr"/>
          <a:lstStyle/>
          <a:p>
            <a:endParaRPr lang="pt-BR"/>
          </a:p>
        </p:txBody>
      </p:sp>
      <p:sp>
        <p:nvSpPr>
          <p:cNvPr id="7" name="Rectangle 11">
            <a:extLst>
              <a:ext uri="{FF2B5EF4-FFF2-40B4-BE49-F238E27FC236}">
                <a16:creationId xmlns:a16="http://schemas.microsoft.com/office/drawing/2014/main" id="{0246F97E-99C5-4C97-962C-93E8FFF1B858}"/>
              </a:ext>
            </a:extLst>
          </p:cNvPr>
          <p:cNvSpPr>
            <a:spLocks noChangeArrowheads="1"/>
          </p:cNvSpPr>
          <p:nvPr/>
        </p:nvSpPr>
        <p:spPr bwMode="auto">
          <a:xfrm>
            <a:off x="5554116" y="4412892"/>
            <a:ext cx="688975" cy="458788"/>
          </a:xfrm>
          <a:prstGeom prst="rect">
            <a:avLst/>
          </a:prstGeom>
          <a:noFill/>
          <a:ln w="12700">
            <a:noFill/>
            <a:miter lim="800000"/>
            <a:headEnd/>
            <a:tailEnd/>
          </a:ln>
        </p:spPr>
        <p:txBody>
          <a:bodyPr wrap="none" lIns="90488" tIns="44450" rIns="90488" bIns="44450">
            <a:spAutoFit/>
          </a:bodyPr>
          <a:lstStyle/>
          <a:p>
            <a:r>
              <a:rPr lang="en-US" b="1" i="1" dirty="0">
                <a:latin typeface="Arial" charset="0"/>
              </a:rPr>
              <a:t>D</a:t>
            </a:r>
            <a:r>
              <a:rPr lang="en-US" b="1" i="1" baseline="-25000" dirty="0">
                <a:latin typeface="Arial" charset="0"/>
              </a:rPr>
              <a:t>CP</a:t>
            </a:r>
          </a:p>
        </p:txBody>
      </p:sp>
      <p:sp>
        <p:nvSpPr>
          <p:cNvPr id="8" name="Line 12">
            <a:extLst>
              <a:ext uri="{FF2B5EF4-FFF2-40B4-BE49-F238E27FC236}">
                <a16:creationId xmlns:a16="http://schemas.microsoft.com/office/drawing/2014/main" id="{21C1C714-536E-48C6-9A70-927368A99841}"/>
              </a:ext>
            </a:extLst>
          </p:cNvPr>
          <p:cNvSpPr>
            <a:spLocks noChangeShapeType="1"/>
          </p:cNvSpPr>
          <p:nvPr/>
        </p:nvSpPr>
        <p:spPr bwMode="auto">
          <a:xfrm>
            <a:off x="2498177" y="1837965"/>
            <a:ext cx="1671638" cy="3500437"/>
          </a:xfrm>
          <a:prstGeom prst="line">
            <a:avLst/>
          </a:prstGeom>
          <a:noFill/>
          <a:ln w="50800">
            <a:solidFill>
              <a:schemeClr val="accent6">
                <a:lumMod val="75000"/>
              </a:schemeClr>
            </a:solidFill>
            <a:round/>
            <a:headEnd/>
            <a:tailEnd/>
          </a:ln>
        </p:spPr>
        <p:txBody>
          <a:bodyPr wrap="none" anchor="ctr"/>
          <a:lstStyle/>
          <a:p>
            <a:endParaRPr lang="pt-BR"/>
          </a:p>
        </p:txBody>
      </p:sp>
      <p:sp>
        <p:nvSpPr>
          <p:cNvPr id="9" name="Rectangle 13">
            <a:extLst>
              <a:ext uri="{FF2B5EF4-FFF2-40B4-BE49-F238E27FC236}">
                <a16:creationId xmlns:a16="http://schemas.microsoft.com/office/drawing/2014/main" id="{A0340F88-71FA-41CA-99B2-39368AA9B187}"/>
              </a:ext>
            </a:extLst>
          </p:cNvPr>
          <p:cNvSpPr>
            <a:spLocks noChangeArrowheads="1"/>
          </p:cNvSpPr>
          <p:nvPr/>
        </p:nvSpPr>
        <p:spPr bwMode="auto">
          <a:xfrm>
            <a:off x="2101302" y="1288690"/>
            <a:ext cx="666750" cy="458787"/>
          </a:xfrm>
          <a:prstGeom prst="rect">
            <a:avLst/>
          </a:prstGeom>
          <a:noFill/>
          <a:ln w="12700">
            <a:noFill/>
            <a:miter lim="800000"/>
            <a:headEnd/>
            <a:tailEnd/>
          </a:ln>
        </p:spPr>
        <p:txBody>
          <a:bodyPr wrap="none" lIns="90488" tIns="44450" rIns="90488" bIns="44450">
            <a:spAutoFit/>
          </a:bodyPr>
          <a:lstStyle/>
          <a:p>
            <a:r>
              <a:rPr lang="en-US" b="1" i="1" dirty="0">
                <a:solidFill>
                  <a:schemeClr val="accent6">
                    <a:lumMod val="75000"/>
                  </a:schemeClr>
                </a:solidFill>
                <a:latin typeface="Arial" charset="0"/>
              </a:rPr>
              <a:t>D</a:t>
            </a:r>
            <a:r>
              <a:rPr lang="en-US" b="1" i="1" baseline="-25000" dirty="0">
                <a:solidFill>
                  <a:schemeClr val="accent6">
                    <a:lumMod val="75000"/>
                  </a:schemeClr>
                </a:solidFill>
                <a:latin typeface="Arial" charset="0"/>
              </a:rPr>
              <a:t>LP</a:t>
            </a:r>
          </a:p>
        </p:txBody>
      </p:sp>
      <p:sp>
        <p:nvSpPr>
          <p:cNvPr id="10" name="Line 20">
            <a:extLst>
              <a:ext uri="{FF2B5EF4-FFF2-40B4-BE49-F238E27FC236}">
                <a16:creationId xmlns:a16="http://schemas.microsoft.com/office/drawing/2014/main" id="{C9A5B94D-0237-46DF-BFA7-8E3141B7EC2A}"/>
              </a:ext>
            </a:extLst>
          </p:cNvPr>
          <p:cNvSpPr>
            <a:spLocks noChangeShapeType="1"/>
          </p:cNvSpPr>
          <p:nvPr/>
        </p:nvSpPr>
        <p:spPr bwMode="auto">
          <a:xfrm>
            <a:off x="1045616" y="1472841"/>
            <a:ext cx="0" cy="4211641"/>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11" name="Line 21">
            <a:extLst>
              <a:ext uri="{FF2B5EF4-FFF2-40B4-BE49-F238E27FC236}">
                <a16:creationId xmlns:a16="http://schemas.microsoft.com/office/drawing/2014/main" id="{F6C6F5B1-07A5-4A10-9B7C-3FF88CE7B4BD}"/>
              </a:ext>
            </a:extLst>
          </p:cNvPr>
          <p:cNvSpPr>
            <a:spLocks noChangeShapeType="1"/>
          </p:cNvSpPr>
          <p:nvPr/>
        </p:nvSpPr>
        <p:spPr bwMode="auto">
          <a:xfrm>
            <a:off x="1050379" y="5654320"/>
            <a:ext cx="4899028" cy="1588"/>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12" name="Rectangle 22">
            <a:extLst>
              <a:ext uri="{FF2B5EF4-FFF2-40B4-BE49-F238E27FC236}">
                <a16:creationId xmlns:a16="http://schemas.microsoft.com/office/drawing/2014/main" id="{9CCD84A7-7996-49AD-83EA-15E1A3372A8B}"/>
              </a:ext>
            </a:extLst>
          </p:cNvPr>
          <p:cNvSpPr>
            <a:spLocks noChangeArrowheads="1"/>
          </p:cNvSpPr>
          <p:nvPr/>
        </p:nvSpPr>
        <p:spPr bwMode="auto">
          <a:xfrm>
            <a:off x="5781132" y="5663845"/>
            <a:ext cx="481013" cy="428625"/>
          </a:xfrm>
          <a:prstGeom prst="rect">
            <a:avLst/>
          </a:prstGeom>
          <a:noFill/>
          <a:ln w="12700">
            <a:noFill/>
            <a:miter lim="800000"/>
            <a:headEnd/>
            <a:tailEnd/>
          </a:ln>
        </p:spPr>
        <p:txBody>
          <a:bodyPr wrap="none" lIns="90488" tIns="44450" rIns="90488" bIns="44450">
            <a:spAutoFit/>
          </a:bodyPr>
          <a:lstStyle/>
          <a:p>
            <a:r>
              <a:rPr lang="en-US" sz="2200" b="1" dirty="0">
                <a:latin typeface="Arial" charset="0"/>
              </a:rPr>
              <a:t>Q </a:t>
            </a:r>
          </a:p>
        </p:txBody>
      </p:sp>
      <p:sp>
        <p:nvSpPr>
          <p:cNvPr id="13" name="Rectangle 23">
            <a:extLst>
              <a:ext uri="{FF2B5EF4-FFF2-40B4-BE49-F238E27FC236}">
                <a16:creationId xmlns:a16="http://schemas.microsoft.com/office/drawing/2014/main" id="{736E8DA5-E51D-4317-BE71-33249269A25E}"/>
              </a:ext>
            </a:extLst>
          </p:cNvPr>
          <p:cNvSpPr>
            <a:spLocks noChangeArrowheads="1"/>
          </p:cNvSpPr>
          <p:nvPr/>
        </p:nvSpPr>
        <p:spPr bwMode="auto">
          <a:xfrm>
            <a:off x="610641" y="1320441"/>
            <a:ext cx="369888" cy="428625"/>
          </a:xfrm>
          <a:prstGeom prst="rect">
            <a:avLst/>
          </a:prstGeom>
          <a:noFill/>
          <a:ln w="12700">
            <a:noFill/>
            <a:miter lim="800000"/>
            <a:headEnd/>
            <a:tailEnd/>
          </a:ln>
        </p:spPr>
        <p:txBody>
          <a:bodyPr wrap="none" lIns="90488" tIns="44450" rIns="90488" bIns="44450">
            <a:spAutoFit/>
          </a:bodyPr>
          <a:lstStyle/>
          <a:p>
            <a:pPr algn="r"/>
            <a:r>
              <a:rPr lang="en-US" sz="2200" b="1" dirty="0">
                <a:latin typeface="Arial" charset="0"/>
              </a:rPr>
              <a:t>P</a:t>
            </a:r>
          </a:p>
        </p:txBody>
      </p:sp>
      <p:sp>
        <p:nvSpPr>
          <p:cNvPr id="14" name="Rectangle 4">
            <a:extLst>
              <a:ext uri="{FF2B5EF4-FFF2-40B4-BE49-F238E27FC236}">
                <a16:creationId xmlns:a16="http://schemas.microsoft.com/office/drawing/2014/main" id="{4B7613A3-2CAB-4F3B-AC0A-2799AB14E508}"/>
              </a:ext>
            </a:extLst>
          </p:cNvPr>
          <p:cNvSpPr>
            <a:spLocks noGrp="1" noChangeArrowheads="1"/>
          </p:cNvSpPr>
          <p:nvPr>
            <p:ph type="title"/>
          </p:nvPr>
        </p:nvSpPr>
        <p:spPr>
          <a:xfrm>
            <a:off x="603420" y="532075"/>
            <a:ext cx="8575963" cy="723900"/>
          </a:xfrm>
          <a:noFill/>
        </p:spPr>
        <p:txBody>
          <a:bodyPr/>
          <a:lstStyle/>
          <a:p>
            <a:pPr algn="ctr"/>
            <a:r>
              <a:rPr lang="en-US" sz="3200" dirty="0">
                <a:solidFill>
                  <a:schemeClr val="tx1"/>
                </a:solidFill>
              </a:rPr>
              <a:t>Bens </a:t>
            </a:r>
            <a:r>
              <a:rPr lang="en-US" sz="3200" dirty="0" err="1">
                <a:solidFill>
                  <a:schemeClr val="tx1"/>
                </a:solidFill>
              </a:rPr>
              <a:t>Duráveis</a:t>
            </a:r>
            <a:r>
              <a:rPr lang="en-US" sz="3200" dirty="0">
                <a:solidFill>
                  <a:schemeClr val="tx1"/>
                </a:solidFill>
              </a:rPr>
              <a:t> (Ex. </a:t>
            </a:r>
            <a:r>
              <a:rPr lang="en-US" sz="3200" dirty="0" err="1">
                <a:solidFill>
                  <a:schemeClr val="tx1"/>
                </a:solidFill>
              </a:rPr>
              <a:t>Automóveis</a:t>
            </a:r>
            <a:r>
              <a:rPr lang="en-US" sz="3200" dirty="0">
                <a:solidFill>
                  <a:schemeClr val="tx1"/>
                </a:solidFill>
              </a:rPr>
              <a:t>) </a:t>
            </a:r>
            <a:br>
              <a:rPr lang="en-US" sz="3200" dirty="0">
                <a:solidFill>
                  <a:schemeClr val="tx1"/>
                </a:solidFill>
              </a:rPr>
            </a:br>
            <a:endParaRPr lang="en-US" sz="3200" dirty="0">
              <a:solidFill>
                <a:schemeClr val="tx1"/>
              </a:solidFill>
            </a:endParaRPr>
          </a:p>
        </p:txBody>
      </p:sp>
      <p:cxnSp>
        <p:nvCxnSpPr>
          <p:cNvPr id="15" name="Conector reto 14">
            <a:extLst>
              <a:ext uri="{FF2B5EF4-FFF2-40B4-BE49-F238E27FC236}">
                <a16:creationId xmlns:a16="http://schemas.microsoft.com/office/drawing/2014/main" id="{18E01C34-B951-447A-9BD4-DE2F63B542DA}"/>
              </a:ext>
            </a:extLst>
          </p:cNvPr>
          <p:cNvCxnSpPr/>
          <p:nvPr/>
        </p:nvCxnSpPr>
        <p:spPr bwMode="auto">
          <a:xfrm>
            <a:off x="1018320" y="3424205"/>
            <a:ext cx="2286726" cy="0"/>
          </a:xfrm>
          <a:prstGeom prst="line">
            <a:avLst/>
          </a:prstGeom>
          <a:solidFill>
            <a:srgbClr val="FFCC99"/>
          </a:solidFill>
          <a:ln w="12700" cap="flat" cmpd="sng" algn="ctr">
            <a:solidFill>
              <a:srgbClr val="000000"/>
            </a:solidFill>
            <a:prstDash val="dash"/>
            <a:round/>
            <a:headEnd type="none" w="med" len="med"/>
            <a:tailEnd type="none" w="med" len="med"/>
          </a:ln>
          <a:effectLst/>
        </p:spPr>
      </p:cxnSp>
      <p:sp>
        <p:nvSpPr>
          <p:cNvPr id="16" name="CaixaDeTexto 15">
            <a:extLst>
              <a:ext uri="{FF2B5EF4-FFF2-40B4-BE49-F238E27FC236}">
                <a16:creationId xmlns:a16="http://schemas.microsoft.com/office/drawing/2014/main" id="{5ED68874-0F06-434B-9083-1800494E7089}"/>
              </a:ext>
            </a:extLst>
          </p:cNvPr>
          <p:cNvSpPr txBox="1"/>
          <p:nvPr/>
        </p:nvSpPr>
        <p:spPr>
          <a:xfrm>
            <a:off x="561861" y="3168980"/>
            <a:ext cx="522716" cy="461665"/>
          </a:xfrm>
          <a:prstGeom prst="rect">
            <a:avLst/>
          </a:prstGeom>
          <a:noFill/>
        </p:spPr>
        <p:txBody>
          <a:bodyPr wrap="square" rtlCol="0">
            <a:spAutoFit/>
          </a:bodyPr>
          <a:lstStyle/>
          <a:p>
            <a:r>
              <a:rPr lang="pt-BR" dirty="0">
                <a:latin typeface="+mn-lt"/>
              </a:rPr>
              <a:t>P</a:t>
            </a:r>
            <a:r>
              <a:rPr lang="pt-BR" sz="1600" dirty="0">
                <a:latin typeface="+mn-lt"/>
              </a:rPr>
              <a:t>0</a:t>
            </a:r>
          </a:p>
        </p:txBody>
      </p:sp>
      <p:sp>
        <p:nvSpPr>
          <p:cNvPr id="17" name="CaixaDeTexto 16">
            <a:extLst>
              <a:ext uri="{FF2B5EF4-FFF2-40B4-BE49-F238E27FC236}">
                <a16:creationId xmlns:a16="http://schemas.microsoft.com/office/drawing/2014/main" id="{14447A16-2DD9-4BED-A4D5-B549E34ED3CF}"/>
              </a:ext>
            </a:extLst>
          </p:cNvPr>
          <p:cNvSpPr txBox="1"/>
          <p:nvPr/>
        </p:nvSpPr>
        <p:spPr>
          <a:xfrm>
            <a:off x="3083378" y="5607384"/>
            <a:ext cx="583469" cy="461665"/>
          </a:xfrm>
          <a:prstGeom prst="rect">
            <a:avLst/>
          </a:prstGeom>
          <a:noFill/>
        </p:spPr>
        <p:txBody>
          <a:bodyPr wrap="square" rtlCol="0">
            <a:spAutoFit/>
          </a:bodyPr>
          <a:lstStyle/>
          <a:p>
            <a:r>
              <a:rPr lang="pt-BR" dirty="0">
                <a:latin typeface="+mn-lt"/>
              </a:rPr>
              <a:t>Q</a:t>
            </a:r>
            <a:r>
              <a:rPr lang="pt-BR" sz="1600" dirty="0">
                <a:latin typeface="+mn-lt"/>
              </a:rPr>
              <a:t>0</a:t>
            </a:r>
          </a:p>
        </p:txBody>
      </p:sp>
      <p:sp>
        <p:nvSpPr>
          <p:cNvPr id="18" name="Elipse 17">
            <a:extLst>
              <a:ext uri="{FF2B5EF4-FFF2-40B4-BE49-F238E27FC236}">
                <a16:creationId xmlns:a16="http://schemas.microsoft.com/office/drawing/2014/main" id="{FC7B3801-1369-4DA8-A2F7-2EDD810EB0E7}"/>
              </a:ext>
            </a:extLst>
          </p:cNvPr>
          <p:cNvSpPr/>
          <p:nvPr/>
        </p:nvSpPr>
        <p:spPr bwMode="auto">
          <a:xfrm>
            <a:off x="3208074" y="3354947"/>
            <a:ext cx="138546" cy="152400"/>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grpSp>
        <p:nvGrpSpPr>
          <p:cNvPr id="19" name="Agrupar 18">
            <a:extLst>
              <a:ext uri="{FF2B5EF4-FFF2-40B4-BE49-F238E27FC236}">
                <a16:creationId xmlns:a16="http://schemas.microsoft.com/office/drawing/2014/main" id="{6A602E65-D059-48D5-A3A5-69222CBE7C52}"/>
              </a:ext>
            </a:extLst>
          </p:cNvPr>
          <p:cNvGrpSpPr/>
          <p:nvPr/>
        </p:nvGrpSpPr>
        <p:grpSpPr>
          <a:xfrm>
            <a:off x="575713" y="2614802"/>
            <a:ext cx="2797896" cy="3785085"/>
            <a:chOff x="1898075" y="2474122"/>
            <a:chExt cx="2797896" cy="3785085"/>
          </a:xfrm>
        </p:grpSpPr>
        <p:sp>
          <p:nvSpPr>
            <p:cNvPr id="20" name="Elipse 19">
              <a:extLst>
                <a:ext uri="{FF2B5EF4-FFF2-40B4-BE49-F238E27FC236}">
                  <a16:creationId xmlns:a16="http://schemas.microsoft.com/office/drawing/2014/main" id="{5C96FB52-0D76-478A-A857-2BEB002EAB92}"/>
                </a:ext>
              </a:extLst>
            </p:cNvPr>
            <p:cNvSpPr/>
            <p:nvPr/>
          </p:nvSpPr>
          <p:spPr bwMode="auto">
            <a:xfrm>
              <a:off x="3408220" y="2646215"/>
              <a:ext cx="138546" cy="152400"/>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1" name="CaixaDeTexto 20">
              <a:extLst>
                <a:ext uri="{FF2B5EF4-FFF2-40B4-BE49-F238E27FC236}">
                  <a16:creationId xmlns:a16="http://schemas.microsoft.com/office/drawing/2014/main" id="{547B4AFB-34F2-4C8D-8D62-A99D3B5AA5E0}"/>
                </a:ext>
              </a:extLst>
            </p:cNvPr>
            <p:cNvSpPr txBox="1"/>
            <p:nvPr/>
          </p:nvSpPr>
          <p:spPr>
            <a:xfrm>
              <a:off x="1898075" y="2474122"/>
              <a:ext cx="522716" cy="461665"/>
            </a:xfrm>
            <a:prstGeom prst="rect">
              <a:avLst/>
            </a:prstGeom>
            <a:noFill/>
          </p:spPr>
          <p:txBody>
            <a:bodyPr wrap="square" rtlCol="0">
              <a:spAutoFit/>
            </a:bodyPr>
            <a:lstStyle/>
            <a:p>
              <a:r>
                <a:rPr lang="pt-BR" dirty="0">
                  <a:latin typeface="+mn-lt"/>
                </a:rPr>
                <a:t>P</a:t>
              </a:r>
              <a:r>
                <a:rPr lang="pt-BR" sz="1600" dirty="0">
                  <a:latin typeface="+mn-lt"/>
                </a:rPr>
                <a:t>1</a:t>
              </a:r>
            </a:p>
          </p:txBody>
        </p:sp>
        <p:sp>
          <p:nvSpPr>
            <p:cNvPr id="22" name="CaixaDeTexto 21">
              <a:extLst>
                <a:ext uri="{FF2B5EF4-FFF2-40B4-BE49-F238E27FC236}">
                  <a16:creationId xmlns:a16="http://schemas.microsoft.com/office/drawing/2014/main" id="{81710558-5B13-47FD-80D7-DC6BFFDCC010}"/>
                </a:ext>
              </a:extLst>
            </p:cNvPr>
            <p:cNvSpPr txBox="1"/>
            <p:nvPr/>
          </p:nvSpPr>
          <p:spPr>
            <a:xfrm>
              <a:off x="3255815" y="5466701"/>
              <a:ext cx="583469" cy="461665"/>
            </a:xfrm>
            <a:prstGeom prst="rect">
              <a:avLst/>
            </a:prstGeom>
            <a:noFill/>
          </p:spPr>
          <p:txBody>
            <a:bodyPr wrap="square" rtlCol="0">
              <a:spAutoFit/>
            </a:bodyPr>
            <a:lstStyle/>
            <a:p>
              <a:r>
                <a:rPr lang="pt-BR" dirty="0">
                  <a:latin typeface="+mn-lt"/>
                </a:rPr>
                <a:t>Q</a:t>
              </a:r>
              <a:r>
                <a:rPr lang="pt-BR" sz="1600" dirty="0">
                  <a:latin typeface="+mn-lt"/>
                </a:rPr>
                <a:t>1</a:t>
              </a:r>
            </a:p>
          </p:txBody>
        </p:sp>
        <p:sp>
          <p:nvSpPr>
            <p:cNvPr id="23" name="CaixaDeTexto 22">
              <a:extLst>
                <a:ext uri="{FF2B5EF4-FFF2-40B4-BE49-F238E27FC236}">
                  <a16:creationId xmlns:a16="http://schemas.microsoft.com/office/drawing/2014/main" id="{B52A2C6C-8BB1-4319-8F3D-0840EF97B1E5}"/>
                </a:ext>
              </a:extLst>
            </p:cNvPr>
            <p:cNvSpPr txBox="1"/>
            <p:nvPr/>
          </p:nvSpPr>
          <p:spPr>
            <a:xfrm>
              <a:off x="3796131" y="5859097"/>
              <a:ext cx="581891" cy="400110"/>
            </a:xfrm>
            <a:prstGeom prst="rect">
              <a:avLst/>
            </a:prstGeom>
            <a:noFill/>
          </p:spPr>
          <p:txBody>
            <a:bodyPr wrap="square" rtlCol="0">
              <a:spAutoFit/>
            </a:bodyPr>
            <a:lstStyle/>
            <a:p>
              <a:r>
                <a:rPr lang="pt-BR" sz="2000" dirty="0">
                  <a:latin typeface="+mn-lt"/>
                </a:rPr>
                <a:t>CP</a:t>
              </a:r>
            </a:p>
          </p:txBody>
        </p:sp>
        <p:cxnSp>
          <p:nvCxnSpPr>
            <p:cNvPr id="24" name="Conector de Seta Reta 23">
              <a:extLst>
                <a:ext uri="{FF2B5EF4-FFF2-40B4-BE49-F238E27FC236}">
                  <a16:creationId xmlns:a16="http://schemas.microsoft.com/office/drawing/2014/main" id="{01C4A09F-0271-49B7-8A71-259037B91A09}"/>
                </a:ext>
              </a:extLst>
            </p:cNvPr>
            <p:cNvCxnSpPr/>
            <p:nvPr/>
          </p:nvCxnSpPr>
          <p:spPr bwMode="auto">
            <a:xfrm flipH="1">
              <a:off x="3449788" y="5914521"/>
              <a:ext cx="1246183" cy="0"/>
            </a:xfrm>
            <a:prstGeom prst="straightConnector1">
              <a:avLst/>
            </a:prstGeom>
            <a:solidFill>
              <a:srgbClr val="FFCC99"/>
            </a:solidFill>
            <a:ln w="12700" cap="flat" cmpd="sng" algn="ctr">
              <a:solidFill>
                <a:schemeClr val="tx1"/>
              </a:solidFill>
              <a:prstDash val="solid"/>
              <a:round/>
              <a:headEnd type="none" w="med" len="med"/>
              <a:tailEnd type="triangle"/>
            </a:ln>
            <a:effectLst/>
          </p:spPr>
        </p:cxnSp>
        <p:cxnSp>
          <p:nvCxnSpPr>
            <p:cNvPr id="25" name="Conector reto 24">
              <a:extLst>
                <a:ext uri="{FF2B5EF4-FFF2-40B4-BE49-F238E27FC236}">
                  <a16:creationId xmlns:a16="http://schemas.microsoft.com/office/drawing/2014/main" id="{7F1CBA97-A262-45A3-913D-AC0DD0170234}"/>
                </a:ext>
              </a:extLst>
            </p:cNvPr>
            <p:cNvCxnSpPr/>
            <p:nvPr/>
          </p:nvCxnSpPr>
          <p:spPr bwMode="auto">
            <a:xfrm>
              <a:off x="2409953" y="2721920"/>
              <a:ext cx="1025963" cy="0"/>
            </a:xfrm>
            <a:prstGeom prst="line">
              <a:avLst/>
            </a:prstGeom>
            <a:solidFill>
              <a:srgbClr val="FFCC99"/>
            </a:solidFill>
            <a:ln w="12700" cap="flat" cmpd="sng" algn="ctr">
              <a:solidFill>
                <a:schemeClr val="tx1"/>
              </a:solidFill>
              <a:prstDash val="dash"/>
              <a:round/>
              <a:headEnd type="none" w="med" len="med"/>
              <a:tailEnd type="none" w="med" len="med"/>
            </a:ln>
            <a:effectLst/>
          </p:spPr>
        </p:cxnSp>
        <p:cxnSp>
          <p:nvCxnSpPr>
            <p:cNvPr id="26" name="Conector reto 25">
              <a:extLst>
                <a:ext uri="{FF2B5EF4-FFF2-40B4-BE49-F238E27FC236}">
                  <a16:creationId xmlns:a16="http://schemas.microsoft.com/office/drawing/2014/main" id="{BB6A60A3-EFD8-45B2-BCFD-443DAF5DE1AE}"/>
                </a:ext>
              </a:extLst>
            </p:cNvPr>
            <p:cNvCxnSpPr/>
            <p:nvPr/>
          </p:nvCxnSpPr>
          <p:spPr bwMode="auto">
            <a:xfrm>
              <a:off x="3477490" y="2721920"/>
              <a:ext cx="0" cy="2791720"/>
            </a:xfrm>
            <a:prstGeom prst="line">
              <a:avLst/>
            </a:prstGeom>
            <a:solidFill>
              <a:srgbClr val="FFCC99"/>
            </a:solidFill>
            <a:ln w="12700" cap="flat" cmpd="sng" algn="ctr">
              <a:solidFill>
                <a:srgbClr val="000000"/>
              </a:solidFill>
              <a:prstDash val="dash"/>
              <a:round/>
              <a:headEnd type="none" w="med" len="med"/>
              <a:tailEnd type="none" w="med" len="med"/>
            </a:ln>
            <a:effectLst/>
          </p:spPr>
        </p:cxnSp>
      </p:grpSp>
      <p:cxnSp>
        <p:nvCxnSpPr>
          <p:cNvPr id="27" name="Conector reto 26">
            <a:extLst>
              <a:ext uri="{FF2B5EF4-FFF2-40B4-BE49-F238E27FC236}">
                <a16:creationId xmlns:a16="http://schemas.microsoft.com/office/drawing/2014/main" id="{CC94CDF0-7F7C-4503-AC22-5F76CE871177}"/>
              </a:ext>
            </a:extLst>
          </p:cNvPr>
          <p:cNvCxnSpPr/>
          <p:nvPr/>
        </p:nvCxnSpPr>
        <p:spPr bwMode="auto">
          <a:xfrm>
            <a:off x="3263488" y="3424205"/>
            <a:ext cx="0" cy="2239640"/>
          </a:xfrm>
          <a:prstGeom prst="line">
            <a:avLst/>
          </a:prstGeom>
          <a:solidFill>
            <a:srgbClr val="FFCC99"/>
          </a:solidFill>
          <a:ln w="12700" cap="flat" cmpd="sng" algn="ctr">
            <a:solidFill>
              <a:srgbClr val="000000"/>
            </a:solidFill>
            <a:prstDash val="dash"/>
            <a:round/>
            <a:headEnd type="none" w="med" len="med"/>
            <a:tailEnd type="none" w="med" len="med"/>
          </a:ln>
          <a:effectLst/>
        </p:spPr>
      </p:cxnSp>
      <p:grpSp>
        <p:nvGrpSpPr>
          <p:cNvPr id="28" name="Agrupar 27">
            <a:extLst>
              <a:ext uri="{FF2B5EF4-FFF2-40B4-BE49-F238E27FC236}">
                <a16:creationId xmlns:a16="http://schemas.microsoft.com/office/drawing/2014/main" id="{4D3B7A8E-5A1C-453F-9621-603BC2255B2E}"/>
              </a:ext>
            </a:extLst>
          </p:cNvPr>
          <p:cNvGrpSpPr/>
          <p:nvPr/>
        </p:nvGrpSpPr>
        <p:grpSpPr>
          <a:xfrm>
            <a:off x="2155128" y="1837965"/>
            <a:ext cx="6580909" cy="4908288"/>
            <a:chOff x="3477490" y="1697285"/>
            <a:chExt cx="6580909" cy="4908288"/>
          </a:xfrm>
        </p:grpSpPr>
        <p:sp>
          <p:nvSpPr>
            <p:cNvPr id="29" name="Rectangle 14">
              <a:extLst>
                <a:ext uri="{FF2B5EF4-FFF2-40B4-BE49-F238E27FC236}">
                  <a16:creationId xmlns:a16="http://schemas.microsoft.com/office/drawing/2014/main" id="{1D6A19EC-B42A-4A32-AA0E-096EA7C30CEE}"/>
                </a:ext>
              </a:extLst>
            </p:cNvPr>
            <p:cNvSpPr>
              <a:spLocks noChangeArrowheads="1"/>
            </p:cNvSpPr>
            <p:nvPr/>
          </p:nvSpPr>
          <p:spPr bwMode="auto">
            <a:xfrm>
              <a:off x="4719064" y="1697285"/>
              <a:ext cx="5339335" cy="1013098"/>
            </a:xfrm>
            <a:prstGeom prst="rect">
              <a:avLst/>
            </a:prstGeom>
            <a:solidFill>
              <a:srgbClr val="F8F8F8"/>
            </a:solidFill>
            <a:ln w="12700">
              <a:solidFill>
                <a:schemeClr val="tx1"/>
              </a:solidFill>
              <a:miter lim="800000"/>
              <a:headEnd/>
              <a:tailEnd/>
            </a:ln>
          </p:spPr>
          <p:txBody>
            <a:bodyPr wrap="square" lIns="90488" tIns="44450" rIns="90488" bIns="44450">
              <a:spAutoFit/>
            </a:bodyPr>
            <a:lstStyle/>
            <a:p>
              <a:pPr algn="just"/>
              <a:r>
                <a:rPr lang="en-US" sz="2000" dirty="0">
                  <a:latin typeface="Arial" charset="0"/>
                </a:rPr>
                <a:t>As </a:t>
              </a:r>
              <a:r>
                <a:rPr lang="en-US" sz="2000" dirty="0" err="1">
                  <a:latin typeface="Arial" charset="0"/>
                </a:rPr>
                <a:t>pessoas</a:t>
              </a:r>
              <a:r>
                <a:rPr lang="en-US" sz="2000" dirty="0">
                  <a:latin typeface="Arial" charset="0"/>
                </a:rPr>
                <a:t> </a:t>
              </a:r>
              <a:r>
                <a:rPr lang="en-US" sz="2000" dirty="0" err="1">
                  <a:latin typeface="Arial" charset="0"/>
                </a:rPr>
                <a:t>podem</a:t>
              </a:r>
              <a:r>
                <a:rPr lang="en-US" sz="2000" dirty="0">
                  <a:latin typeface="Arial" charset="0"/>
                </a:rPr>
                <a:t> </a:t>
              </a:r>
              <a:r>
                <a:rPr lang="en-US" sz="2000" dirty="0" err="1">
                  <a:latin typeface="Arial" charset="0"/>
                </a:rPr>
                <a:t>deixar</a:t>
              </a:r>
              <a:r>
                <a:rPr lang="en-US" sz="2000" dirty="0">
                  <a:latin typeface="Arial" charset="0"/>
                </a:rPr>
                <a:t> de </a:t>
              </a:r>
              <a:r>
                <a:rPr lang="en-US" sz="2000" dirty="0" err="1">
                  <a:latin typeface="Arial" charset="0"/>
                </a:rPr>
                <a:t>consumir</a:t>
              </a:r>
              <a:r>
                <a:rPr lang="en-US" sz="2000" dirty="0">
                  <a:latin typeface="Arial" charset="0"/>
                </a:rPr>
                <a:t> </a:t>
              </a:r>
              <a:r>
                <a:rPr lang="en-US" sz="2000" dirty="0" err="1">
                  <a:latin typeface="Arial" charset="0"/>
                </a:rPr>
                <a:t>imediatamente</a:t>
              </a:r>
              <a:r>
                <a:rPr lang="en-US" sz="2000" dirty="0">
                  <a:latin typeface="Arial" charset="0"/>
                </a:rPr>
                <a:t> mas, </a:t>
              </a:r>
              <a:r>
                <a:rPr lang="en-US" sz="2000" dirty="0" err="1">
                  <a:latin typeface="Arial" charset="0"/>
                </a:rPr>
                <a:t>em</a:t>
              </a:r>
              <a:r>
                <a:rPr lang="en-US" sz="2000" dirty="0">
                  <a:latin typeface="Arial" charset="0"/>
                </a:rPr>
                <a:t> </a:t>
              </a:r>
              <a:r>
                <a:rPr lang="en-US" sz="2000" dirty="0" err="1">
                  <a:latin typeface="Arial" charset="0"/>
                </a:rPr>
                <a:t>algum</a:t>
              </a:r>
              <a:r>
                <a:rPr lang="en-US" sz="2000" dirty="0">
                  <a:latin typeface="Arial" charset="0"/>
                </a:rPr>
                <a:t> </a:t>
              </a:r>
              <a:r>
                <a:rPr lang="en-US" sz="2000" dirty="0" err="1">
                  <a:latin typeface="Arial" charset="0"/>
                </a:rPr>
                <a:t>momento</a:t>
              </a:r>
              <a:r>
                <a:rPr lang="en-US" sz="2000" dirty="0">
                  <a:latin typeface="Arial" charset="0"/>
                </a:rPr>
                <a:t>, </a:t>
              </a:r>
              <a:r>
                <a:rPr lang="en-US" sz="2000" dirty="0" err="1">
                  <a:latin typeface="Arial" charset="0"/>
                </a:rPr>
                <a:t>os</a:t>
              </a:r>
              <a:r>
                <a:rPr lang="en-US" sz="2000" dirty="0">
                  <a:latin typeface="Arial" charset="0"/>
                </a:rPr>
                <a:t> </a:t>
              </a:r>
              <a:r>
                <a:rPr lang="en-US" sz="2000" dirty="0" err="1">
                  <a:latin typeface="Arial" charset="0"/>
                </a:rPr>
                <a:t>carros</a:t>
              </a:r>
              <a:r>
                <a:rPr lang="en-US" sz="2000" dirty="0">
                  <a:latin typeface="Arial" charset="0"/>
                </a:rPr>
                <a:t> </a:t>
              </a:r>
              <a:r>
                <a:rPr lang="en-US" sz="2000" dirty="0" err="1">
                  <a:latin typeface="Arial" charset="0"/>
                </a:rPr>
                <a:t>velhos</a:t>
              </a:r>
              <a:r>
                <a:rPr lang="en-US" sz="2000" dirty="0">
                  <a:latin typeface="Arial" charset="0"/>
                </a:rPr>
                <a:t> </a:t>
              </a:r>
              <a:r>
                <a:rPr lang="en-US" sz="2000" dirty="0" err="1">
                  <a:latin typeface="Arial" charset="0"/>
                </a:rPr>
                <a:t>devem</a:t>
              </a:r>
              <a:r>
                <a:rPr lang="en-US" sz="2000" dirty="0">
                  <a:latin typeface="Arial" charset="0"/>
                </a:rPr>
                <a:t> </a:t>
              </a:r>
              <a:r>
                <a:rPr lang="en-US" sz="2000" dirty="0" err="1">
                  <a:latin typeface="Arial" charset="0"/>
                </a:rPr>
                <a:t>ser</a:t>
              </a:r>
              <a:r>
                <a:rPr lang="en-US" sz="2000" dirty="0">
                  <a:latin typeface="Arial" charset="0"/>
                </a:rPr>
                <a:t> </a:t>
              </a:r>
              <a:r>
                <a:rPr lang="en-US" sz="2000" dirty="0" err="1">
                  <a:latin typeface="Arial" charset="0"/>
                </a:rPr>
                <a:t>substituídos</a:t>
              </a:r>
              <a:r>
                <a:rPr lang="en-US" sz="2000" dirty="0">
                  <a:latin typeface="Arial" charset="0"/>
                </a:rPr>
                <a:t>.</a:t>
              </a:r>
            </a:p>
          </p:txBody>
        </p:sp>
        <p:sp>
          <p:nvSpPr>
            <p:cNvPr id="30" name="CaixaDeTexto 29">
              <a:extLst>
                <a:ext uri="{FF2B5EF4-FFF2-40B4-BE49-F238E27FC236}">
                  <a16:creationId xmlns:a16="http://schemas.microsoft.com/office/drawing/2014/main" id="{CB6321A1-B598-4FBA-84C2-054B56FA679C}"/>
                </a:ext>
              </a:extLst>
            </p:cNvPr>
            <p:cNvSpPr txBox="1"/>
            <p:nvPr/>
          </p:nvSpPr>
          <p:spPr>
            <a:xfrm>
              <a:off x="4059375" y="5466698"/>
              <a:ext cx="583469" cy="461665"/>
            </a:xfrm>
            <a:prstGeom prst="rect">
              <a:avLst/>
            </a:prstGeom>
            <a:noFill/>
          </p:spPr>
          <p:txBody>
            <a:bodyPr wrap="square" rtlCol="0">
              <a:spAutoFit/>
            </a:bodyPr>
            <a:lstStyle/>
            <a:p>
              <a:r>
                <a:rPr lang="pt-BR" dirty="0">
                  <a:solidFill>
                    <a:schemeClr val="accent6">
                      <a:lumMod val="75000"/>
                    </a:schemeClr>
                  </a:solidFill>
                  <a:latin typeface="+mn-lt"/>
                </a:rPr>
                <a:t>Q</a:t>
              </a:r>
              <a:r>
                <a:rPr lang="pt-BR" sz="1600" dirty="0">
                  <a:solidFill>
                    <a:schemeClr val="accent6">
                      <a:lumMod val="75000"/>
                    </a:schemeClr>
                  </a:solidFill>
                  <a:latin typeface="+mn-lt"/>
                </a:rPr>
                <a:t>2</a:t>
              </a:r>
            </a:p>
          </p:txBody>
        </p:sp>
        <p:sp>
          <p:nvSpPr>
            <p:cNvPr id="31" name="CaixaDeTexto 30">
              <a:extLst>
                <a:ext uri="{FF2B5EF4-FFF2-40B4-BE49-F238E27FC236}">
                  <a16:creationId xmlns:a16="http://schemas.microsoft.com/office/drawing/2014/main" id="{1A0C7365-3459-448E-94A6-E6E6A6E6FED9}"/>
                </a:ext>
              </a:extLst>
            </p:cNvPr>
            <p:cNvSpPr txBox="1"/>
            <p:nvPr/>
          </p:nvSpPr>
          <p:spPr>
            <a:xfrm>
              <a:off x="4267192" y="6205463"/>
              <a:ext cx="581891" cy="400110"/>
            </a:xfrm>
            <a:prstGeom prst="rect">
              <a:avLst/>
            </a:prstGeom>
            <a:noFill/>
          </p:spPr>
          <p:txBody>
            <a:bodyPr wrap="square" rtlCol="0">
              <a:spAutoFit/>
            </a:bodyPr>
            <a:lstStyle/>
            <a:p>
              <a:r>
                <a:rPr lang="pt-BR" sz="2000" dirty="0">
                  <a:solidFill>
                    <a:schemeClr val="accent6">
                      <a:lumMod val="75000"/>
                    </a:schemeClr>
                  </a:solidFill>
                  <a:latin typeface="+mn-lt"/>
                </a:rPr>
                <a:t>LP</a:t>
              </a:r>
            </a:p>
          </p:txBody>
        </p:sp>
        <p:sp>
          <p:nvSpPr>
            <p:cNvPr id="32" name="Elipse 31">
              <a:extLst>
                <a:ext uri="{FF2B5EF4-FFF2-40B4-BE49-F238E27FC236}">
                  <a16:creationId xmlns:a16="http://schemas.microsoft.com/office/drawing/2014/main" id="{D1C42C27-1A3B-43B5-925F-ED03C6458DAC}"/>
                </a:ext>
              </a:extLst>
            </p:cNvPr>
            <p:cNvSpPr/>
            <p:nvPr/>
          </p:nvSpPr>
          <p:spPr bwMode="auto">
            <a:xfrm>
              <a:off x="4239486" y="2646216"/>
              <a:ext cx="138546" cy="152400"/>
            </a:xfrm>
            <a:prstGeom prst="ellipse">
              <a:avLst/>
            </a:prstGeom>
            <a:solidFill>
              <a:schemeClr val="accent6">
                <a:lumMod val="75000"/>
              </a:schemeClr>
            </a:solidFill>
            <a:ln w="1270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cxnSp>
          <p:nvCxnSpPr>
            <p:cNvPr id="33" name="Conector de Seta Reta 32">
              <a:extLst>
                <a:ext uri="{FF2B5EF4-FFF2-40B4-BE49-F238E27FC236}">
                  <a16:creationId xmlns:a16="http://schemas.microsoft.com/office/drawing/2014/main" id="{C66B5F55-CD55-4C45-89C8-3DA1EC8073AA}"/>
                </a:ext>
              </a:extLst>
            </p:cNvPr>
            <p:cNvCxnSpPr/>
            <p:nvPr/>
          </p:nvCxnSpPr>
          <p:spPr bwMode="auto">
            <a:xfrm flipH="1">
              <a:off x="4239494" y="6260883"/>
              <a:ext cx="443346" cy="0"/>
            </a:xfrm>
            <a:prstGeom prst="straightConnector1">
              <a:avLst/>
            </a:prstGeom>
            <a:solidFill>
              <a:srgbClr val="FFCC99"/>
            </a:solidFill>
            <a:ln w="12700" cap="flat" cmpd="sng" algn="ctr">
              <a:solidFill>
                <a:schemeClr val="accent6">
                  <a:lumMod val="75000"/>
                </a:schemeClr>
              </a:solidFill>
              <a:prstDash val="solid"/>
              <a:round/>
              <a:headEnd type="none" w="med" len="med"/>
              <a:tailEnd type="triangle"/>
            </a:ln>
            <a:effectLst/>
          </p:spPr>
        </p:cxnSp>
        <p:cxnSp>
          <p:nvCxnSpPr>
            <p:cNvPr id="34" name="Conector reto 33">
              <a:extLst>
                <a:ext uri="{FF2B5EF4-FFF2-40B4-BE49-F238E27FC236}">
                  <a16:creationId xmlns:a16="http://schemas.microsoft.com/office/drawing/2014/main" id="{DC967D83-BB2C-4781-B8CC-715731056D9A}"/>
                </a:ext>
              </a:extLst>
            </p:cNvPr>
            <p:cNvCxnSpPr/>
            <p:nvPr/>
          </p:nvCxnSpPr>
          <p:spPr bwMode="auto">
            <a:xfrm>
              <a:off x="3477490" y="2709655"/>
              <a:ext cx="789704" cy="0"/>
            </a:xfrm>
            <a:prstGeom prst="line">
              <a:avLst/>
            </a:prstGeom>
            <a:solidFill>
              <a:srgbClr val="FFCC99"/>
            </a:solidFill>
            <a:ln w="12700" cap="flat" cmpd="sng" algn="ctr">
              <a:solidFill>
                <a:schemeClr val="accent6">
                  <a:lumMod val="75000"/>
                </a:schemeClr>
              </a:solidFill>
              <a:prstDash val="dash"/>
              <a:round/>
              <a:headEnd type="none" w="med" len="med"/>
              <a:tailEnd type="none" w="med" len="med"/>
            </a:ln>
            <a:effectLst/>
          </p:spPr>
        </p:cxnSp>
        <p:cxnSp>
          <p:nvCxnSpPr>
            <p:cNvPr id="35" name="Conector reto 34">
              <a:extLst>
                <a:ext uri="{FF2B5EF4-FFF2-40B4-BE49-F238E27FC236}">
                  <a16:creationId xmlns:a16="http://schemas.microsoft.com/office/drawing/2014/main" id="{455F8154-375C-434E-BE79-F9F4BBCEF8D3}"/>
                </a:ext>
              </a:extLst>
            </p:cNvPr>
            <p:cNvCxnSpPr/>
            <p:nvPr/>
          </p:nvCxnSpPr>
          <p:spPr bwMode="auto">
            <a:xfrm>
              <a:off x="4308759" y="2709655"/>
              <a:ext cx="0" cy="2803985"/>
            </a:xfrm>
            <a:prstGeom prst="line">
              <a:avLst/>
            </a:prstGeom>
            <a:solidFill>
              <a:srgbClr val="FFCC99"/>
            </a:solidFill>
            <a:ln w="12700" cap="flat" cmpd="sng" algn="ctr">
              <a:solidFill>
                <a:schemeClr val="accent6">
                  <a:lumMod val="75000"/>
                </a:schemeClr>
              </a:solidFill>
              <a:prstDash val="dash"/>
              <a:round/>
              <a:headEnd type="none" w="med" len="med"/>
              <a:tailEnd type="none" w="med" len="med"/>
            </a:ln>
            <a:effectLst/>
          </p:spPr>
        </p:cxnSp>
      </p:grpSp>
    </p:spTree>
    <p:extLst>
      <p:ext uri="{BB962C8B-B14F-4D97-AF65-F5344CB8AC3E}">
        <p14:creationId xmlns:p14="http://schemas.microsoft.com/office/powerpoint/2010/main" val="318514837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2" name="Rectangle 5"/>
          <p:cNvSpPr>
            <a:spLocks noGrp="1" noChangeArrowheads="1"/>
          </p:cNvSpPr>
          <p:nvPr>
            <p:ph type="body" idx="1"/>
          </p:nvPr>
        </p:nvSpPr>
        <p:spPr>
          <a:xfrm>
            <a:off x="253243" y="1416684"/>
            <a:ext cx="8651606" cy="3829050"/>
          </a:xfrm>
          <a:noFill/>
        </p:spPr>
        <p:txBody>
          <a:bodyPr/>
          <a:lstStyle/>
          <a:p>
            <a:pPr algn="just">
              <a:spcBef>
                <a:spcPct val="70000"/>
              </a:spcBef>
              <a:buClrTx/>
              <a:buSzPct val="95000"/>
              <a:buFont typeface="Wingdings" panose="05000000000000000000" pitchFamily="2" charset="2"/>
              <a:buChar char="§"/>
            </a:pPr>
            <a:r>
              <a:rPr lang="en-US" sz="2800" dirty="0">
                <a:solidFill>
                  <a:schemeClr val="tx1"/>
                </a:solidFill>
              </a:rPr>
              <a:t>A </a:t>
            </a:r>
            <a:r>
              <a:rPr lang="en-US" sz="2800" dirty="0" err="1">
                <a:solidFill>
                  <a:schemeClr val="tx1"/>
                </a:solidFill>
              </a:rPr>
              <a:t>Elasticidade</a:t>
            </a:r>
            <a:r>
              <a:rPr lang="en-US" sz="2800" dirty="0">
                <a:solidFill>
                  <a:schemeClr val="tx1"/>
                </a:solidFill>
              </a:rPr>
              <a:t>-Renda </a:t>
            </a:r>
            <a:r>
              <a:rPr lang="en-US" sz="2800" dirty="0" err="1">
                <a:solidFill>
                  <a:schemeClr val="tx1"/>
                </a:solidFill>
              </a:rPr>
              <a:t>também</a:t>
            </a:r>
            <a:r>
              <a:rPr lang="en-US" sz="2800" dirty="0">
                <a:solidFill>
                  <a:schemeClr val="tx1"/>
                </a:solidFill>
              </a:rPr>
              <a:t> </a:t>
            </a:r>
            <a:r>
              <a:rPr lang="en-US" sz="2800" dirty="0" err="1">
                <a:solidFill>
                  <a:schemeClr val="tx1"/>
                </a:solidFill>
              </a:rPr>
              <a:t>varia</a:t>
            </a:r>
            <a:r>
              <a:rPr lang="en-US" sz="2800" dirty="0">
                <a:solidFill>
                  <a:schemeClr val="tx1"/>
                </a:solidFill>
              </a:rPr>
              <a:t> com o </a:t>
            </a:r>
            <a:r>
              <a:rPr lang="en-US" sz="2800" dirty="0" err="1">
                <a:solidFill>
                  <a:schemeClr val="tx1"/>
                </a:solidFill>
              </a:rPr>
              <a:t>decorrer</a:t>
            </a:r>
            <a:r>
              <a:rPr lang="en-US" sz="2800" dirty="0">
                <a:solidFill>
                  <a:schemeClr val="tx1"/>
                </a:solidFill>
              </a:rPr>
              <a:t> do tempo, </a:t>
            </a:r>
            <a:r>
              <a:rPr lang="en-US" sz="2800" dirty="0" err="1">
                <a:solidFill>
                  <a:schemeClr val="tx1"/>
                </a:solidFill>
              </a:rPr>
              <a:t>sinal</a:t>
            </a:r>
            <a:r>
              <a:rPr lang="en-US" sz="2800" dirty="0">
                <a:solidFill>
                  <a:schemeClr val="tx1"/>
                </a:solidFill>
              </a:rPr>
              <a:t> da </a:t>
            </a:r>
            <a:r>
              <a:rPr lang="en-US" sz="2800" dirty="0" err="1">
                <a:solidFill>
                  <a:schemeClr val="tx1"/>
                </a:solidFill>
              </a:rPr>
              <a:t>demora</a:t>
            </a:r>
            <a:r>
              <a:rPr lang="en-US" sz="2800" dirty="0">
                <a:solidFill>
                  <a:schemeClr val="tx1"/>
                </a:solidFill>
              </a:rPr>
              <a:t> dos </a:t>
            </a:r>
            <a:r>
              <a:rPr lang="en-US" sz="2800" dirty="0" err="1">
                <a:solidFill>
                  <a:schemeClr val="tx1"/>
                </a:solidFill>
              </a:rPr>
              <a:t>consumidores</a:t>
            </a:r>
            <a:r>
              <a:rPr lang="en-US" sz="2800" dirty="0">
                <a:solidFill>
                  <a:schemeClr val="tx1"/>
                </a:solidFill>
              </a:rPr>
              <a:t> </a:t>
            </a:r>
            <a:r>
              <a:rPr lang="en-US" sz="2800" dirty="0" err="1">
                <a:solidFill>
                  <a:schemeClr val="tx1"/>
                </a:solidFill>
              </a:rPr>
              <a:t>em</a:t>
            </a:r>
            <a:r>
              <a:rPr lang="en-US" sz="2800" dirty="0">
                <a:solidFill>
                  <a:schemeClr val="tx1"/>
                </a:solidFill>
              </a:rPr>
              <a:t> responder a </a:t>
            </a:r>
            <a:r>
              <a:rPr lang="en-US" sz="2800" dirty="0" err="1">
                <a:solidFill>
                  <a:schemeClr val="tx1"/>
                </a:solidFill>
              </a:rPr>
              <a:t>uma</a:t>
            </a:r>
            <a:r>
              <a:rPr lang="en-US" sz="2800" dirty="0">
                <a:solidFill>
                  <a:schemeClr val="tx1"/>
                </a:solidFill>
              </a:rPr>
              <a:t> </a:t>
            </a:r>
            <a:r>
              <a:rPr lang="en-US" sz="2800" dirty="0" err="1">
                <a:solidFill>
                  <a:schemeClr val="tx1"/>
                </a:solidFill>
              </a:rPr>
              <a:t>mudança</a:t>
            </a:r>
            <a:r>
              <a:rPr lang="en-US" sz="2800" dirty="0">
                <a:solidFill>
                  <a:schemeClr val="tx1"/>
                </a:solidFill>
              </a:rPr>
              <a:t> </a:t>
            </a:r>
            <a:r>
              <a:rPr lang="en-US" sz="2800" dirty="0" err="1">
                <a:solidFill>
                  <a:schemeClr val="tx1"/>
                </a:solidFill>
              </a:rPr>
              <a:t>na</a:t>
            </a:r>
            <a:r>
              <a:rPr lang="en-US" sz="2800" dirty="0">
                <a:solidFill>
                  <a:schemeClr val="tx1"/>
                </a:solidFill>
              </a:rPr>
              <a:t> </a:t>
            </a:r>
            <a:r>
              <a:rPr lang="en-US" sz="2800" dirty="0" err="1">
                <a:solidFill>
                  <a:schemeClr val="tx1"/>
                </a:solidFill>
              </a:rPr>
              <a:t>renda</a:t>
            </a:r>
            <a:r>
              <a:rPr lang="en-US" sz="2800" dirty="0">
                <a:solidFill>
                  <a:schemeClr val="tx1"/>
                </a:solidFill>
              </a:rPr>
              <a:t>.</a:t>
            </a:r>
          </a:p>
          <a:p>
            <a:pPr algn="just">
              <a:spcBef>
                <a:spcPct val="70000"/>
              </a:spcBef>
              <a:buClrTx/>
              <a:buSzPct val="95000"/>
              <a:buFont typeface="Wingdings" panose="05000000000000000000" pitchFamily="2" charset="2"/>
              <a:buChar char="§"/>
            </a:pPr>
            <a:endParaRPr lang="en-US" sz="600" dirty="0">
              <a:solidFill>
                <a:schemeClr val="tx1"/>
              </a:solidFill>
            </a:endParaRPr>
          </a:p>
          <a:p>
            <a:pPr algn="just">
              <a:spcBef>
                <a:spcPct val="70000"/>
              </a:spcBef>
              <a:buClrTx/>
              <a:buSzPct val="95000"/>
              <a:buFont typeface="Wingdings" panose="05000000000000000000" pitchFamily="2" charset="2"/>
              <a:buChar char="§"/>
            </a:pPr>
            <a:endParaRPr lang="en-US" sz="200" dirty="0">
              <a:solidFill>
                <a:schemeClr val="tx1"/>
              </a:solidFill>
            </a:endParaRPr>
          </a:p>
          <a:p>
            <a:pPr>
              <a:spcBef>
                <a:spcPts val="600"/>
              </a:spcBef>
              <a:buClrTx/>
              <a:buSzPct val="99000"/>
              <a:buFont typeface="Wingdings" panose="05000000000000000000" pitchFamily="2" charset="2"/>
              <a:buChar char="§"/>
            </a:pPr>
            <a:r>
              <a:rPr lang="en-US" sz="2800" dirty="0">
                <a:solidFill>
                  <a:schemeClr val="tx1"/>
                </a:solidFill>
              </a:rPr>
              <a:t>Para a </a:t>
            </a:r>
            <a:r>
              <a:rPr lang="en-US" sz="2800" dirty="0" err="1">
                <a:solidFill>
                  <a:schemeClr val="tx1"/>
                </a:solidFill>
              </a:rPr>
              <a:t>maioria</a:t>
            </a:r>
            <a:r>
              <a:rPr lang="en-US" sz="2800" dirty="0">
                <a:solidFill>
                  <a:schemeClr val="tx1"/>
                </a:solidFill>
              </a:rPr>
              <a:t> dos bens e </a:t>
            </a:r>
            <a:r>
              <a:rPr lang="en-US" sz="2800" dirty="0" err="1">
                <a:solidFill>
                  <a:schemeClr val="tx1"/>
                </a:solidFill>
              </a:rPr>
              <a:t>serviços</a:t>
            </a:r>
            <a:r>
              <a:rPr lang="en-US" sz="2800" dirty="0">
                <a:solidFill>
                  <a:schemeClr val="tx1"/>
                </a:solidFill>
              </a:rPr>
              <a:t>:</a:t>
            </a:r>
          </a:p>
          <a:p>
            <a:pPr lvl="1" algn="just">
              <a:spcBef>
                <a:spcPts val="600"/>
              </a:spcBef>
              <a:buClrTx/>
              <a:buSzPct val="99000"/>
              <a:buFont typeface="Wingdings" panose="05000000000000000000" pitchFamily="2" charset="2"/>
              <a:buChar char="§"/>
            </a:pPr>
            <a:r>
              <a:rPr lang="en-US" dirty="0" err="1">
                <a:solidFill>
                  <a:schemeClr val="tx1"/>
                </a:solidFill>
              </a:rPr>
              <a:t>Elasticidade</a:t>
            </a:r>
            <a:r>
              <a:rPr lang="en-US" dirty="0">
                <a:solidFill>
                  <a:schemeClr val="tx1"/>
                </a:solidFill>
              </a:rPr>
              <a:t> da Renda é </a:t>
            </a:r>
            <a:r>
              <a:rPr lang="en-US" dirty="0" err="1">
                <a:solidFill>
                  <a:schemeClr val="tx1"/>
                </a:solidFill>
              </a:rPr>
              <a:t>maior</a:t>
            </a:r>
            <a:r>
              <a:rPr lang="en-US" dirty="0">
                <a:solidFill>
                  <a:schemeClr val="tx1"/>
                </a:solidFill>
              </a:rPr>
              <a:t> no </a:t>
            </a:r>
            <a:r>
              <a:rPr lang="en-US" dirty="0" err="1">
                <a:solidFill>
                  <a:schemeClr val="tx1"/>
                </a:solidFill>
              </a:rPr>
              <a:t>longo</a:t>
            </a:r>
            <a:r>
              <a:rPr lang="en-US" dirty="0">
                <a:solidFill>
                  <a:schemeClr val="tx1"/>
                </a:solidFill>
              </a:rPr>
              <a:t> </a:t>
            </a:r>
            <a:r>
              <a:rPr lang="en-US" dirty="0" err="1">
                <a:solidFill>
                  <a:schemeClr val="tx1"/>
                </a:solidFill>
              </a:rPr>
              <a:t>prazo</a:t>
            </a:r>
            <a:r>
              <a:rPr lang="en-US" dirty="0">
                <a:solidFill>
                  <a:schemeClr val="tx1"/>
                </a:solidFill>
              </a:rPr>
              <a:t> que no </a:t>
            </a:r>
            <a:r>
              <a:rPr lang="en-US" dirty="0" err="1">
                <a:solidFill>
                  <a:schemeClr val="tx1"/>
                </a:solidFill>
              </a:rPr>
              <a:t>curto</a:t>
            </a:r>
            <a:r>
              <a:rPr lang="en-US" dirty="0">
                <a:solidFill>
                  <a:schemeClr val="tx1"/>
                </a:solidFill>
              </a:rPr>
              <a:t> </a:t>
            </a:r>
            <a:r>
              <a:rPr lang="en-US" dirty="0" err="1">
                <a:solidFill>
                  <a:schemeClr val="tx1"/>
                </a:solidFill>
              </a:rPr>
              <a:t>prazo</a:t>
            </a:r>
            <a:r>
              <a:rPr lang="en-US" dirty="0">
                <a:solidFill>
                  <a:schemeClr val="tx1"/>
                </a:solidFill>
              </a:rPr>
              <a:t>.</a:t>
            </a:r>
          </a:p>
          <a:p>
            <a:pPr lvl="1" algn="just">
              <a:spcBef>
                <a:spcPts val="600"/>
              </a:spcBef>
              <a:buClrTx/>
              <a:buSzPct val="99000"/>
              <a:buFont typeface="Wingdings" panose="05000000000000000000" pitchFamily="2" charset="2"/>
              <a:buChar char="§"/>
            </a:pPr>
            <a:endParaRPr lang="en-US" sz="600" dirty="0">
              <a:solidFill>
                <a:schemeClr val="tx1"/>
              </a:solidFill>
            </a:endParaRPr>
          </a:p>
          <a:p>
            <a:pPr>
              <a:spcBef>
                <a:spcPts val="600"/>
              </a:spcBef>
              <a:buClrTx/>
              <a:buSzPct val="99000"/>
              <a:buFont typeface="Wingdings" panose="05000000000000000000" pitchFamily="2" charset="2"/>
              <a:buChar char="§"/>
            </a:pPr>
            <a:r>
              <a:rPr lang="en-US" sz="2800" dirty="0">
                <a:solidFill>
                  <a:schemeClr val="tx1"/>
                </a:solidFill>
              </a:rPr>
              <a:t>Outros Bens (</a:t>
            </a:r>
            <a:r>
              <a:rPr lang="en-US" sz="2800" dirty="0" err="1">
                <a:solidFill>
                  <a:schemeClr val="tx1"/>
                </a:solidFill>
              </a:rPr>
              <a:t>duráveis</a:t>
            </a:r>
            <a:r>
              <a:rPr lang="en-US" sz="2800" dirty="0">
                <a:solidFill>
                  <a:schemeClr val="tx1"/>
                </a:solidFill>
              </a:rPr>
              <a:t>):</a:t>
            </a:r>
          </a:p>
          <a:p>
            <a:pPr lvl="1" algn="just">
              <a:spcBef>
                <a:spcPts val="600"/>
              </a:spcBef>
              <a:buClrTx/>
              <a:buSzPct val="99000"/>
              <a:buFont typeface="Wingdings" panose="05000000000000000000" pitchFamily="2" charset="2"/>
              <a:buChar char="§"/>
            </a:pPr>
            <a:r>
              <a:rPr lang="en-US" dirty="0" err="1">
                <a:solidFill>
                  <a:schemeClr val="tx1"/>
                </a:solidFill>
              </a:rPr>
              <a:t>Elasticidade</a:t>
            </a:r>
            <a:r>
              <a:rPr lang="en-US" dirty="0">
                <a:solidFill>
                  <a:schemeClr val="tx1"/>
                </a:solidFill>
              </a:rPr>
              <a:t> da Renda é </a:t>
            </a:r>
            <a:r>
              <a:rPr lang="en-US" dirty="0" err="1">
                <a:solidFill>
                  <a:schemeClr val="tx1"/>
                </a:solidFill>
              </a:rPr>
              <a:t>menor</a:t>
            </a:r>
            <a:r>
              <a:rPr lang="en-US" dirty="0">
                <a:solidFill>
                  <a:schemeClr val="tx1"/>
                </a:solidFill>
              </a:rPr>
              <a:t> no </a:t>
            </a:r>
            <a:r>
              <a:rPr lang="en-US" dirty="0" err="1">
                <a:solidFill>
                  <a:schemeClr val="tx1"/>
                </a:solidFill>
              </a:rPr>
              <a:t>longo</a:t>
            </a:r>
            <a:r>
              <a:rPr lang="en-US" dirty="0">
                <a:solidFill>
                  <a:schemeClr val="tx1"/>
                </a:solidFill>
              </a:rPr>
              <a:t> </a:t>
            </a:r>
            <a:r>
              <a:rPr lang="en-US" dirty="0" err="1">
                <a:solidFill>
                  <a:schemeClr val="tx1"/>
                </a:solidFill>
              </a:rPr>
              <a:t>prazo</a:t>
            </a:r>
            <a:r>
              <a:rPr lang="en-US" dirty="0">
                <a:solidFill>
                  <a:schemeClr val="tx1"/>
                </a:solidFill>
              </a:rPr>
              <a:t> que no </a:t>
            </a:r>
            <a:r>
              <a:rPr lang="en-US" dirty="0" err="1">
                <a:solidFill>
                  <a:schemeClr val="tx1"/>
                </a:solidFill>
              </a:rPr>
              <a:t>curto</a:t>
            </a:r>
            <a:r>
              <a:rPr lang="en-US" dirty="0">
                <a:solidFill>
                  <a:schemeClr val="tx1"/>
                </a:solidFill>
              </a:rPr>
              <a:t> </a:t>
            </a:r>
            <a:r>
              <a:rPr lang="en-US" dirty="0" err="1">
                <a:solidFill>
                  <a:schemeClr val="tx1"/>
                </a:solidFill>
              </a:rPr>
              <a:t>prazo</a:t>
            </a:r>
            <a:r>
              <a:rPr lang="en-US" dirty="0">
                <a:solidFill>
                  <a:schemeClr val="tx1"/>
                </a:solidFill>
              </a:rPr>
              <a:t>.</a:t>
            </a:r>
          </a:p>
          <a:p>
            <a:pPr lvl="1" algn="just">
              <a:buClrTx/>
              <a:buSzPct val="95000"/>
              <a:buFont typeface="Wingdings" panose="05000000000000000000" pitchFamily="2" charset="2"/>
              <a:buChar char="§"/>
            </a:pPr>
            <a:endParaRPr lang="en-US" dirty="0">
              <a:solidFill>
                <a:schemeClr val="tx1"/>
              </a:solidFill>
            </a:endParaRPr>
          </a:p>
          <a:p>
            <a:pPr algn="just">
              <a:spcBef>
                <a:spcPct val="70000"/>
              </a:spcBef>
              <a:buClrTx/>
              <a:buSzPct val="95000"/>
              <a:buFont typeface="Wingdings" panose="05000000000000000000" pitchFamily="2" charset="2"/>
              <a:buChar char="§"/>
            </a:pPr>
            <a:endParaRPr lang="en-US" sz="2800" dirty="0">
              <a:solidFill>
                <a:schemeClr val="tx1"/>
              </a:solidFill>
            </a:endParaRPr>
          </a:p>
        </p:txBody>
      </p:sp>
      <p:sp>
        <p:nvSpPr>
          <p:cNvPr id="11" name="Rectangle 4">
            <a:extLst>
              <a:ext uri="{FF2B5EF4-FFF2-40B4-BE49-F238E27FC236}">
                <a16:creationId xmlns:a16="http://schemas.microsoft.com/office/drawing/2014/main" id="{CA14374E-0E45-470C-82C0-82F96C9DA86C}"/>
              </a:ext>
            </a:extLst>
          </p:cNvPr>
          <p:cNvSpPr>
            <a:spLocks noGrp="1" noChangeArrowheads="1"/>
          </p:cNvSpPr>
          <p:nvPr>
            <p:ph type="title"/>
          </p:nvPr>
        </p:nvSpPr>
        <p:spPr>
          <a:xfrm>
            <a:off x="888824" y="464289"/>
            <a:ext cx="7481455" cy="723900"/>
          </a:xfrm>
          <a:noFill/>
        </p:spPr>
        <p:txBody>
          <a:bodyPr/>
          <a:lstStyle/>
          <a:p>
            <a:pPr algn="ctr"/>
            <a:r>
              <a:rPr lang="en-US" sz="3200" dirty="0" err="1">
                <a:solidFill>
                  <a:schemeClr val="tx1"/>
                </a:solidFill>
              </a:rPr>
              <a:t>Elasticidades</a:t>
            </a:r>
            <a:r>
              <a:rPr lang="en-US" sz="3200" dirty="0">
                <a:solidFill>
                  <a:schemeClr val="tx1"/>
                </a:solidFill>
              </a:rPr>
              <a:t> de </a:t>
            </a:r>
            <a:r>
              <a:rPr lang="en-US" sz="3200" dirty="0" err="1">
                <a:solidFill>
                  <a:schemeClr val="tx1"/>
                </a:solidFill>
              </a:rPr>
              <a:t>Curto</a:t>
            </a:r>
            <a:r>
              <a:rPr lang="en-US" sz="3200" dirty="0">
                <a:solidFill>
                  <a:schemeClr val="tx1"/>
                </a:solidFill>
              </a:rPr>
              <a:t> </a:t>
            </a:r>
            <a:r>
              <a:rPr lang="en-US" sz="3200" dirty="0" err="1">
                <a:solidFill>
                  <a:schemeClr val="tx1"/>
                </a:solidFill>
              </a:rPr>
              <a:t>Prazo</a:t>
            </a:r>
            <a:r>
              <a:rPr lang="en-US" sz="3200" dirty="0">
                <a:solidFill>
                  <a:schemeClr val="tx1"/>
                </a:solidFill>
              </a:rPr>
              <a:t> Versus </a:t>
            </a:r>
            <a:br>
              <a:rPr lang="en-US" sz="3200" dirty="0">
                <a:solidFill>
                  <a:schemeClr val="tx1"/>
                </a:solidFill>
              </a:rPr>
            </a:br>
            <a:r>
              <a:rPr lang="en-US" sz="3200" dirty="0" err="1">
                <a:solidFill>
                  <a:schemeClr val="tx1"/>
                </a:solidFill>
              </a:rPr>
              <a:t>Elasticidades</a:t>
            </a:r>
            <a:r>
              <a:rPr lang="en-US" sz="3200" dirty="0">
                <a:solidFill>
                  <a:schemeClr val="tx1"/>
                </a:solidFill>
              </a:rPr>
              <a:t> de Longo </a:t>
            </a:r>
            <a:r>
              <a:rPr lang="en-US" sz="3200" dirty="0" err="1">
                <a:solidFill>
                  <a:schemeClr val="tx1"/>
                </a:solidFill>
              </a:rPr>
              <a:t>Prazo</a:t>
            </a:r>
            <a:endParaRPr lang="en-US" sz="3200" dirty="0">
              <a:solidFill>
                <a:schemeClr val="tx1"/>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1382">
                                            <p:txEl>
                                              <p:pRg st="3" end="3"/>
                                            </p:txEl>
                                          </p:spTgt>
                                        </p:tgtEl>
                                        <p:attrNameLst>
                                          <p:attrName>style.visibility</p:attrName>
                                        </p:attrNameLst>
                                      </p:cBhvr>
                                      <p:to>
                                        <p:strVal val="visible"/>
                                      </p:to>
                                    </p:set>
                                    <p:anim calcmode="lin" valueType="num">
                                      <p:cBhvr additive="base">
                                        <p:cTn id="7" dur="500" fill="hold"/>
                                        <p:tgtEl>
                                          <p:spTgt spid="10138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138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1382">
                                            <p:txEl>
                                              <p:pRg st="4" end="4"/>
                                            </p:txEl>
                                          </p:spTgt>
                                        </p:tgtEl>
                                        <p:attrNameLst>
                                          <p:attrName>style.visibility</p:attrName>
                                        </p:attrNameLst>
                                      </p:cBhvr>
                                      <p:to>
                                        <p:strVal val="visible"/>
                                      </p:to>
                                    </p:set>
                                    <p:anim calcmode="lin" valueType="num">
                                      <p:cBhvr additive="base">
                                        <p:cTn id="11" dur="500" fill="hold"/>
                                        <p:tgtEl>
                                          <p:spTgt spid="10138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138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1382">
                                            <p:txEl>
                                              <p:pRg st="6" end="6"/>
                                            </p:txEl>
                                          </p:spTgt>
                                        </p:tgtEl>
                                        <p:attrNameLst>
                                          <p:attrName>style.visibility</p:attrName>
                                        </p:attrNameLst>
                                      </p:cBhvr>
                                      <p:to>
                                        <p:strVal val="visible"/>
                                      </p:to>
                                    </p:set>
                                    <p:anim calcmode="lin" valueType="num">
                                      <p:cBhvr additive="base">
                                        <p:cTn id="17" dur="500" fill="hold"/>
                                        <p:tgtEl>
                                          <p:spTgt spid="101382">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1382">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01382">
                                            <p:txEl>
                                              <p:pRg st="7" end="7"/>
                                            </p:txEl>
                                          </p:spTgt>
                                        </p:tgtEl>
                                        <p:attrNameLst>
                                          <p:attrName>style.visibility</p:attrName>
                                        </p:attrNameLst>
                                      </p:cBhvr>
                                      <p:to>
                                        <p:strVal val="visible"/>
                                      </p:to>
                                    </p:set>
                                    <p:anim calcmode="lin" valueType="num">
                                      <p:cBhvr additive="base">
                                        <p:cTn id="21" dur="500" fill="hold"/>
                                        <p:tgtEl>
                                          <p:spTgt spid="101382">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138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5E5BB28E-9053-4944-872F-182A6C0AC15C}"/>
              </a:ext>
            </a:extLst>
          </p:cNvPr>
          <p:cNvPicPr>
            <a:picLocks noChangeAspect="1"/>
          </p:cNvPicPr>
          <p:nvPr/>
        </p:nvPicPr>
        <p:blipFill>
          <a:blip r:embed="rId2"/>
          <a:stretch>
            <a:fillRect/>
          </a:stretch>
        </p:blipFill>
        <p:spPr>
          <a:xfrm>
            <a:off x="521605" y="365758"/>
            <a:ext cx="8440991" cy="3749529"/>
          </a:xfrm>
          <a:prstGeom prst="rect">
            <a:avLst/>
          </a:prstGeom>
        </p:spPr>
      </p:pic>
      <p:pic>
        <p:nvPicPr>
          <p:cNvPr id="8" name="Imagem 7">
            <a:extLst>
              <a:ext uri="{FF2B5EF4-FFF2-40B4-BE49-F238E27FC236}">
                <a16:creationId xmlns:a16="http://schemas.microsoft.com/office/drawing/2014/main" id="{949B370D-8AA7-47CA-9AB1-C1B75EDA0D92}"/>
              </a:ext>
            </a:extLst>
          </p:cNvPr>
          <p:cNvPicPr>
            <a:picLocks noChangeAspect="1"/>
          </p:cNvPicPr>
          <p:nvPr/>
        </p:nvPicPr>
        <p:blipFill>
          <a:blip r:embed="rId3"/>
          <a:stretch>
            <a:fillRect/>
          </a:stretch>
        </p:blipFill>
        <p:spPr>
          <a:xfrm>
            <a:off x="523372" y="3564217"/>
            <a:ext cx="7959445" cy="3687917"/>
          </a:xfrm>
          <a:prstGeom prst="rect">
            <a:avLst/>
          </a:prstGeom>
        </p:spPr>
      </p:pic>
    </p:spTree>
    <p:extLst>
      <p:ext uri="{BB962C8B-B14F-4D97-AF65-F5344CB8AC3E}">
        <p14:creationId xmlns:p14="http://schemas.microsoft.com/office/powerpoint/2010/main" val="775091194"/>
      </p:ext>
    </p:extLst>
  </p:cSld>
  <p:clrMapOvr>
    <a:masterClrMapping/>
  </p:clrMapOvr>
  <p:transition spd="med">
    <p:wipe dir="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50" name="Rectangle 5"/>
          <p:cNvSpPr>
            <a:spLocks noGrp="1" noChangeArrowheads="1"/>
          </p:cNvSpPr>
          <p:nvPr>
            <p:ph type="body" idx="1"/>
          </p:nvPr>
        </p:nvSpPr>
        <p:spPr>
          <a:xfrm>
            <a:off x="196974" y="2254542"/>
            <a:ext cx="8665674" cy="3578225"/>
          </a:xfrm>
          <a:noFill/>
        </p:spPr>
        <p:txBody>
          <a:bodyPr/>
          <a:lstStyle/>
          <a:p>
            <a:pPr algn="just">
              <a:spcBef>
                <a:spcPct val="70000"/>
              </a:spcBef>
              <a:buClrTx/>
              <a:buSzPct val="95000"/>
              <a:buFont typeface="Wingdings" panose="05000000000000000000" pitchFamily="2" charset="2"/>
              <a:buChar char="§"/>
            </a:pPr>
            <a:r>
              <a:rPr lang="en-US" sz="2800" dirty="0">
                <a:solidFill>
                  <a:schemeClr val="tx1"/>
                </a:solidFill>
              </a:rPr>
              <a:t>A </a:t>
            </a:r>
            <a:r>
              <a:rPr lang="en-US" sz="2800" dirty="0" err="1">
                <a:solidFill>
                  <a:schemeClr val="tx1"/>
                </a:solidFill>
              </a:rPr>
              <a:t>elasticidade</a:t>
            </a:r>
            <a:r>
              <a:rPr lang="en-US" sz="2800" dirty="0">
                <a:solidFill>
                  <a:schemeClr val="tx1"/>
                </a:solidFill>
              </a:rPr>
              <a:t> </a:t>
            </a:r>
            <a:r>
              <a:rPr lang="en-US" sz="2800" dirty="0" err="1">
                <a:solidFill>
                  <a:schemeClr val="tx1"/>
                </a:solidFill>
              </a:rPr>
              <a:t>explica</a:t>
            </a:r>
            <a:r>
              <a:rPr lang="en-US" sz="2800" dirty="0">
                <a:solidFill>
                  <a:schemeClr val="tx1"/>
                </a:solidFill>
              </a:rPr>
              <a:t> </a:t>
            </a:r>
            <a:r>
              <a:rPr lang="en-US" sz="2800" dirty="0" err="1">
                <a:solidFill>
                  <a:schemeClr val="tx1"/>
                </a:solidFill>
              </a:rPr>
              <a:t>porque</a:t>
            </a:r>
            <a:r>
              <a:rPr lang="en-US" sz="2800" dirty="0">
                <a:solidFill>
                  <a:schemeClr val="tx1"/>
                </a:solidFill>
              </a:rPr>
              <a:t> </a:t>
            </a:r>
            <a:r>
              <a:rPr lang="en-US" sz="2800" dirty="0" err="1">
                <a:solidFill>
                  <a:schemeClr val="tx1"/>
                </a:solidFill>
              </a:rPr>
              <a:t>os</a:t>
            </a:r>
            <a:r>
              <a:rPr lang="en-US" sz="2800" dirty="0">
                <a:solidFill>
                  <a:schemeClr val="tx1"/>
                </a:solidFill>
              </a:rPr>
              <a:t> </a:t>
            </a:r>
            <a:r>
              <a:rPr lang="en-US" sz="2800" dirty="0" err="1">
                <a:solidFill>
                  <a:schemeClr val="tx1"/>
                </a:solidFill>
              </a:rPr>
              <a:t>preços</a:t>
            </a:r>
            <a:r>
              <a:rPr lang="en-US" sz="2800" dirty="0">
                <a:solidFill>
                  <a:schemeClr val="tx1"/>
                </a:solidFill>
              </a:rPr>
              <a:t> do café </a:t>
            </a:r>
            <a:r>
              <a:rPr lang="en-US" sz="2800" dirty="0" err="1">
                <a:solidFill>
                  <a:schemeClr val="tx1"/>
                </a:solidFill>
              </a:rPr>
              <a:t>são</a:t>
            </a:r>
            <a:r>
              <a:rPr lang="en-US" sz="2800" dirty="0">
                <a:solidFill>
                  <a:schemeClr val="tx1"/>
                </a:solidFill>
              </a:rPr>
              <a:t> </a:t>
            </a:r>
            <a:r>
              <a:rPr lang="en-US" sz="2800" dirty="0" err="1">
                <a:solidFill>
                  <a:schemeClr val="tx1"/>
                </a:solidFill>
              </a:rPr>
              <a:t>muito</a:t>
            </a:r>
            <a:r>
              <a:rPr lang="en-US" sz="2800" dirty="0">
                <a:solidFill>
                  <a:schemeClr val="tx1"/>
                </a:solidFill>
              </a:rPr>
              <a:t> </a:t>
            </a:r>
            <a:r>
              <a:rPr lang="en-US" sz="2800" dirty="0" err="1">
                <a:solidFill>
                  <a:schemeClr val="tx1"/>
                </a:solidFill>
              </a:rPr>
              <a:t>voláteis</a:t>
            </a:r>
            <a:r>
              <a:rPr lang="en-US" sz="2800" dirty="0">
                <a:solidFill>
                  <a:schemeClr val="tx1"/>
                </a:solidFill>
              </a:rPr>
              <a:t>, </a:t>
            </a:r>
            <a:r>
              <a:rPr lang="en-US" sz="2800" dirty="0" err="1">
                <a:solidFill>
                  <a:schemeClr val="tx1"/>
                </a:solidFill>
              </a:rPr>
              <a:t>principalmente</a:t>
            </a:r>
            <a:r>
              <a:rPr lang="en-US" sz="2800" dirty="0">
                <a:solidFill>
                  <a:schemeClr val="tx1"/>
                </a:solidFill>
              </a:rPr>
              <a:t> no </a:t>
            </a:r>
            <a:r>
              <a:rPr lang="en-US" sz="2800" dirty="0" err="1">
                <a:solidFill>
                  <a:schemeClr val="tx1"/>
                </a:solidFill>
              </a:rPr>
              <a:t>curto</a:t>
            </a:r>
            <a:r>
              <a:rPr lang="en-US" sz="2800" dirty="0">
                <a:solidFill>
                  <a:schemeClr val="tx1"/>
                </a:solidFill>
              </a:rPr>
              <a:t> </a:t>
            </a:r>
            <a:r>
              <a:rPr lang="en-US" sz="2800" dirty="0" err="1">
                <a:solidFill>
                  <a:schemeClr val="tx1"/>
                </a:solidFill>
              </a:rPr>
              <a:t>prazo</a:t>
            </a:r>
            <a:endParaRPr lang="en-US" sz="2800" dirty="0">
              <a:solidFill>
                <a:schemeClr val="tx1"/>
              </a:solidFill>
            </a:endParaRPr>
          </a:p>
          <a:p>
            <a:pPr lvl="1" algn="just">
              <a:buClrTx/>
              <a:buSzPct val="95000"/>
              <a:buFont typeface="Wingdings" panose="05000000000000000000" pitchFamily="2" charset="2"/>
              <a:buChar char="§"/>
            </a:pPr>
            <a:r>
              <a:rPr lang="en-US" dirty="0" err="1">
                <a:solidFill>
                  <a:schemeClr val="tx1"/>
                </a:solidFill>
              </a:rPr>
              <a:t>Suponha</a:t>
            </a:r>
            <a:r>
              <a:rPr lang="en-US" dirty="0">
                <a:solidFill>
                  <a:schemeClr val="tx1"/>
                </a:solidFill>
              </a:rPr>
              <a:t> um </a:t>
            </a:r>
            <a:r>
              <a:rPr lang="en-US" dirty="0" err="1">
                <a:solidFill>
                  <a:schemeClr val="tx1"/>
                </a:solidFill>
              </a:rPr>
              <a:t>choque</a:t>
            </a:r>
            <a:r>
              <a:rPr lang="en-US" dirty="0">
                <a:solidFill>
                  <a:schemeClr val="tx1"/>
                </a:solidFill>
              </a:rPr>
              <a:t> </a:t>
            </a:r>
            <a:r>
              <a:rPr lang="en-US" dirty="0" err="1">
                <a:solidFill>
                  <a:schemeClr val="tx1"/>
                </a:solidFill>
              </a:rPr>
              <a:t>adverso</a:t>
            </a:r>
            <a:r>
              <a:rPr lang="en-US" dirty="0">
                <a:solidFill>
                  <a:schemeClr val="tx1"/>
                </a:solidFill>
              </a:rPr>
              <a:t> de </a:t>
            </a:r>
            <a:r>
              <a:rPr lang="en-US" dirty="0" err="1">
                <a:solidFill>
                  <a:schemeClr val="tx1"/>
                </a:solidFill>
              </a:rPr>
              <a:t>oferta</a:t>
            </a:r>
            <a:r>
              <a:rPr lang="en-US" dirty="0">
                <a:solidFill>
                  <a:schemeClr val="tx1"/>
                </a:solidFill>
              </a:rPr>
              <a:t>.</a:t>
            </a:r>
          </a:p>
          <a:p>
            <a:pPr lvl="1" algn="just">
              <a:buClrTx/>
              <a:buSzPct val="95000"/>
              <a:buFont typeface="Wingdings" panose="05000000000000000000" pitchFamily="2" charset="2"/>
              <a:buChar char="§"/>
            </a:pPr>
            <a:r>
              <a:rPr lang="en-US" dirty="0" err="1">
                <a:solidFill>
                  <a:schemeClr val="tx1"/>
                </a:solidFill>
              </a:rPr>
              <a:t>Quais</a:t>
            </a:r>
            <a:r>
              <a:rPr lang="en-US" dirty="0">
                <a:solidFill>
                  <a:schemeClr val="tx1"/>
                </a:solidFill>
              </a:rPr>
              <a:t> </a:t>
            </a:r>
            <a:r>
              <a:rPr lang="en-US" dirty="0" err="1">
                <a:solidFill>
                  <a:schemeClr val="tx1"/>
                </a:solidFill>
              </a:rPr>
              <a:t>os</a:t>
            </a:r>
            <a:r>
              <a:rPr lang="en-US" dirty="0">
                <a:solidFill>
                  <a:schemeClr val="tx1"/>
                </a:solidFill>
              </a:rPr>
              <a:t> </a:t>
            </a:r>
            <a:r>
              <a:rPr lang="en-US" dirty="0" err="1">
                <a:solidFill>
                  <a:schemeClr val="tx1"/>
                </a:solidFill>
              </a:rPr>
              <a:t>efeitos</a:t>
            </a:r>
            <a:r>
              <a:rPr lang="en-US" dirty="0">
                <a:solidFill>
                  <a:schemeClr val="tx1"/>
                </a:solidFill>
              </a:rPr>
              <a:t> no </a:t>
            </a:r>
            <a:r>
              <a:rPr lang="en-US" dirty="0" err="1">
                <a:solidFill>
                  <a:schemeClr val="tx1"/>
                </a:solidFill>
              </a:rPr>
              <a:t>curto</a:t>
            </a:r>
            <a:r>
              <a:rPr lang="en-US" dirty="0">
                <a:solidFill>
                  <a:schemeClr val="tx1"/>
                </a:solidFill>
              </a:rPr>
              <a:t> e </a:t>
            </a:r>
            <a:r>
              <a:rPr lang="en-US" dirty="0" err="1">
                <a:solidFill>
                  <a:schemeClr val="tx1"/>
                </a:solidFill>
              </a:rPr>
              <a:t>longo</a:t>
            </a:r>
            <a:r>
              <a:rPr lang="en-US" dirty="0">
                <a:solidFill>
                  <a:schemeClr val="tx1"/>
                </a:solidFill>
              </a:rPr>
              <a:t> </a:t>
            </a:r>
            <a:r>
              <a:rPr lang="en-US" dirty="0" err="1">
                <a:solidFill>
                  <a:schemeClr val="tx1"/>
                </a:solidFill>
              </a:rPr>
              <a:t>prazos</a:t>
            </a:r>
            <a:r>
              <a:rPr lang="en-US" dirty="0">
                <a:solidFill>
                  <a:schemeClr val="tx1"/>
                </a:solidFill>
              </a:rPr>
              <a:t> ? </a:t>
            </a:r>
            <a:r>
              <a:rPr lang="en-US" dirty="0" err="1">
                <a:solidFill>
                  <a:schemeClr val="tx1"/>
                </a:solidFill>
              </a:rPr>
              <a:t>Explique</a:t>
            </a:r>
            <a:r>
              <a:rPr lang="en-US" dirty="0">
                <a:solidFill>
                  <a:schemeClr val="tx1"/>
                </a:solidFill>
              </a:rPr>
              <a:t>.</a:t>
            </a:r>
          </a:p>
        </p:txBody>
      </p:sp>
      <p:sp>
        <p:nvSpPr>
          <p:cNvPr id="278537" name="Text Box 9"/>
          <p:cNvSpPr txBox="1">
            <a:spLocks noChangeArrowheads="1"/>
          </p:cNvSpPr>
          <p:nvPr/>
        </p:nvSpPr>
        <p:spPr bwMode="auto">
          <a:xfrm>
            <a:off x="112566" y="1461429"/>
            <a:ext cx="8876688" cy="553998"/>
          </a:xfrm>
          <a:prstGeom prst="rect">
            <a:avLst/>
          </a:prstGeom>
          <a:solidFill>
            <a:srgbClr val="DDDDDD"/>
          </a:solidFill>
          <a:ln w="12700">
            <a:solidFill>
              <a:srgbClr val="376546"/>
            </a:solidFill>
            <a:miter lim="800000"/>
            <a:headEnd/>
            <a:tailEnd/>
          </a:ln>
          <a:effectLst>
            <a:outerShdw dist="107763" dir="2700000" algn="ctr" rotWithShape="0">
              <a:srgbClr val="B2B2B2"/>
            </a:outerShdw>
          </a:effectLst>
        </p:spPr>
        <p:txBody>
          <a:bodyPr wrap="square">
            <a:spAutoFit/>
          </a:bodyPr>
          <a:lstStyle/>
          <a:p>
            <a:pPr>
              <a:defRPr/>
            </a:pPr>
            <a:r>
              <a:rPr lang="en-US" sz="3000" b="1" dirty="0" err="1">
                <a:latin typeface="Arial" charset="0"/>
              </a:rPr>
              <a:t>Clima</a:t>
            </a:r>
            <a:r>
              <a:rPr lang="en-US" sz="3000" b="1" dirty="0">
                <a:latin typeface="Arial" charset="0"/>
              </a:rPr>
              <a:t> no </a:t>
            </a:r>
            <a:r>
              <a:rPr lang="en-US" sz="3000" b="1" dirty="0" err="1">
                <a:latin typeface="Arial" charset="0"/>
              </a:rPr>
              <a:t>Brasil</a:t>
            </a:r>
            <a:r>
              <a:rPr lang="en-US" sz="3000" b="1" dirty="0">
                <a:latin typeface="Arial" charset="0"/>
              </a:rPr>
              <a:t> e o </a:t>
            </a:r>
            <a:r>
              <a:rPr lang="en-US" sz="3000" b="1" dirty="0" err="1">
                <a:latin typeface="Arial" charset="0"/>
              </a:rPr>
              <a:t>Preço</a:t>
            </a:r>
            <a:r>
              <a:rPr lang="en-US" sz="3000" b="1" dirty="0">
                <a:latin typeface="Arial" charset="0"/>
              </a:rPr>
              <a:t> do Café </a:t>
            </a:r>
            <a:r>
              <a:rPr lang="en-US" sz="3000" b="1" dirty="0" err="1">
                <a:latin typeface="Arial" charset="0"/>
              </a:rPr>
              <a:t>em</a:t>
            </a:r>
            <a:r>
              <a:rPr lang="en-US" sz="3000" b="1" dirty="0">
                <a:latin typeface="Arial" charset="0"/>
              </a:rPr>
              <a:t> New York</a:t>
            </a:r>
          </a:p>
        </p:txBody>
      </p:sp>
      <p:sp>
        <p:nvSpPr>
          <p:cNvPr id="11" name="Rectangle 4">
            <a:extLst>
              <a:ext uri="{FF2B5EF4-FFF2-40B4-BE49-F238E27FC236}">
                <a16:creationId xmlns:a16="http://schemas.microsoft.com/office/drawing/2014/main" id="{09B42124-81F0-47E5-8C61-E15B27733953}"/>
              </a:ext>
            </a:extLst>
          </p:cNvPr>
          <p:cNvSpPr>
            <a:spLocks noGrp="1" noChangeArrowheads="1"/>
          </p:cNvSpPr>
          <p:nvPr>
            <p:ph type="title"/>
          </p:nvPr>
        </p:nvSpPr>
        <p:spPr>
          <a:xfrm>
            <a:off x="888824" y="464289"/>
            <a:ext cx="7481455" cy="723900"/>
          </a:xfrm>
          <a:noFill/>
        </p:spPr>
        <p:txBody>
          <a:bodyPr/>
          <a:lstStyle/>
          <a:p>
            <a:pPr algn="ctr"/>
            <a:r>
              <a:rPr lang="en-US" sz="3200" dirty="0" err="1">
                <a:solidFill>
                  <a:schemeClr val="tx1"/>
                </a:solidFill>
              </a:rPr>
              <a:t>Elasticidades</a:t>
            </a:r>
            <a:r>
              <a:rPr lang="en-US" sz="3200" dirty="0">
                <a:solidFill>
                  <a:schemeClr val="tx1"/>
                </a:solidFill>
              </a:rPr>
              <a:t> de </a:t>
            </a:r>
            <a:r>
              <a:rPr lang="en-US" sz="3200" dirty="0" err="1">
                <a:solidFill>
                  <a:schemeClr val="tx1"/>
                </a:solidFill>
              </a:rPr>
              <a:t>Curto</a:t>
            </a:r>
            <a:r>
              <a:rPr lang="en-US" sz="3200" dirty="0">
                <a:solidFill>
                  <a:schemeClr val="tx1"/>
                </a:solidFill>
              </a:rPr>
              <a:t> </a:t>
            </a:r>
            <a:r>
              <a:rPr lang="en-US" sz="3200" dirty="0" err="1">
                <a:solidFill>
                  <a:schemeClr val="tx1"/>
                </a:solidFill>
              </a:rPr>
              <a:t>Prazo</a:t>
            </a:r>
            <a:r>
              <a:rPr lang="en-US" sz="3200" dirty="0">
                <a:solidFill>
                  <a:schemeClr val="tx1"/>
                </a:solidFill>
              </a:rPr>
              <a:t> Versus </a:t>
            </a:r>
            <a:br>
              <a:rPr lang="en-US" sz="3200" dirty="0">
                <a:solidFill>
                  <a:schemeClr val="tx1"/>
                </a:solidFill>
              </a:rPr>
            </a:br>
            <a:r>
              <a:rPr lang="en-US" sz="3200" dirty="0" err="1">
                <a:solidFill>
                  <a:schemeClr val="tx1"/>
                </a:solidFill>
              </a:rPr>
              <a:t>Elasticidades</a:t>
            </a:r>
            <a:r>
              <a:rPr lang="en-US" sz="3200" dirty="0">
                <a:solidFill>
                  <a:schemeClr val="tx1"/>
                </a:solidFill>
              </a:rPr>
              <a:t> de Longo </a:t>
            </a:r>
            <a:r>
              <a:rPr lang="en-US" sz="3200" dirty="0" err="1">
                <a:solidFill>
                  <a:schemeClr val="tx1"/>
                </a:solidFill>
              </a:rPr>
              <a:t>Prazo</a:t>
            </a:r>
            <a:endParaRPr lang="en-US" sz="3200" dirty="0">
              <a:solidFill>
                <a:schemeClr val="tx1"/>
              </a:solidFill>
            </a:endParaRPr>
          </a:p>
        </p:txBody>
      </p:sp>
    </p:spTree>
  </p:cSld>
  <p:clrMapOvr>
    <a:masterClrMapping/>
  </p:clrMapOvr>
  <p:transition spd="med">
    <p:wipe dir="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0"/>
          <p:cNvGraphicFramePr>
            <a:graphicFrameLocks noChangeAspect="1"/>
          </p:cNvGraphicFramePr>
          <p:nvPr>
            <p:extLst>
              <p:ext uri="{D42A27DB-BD31-4B8C-83A1-F6EECF244321}">
                <p14:modId xmlns:p14="http://schemas.microsoft.com/office/powerpoint/2010/main" val="3065956957"/>
              </p:ext>
            </p:extLst>
          </p:nvPr>
        </p:nvGraphicFramePr>
        <p:xfrm>
          <a:off x="182879" y="835321"/>
          <a:ext cx="8750106" cy="5832767"/>
        </p:xfrm>
        <a:graphic>
          <a:graphicData uri="http://schemas.openxmlformats.org/presentationml/2006/ole">
            <mc:AlternateContent xmlns:mc="http://schemas.openxmlformats.org/markup-compatibility/2006">
              <mc:Choice xmlns:v="urn:schemas-microsoft-com:vml" Requires="v">
                <p:oleObj name="Bitmap Image" r:id="rId2" imgW="7209613" imgH="5591859" progId="PBrush">
                  <p:embed/>
                </p:oleObj>
              </mc:Choice>
              <mc:Fallback>
                <p:oleObj name="Bitmap Image" r:id="rId2" imgW="7209613" imgH="5591859" progId="PBrush">
                  <p:embed/>
                  <p:pic>
                    <p:nvPicPr>
                      <p:cNvPr id="0" name="Object 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79" y="835321"/>
                        <a:ext cx="8750106" cy="5832767"/>
                      </a:xfrm>
                      <a:prstGeom prst="rect">
                        <a:avLst/>
                      </a:prstGeom>
                      <a:solidFill>
                        <a:srgbClr val="F8F8F8"/>
                      </a:solidFill>
                      <a:ln w="28575">
                        <a:solidFill>
                          <a:schemeClr val="tx1"/>
                        </a:solidFill>
                      </a:ln>
                      <a:effectLst/>
                    </p:spPr>
                  </p:pic>
                </p:oleObj>
              </mc:Fallback>
            </mc:AlternateContent>
          </a:graphicData>
        </a:graphic>
      </p:graphicFrame>
      <p:sp>
        <p:nvSpPr>
          <p:cNvPr id="21509" name="Rectangle 2"/>
          <p:cNvSpPr>
            <a:spLocks noGrp="1" noChangeArrowheads="1"/>
          </p:cNvSpPr>
          <p:nvPr>
            <p:ph type="title"/>
          </p:nvPr>
        </p:nvSpPr>
        <p:spPr>
          <a:xfrm>
            <a:off x="731838" y="-21394"/>
            <a:ext cx="7802562" cy="785813"/>
          </a:xfrm>
        </p:spPr>
        <p:txBody>
          <a:bodyPr/>
          <a:lstStyle/>
          <a:p>
            <a:pPr algn="ctr"/>
            <a:r>
              <a:rPr lang="en-US" sz="3200" dirty="0" err="1">
                <a:solidFill>
                  <a:schemeClr val="tx1"/>
                </a:solidFill>
              </a:rPr>
              <a:t>Preço</a:t>
            </a:r>
            <a:r>
              <a:rPr lang="en-US" sz="3200" dirty="0">
                <a:solidFill>
                  <a:schemeClr val="tx1"/>
                </a:solidFill>
              </a:rPr>
              <a:t> do Café </a:t>
            </a:r>
            <a:r>
              <a:rPr lang="en-US" sz="3200" dirty="0" err="1">
                <a:solidFill>
                  <a:schemeClr val="tx1"/>
                </a:solidFill>
              </a:rPr>
              <a:t>Brasileiro</a:t>
            </a:r>
            <a:endParaRPr lang="en-US" sz="3200" dirty="0">
              <a:solidFill>
                <a:schemeClr val="tx1"/>
              </a:solidFill>
            </a:endParaRPr>
          </a:p>
        </p:txBody>
      </p:sp>
    </p:spTree>
  </p:cSld>
  <p:clrMapOvr>
    <a:masterClrMapping/>
  </p:clrMapOvr>
  <p:transition spd="med">
    <p:pull dir="ru"/>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F55249E-5D83-41DB-902E-7C514FDE806F}"/>
              </a:ext>
            </a:extLst>
          </p:cNvPr>
          <p:cNvSpPr txBox="1">
            <a:spLocks noChangeArrowheads="1"/>
          </p:cNvSpPr>
          <p:nvPr/>
        </p:nvSpPr>
        <p:spPr bwMode="auto">
          <a:xfrm>
            <a:off x="112565" y="2029459"/>
            <a:ext cx="8876687" cy="3578225"/>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ts val="0"/>
              </a:spcBef>
              <a:buClrTx/>
              <a:buSzPct val="95000"/>
              <a:buFont typeface="Wingdings" panose="05000000000000000000" pitchFamily="2" charset="2"/>
              <a:buChar char="§"/>
            </a:pPr>
            <a:r>
              <a:rPr lang="en-US" sz="2600" kern="0" dirty="0">
                <a:solidFill>
                  <a:schemeClr val="tx1"/>
                </a:solidFill>
              </a:rPr>
              <a:t>2014, 2015 e 2016 </a:t>
            </a:r>
            <a:r>
              <a:rPr lang="en-US" sz="2600" kern="0" dirty="0" err="1">
                <a:solidFill>
                  <a:schemeClr val="tx1"/>
                </a:solidFill>
              </a:rPr>
              <a:t>foram</a:t>
            </a:r>
            <a:r>
              <a:rPr lang="en-US" sz="2600" kern="0" dirty="0">
                <a:solidFill>
                  <a:schemeClr val="tx1"/>
                </a:solidFill>
              </a:rPr>
              <a:t> </a:t>
            </a:r>
            <a:r>
              <a:rPr lang="en-US" sz="2600" kern="0" dirty="0" err="1">
                <a:solidFill>
                  <a:schemeClr val="tx1"/>
                </a:solidFill>
              </a:rPr>
              <a:t>anos</a:t>
            </a:r>
            <a:r>
              <a:rPr lang="en-US" sz="2600" kern="0" dirty="0">
                <a:solidFill>
                  <a:schemeClr val="tx1"/>
                </a:solidFill>
              </a:rPr>
              <a:t> </a:t>
            </a:r>
            <a:r>
              <a:rPr lang="en-US" sz="2600" kern="0" dirty="0" err="1">
                <a:solidFill>
                  <a:schemeClr val="tx1"/>
                </a:solidFill>
              </a:rPr>
              <a:t>difíceis</a:t>
            </a:r>
            <a:r>
              <a:rPr lang="en-US" sz="2600" kern="0" dirty="0">
                <a:solidFill>
                  <a:schemeClr val="tx1"/>
                </a:solidFill>
              </a:rPr>
              <a:t> para a </a:t>
            </a:r>
            <a:r>
              <a:rPr lang="en-US" sz="2600" kern="0" dirty="0" err="1">
                <a:solidFill>
                  <a:schemeClr val="tx1"/>
                </a:solidFill>
              </a:rPr>
              <a:t>economia</a:t>
            </a:r>
            <a:r>
              <a:rPr lang="en-US" sz="2600" kern="0" dirty="0">
                <a:solidFill>
                  <a:schemeClr val="tx1"/>
                </a:solidFill>
              </a:rPr>
              <a:t> </a:t>
            </a:r>
            <a:r>
              <a:rPr lang="en-US" sz="2600" kern="0" dirty="0" err="1">
                <a:solidFill>
                  <a:schemeClr val="tx1"/>
                </a:solidFill>
              </a:rPr>
              <a:t>brasileira</a:t>
            </a:r>
            <a:r>
              <a:rPr lang="en-US" sz="2600" kern="0" dirty="0">
                <a:solidFill>
                  <a:schemeClr val="tx1"/>
                </a:solidFill>
              </a:rPr>
              <a:t>; </a:t>
            </a:r>
            <a:r>
              <a:rPr lang="en-US" sz="2600" kern="0" dirty="0" err="1">
                <a:solidFill>
                  <a:schemeClr val="tx1"/>
                </a:solidFill>
              </a:rPr>
              <a:t>enfrentamos</a:t>
            </a:r>
            <a:r>
              <a:rPr lang="en-US" sz="2600" kern="0" dirty="0">
                <a:solidFill>
                  <a:schemeClr val="tx1"/>
                </a:solidFill>
              </a:rPr>
              <a:t> a </a:t>
            </a:r>
            <a:r>
              <a:rPr lang="en-US" sz="2600" kern="0" dirty="0" err="1">
                <a:solidFill>
                  <a:schemeClr val="tx1"/>
                </a:solidFill>
              </a:rPr>
              <a:t>maior</a:t>
            </a:r>
            <a:r>
              <a:rPr lang="en-US" sz="2600" kern="0" dirty="0">
                <a:solidFill>
                  <a:schemeClr val="tx1"/>
                </a:solidFill>
              </a:rPr>
              <a:t> </a:t>
            </a:r>
            <a:r>
              <a:rPr lang="en-US" sz="2600" kern="0" dirty="0" err="1">
                <a:solidFill>
                  <a:schemeClr val="tx1"/>
                </a:solidFill>
              </a:rPr>
              <a:t>recessão</a:t>
            </a:r>
            <a:r>
              <a:rPr lang="en-US" sz="2600" kern="0" dirty="0">
                <a:solidFill>
                  <a:schemeClr val="tx1"/>
                </a:solidFill>
              </a:rPr>
              <a:t> da </a:t>
            </a:r>
            <a:r>
              <a:rPr lang="en-US" sz="2600" kern="0" dirty="0" err="1">
                <a:solidFill>
                  <a:schemeClr val="tx1"/>
                </a:solidFill>
              </a:rPr>
              <a:t>nossa</a:t>
            </a:r>
            <a:r>
              <a:rPr lang="en-US" sz="2600" kern="0" dirty="0">
                <a:solidFill>
                  <a:schemeClr val="tx1"/>
                </a:solidFill>
              </a:rPr>
              <a:t> </a:t>
            </a:r>
            <a:r>
              <a:rPr lang="en-US" sz="2600" kern="0" dirty="0" err="1">
                <a:solidFill>
                  <a:schemeClr val="tx1"/>
                </a:solidFill>
              </a:rPr>
              <a:t>história</a:t>
            </a:r>
            <a:r>
              <a:rPr lang="en-US" sz="2600" kern="0" dirty="0">
                <a:solidFill>
                  <a:schemeClr val="tx1"/>
                </a:solidFill>
              </a:rPr>
              <a:t>.</a:t>
            </a:r>
          </a:p>
          <a:p>
            <a:pPr algn="just">
              <a:spcBef>
                <a:spcPts val="0"/>
              </a:spcBef>
              <a:buClrTx/>
              <a:buSzPct val="95000"/>
              <a:buFont typeface="Wingdings" panose="05000000000000000000" pitchFamily="2" charset="2"/>
              <a:buChar char="§"/>
            </a:pPr>
            <a:endParaRPr lang="en-US" sz="800" kern="0" dirty="0">
              <a:solidFill>
                <a:schemeClr val="tx1"/>
              </a:solidFill>
            </a:endParaRPr>
          </a:p>
          <a:p>
            <a:pPr algn="just">
              <a:spcBef>
                <a:spcPts val="0"/>
              </a:spcBef>
              <a:buClrTx/>
              <a:buSzPct val="95000"/>
              <a:buFont typeface="Wingdings" panose="05000000000000000000" pitchFamily="2" charset="2"/>
              <a:buChar char="§"/>
            </a:pPr>
            <a:r>
              <a:rPr lang="en-US" sz="2600" kern="0" dirty="0">
                <a:solidFill>
                  <a:schemeClr val="tx1"/>
                </a:solidFill>
              </a:rPr>
              <a:t>Para 2017 e 2018, </a:t>
            </a:r>
            <a:r>
              <a:rPr lang="en-US" sz="2600" kern="0" dirty="0" err="1">
                <a:solidFill>
                  <a:schemeClr val="tx1"/>
                </a:solidFill>
              </a:rPr>
              <a:t>espera</a:t>
            </a:r>
            <a:r>
              <a:rPr lang="en-US" sz="2600" kern="0" dirty="0">
                <a:solidFill>
                  <a:schemeClr val="tx1"/>
                </a:solidFill>
              </a:rPr>
              <a:t>-se, </a:t>
            </a:r>
            <a:r>
              <a:rPr lang="en-US" sz="2600" kern="0" dirty="0" err="1">
                <a:solidFill>
                  <a:schemeClr val="tx1"/>
                </a:solidFill>
              </a:rPr>
              <a:t>respectivamente</a:t>
            </a:r>
            <a:r>
              <a:rPr lang="en-US" sz="2600" kern="0" dirty="0">
                <a:solidFill>
                  <a:schemeClr val="tx1"/>
                </a:solidFill>
              </a:rPr>
              <a:t>, um </a:t>
            </a:r>
            <a:r>
              <a:rPr lang="en-US" sz="2600" kern="0" dirty="0" err="1">
                <a:solidFill>
                  <a:schemeClr val="tx1"/>
                </a:solidFill>
              </a:rPr>
              <a:t>crescimento</a:t>
            </a:r>
            <a:r>
              <a:rPr lang="en-US" sz="2600" kern="0" dirty="0">
                <a:solidFill>
                  <a:schemeClr val="tx1"/>
                </a:solidFill>
              </a:rPr>
              <a:t> de, </a:t>
            </a:r>
            <a:r>
              <a:rPr lang="en-US" sz="2600" kern="0" dirty="0" err="1">
                <a:solidFill>
                  <a:schemeClr val="tx1"/>
                </a:solidFill>
              </a:rPr>
              <a:t>aproximadamente</a:t>
            </a:r>
            <a:r>
              <a:rPr lang="en-US" sz="2600" kern="0" dirty="0">
                <a:solidFill>
                  <a:schemeClr val="tx1"/>
                </a:solidFill>
              </a:rPr>
              <a:t>, 1% e 3,1%.</a:t>
            </a:r>
          </a:p>
          <a:p>
            <a:pPr algn="just">
              <a:spcBef>
                <a:spcPts val="0"/>
              </a:spcBef>
              <a:buClrTx/>
              <a:buSzPct val="95000"/>
              <a:buFont typeface="Wingdings" panose="05000000000000000000" pitchFamily="2" charset="2"/>
              <a:buChar char="§"/>
            </a:pPr>
            <a:endParaRPr lang="en-US" sz="200" kern="0" dirty="0">
              <a:solidFill>
                <a:schemeClr val="tx1"/>
              </a:solidFill>
            </a:endParaRPr>
          </a:p>
          <a:p>
            <a:pPr lvl="1" algn="just">
              <a:spcBef>
                <a:spcPts val="0"/>
              </a:spcBef>
              <a:buClrTx/>
              <a:buSzPct val="95000"/>
              <a:buFont typeface="Wingdings" panose="05000000000000000000" pitchFamily="2" charset="2"/>
              <a:buChar char="§"/>
            </a:pPr>
            <a:r>
              <a:rPr lang="en-US" sz="2600" kern="0" dirty="0" err="1">
                <a:solidFill>
                  <a:schemeClr val="tx1"/>
                </a:solidFill>
              </a:rPr>
              <a:t>Previsões</a:t>
            </a:r>
            <a:r>
              <a:rPr lang="en-US" sz="2600" kern="0" dirty="0">
                <a:solidFill>
                  <a:schemeClr val="tx1"/>
                </a:solidFill>
              </a:rPr>
              <a:t> </a:t>
            </a:r>
            <a:r>
              <a:rPr lang="en-US" sz="2600" kern="0" dirty="0" err="1">
                <a:solidFill>
                  <a:schemeClr val="tx1"/>
                </a:solidFill>
              </a:rPr>
              <a:t>em</a:t>
            </a:r>
            <a:r>
              <a:rPr lang="en-US" sz="2600" kern="0" dirty="0">
                <a:solidFill>
                  <a:schemeClr val="tx1"/>
                </a:solidFill>
              </a:rPr>
              <a:t> </a:t>
            </a:r>
            <a:r>
              <a:rPr lang="en-US" sz="2600" kern="0" dirty="0" err="1">
                <a:solidFill>
                  <a:schemeClr val="tx1"/>
                </a:solidFill>
              </a:rPr>
              <a:t>fevereiro</a:t>
            </a:r>
            <a:r>
              <a:rPr lang="en-US" sz="2600" kern="0" dirty="0">
                <a:solidFill>
                  <a:schemeClr val="tx1"/>
                </a:solidFill>
              </a:rPr>
              <a:t> de 2018.</a:t>
            </a:r>
          </a:p>
          <a:p>
            <a:pPr lvl="1" algn="just">
              <a:spcBef>
                <a:spcPts val="0"/>
              </a:spcBef>
              <a:buClrTx/>
              <a:buSzPct val="95000"/>
              <a:buFont typeface="Wingdings" panose="05000000000000000000" pitchFamily="2" charset="2"/>
              <a:buChar char="§"/>
            </a:pPr>
            <a:endParaRPr lang="en-US" sz="800" kern="0" dirty="0">
              <a:solidFill>
                <a:schemeClr val="tx1"/>
              </a:solidFill>
            </a:endParaRPr>
          </a:p>
          <a:p>
            <a:pPr algn="just">
              <a:spcBef>
                <a:spcPts val="0"/>
              </a:spcBef>
              <a:buClrTx/>
              <a:buSzPct val="95000"/>
              <a:buFont typeface="Wingdings" panose="05000000000000000000" pitchFamily="2" charset="2"/>
              <a:buChar char="§"/>
            </a:pPr>
            <a:r>
              <a:rPr lang="en-US" sz="2600" kern="0" dirty="0" err="1">
                <a:solidFill>
                  <a:schemeClr val="tx1"/>
                </a:solidFill>
              </a:rPr>
              <a:t>Alguns</a:t>
            </a:r>
            <a:r>
              <a:rPr lang="en-US" sz="2600" kern="0" dirty="0">
                <a:solidFill>
                  <a:schemeClr val="tx1"/>
                </a:solidFill>
              </a:rPr>
              <a:t> </a:t>
            </a:r>
            <a:r>
              <a:rPr lang="en-US" sz="2600" kern="0" dirty="0" err="1">
                <a:solidFill>
                  <a:schemeClr val="tx1"/>
                </a:solidFill>
              </a:rPr>
              <a:t>comentaristas</a:t>
            </a:r>
            <a:r>
              <a:rPr lang="en-US" sz="2600" kern="0" dirty="0">
                <a:solidFill>
                  <a:schemeClr val="tx1"/>
                </a:solidFill>
              </a:rPr>
              <a:t> </a:t>
            </a:r>
            <a:r>
              <a:rPr lang="en-US" sz="2600" kern="0" dirty="0" err="1">
                <a:solidFill>
                  <a:schemeClr val="tx1"/>
                </a:solidFill>
              </a:rPr>
              <a:t>econômicos</a:t>
            </a:r>
            <a:r>
              <a:rPr lang="en-US" sz="2600" kern="0" dirty="0">
                <a:solidFill>
                  <a:schemeClr val="tx1"/>
                </a:solidFill>
              </a:rPr>
              <a:t> </a:t>
            </a:r>
            <a:r>
              <a:rPr lang="en-US" sz="2600" kern="0" dirty="0" err="1">
                <a:solidFill>
                  <a:schemeClr val="tx1"/>
                </a:solidFill>
              </a:rPr>
              <a:t>concluiram</a:t>
            </a:r>
            <a:r>
              <a:rPr lang="en-US" sz="2600" kern="0" dirty="0">
                <a:solidFill>
                  <a:schemeClr val="tx1"/>
                </a:solidFill>
              </a:rPr>
              <a:t> que, </a:t>
            </a:r>
            <a:r>
              <a:rPr lang="en-US" sz="2600" kern="0" dirty="0" err="1">
                <a:solidFill>
                  <a:schemeClr val="tx1"/>
                </a:solidFill>
              </a:rPr>
              <a:t>dada</a:t>
            </a:r>
            <a:r>
              <a:rPr lang="en-US" sz="2600" kern="0" dirty="0">
                <a:solidFill>
                  <a:schemeClr val="tx1"/>
                </a:solidFill>
              </a:rPr>
              <a:t> a </a:t>
            </a:r>
            <a:r>
              <a:rPr lang="en-US" sz="2600" kern="0" dirty="0" err="1">
                <a:solidFill>
                  <a:schemeClr val="tx1"/>
                </a:solidFill>
              </a:rPr>
              <a:t>recuperação</a:t>
            </a:r>
            <a:r>
              <a:rPr lang="en-US" sz="2600" kern="0" dirty="0">
                <a:solidFill>
                  <a:schemeClr val="tx1"/>
                </a:solidFill>
              </a:rPr>
              <a:t> da Economia, </a:t>
            </a:r>
            <a:r>
              <a:rPr lang="en-US" sz="2600" kern="0" dirty="0" err="1">
                <a:solidFill>
                  <a:schemeClr val="tx1"/>
                </a:solidFill>
              </a:rPr>
              <a:t>os</a:t>
            </a:r>
            <a:r>
              <a:rPr lang="en-US" sz="2600" kern="0" dirty="0">
                <a:solidFill>
                  <a:schemeClr val="tx1"/>
                </a:solidFill>
              </a:rPr>
              <a:t> </a:t>
            </a:r>
            <a:r>
              <a:rPr lang="en-US" sz="2600" kern="0" dirty="0" err="1">
                <a:solidFill>
                  <a:schemeClr val="tx1"/>
                </a:solidFill>
              </a:rPr>
              <a:t>primeiros</a:t>
            </a:r>
            <a:r>
              <a:rPr lang="en-US" sz="2600" kern="0" dirty="0">
                <a:solidFill>
                  <a:schemeClr val="tx1"/>
                </a:solidFill>
              </a:rPr>
              <a:t> </a:t>
            </a:r>
            <a:r>
              <a:rPr lang="en-US" sz="2600" kern="0" dirty="0" err="1">
                <a:solidFill>
                  <a:schemeClr val="tx1"/>
                </a:solidFill>
              </a:rPr>
              <a:t>efeitos</a:t>
            </a:r>
            <a:r>
              <a:rPr lang="en-US" sz="2600" kern="0" dirty="0">
                <a:solidFill>
                  <a:schemeClr val="tx1"/>
                </a:solidFill>
              </a:rPr>
              <a:t> (e </a:t>
            </a:r>
            <a:r>
              <a:rPr lang="en-US" sz="2600" kern="0" dirty="0" err="1">
                <a:solidFill>
                  <a:schemeClr val="tx1"/>
                </a:solidFill>
              </a:rPr>
              <a:t>mais</a:t>
            </a:r>
            <a:r>
              <a:rPr lang="en-US" sz="2600" kern="0" dirty="0">
                <a:solidFill>
                  <a:schemeClr val="tx1"/>
                </a:solidFill>
              </a:rPr>
              <a:t> fortes) </a:t>
            </a:r>
            <a:r>
              <a:rPr lang="en-US" sz="2600" kern="0" dirty="0" err="1">
                <a:solidFill>
                  <a:schemeClr val="tx1"/>
                </a:solidFill>
              </a:rPr>
              <a:t>seriam</a:t>
            </a:r>
            <a:r>
              <a:rPr lang="en-US" sz="2600" kern="0" dirty="0">
                <a:solidFill>
                  <a:schemeClr val="tx1"/>
                </a:solidFill>
              </a:rPr>
              <a:t> </a:t>
            </a:r>
            <a:r>
              <a:rPr lang="en-US" sz="2600" kern="0" dirty="0" err="1">
                <a:solidFill>
                  <a:schemeClr val="tx1"/>
                </a:solidFill>
              </a:rPr>
              <a:t>sentidos</a:t>
            </a:r>
            <a:r>
              <a:rPr lang="en-US" sz="2600" kern="0" dirty="0">
                <a:solidFill>
                  <a:schemeClr val="tx1"/>
                </a:solidFill>
              </a:rPr>
              <a:t> no </a:t>
            </a:r>
            <a:r>
              <a:rPr lang="en-US" sz="2600" kern="0" dirty="0" err="1">
                <a:solidFill>
                  <a:schemeClr val="tx1"/>
                </a:solidFill>
              </a:rPr>
              <a:t>setor</a:t>
            </a:r>
            <a:r>
              <a:rPr lang="en-US" sz="2600" kern="0" dirty="0">
                <a:solidFill>
                  <a:schemeClr val="tx1"/>
                </a:solidFill>
              </a:rPr>
              <a:t> de </a:t>
            </a:r>
            <a:r>
              <a:rPr lang="en-US" sz="2600" kern="0" dirty="0" err="1">
                <a:solidFill>
                  <a:schemeClr val="tx1"/>
                </a:solidFill>
              </a:rPr>
              <a:t>varejo</a:t>
            </a:r>
            <a:r>
              <a:rPr lang="en-US" sz="2600" kern="0" dirty="0">
                <a:solidFill>
                  <a:schemeClr val="tx1"/>
                </a:solidFill>
              </a:rPr>
              <a:t>, </a:t>
            </a:r>
            <a:r>
              <a:rPr lang="en-US" sz="2600" kern="0" dirty="0" err="1">
                <a:solidFill>
                  <a:schemeClr val="tx1"/>
                </a:solidFill>
              </a:rPr>
              <a:t>notadamente</a:t>
            </a:r>
            <a:r>
              <a:rPr lang="en-US" sz="2600" kern="0" dirty="0">
                <a:solidFill>
                  <a:schemeClr val="tx1"/>
                </a:solidFill>
              </a:rPr>
              <a:t> no </a:t>
            </a:r>
            <a:r>
              <a:rPr lang="en-US" sz="2600" kern="0" dirty="0" err="1">
                <a:solidFill>
                  <a:schemeClr val="tx1"/>
                </a:solidFill>
              </a:rPr>
              <a:t>setor</a:t>
            </a:r>
            <a:r>
              <a:rPr lang="en-US" sz="2600" kern="0" dirty="0">
                <a:solidFill>
                  <a:schemeClr val="tx1"/>
                </a:solidFill>
              </a:rPr>
              <a:t> de </a:t>
            </a:r>
            <a:r>
              <a:rPr lang="en-US" sz="2600" kern="0" dirty="0" err="1">
                <a:solidFill>
                  <a:schemeClr val="tx1"/>
                </a:solidFill>
              </a:rPr>
              <a:t>alimentos</a:t>
            </a:r>
            <a:r>
              <a:rPr lang="en-US" sz="2600" kern="0" dirty="0">
                <a:solidFill>
                  <a:schemeClr val="tx1"/>
                </a:solidFill>
              </a:rPr>
              <a:t>. </a:t>
            </a:r>
            <a:r>
              <a:rPr lang="en-US" sz="2600" b="1" kern="0" dirty="0" err="1">
                <a:solidFill>
                  <a:schemeClr val="tx1"/>
                </a:solidFill>
              </a:rPr>
              <a:t>Comente</a:t>
            </a:r>
            <a:r>
              <a:rPr lang="en-US" sz="2600" b="1" kern="0" dirty="0">
                <a:solidFill>
                  <a:schemeClr val="tx1"/>
                </a:solidFill>
              </a:rPr>
              <a:t>.</a:t>
            </a:r>
          </a:p>
        </p:txBody>
      </p:sp>
      <p:sp>
        <p:nvSpPr>
          <p:cNvPr id="7" name="Text Box 9">
            <a:extLst>
              <a:ext uri="{FF2B5EF4-FFF2-40B4-BE49-F238E27FC236}">
                <a16:creationId xmlns:a16="http://schemas.microsoft.com/office/drawing/2014/main" id="{E4E326F2-9BBE-488C-BC46-1D0A609FF64B}"/>
              </a:ext>
            </a:extLst>
          </p:cNvPr>
          <p:cNvSpPr txBox="1">
            <a:spLocks noChangeArrowheads="1"/>
          </p:cNvSpPr>
          <p:nvPr/>
        </p:nvSpPr>
        <p:spPr bwMode="auto">
          <a:xfrm>
            <a:off x="112566" y="1292613"/>
            <a:ext cx="8876688" cy="553998"/>
          </a:xfrm>
          <a:prstGeom prst="rect">
            <a:avLst/>
          </a:prstGeom>
          <a:solidFill>
            <a:srgbClr val="DDDDDD"/>
          </a:solidFill>
          <a:ln w="12700">
            <a:solidFill>
              <a:srgbClr val="376546"/>
            </a:solidFill>
            <a:miter lim="800000"/>
            <a:headEnd/>
            <a:tailEnd/>
          </a:ln>
          <a:effectLst>
            <a:outerShdw dist="107763" dir="2700000" algn="ctr" rotWithShape="0">
              <a:srgbClr val="B2B2B2"/>
            </a:outerShdw>
          </a:effectLst>
        </p:spPr>
        <p:txBody>
          <a:bodyPr wrap="square">
            <a:spAutoFit/>
          </a:bodyPr>
          <a:lstStyle/>
          <a:p>
            <a:pPr algn="ctr">
              <a:defRPr/>
            </a:pPr>
            <a:r>
              <a:rPr lang="en-US" sz="3000" b="1" dirty="0" err="1">
                <a:latin typeface="Arial" charset="0"/>
              </a:rPr>
              <a:t>Variações</a:t>
            </a:r>
            <a:r>
              <a:rPr lang="en-US" sz="3000" b="1" dirty="0">
                <a:latin typeface="Arial" charset="0"/>
              </a:rPr>
              <a:t> do PIB e a </a:t>
            </a:r>
            <a:r>
              <a:rPr lang="en-US" sz="3000" b="1" dirty="0" err="1">
                <a:latin typeface="Arial" charset="0"/>
              </a:rPr>
              <a:t>Demanda</a:t>
            </a:r>
            <a:r>
              <a:rPr lang="en-US" sz="3000" b="1" dirty="0">
                <a:latin typeface="Arial" charset="0"/>
              </a:rPr>
              <a:t> </a:t>
            </a:r>
            <a:r>
              <a:rPr lang="en-US" sz="3000" b="1" dirty="0" err="1">
                <a:latin typeface="Arial" charset="0"/>
              </a:rPr>
              <a:t>Setorial</a:t>
            </a:r>
            <a:endParaRPr lang="en-US" sz="3000" b="1" dirty="0">
              <a:latin typeface="Arial" charset="0"/>
            </a:endParaRPr>
          </a:p>
        </p:txBody>
      </p:sp>
      <p:sp>
        <p:nvSpPr>
          <p:cNvPr id="8" name="Rectangle 4">
            <a:extLst>
              <a:ext uri="{FF2B5EF4-FFF2-40B4-BE49-F238E27FC236}">
                <a16:creationId xmlns:a16="http://schemas.microsoft.com/office/drawing/2014/main" id="{ED86A52E-D085-4775-98D1-410BF15AE74D}"/>
              </a:ext>
            </a:extLst>
          </p:cNvPr>
          <p:cNvSpPr>
            <a:spLocks noGrp="1" noChangeArrowheads="1"/>
          </p:cNvSpPr>
          <p:nvPr>
            <p:ph type="title"/>
          </p:nvPr>
        </p:nvSpPr>
        <p:spPr>
          <a:xfrm>
            <a:off x="888824" y="464289"/>
            <a:ext cx="7481455" cy="723900"/>
          </a:xfrm>
          <a:noFill/>
        </p:spPr>
        <p:txBody>
          <a:bodyPr/>
          <a:lstStyle/>
          <a:p>
            <a:pPr algn="ctr"/>
            <a:r>
              <a:rPr lang="en-US" sz="3200" dirty="0" err="1">
                <a:solidFill>
                  <a:schemeClr val="tx1"/>
                </a:solidFill>
              </a:rPr>
              <a:t>Elasticidades</a:t>
            </a:r>
            <a:r>
              <a:rPr lang="en-US" sz="3200" dirty="0">
                <a:solidFill>
                  <a:schemeClr val="tx1"/>
                </a:solidFill>
              </a:rPr>
              <a:t> de </a:t>
            </a:r>
            <a:r>
              <a:rPr lang="en-US" sz="3200" dirty="0" err="1">
                <a:solidFill>
                  <a:schemeClr val="tx1"/>
                </a:solidFill>
              </a:rPr>
              <a:t>Curto</a:t>
            </a:r>
            <a:r>
              <a:rPr lang="en-US" sz="3200" dirty="0">
                <a:solidFill>
                  <a:schemeClr val="tx1"/>
                </a:solidFill>
              </a:rPr>
              <a:t> </a:t>
            </a:r>
            <a:r>
              <a:rPr lang="en-US" sz="3200" dirty="0" err="1">
                <a:solidFill>
                  <a:schemeClr val="tx1"/>
                </a:solidFill>
              </a:rPr>
              <a:t>Prazo</a:t>
            </a:r>
            <a:r>
              <a:rPr lang="en-US" sz="3200" dirty="0">
                <a:solidFill>
                  <a:schemeClr val="tx1"/>
                </a:solidFill>
              </a:rPr>
              <a:t> Versus </a:t>
            </a:r>
            <a:br>
              <a:rPr lang="en-US" sz="3200" dirty="0">
                <a:solidFill>
                  <a:schemeClr val="tx1"/>
                </a:solidFill>
              </a:rPr>
            </a:br>
            <a:r>
              <a:rPr lang="en-US" sz="3200" dirty="0" err="1">
                <a:solidFill>
                  <a:schemeClr val="tx1"/>
                </a:solidFill>
              </a:rPr>
              <a:t>Elasticidades</a:t>
            </a:r>
            <a:r>
              <a:rPr lang="en-US" sz="3200" dirty="0">
                <a:solidFill>
                  <a:schemeClr val="tx1"/>
                </a:solidFill>
              </a:rPr>
              <a:t> de Longo </a:t>
            </a:r>
            <a:r>
              <a:rPr lang="en-US" sz="3200" dirty="0" err="1">
                <a:solidFill>
                  <a:schemeClr val="tx1"/>
                </a:solidFill>
              </a:rPr>
              <a:t>Prazo</a:t>
            </a:r>
            <a:endParaRPr lang="en-US" sz="3200" dirty="0">
              <a:solidFill>
                <a:schemeClr val="tx1"/>
              </a:solidFill>
            </a:endParaRPr>
          </a:p>
        </p:txBody>
      </p:sp>
    </p:spTree>
    <p:extLst>
      <p:ext uri="{BB962C8B-B14F-4D97-AF65-F5344CB8AC3E}">
        <p14:creationId xmlns:p14="http://schemas.microsoft.com/office/powerpoint/2010/main" val="41204816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anim calcmode="lin" valueType="num">
                                      <p:cBhvr additive="base">
                                        <p:cTn id="1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 calcmode="lin" valueType="num">
                                      <p:cBhvr additive="base">
                                        <p:cTn id="1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a:extLst>
              <a:ext uri="{FF2B5EF4-FFF2-40B4-BE49-F238E27FC236}">
                <a16:creationId xmlns:a16="http://schemas.microsoft.com/office/drawing/2014/main" id="{F24A0FFB-F281-4189-9328-D40DF33CEC37}"/>
              </a:ext>
            </a:extLst>
          </p:cNvPr>
          <p:cNvSpPr txBox="1">
            <a:spLocks noChangeArrowheads="1"/>
          </p:cNvSpPr>
          <p:nvPr/>
        </p:nvSpPr>
        <p:spPr bwMode="auto">
          <a:xfrm>
            <a:off x="148024" y="1259888"/>
            <a:ext cx="8725611"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lnSpc>
                <a:spcPct val="80000"/>
              </a:lnSpc>
              <a:spcBef>
                <a:spcPct val="70000"/>
              </a:spcBef>
              <a:buClrTx/>
              <a:buSzPct val="92000"/>
              <a:buFont typeface="Wingdings" panose="05000000000000000000" pitchFamily="2" charset="2"/>
              <a:buChar char="§"/>
            </a:pPr>
            <a:r>
              <a:rPr lang="en-US" sz="2600" b="1" kern="0" dirty="0" err="1">
                <a:solidFill>
                  <a:schemeClr val="tx1"/>
                </a:solidFill>
              </a:rPr>
              <a:t>Demanda</a:t>
            </a:r>
            <a:r>
              <a:rPr lang="en-US" sz="2600" b="1" kern="0" dirty="0">
                <a:solidFill>
                  <a:schemeClr val="tx1"/>
                </a:solidFill>
              </a:rPr>
              <a:t>: Uma </a:t>
            </a:r>
            <a:r>
              <a:rPr lang="en-US" sz="2600" b="1" kern="0" dirty="0" err="1">
                <a:solidFill>
                  <a:schemeClr val="tx1"/>
                </a:solidFill>
              </a:rPr>
              <a:t>Revisão</a:t>
            </a:r>
            <a:endParaRPr lang="en-US" sz="2600" b="1" kern="0" dirty="0">
              <a:solidFill>
                <a:schemeClr val="tx1"/>
              </a:solidFill>
            </a:endParaRPr>
          </a:p>
          <a:p>
            <a:pPr algn="just">
              <a:lnSpc>
                <a:spcPct val="80000"/>
              </a:lnSpc>
              <a:spcBef>
                <a:spcPct val="70000"/>
              </a:spcBef>
              <a:buClrTx/>
              <a:buSzPct val="92000"/>
              <a:buFont typeface="Wingdings" panose="05000000000000000000" pitchFamily="2" charset="2"/>
              <a:buChar char="§"/>
            </a:pPr>
            <a:endParaRPr lang="en-US" sz="1600" kern="0" dirty="0">
              <a:solidFill>
                <a:schemeClr val="tx1"/>
              </a:solidFill>
            </a:endParaRPr>
          </a:p>
          <a:p>
            <a:pPr lvl="1" algn="just">
              <a:lnSpc>
                <a:spcPct val="80000"/>
              </a:lnSpc>
              <a:spcBef>
                <a:spcPts val="1200"/>
              </a:spcBef>
              <a:buClrTx/>
              <a:buSzPct val="92000"/>
              <a:buFont typeface="Wingdings" panose="05000000000000000000" pitchFamily="2" charset="2"/>
              <a:buChar char="§"/>
            </a:pPr>
            <a:r>
              <a:rPr lang="en-US" sz="2400" kern="0" dirty="0" err="1">
                <a:solidFill>
                  <a:schemeClr val="tx1"/>
                </a:solidFill>
              </a:rPr>
              <a:t>Existe</a:t>
            </a:r>
            <a:r>
              <a:rPr lang="en-US" sz="2400" kern="0" dirty="0">
                <a:solidFill>
                  <a:schemeClr val="tx1"/>
                </a:solidFill>
              </a:rPr>
              <a:t> </a:t>
            </a:r>
            <a:r>
              <a:rPr lang="en-US" sz="2400" kern="0" dirty="0" err="1">
                <a:solidFill>
                  <a:schemeClr val="tx1"/>
                </a:solidFill>
              </a:rPr>
              <a:t>uma</a:t>
            </a:r>
            <a:r>
              <a:rPr lang="en-US" sz="2400" kern="0" dirty="0">
                <a:solidFill>
                  <a:schemeClr val="tx1"/>
                </a:solidFill>
              </a:rPr>
              <a:t> </a:t>
            </a:r>
            <a:r>
              <a:rPr lang="en-US" sz="2400" kern="0" dirty="0" err="1">
                <a:solidFill>
                  <a:schemeClr val="tx1"/>
                </a:solidFill>
              </a:rPr>
              <a:t>relação</a:t>
            </a:r>
            <a:r>
              <a:rPr lang="en-US" sz="2400" kern="0" dirty="0">
                <a:solidFill>
                  <a:schemeClr val="tx1"/>
                </a:solidFill>
              </a:rPr>
              <a:t> </a:t>
            </a:r>
            <a:r>
              <a:rPr lang="en-US" sz="2400" kern="0" dirty="0" err="1">
                <a:solidFill>
                  <a:schemeClr val="tx1"/>
                </a:solidFill>
              </a:rPr>
              <a:t>inversa</a:t>
            </a:r>
            <a:r>
              <a:rPr lang="en-US" sz="2400" kern="0" dirty="0">
                <a:solidFill>
                  <a:schemeClr val="tx1"/>
                </a:solidFill>
              </a:rPr>
              <a:t> entre o </a:t>
            </a:r>
            <a:r>
              <a:rPr lang="en-US" sz="2400" kern="0" dirty="0" err="1">
                <a:solidFill>
                  <a:schemeClr val="tx1"/>
                </a:solidFill>
              </a:rPr>
              <a:t>preço</a:t>
            </a:r>
            <a:r>
              <a:rPr lang="en-US" sz="2400" kern="0" dirty="0">
                <a:solidFill>
                  <a:schemeClr val="tx1"/>
                </a:solidFill>
              </a:rPr>
              <a:t> e a </a:t>
            </a:r>
            <a:r>
              <a:rPr lang="en-US" sz="2400" kern="0" dirty="0" err="1">
                <a:solidFill>
                  <a:schemeClr val="tx1"/>
                </a:solidFill>
              </a:rPr>
              <a:t>demanda</a:t>
            </a:r>
            <a:r>
              <a:rPr lang="en-US" sz="2400" kern="0" dirty="0">
                <a:solidFill>
                  <a:schemeClr val="tx1"/>
                </a:solidFill>
              </a:rPr>
              <a:t>. Um </a:t>
            </a:r>
            <a:r>
              <a:rPr lang="en-US" sz="2400" kern="0" dirty="0" err="1">
                <a:solidFill>
                  <a:schemeClr val="tx1"/>
                </a:solidFill>
              </a:rPr>
              <a:t>aumento</a:t>
            </a:r>
            <a:r>
              <a:rPr lang="en-US" sz="2400" kern="0" dirty="0">
                <a:solidFill>
                  <a:schemeClr val="tx1"/>
                </a:solidFill>
              </a:rPr>
              <a:t> no </a:t>
            </a:r>
            <a:r>
              <a:rPr lang="en-US" sz="2400" kern="0" dirty="0" err="1">
                <a:solidFill>
                  <a:schemeClr val="tx1"/>
                </a:solidFill>
              </a:rPr>
              <a:t>preço</a:t>
            </a:r>
            <a:r>
              <a:rPr lang="en-US" sz="2400" kern="0" dirty="0">
                <a:solidFill>
                  <a:schemeClr val="tx1"/>
                </a:solidFill>
              </a:rPr>
              <a:t> </a:t>
            </a:r>
            <a:r>
              <a:rPr lang="en-US" sz="2400" kern="0" dirty="0" err="1">
                <a:solidFill>
                  <a:schemeClr val="tx1"/>
                </a:solidFill>
              </a:rPr>
              <a:t>provoca</a:t>
            </a:r>
            <a:r>
              <a:rPr lang="en-US" sz="2400" kern="0" dirty="0">
                <a:solidFill>
                  <a:schemeClr val="tx1"/>
                </a:solidFill>
              </a:rPr>
              <a:t> </a:t>
            </a:r>
            <a:r>
              <a:rPr lang="en-US" sz="2400" kern="0" dirty="0" err="1">
                <a:solidFill>
                  <a:schemeClr val="tx1"/>
                </a:solidFill>
              </a:rPr>
              <a:t>uma</a:t>
            </a:r>
            <a:r>
              <a:rPr lang="en-US" sz="2400" kern="0" dirty="0">
                <a:solidFill>
                  <a:schemeClr val="tx1"/>
                </a:solidFill>
              </a:rPr>
              <a:t> </a:t>
            </a:r>
            <a:r>
              <a:rPr lang="en-US" sz="2400" kern="0" dirty="0" err="1">
                <a:solidFill>
                  <a:schemeClr val="tx1"/>
                </a:solidFill>
              </a:rPr>
              <a:t>variação</a:t>
            </a:r>
            <a:r>
              <a:rPr lang="en-US" sz="2400" kern="0" dirty="0">
                <a:solidFill>
                  <a:schemeClr val="tx1"/>
                </a:solidFill>
              </a:rPr>
              <a:t> da </a:t>
            </a:r>
            <a:r>
              <a:rPr lang="en-US" sz="2400" kern="0" dirty="0" err="1">
                <a:solidFill>
                  <a:schemeClr val="tx1"/>
                </a:solidFill>
              </a:rPr>
              <a:t>quantidade</a:t>
            </a:r>
            <a:r>
              <a:rPr lang="en-US" sz="2400" kern="0" dirty="0">
                <a:solidFill>
                  <a:schemeClr val="tx1"/>
                </a:solidFill>
              </a:rPr>
              <a:t> </a:t>
            </a:r>
            <a:r>
              <a:rPr lang="en-US" sz="2400" kern="0" dirty="0" err="1">
                <a:solidFill>
                  <a:schemeClr val="tx1"/>
                </a:solidFill>
              </a:rPr>
              <a:t>demandada</a:t>
            </a:r>
            <a:r>
              <a:rPr lang="en-US" sz="2400" kern="0" dirty="0">
                <a:solidFill>
                  <a:schemeClr val="tx1"/>
                </a:solidFill>
              </a:rPr>
              <a:t>, </a:t>
            </a:r>
            <a:r>
              <a:rPr lang="en-US" sz="2400" kern="0" dirty="0" err="1">
                <a:solidFill>
                  <a:schemeClr val="tx1"/>
                </a:solidFill>
              </a:rPr>
              <a:t>representada</a:t>
            </a:r>
            <a:r>
              <a:rPr lang="en-US" sz="2400" kern="0" dirty="0">
                <a:solidFill>
                  <a:schemeClr val="tx1"/>
                </a:solidFill>
              </a:rPr>
              <a:t> </a:t>
            </a:r>
            <a:r>
              <a:rPr lang="en-US" sz="2400" kern="0" dirty="0" err="1">
                <a:solidFill>
                  <a:schemeClr val="tx1"/>
                </a:solidFill>
              </a:rPr>
              <a:t>por</a:t>
            </a:r>
            <a:r>
              <a:rPr lang="en-US" sz="2400" kern="0" dirty="0">
                <a:solidFill>
                  <a:schemeClr val="tx1"/>
                </a:solidFill>
              </a:rPr>
              <a:t> um </a:t>
            </a:r>
            <a:r>
              <a:rPr lang="en-US" sz="2400" kern="0" dirty="0" err="1">
                <a:solidFill>
                  <a:schemeClr val="tx1"/>
                </a:solidFill>
              </a:rPr>
              <a:t>deslocamento</a:t>
            </a:r>
            <a:r>
              <a:rPr lang="en-US" sz="2400" kern="0" dirty="0">
                <a:solidFill>
                  <a:schemeClr val="tx1"/>
                </a:solidFill>
              </a:rPr>
              <a:t> ao </a:t>
            </a:r>
            <a:r>
              <a:rPr lang="en-US" sz="2400" kern="0" dirty="0" err="1">
                <a:solidFill>
                  <a:schemeClr val="tx1"/>
                </a:solidFill>
              </a:rPr>
              <a:t>longo</a:t>
            </a:r>
            <a:r>
              <a:rPr lang="en-US" sz="2400" kern="0" dirty="0">
                <a:solidFill>
                  <a:schemeClr val="tx1"/>
                </a:solidFill>
              </a:rPr>
              <a:t> da </a:t>
            </a:r>
            <a:r>
              <a:rPr lang="en-US" sz="2400" kern="0" dirty="0" err="1">
                <a:solidFill>
                  <a:schemeClr val="tx1"/>
                </a:solidFill>
              </a:rPr>
              <a:t>curva</a:t>
            </a:r>
            <a:r>
              <a:rPr lang="en-US" sz="2400" kern="0" dirty="0">
                <a:solidFill>
                  <a:schemeClr val="tx1"/>
                </a:solidFill>
              </a:rPr>
              <a:t> de </a:t>
            </a:r>
            <a:r>
              <a:rPr lang="en-US" sz="2400" kern="0" dirty="0" err="1">
                <a:solidFill>
                  <a:schemeClr val="tx1"/>
                </a:solidFill>
              </a:rPr>
              <a:t>demanda</a:t>
            </a:r>
            <a:r>
              <a:rPr lang="en-US" sz="2400" kern="0" dirty="0">
                <a:solidFill>
                  <a:schemeClr val="tx1"/>
                </a:solidFill>
              </a:rPr>
              <a:t>.</a:t>
            </a:r>
          </a:p>
          <a:p>
            <a:pPr lvl="1" algn="just">
              <a:lnSpc>
                <a:spcPct val="80000"/>
              </a:lnSpc>
              <a:spcBef>
                <a:spcPts val="1200"/>
              </a:spcBef>
              <a:buClrTx/>
              <a:buSzPct val="92000"/>
              <a:buFont typeface="Wingdings" panose="05000000000000000000" pitchFamily="2" charset="2"/>
              <a:buChar char="§"/>
            </a:pPr>
            <a:endParaRPr lang="en-US" sz="100" kern="0" dirty="0">
              <a:solidFill>
                <a:schemeClr val="tx1"/>
              </a:solidFill>
            </a:endParaRPr>
          </a:p>
          <a:p>
            <a:pPr lvl="1" algn="just">
              <a:lnSpc>
                <a:spcPct val="80000"/>
              </a:lnSpc>
              <a:spcBef>
                <a:spcPts val="1200"/>
              </a:spcBef>
              <a:buClrTx/>
              <a:buSzPct val="92000"/>
              <a:buFont typeface="Wingdings" panose="05000000000000000000" pitchFamily="2" charset="2"/>
              <a:buChar char="§"/>
            </a:pPr>
            <a:r>
              <a:rPr lang="en-US" sz="2400" kern="0" dirty="0" err="1">
                <a:solidFill>
                  <a:schemeClr val="tx1"/>
                </a:solidFill>
              </a:rPr>
              <a:t>Existe</a:t>
            </a:r>
            <a:r>
              <a:rPr lang="en-US" sz="2400" kern="0" dirty="0">
                <a:solidFill>
                  <a:schemeClr val="tx1"/>
                </a:solidFill>
              </a:rPr>
              <a:t> </a:t>
            </a:r>
            <a:r>
              <a:rPr lang="en-US" sz="2400" kern="0" dirty="0" err="1">
                <a:solidFill>
                  <a:schemeClr val="tx1"/>
                </a:solidFill>
              </a:rPr>
              <a:t>uma</a:t>
            </a:r>
            <a:r>
              <a:rPr lang="en-US" sz="2400" kern="0" dirty="0">
                <a:solidFill>
                  <a:schemeClr val="tx1"/>
                </a:solidFill>
              </a:rPr>
              <a:t> </a:t>
            </a:r>
            <a:r>
              <a:rPr lang="en-US" sz="2400" kern="0" dirty="0" err="1">
                <a:solidFill>
                  <a:schemeClr val="tx1"/>
                </a:solidFill>
              </a:rPr>
              <a:t>relação</a:t>
            </a:r>
            <a:r>
              <a:rPr lang="en-US" sz="2400" kern="0" dirty="0">
                <a:solidFill>
                  <a:schemeClr val="tx1"/>
                </a:solidFill>
              </a:rPr>
              <a:t> </a:t>
            </a:r>
            <a:r>
              <a:rPr lang="en-US" sz="2400" kern="0" dirty="0" err="1">
                <a:solidFill>
                  <a:schemeClr val="tx1"/>
                </a:solidFill>
              </a:rPr>
              <a:t>direta</a:t>
            </a:r>
            <a:r>
              <a:rPr lang="en-US" sz="2400" kern="0" dirty="0">
                <a:solidFill>
                  <a:schemeClr val="tx1"/>
                </a:solidFill>
              </a:rPr>
              <a:t> entre a </a:t>
            </a:r>
            <a:r>
              <a:rPr lang="en-US" sz="2400" kern="0" dirty="0" err="1">
                <a:solidFill>
                  <a:schemeClr val="tx1"/>
                </a:solidFill>
              </a:rPr>
              <a:t>demanda</a:t>
            </a:r>
            <a:r>
              <a:rPr lang="en-US" sz="2400" kern="0" dirty="0">
                <a:solidFill>
                  <a:schemeClr val="tx1"/>
                </a:solidFill>
              </a:rPr>
              <a:t> e a </a:t>
            </a:r>
            <a:r>
              <a:rPr lang="en-US" sz="2400" kern="0" dirty="0" err="1">
                <a:solidFill>
                  <a:schemeClr val="tx1"/>
                </a:solidFill>
              </a:rPr>
              <a:t>renda</a:t>
            </a:r>
            <a:r>
              <a:rPr lang="en-US" sz="2400" kern="0" dirty="0">
                <a:solidFill>
                  <a:schemeClr val="tx1"/>
                </a:solidFill>
              </a:rPr>
              <a:t>, </a:t>
            </a:r>
            <a:r>
              <a:rPr lang="en-US" sz="2400" kern="0" dirty="0" err="1">
                <a:solidFill>
                  <a:schemeClr val="tx1"/>
                </a:solidFill>
              </a:rPr>
              <a:t>gostos</a:t>
            </a:r>
            <a:r>
              <a:rPr lang="en-US" sz="2400" kern="0" dirty="0">
                <a:solidFill>
                  <a:schemeClr val="tx1"/>
                </a:solidFill>
              </a:rPr>
              <a:t> e </a:t>
            </a:r>
            <a:r>
              <a:rPr lang="en-US" sz="2400" kern="0" dirty="0" err="1">
                <a:solidFill>
                  <a:schemeClr val="tx1"/>
                </a:solidFill>
              </a:rPr>
              <a:t>preferências</a:t>
            </a:r>
            <a:r>
              <a:rPr lang="en-US" sz="2400" kern="0" dirty="0">
                <a:solidFill>
                  <a:schemeClr val="tx1"/>
                </a:solidFill>
              </a:rPr>
              <a:t> e </a:t>
            </a:r>
            <a:r>
              <a:rPr lang="en-US" sz="2400" kern="0" dirty="0" err="1">
                <a:solidFill>
                  <a:schemeClr val="tx1"/>
                </a:solidFill>
              </a:rPr>
              <a:t>os</a:t>
            </a:r>
            <a:r>
              <a:rPr lang="en-US" sz="2400" kern="0" dirty="0">
                <a:solidFill>
                  <a:schemeClr val="tx1"/>
                </a:solidFill>
              </a:rPr>
              <a:t> </a:t>
            </a:r>
            <a:r>
              <a:rPr lang="en-US" sz="2400" kern="0" dirty="0" err="1">
                <a:solidFill>
                  <a:schemeClr val="tx1"/>
                </a:solidFill>
              </a:rPr>
              <a:t>preços</a:t>
            </a:r>
            <a:r>
              <a:rPr lang="en-US" sz="2400" kern="0" dirty="0">
                <a:solidFill>
                  <a:schemeClr val="tx1"/>
                </a:solidFill>
              </a:rPr>
              <a:t> dos bens </a:t>
            </a:r>
            <a:r>
              <a:rPr lang="en-US" sz="2400" kern="0" dirty="0" err="1">
                <a:solidFill>
                  <a:schemeClr val="tx1"/>
                </a:solidFill>
              </a:rPr>
              <a:t>substitutos</a:t>
            </a:r>
            <a:r>
              <a:rPr lang="en-US" sz="2400" kern="0" dirty="0">
                <a:solidFill>
                  <a:schemeClr val="tx1"/>
                </a:solidFill>
              </a:rPr>
              <a:t> e </a:t>
            </a:r>
            <a:r>
              <a:rPr lang="en-US" sz="2400" kern="0" dirty="0" err="1">
                <a:solidFill>
                  <a:schemeClr val="tx1"/>
                </a:solidFill>
              </a:rPr>
              <a:t>uma</a:t>
            </a:r>
            <a:r>
              <a:rPr lang="en-US" sz="2400" kern="0" dirty="0">
                <a:solidFill>
                  <a:schemeClr val="tx1"/>
                </a:solidFill>
              </a:rPr>
              <a:t> </a:t>
            </a:r>
            <a:r>
              <a:rPr lang="en-US" sz="2400" kern="0" dirty="0" err="1">
                <a:solidFill>
                  <a:schemeClr val="tx1"/>
                </a:solidFill>
              </a:rPr>
              <a:t>relação</a:t>
            </a:r>
            <a:r>
              <a:rPr lang="en-US" sz="2400" kern="0" dirty="0">
                <a:solidFill>
                  <a:schemeClr val="tx1"/>
                </a:solidFill>
              </a:rPr>
              <a:t> </a:t>
            </a:r>
            <a:r>
              <a:rPr lang="en-US" sz="2400" kern="0" dirty="0" err="1">
                <a:solidFill>
                  <a:schemeClr val="tx1"/>
                </a:solidFill>
              </a:rPr>
              <a:t>inversa</a:t>
            </a:r>
            <a:r>
              <a:rPr lang="en-US" sz="2400" kern="0" dirty="0">
                <a:solidFill>
                  <a:schemeClr val="tx1"/>
                </a:solidFill>
              </a:rPr>
              <a:t> no </a:t>
            </a:r>
            <a:r>
              <a:rPr lang="en-US" sz="2400" kern="0" dirty="0" err="1">
                <a:solidFill>
                  <a:schemeClr val="tx1"/>
                </a:solidFill>
              </a:rPr>
              <a:t>caso</a:t>
            </a:r>
            <a:r>
              <a:rPr lang="en-US" sz="2400" kern="0" dirty="0">
                <a:solidFill>
                  <a:schemeClr val="tx1"/>
                </a:solidFill>
              </a:rPr>
              <a:t> dos </a:t>
            </a:r>
            <a:r>
              <a:rPr lang="en-US" sz="2400" kern="0" dirty="0" err="1">
                <a:solidFill>
                  <a:schemeClr val="tx1"/>
                </a:solidFill>
              </a:rPr>
              <a:t>preços</a:t>
            </a:r>
            <a:r>
              <a:rPr lang="en-US" sz="2400" kern="0" dirty="0">
                <a:solidFill>
                  <a:schemeClr val="tx1"/>
                </a:solidFill>
              </a:rPr>
              <a:t> dos bens </a:t>
            </a:r>
            <a:r>
              <a:rPr lang="en-US" sz="2400" kern="0" dirty="0" err="1">
                <a:solidFill>
                  <a:schemeClr val="tx1"/>
                </a:solidFill>
              </a:rPr>
              <a:t>complementares</a:t>
            </a:r>
            <a:r>
              <a:rPr lang="en-US" sz="2400" kern="0" dirty="0">
                <a:solidFill>
                  <a:schemeClr val="tx1"/>
                </a:solidFill>
              </a:rPr>
              <a:t>. Uma </a:t>
            </a:r>
            <a:r>
              <a:rPr lang="en-US" sz="2400" kern="0" dirty="0" err="1">
                <a:solidFill>
                  <a:schemeClr val="tx1"/>
                </a:solidFill>
              </a:rPr>
              <a:t>alteração</a:t>
            </a:r>
            <a:r>
              <a:rPr lang="en-US" sz="2400" kern="0" dirty="0">
                <a:solidFill>
                  <a:schemeClr val="tx1"/>
                </a:solidFill>
              </a:rPr>
              <a:t> </a:t>
            </a:r>
            <a:r>
              <a:rPr lang="en-US" sz="2400" kern="0" dirty="0" err="1">
                <a:solidFill>
                  <a:schemeClr val="tx1"/>
                </a:solidFill>
              </a:rPr>
              <a:t>em</a:t>
            </a:r>
            <a:r>
              <a:rPr lang="en-US" sz="2400" kern="0" dirty="0">
                <a:solidFill>
                  <a:schemeClr val="tx1"/>
                </a:solidFill>
              </a:rPr>
              <a:t> </a:t>
            </a:r>
            <a:r>
              <a:rPr lang="en-US" sz="2400" kern="0" dirty="0" err="1">
                <a:solidFill>
                  <a:schemeClr val="tx1"/>
                </a:solidFill>
              </a:rPr>
              <a:t>qualquer</a:t>
            </a:r>
            <a:r>
              <a:rPr lang="en-US" sz="2400" kern="0" dirty="0">
                <a:solidFill>
                  <a:schemeClr val="tx1"/>
                </a:solidFill>
              </a:rPr>
              <a:t> um </a:t>
            </a:r>
            <a:r>
              <a:rPr lang="en-US" sz="2400" kern="0" dirty="0" err="1">
                <a:solidFill>
                  <a:schemeClr val="tx1"/>
                </a:solidFill>
              </a:rPr>
              <a:t>desses</a:t>
            </a:r>
            <a:r>
              <a:rPr lang="en-US" sz="2400" kern="0" dirty="0">
                <a:solidFill>
                  <a:schemeClr val="tx1"/>
                </a:solidFill>
              </a:rPr>
              <a:t> </a:t>
            </a:r>
            <a:r>
              <a:rPr lang="en-US" sz="2400" kern="0" dirty="0" err="1">
                <a:solidFill>
                  <a:schemeClr val="tx1"/>
                </a:solidFill>
              </a:rPr>
              <a:t>parâmetros</a:t>
            </a:r>
            <a:r>
              <a:rPr lang="en-US" sz="2400" kern="0" dirty="0">
                <a:solidFill>
                  <a:schemeClr val="tx1"/>
                </a:solidFill>
              </a:rPr>
              <a:t> </a:t>
            </a:r>
            <a:r>
              <a:rPr lang="en-US" sz="2400" kern="0" dirty="0" err="1">
                <a:solidFill>
                  <a:schemeClr val="tx1"/>
                </a:solidFill>
              </a:rPr>
              <a:t>provoca</a:t>
            </a:r>
            <a:r>
              <a:rPr lang="en-US" sz="2400" kern="0" dirty="0">
                <a:solidFill>
                  <a:schemeClr val="tx1"/>
                </a:solidFill>
              </a:rPr>
              <a:t> </a:t>
            </a:r>
            <a:r>
              <a:rPr lang="en-US" sz="2400" kern="0" dirty="0" err="1">
                <a:solidFill>
                  <a:schemeClr val="tx1"/>
                </a:solidFill>
              </a:rPr>
              <a:t>uma</a:t>
            </a:r>
            <a:r>
              <a:rPr lang="en-US" sz="2400" kern="0" dirty="0">
                <a:solidFill>
                  <a:schemeClr val="tx1"/>
                </a:solidFill>
              </a:rPr>
              <a:t> </a:t>
            </a:r>
            <a:r>
              <a:rPr lang="en-US" sz="2400" kern="0" dirty="0" err="1">
                <a:solidFill>
                  <a:schemeClr val="tx1"/>
                </a:solidFill>
              </a:rPr>
              <a:t>variação</a:t>
            </a:r>
            <a:r>
              <a:rPr lang="en-US" sz="2400" kern="0" dirty="0">
                <a:solidFill>
                  <a:schemeClr val="tx1"/>
                </a:solidFill>
              </a:rPr>
              <a:t> da </a:t>
            </a:r>
            <a:r>
              <a:rPr lang="en-US" sz="2400" kern="0" dirty="0" err="1">
                <a:solidFill>
                  <a:schemeClr val="tx1"/>
                </a:solidFill>
              </a:rPr>
              <a:t>demanda</a:t>
            </a:r>
            <a:r>
              <a:rPr lang="en-US" sz="2400" kern="0" dirty="0">
                <a:solidFill>
                  <a:schemeClr val="tx1"/>
                </a:solidFill>
              </a:rPr>
              <a:t>,  </a:t>
            </a:r>
            <a:r>
              <a:rPr lang="en-US" sz="2400" kern="0" dirty="0" err="1">
                <a:solidFill>
                  <a:schemeClr val="tx1"/>
                </a:solidFill>
              </a:rPr>
              <a:t>representada</a:t>
            </a:r>
            <a:r>
              <a:rPr lang="en-US" sz="2400" kern="0" dirty="0">
                <a:solidFill>
                  <a:schemeClr val="tx1"/>
                </a:solidFill>
              </a:rPr>
              <a:t> </a:t>
            </a:r>
            <a:r>
              <a:rPr lang="en-US" sz="2400" kern="0" dirty="0" err="1">
                <a:solidFill>
                  <a:schemeClr val="tx1"/>
                </a:solidFill>
              </a:rPr>
              <a:t>pelo</a:t>
            </a:r>
            <a:r>
              <a:rPr lang="en-US" sz="2400" kern="0" dirty="0">
                <a:solidFill>
                  <a:schemeClr val="tx1"/>
                </a:solidFill>
              </a:rPr>
              <a:t> </a:t>
            </a:r>
            <a:r>
              <a:rPr lang="en-US" sz="2400" kern="0" dirty="0" err="1">
                <a:solidFill>
                  <a:schemeClr val="tx1"/>
                </a:solidFill>
              </a:rPr>
              <a:t>deslocamento</a:t>
            </a:r>
            <a:r>
              <a:rPr lang="en-US" sz="2400" kern="0" dirty="0">
                <a:solidFill>
                  <a:schemeClr val="tx1"/>
                </a:solidFill>
              </a:rPr>
              <a:t> da </a:t>
            </a:r>
            <a:r>
              <a:rPr lang="en-US" sz="2400" kern="0" dirty="0" err="1">
                <a:solidFill>
                  <a:schemeClr val="tx1"/>
                </a:solidFill>
              </a:rPr>
              <a:t>curva</a:t>
            </a:r>
            <a:r>
              <a:rPr lang="en-US" sz="2400" kern="0" dirty="0">
                <a:solidFill>
                  <a:schemeClr val="tx1"/>
                </a:solidFill>
              </a:rPr>
              <a:t> de </a:t>
            </a:r>
            <a:r>
              <a:rPr lang="en-US" sz="2400" kern="0" dirty="0" err="1">
                <a:solidFill>
                  <a:schemeClr val="tx1"/>
                </a:solidFill>
              </a:rPr>
              <a:t>demanda</a:t>
            </a:r>
            <a:r>
              <a:rPr lang="en-US" sz="2400" kern="0" dirty="0">
                <a:solidFill>
                  <a:schemeClr val="tx1"/>
                </a:solidFill>
              </a:rPr>
              <a:t>.</a:t>
            </a:r>
          </a:p>
          <a:p>
            <a:pPr lvl="1" algn="just">
              <a:lnSpc>
                <a:spcPct val="80000"/>
              </a:lnSpc>
              <a:spcBef>
                <a:spcPts val="1200"/>
              </a:spcBef>
              <a:buClrTx/>
              <a:buSzPct val="92000"/>
              <a:buFont typeface="Wingdings" panose="05000000000000000000" pitchFamily="2" charset="2"/>
              <a:buChar char="§"/>
            </a:pPr>
            <a:endParaRPr lang="en-US" sz="100" kern="0" dirty="0">
              <a:solidFill>
                <a:schemeClr val="tx1"/>
              </a:solidFill>
            </a:endParaRPr>
          </a:p>
          <a:p>
            <a:pPr lvl="1" algn="just">
              <a:lnSpc>
                <a:spcPct val="80000"/>
              </a:lnSpc>
              <a:spcBef>
                <a:spcPts val="1200"/>
              </a:spcBef>
              <a:buClrTx/>
              <a:buSzPct val="92000"/>
              <a:buFont typeface="Wingdings" panose="05000000000000000000" pitchFamily="2" charset="2"/>
              <a:buChar char="§"/>
            </a:pPr>
            <a:r>
              <a:rPr lang="en-US" sz="2400" kern="0" dirty="0">
                <a:solidFill>
                  <a:schemeClr val="tx1"/>
                </a:solidFill>
              </a:rPr>
              <a:t>Claro, Podemos </a:t>
            </a:r>
            <a:r>
              <a:rPr lang="en-US" sz="2400" kern="0" dirty="0" err="1">
                <a:solidFill>
                  <a:schemeClr val="tx1"/>
                </a:solidFill>
              </a:rPr>
              <a:t>adicionar</a:t>
            </a:r>
            <a:r>
              <a:rPr lang="en-US" sz="2400" kern="0" dirty="0">
                <a:solidFill>
                  <a:schemeClr val="tx1"/>
                </a:solidFill>
              </a:rPr>
              <a:t>, </a:t>
            </a:r>
            <a:r>
              <a:rPr lang="en-US" sz="2400" kern="0" dirty="0" err="1">
                <a:solidFill>
                  <a:schemeClr val="tx1"/>
                </a:solidFill>
              </a:rPr>
              <a:t>caso</a:t>
            </a:r>
            <a:r>
              <a:rPr lang="en-US" sz="2400" kern="0" dirty="0">
                <a:solidFill>
                  <a:schemeClr val="tx1"/>
                </a:solidFill>
              </a:rPr>
              <a:t> </a:t>
            </a:r>
            <a:r>
              <a:rPr lang="en-US" sz="2400" kern="0" dirty="0" err="1">
                <a:solidFill>
                  <a:schemeClr val="tx1"/>
                </a:solidFill>
              </a:rPr>
              <a:t>seja</a:t>
            </a:r>
            <a:r>
              <a:rPr lang="en-US" sz="2400" kern="0" dirty="0">
                <a:solidFill>
                  <a:schemeClr val="tx1"/>
                </a:solidFill>
              </a:rPr>
              <a:t> </a:t>
            </a:r>
            <a:r>
              <a:rPr lang="en-US" sz="2400" kern="0" dirty="0" err="1">
                <a:solidFill>
                  <a:schemeClr val="tx1"/>
                </a:solidFill>
              </a:rPr>
              <a:t>necessário</a:t>
            </a:r>
            <a:r>
              <a:rPr lang="en-US" sz="2400" kern="0" dirty="0">
                <a:solidFill>
                  <a:schemeClr val="tx1"/>
                </a:solidFill>
              </a:rPr>
              <a:t>, outros </a:t>
            </a:r>
            <a:r>
              <a:rPr lang="en-US" sz="2400" kern="0" dirty="0" err="1">
                <a:solidFill>
                  <a:schemeClr val="tx1"/>
                </a:solidFill>
              </a:rPr>
              <a:t>determinantes</a:t>
            </a:r>
            <a:r>
              <a:rPr lang="en-US" sz="2400" kern="0" dirty="0">
                <a:solidFill>
                  <a:schemeClr val="tx1"/>
                </a:solidFill>
              </a:rPr>
              <a:t> para a </a:t>
            </a:r>
            <a:r>
              <a:rPr lang="en-US" sz="2400" kern="0" dirty="0" err="1">
                <a:solidFill>
                  <a:schemeClr val="tx1"/>
                </a:solidFill>
              </a:rPr>
              <a:t>demanda</a:t>
            </a:r>
            <a:r>
              <a:rPr lang="en-US" sz="2400" kern="0" dirty="0">
                <a:solidFill>
                  <a:schemeClr val="tx1"/>
                </a:solidFill>
              </a:rPr>
              <a:t>.</a:t>
            </a:r>
          </a:p>
        </p:txBody>
      </p:sp>
      <p:graphicFrame>
        <p:nvGraphicFramePr>
          <p:cNvPr id="13" name="Object 6">
            <a:hlinkClick r:id="" action="ppaction://ole?verb=0"/>
            <a:extLst>
              <a:ext uri="{FF2B5EF4-FFF2-40B4-BE49-F238E27FC236}">
                <a16:creationId xmlns:a16="http://schemas.microsoft.com/office/drawing/2014/main" id="{BB37AC3F-E0BD-44A2-9CAB-6CB95548FD60}"/>
              </a:ext>
            </a:extLst>
          </p:cNvPr>
          <p:cNvGraphicFramePr>
            <a:graphicFrameLocks/>
          </p:cNvGraphicFramePr>
          <p:nvPr>
            <p:extLst>
              <p:ext uri="{D42A27DB-BD31-4B8C-83A1-F6EECF244321}">
                <p14:modId xmlns:p14="http://schemas.microsoft.com/office/powerpoint/2010/main" val="692692775"/>
              </p:ext>
            </p:extLst>
          </p:nvPr>
        </p:nvGraphicFramePr>
        <p:xfrm>
          <a:off x="4459682" y="878985"/>
          <a:ext cx="4634770" cy="1174899"/>
        </p:xfrm>
        <a:graphic>
          <a:graphicData uri="http://schemas.openxmlformats.org/presentationml/2006/ole">
            <mc:AlternateContent xmlns:mc="http://schemas.openxmlformats.org/markup-compatibility/2006">
              <mc:Choice xmlns:v="urn:schemas-microsoft-com:vml" Requires="v">
                <p:oleObj name="Equation" r:id="rId2" imgW="1663560" imgH="431640" progId="Equation.DSMT4">
                  <p:embed/>
                </p:oleObj>
              </mc:Choice>
              <mc:Fallback>
                <p:oleObj name="Equation" r:id="rId2" imgW="1663560" imgH="431640" progId="Equation.DSMT4">
                  <p:embed/>
                  <p:pic>
                    <p:nvPicPr>
                      <p:cNvPr id="4098" name="Object 6">
                        <a:hlinkClick r:id="" action="ppaction://ole?verb=0"/>
                      </p:cNvPr>
                      <p:cNvPicPr>
                        <a:picLocks noChangeArrowheads="1"/>
                      </p:cNvPicPr>
                      <p:nvPr/>
                    </p:nvPicPr>
                    <p:blipFill>
                      <a:blip r:embed="rId3"/>
                      <a:srcRect/>
                      <a:stretch>
                        <a:fillRect/>
                      </a:stretch>
                    </p:blipFill>
                    <p:spPr bwMode="auto">
                      <a:xfrm>
                        <a:off x="4459682" y="878985"/>
                        <a:ext cx="4634770" cy="1174899"/>
                      </a:xfrm>
                      <a:prstGeom prst="rect">
                        <a:avLst/>
                      </a:prstGeom>
                      <a:solidFill>
                        <a:srgbClr val="F8F8F8"/>
                      </a:solidFill>
                      <a:ln>
                        <a:solidFill>
                          <a:schemeClr val="tx1"/>
                        </a:solidFill>
                      </a:ln>
                      <a:effectLst/>
                    </p:spPr>
                  </p:pic>
                </p:oleObj>
              </mc:Fallback>
            </mc:AlternateContent>
          </a:graphicData>
        </a:graphic>
      </p:graphicFrame>
      <p:sp>
        <p:nvSpPr>
          <p:cNvPr id="14" name="Rectangle 4">
            <a:extLst>
              <a:ext uri="{FF2B5EF4-FFF2-40B4-BE49-F238E27FC236}">
                <a16:creationId xmlns:a16="http://schemas.microsoft.com/office/drawing/2014/main" id="{79C81041-5F9D-4F0F-B493-B7165347642A}"/>
              </a:ext>
            </a:extLst>
          </p:cNvPr>
          <p:cNvSpPr>
            <a:spLocks noGrp="1" noChangeArrowheads="1"/>
          </p:cNvSpPr>
          <p:nvPr>
            <p:ph type="title"/>
          </p:nvPr>
        </p:nvSpPr>
        <p:spPr>
          <a:xfrm>
            <a:off x="790136" y="20806"/>
            <a:ext cx="7772400" cy="785813"/>
          </a:xfrm>
          <a:noFill/>
        </p:spPr>
        <p:txBody>
          <a:bodyPr/>
          <a:lstStyle/>
          <a:p>
            <a:pPr algn="ctr"/>
            <a:r>
              <a:rPr lang="en-US" dirty="0" err="1">
                <a:solidFill>
                  <a:schemeClr val="tx1"/>
                </a:solidFill>
              </a:rPr>
              <a:t>Oferta</a:t>
            </a:r>
            <a:r>
              <a:rPr lang="en-US" dirty="0">
                <a:solidFill>
                  <a:schemeClr val="tx1"/>
                </a:solidFill>
              </a:rPr>
              <a:t> e </a:t>
            </a:r>
            <a:r>
              <a:rPr lang="en-US" dirty="0" err="1">
                <a:solidFill>
                  <a:schemeClr val="tx1"/>
                </a:solidFill>
              </a:rPr>
              <a:t>Demanda</a:t>
            </a:r>
            <a:endParaRPr lang="en-US" dirty="0">
              <a:solidFill>
                <a:schemeClr val="tx1"/>
              </a:solidFill>
            </a:endParaRPr>
          </a:p>
        </p:txBody>
      </p:sp>
    </p:spTree>
    <p:extLst>
      <p:ext uri="{BB962C8B-B14F-4D97-AF65-F5344CB8AC3E}">
        <p14:creationId xmlns:p14="http://schemas.microsoft.com/office/powerpoint/2010/main" val="126729152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anim calcmode="lin" valueType="num">
                                      <p:cBhvr additive="base">
                                        <p:cTn id="7"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xEl>
                                              <p:pRg st="4" end="4"/>
                                            </p:txEl>
                                          </p:spTgt>
                                        </p:tgtEl>
                                        <p:attrNameLst>
                                          <p:attrName>style.visibility</p:attrName>
                                        </p:attrNameLst>
                                      </p:cBhvr>
                                      <p:to>
                                        <p:strVal val="visible"/>
                                      </p:to>
                                    </p:set>
                                    <p:anim calcmode="lin" valueType="num">
                                      <p:cBhvr additive="base">
                                        <p:cTn id="13"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xEl>
                                              <p:pRg st="6" end="6"/>
                                            </p:txEl>
                                          </p:spTgt>
                                        </p:tgtEl>
                                        <p:attrNameLst>
                                          <p:attrName>style.visibility</p:attrName>
                                        </p:attrNameLst>
                                      </p:cBhvr>
                                      <p:to>
                                        <p:strVal val="visible"/>
                                      </p:to>
                                    </p:set>
                                    <p:anim calcmode="lin" valueType="num">
                                      <p:cBhvr additive="base">
                                        <p:cTn id="19"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83330299-9420-456F-843E-5741A6CE0EA4}"/>
              </a:ext>
            </a:extLst>
          </p:cNvPr>
          <p:cNvSpPr txBox="1">
            <a:spLocks noChangeArrowheads="1"/>
          </p:cNvSpPr>
          <p:nvPr/>
        </p:nvSpPr>
        <p:spPr bwMode="auto">
          <a:xfrm>
            <a:off x="211039" y="845380"/>
            <a:ext cx="8721945" cy="1771209"/>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spcBef>
                <a:spcPts val="600"/>
              </a:spcBef>
              <a:buClrTx/>
              <a:buSzPct val="99000"/>
              <a:buFont typeface="Wingdings" panose="05000000000000000000" pitchFamily="2" charset="2"/>
              <a:buChar char="§"/>
            </a:pPr>
            <a:r>
              <a:rPr lang="en-US" sz="2800" b="1" kern="0" dirty="0" err="1">
                <a:solidFill>
                  <a:schemeClr val="tx1"/>
                </a:solidFill>
              </a:rPr>
              <a:t>Curva</a:t>
            </a:r>
            <a:r>
              <a:rPr lang="en-US" sz="2800" b="1" kern="0" dirty="0">
                <a:solidFill>
                  <a:schemeClr val="tx1"/>
                </a:solidFill>
              </a:rPr>
              <a:t> da </a:t>
            </a:r>
            <a:r>
              <a:rPr lang="en-US" sz="2800" b="1" kern="0" dirty="0" err="1">
                <a:solidFill>
                  <a:schemeClr val="tx1"/>
                </a:solidFill>
              </a:rPr>
              <a:t>Demanda</a:t>
            </a:r>
            <a:r>
              <a:rPr lang="en-US" sz="2800" b="1" kern="0" dirty="0">
                <a:solidFill>
                  <a:schemeClr val="tx1"/>
                </a:solidFill>
              </a:rPr>
              <a:t> de Mercado</a:t>
            </a:r>
          </a:p>
          <a:p>
            <a:pPr lvl="1" algn="just">
              <a:spcBef>
                <a:spcPts val="600"/>
              </a:spcBef>
              <a:buClrTx/>
              <a:buSzPct val="99000"/>
              <a:buFont typeface="Wingdings" panose="05000000000000000000" pitchFamily="2" charset="2"/>
              <a:buChar char="§"/>
            </a:pPr>
            <a:r>
              <a:rPr lang="en-US" kern="0" dirty="0">
                <a:solidFill>
                  <a:schemeClr val="tx1"/>
                </a:solidFill>
              </a:rPr>
              <a:t>A </a:t>
            </a:r>
            <a:r>
              <a:rPr lang="en-US" kern="0" dirty="0" err="1">
                <a:solidFill>
                  <a:schemeClr val="tx1"/>
                </a:solidFill>
              </a:rPr>
              <a:t>curva</a:t>
            </a:r>
            <a:r>
              <a:rPr lang="en-US" kern="0" dirty="0">
                <a:solidFill>
                  <a:schemeClr val="tx1"/>
                </a:solidFill>
              </a:rPr>
              <a:t> de </a:t>
            </a:r>
            <a:r>
              <a:rPr lang="en-US" kern="0" dirty="0" err="1">
                <a:solidFill>
                  <a:schemeClr val="tx1"/>
                </a:solidFill>
              </a:rPr>
              <a:t>demanda</a:t>
            </a:r>
            <a:r>
              <a:rPr lang="en-US" kern="0" dirty="0">
                <a:solidFill>
                  <a:schemeClr val="tx1"/>
                </a:solidFill>
              </a:rPr>
              <a:t> de </a:t>
            </a:r>
            <a:r>
              <a:rPr lang="en-US" kern="0" dirty="0" err="1">
                <a:solidFill>
                  <a:schemeClr val="tx1"/>
                </a:solidFill>
              </a:rPr>
              <a:t>mercado</a:t>
            </a:r>
            <a:r>
              <a:rPr lang="en-US" kern="0" dirty="0">
                <a:solidFill>
                  <a:schemeClr val="tx1"/>
                </a:solidFill>
              </a:rPr>
              <a:t> é </a:t>
            </a:r>
            <a:r>
              <a:rPr lang="en-US" kern="0" dirty="0" err="1">
                <a:solidFill>
                  <a:schemeClr val="tx1"/>
                </a:solidFill>
              </a:rPr>
              <a:t>dada</a:t>
            </a:r>
            <a:r>
              <a:rPr lang="en-US" kern="0" dirty="0">
                <a:solidFill>
                  <a:schemeClr val="tx1"/>
                </a:solidFill>
              </a:rPr>
              <a:t> </a:t>
            </a:r>
            <a:r>
              <a:rPr lang="en-US" kern="0" dirty="0" err="1">
                <a:solidFill>
                  <a:schemeClr val="tx1"/>
                </a:solidFill>
              </a:rPr>
              <a:t>pelo</a:t>
            </a:r>
            <a:r>
              <a:rPr lang="en-US" kern="0" dirty="0">
                <a:solidFill>
                  <a:schemeClr val="tx1"/>
                </a:solidFill>
              </a:rPr>
              <a:t> </a:t>
            </a:r>
            <a:r>
              <a:rPr lang="en-US" kern="0" dirty="0" err="1">
                <a:solidFill>
                  <a:schemeClr val="tx1"/>
                </a:solidFill>
              </a:rPr>
              <a:t>somatório</a:t>
            </a:r>
            <a:r>
              <a:rPr lang="en-US" kern="0" dirty="0">
                <a:solidFill>
                  <a:schemeClr val="tx1"/>
                </a:solidFill>
              </a:rPr>
              <a:t> das </a:t>
            </a:r>
            <a:r>
              <a:rPr lang="en-US" kern="0" dirty="0" err="1">
                <a:solidFill>
                  <a:schemeClr val="tx1"/>
                </a:solidFill>
              </a:rPr>
              <a:t>demandas</a:t>
            </a:r>
            <a:r>
              <a:rPr lang="en-US" kern="0" dirty="0">
                <a:solidFill>
                  <a:schemeClr val="tx1"/>
                </a:solidFill>
              </a:rPr>
              <a:t> </a:t>
            </a:r>
            <a:r>
              <a:rPr lang="en-US" kern="0" dirty="0" err="1">
                <a:solidFill>
                  <a:schemeClr val="tx1"/>
                </a:solidFill>
              </a:rPr>
              <a:t>individuais</a:t>
            </a:r>
            <a:r>
              <a:rPr lang="en-US" kern="0" dirty="0">
                <a:solidFill>
                  <a:schemeClr val="tx1"/>
                </a:solidFill>
              </a:rPr>
              <a:t>.</a:t>
            </a:r>
          </a:p>
        </p:txBody>
      </p:sp>
      <p:sp>
        <p:nvSpPr>
          <p:cNvPr id="7" name="Rectangle 4">
            <a:extLst>
              <a:ext uri="{FF2B5EF4-FFF2-40B4-BE49-F238E27FC236}">
                <a16:creationId xmlns:a16="http://schemas.microsoft.com/office/drawing/2014/main" id="{B56778E4-193D-4989-8B67-984AB43B8355}"/>
              </a:ext>
            </a:extLst>
          </p:cNvPr>
          <p:cNvSpPr>
            <a:spLocks noGrp="1" noChangeArrowheads="1"/>
          </p:cNvSpPr>
          <p:nvPr>
            <p:ph type="title"/>
          </p:nvPr>
        </p:nvSpPr>
        <p:spPr>
          <a:xfrm>
            <a:off x="42204" y="56324"/>
            <a:ext cx="9045526" cy="723900"/>
          </a:xfrm>
          <a:noFill/>
        </p:spPr>
        <p:txBody>
          <a:bodyPr/>
          <a:lstStyle/>
          <a:p>
            <a:pPr algn="ctr"/>
            <a:r>
              <a:rPr lang="en-US" sz="3200" dirty="0" err="1">
                <a:solidFill>
                  <a:schemeClr val="tx1"/>
                </a:solidFill>
              </a:rPr>
              <a:t>Demanda</a:t>
            </a:r>
            <a:r>
              <a:rPr lang="en-US" sz="3200" dirty="0">
                <a:solidFill>
                  <a:schemeClr val="tx1"/>
                </a:solidFill>
              </a:rPr>
              <a:t> Individual e </a:t>
            </a:r>
            <a:r>
              <a:rPr lang="en-US" sz="3200" dirty="0" err="1">
                <a:solidFill>
                  <a:schemeClr val="tx1"/>
                </a:solidFill>
              </a:rPr>
              <a:t>Demanda</a:t>
            </a:r>
            <a:r>
              <a:rPr lang="en-US" sz="3200" dirty="0">
                <a:solidFill>
                  <a:schemeClr val="tx1"/>
                </a:solidFill>
              </a:rPr>
              <a:t> de Mercado</a:t>
            </a:r>
          </a:p>
        </p:txBody>
      </p:sp>
      <p:pic>
        <p:nvPicPr>
          <p:cNvPr id="8" name="Imagem 7">
            <a:extLst>
              <a:ext uri="{FF2B5EF4-FFF2-40B4-BE49-F238E27FC236}">
                <a16:creationId xmlns:a16="http://schemas.microsoft.com/office/drawing/2014/main" id="{127FB656-FC58-4792-B9D3-1FF05DD0202A}"/>
              </a:ext>
            </a:extLst>
          </p:cNvPr>
          <p:cNvPicPr>
            <a:picLocks noChangeAspect="1"/>
          </p:cNvPicPr>
          <p:nvPr/>
        </p:nvPicPr>
        <p:blipFill>
          <a:blip r:embed="rId2"/>
          <a:stretch>
            <a:fillRect/>
          </a:stretch>
        </p:blipFill>
        <p:spPr>
          <a:xfrm>
            <a:off x="759657" y="2377440"/>
            <a:ext cx="8384343" cy="4353896"/>
          </a:xfrm>
          <a:prstGeom prst="rect">
            <a:avLst/>
          </a:prstGeom>
        </p:spPr>
      </p:pic>
    </p:spTree>
    <p:extLst>
      <p:ext uri="{BB962C8B-B14F-4D97-AF65-F5344CB8AC3E}">
        <p14:creationId xmlns:p14="http://schemas.microsoft.com/office/powerpoint/2010/main" val="1251751855"/>
      </p:ext>
    </p:extLst>
  </p:cSld>
  <p:clrMapOvr>
    <a:masterClrMapping/>
  </p:clrMapOvr>
  <p:transition spd="med">
    <p:wipe dir="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a:extLst>
              <a:ext uri="{FF2B5EF4-FFF2-40B4-BE49-F238E27FC236}">
                <a16:creationId xmlns:a16="http://schemas.microsoft.com/office/drawing/2014/main" id="{887D3875-D511-4FA6-845B-1061E128BCDE}"/>
              </a:ext>
            </a:extLst>
          </p:cNvPr>
          <p:cNvSpPr>
            <a:spLocks noGrp="1" noChangeArrowheads="1"/>
          </p:cNvSpPr>
          <p:nvPr>
            <p:ph type="title"/>
          </p:nvPr>
        </p:nvSpPr>
        <p:spPr>
          <a:xfrm>
            <a:off x="42204" y="56324"/>
            <a:ext cx="9045526" cy="723900"/>
          </a:xfrm>
          <a:noFill/>
        </p:spPr>
        <p:txBody>
          <a:bodyPr/>
          <a:lstStyle/>
          <a:p>
            <a:pPr algn="ctr"/>
            <a:r>
              <a:rPr lang="en-US" sz="3200" dirty="0" err="1">
                <a:solidFill>
                  <a:schemeClr val="tx1"/>
                </a:solidFill>
              </a:rPr>
              <a:t>Demanda</a:t>
            </a:r>
            <a:r>
              <a:rPr lang="en-US" sz="3200" dirty="0">
                <a:solidFill>
                  <a:schemeClr val="tx1"/>
                </a:solidFill>
              </a:rPr>
              <a:t> Individual e </a:t>
            </a:r>
            <a:r>
              <a:rPr lang="en-US" sz="3200" dirty="0" err="1">
                <a:solidFill>
                  <a:schemeClr val="tx1"/>
                </a:solidFill>
              </a:rPr>
              <a:t>Demanda</a:t>
            </a:r>
            <a:r>
              <a:rPr lang="en-US" sz="3200" dirty="0">
                <a:solidFill>
                  <a:schemeClr val="tx1"/>
                </a:solidFill>
              </a:rPr>
              <a:t> de Mercado</a:t>
            </a:r>
          </a:p>
        </p:txBody>
      </p:sp>
      <p:sp>
        <p:nvSpPr>
          <p:cNvPr id="7" name="Line 4">
            <a:extLst>
              <a:ext uri="{FF2B5EF4-FFF2-40B4-BE49-F238E27FC236}">
                <a16:creationId xmlns:a16="http://schemas.microsoft.com/office/drawing/2014/main" id="{CD3CD0F7-E1F7-4B86-BC66-E56DD5EA58CA}"/>
              </a:ext>
            </a:extLst>
          </p:cNvPr>
          <p:cNvSpPr>
            <a:spLocks noChangeShapeType="1"/>
          </p:cNvSpPr>
          <p:nvPr/>
        </p:nvSpPr>
        <p:spPr bwMode="auto">
          <a:xfrm>
            <a:off x="1397220" y="1636274"/>
            <a:ext cx="0" cy="4265612"/>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8" name="Line 5">
            <a:extLst>
              <a:ext uri="{FF2B5EF4-FFF2-40B4-BE49-F238E27FC236}">
                <a16:creationId xmlns:a16="http://schemas.microsoft.com/office/drawing/2014/main" id="{57F1F24F-4250-42DC-ACB8-132B464E4B09}"/>
              </a:ext>
            </a:extLst>
          </p:cNvPr>
          <p:cNvSpPr>
            <a:spLocks noChangeShapeType="1"/>
          </p:cNvSpPr>
          <p:nvPr/>
        </p:nvSpPr>
        <p:spPr bwMode="auto">
          <a:xfrm>
            <a:off x="1386107" y="5873750"/>
            <a:ext cx="5673725"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9" name="Rectangle 6">
            <a:extLst>
              <a:ext uri="{FF2B5EF4-FFF2-40B4-BE49-F238E27FC236}">
                <a16:creationId xmlns:a16="http://schemas.microsoft.com/office/drawing/2014/main" id="{5788707D-ED17-4607-A7AB-927EC3DC7B4F}"/>
              </a:ext>
            </a:extLst>
          </p:cNvPr>
          <p:cNvSpPr>
            <a:spLocks noChangeArrowheads="1"/>
          </p:cNvSpPr>
          <p:nvPr/>
        </p:nvSpPr>
        <p:spPr bwMode="auto">
          <a:xfrm>
            <a:off x="6841098" y="5828642"/>
            <a:ext cx="461666" cy="520655"/>
          </a:xfrm>
          <a:prstGeom prst="rect">
            <a:avLst/>
          </a:prstGeom>
          <a:noFill/>
          <a:ln w="12700">
            <a:noFill/>
            <a:miter lim="800000"/>
            <a:headEnd/>
            <a:tailEnd/>
          </a:ln>
        </p:spPr>
        <p:txBody>
          <a:bodyPr wrap="none" lIns="90488" tIns="44450" rIns="90488" bIns="44450">
            <a:spAutoFit/>
          </a:bodyPr>
          <a:lstStyle/>
          <a:p>
            <a:r>
              <a:rPr lang="en-US" sz="2800" b="1" dirty="0">
                <a:latin typeface="Arial" charset="0"/>
              </a:rPr>
              <a:t>Q</a:t>
            </a:r>
          </a:p>
        </p:txBody>
      </p:sp>
      <p:sp>
        <p:nvSpPr>
          <p:cNvPr id="10" name="Rectangle 7">
            <a:extLst>
              <a:ext uri="{FF2B5EF4-FFF2-40B4-BE49-F238E27FC236}">
                <a16:creationId xmlns:a16="http://schemas.microsoft.com/office/drawing/2014/main" id="{EA3ED7BD-3C33-42FA-983B-A70080A717A8}"/>
              </a:ext>
            </a:extLst>
          </p:cNvPr>
          <p:cNvSpPr>
            <a:spLocks noChangeArrowheads="1"/>
          </p:cNvSpPr>
          <p:nvPr/>
        </p:nvSpPr>
        <p:spPr bwMode="auto">
          <a:xfrm>
            <a:off x="1065432" y="4903788"/>
            <a:ext cx="322263" cy="393700"/>
          </a:xfrm>
          <a:prstGeom prst="rect">
            <a:avLst/>
          </a:prstGeom>
          <a:noFill/>
          <a:ln w="12700">
            <a:noFill/>
            <a:miter lim="800000"/>
            <a:headEnd/>
            <a:tailEnd/>
          </a:ln>
        </p:spPr>
        <p:txBody>
          <a:bodyPr wrap="none" lIns="90488" tIns="44450" rIns="90488" bIns="44450">
            <a:spAutoFit/>
          </a:bodyPr>
          <a:lstStyle/>
          <a:p>
            <a:r>
              <a:rPr lang="en-US" sz="2000" b="1">
                <a:latin typeface="Arial" charset="0"/>
              </a:rPr>
              <a:t>1</a:t>
            </a:r>
          </a:p>
        </p:txBody>
      </p:sp>
      <p:sp>
        <p:nvSpPr>
          <p:cNvPr id="11" name="Rectangle 8">
            <a:extLst>
              <a:ext uri="{FF2B5EF4-FFF2-40B4-BE49-F238E27FC236}">
                <a16:creationId xmlns:a16="http://schemas.microsoft.com/office/drawing/2014/main" id="{CA2DEF90-9F87-4711-8D70-48BBB65BD756}"/>
              </a:ext>
            </a:extLst>
          </p:cNvPr>
          <p:cNvSpPr>
            <a:spLocks noChangeArrowheads="1"/>
          </p:cNvSpPr>
          <p:nvPr/>
        </p:nvSpPr>
        <p:spPr bwMode="auto">
          <a:xfrm>
            <a:off x="1065432" y="4081463"/>
            <a:ext cx="322263" cy="393700"/>
          </a:xfrm>
          <a:prstGeom prst="rect">
            <a:avLst/>
          </a:prstGeom>
          <a:noFill/>
          <a:ln w="12700">
            <a:noFill/>
            <a:miter lim="800000"/>
            <a:headEnd/>
            <a:tailEnd/>
          </a:ln>
        </p:spPr>
        <p:txBody>
          <a:bodyPr wrap="none" lIns="90488" tIns="44450" rIns="90488" bIns="44450">
            <a:spAutoFit/>
          </a:bodyPr>
          <a:lstStyle/>
          <a:p>
            <a:r>
              <a:rPr lang="en-US" sz="2000" b="1">
                <a:latin typeface="Arial" charset="0"/>
              </a:rPr>
              <a:t>2</a:t>
            </a:r>
          </a:p>
        </p:txBody>
      </p:sp>
      <p:sp>
        <p:nvSpPr>
          <p:cNvPr id="12" name="Rectangle 9">
            <a:extLst>
              <a:ext uri="{FF2B5EF4-FFF2-40B4-BE49-F238E27FC236}">
                <a16:creationId xmlns:a16="http://schemas.microsoft.com/office/drawing/2014/main" id="{21747048-759E-4E23-9F5D-06A1F05B4B55}"/>
              </a:ext>
            </a:extLst>
          </p:cNvPr>
          <p:cNvSpPr>
            <a:spLocks noChangeArrowheads="1"/>
          </p:cNvSpPr>
          <p:nvPr/>
        </p:nvSpPr>
        <p:spPr bwMode="auto">
          <a:xfrm>
            <a:off x="1065432" y="3257550"/>
            <a:ext cx="322263" cy="393700"/>
          </a:xfrm>
          <a:prstGeom prst="rect">
            <a:avLst/>
          </a:prstGeom>
          <a:noFill/>
          <a:ln w="12700">
            <a:noFill/>
            <a:miter lim="800000"/>
            <a:headEnd/>
            <a:tailEnd/>
          </a:ln>
        </p:spPr>
        <p:txBody>
          <a:bodyPr wrap="none" lIns="90488" tIns="44450" rIns="90488" bIns="44450">
            <a:spAutoFit/>
          </a:bodyPr>
          <a:lstStyle/>
          <a:p>
            <a:r>
              <a:rPr lang="en-US" sz="2000" b="1">
                <a:latin typeface="Arial" charset="0"/>
              </a:rPr>
              <a:t>3</a:t>
            </a:r>
          </a:p>
        </p:txBody>
      </p:sp>
      <p:sp>
        <p:nvSpPr>
          <p:cNvPr id="13" name="Rectangle 10">
            <a:extLst>
              <a:ext uri="{FF2B5EF4-FFF2-40B4-BE49-F238E27FC236}">
                <a16:creationId xmlns:a16="http://schemas.microsoft.com/office/drawing/2014/main" id="{18B5F777-1B31-4FBF-8153-E5A82BF453D3}"/>
              </a:ext>
            </a:extLst>
          </p:cNvPr>
          <p:cNvSpPr>
            <a:spLocks noChangeArrowheads="1"/>
          </p:cNvSpPr>
          <p:nvPr/>
        </p:nvSpPr>
        <p:spPr bwMode="auto">
          <a:xfrm>
            <a:off x="1065432" y="2435225"/>
            <a:ext cx="322263" cy="393700"/>
          </a:xfrm>
          <a:prstGeom prst="rect">
            <a:avLst/>
          </a:prstGeom>
          <a:noFill/>
          <a:ln w="12700">
            <a:noFill/>
            <a:miter lim="800000"/>
            <a:headEnd/>
            <a:tailEnd/>
          </a:ln>
        </p:spPr>
        <p:txBody>
          <a:bodyPr wrap="none" lIns="90488" tIns="44450" rIns="90488" bIns="44450">
            <a:spAutoFit/>
          </a:bodyPr>
          <a:lstStyle/>
          <a:p>
            <a:r>
              <a:rPr lang="en-US" sz="2000" b="1">
                <a:latin typeface="Arial" charset="0"/>
              </a:rPr>
              <a:t>4</a:t>
            </a:r>
          </a:p>
        </p:txBody>
      </p:sp>
      <p:sp>
        <p:nvSpPr>
          <p:cNvPr id="14" name="Rectangle 11">
            <a:extLst>
              <a:ext uri="{FF2B5EF4-FFF2-40B4-BE49-F238E27FC236}">
                <a16:creationId xmlns:a16="http://schemas.microsoft.com/office/drawing/2014/main" id="{7839B6BF-A73A-4DD7-83D5-1A1505D73388}"/>
              </a:ext>
            </a:extLst>
          </p:cNvPr>
          <p:cNvSpPr>
            <a:spLocks noChangeArrowheads="1"/>
          </p:cNvSpPr>
          <p:nvPr/>
        </p:nvSpPr>
        <p:spPr bwMode="auto">
          <a:xfrm>
            <a:off x="1194095" y="1176506"/>
            <a:ext cx="514501" cy="520655"/>
          </a:xfrm>
          <a:prstGeom prst="rect">
            <a:avLst/>
          </a:prstGeom>
          <a:noFill/>
          <a:ln w="12700">
            <a:noFill/>
            <a:miter lim="800000"/>
            <a:headEnd/>
            <a:tailEnd/>
          </a:ln>
        </p:spPr>
        <p:txBody>
          <a:bodyPr wrap="none" lIns="90488" tIns="44450" rIns="90488" bIns="44450">
            <a:spAutoFit/>
          </a:bodyPr>
          <a:lstStyle/>
          <a:p>
            <a:r>
              <a:rPr lang="en-US" sz="2800" b="1" dirty="0">
                <a:latin typeface="Arial" charset="0"/>
              </a:rPr>
              <a:t>P </a:t>
            </a:r>
          </a:p>
        </p:txBody>
      </p:sp>
      <p:sp>
        <p:nvSpPr>
          <p:cNvPr id="15" name="Rectangle 12">
            <a:extLst>
              <a:ext uri="{FF2B5EF4-FFF2-40B4-BE49-F238E27FC236}">
                <a16:creationId xmlns:a16="http://schemas.microsoft.com/office/drawing/2014/main" id="{0BB5EC50-317E-4E78-9C4F-B239A66A42FC}"/>
              </a:ext>
            </a:extLst>
          </p:cNvPr>
          <p:cNvSpPr>
            <a:spLocks noChangeArrowheads="1"/>
          </p:cNvSpPr>
          <p:nvPr/>
        </p:nvSpPr>
        <p:spPr bwMode="auto">
          <a:xfrm>
            <a:off x="1122582" y="5842000"/>
            <a:ext cx="307975" cy="363538"/>
          </a:xfrm>
          <a:prstGeom prst="rect">
            <a:avLst/>
          </a:prstGeom>
          <a:noFill/>
          <a:ln w="12700">
            <a:noFill/>
            <a:miter lim="800000"/>
            <a:headEnd/>
            <a:tailEnd/>
          </a:ln>
        </p:spPr>
        <p:txBody>
          <a:bodyPr wrap="none" lIns="90488" tIns="44450" rIns="90488" bIns="44450">
            <a:spAutoFit/>
          </a:bodyPr>
          <a:lstStyle/>
          <a:p>
            <a:r>
              <a:rPr lang="en-US" sz="1800" b="1">
                <a:latin typeface="Arial" charset="0"/>
              </a:rPr>
              <a:t>0</a:t>
            </a:r>
          </a:p>
        </p:txBody>
      </p:sp>
      <p:sp>
        <p:nvSpPr>
          <p:cNvPr id="16" name="Rectangle 13">
            <a:extLst>
              <a:ext uri="{FF2B5EF4-FFF2-40B4-BE49-F238E27FC236}">
                <a16:creationId xmlns:a16="http://schemas.microsoft.com/office/drawing/2014/main" id="{4E9F7D98-CBB0-47E5-97EC-3906E9475C52}"/>
              </a:ext>
            </a:extLst>
          </p:cNvPr>
          <p:cNvSpPr>
            <a:spLocks noChangeArrowheads="1"/>
          </p:cNvSpPr>
          <p:nvPr/>
        </p:nvSpPr>
        <p:spPr bwMode="auto">
          <a:xfrm>
            <a:off x="1065432" y="1612900"/>
            <a:ext cx="322263" cy="393700"/>
          </a:xfrm>
          <a:prstGeom prst="rect">
            <a:avLst/>
          </a:prstGeom>
          <a:noFill/>
          <a:ln w="12700">
            <a:noFill/>
            <a:miter lim="800000"/>
            <a:headEnd/>
            <a:tailEnd/>
          </a:ln>
        </p:spPr>
        <p:txBody>
          <a:bodyPr wrap="none" lIns="90488" tIns="44450" rIns="90488" bIns="44450">
            <a:spAutoFit/>
          </a:bodyPr>
          <a:lstStyle/>
          <a:p>
            <a:r>
              <a:rPr lang="en-US" sz="2000" b="1">
                <a:latin typeface="Arial" charset="0"/>
              </a:rPr>
              <a:t>5</a:t>
            </a:r>
          </a:p>
        </p:txBody>
      </p:sp>
      <p:sp>
        <p:nvSpPr>
          <p:cNvPr id="17" name="Rectangle 14">
            <a:extLst>
              <a:ext uri="{FF2B5EF4-FFF2-40B4-BE49-F238E27FC236}">
                <a16:creationId xmlns:a16="http://schemas.microsoft.com/office/drawing/2014/main" id="{050D6413-3B4E-49A4-B3B3-797C43840943}"/>
              </a:ext>
            </a:extLst>
          </p:cNvPr>
          <p:cNvSpPr>
            <a:spLocks noChangeArrowheads="1"/>
          </p:cNvSpPr>
          <p:nvPr/>
        </p:nvSpPr>
        <p:spPr bwMode="auto">
          <a:xfrm>
            <a:off x="1802032" y="5842000"/>
            <a:ext cx="307975" cy="363538"/>
          </a:xfrm>
          <a:prstGeom prst="rect">
            <a:avLst/>
          </a:prstGeom>
          <a:noFill/>
          <a:ln w="12700">
            <a:noFill/>
            <a:miter lim="800000"/>
            <a:headEnd/>
            <a:tailEnd/>
          </a:ln>
        </p:spPr>
        <p:txBody>
          <a:bodyPr wrap="none" lIns="90488" tIns="44450" rIns="90488" bIns="44450">
            <a:spAutoFit/>
          </a:bodyPr>
          <a:lstStyle/>
          <a:p>
            <a:r>
              <a:rPr lang="en-US" sz="1800" b="1">
                <a:solidFill>
                  <a:srgbClr val="0033CC"/>
                </a:solidFill>
                <a:latin typeface="Arial" charset="0"/>
              </a:rPr>
              <a:t>4</a:t>
            </a:r>
          </a:p>
        </p:txBody>
      </p:sp>
      <p:sp>
        <p:nvSpPr>
          <p:cNvPr id="18" name="Rectangle 15">
            <a:extLst>
              <a:ext uri="{FF2B5EF4-FFF2-40B4-BE49-F238E27FC236}">
                <a16:creationId xmlns:a16="http://schemas.microsoft.com/office/drawing/2014/main" id="{3F2A538D-79B9-43BD-A83A-D3F701BFF5DC}"/>
              </a:ext>
            </a:extLst>
          </p:cNvPr>
          <p:cNvSpPr>
            <a:spLocks noChangeArrowheads="1"/>
          </p:cNvSpPr>
          <p:nvPr/>
        </p:nvSpPr>
        <p:spPr bwMode="auto">
          <a:xfrm>
            <a:off x="2957732" y="5842000"/>
            <a:ext cx="434975" cy="363538"/>
          </a:xfrm>
          <a:prstGeom prst="rect">
            <a:avLst/>
          </a:prstGeom>
          <a:noFill/>
          <a:ln w="12700">
            <a:noFill/>
            <a:miter lim="800000"/>
            <a:headEnd/>
            <a:tailEnd/>
          </a:ln>
        </p:spPr>
        <p:txBody>
          <a:bodyPr wrap="none" lIns="90488" tIns="44450" rIns="90488" bIns="44450">
            <a:spAutoFit/>
          </a:bodyPr>
          <a:lstStyle/>
          <a:p>
            <a:r>
              <a:rPr lang="en-US" sz="1800" b="1" dirty="0">
                <a:latin typeface="Arial" charset="0"/>
              </a:rPr>
              <a:t>11</a:t>
            </a:r>
          </a:p>
        </p:txBody>
      </p:sp>
      <p:grpSp>
        <p:nvGrpSpPr>
          <p:cNvPr id="23" name="Group 31">
            <a:extLst>
              <a:ext uri="{FF2B5EF4-FFF2-40B4-BE49-F238E27FC236}">
                <a16:creationId xmlns:a16="http://schemas.microsoft.com/office/drawing/2014/main" id="{E0AE81E4-6A41-4627-A6EF-541148475079}"/>
              </a:ext>
            </a:extLst>
          </p:cNvPr>
          <p:cNvGrpSpPr>
            <a:grpSpLocks/>
          </p:cNvGrpSpPr>
          <p:nvPr/>
        </p:nvGrpSpPr>
        <p:grpSpPr bwMode="auto">
          <a:xfrm>
            <a:off x="1689320" y="1874838"/>
            <a:ext cx="1614487" cy="3638550"/>
            <a:chOff x="1589" y="1265"/>
            <a:chExt cx="1017" cy="2292"/>
          </a:xfrm>
        </p:grpSpPr>
        <p:sp>
          <p:nvSpPr>
            <p:cNvPr id="24" name="Line 20">
              <a:extLst>
                <a:ext uri="{FF2B5EF4-FFF2-40B4-BE49-F238E27FC236}">
                  <a16:creationId xmlns:a16="http://schemas.microsoft.com/office/drawing/2014/main" id="{6E037B4D-0B60-4772-A164-5C6239809C1A}"/>
                </a:ext>
              </a:extLst>
            </p:cNvPr>
            <p:cNvSpPr>
              <a:spLocks noChangeShapeType="1"/>
            </p:cNvSpPr>
            <p:nvPr/>
          </p:nvSpPr>
          <p:spPr bwMode="auto">
            <a:xfrm>
              <a:off x="1589" y="1265"/>
              <a:ext cx="747" cy="2031"/>
            </a:xfrm>
            <a:prstGeom prst="line">
              <a:avLst/>
            </a:prstGeom>
            <a:noFill/>
            <a:ln w="50800">
              <a:solidFill>
                <a:srgbClr val="0033CC"/>
              </a:solidFill>
              <a:round/>
              <a:headEnd/>
              <a:tailEnd/>
            </a:ln>
          </p:spPr>
          <p:txBody>
            <a:bodyPr wrap="none" anchor="ctr"/>
            <a:lstStyle/>
            <a:p>
              <a:endParaRPr lang="pt-BR"/>
            </a:p>
          </p:txBody>
        </p:sp>
        <p:sp>
          <p:nvSpPr>
            <p:cNvPr id="25" name="Rectangle 23">
              <a:extLst>
                <a:ext uri="{FF2B5EF4-FFF2-40B4-BE49-F238E27FC236}">
                  <a16:creationId xmlns:a16="http://schemas.microsoft.com/office/drawing/2014/main" id="{65614638-1898-4C91-86B7-A26FC1DE8B09}"/>
                </a:ext>
              </a:extLst>
            </p:cNvPr>
            <p:cNvSpPr>
              <a:spLocks noChangeArrowheads="1"/>
            </p:cNvSpPr>
            <p:nvPr/>
          </p:nvSpPr>
          <p:spPr bwMode="auto">
            <a:xfrm>
              <a:off x="2253" y="3309"/>
              <a:ext cx="353" cy="248"/>
            </a:xfrm>
            <a:prstGeom prst="rect">
              <a:avLst/>
            </a:prstGeom>
            <a:noFill/>
            <a:ln w="12700">
              <a:noFill/>
              <a:miter lim="800000"/>
              <a:headEnd/>
              <a:tailEnd/>
            </a:ln>
          </p:spPr>
          <p:txBody>
            <a:bodyPr lIns="90488" tIns="44450" rIns="90488" bIns="44450">
              <a:spAutoFit/>
            </a:bodyPr>
            <a:lstStyle/>
            <a:p>
              <a:r>
                <a:rPr lang="en-US" sz="2000" b="1">
                  <a:solidFill>
                    <a:srgbClr val="0033CC"/>
                  </a:solidFill>
                  <a:latin typeface="Arial" charset="0"/>
                </a:rPr>
                <a:t>D</a:t>
              </a:r>
              <a:r>
                <a:rPr lang="en-US" sz="2000" b="1" baseline="-25000">
                  <a:solidFill>
                    <a:srgbClr val="0033CC"/>
                  </a:solidFill>
                  <a:latin typeface="Arial" charset="0"/>
                </a:rPr>
                <a:t>B</a:t>
              </a:r>
            </a:p>
          </p:txBody>
        </p:sp>
      </p:grpSp>
      <p:grpSp>
        <p:nvGrpSpPr>
          <p:cNvPr id="26" name="Group 32">
            <a:extLst>
              <a:ext uri="{FF2B5EF4-FFF2-40B4-BE49-F238E27FC236}">
                <a16:creationId xmlns:a16="http://schemas.microsoft.com/office/drawing/2014/main" id="{66927D55-55BB-4737-A66A-35B7140E01FE}"/>
              </a:ext>
            </a:extLst>
          </p:cNvPr>
          <p:cNvGrpSpPr>
            <a:grpSpLocks/>
          </p:cNvGrpSpPr>
          <p:nvPr/>
        </p:nvGrpSpPr>
        <p:grpSpPr bwMode="auto">
          <a:xfrm>
            <a:off x="1956020" y="1798638"/>
            <a:ext cx="2433637" cy="3657600"/>
            <a:chOff x="1841" y="1217"/>
            <a:chExt cx="1533" cy="2304"/>
          </a:xfrm>
        </p:grpSpPr>
        <p:sp>
          <p:nvSpPr>
            <p:cNvPr id="27" name="Line 21">
              <a:extLst>
                <a:ext uri="{FF2B5EF4-FFF2-40B4-BE49-F238E27FC236}">
                  <a16:creationId xmlns:a16="http://schemas.microsoft.com/office/drawing/2014/main" id="{9C7C4C82-72ED-40D8-AC50-7AECBE6C1726}"/>
                </a:ext>
              </a:extLst>
            </p:cNvPr>
            <p:cNvSpPr>
              <a:spLocks noChangeShapeType="1"/>
            </p:cNvSpPr>
            <p:nvPr/>
          </p:nvSpPr>
          <p:spPr bwMode="auto">
            <a:xfrm>
              <a:off x="1841" y="1217"/>
              <a:ext cx="1263" cy="2079"/>
            </a:xfrm>
            <a:prstGeom prst="line">
              <a:avLst/>
            </a:prstGeom>
            <a:noFill/>
            <a:ln w="50800">
              <a:solidFill>
                <a:srgbClr val="0033CC"/>
              </a:solidFill>
              <a:round/>
              <a:headEnd/>
              <a:tailEnd/>
            </a:ln>
          </p:spPr>
          <p:txBody>
            <a:bodyPr wrap="none" anchor="ctr"/>
            <a:lstStyle/>
            <a:p>
              <a:endParaRPr lang="pt-BR"/>
            </a:p>
          </p:txBody>
        </p:sp>
        <p:sp>
          <p:nvSpPr>
            <p:cNvPr id="28" name="Rectangle 24">
              <a:extLst>
                <a:ext uri="{FF2B5EF4-FFF2-40B4-BE49-F238E27FC236}">
                  <a16:creationId xmlns:a16="http://schemas.microsoft.com/office/drawing/2014/main" id="{B85CCA1E-1C43-4724-A1F8-6C54E2CD6765}"/>
                </a:ext>
              </a:extLst>
            </p:cNvPr>
            <p:cNvSpPr>
              <a:spLocks noChangeArrowheads="1"/>
            </p:cNvSpPr>
            <p:nvPr/>
          </p:nvSpPr>
          <p:spPr bwMode="auto">
            <a:xfrm>
              <a:off x="3021" y="3273"/>
              <a:ext cx="353" cy="248"/>
            </a:xfrm>
            <a:prstGeom prst="rect">
              <a:avLst/>
            </a:prstGeom>
            <a:noFill/>
            <a:ln w="12700">
              <a:noFill/>
              <a:miter lim="800000"/>
              <a:headEnd/>
              <a:tailEnd/>
            </a:ln>
          </p:spPr>
          <p:txBody>
            <a:bodyPr lIns="90488" tIns="44450" rIns="90488" bIns="44450">
              <a:spAutoFit/>
            </a:bodyPr>
            <a:lstStyle/>
            <a:p>
              <a:r>
                <a:rPr lang="en-US" sz="2000" b="1" dirty="0">
                  <a:solidFill>
                    <a:srgbClr val="0033CC"/>
                  </a:solidFill>
                  <a:latin typeface="Arial" charset="0"/>
                </a:rPr>
                <a:t>D</a:t>
              </a:r>
              <a:r>
                <a:rPr lang="en-US" sz="2000" b="1" baseline="-25000" dirty="0">
                  <a:solidFill>
                    <a:srgbClr val="0033CC"/>
                  </a:solidFill>
                  <a:latin typeface="Arial" charset="0"/>
                </a:rPr>
                <a:t>C</a:t>
              </a:r>
            </a:p>
          </p:txBody>
        </p:sp>
      </p:grpSp>
      <p:grpSp>
        <p:nvGrpSpPr>
          <p:cNvPr id="29" name="Group 33">
            <a:extLst>
              <a:ext uri="{FF2B5EF4-FFF2-40B4-BE49-F238E27FC236}">
                <a16:creationId xmlns:a16="http://schemas.microsoft.com/office/drawing/2014/main" id="{5CF49335-0F84-43A7-9BE7-372B19D6BEB1}"/>
              </a:ext>
            </a:extLst>
          </p:cNvPr>
          <p:cNvGrpSpPr>
            <a:grpSpLocks/>
          </p:cNvGrpSpPr>
          <p:nvPr/>
        </p:nvGrpSpPr>
        <p:grpSpPr bwMode="auto">
          <a:xfrm>
            <a:off x="2394170" y="1970088"/>
            <a:ext cx="5734053" cy="3179762"/>
            <a:chOff x="1985" y="1265"/>
            <a:chExt cx="3612" cy="2003"/>
          </a:xfrm>
        </p:grpSpPr>
        <p:grpSp>
          <p:nvGrpSpPr>
            <p:cNvPr id="30" name="Group 25">
              <a:extLst>
                <a:ext uri="{FF2B5EF4-FFF2-40B4-BE49-F238E27FC236}">
                  <a16:creationId xmlns:a16="http://schemas.microsoft.com/office/drawing/2014/main" id="{544D634F-842A-4C0D-A4C7-BDF9F4B8B3DE}"/>
                </a:ext>
              </a:extLst>
            </p:cNvPr>
            <p:cNvGrpSpPr>
              <a:grpSpLocks/>
            </p:cNvGrpSpPr>
            <p:nvPr/>
          </p:nvGrpSpPr>
          <p:grpSpPr bwMode="auto">
            <a:xfrm>
              <a:off x="1985" y="1265"/>
              <a:ext cx="3023" cy="2003"/>
              <a:chOff x="1985" y="1265"/>
              <a:chExt cx="3023" cy="2003"/>
            </a:xfrm>
          </p:grpSpPr>
          <p:sp>
            <p:nvSpPr>
              <p:cNvPr id="32" name="Line 26">
                <a:extLst>
                  <a:ext uri="{FF2B5EF4-FFF2-40B4-BE49-F238E27FC236}">
                    <a16:creationId xmlns:a16="http://schemas.microsoft.com/office/drawing/2014/main" id="{CE623DAB-09AB-4DB7-A43C-18B381D49A52}"/>
                  </a:ext>
                </a:extLst>
              </p:cNvPr>
              <p:cNvSpPr>
                <a:spLocks noChangeShapeType="1"/>
              </p:cNvSpPr>
              <p:nvPr/>
            </p:nvSpPr>
            <p:spPr bwMode="auto">
              <a:xfrm>
                <a:off x="1985" y="1265"/>
                <a:ext cx="495" cy="447"/>
              </a:xfrm>
              <a:prstGeom prst="line">
                <a:avLst/>
              </a:prstGeom>
              <a:noFill/>
              <a:ln w="50800">
                <a:solidFill>
                  <a:schemeClr val="tx1"/>
                </a:solidFill>
                <a:round/>
                <a:headEnd/>
                <a:tailEnd/>
              </a:ln>
            </p:spPr>
            <p:txBody>
              <a:bodyPr wrap="none" anchor="ctr"/>
              <a:lstStyle/>
              <a:p>
                <a:endParaRPr lang="pt-BR"/>
              </a:p>
            </p:txBody>
          </p:sp>
          <p:sp>
            <p:nvSpPr>
              <p:cNvPr id="33" name="Line 27">
                <a:extLst>
                  <a:ext uri="{FF2B5EF4-FFF2-40B4-BE49-F238E27FC236}">
                    <a16:creationId xmlns:a16="http://schemas.microsoft.com/office/drawing/2014/main" id="{4B8C1F71-ED89-479E-A734-E44C16299F51}"/>
                  </a:ext>
                </a:extLst>
              </p:cNvPr>
              <p:cNvSpPr>
                <a:spLocks noChangeShapeType="1"/>
              </p:cNvSpPr>
              <p:nvPr/>
            </p:nvSpPr>
            <p:spPr bwMode="auto">
              <a:xfrm flipH="1" flipV="1">
                <a:off x="2481" y="1712"/>
                <a:ext cx="2527" cy="1556"/>
              </a:xfrm>
              <a:prstGeom prst="line">
                <a:avLst/>
              </a:prstGeom>
              <a:noFill/>
              <a:ln w="50800">
                <a:solidFill>
                  <a:schemeClr val="tx1"/>
                </a:solidFill>
                <a:round/>
                <a:headEnd/>
                <a:tailEnd/>
              </a:ln>
            </p:spPr>
            <p:txBody>
              <a:bodyPr wrap="none" anchor="ctr"/>
              <a:lstStyle/>
              <a:p>
                <a:endParaRPr lang="pt-BR"/>
              </a:p>
            </p:txBody>
          </p:sp>
        </p:grpSp>
        <p:sp>
          <p:nvSpPr>
            <p:cNvPr id="31" name="Rectangle 28">
              <a:extLst>
                <a:ext uri="{FF2B5EF4-FFF2-40B4-BE49-F238E27FC236}">
                  <a16:creationId xmlns:a16="http://schemas.microsoft.com/office/drawing/2014/main" id="{F515FD5F-137C-4F23-A203-5494B9730845}"/>
                </a:ext>
              </a:extLst>
            </p:cNvPr>
            <p:cNvSpPr>
              <a:spLocks noChangeArrowheads="1"/>
            </p:cNvSpPr>
            <p:nvPr/>
          </p:nvSpPr>
          <p:spPr bwMode="auto">
            <a:xfrm>
              <a:off x="3987" y="2349"/>
              <a:ext cx="1610" cy="237"/>
            </a:xfrm>
            <a:prstGeom prst="rect">
              <a:avLst/>
            </a:prstGeom>
            <a:solidFill>
              <a:srgbClr val="F8F8F8"/>
            </a:solidFill>
            <a:ln w="12700">
              <a:solidFill>
                <a:schemeClr val="tx1"/>
              </a:solidFill>
              <a:miter lim="800000"/>
              <a:headEnd/>
              <a:tailEnd/>
            </a:ln>
          </p:spPr>
          <p:txBody>
            <a:bodyPr wrap="none" lIns="90488" tIns="44450" rIns="90488" bIns="44450">
              <a:spAutoFit/>
            </a:bodyPr>
            <a:lstStyle/>
            <a:p>
              <a:r>
                <a:rPr lang="en-US" sz="1800" b="1">
                  <a:latin typeface="Arial" charset="0"/>
                </a:rPr>
                <a:t>Demanda de Mercado</a:t>
              </a:r>
            </a:p>
          </p:txBody>
        </p:sp>
      </p:grpSp>
      <p:grpSp>
        <p:nvGrpSpPr>
          <p:cNvPr id="34" name="Group 30">
            <a:extLst>
              <a:ext uri="{FF2B5EF4-FFF2-40B4-BE49-F238E27FC236}">
                <a16:creationId xmlns:a16="http://schemas.microsoft.com/office/drawing/2014/main" id="{749201B6-BADD-4244-AE80-EA72C6E00379}"/>
              </a:ext>
            </a:extLst>
          </p:cNvPr>
          <p:cNvGrpSpPr>
            <a:grpSpLocks/>
          </p:cNvGrpSpPr>
          <p:nvPr/>
        </p:nvGrpSpPr>
        <p:grpSpPr bwMode="auto">
          <a:xfrm>
            <a:off x="1457545" y="1238257"/>
            <a:ext cx="7432675" cy="4256094"/>
            <a:chOff x="1455" y="876"/>
            <a:chExt cx="4682" cy="2681"/>
          </a:xfrm>
        </p:grpSpPr>
        <p:sp>
          <p:nvSpPr>
            <p:cNvPr id="35" name="Line 2">
              <a:extLst>
                <a:ext uri="{FF2B5EF4-FFF2-40B4-BE49-F238E27FC236}">
                  <a16:creationId xmlns:a16="http://schemas.microsoft.com/office/drawing/2014/main" id="{B8C937D0-A8FA-412B-9758-8198CFBEBCA6}"/>
                </a:ext>
              </a:extLst>
            </p:cNvPr>
            <p:cNvSpPr>
              <a:spLocks noChangeShapeType="1"/>
            </p:cNvSpPr>
            <p:nvPr/>
          </p:nvSpPr>
          <p:spPr bwMode="auto">
            <a:xfrm>
              <a:off x="1455" y="1793"/>
              <a:ext cx="543" cy="1503"/>
            </a:xfrm>
            <a:prstGeom prst="line">
              <a:avLst/>
            </a:prstGeom>
            <a:noFill/>
            <a:ln w="50800">
              <a:solidFill>
                <a:srgbClr val="0033CC"/>
              </a:solidFill>
              <a:round/>
              <a:headEnd/>
              <a:tailEnd/>
            </a:ln>
          </p:spPr>
          <p:txBody>
            <a:bodyPr wrap="none" anchor="ctr"/>
            <a:lstStyle/>
            <a:p>
              <a:endParaRPr lang="pt-BR"/>
            </a:p>
          </p:txBody>
        </p:sp>
        <p:sp>
          <p:nvSpPr>
            <p:cNvPr id="36" name="Rectangle 22">
              <a:extLst>
                <a:ext uri="{FF2B5EF4-FFF2-40B4-BE49-F238E27FC236}">
                  <a16:creationId xmlns:a16="http://schemas.microsoft.com/office/drawing/2014/main" id="{7551782B-230C-4C83-B7D0-B8549A008B04}"/>
                </a:ext>
              </a:extLst>
            </p:cNvPr>
            <p:cNvSpPr>
              <a:spLocks noChangeArrowheads="1"/>
            </p:cNvSpPr>
            <p:nvPr/>
          </p:nvSpPr>
          <p:spPr bwMode="auto">
            <a:xfrm>
              <a:off x="1869" y="3309"/>
              <a:ext cx="353" cy="248"/>
            </a:xfrm>
            <a:prstGeom prst="rect">
              <a:avLst/>
            </a:prstGeom>
            <a:noFill/>
            <a:ln w="12700">
              <a:noFill/>
              <a:miter lim="800000"/>
              <a:headEnd/>
              <a:tailEnd/>
            </a:ln>
          </p:spPr>
          <p:txBody>
            <a:bodyPr lIns="90488" tIns="44450" rIns="90488" bIns="44450">
              <a:spAutoFit/>
            </a:bodyPr>
            <a:lstStyle/>
            <a:p>
              <a:r>
                <a:rPr lang="en-US" sz="2000" b="1">
                  <a:solidFill>
                    <a:srgbClr val="0033CC"/>
                  </a:solidFill>
                  <a:latin typeface="Arial" charset="0"/>
                </a:rPr>
                <a:t>D</a:t>
              </a:r>
              <a:r>
                <a:rPr lang="en-US" sz="2000" b="1" baseline="-25000">
                  <a:solidFill>
                    <a:srgbClr val="0033CC"/>
                  </a:solidFill>
                  <a:latin typeface="Arial" charset="0"/>
                </a:rPr>
                <a:t>A</a:t>
              </a:r>
            </a:p>
          </p:txBody>
        </p:sp>
        <p:sp>
          <p:nvSpPr>
            <p:cNvPr id="37" name="Rectangle 29">
              <a:extLst>
                <a:ext uri="{FF2B5EF4-FFF2-40B4-BE49-F238E27FC236}">
                  <a16:creationId xmlns:a16="http://schemas.microsoft.com/office/drawing/2014/main" id="{C60CFFE1-230B-48F0-B8E4-BEBA06C4DEA9}"/>
                </a:ext>
              </a:extLst>
            </p:cNvPr>
            <p:cNvSpPr>
              <a:spLocks noChangeArrowheads="1"/>
            </p:cNvSpPr>
            <p:nvPr/>
          </p:nvSpPr>
          <p:spPr bwMode="auto">
            <a:xfrm>
              <a:off x="2789" y="876"/>
              <a:ext cx="3348" cy="910"/>
            </a:xfrm>
            <a:prstGeom prst="rect">
              <a:avLst/>
            </a:prstGeom>
            <a:solidFill>
              <a:srgbClr val="F8F8F8"/>
            </a:solidFill>
            <a:ln w="12700">
              <a:solidFill>
                <a:schemeClr val="tx1"/>
              </a:solidFill>
              <a:miter lim="800000"/>
              <a:headEnd/>
              <a:tailEnd/>
            </a:ln>
          </p:spPr>
          <p:txBody>
            <a:bodyPr wrap="square" lIns="90488" tIns="44450" rIns="90488" bIns="44450">
              <a:spAutoFit/>
            </a:bodyPr>
            <a:lstStyle/>
            <a:p>
              <a:pPr algn="just"/>
              <a:r>
                <a:rPr lang="en-US" sz="2200" dirty="0">
                  <a:latin typeface="Arial" charset="0"/>
                </a:rPr>
                <a:t>A </a:t>
              </a:r>
              <a:r>
                <a:rPr lang="en-US" sz="2200" dirty="0" err="1">
                  <a:latin typeface="Arial" charset="0"/>
                </a:rPr>
                <a:t>demanda</a:t>
              </a:r>
              <a:r>
                <a:rPr lang="en-US" sz="2200" dirty="0">
                  <a:latin typeface="Arial" charset="0"/>
                </a:rPr>
                <a:t> de Mercado é  </a:t>
              </a:r>
              <a:r>
                <a:rPr lang="en-US" sz="2200" dirty="0" err="1">
                  <a:latin typeface="Arial" charset="0"/>
                </a:rPr>
                <a:t>mais</a:t>
              </a:r>
              <a:r>
                <a:rPr lang="en-US" sz="2200" dirty="0">
                  <a:latin typeface="Arial" charset="0"/>
                </a:rPr>
                <a:t>  </a:t>
              </a:r>
              <a:r>
                <a:rPr lang="en-US" sz="2200" dirty="0" err="1">
                  <a:latin typeface="Arial" charset="0"/>
                </a:rPr>
                <a:t>sensível</a:t>
              </a:r>
              <a:r>
                <a:rPr lang="en-US" sz="2200" dirty="0">
                  <a:latin typeface="Arial" charset="0"/>
                </a:rPr>
                <a:t> ao </a:t>
              </a:r>
              <a:r>
                <a:rPr lang="en-US" sz="2200" dirty="0" err="1">
                  <a:latin typeface="Arial" charset="0"/>
                </a:rPr>
                <a:t>preço</a:t>
              </a:r>
              <a:r>
                <a:rPr lang="en-US" sz="2200" dirty="0">
                  <a:latin typeface="Arial" charset="0"/>
                </a:rPr>
                <a:t> </a:t>
              </a:r>
              <a:r>
                <a:rPr lang="en-US" sz="2200" dirty="0" err="1">
                  <a:latin typeface="Arial" charset="0"/>
                </a:rPr>
                <a:t>quando</a:t>
              </a:r>
              <a:r>
                <a:rPr lang="en-US" sz="2200" dirty="0">
                  <a:latin typeface="Arial" charset="0"/>
                </a:rPr>
                <a:t> </a:t>
              </a:r>
              <a:r>
                <a:rPr lang="en-US" sz="2200" dirty="0" err="1">
                  <a:latin typeface="Arial" charset="0"/>
                </a:rPr>
                <a:t>este</a:t>
              </a:r>
              <a:r>
                <a:rPr lang="en-US" sz="2200" dirty="0">
                  <a:latin typeface="Arial" charset="0"/>
                </a:rPr>
                <a:t> é  inferior  a R$ 4, </a:t>
              </a:r>
              <a:r>
                <a:rPr lang="en-US" sz="2200" dirty="0" err="1">
                  <a:latin typeface="Arial" charset="0"/>
                </a:rPr>
                <a:t>pelo</a:t>
              </a:r>
              <a:r>
                <a:rPr lang="en-US" sz="2200" dirty="0">
                  <a:latin typeface="Arial" charset="0"/>
                </a:rPr>
                <a:t> </a:t>
              </a:r>
              <a:r>
                <a:rPr lang="en-US" sz="2200" dirty="0" err="1">
                  <a:latin typeface="Arial" charset="0"/>
                </a:rPr>
                <a:t>ingresso</a:t>
              </a:r>
              <a:r>
                <a:rPr lang="en-US" sz="2200" dirty="0">
                  <a:latin typeface="Arial" charset="0"/>
                </a:rPr>
                <a:t> de </a:t>
              </a:r>
              <a:r>
                <a:rPr lang="en-US" sz="2200" dirty="0" err="1">
                  <a:latin typeface="Arial" charset="0"/>
                </a:rPr>
                <a:t>mais</a:t>
              </a:r>
              <a:r>
                <a:rPr lang="en-US" sz="2200" dirty="0">
                  <a:latin typeface="Arial" charset="0"/>
                </a:rPr>
                <a:t> um </a:t>
              </a:r>
              <a:r>
                <a:rPr lang="en-US" sz="2200" dirty="0" err="1">
                  <a:latin typeface="Arial" charset="0"/>
                </a:rPr>
                <a:t>consumidor</a:t>
              </a:r>
              <a:r>
                <a:rPr lang="en-US" sz="2200" dirty="0">
                  <a:latin typeface="Arial" charset="0"/>
                </a:rPr>
                <a:t>  no  </a:t>
              </a:r>
              <a:r>
                <a:rPr lang="en-US" sz="2200" dirty="0" err="1">
                  <a:latin typeface="Arial" charset="0"/>
                </a:rPr>
                <a:t>mercado</a:t>
              </a:r>
              <a:r>
                <a:rPr lang="en-US" sz="2200" dirty="0">
                  <a:latin typeface="Arial" charset="0"/>
                </a:rPr>
                <a:t>, o </a:t>
              </a:r>
              <a:r>
                <a:rPr lang="en-US" sz="2200" dirty="0" err="1">
                  <a:latin typeface="Arial" charset="0"/>
                </a:rPr>
                <a:t>consumidor</a:t>
              </a:r>
              <a:r>
                <a:rPr lang="en-US" sz="2200" dirty="0">
                  <a:latin typeface="Arial" charset="0"/>
                </a:rPr>
                <a:t> A.</a:t>
              </a:r>
            </a:p>
          </p:txBody>
        </p:sp>
      </p:grpSp>
      <p:sp>
        <p:nvSpPr>
          <p:cNvPr id="38" name="Line 34">
            <a:extLst>
              <a:ext uri="{FF2B5EF4-FFF2-40B4-BE49-F238E27FC236}">
                <a16:creationId xmlns:a16="http://schemas.microsoft.com/office/drawing/2014/main" id="{55E02FCB-E8FD-453A-95BA-89310D502393}"/>
              </a:ext>
            </a:extLst>
          </p:cNvPr>
          <p:cNvSpPr>
            <a:spLocks noChangeShapeType="1"/>
          </p:cNvSpPr>
          <p:nvPr/>
        </p:nvSpPr>
        <p:spPr bwMode="auto">
          <a:xfrm>
            <a:off x="1403570" y="2705100"/>
            <a:ext cx="560387" cy="0"/>
          </a:xfrm>
          <a:prstGeom prst="line">
            <a:avLst/>
          </a:prstGeom>
          <a:noFill/>
          <a:ln w="12700">
            <a:solidFill>
              <a:srgbClr val="0033CC"/>
            </a:solidFill>
            <a:prstDash val="dash"/>
            <a:round/>
            <a:headEnd/>
            <a:tailEnd/>
          </a:ln>
        </p:spPr>
        <p:txBody>
          <a:bodyPr wrap="none">
            <a:spAutoFit/>
          </a:bodyPr>
          <a:lstStyle/>
          <a:p>
            <a:endParaRPr lang="pt-BR"/>
          </a:p>
        </p:txBody>
      </p:sp>
      <p:sp>
        <p:nvSpPr>
          <p:cNvPr id="39" name="Line 35">
            <a:extLst>
              <a:ext uri="{FF2B5EF4-FFF2-40B4-BE49-F238E27FC236}">
                <a16:creationId xmlns:a16="http://schemas.microsoft.com/office/drawing/2014/main" id="{A87BB201-C81C-478D-8578-31C3482A808C}"/>
              </a:ext>
            </a:extLst>
          </p:cNvPr>
          <p:cNvSpPr>
            <a:spLocks noChangeShapeType="1"/>
          </p:cNvSpPr>
          <p:nvPr/>
        </p:nvSpPr>
        <p:spPr bwMode="auto">
          <a:xfrm>
            <a:off x="1963957" y="2705100"/>
            <a:ext cx="0" cy="3173413"/>
          </a:xfrm>
          <a:prstGeom prst="line">
            <a:avLst/>
          </a:prstGeom>
          <a:noFill/>
          <a:ln w="12700">
            <a:solidFill>
              <a:srgbClr val="0033CC"/>
            </a:solidFill>
            <a:prstDash val="dash"/>
            <a:round/>
            <a:headEnd/>
            <a:tailEnd/>
          </a:ln>
        </p:spPr>
        <p:txBody>
          <a:bodyPr wrap="none">
            <a:spAutoFit/>
          </a:bodyPr>
          <a:lstStyle/>
          <a:p>
            <a:endParaRPr lang="pt-BR"/>
          </a:p>
        </p:txBody>
      </p:sp>
      <p:sp>
        <p:nvSpPr>
          <p:cNvPr id="40" name="Line 36">
            <a:extLst>
              <a:ext uri="{FF2B5EF4-FFF2-40B4-BE49-F238E27FC236}">
                <a16:creationId xmlns:a16="http://schemas.microsoft.com/office/drawing/2014/main" id="{2524A99D-34F0-48BC-8950-B0DCEE131F0B}"/>
              </a:ext>
            </a:extLst>
          </p:cNvPr>
          <p:cNvSpPr>
            <a:spLocks noChangeShapeType="1"/>
          </p:cNvSpPr>
          <p:nvPr/>
        </p:nvSpPr>
        <p:spPr bwMode="auto">
          <a:xfrm>
            <a:off x="2002057" y="2705100"/>
            <a:ext cx="465138" cy="0"/>
          </a:xfrm>
          <a:prstGeom prst="line">
            <a:avLst/>
          </a:prstGeom>
          <a:noFill/>
          <a:ln w="12700">
            <a:solidFill>
              <a:srgbClr val="0033CC"/>
            </a:solidFill>
            <a:prstDash val="dash"/>
            <a:round/>
            <a:headEnd/>
            <a:tailEnd/>
          </a:ln>
        </p:spPr>
        <p:txBody>
          <a:bodyPr>
            <a:spAutoFit/>
          </a:bodyPr>
          <a:lstStyle/>
          <a:p>
            <a:endParaRPr lang="pt-BR"/>
          </a:p>
        </p:txBody>
      </p:sp>
      <p:sp>
        <p:nvSpPr>
          <p:cNvPr id="41" name="Line 37">
            <a:extLst>
              <a:ext uri="{FF2B5EF4-FFF2-40B4-BE49-F238E27FC236}">
                <a16:creationId xmlns:a16="http://schemas.microsoft.com/office/drawing/2014/main" id="{76E3FB6F-479C-4A5B-AC99-DF322E1A353A}"/>
              </a:ext>
            </a:extLst>
          </p:cNvPr>
          <p:cNvSpPr>
            <a:spLocks noChangeShapeType="1"/>
          </p:cNvSpPr>
          <p:nvPr/>
        </p:nvSpPr>
        <p:spPr bwMode="auto">
          <a:xfrm>
            <a:off x="2502120" y="2705100"/>
            <a:ext cx="0" cy="3154363"/>
          </a:xfrm>
          <a:prstGeom prst="line">
            <a:avLst/>
          </a:prstGeom>
          <a:noFill/>
          <a:ln w="12700">
            <a:solidFill>
              <a:srgbClr val="0033CC"/>
            </a:solidFill>
            <a:prstDash val="dash"/>
            <a:round/>
            <a:headEnd/>
            <a:tailEnd/>
          </a:ln>
        </p:spPr>
        <p:txBody>
          <a:bodyPr wrap="none">
            <a:spAutoFit/>
          </a:bodyPr>
          <a:lstStyle/>
          <a:p>
            <a:endParaRPr lang="pt-BR"/>
          </a:p>
        </p:txBody>
      </p:sp>
      <p:sp>
        <p:nvSpPr>
          <p:cNvPr id="42" name="Line 38">
            <a:extLst>
              <a:ext uri="{FF2B5EF4-FFF2-40B4-BE49-F238E27FC236}">
                <a16:creationId xmlns:a16="http://schemas.microsoft.com/office/drawing/2014/main" id="{BF4F8462-3274-418E-A59A-05FF63AC95A0}"/>
              </a:ext>
            </a:extLst>
          </p:cNvPr>
          <p:cNvSpPr>
            <a:spLocks noChangeShapeType="1"/>
          </p:cNvSpPr>
          <p:nvPr/>
        </p:nvSpPr>
        <p:spPr bwMode="auto">
          <a:xfrm>
            <a:off x="2505295" y="2687638"/>
            <a:ext cx="765175" cy="0"/>
          </a:xfrm>
          <a:prstGeom prst="line">
            <a:avLst/>
          </a:prstGeom>
          <a:noFill/>
          <a:ln w="12700">
            <a:solidFill>
              <a:schemeClr val="tx1"/>
            </a:solidFill>
            <a:prstDash val="dash"/>
            <a:round/>
            <a:headEnd/>
            <a:tailEnd/>
          </a:ln>
        </p:spPr>
        <p:txBody>
          <a:bodyPr wrap="none">
            <a:spAutoFit/>
          </a:bodyPr>
          <a:lstStyle/>
          <a:p>
            <a:endParaRPr lang="pt-BR"/>
          </a:p>
        </p:txBody>
      </p:sp>
      <p:sp>
        <p:nvSpPr>
          <p:cNvPr id="43" name="Line 39">
            <a:extLst>
              <a:ext uri="{FF2B5EF4-FFF2-40B4-BE49-F238E27FC236}">
                <a16:creationId xmlns:a16="http://schemas.microsoft.com/office/drawing/2014/main" id="{1D6061AA-7642-4951-8091-F2E0B1E8D865}"/>
              </a:ext>
            </a:extLst>
          </p:cNvPr>
          <p:cNvSpPr>
            <a:spLocks noChangeShapeType="1"/>
          </p:cNvSpPr>
          <p:nvPr/>
        </p:nvSpPr>
        <p:spPr bwMode="auto">
          <a:xfrm>
            <a:off x="3176807" y="2687638"/>
            <a:ext cx="0" cy="3152775"/>
          </a:xfrm>
          <a:prstGeom prst="line">
            <a:avLst/>
          </a:prstGeom>
          <a:noFill/>
          <a:ln w="12700">
            <a:solidFill>
              <a:schemeClr val="tx1"/>
            </a:solidFill>
            <a:prstDash val="dash"/>
            <a:round/>
            <a:headEnd/>
            <a:tailEnd/>
          </a:ln>
        </p:spPr>
        <p:txBody>
          <a:bodyPr wrap="none">
            <a:spAutoFit/>
          </a:bodyPr>
          <a:lstStyle/>
          <a:p>
            <a:endParaRPr lang="pt-BR"/>
          </a:p>
        </p:txBody>
      </p:sp>
      <p:sp>
        <p:nvSpPr>
          <p:cNvPr id="44" name="Rectangle 40">
            <a:extLst>
              <a:ext uri="{FF2B5EF4-FFF2-40B4-BE49-F238E27FC236}">
                <a16:creationId xmlns:a16="http://schemas.microsoft.com/office/drawing/2014/main" id="{565B578D-1DF2-4D82-903E-FB759BE2167C}"/>
              </a:ext>
            </a:extLst>
          </p:cNvPr>
          <p:cNvSpPr>
            <a:spLocks noChangeArrowheads="1"/>
          </p:cNvSpPr>
          <p:nvPr/>
        </p:nvSpPr>
        <p:spPr bwMode="auto">
          <a:xfrm>
            <a:off x="2341782" y="5848350"/>
            <a:ext cx="307975" cy="363538"/>
          </a:xfrm>
          <a:prstGeom prst="rect">
            <a:avLst/>
          </a:prstGeom>
          <a:noFill/>
          <a:ln w="12700">
            <a:noFill/>
            <a:miter lim="800000"/>
            <a:headEnd/>
            <a:tailEnd/>
          </a:ln>
        </p:spPr>
        <p:txBody>
          <a:bodyPr wrap="none" lIns="90488" tIns="44450" rIns="90488" bIns="44450">
            <a:spAutoFit/>
          </a:bodyPr>
          <a:lstStyle/>
          <a:p>
            <a:r>
              <a:rPr lang="en-US" sz="1800" b="1">
                <a:solidFill>
                  <a:srgbClr val="0033CC"/>
                </a:solidFill>
                <a:latin typeface="Arial" charset="0"/>
              </a:rPr>
              <a:t>7</a:t>
            </a:r>
          </a:p>
        </p:txBody>
      </p:sp>
      <p:sp>
        <p:nvSpPr>
          <p:cNvPr id="45" name="Oval 42">
            <a:extLst>
              <a:ext uri="{FF2B5EF4-FFF2-40B4-BE49-F238E27FC236}">
                <a16:creationId xmlns:a16="http://schemas.microsoft.com/office/drawing/2014/main" id="{0EF45C28-8F9B-4B6E-BE3B-B7636DAE569D}"/>
              </a:ext>
            </a:extLst>
          </p:cNvPr>
          <p:cNvSpPr>
            <a:spLocks noChangeArrowheads="1"/>
          </p:cNvSpPr>
          <p:nvPr/>
        </p:nvSpPr>
        <p:spPr bwMode="auto">
          <a:xfrm>
            <a:off x="1397220" y="2628900"/>
            <a:ext cx="111125" cy="147638"/>
          </a:xfrm>
          <a:prstGeom prst="ellipse">
            <a:avLst/>
          </a:prstGeom>
          <a:solidFill>
            <a:srgbClr val="0033CC"/>
          </a:solidFill>
          <a:ln w="12700">
            <a:solidFill>
              <a:srgbClr val="0033CC"/>
            </a:solidFill>
            <a:round/>
            <a:headEnd/>
            <a:tailEnd/>
          </a:ln>
        </p:spPr>
        <p:txBody>
          <a:bodyPr anchor="ctr">
            <a:spAutoFit/>
          </a:bodyPr>
          <a:lstStyle/>
          <a:p>
            <a:endParaRPr lang="pt-BR"/>
          </a:p>
        </p:txBody>
      </p:sp>
      <p:sp>
        <p:nvSpPr>
          <p:cNvPr id="46" name="Oval 43">
            <a:extLst>
              <a:ext uri="{FF2B5EF4-FFF2-40B4-BE49-F238E27FC236}">
                <a16:creationId xmlns:a16="http://schemas.microsoft.com/office/drawing/2014/main" id="{F7F16543-411F-4349-8AB7-1D46E87D0AC4}"/>
              </a:ext>
            </a:extLst>
          </p:cNvPr>
          <p:cNvSpPr>
            <a:spLocks noChangeArrowheads="1"/>
          </p:cNvSpPr>
          <p:nvPr/>
        </p:nvSpPr>
        <p:spPr bwMode="auto">
          <a:xfrm>
            <a:off x="1935382" y="2641600"/>
            <a:ext cx="111125" cy="147638"/>
          </a:xfrm>
          <a:prstGeom prst="ellipse">
            <a:avLst/>
          </a:prstGeom>
          <a:solidFill>
            <a:srgbClr val="0033CC"/>
          </a:solidFill>
          <a:ln w="12700">
            <a:solidFill>
              <a:srgbClr val="0033CC"/>
            </a:solidFill>
            <a:round/>
            <a:headEnd/>
            <a:tailEnd/>
          </a:ln>
        </p:spPr>
        <p:txBody>
          <a:bodyPr anchor="ctr">
            <a:spAutoFit/>
          </a:bodyPr>
          <a:lstStyle/>
          <a:p>
            <a:endParaRPr lang="pt-BR"/>
          </a:p>
        </p:txBody>
      </p:sp>
      <p:sp>
        <p:nvSpPr>
          <p:cNvPr id="47" name="Oval 44">
            <a:extLst>
              <a:ext uri="{FF2B5EF4-FFF2-40B4-BE49-F238E27FC236}">
                <a16:creationId xmlns:a16="http://schemas.microsoft.com/office/drawing/2014/main" id="{A64121D3-388C-4921-A22E-0675B04D6E26}"/>
              </a:ext>
            </a:extLst>
          </p:cNvPr>
          <p:cNvSpPr>
            <a:spLocks noChangeArrowheads="1"/>
          </p:cNvSpPr>
          <p:nvPr/>
        </p:nvSpPr>
        <p:spPr bwMode="auto">
          <a:xfrm>
            <a:off x="2446557" y="2633663"/>
            <a:ext cx="111125" cy="147637"/>
          </a:xfrm>
          <a:prstGeom prst="ellipse">
            <a:avLst/>
          </a:prstGeom>
          <a:solidFill>
            <a:srgbClr val="0033CC"/>
          </a:solidFill>
          <a:ln w="12700">
            <a:solidFill>
              <a:srgbClr val="0033CC"/>
            </a:solidFill>
            <a:round/>
            <a:headEnd/>
            <a:tailEnd/>
          </a:ln>
        </p:spPr>
        <p:txBody>
          <a:bodyPr anchor="ctr">
            <a:spAutoFit/>
          </a:bodyPr>
          <a:lstStyle/>
          <a:p>
            <a:endParaRPr lang="pt-BR"/>
          </a:p>
        </p:txBody>
      </p:sp>
      <p:sp>
        <p:nvSpPr>
          <p:cNvPr id="48" name="Oval 45">
            <a:extLst>
              <a:ext uri="{FF2B5EF4-FFF2-40B4-BE49-F238E27FC236}">
                <a16:creationId xmlns:a16="http://schemas.microsoft.com/office/drawing/2014/main" id="{30DB19A0-8B88-4A03-802C-3CCA507B7705}"/>
              </a:ext>
            </a:extLst>
          </p:cNvPr>
          <p:cNvSpPr>
            <a:spLocks noChangeArrowheads="1"/>
          </p:cNvSpPr>
          <p:nvPr/>
        </p:nvSpPr>
        <p:spPr bwMode="auto">
          <a:xfrm>
            <a:off x="3117850" y="2630488"/>
            <a:ext cx="111125" cy="147637"/>
          </a:xfrm>
          <a:prstGeom prst="ellipse">
            <a:avLst/>
          </a:prstGeom>
          <a:solidFill>
            <a:schemeClr val="tx1"/>
          </a:solidFill>
          <a:ln w="12700">
            <a:solidFill>
              <a:schemeClr val="tx1"/>
            </a:solidFill>
            <a:round/>
            <a:headEnd/>
            <a:tailEnd/>
          </a:ln>
        </p:spPr>
        <p:txBody>
          <a:bodyPr anchor="ctr">
            <a:spAutoFit/>
          </a:bodyPr>
          <a:lstStyle/>
          <a:p>
            <a:endParaRPr lang="pt-BR"/>
          </a:p>
        </p:txBody>
      </p:sp>
    </p:spTree>
    <p:extLst>
      <p:ext uri="{BB962C8B-B14F-4D97-AF65-F5344CB8AC3E}">
        <p14:creationId xmlns:p14="http://schemas.microsoft.com/office/powerpoint/2010/main" val="188900384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left)">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left)">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left)">
                                      <p:cBhvr>
                                        <p:cTn id="2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FA6C336F-B995-4852-8EAF-15445FAD7AF4}"/>
              </a:ext>
            </a:extLst>
          </p:cNvPr>
          <p:cNvSpPr txBox="1">
            <a:spLocks noChangeArrowheads="1"/>
          </p:cNvSpPr>
          <p:nvPr/>
        </p:nvSpPr>
        <p:spPr bwMode="auto">
          <a:xfrm>
            <a:off x="70341" y="1048091"/>
            <a:ext cx="8918914"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ct val="70000"/>
              </a:spcBef>
              <a:buClrTx/>
              <a:buSzPct val="99000"/>
              <a:buFont typeface="Wingdings" panose="05000000000000000000" pitchFamily="2" charset="2"/>
              <a:buChar char="§"/>
              <a:tabLst>
                <a:tab pos="685800" algn="l"/>
              </a:tabLst>
            </a:pPr>
            <a:r>
              <a:rPr lang="en-US" sz="2800" b="1" kern="0" dirty="0" err="1">
                <a:solidFill>
                  <a:schemeClr val="tx1"/>
                </a:solidFill>
              </a:rPr>
              <a:t>Três</a:t>
            </a:r>
            <a:r>
              <a:rPr lang="en-US" sz="2800" b="1" kern="0" dirty="0">
                <a:solidFill>
                  <a:schemeClr val="tx1"/>
                </a:solidFill>
              </a:rPr>
              <a:t> </a:t>
            </a:r>
            <a:r>
              <a:rPr lang="en-US" sz="2800" b="1" kern="0" dirty="0" err="1">
                <a:solidFill>
                  <a:schemeClr val="tx1"/>
                </a:solidFill>
              </a:rPr>
              <a:t>Pontos</a:t>
            </a:r>
            <a:r>
              <a:rPr lang="en-US" sz="2800" b="1" kern="0" dirty="0">
                <a:solidFill>
                  <a:schemeClr val="tx1"/>
                </a:solidFill>
              </a:rPr>
              <a:t> </a:t>
            </a:r>
            <a:r>
              <a:rPr lang="en-US" sz="2800" b="1" kern="0" dirty="0" err="1">
                <a:solidFill>
                  <a:schemeClr val="tx1"/>
                </a:solidFill>
              </a:rPr>
              <a:t>Importantes</a:t>
            </a:r>
            <a:endParaRPr lang="en-US" sz="2800" b="1" kern="0" dirty="0">
              <a:solidFill>
                <a:schemeClr val="tx1"/>
              </a:solidFill>
            </a:endParaRPr>
          </a:p>
          <a:p>
            <a:pPr algn="just">
              <a:spcBef>
                <a:spcPct val="70000"/>
              </a:spcBef>
              <a:buClrTx/>
              <a:buSzPct val="99000"/>
              <a:buFont typeface="Wingdings" panose="05000000000000000000" pitchFamily="2" charset="2"/>
              <a:buChar char="§"/>
              <a:tabLst>
                <a:tab pos="685800" algn="l"/>
              </a:tabLst>
            </a:pPr>
            <a:endParaRPr lang="en-US" sz="800" kern="0" dirty="0">
              <a:solidFill>
                <a:schemeClr val="tx1"/>
              </a:solidFill>
            </a:endParaRPr>
          </a:p>
          <a:p>
            <a:pPr lvl="1" algn="just">
              <a:spcBef>
                <a:spcPts val="0"/>
              </a:spcBef>
              <a:buClrTx/>
              <a:buSzPct val="99000"/>
              <a:buFont typeface="Wingdings" panose="05000000000000000000" pitchFamily="2" charset="2"/>
              <a:buChar char="§"/>
              <a:tabLst>
                <a:tab pos="685800" algn="l"/>
              </a:tabLst>
            </a:pPr>
            <a:r>
              <a:rPr lang="en-US" sz="2600" kern="0" dirty="0">
                <a:solidFill>
                  <a:schemeClr val="tx1"/>
                </a:solidFill>
              </a:rPr>
              <a:t>A </a:t>
            </a:r>
            <a:r>
              <a:rPr lang="en-US" sz="2600" kern="0" dirty="0" err="1">
                <a:solidFill>
                  <a:schemeClr val="tx1"/>
                </a:solidFill>
              </a:rPr>
              <a:t>demanda</a:t>
            </a:r>
            <a:r>
              <a:rPr lang="en-US" sz="2600" kern="0" dirty="0">
                <a:solidFill>
                  <a:schemeClr val="tx1"/>
                </a:solidFill>
              </a:rPr>
              <a:t> de </a:t>
            </a:r>
            <a:r>
              <a:rPr lang="en-US" sz="2600" kern="0" dirty="0" err="1">
                <a:solidFill>
                  <a:schemeClr val="tx1"/>
                </a:solidFill>
              </a:rPr>
              <a:t>mercado</a:t>
            </a:r>
            <a:r>
              <a:rPr lang="en-US" sz="2600" kern="0" dirty="0">
                <a:solidFill>
                  <a:schemeClr val="tx1"/>
                </a:solidFill>
              </a:rPr>
              <a:t> </a:t>
            </a:r>
            <a:r>
              <a:rPr lang="en-US" sz="2600" kern="0" dirty="0" err="1">
                <a:solidFill>
                  <a:schemeClr val="tx1"/>
                </a:solidFill>
              </a:rPr>
              <a:t>desloca</a:t>
            </a:r>
            <a:r>
              <a:rPr lang="en-US" sz="2600" kern="0" dirty="0">
                <a:solidFill>
                  <a:schemeClr val="tx1"/>
                </a:solidFill>
              </a:rPr>
              <a:t>-se para a </a:t>
            </a:r>
            <a:r>
              <a:rPr lang="en-US" sz="2600" kern="0" dirty="0" err="1">
                <a:solidFill>
                  <a:schemeClr val="tx1"/>
                </a:solidFill>
              </a:rPr>
              <a:t>direita</a:t>
            </a:r>
            <a:r>
              <a:rPr lang="en-US" sz="2600" kern="0" dirty="0">
                <a:solidFill>
                  <a:schemeClr val="tx1"/>
                </a:solidFill>
              </a:rPr>
              <a:t> à </a:t>
            </a:r>
            <a:r>
              <a:rPr lang="en-US" sz="2600" kern="0" dirty="0" err="1">
                <a:solidFill>
                  <a:schemeClr val="tx1"/>
                </a:solidFill>
              </a:rPr>
              <a:t>medida</a:t>
            </a:r>
            <a:r>
              <a:rPr lang="en-US" sz="2600" kern="0" dirty="0">
                <a:solidFill>
                  <a:schemeClr val="tx1"/>
                </a:solidFill>
              </a:rPr>
              <a:t> que </a:t>
            </a:r>
            <a:r>
              <a:rPr lang="en-US" sz="2600" kern="0" dirty="0" err="1">
                <a:solidFill>
                  <a:schemeClr val="tx1"/>
                </a:solidFill>
              </a:rPr>
              <a:t>mais</a:t>
            </a:r>
            <a:r>
              <a:rPr lang="en-US" sz="2600" kern="0" dirty="0">
                <a:solidFill>
                  <a:schemeClr val="tx1"/>
                </a:solidFill>
              </a:rPr>
              <a:t> </a:t>
            </a:r>
            <a:r>
              <a:rPr lang="en-US" sz="2600" kern="0" dirty="0" err="1">
                <a:solidFill>
                  <a:schemeClr val="tx1"/>
                </a:solidFill>
              </a:rPr>
              <a:t>consumidores</a:t>
            </a:r>
            <a:r>
              <a:rPr lang="en-US" sz="2600" kern="0" dirty="0">
                <a:solidFill>
                  <a:schemeClr val="tx1"/>
                </a:solidFill>
              </a:rPr>
              <a:t> </a:t>
            </a:r>
            <a:r>
              <a:rPr lang="en-US" sz="2600" kern="0" dirty="0" err="1">
                <a:solidFill>
                  <a:schemeClr val="tx1"/>
                </a:solidFill>
              </a:rPr>
              <a:t>entram</a:t>
            </a:r>
            <a:r>
              <a:rPr lang="en-US" sz="2600" kern="0" dirty="0">
                <a:solidFill>
                  <a:schemeClr val="tx1"/>
                </a:solidFill>
              </a:rPr>
              <a:t> no </a:t>
            </a:r>
            <a:r>
              <a:rPr lang="en-US" sz="2600" kern="0" dirty="0" err="1">
                <a:solidFill>
                  <a:schemeClr val="tx1"/>
                </a:solidFill>
              </a:rPr>
              <a:t>mercado</a:t>
            </a:r>
            <a:r>
              <a:rPr lang="en-US" sz="2600" kern="0" dirty="0">
                <a:solidFill>
                  <a:schemeClr val="tx1"/>
                </a:solidFill>
              </a:rPr>
              <a:t>.</a:t>
            </a:r>
          </a:p>
          <a:p>
            <a:pPr lvl="1" algn="just">
              <a:spcBef>
                <a:spcPts val="0"/>
              </a:spcBef>
              <a:buClrTx/>
              <a:buSzPct val="99000"/>
              <a:buFont typeface="Wingdings" panose="05000000000000000000" pitchFamily="2" charset="2"/>
              <a:buChar char="§"/>
              <a:tabLst>
                <a:tab pos="685800" algn="l"/>
              </a:tabLst>
            </a:pPr>
            <a:endParaRPr lang="en-US" sz="1000" kern="0" dirty="0">
              <a:solidFill>
                <a:schemeClr val="tx1"/>
              </a:solidFill>
            </a:endParaRPr>
          </a:p>
          <a:p>
            <a:pPr lvl="1" algn="just">
              <a:spcBef>
                <a:spcPts val="0"/>
              </a:spcBef>
              <a:buClrTx/>
              <a:buSzPct val="99000"/>
              <a:buFont typeface="Wingdings" panose="05000000000000000000" pitchFamily="2" charset="2"/>
              <a:buChar char="§"/>
              <a:tabLst>
                <a:tab pos="685800" algn="l"/>
              </a:tabLst>
            </a:pPr>
            <a:r>
              <a:rPr lang="en-US" sz="2600" kern="0" dirty="0" err="1">
                <a:solidFill>
                  <a:schemeClr val="tx1"/>
                </a:solidFill>
              </a:rPr>
              <a:t>Os</a:t>
            </a:r>
            <a:r>
              <a:rPr lang="en-US" sz="2600" kern="0" dirty="0">
                <a:solidFill>
                  <a:schemeClr val="tx1"/>
                </a:solidFill>
              </a:rPr>
              <a:t> </a:t>
            </a:r>
            <a:r>
              <a:rPr lang="en-US" sz="2600" kern="0" dirty="0" err="1">
                <a:solidFill>
                  <a:schemeClr val="tx1"/>
                </a:solidFill>
              </a:rPr>
              <a:t>fatores</a:t>
            </a:r>
            <a:r>
              <a:rPr lang="en-US" sz="2600" kern="0" dirty="0">
                <a:solidFill>
                  <a:schemeClr val="tx1"/>
                </a:solidFill>
              </a:rPr>
              <a:t> que </a:t>
            </a:r>
            <a:r>
              <a:rPr lang="en-US" sz="2600" kern="0" dirty="0" err="1">
                <a:solidFill>
                  <a:schemeClr val="tx1"/>
                </a:solidFill>
              </a:rPr>
              <a:t>influenciam</a:t>
            </a:r>
            <a:r>
              <a:rPr lang="en-US" sz="2600" kern="0" dirty="0">
                <a:solidFill>
                  <a:schemeClr val="tx1"/>
                </a:solidFill>
              </a:rPr>
              <a:t> a </a:t>
            </a:r>
            <a:r>
              <a:rPr lang="en-US" sz="2600" kern="0" dirty="0" err="1">
                <a:solidFill>
                  <a:schemeClr val="tx1"/>
                </a:solidFill>
              </a:rPr>
              <a:t>demanda</a:t>
            </a:r>
            <a:r>
              <a:rPr lang="en-US" sz="2600" kern="0" dirty="0">
                <a:solidFill>
                  <a:schemeClr val="tx1"/>
                </a:solidFill>
              </a:rPr>
              <a:t> de </a:t>
            </a:r>
            <a:r>
              <a:rPr lang="en-US" sz="2600" kern="0" dirty="0" err="1">
                <a:solidFill>
                  <a:schemeClr val="tx1"/>
                </a:solidFill>
              </a:rPr>
              <a:t>muitos</a:t>
            </a:r>
            <a:r>
              <a:rPr lang="en-US" sz="2600" kern="0" dirty="0">
                <a:solidFill>
                  <a:schemeClr val="tx1"/>
                </a:solidFill>
              </a:rPr>
              <a:t> </a:t>
            </a:r>
            <a:r>
              <a:rPr lang="en-US" sz="2600" kern="0" dirty="0" err="1">
                <a:solidFill>
                  <a:schemeClr val="tx1"/>
                </a:solidFill>
              </a:rPr>
              <a:t>consumidores</a:t>
            </a:r>
            <a:r>
              <a:rPr lang="en-US" sz="2600" kern="0" dirty="0">
                <a:solidFill>
                  <a:schemeClr val="tx1"/>
                </a:solidFill>
              </a:rPr>
              <a:t> </a:t>
            </a:r>
            <a:r>
              <a:rPr lang="en-US" sz="2600" kern="0" dirty="0" err="1">
                <a:solidFill>
                  <a:schemeClr val="tx1"/>
                </a:solidFill>
              </a:rPr>
              <a:t>também</a:t>
            </a:r>
            <a:r>
              <a:rPr lang="en-US" sz="2600" kern="0" dirty="0">
                <a:solidFill>
                  <a:schemeClr val="tx1"/>
                </a:solidFill>
              </a:rPr>
              <a:t> </a:t>
            </a:r>
            <a:r>
              <a:rPr lang="en-US" sz="2600" kern="0" dirty="0" err="1">
                <a:solidFill>
                  <a:schemeClr val="tx1"/>
                </a:solidFill>
              </a:rPr>
              <a:t>afetarão</a:t>
            </a:r>
            <a:r>
              <a:rPr lang="en-US" sz="2600" kern="0" dirty="0">
                <a:solidFill>
                  <a:schemeClr val="tx1"/>
                </a:solidFill>
              </a:rPr>
              <a:t> a </a:t>
            </a:r>
            <a:r>
              <a:rPr lang="en-US" sz="2600" kern="0" dirty="0" err="1">
                <a:solidFill>
                  <a:schemeClr val="tx1"/>
                </a:solidFill>
              </a:rPr>
              <a:t>demanda</a:t>
            </a:r>
            <a:r>
              <a:rPr lang="en-US" sz="2600" kern="0" dirty="0">
                <a:solidFill>
                  <a:schemeClr val="tx1"/>
                </a:solidFill>
              </a:rPr>
              <a:t> de </a:t>
            </a:r>
            <a:r>
              <a:rPr lang="en-US" sz="2600" kern="0" dirty="0" err="1">
                <a:solidFill>
                  <a:schemeClr val="tx1"/>
                </a:solidFill>
              </a:rPr>
              <a:t>mercado</a:t>
            </a:r>
            <a:r>
              <a:rPr lang="en-US" sz="2600" kern="0" dirty="0">
                <a:solidFill>
                  <a:schemeClr val="tx1"/>
                </a:solidFill>
              </a:rPr>
              <a:t>.</a:t>
            </a:r>
          </a:p>
          <a:p>
            <a:pPr lvl="1" algn="just">
              <a:spcBef>
                <a:spcPts val="0"/>
              </a:spcBef>
              <a:buClrTx/>
              <a:buSzPct val="99000"/>
              <a:buFont typeface="Wingdings" panose="05000000000000000000" pitchFamily="2" charset="2"/>
              <a:buChar char="§"/>
              <a:tabLst>
                <a:tab pos="685800" algn="l"/>
              </a:tabLst>
            </a:pPr>
            <a:endParaRPr lang="en-US" sz="1000" kern="0" dirty="0">
              <a:solidFill>
                <a:schemeClr val="tx1"/>
              </a:solidFill>
            </a:endParaRPr>
          </a:p>
          <a:p>
            <a:pPr lvl="1" algn="just">
              <a:spcBef>
                <a:spcPts val="0"/>
              </a:spcBef>
              <a:buClrTx/>
              <a:buSzPct val="99000"/>
              <a:buFont typeface="Wingdings" panose="05000000000000000000" pitchFamily="2" charset="2"/>
              <a:buChar char="§"/>
              <a:tabLst>
                <a:tab pos="685800" algn="l"/>
              </a:tabLst>
            </a:pPr>
            <a:r>
              <a:rPr lang="pt-BR" sz="2600" kern="0" dirty="0">
                <a:solidFill>
                  <a:schemeClr val="tx1"/>
                </a:solidFill>
              </a:rPr>
              <a:t>A elasticidade-preço da demanda de mercado é a média ponderada das elasticidades individuais, onde os pesos são as participações relativas de cada consumidor em relação à quantidade total de mercado.</a:t>
            </a:r>
            <a:endParaRPr lang="en-US" sz="2600" kern="0" dirty="0">
              <a:solidFill>
                <a:schemeClr val="tx1"/>
              </a:solidFill>
            </a:endParaRPr>
          </a:p>
          <a:p>
            <a:pPr lvl="1" algn="just">
              <a:spcBef>
                <a:spcPct val="70000"/>
              </a:spcBef>
              <a:buClrTx/>
              <a:buSzPct val="99000"/>
              <a:buFont typeface="Wingdings" panose="05000000000000000000" pitchFamily="2" charset="2"/>
              <a:buChar char="§"/>
              <a:tabLst>
                <a:tab pos="685800" algn="l"/>
              </a:tabLst>
            </a:pPr>
            <a:endParaRPr lang="en-US" sz="2600" kern="0" dirty="0">
              <a:solidFill>
                <a:schemeClr val="tx1"/>
              </a:solidFill>
            </a:endParaRPr>
          </a:p>
        </p:txBody>
      </p:sp>
      <p:sp>
        <p:nvSpPr>
          <p:cNvPr id="7" name="Rectangle 4">
            <a:extLst>
              <a:ext uri="{FF2B5EF4-FFF2-40B4-BE49-F238E27FC236}">
                <a16:creationId xmlns:a16="http://schemas.microsoft.com/office/drawing/2014/main" id="{6454A193-4DCC-440A-8E6A-3E59E68CB5D7}"/>
              </a:ext>
            </a:extLst>
          </p:cNvPr>
          <p:cNvSpPr>
            <a:spLocks noGrp="1" noChangeArrowheads="1"/>
          </p:cNvSpPr>
          <p:nvPr>
            <p:ph type="title"/>
          </p:nvPr>
        </p:nvSpPr>
        <p:spPr>
          <a:xfrm>
            <a:off x="70340" y="112596"/>
            <a:ext cx="9045526" cy="723900"/>
          </a:xfrm>
          <a:noFill/>
        </p:spPr>
        <p:txBody>
          <a:bodyPr/>
          <a:lstStyle/>
          <a:p>
            <a:pPr algn="ctr"/>
            <a:r>
              <a:rPr lang="en-US" sz="3200" dirty="0" err="1">
                <a:solidFill>
                  <a:schemeClr val="tx1"/>
                </a:solidFill>
              </a:rPr>
              <a:t>Demanda</a:t>
            </a:r>
            <a:r>
              <a:rPr lang="en-US" sz="3200" dirty="0">
                <a:solidFill>
                  <a:schemeClr val="tx1"/>
                </a:solidFill>
              </a:rPr>
              <a:t> Individual e </a:t>
            </a:r>
            <a:r>
              <a:rPr lang="en-US" sz="3200" dirty="0" err="1">
                <a:solidFill>
                  <a:schemeClr val="tx1"/>
                </a:solidFill>
              </a:rPr>
              <a:t>Demanda</a:t>
            </a:r>
            <a:r>
              <a:rPr lang="en-US" sz="3200" dirty="0">
                <a:solidFill>
                  <a:schemeClr val="tx1"/>
                </a:solidFill>
              </a:rPr>
              <a:t> de Mercado</a:t>
            </a:r>
          </a:p>
        </p:txBody>
      </p:sp>
    </p:spTree>
    <p:extLst>
      <p:ext uri="{BB962C8B-B14F-4D97-AF65-F5344CB8AC3E}">
        <p14:creationId xmlns:p14="http://schemas.microsoft.com/office/powerpoint/2010/main" val="323687271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wipe(left)">
                                      <p:cBhvr>
                                        <p:cTn id="10" dur="500"/>
                                        <p:tgtEl>
                                          <p:spTgt spid="6">
                                            <p:txEl>
                                              <p:pRg st="2" end="2"/>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Effect transition="in" filter="wipe(left)">
                                      <p:cBhvr>
                                        <p:cTn id="13" dur="500"/>
                                        <p:tgtEl>
                                          <p:spTgt spid="6">
                                            <p:txEl>
                                              <p:pRg st="4" end="4"/>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6">
                                            <p:txEl>
                                              <p:pRg st="6" end="6"/>
                                            </p:txEl>
                                          </p:spTgt>
                                        </p:tgtEl>
                                        <p:attrNameLst>
                                          <p:attrName>style.visibility</p:attrName>
                                        </p:attrNameLst>
                                      </p:cBhvr>
                                      <p:to>
                                        <p:strVal val="visible"/>
                                      </p:to>
                                    </p:set>
                                    <p:animEffect transition="in" filter="wipe(left)">
                                      <p:cBhvr>
                                        <p:cTn id="16"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4A0EEF7E-C9EB-4C18-95FA-10A79A770430}"/>
              </a:ext>
            </a:extLst>
          </p:cNvPr>
          <p:cNvSpPr txBox="1">
            <a:spLocks noChangeArrowheads="1"/>
          </p:cNvSpPr>
          <p:nvPr/>
        </p:nvSpPr>
        <p:spPr bwMode="auto">
          <a:xfrm>
            <a:off x="196946" y="1113521"/>
            <a:ext cx="8703940"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spcBef>
                <a:spcPct val="70000"/>
              </a:spcBef>
              <a:buClrTx/>
              <a:buSzPct val="94000"/>
              <a:buFont typeface="Wingdings" panose="05000000000000000000" pitchFamily="2" charset="2"/>
              <a:buChar char="§"/>
            </a:pPr>
            <a:r>
              <a:rPr lang="en-US" sz="2800" b="1" kern="0" dirty="0" err="1">
                <a:solidFill>
                  <a:schemeClr val="tx1"/>
                </a:solidFill>
              </a:rPr>
              <a:t>Elasticidade</a:t>
            </a:r>
            <a:r>
              <a:rPr lang="en-US" sz="2800" b="1" kern="0" dirty="0">
                <a:solidFill>
                  <a:schemeClr val="tx1"/>
                </a:solidFill>
              </a:rPr>
              <a:t> </a:t>
            </a:r>
            <a:r>
              <a:rPr lang="en-US" sz="2800" b="1" kern="0" dirty="0" err="1">
                <a:solidFill>
                  <a:schemeClr val="tx1"/>
                </a:solidFill>
              </a:rPr>
              <a:t>Pontual</a:t>
            </a:r>
            <a:r>
              <a:rPr lang="en-US" sz="2800" b="1" kern="0" dirty="0">
                <a:solidFill>
                  <a:schemeClr val="tx1"/>
                </a:solidFill>
              </a:rPr>
              <a:t> da </a:t>
            </a:r>
            <a:r>
              <a:rPr lang="en-US" sz="2800" b="1" kern="0" dirty="0" err="1">
                <a:solidFill>
                  <a:schemeClr val="tx1"/>
                </a:solidFill>
              </a:rPr>
              <a:t>Demanda</a:t>
            </a:r>
            <a:endParaRPr lang="en-US" sz="2800" b="1" kern="0" dirty="0">
              <a:solidFill>
                <a:schemeClr val="tx1"/>
              </a:solidFill>
            </a:endParaRPr>
          </a:p>
          <a:p>
            <a:pPr lvl="1" algn="just">
              <a:buClrTx/>
              <a:buSzPct val="94000"/>
              <a:buFont typeface="Wingdings" panose="05000000000000000000" pitchFamily="2" charset="2"/>
              <a:buChar char="§"/>
            </a:pPr>
            <a:r>
              <a:rPr lang="en-US" sz="2600" kern="0" dirty="0">
                <a:solidFill>
                  <a:schemeClr val="tx1"/>
                </a:solidFill>
              </a:rPr>
              <a:t>É a </a:t>
            </a:r>
            <a:r>
              <a:rPr lang="en-US" sz="2600" kern="0" dirty="0" err="1">
                <a:solidFill>
                  <a:schemeClr val="tx1"/>
                </a:solidFill>
              </a:rPr>
              <a:t>elasticidade-preço</a:t>
            </a:r>
            <a:r>
              <a:rPr lang="en-US" sz="2600" kern="0" dirty="0">
                <a:solidFill>
                  <a:schemeClr val="tx1"/>
                </a:solidFill>
              </a:rPr>
              <a:t> </a:t>
            </a:r>
            <a:r>
              <a:rPr lang="en-US" sz="2600" kern="0" dirty="0" err="1">
                <a:solidFill>
                  <a:schemeClr val="tx1"/>
                </a:solidFill>
              </a:rPr>
              <a:t>medida</a:t>
            </a:r>
            <a:r>
              <a:rPr lang="en-US" sz="2600" kern="0" dirty="0">
                <a:solidFill>
                  <a:schemeClr val="tx1"/>
                </a:solidFill>
              </a:rPr>
              <a:t> </a:t>
            </a:r>
            <a:r>
              <a:rPr lang="en-US" sz="2600" kern="0" dirty="0" err="1">
                <a:solidFill>
                  <a:schemeClr val="tx1"/>
                </a:solidFill>
              </a:rPr>
              <a:t>em</a:t>
            </a:r>
            <a:r>
              <a:rPr lang="en-US" sz="2600" kern="0" dirty="0">
                <a:solidFill>
                  <a:schemeClr val="tx1"/>
                </a:solidFill>
              </a:rPr>
              <a:t> um </a:t>
            </a:r>
            <a:r>
              <a:rPr lang="en-US" sz="2600" kern="0" dirty="0" err="1">
                <a:solidFill>
                  <a:schemeClr val="tx1"/>
                </a:solidFill>
              </a:rPr>
              <a:t>ponto</a:t>
            </a:r>
            <a:r>
              <a:rPr lang="en-US" sz="2600" kern="0" dirty="0">
                <a:solidFill>
                  <a:schemeClr val="tx1"/>
                </a:solidFill>
              </a:rPr>
              <a:t> da </a:t>
            </a:r>
            <a:r>
              <a:rPr lang="en-US" sz="2600" kern="0" dirty="0" err="1">
                <a:solidFill>
                  <a:schemeClr val="tx1"/>
                </a:solidFill>
              </a:rPr>
              <a:t>curva</a:t>
            </a:r>
            <a:r>
              <a:rPr lang="en-US" sz="2600" kern="0" dirty="0">
                <a:solidFill>
                  <a:schemeClr val="tx1"/>
                </a:solidFill>
              </a:rPr>
              <a:t> de </a:t>
            </a:r>
            <a:r>
              <a:rPr lang="en-US" sz="2600" kern="0" dirty="0" err="1">
                <a:solidFill>
                  <a:schemeClr val="tx1"/>
                </a:solidFill>
              </a:rPr>
              <a:t>demanda</a:t>
            </a:r>
            <a:r>
              <a:rPr lang="en-US" sz="2600" kern="0" dirty="0">
                <a:solidFill>
                  <a:schemeClr val="tx1"/>
                </a:solidFill>
              </a:rPr>
              <a:t>. </a:t>
            </a:r>
            <a:r>
              <a:rPr lang="en-US" sz="2600" kern="0" dirty="0" err="1">
                <a:solidFill>
                  <a:schemeClr val="tx1"/>
                </a:solidFill>
              </a:rPr>
              <a:t>Esse</a:t>
            </a:r>
            <a:r>
              <a:rPr lang="en-US" sz="2600" kern="0" dirty="0">
                <a:solidFill>
                  <a:schemeClr val="tx1"/>
                </a:solidFill>
              </a:rPr>
              <a:t> </a:t>
            </a:r>
            <a:r>
              <a:rPr lang="en-US" sz="2600" kern="0" dirty="0" err="1">
                <a:solidFill>
                  <a:schemeClr val="tx1"/>
                </a:solidFill>
              </a:rPr>
              <a:t>foi</a:t>
            </a:r>
            <a:r>
              <a:rPr lang="en-US" sz="2600" kern="0" dirty="0">
                <a:solidFill>
                  <a:schemeClr val="tx1"/>
                </a:solidFill>
              </a:rPr>
              <a:t> o </a:t>
            </a:r>
            <a:r>
              <a:rPr lang="en-US" sz="2600" kern="0" dirty="0" err="1">
                <a:solidFill>
                  <a:schemeClr val="tx1"/>
                </a:solidFill>
              </a:rPr>
              <a:t>conceito</a:t>
            </a:r>
            <a:r>
              <a:rPr lang="en-US" sz="2600" kern="0" dirty="0">
                <a:solidFill>
                  <a:schemeClr val="tx1"/>
                </a:solidFill>
              </a:rPr>
              <a:t> </a:t>
            </a:r>
            <a:r>
              <a:rPr lang="en-US" sz="2600" kern="0" dirty="0" err="1">
                <a:solidFill>
                  <a:schemeClr val="tx1"/>
                </a:solidFill>
              </a:rPr>
              <a:t>empregado</a:t>
            </a:r>
            <a:r>
              <a:rPr lang="en-US" sz="2600" kern="0" dirty="0">
                <a:solidFill>
                  <a:schemeClr val="tx1"/>
                </a:solidFill>
              </a:rPr>
              <a:t> </a:t>
            </a:r>
            <a:r>
              <a:rPr lang="en-US" sz="2600" kern="0" dirty="0" err="1">
                <a:solidFill>
                  <a:schemeClr val="tx1"/>
                </a:solidFill>
              </a:rPr>
              <a:t>até</a:t>
            </a:r>
            <a:r>
              <a:rPr lang="en-US" sz="2600" kern="0" dirty="0">
                <a:solidFill>
                  <a:schemeClr val="tx1"/>
                </a:solidFill>
              </a:rPr>
              <a:t> </a:t>
            </a:r>
            <a:r>
              <a:rPr lang="en-US" sz="2600" kern="0" dirty="0" err="1">
                <a:solidFill>
                  <a:schemeClr val="tx1"/>
                </a:solidFill>
              </a:rPr>
              <a:t>aqui</a:t>
            </a:r>
            <a:r>
              <a:rPr lang="en-US" sz="2600" kern="0" dirty="0">
                <a:solidFill>
                  <a:schemeClr val="tx1"/>
                </a:solidFill>
              </a:rPr>
              <a:t>, </a:t>
            </a:r>
            <a:r>
              <a:rPr lang="en-US" sz="2600" kern="0" dirty="0" err="1">
                <a:solidFill>
                  <a:schemeClr val="tx1"/>
                </a:solidFill>
              </a:rPr>
              <a:t>consideranto</a:t>
            </a:r>
            <a:r>
              <a:rPr lang="en-US" sz="2600" kern="0" dirty="0">
                <a:solidFill>
                  <a:schemeClr val="tx1"/>
                </a:solidFill>
              </a:rPr>
              <a:t> o </a:t>
            </a:r>
            <a:r>
              <a:rPr lang="en-US" sz="2600" kern="0" dirty="0" err="1">
                <a:solidFill>
                  <a:schemeClr val="tx1"/>
                </a:solidFill>
              </a:rPr>
              <a:t>ponto</a:t>
            </a:r>
            <a:r>
              <a:rPr lang="en-US" sz="2600" kern="0" dirty="0">
                <a:solidFill>
                  <a:schemeClr val="tx1"/>
                </a:solidFill>
              </a:rPr>
              <a:t> </a:t>
            </a:r>
            <a:r>
              <a:rPr lang="en-US" sz="2600" kern="0" dirty="0" err="1">
                <a:solidFill>
                  <a:schemeClr val="tx1"/>
                </a:solidFill>
              </a:rPr>
              <a:t>inicial</a:t>
            </a:r>
            <a:r>
              <a:rPr lang="en-US" sz="2600" kern="0" dirty="0">
                <a:solidFill>
                  <a:schemeClr val="tx1"/>
                </a:solidFill>
              </a:rPr>
              <a:t>.</a:t>
            </a:r>
          </a:p>
          <a:p>
            <a:pPr lvl="1" algn="just">
              <a:buClrTx/>
              <a:buSzPct val="94000"/>
              <a:buFont typeface="Wingdings" panose="05000000000000000000" pitchFamily="2" charset="2"/>
              <a:buChar char="§"/>
            </a:pPr>
            <a:r>
              <a:rPr lang="en-US" sz="2600" kern="0" dirty="0" err="1">
                <a:solidFill>
                  <a:schemeClr val="tx1"/>
                </a:solidFill>
              </a:rPr>
              <a:t>Entretanto</a:t>
            </a:r>
            <a:r>
              <a:rPr lang="en-US" sz="2600" kern="0" dirty="0">
                <a:solidFill>
                  <a:schemeClr val="tx1"/>
                </a:solidFill>
              </a:rPr>
              <a:t>, </a:t>
            </a:r>
            <a:r>
              <a:rPr lang="en-US" sz="2600" kern="0" dirty="0" err="1">
                <a:solidFill>
                  <a:schemeClr val="tx1"/>
                </a:solidFill>
              </a:rPr>
              <a:t>conforme</a:t>
            </a:r>
            <a:r>
              <a:rPr lang="en-US" sz="2600" kern="0" dirty="0">
                <a:solidFill>
                  <a:schemeClr val="tx1"/>
                </a:solidFill>
              </a:rPr>
              <a:t> </a:t>
            </a:r>
            <a:r>
              <a:rPr lang="en-US" sz="2600" kern="0" dirty="0" err="1">
                <a:solidFill>
                  <a:schemeClr val="tx1"/>
                </a:solidFill>
              </a:rPr>
              <a:t>vimos</a:t>
            </a:r>
            <a:r>
              <a:rPr lang="en-US" sz="2600" kern="0" dirty="0">
                <a:solidFill>
                  <a:schemeClr val="tx1"/>
                </a:solidFill>
              </a:rPr>
              <a:t>, para </a:t>
            </a:r>
            <a:r>
              <a:rPr lang="en-US" sz="2600" kern="0" dirty="0" err="1">
                <a:solidFill>
                  <a:schemeClr val="tx1"/>
                </a:solidFill>
              </a:rPr>
              <a:t>uma</a:t>
            </a:r>
            <a:r>
              <a:rPr lang="en-US" sz="2600" kern="0" dirty="0">
                <a:solidFill>
                  <a:schemeClr val="tx1"/>
                </a:solidFill>
              </a:rPr>
              <a:t> </a:t>
            </a:r>
            <a:r>
              <a:rPr lang="en-US" sz="2600" kern="0" dirty="0" err="1">
                <a:solidFill>
                  <a:schemeClr val="tx1"/>
                </a:solidFill>
              </a:rPr>
              <a:t>curva</a:t>
            </a:r>
            <a:r>
              <a:rPr lang="en-US" sz="2600" kern="0" dirty="0">
                <a:solidFill>
                  <a:schemeClr val="tx1"/>
                </a:solidFill>
              </a:rPr>
              <a:t> de </a:t>
            </a:r>
            <a:r>
              <a:rPr lang="en-US" sz="2600" kern="0" dirty="0" err="1">
                <a:solidFill>
                  <a:schemeClr val="tx1"/>
                </a:solidFill>
              </a:rPr>
              <a:t>demanda</a:t>
            </a:r>
            <a:r>
              <a:rPr lang="en-US" sz="2600" kern="0" dirty="0">
                <a:solidFill>
                  <a:schemeClr val="tx1"/>
                </a:solidFill>
              </a:rPr>
              <a:t> linear, a </a:t>
            </a:r>
            <a:r>
              <a:rPr lang="en-US" sz="2600" kern="0" dirty="0" err="1">
                <a:solidFill>
                  <a:schemeClr val="tx1"/>
                </a:solidFill>
              </a:rPr>
              <a:t>elasticidade-preço</a:t>
            </a:r>
            <a:r>
              <a:rPr lang="en-US" sz="2600" kern="0" dirty="0">
                <a:solidFill>
                  <a:schemeClr val="tx1"/>
                </a:solidFill>
              </a:rPr>
              <a:t> da </a:t>
            </a:r>
            <a:r>
              <a:rPr lang="en-US" sz="2600" kern="0" dirty="0" err="1">
                <a:solidFill>
                  <a:schemeClr val="tx1"/>
                </a:solidFill>
              </a:rPr>
              <a:t>demanda</a:t>
            </a:r>
            <a:r>
              <a:rPr lang="en-US" sz="2600" kern="0" dirty="0">
                <a:solidFill>
                  <a:schemeClr val="tx1"/>
                </a:solidFill>
              </a:rPr>
              <a:t> é </a:t>
            </a:r>
            <a:r>
              <a:rPr lang="en-US" sz="2600" kern="0" dirty="0" err="1">
                <a:solidFill>
                  <a:schemeClr val="tx1"/>
                </a:solidFill>
              </a:rPr>
              <a:t>diferente</a:t>
            </a:r>
            <a:r>
              <a:rPr lang="en-US" sz="2600" kern="0" dirty="0">
                <a:solidFill>
                  <a:schemeClr val="tx1"/>
                </a:solidFill>
              </a:rPr>
              <a:t> para </a:t>
            </a:r>
            <a:r>
              <a:rPr lang="en-US" sz="2600" kern="0" dirty="0" err="1">
                <a:solidFill>
                  <a:schemeClr val="tx1"/>
                </a:solidFill>
              </a:rPr>
              <a:t>cada</a:t>
            </a:r>
            <a:r>
              <a:rPr lang="en-US" sz="2600" kern="0" dirty="0">
                <a:solidFill>
                  <a:schemeClr val="tx1"/>
                </a:solidFill>
              </a:rPr>
              <a:t> </a:t>
            </a:r>
            <a:r>
              <a:rPr lang="en-US" sz="2600" kern="0" dirty="0" err="1">
                <a:solidFill>
                  <a:schemeClr val="tx1"/>
                </a:solidFill>
              </a:rPr>
              <a:t>preço</a:t>
            </a:r>
            <a:r>
              <a:rPr lang="en-US" sz="2600" kern="0" dirty="0">
                <a:solidFill>
                  <a:schemeClr val="tx1"/>
                </a:solidFill>
              </a:rPr>
              <a:t>.</a:t>
            </a:r>
          </a:p>
          <a:p>
            <a:pPr lvl="2" algn="just">
              <a:buClrTx/>
              <a:buSzPct val="94000"/>
              <a:buFont typeface="Wingdings" panose="05000000000000000000" pitchFamily="2" charset="2"/>
              <a:buChar char="§"/>
            </a:pPr>
            <a:r>
              <a:rPr lang="en-US" sz="2600" kern="0" dirty="0" err="1">
                <a:solidFill>
                  <a:schemeClr val="tx1"/>
                </a:solidFill>
              </a:rPr>
              <a:t>Quando</a:t>
            </a:r>
            <a:r>
              <a:rPr lang="en-US" sz="2600" kern="0" dirty="0">
                <a:solidFill>
                  <a:schemeClr val="tx1"/>
                </a:solidFill>
              </a:rPr>
              <a:t> o </a:t>
            </a:r>
            <a:r>
              <a:rPr lang="en-US" sz="2600" kern="0" dirty="0" err="1">
                <a:solidFill>
                  <a:schemeClr val="tx1"/>
                </a:solidFill>
              </a:rPr>
              <a:t>preço</a:t>
            </a:r>
            <a:r>
              <a:rPr lang="en-US" sz="2600" kern="0" dirty="0">
                <a:solidFill>
                  <a:schemeClr val="tx1"/>
                </a:solidFill>
              </a:rPr>
              <a:t> </a:t>
            </a:r>
            <a:r>
              <a:rPr lang="en-US" sz="2600" kern="0" dirty="0" err="1">
                <a:solidFill>
                  <a:schemeClr val="tx1"/>
                </a:solidFill>
              </a:rPr>
              <a:t>cai</a:t>
            </a:r>
            <a:r>
              <a:rPr lang="en-US" sz="2600" kern="0" dirty="0">
                <a:solidFill>
                  <a:schemeClr val="tx1"/>
                </a:solidFill>
              </a:rPr>
              <a:t> de $10 para $5, </a:t>
            </a:r>
            <a:r>
              <a:rPr lang="en-US" sz="2600" kern="0" dirty="0" err="1">
                <a:solidFill>
                  <a:schemeClr val="tx1"/>
                </a:solidFill>
              </a:rPr>
              <a:t>devemos</a:t>
            </a:r>
            <a:r>
              <a:rPr lang="en-US" sz="2600" kern="0" dirty="0">
                <a:solidFill>
                  <a:schemeClr val="tx1"/>
                </a:solidFill>
              </a:rPr>
              <a:t> utilizer </a:t>
            </a:r>
            <a:r>
              <a:rPr lang="en-US" sz="2600" kern="0" dirty="0" err="1">
                <a:solidFill>
                  <a:schemeClr val="tx1"/>
                </a:solidFill>
              </a:rPr>
              <a:t>qual</a:t>
            </a:r>
            <a:r>
              <a:rPr lang="en-US" sz="2600" kern="0" dirty="0">
                <a:solidFill>
                  <a:schemeClr val="tx1"/>
                </a:solidFill>
              </a:rPr>
              <a:t> dos </a:t>
            </a:r>
            <a:r>
              <a:rPr lang="en-US" sz="2600" kern="0" dirty="0" err="1">
                <a:solidFill>
                  <a:schemeClr val="tx1"/>
                </a:solidFill>
              </a:rPr>
              <a:t>preços</a:t>
            </a:r>
            <a:r>
              <a:rPr lang="en-US" sz="2600" kern="0" dirty="0">
                <a:solidFill>
                  <a:schemeClr val="tx1"/>
                </a:solidFill>
              </a:rPr>
              <a:t> (e </a:t>
            </a:r>
            <a:r>
              <a:rPr lang="en-US" sz="2600" kern="0" dirty="0" err="1">
                <a:solidFill>
                  <a:schemeClr val="tx1"/>
                </a:solidFill>
              </a:rPr>
              <a:t>quantidades</a:t>
            </a:r>
            <a:r>
              <a:rPr lang="en-US" sz="2600" kern="0" dirty="0">
                <a:solidFill>
                  <a:schemeClr val="tx1"/>
                </a:solidFill>
              </a:rPr>
              <a:t>) para o </a:t>
            </a:r>
            <a:r>
              <a:rPr lang="en-US" sz="2600" kern="0" dirty="0" err="1">
                <a:solidFill>
                  <a:schemeClr val="tx1"/>
                </a:solidFill>
              </a:rPr>
              <a:t>cálculo</a:t>
            </a:r>
            <a:r>
              <a:rPr lang="en-US" sz="2600" kern="0" dirty="0">
                <a:solidFill>
                  <a:schemeClr val="tx1"/>
                </a:solidFill>
              </a:rPr>
              <a:t> da </a:t>
            </a:r>
            <a:r>
              <a:rPr lang="en-US" sz="2600" kern="0" dirty="0" err="1">
                <a:solidFill>
                  <a:schemeClr val="tx1"/>
                </a:solidFill>
              </a:rPr>
              <a:t>elasticidade-preço</a:t>
            </a:r>
            <a:r>
              <a:rPr lang="en-US" sz="2600" kern="0" dirty="0">
                <a:solidFill>
                  <a:schemeClr val="tx1"/>
                </a:solidFill>
              </a:rPr>
              <a:t> da </a:t>
            </a:r>
            <a:r>
              <a:rPr lang="en-US" sz="2600" kern="0" dirty="0" err="1">
                <a:solidFill>
                  <a:schemeClr val="tx1"/>
                </a:solidFill>
              </a:rPr>
              <a:t>demanda</a:t>
            </a:r>
            <a:r>
              <a:rPr lang="en-US" sz="2600" kern="0" dirty="0">
                <a:solidFill>
                  <a:schemeClr val="tx1"/>
                </a:solidFill>
              </a:rPr>
              <a:t>.</a:t>
            </a:r>
          </a:p>
        </p:txBody>
      </p:sp>
      <p:sp>
        <p:nvSpPr>
          <p:cNvPr id="7" name="CaixaDeTexto 6">
            <a:extLst>
              <a:ext uri="{FF2B5EF4-FFF2-40B4-BE49-F238E27FC236}">
                <a16:creationId xmlns:a16="http://schemas.microsoft.com/office/drawing/2014/main" id="{D32561C7-9BD4-475E-BAB0-998D5C059FEC}"/>
              </a:ext>
            </a:extLst>
          </p:cNvPr>
          <p:cNvSpPr txBox="1"/>
          <p:nvPr/>
        </p:nvSpPr>
        <p:spPr>
          <a:xfrm>
            <a:off x="281356" y="295422"/>
            <a:ext cx="8665698" cy="1077218"/>
          </a:xfrm>
          <a:prstGeom prst="rect">
            <a:avLst/>
          </a:prstGeom>
          <a:noFill/>
        </p:spPr>
        <p:txBody>
          <a:bodyPr wrap="square" rtlCol="0">
            <a:spAutoFit/>
          </a:bodyPr>
          <a:lstStyle/>
          <a:p>
            <a:pPr algn="ctr"/>
            <a:r>
              <a:rPr lang="en-US" sz="3200" b="1" kern="0" dirty="0" err="1">
                <a:latin typeface="Arial" panose="020B0604020202020204" pitchFamily="34" charset="0"/>
                <a:cs typeface="Arial" panose="020B0604020202020204" pitchFamily="34" charset="0"/>
              </a:rPr>
              <a:t>Elasticidade</a:t>
            </a:r>
            <a:r>
              <a:rPr lang="en-US" sz="3200" b="1" kern="0" dirty="0">
                <a:latin typeface="Arial" panose="020B0604020202020204" pitchFamily="34" charset="0"/>
                <a:cs typeface="Arial" panose="020B0604020202020204" pitchFamily="34" charset="0"/>
              </a:rPr>
              <a:t> </a:t>
            </a:r>
            <a:r>
              <a:rPr lang="en-US" sz="3200" b="1" kern="0" dirty="0" err="1">
                <a:latin typeface="Arial" panose="020B0604020202020204" pitchFamily="34" charset="0"/>
                <a:cs typeface="Arial" panose="020B0604020202020204" pitchFamily="34" charset="0"/>
              </a:rPr>
              <a:t>Pontual</a:t>
            </a:r>
            <a:r>
              <a:rPr lang="en-US" sz="3200" b="1" kern="0" dirty="0">
                <a:latin typeface="Arial" panose="020B0604020202020204" pitchFamily="34" charset="0"/>
                <a:cs typeface="Arial" panose="020B0604020202020204" pitchFamily="34" charset="0"/>
              </a:rPr>
              <a:t> x </a:t>
            </a:r>
            <a:r>
              <a:rPr lang="en-US" sz="3200" b="1" kern="0" dirty="0" err="1">
                <a:latin typeface="Arial" panose="020B0604020202020204" pitchFamily="34" charset="0"/>
                <a:cs typeface="Arial" panose="020B0604020202020204" pitchFamily="34" charset="0"/>
              </a:rPr>
              <a:t>Elasticidade</a:t>
            </a:r>
            <a:r>
              <a:rPr lang="en-US" sz="3200" b="1" kern="0" dirty="0">
                <a:latin typeface="Arial" panose="020B0604020202020204" pitchFamily="34" charset="0"/>
                <a:cs typeface="Arial" panose="020B0604020202020204" pitchFamily="34" charset="0"/>
              </a:rPr>
              <a:t> no Arco</a:t>
            </a:r>
          </a:p>
          <a:p>
            <a:pPr algn="ctr"/>
            <a:endParaRPr lang="pt-B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663309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anim calcmode="lin" valueType="num">
                                      <p:cBhvr additive="base">
                                        <p:cTn id="1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EBB383F4-5D7F-49CE-BB7B-BA0D562AF139}"/>
              </a:ext>
            </a:extLst>
          </p:cNvPr>
          <p:cNvSpPr txBox="1">
            <a:spLocks noChangeArrowheads="1"/>
          </p:cNvSpPr>
          <p:nvPr/>
        </p:nvSpPr>
        <p:spPr bwMode="auto">
          <a:xfrm>
            <a:off x="168810" y="1043181"/>
            <a:ext cx="8750106"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spcBef>
                <a:spcPct val="70000"/>
              </a:spcBef>
              <a:buClrTx/>
              <a:buSzPct val="99000"/>
              <a:buFont typeface="Wingdings" panose="05000000000000000000" pitchFamily="2" charset="2"/>
              <a:buChar char="§"/>
            </a:pPr>
            <a:r>
              <a:rPr lang="en-US" sz="2800" b="1" kern="0" dirty="0" err="1">
                <a:solidFill>
                  <a:schemeClr val="tx1"/>
                </a:solidFill>
              </a:rPr>
              <a:t>Elasticidade</a:t>
            </a:r>
            <a:r>
              <a:rPr lang="en-US" sz="2800" b="1" kern="0" dirty="0">
                <a:solidFill>
                  <a:schemeClr val="tx1"/>
                </a:solidFill>
              </a:rPr>
              <a:t> da </a:t>
            </a:r>
            <a:r>
              <a:rPr lang="en-US" sz="2800" b="1" kern="0" dirty="0" err="1">
                <a:solidFill>
                  <a:schemeClr val="tx1"/>
                </a:solidFill>
              </a:rPr>
              <a:t>Demanda</a:t>
            </a:r>
            <a:r>
              <a:rPr lang="en-US" sz="2800" b="1" kern="0" dirty="0">
                <a:solidFill>
                  <a:schemeClr val="tx1"/>
                </a:solidFill>
              </a:rPr>
              <a:t> no Arco (Ponto </a:t>
            </a:r>
            <a:r>
              <a:rPr lang="en-US" sz="2800" b="1" kern="0" dirty="0" err="1">
                <a:solidFill>
                  <a:schemeClr val="tx1"/>
                </a:solidFill>
              </a:rPr>
              <a:t>Médio</a:t>
            </a:r>
            <a:r>
              <a:rPr lang="en-US" sz="2800" b="1" kern="0" dirty="0">
                <a:solidFill>
                  <a:schemeClr val="tx1"/>
                </a:solidFill>
              </a:rPr>
              <a:t>)</a:t>
            </a:r>
          </a:p>
          <a:p>
            <a:pPr lvl="1" algn="just">
              <a:lnSpc>
                <a:spcPct val="90000"/>
              </a:lnSpc>
              <a:buClrTx/>
              <a:buSzPct val="99000"/>
              <a:buFont typeface="Wingdings" panose="05000000000000000000" pitchFamily="2" charset="2"/>
              <a:buChar char="§"/>
            </a:pPr>
            <a:r>
              <a:rPr lang="en-US" dirty="0">
                <a:solidFill>
                  <a:schemeClr val="tx1"/>
                </a:solidFill>
              </a:rPr>
              <a:t>Podemos </a:t>
            </a:r>
            <a:r>
              <a:rPr lang="en-US" dirty="0" err="1">
                <a:solidFill>
                  <a:schemeClr val="tx1"/>
                </a:solidFill>
              </a:rPr>
              <a:t>calcular</a:t>
            </a:r>
            <a:r>
              <a:rPr lang="en-US" dirty="0">
                <a:solidFill>
                  <a:schemeClr val="tx1"/>
                </a:solidFill>
              </a:rPr>
              <a:t> a </a:t>
            </a:r>
            <a:r>
              <a:rPr lang="en-US" dirty="0" err="1">
                <a:solidFill>
                  <a:schemeClr val="tx1"/>
                </a:solidFill>
              </a:rPr>
              <a:t>elasticidade-preço</a:t>
            </a:r>
            <a:r>
              <a:rPr lang="en-US" dirty="0">
                <a:solidFill>
                  <a:schemeClr val="tx1"/>
                </a:solidFill>
              </a:rPr>
              <a:t> da </a:t>
            </a:r>
            <a:r>
              <a:rPr lang="en-US" dirty="0" err="1">
                <a:solidFill>
                  <a:schemeClr val="tx1"/>
                </a:solidFill>
              </a:rPr>
              <a:t>demanda</a:t>
            </a:r>
            <a:r>
              <a:rPr lang="en-US" dirty="0">
                <a:solidFill>
                  <a:schemeClr val="tx1"/>
                </a:solidFill>
              </a:rPr>
              <a:t> </a:t>
            </a:r>
            <a:r>
              <a:rPr lang="en-US" dirty="0" err="1">
                <a:solidFill>
                  <a:schemeClr val="tx1"/>
                </a:solidFill>
              </a:rPr>
              <a:t>utilizando</a:t>
            </a:r>
            <a:r>
              <a:rPr lang="en-US" dirty="0">
                <a:solidFill>
                  <a:schemeClr val="tx1"/>
                </a:solidFill>
              </a:rPr>
              <a:t> </a:t>
            </a:r>
            <a:r>
              <a:rPr lang="en-US" dirty="0" err="1">
                <a:solidFill>
                  <a:schemeClr val="tx1"/>
                </a:solidFill>
              </a:rPr>
              <a:t>preços</a:t>
            </a:r>
            <a:r>
              <a:rPr lang="en-US" dirty="0">
                <a:solidFill>
                  <a:schemeClr val="tx1"/>
                </a:solidFill>
              </a:rPr>
              <a:t> e </a:t>
            </a:r>
            <a:r>
              <a:rPr lang="en-US" dirty="0" err="1">
                <a:solidFill>
                  <a:schemeClr val="tx1"/>
                </a:solidFill>
              </a:rPr>
              <a:t>quantidades</a:t>
            </a:r>
            <a:r>
              <a:rPr lang="en-US" dirty="0">
                <a:solidFill>
                  <a:schemeClr val="tx1"/>
                </a:solidFill>
              </a:rPr>
              <a:t> </a:t>
            </a:r>
            <a:r>
              <a:rPr lang="en-US" dirty="0" err="1">
                <a:solidFill>
                  <a:schemeClr val="tx1"/>
                </a:solidFill>
              </a:rPr>
              <a:t>médias</a:t>
            </a:r>
            <a:r>
              <a:rPr lang="en-US" dirty="0">
                <a:solidFill>
                  <a:schemeClr val="tx1"/>
                </a:solidFill>
              </a:rPr>
              <a:t>. </a:t>
            </a:r>
          </a:p>
          <a:p>
            <a:pPr lvl="1" algn="just">
              <a:lnSpc>
                <a:spcPct val="90000"/>
              </a:lnSpc>
              <a:buClrTx/>
              <a:buSzPct val="99000"/>
              <a:buFont typeface="Wingdings" panose="05000000000000000000" pitchFamily="2" charset="2"/>
              <a:buChar char="§"/>
            </a:pPr>
            <a:endParaRPr lang="en-US" dirty="0">
              <a:solidFill>
                <a:schemeClr val="tx1"/>
              </a:solidFill>
            </a:endParaRPr>
          </a:p>
          <a:p>
            <a:pPr lvl="1" algn="just">
              <a:lnSpc>
                <a:spcPct val="90000"/>
              </a:lnSpc>
              <a:buClrTx/>
              <a:buSzPct val="99000"/>
              <a:buFont typeface="Wingdings" panose="05000000000000000000" pitchFamily="2" charset="2"/>
              <a:buChar char="§"/>
            </a:pPr>
            <a:endParaRPr lang="en-US" dirty="0">
              <a:solidFill>
                <a:schemeClr val="tx1"/>
              </a:solidFill>
            </a:endParaRPr>
          </a:p>
          <a:p>
            <a:pPr lvl="1" algn="just">
              <a:lnSpc>
                <a:spcPct val="90000"/>
              </a:lnSpc>
              <a:buClrTx/>
              <a:buSzPct val="99000"/>
              <a:buFont typeface="Wingdings" panose="05000000000000000000" pitchFamily="2" charset="2"/>
              <a:buChar char="§"/>
            </a:pPr>
            <a:endParaRPr lang="en-US" sz="1200" dirty="0">
              <a:solidFill>
                <a:schemeClr val="tx1"/>
              </a:solidFill>
            </a:endParaRPr>
          </a:p>
          <a:p>
            <a:pPr lvl="1" algn="just">
              <a:lnSpc>
                <a:spcPct val="90000"/>
              </a:lnSpc>
              <a:buClrTx/>
              <a:buSzPct val="99000"/>
              <a:buFont typeface="Wingdings" panose="05000000000000000000" pitchFamily="2" charset="2"/>
              <a:buChar char="§"/>
            </a:pPr>
            <a:r>
              <a:rPr lang="en-US" dirty="0">
                <a:solidFill>
                  <a:schemeClr val="tx1"/>
                </a:solidFill>
              </a:rPr>
              <a:t>A </a:t>
            </a:r>
            <a:r>
              <a:rPr lang="en-US" dirty="0" err="1">
                <a:solidFill>
                  <a:schemeClr val="tx1"/>
                </a:solidFill>
              </a:rPr>
              <a:t>elasticidade</a:t>
            </a:r>
            <a:r>
              <a:rPr lang="en-US" dirty="0">
                <a:solidFill>
                  <a:schemeClr val="tx1"/>
                </a:solidFill>
              </a:rPr>
              <a:t> </a:t>
            </a:r>
            <a:r>
              <a:rPr lang="en-US" dirty="0" err="1">
                <a:solidFill>
                  <a:schemeClr val="tx1"/>
                </a:solidFill>
              </a:rPr>
              <a:t>média</a:t>
            </a:r>
            <a:r>
              <a:rPr lang="en-US" dirty="0">
                <a:solidFill>
                  <a:schemeClr val="tx1"/>
                </a:solidFill>
              </a:rPr>
              <a:t> </a:t>
            </a:r>
            <a:r>
              <a:rPr lang="en-US" dirty="0" err="1">
                <a:solidFill>
                  <a:schemeClr val="tx1"/>
                </a:solidFill>
              </a:rPr>
              <a:t>estará</a:t>
            </a:r>
            <a:r>
              <a:rPr lang="en-US" dirty="0">
                <a:solidFill>
                  <a:schemeClr val="tx1"/>
                </a:solidFill>
              </a:rPr>
              <a:t>, </a:t>
            </a:r>
            <a:r>
              <a:rPr lang="en-US" dirty="0" err="1">
                <a:solidFill>
                  <a:schemeClr val="tx1"/>
                </a:solidFill>
              </a:rPr>
              <a:t>sempre</a:t>
            </a:r>
            <a:r>
              <a:rPr lang="en-US" dirty="0">
                <a:solidFill>
                  <a:schemeClr val="tx1"/>
                </a:solidFill>
              </a:rPr>
              <a:t>, </a:t>
            </a:r>
            <a:r>
              <a:rPr lang="en-US" dirty="0" err="1">
                <a:solidFill>
                  <a:schemeClr val="tx1"/>
                </a:solidFill>
              </a:rPr>
              <a:t>situada</a:t>
            </a:r>
            <a:r>
              <a:rPr lang="en-US" dirty="0">
                <a:solidFill>
                  <a:schemeClr val="tx1"/>
                </a:solidFill>
              </a:rPr>
              <a:t> (mas </a:t>
            </a:r>
            <a:r>
              <a:rPr lang="en-US" dirty="0" err="1">
                <a:solidFill>
                  <a:schemeClr val="tx1"/>
                </a:solidFill>
              </a:rPr>
              <a:t>não</a:t>
            </a:r>
            <a:r>
              <a:rPr lang="en-US" dirty="0">
                <a:solidFill>
                  <a:schemeClr val="tx1"/>
                </a:solidFill>
              </a:rPr>
              <a:t> </a:t>
            </a:r>
            <a:r>
              <a:rPr lang="en-US" dirty="0" err="1">
                <a:solidFill>
                  <a:schemeClr val="tx1"/>
                </a:solidFill>
              </a:rPr>
              <a:t>necessariamente</a:t>
            </a:r>
            <a:r>
              <a:rPr lang="en-US" dirty="0">
                <a:solidFill>
                  <a:schemeClr val="tx1"/>
                </a:solidFill>
              </a:rPr>
              <a:t> </a:t>
            </a:r>
            <a:r>
              <a:rPr lang="en-US" dirty="0" err="1">
                <a:solidFill>
                  <a:schemeClr val="tx1"/>
                </a:solidFill>
              </a:rPr>
              <a:t>na</a:t>
            </a:r>
            <a:r>
              <a:rPr lang="en-US" dirty="0">
                <a:solidFill>
                  <a:schemeClr val="tx1"/>
                </a:solidFill>
              </a:rPr>
              <a:t> </a:t>
            </a:r>
            <a:r>
              <a:rPr lang="en-US" dirty="0" err="1">
                <a:solidFill>
                  <a:schemeClr val="tx1"/>
                </a:solidFill>
              </a:rPr>
              <a:t>metade</a:t>
            </a:r>
            <a:r>
              <a:rPr lang="en-US" dirty="0">
                <a:solidFill>
                  <a:schemeClr val="tx1"/>
                </a:solidFill>
              </a:rPr>
              <a:t>) entre as </a:t>
            </a:r>
            <a:r>
              <a:rPr lang="en-US" dirty="0" err="1">
                <a:solidFill>
                  <a:schemeClr val="tx1"/>
                </a:solidFill>
              </a:rPr>
              <a:t>duas</a:t>
            </a:r>
            <a:r>
              <a:rPr lang="en-US" dirty="0">
                <a:solidFill>
                  <a:schemeClr val="tx1"/>
                </a:solidFill>
              </a:rPr>
              <a:t> </a:t>
            </a:r>
            <a:r>
              <a:rPr lang="en-US" dirty="0" err="1">
                <a:solidFill>
                  <a:schemeClr val="tx1"/>
                </a:solidFill>
              </a:rPr>
              <a:t>elasticidades</a:t>
            </a:r>
            <a:r>
              <a:rPr lang="en-US" dirty="0">
                <a:solidFill>
                  <a:schemeClr val="tx1"/>
                </a:solidFill>
              </a:rPr>
              <a:t> </a:t>
            </a:r>
            <a:r>
              <a:rPr lang="en-US" dirty="0" err="1">
                <a:solidFill>
                  <a:schemeClr val="tx1"/>
                </a:solidFill>
              </a:rPr>
              <a:t>pontuais</a:t>
            </a:r>
            <a:r>
              <a:rPr lang="en-US" dirty="0">
                <a:solidFill>
                  <a:schemeClr val="tx1"/>
                </a:solidFill>
              </a:rPr>
              <a:t>, </a:t>
            </a:r>
            <a:r>
              <a:rPr lang="en-US" dirty="0" err="1">
                <a:solidFill>
                  <a:schemeClr val="tx1"/>
                </a:solidFill>
              </a:rPr>
              <a:t>calculadas</a:t>
            </a:r>
            <a:r>
              <a:rPr lang="en-US" dirty="0">
                <a:solidFill>
                  <a:schemeClr val="tx1"/>
                </a:solidFill>
              </a:rPr>
              <a:t> com </a:t>
            </a:r>
            <a:r>
              <a:rPr lang="en-US" dirty="0" err="1">
                <a:solidFill>
                  <a:schemeClr val="tx1"/>
                </a:solidFill>
              </a:rPr>
              <a:t>os</a:t>
            </a:r>
            <a:r>
              <a:rPr lang="en-US" dirty="0">
                <a:solidFill>
                  <a:schemeClr val="tx1"/>
                </a:solidFill>
              </a:rPr>
              <a:t> </a:t>
            </a:r>
            <a:r>
              <a:rPr lang="en-US" dirty="0" err="1">
                <a:solidFill>
                  <a:schemeClr val="tx1"/>
                </a:solidFill>
              </a:rPr>
              <a:t>preços</a:t>
            </a:r>
            <a:r>
              <a:rPr lang="en-US" dirty="0">
                <a:solidFill>
                  <a:schemeClr val="tx1"/>
                </a:solidFill>
              </a:rPr>
              <a:t> e </a:t>
            </a:r>
            <a:r>
              <a:rPr lang="en-US" dirty="0" err="1">
                <a:solidFill>
                  <a:schemeClr val="tx1"/>
                </a:solidFill>
              </a:rPr>
              <a:t>quantidades</a:t>
            </a:r>
            <a:r>
              <a:rPr lang="en-US" dirty="0">
                <a:solidFill>
                  <a:schemeClr val="tx1"/>
                </a:solidFill>
              </a:rPr>
              <a:t> </a:t>
            </a:r>
            <a:r>
              <a:rPr lang="en-US" dirty="0" err="1">
                <a:solidFill>
                  <a:schemeClr val="tx1"/>
                </a:solidFill>
              </a:rPr>
              <a:t>iniciais</a:t>
            </a:r>
            <a:r>
              <a:rPr lang="en-US" dirty="0">
                <a:solidFill>
                  <a:schemeClr val="tx1"/>
                </a:solidFill>
              </a:rPr>
              <a:t> e </a:t>
            </a:r>
            <a:r>
              <a:rPr lang="en-US" dirty="0" err="1">
                <a:solidFill>
                  <a:schemeClr val="tx1"/>
                </a:solidFill>
              </a:rPr>
              <a:t>finais</a:t>
            </a:r>
            <a:r>
              <a:rPr lang="en-US" dirty="0">
                <a:solidFill>
                  <a:schemeClr val="tx1"/>
                </a:solidFill>
              </a:rPr>
              <a:t>.</a:t>
            </a:r>
          </a:p>
          <a:p>
            <a:pPr lvl="1" algn="just">
              <a:buClrTx/>
              <a:buSzPct val="99000"/>
              <a:buFont typeface="Wingdings" panose="05000000000000000000" pitchFamily="2" charset="2"/>
              <a:buChar char="§"/>
            </a:pPr>
            <a:endParaRPr lang="en-US" sz="2600" kern="0" dirty="0">
              <a:solidFill>
                <a:schemeClr val="tx1"/>
              </a:solidFill>
            </a:endParaRPr>
          </a:p>
        </p:txBody>
      </p:sp>
      <p:sp>
        <p:nvSpPr>
          <p:cNvPr id="7" name="CaixaDeTexto 6">
            <a:extLst>
              <a:ext uri="{FF2B5EF4-FFF2-40B4-BE49-F238E27FC236}">
                <a16:creationId xmlns:a16="http://schemas.microsoft.com/office/drawing/2014/main" id="{BC89513E-8089-47C2-8973-D0EF5F7E2F3A}"/>
              </a:ext>
            </a:extLst>
          </p:cNvPr>
          <p:cNvSpPr txBox="1"/>
          <p:nvPr/>
        </p:nvSpPr>
        <p:spPr>
          <a:xfrm>
            <a:off x="281356" y="295422"/>
            <a:ext cx="8665698" cy="1077218"/>
          </a:xfrm>
          <a:prstGeom prst="rect">
            <a:avLst/>
          </a:prstGeom>
          <a:noFill/>
        </p:spPr>
        <p:txBody>
          <a:bodyPr wrap="square" rtlCol="0">
            <a:spAutoFit/>
          </a:bodyPr>
          <a:lstStyle/>
          <a:p>
            <a:pPr algn="ctr"/>
            <a:r>
              <a:rPr lang="en-US" sz="3200" b="1" kern="0" dirty="0" err="1">
                <a:latin typeface="Arial" panose="020B0604020202020204" pitchFamily="34" charset="0"/>
                <a:cs typeface="Arial" panose="020B0604020202020204" pitchFamily="34" charset="0"/>
              </a:rPr>
              <a:t>Elasticidade</a:t>
            </a:r>
            <a:r>
              <a:rPr lang="en-US" sz="3200" b="1" kern="0" dirty="0">
                <a:latin typeface="Arial" panose="020B0604020202020204" pitchFamily="34" charset="0"/>
                <a:cs typeface="Arial" panose="020B0604020202020204" pitchFamily="34" charset="0"/>
              </a:rPr>
              <a:t> </a:t>
            </a:r>
            <a:r>
              <a:rPr lang="en-US" sz="3200" b="1" kern="0" dirty="0" err="1">
                <a:latin typeface="Arial" panose="020B0604020202020204" pitchFamily="34" charset="0"/>
                <a:cs typeface="Arial" panose="020B0604020202020204" pitchFamily="34" charset="0"/>
              </a:rPr>
              <a:t>Pontual</a:t>
            </a:r>
            <a:r>
              <a:rPr lang="en-US" sz="3200" b="1" kern="0" dirty="0">
                <a:latin typeface="Arial" panose="020B0604020202020204" pitchFamily="34" charset="0"/>
                <a:cs typeface="Arial" panose="020B0604020202020204" pitchFamily="34" charset="0"/>
              </a:rPr>
              <a:t> x </a:t>
            </a:r>
            <a:r>
              <a:rPr lang="en-US" sz="3200" b="1" kern="0" dirty="0" err="1">
                <a:latin typeface="Arial" panose="020B0604020202020204" pitchFamily="34" charset="0"/>
                <a:cs typeface="Arial" panose="020B0604020202020204" pitchFamily="34" charset="0"/>
              </a:rPr>
              <a:t>Elasticidade</a:t>
            </a:r>
            <a:r>
              <a:rPr lang="en-US" sz="3200" b="1" kern="0" dirty="0">
                <a:latin typeface="Arial" panose="020B0604020202020204" pitchFamily="34" charset="0"/>
                <a:cs typeface="Arial" panose="020B0604020202020204" pitchFamily="34" charset="0"/>
              </a:rPr>
              <a:t> no Arco</a:t>
            </a:r>
          </a:p>
          <a:p>
            <a:pPr algn="ctr"/>
            <a:endParaRPr lang="pt-BR" sz="3200" dirty="0">
              <a:latin typeface="Arial" panose="020B0604020202020204" pitchFamily="34" charset="0"/>
              <a:cs typeface="Arial" panose="020B0604020202020204" pitchFamily="34" charset="0"/>
            </a:endParaRPr>
          </a:p>
        </p:txBody>
      </p:sp>
      <p:graphicFrame>
        <p:nvGraphicFramePr>
          <p:cNvPr id="8" name="Object 7">
            <a:extLst>
              <a:ext uri="{FF2B5EF4-FFF2-40B4-BE49-F238E27FC236}">
                <a16:creationId xmlns:a16="http://schemas.microsoft.com/office/drawing/2014/main" id="{75337B82-DA9B-4693-AD34-E8BD16F34A43}"/>
              </a:ext>
            </a:extLst>
          </p:cNvPr>
          <p:cNvGraphicFramePr>
            <a:graphicFrameLocks noChangeAspect="1"/>
          </p:cNvGraphicFramePr>
          <p:nvPr>
            <p:extLst>
              <p:ext uri="{D42A27DB-BD31-4B8C-83A1-F6EECF244321}">
                <p14:modId xmlns:p14="http://schemas.microsoft.com/office/powerpoint/2010/main" val="797141896"/>
              </p:ext>
            </p:extLst>
          </p:nvPr>
        </p:nvGraphicFramePr>
        <p:xfrm>
          <a:off x="1031874" y="2956752"/>
          <a:ext cx="2428777" cy="1162931"/>
        </p:xfrm>
        <a:graphic>
          <a:graphicData uri="http://schemas.openxmlformats.org/presentationml/2006/ole">
            <mc:AlternateContent xmlns:mc="http://schemas.openxmlformats.org/markup-compatibility/2006">
              <mc:Choice xmlns:v="urn:schemas-microsoft-com:vml" Requires="v">
                <p:oleObj name="Equation" r:id="rId2" imgW="901440" imgH="431640" progId="Equation.DSMT4">
                  <p:embed/>
                </p:oleObj>
              </mc:Choice>
              <mc:Fallback>
                <p:oleObj name="Equation" r:id="rId2" imgW="901440" imgH="431640" progId="Equation.DSMT4">
                  <p:embed/>
                  <p:pic>
                    <p:nvPicPr>
                      <p:cNvPr id="3074" name="Object 7"/>
                      <p:cNvPicPr>
                        <a:picLocks noChangeAspect="1" noChangeArrowheads="1"/>
                      </p:cNvPicPr>
                      <p:nvPr/>
                    </p:nvPicPr>
                    <p:blipFill>
                      <a:blip r:embed="rId3"/>
                      <a:srcRect/>
                      <a:stretch>
                        <a:fillRect/>
                      </a:stretch>
                    </p:blipFill>
                    <p:spPr bwMode="auto">
                      <a:xfrm>
                        <a:off x="1031874" y="2956752"/>
                        <a:ext cx="2428777" cy="1162931"/>
                      </a:xfrm>
                      <a:prstGeom prst="rect">
                        <a:avLst/>
                      </a:prstGeom>
                      <a:solidFill>
                        <a:srgbClr val="F8F8F8"/>
                      </a:solidFill>
                      <a:ln>
                        <a:solidFill>
                          <a:schemeClr val="tx1"/>
                        </a:solidFill>
                      </a:ln>
                    </p:spPr>
                  </p:pic>
                </p:oleObj>
              </mc:Fallback>
            </mc:AlternateContent>
          </a:graphicData>
        </a:graphic>
      </p:graphicFrame>
      <p:graphicFrame>
        <p:nvGraphicFramePr>
          <p:cNvPr id="9" name="Object 7">
            <a:extLst>
              <a:ext uri="{FF2B5EF4-FFF2-40B4-BE49-F238E27FC236}">
                <a16:creationId xmlns:a16="http://schemas.microsoft.com/office/drawing/2014/main" id="{7668A3DC-BFDC-414C-A564-876922C2453D}"/>
              </a:ext>
            </a:extLst>
          </p:cNvPr>
          <p:cNvGraphicFramePr>
            <a:graphicFrameLocks noChangeAspect="1"/>
          </p:cNvGraphicFramePr>
          <p:nvPr>
            <p:extLst>
              <p:ext uri="{D42A27DB-BD31-4B8C-83A1-F6EECF244321}">
                <p14:modId xmlns:p14="http://schemas.microsoft.com/office/powerpoint/2010/main" val="70342673"/>
              </p:ext>
            </p:extLst>
          </p:nvPr>
        </p:nvGraphicFramePr>
        <p:xfrm>
          <a:off x="3545817" y="2957513"/>
          <a:ext cx="5401237" cy="1084262"/>
        </p:xfrm>
        <a:graphic>
          <a:graphicData uri="http://schemas.openxmlformats.org/presentationml/2006/ole">
            <mc:AlternateContent xmlns:mc="http://schemas.openxmlformats.org/markup-compatibility/2006">
              <mc:Choice xmlns:v="urn:schemas-microsoft-com:vml" Requires="v">
                <p:oleObj name="Equation" r:id="rId4" imgW="2222280" imgH="431640" progId="Equation.DSMT4">
                  <p:embed/>
                </p:oleObj>
              </mc:Choice>
              <mc:Fallback>
                <p:oleObj name="Equation" r:id="rId4" imgW="2222280" imgH="431640" progId="Equation.DSMT4">
                  <p:embed/>
                  <p:pic>
                    <p:nvPicPr>
                      <p:cNvPr id="8" name="Object 7">
                        <a:extLst>
                          <a:ext uri="{FF2B5EF4-FFF2-40B4-BE49-F238E27FC236}">
                            <a16:creationId xmlns:a16="http://schemas.microsoft.com/office/drawing/2014/main" id="{75337B82-DA9B-4693-AD34-E8BD16F34A43}"/>
                          </a:ext>
                        </a:extLst>
                      </p:cNvPr>
                      <p:cNvPicPr>
                        <a:picLocks noChangeAspect="1" noChangeArrowheads="1"/>
                      </p:cNvPicPr>
                      <p:nvPr/>
                    </p:nvPicPr>
                    <p:blipFill>
                      <a:blip r:embed="rId5"/>
                      <a:srcRect/>
                      <a:stretch>
                        <a:fillRect/>
                      </a:stretch>
                    </p:blipFill>
                    <p:spPr bwMode="auto">
                      <a:xfrm>
                        <a:off x="3545817" y="2957513"/>
                        <a:ext cx="5401237" cy="108426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03630279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 calcmode="lin" valueType="num">
                                      <p:cBhvr additive="base">
                                        <p:cTn id="1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9B8E0D5-E584-4E5A-AAB9-1467C553BD7B}"/>
              </a:ext>
            </a:extLst>
          </p:cNvPr>
          <p:cNvSpPr>
            <a:spLocks noGrp="1"/>
          </p:cNvSpPr>
          <p:nvPr>
            <p:ph idx="1"/>
          </p:nvPr>
        </p:nvSpPr>
        <p:spPr>
          <a:xfrm>
            <a:off x="196948" y="1048090"/>
            <a:ext cx="8718452" cy="4883150"/>
          </a:xfrm>
        </p:spPr>
        <p:txBody>
          <a:bodyPr/>
          <a:lstStyle/>
          <a:p>
            <a:pPr algn="just">
              <a:buClrTx/>
              <a:buSzPct val="94000"/>
              <a:buFont typeface="Wingdings" panose="05000000000000000000" pitchFamily="2" charset="2"/>
              <a:buChar char="§"/>
            </a:pPr>
            <a:r>
              <a:rPr lang="pt-BR" sz="2800" dirty="0">
                <a:solidFill>
                  <a:schemeClr val="tx1"/>
                </a:solidFill>
              </a:rPr>
              <a:t>Suponha que um amigo seu discorde da existência de uma curva de demanda negativamente inclinada, utilizando o seguinte argumento:</a:t>
            </a:r>
          </a:p>
          <a:p>
            <a:pPr algn="just">
              <a:buClrTx/>
              <a:buSzPct val="94000"/>
              <a:buFont typeface="Wingdings" panose="05000000000000000000" pitchFamily="2" charset="2"/>
              <a:buChar char="§"/>
            </a:pPr>
            <a:r>
              <a:rPr lang="pt-BR" sz="2800" dirty="0">
                <a:solidFill>
                  <a:schemeClr val="tx1"/>
                </a:solidFill>
              </a:rPr>
              <a:t>“Nos dias de hoje o preço das sandálias havaianas é maior do que nas décadas de 1980 e 1990 e o preço também é maior (bem maior)”.</a:t>
            </a:r>
          </a:p>
          <a:p>
            <a:pPr algn="just">
              <a:buClrTx/>
              <a:buSzPct val="94000"/>
              <a:buFont typeface="Wingdings" panose="05000000000000000000" pitchFamily="2" charset="2"/>
              <a:buChar char="§"/>
            </a:pPr>
            <a:endParaRPr lang="pt-BR" sz="1200" dirty="0">
              <a:solidFill>
                <a:schemeClr val="tx1"/>
              </a:solidFill>
            </a:endParaRPr>
          </a:p>
          <a:p>
            <a:pPr algn="just">
              <a:buClrTx/>
              <a:buSzPct val="94000"/>
              <a:buFont typeface="Wingdings" panose="05000000000000000000" pitchFamily="2" charset="2"/>
              <a:buChar char="§"/>
            </a:pPr>
            <a:r>
              <a:rPr lang="pt-BR" sz="2800" b="1" dirty="0">
                <a:solidFill>
                  <a:schemeClr val="tx1"/>
                </a:solidFill>
              </a:rPr>
              <a:t>Dúvida:</a:t>
            </a:r>
            <a:r>
              <a:rPr lang="pt-BR" sz="2800" dirty="0">
                <a:solidFill>
                  <a:schemeClr val="tx1"/>
                </a:solidFill>
              </a:rPr>
              <a:t> foi o aumento do preço que aumentou a demanda ? Foi o aumento da demanda, por uma outra razão, que pressionou o preço para cima ?</a:t>
            </a:r>
          </a:p>
        </p:txBody>
      </p:sp>
      <p:sp>
        <p:nvSpPr>
          <p:cNvPr id="6" name="Rectangle 2">
            <a:extLst>
              <a:ext uri="{FF2B5EF4-FFF2-40B4-BE49-F238E27FC236}">
                <a16:creationId xmlns:a16="http://schemas.microsoft.com/office/drawing/2014/main" id="{76BA72FF-DC81-4B52-97F9-C5F4163BACAE}"/>
              </a:ext>
            </a:extLst>
          </p:cNvPr>
          <p:cNvSpPr>
            <a:spLocks noGrp="1" noChangeArrowheads="1"/>
          </p:cNvSpPr>
          <p:nvPr>
            <p:ph type="title"/>
          </p:nvPr>
        </p:nvSpPr>
        <p:spPr>
          <a:xfrm>
            <a:off x="1514522" y="133350"/>
            <a:ext cx="6082031" cy="738847"/>
          </a:xfrm>
          <a:noFill/>
        </p:spPr>
        <p:txBody>
          <a:bodyPr/>
          <a:lstStyle/>
          <a:p>
            <a:pPr algn="r"/>
            <a:r>
              <a:rPr lang="en-US" dirty="0" err="1">
                <a:solidFill>
                  <a:schemeClr val="tx1"/>
                </a:solidFill>
              </a:rPr>
              <a:t>Externalidades</a:t>
            </a:r>
            <a:r>
              <a:rPr lang="en-US" dirty="0">
                <a:solidFill>
                  <a:schemeClr val="tx1"/>
                </a:solidFill>
              </a:rPr>
              <a:t> de </a:t>
            </a:r>
            <a:r>
              <a:rPr lang="en-US" dirty="0" err="1">
                <a:solidFill>
                  <a:schemeClr val="tx1"/>
                </a:solidFill>
              </a:rPr>
              <a:t>Difusão</a:t>
            </a:r>
            <a:endParaRPr lang="en-US" dirty="0">
              <a:solidFill>
                <a:schemeClr val="tx1"/>
              </a:solidFill>
            </a:endParaRPr>
          </a:p>
        </p:txBody>
      </p:sp>
    </p:spTree>
    <p:extLst>
      <p:ext uri="{BB962C8B-B14F-4D97-AF65-F5344CB8AC3E}">
        <p14:creationId xmlns:p14="http://schemas.microsoft.com/office/powerpoint/2010/main" val="30424794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77FC8EC1-944C-4C8E-B685-AC49D886CBE5}"/>
              </a:ext>
            </a:extLst>
          </p:cNvPr>
          <p:cNvSpPr>
            <a:spLocks noGrp="1" noChangeArrowheads="1"/>
          </p:cNvSpPr>
          <p:nvPr>
            <p:ph type="title"/>
          </p:nvPr>
        </p:nvSpPr>
        <p:spPr>
          <a:xfrm>
            <a:off x="1514522" y="133350"/>
            <a:ext cx="6082031" cy="738847"/>
          </a:xfrm>
          <a:noFill/>
        </p:spPr>
        <p:txBody>
          <a:bodyPr/>
          <a:lstStyle/>
          <a:p>
            <a:pPr algn="r"/>
            <a:r>
              <a:rPr lang="en-US" dirty="0" err="1">
                <a:solidFill>
                  <a:schemeClr val="tx1"/>
                </a:solidFill>
              </a:rPr>
              <a:t>Externalidades</a:t>
            </a:r>
            <a:r>
              <a:rPr lang="en-US" dirty="0">
                <a:solidFill>
                  <a:schemeClr val="tx1"/>
                </a:solidFill>
              </a:rPr>
              <a:t> de </a:t>
            </a:r>
            <a:r>
              <a:rPr lang="en-US" dirty="0" err="1">
                <a:solidFill>
                  <a:schemeClr val="tx1"/>
                </a:solidFill>
              </a:rPr>
              <a:t>Difusão</a:t>
            </a:r>
            <a:endParaRPr lang="en-US" dirty="0">
              <a:solidFill>
                <a:schemeClr val="tx1"/>
              </a:solidFill>
            </a:endParaRPr>
          </a:p>
        </p:txBody>
      </p:sp>
      <p:sp>
        <p:nvSpPr>
          <p:cNvPr id="7" name="Rectangle 3">
            <a:extLst>
              <a:ext uri="{FF2B5EF4-FFF2-40B4-BE49-F238E27FC236}">
                <a16:creationId xmlns:a16="http://schemas.microsoft.com/office/drawing/2014/main" id="{7C60CC17-867A-4E79-AAF8-EE69D989E3AC}"/>
              </a:ext>
            </a:extLst>
          </p:cNvPr>
          <p:cNvSpPr txBox="1">
            <a:spLocks noChangeArrowheads="1"/>
          </p:cNvSpPr>
          <p:nvPr/>
        </p:nvSpPr>
        <p:spPr bwMode="auto">
          <a:xfrm>
            <a:off x="253218" y="1048087"/>
            <a:ext cx="8662182"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ct val="70000"/>
              </a:spcBef>
              <a:buClrTx/>
              <a:buSzPct val="94000"/>
              <a:buFont typeface="Wingdings" panose="05000000000000000000" pitchFamily="2" charset="2"/>
              <a:buChar char="§"/>
            </a:pPr>
            <a:r>
              <a:rPr lang="en-US" sz="2800" b="1" kern="0" dirty="0" err="1">
                <a:solidFill>
                  <a:schemeClr val="tx1"/>
                </a:solidFill>
              </a:rPr>
              <a:t>Externalidade</a:t>
            </a:r>
            <a:r>
              <a:rPr lang="en-US" sz="2800" b="1" kern="0" dirty="0">
                <a:solidFill>
                  <a:schemeClr val="tx1"/>
                </a:solidFill>
              </a:rPr>
              <a:t>:</a:t>
            </a:r>
            <a:r>
              <a:rPr lang="en-US" sz="2800" kern="0" dirty="0">
                <a:solidFill>
                  <a:schemeClr val="tx1"/>
                </a:solidFill>
              </a:rPr>
              <a:t> </a:t>
            </a:r>
            <a:r>
              <a:rPr lang="en-US" sz="2800" kern="0" dirty="0" err="1">
                <a:solidFill>
                  <a:schemeClr val="tx1"/>
                </a:solidFill>
              </a:rPr>
              <a:t>uma</a:t>
            </a:r>
            <a:r>
              <a:rPr lang="en-US" sz="2800" kern="0" dirty="0">
                <a:solidFill>
                  <a:schemeClr val="tx1"/>
                </a:solidFill>
              </a:rPr>
              <a:t> </a:t>
            </a:r>
            <a:r>
              <a:rPr lang="en-US" sz="2800" kern="0" dirty="0" err="1">
                <a:solidFill>
                  <a:schemeClr val="tx1"/>
                </a:solidFill>
              </a:rPr>
              <a:t>externalidade</a:t>
            </a:r>
            <a:r>
              <a:rPr lang="en-US" sz="2800" kern="0" dirty="0">
                <a:solidFill>
                  <a:schemeClr val="tx1"/>
                </a:solidFill>
              </a:rPr>
              <a:t> </a:t>
            </a:r>
            <a:r>
              <a:rPr lang="en-US" sz="2800" kern="0" dirty="0" err="1">
                <a:solidFill>
                  <a:schemeClr val="tx1"/>
                </a:solidFill>
              </a:rPr>
              <a:t>ocorre</a:t>
            </a:r>
            <a:r>
              <a:rPr lang="en-US" sz="2800" kern="0" dirty="0">
                <a:solidFill>
                  <a:schemeClr val="tx1"/>
                </a:solidFill>
              </a:rPr>
              <a:t> </a:t>
            </a:r>
            <a:r>
              <a:rPr lang="en-US" sz="2800" kern="0" dirty="0" err="1">
                <a:solidFill>
                  <a:schemeClr val="tx1"/>
                </a:solidFill>
              </a:rPr>
              <a:t>quando</a:t>
            </a:r>
            <a:r>
              <a:rPr lang="en-US" sz="2800" kern="0" dirty="0">
                <a:solidFill>
                  <a:schemeClr val="tx1"/>
                </a:solidFill>
              </a:rPr>
              <a:t> a </a:t>
            </a:r>
            <a:r>
              <a:rPr lang="en-US" sz="2800" kern="0" dirty="0" err="1">
                <a:solidFill>
                  <a:schemeClr val="tx1"/>
                </a:solidFill>
              </a:rPr>
              <a:t>ação</a:t>
            </a:r>
            <a:r>
              <a:rPr lang="en-US" sz="2800" kern="0" dirty="0">
                <a:solidFill>
                  <a:schemeClr val="tx1"/>
                </a:solidFill>
              </a:rPr>
              <a:t> de um </a:t>
            </a:r>
            <a:r>
              <a:rPr lang="en-US" sz="2800" kern="0" dirty="0" err="1">
                <a:solidFill>
                  <a:schemeClr val="tx1"/>
                </a:solidFill>
              </a:rPr>
              <a:t>agente</a:t>
            </a:r>
            <a:r>
              <a:rPr lang="en-US" sz="2800" kern="0" dirty="0">
                <a:solidFill>
                  <a:schemeClr val="tx1"/>
                </a:solidFill>
              </a:rPr>
              <a:t> </a:t>
            </a:r>
            <a:r>
              <a:rPr lang="en-US" sz="2800" kern="0" dirty="0" err="1">
                <a:solidFill>
                  <a:schemeClr val="tx1"/>
                </a:solidFill>
              </a:rPr>
              <a:t>econômico</a:t>
            </a:r>
            <a:r>
              <a:rPr lang="en-US" sz="2800" kern="0" dirty="0">
                <a:solidFill>
                  <a:schemeClr val="tx1"/>
                </a:solidFill>
              </a:rPr>
              <a:t> </a:t>
            </a:r>
            <a:r>
              <a:rPr lang="en-US" sz="2800" kern="0" dirty="0" err="1">
                <a:solidFill>
                  <a:schemeClr val="tx1"/>
                </a:solidFill>
              </a:rPr>
              <a:t>gera</a:t>
            </a:r>
            <a:r>
              <a:rPr lang="en-US" sz="2800" kern="0" dirty="0">
                <a:solidFill>
                  <a:schemeClr val="tx1"/>
                </a:solidFill>
              </a:rPr>
              <a:t> </a:t>
            </a:r>
            <a:r>
              <a:rPr lang="en-US" sz="2800" kern="0" dirty="0" err="1">
                <a:solidFill>
                  <a:schemeClr val="tx1"/>
                </a:solidFill>
              </a:rPr>
              <a:t>impacto</a:t>
            </a:r>
            <a:r>
              <a:rPr lang="en-US" sz="2800" kern="0" dirty="0">
                <a:solidFill>
                  <a:schemeClr val="tx1"/>
                </a:solidFill>
              </a:rPr>
              <a:t> </a:t>
            </a:r>
            <a:r>
              <a:rPr lang="en-US" sz="2800" kern="0" dirty="0" err="1">
                <a:solidFill>
                  <a:schemeClr val="tx1"/>
                </a:solidFill>
              </a:rPr>
              <a:t>sobre</a:t>
            </a:r>
            <a:r>
              <a:rPr lang="en-US" sz="2800" kern="0" dirty="0">
                <a:solidFill>
                  <a:schemeClr val="tx1"/>
                </a:solidFill>
              </a:rPr>
              <a:t> outro </a:t>
            </a:r>
            <a:r>
              <a:rPr lang="en-US" sz="2800" kern="0" dirty="0" err="1">
                <a:solidFill>
                  <a:schemeClr val="tx1"/>
                </a:solidFill>
              </a:rPr>
              <a:t>agente</a:t>
            </a:r>
            <a:r>
              <a:rPr lang="en-US" sz="2800" kern="0" dirty="0">
                <a:solidFill>
                  <a:schemeClr val="tx1"/>
                </a:solidFill>
              </a:rPr>
              <a:t> </a:t>
            </a:r>
            <a:r>
              <a:rPr lang="en-US" sz="2800" kern="0" dirty="0" err="1">
                <a:solidFill>
                  <a:schemeClr val="tx1"/>
                </a:solidFill>
              </a:rPr>
              <a:t>econômico</a:t>
            </a:r>
            <a:r>
              <a:rPr lang="en-US" sz="2800" kern="0" dirty="0">
                <a:solidFill>
                  <a:schemeClr val="tx1"/>
                </a:solidFill>
              </a:rPr>
              <a:t>.</a:t>
            </a:r>
          </a:p>
          <a:p>
            <a:pPr algn="just">
              <a:spcBef>
                <a:spcPct val="70000"/>
              </a:spcBef>
              <a:buClrTx/>
              <a:buSzPct val="94000"/>
              <a:buFont typeface="Wingdings" panose="05000000000000000000" pitchFamily="2" charset="2"/>
              <a:buChar char="§"/>
            </a:pPr>
            <a:endParaRPr lang="en-US" sz="1200" kern="0" dirty="0">
              <a:solidFill>
                <a:schemeClr val="tx1"/>
              </a:solidFill>
            </a:endParaRPr>
          </a:p>
          <a:p>
            <a:pPr algn="just">
              <a:spcBef>
                <a:spcPct val="70000"/>
              </a:spcBef>
              <a:buClrTx/>
              <a:buSzPct val="94000"/>
              <a:buFont typeface="Wingdings" panose="05000000000000000000" pitchFamily="2" charset="2"/>
              <a:buChar char="§"/>
            </a:pPr>
            <a:r>
              <a:rPr lang="en-US" sz="2800" kern="0" dirty="0">
                <a:solidFill>
                  <a:schemeClr val="tx1"/>
                </a:solidFill>
              </a:rPr>
              <a:t>No </a:t>
            </a:r>
            <a:r>
              <a:rPr lang="en-US" sz="2800" kern="0" dirty="0" err="1">
                <a:solidFill>
                  <a:schemeClr val="tx1"/>
                </a:solidFill>
              </a:rPr>
              <a:t>caso</a:t>
            </a:r>
            <a:r>
              <a:rPr lang="en-US" sz="2800" kern="0" dirty="0">
                <a:solidFill>
                  <a:schemeClr val="tx1"/>
                </a:solidFill>
              </a:rPr>
              <a:t> de </a:t>
            </a:r>
            <a:r>
              <a:rPr lang="en-US" sz="2800" kern="0" dirty="0" err="1">
                <a:solidFill>
                  <a:schemeClr val="tx1"/>
                </a:solidFill>
              </a:rPr>
              <a:t>algumas</a:t>
            </a:r>
            <a:r>
              <a:rPr lang="en-US" sz="2800" kern="0" dirty="0">
                <a:solidFill>
                  <a:schemeClr val="tx1"/>
                </a:solidFill>
              </a:rPr>
              <a:t> </a:t>
            </a:r>
            <a:r>
              <a:rPr lang="en-US" sz="2800" kern="0" dirty="0" err="1">
                <a:solidFill>
                  <a:schemeClr val="tx1"/>
                </a:solidFill>
              </a:rPr>
              <a:t>mercadorias</a:t>
            </a:r>
            <a:r>
              <a:rPr lang="en-US" sz="2800" kern="0" dirty="0">
                <a:solidFill>
                  <a:schemeClr val="tx1"/>
                </a:solidFill>
              </a:rPr>
              <a:t> a </a:t>
            </a:r>
            <a:r>
              <a:rPr lang="en-US" sz="2800" kern="0" dirty="0" err="1">
                <a:solidFill>
                  <a:schemeClr val="tx1"/>
                </a:solidFill>
              </a:rPr>
              <a:t>demanda</a:t>
            </a:r>
            <a:r>
              <a:rPr lang="en-US" sz="2800" kern="0" dirty="0">
                <a:solidFill>
                  <a:schemeClr val="tx1"/>
                </a:solidFill>
              </a:rPr>
              <a:t> de um </a:t>
            </a:r>
            <a:r>
              <a:rPr lang="en-US" sz="2800" kern="0" dirty="0" err="1">
                <a:solidFill>
                  <a:schemeClr val="tx1"/>
                </a:solidFill>
              </a:rPr>
              <a:t>indivíduo</a:t>
            </a:r>
            <a:r>
              <a:rPr lang="en-US" sz="2800" kern="0" dirty="0">
                <a:solidFill>
                  <a:schemeClr val="tx1"/>
                </a:solidFill>
              </a:rPr>
              <a:t> </a:t>
            </a:r>
            <a:r>
              <a:rPr lang="en-US" sz="2800" kern="0" dirty="0" err="1">
                <a:solidFill>
                  <a:schemeClr val="tx1"/>
                </a:solidFill>
              </a:rPr>
              <a:t>pode</a:t>
            </a:r>
            <a:r>
              <a:rPr lang="en-US" sz="2800" kern="0" dirty="0">
                <a:solidFill>
                  <a:schemeClr val="tx1"/>
                </a:solidFill>
              </a:rPr>
              <a:t> </a:t>
            </a:r>
            <a:r>
              <a:rPr lang="en-US" sz="2800" kern="0" dirty="0" err="1">
                <a:solidFill>
                  <a:schemeClr val="tx1"/>
                </a:solidFill>
              </a:rPr>
              <a:t>depender</a:t>
            </a:r>
            <a:r>
              <a:rPr lang="en-US" sz="2800" kern="0" dirty="0">
                <a:solidFill>
                  <a:schemeClr val="tx1"/>
                </a:solidFill>
              </a:rPr>
              <a:t> da </a:t>
            </a:r>
            <a:r>
              <a:rPr lang="en-US" sz="2800" kern="0" dirty="0" err="1">
                <a:solidFill>
                  <a:schemeClr val="tx1"/>
                </a:solidFill>
              </a:rPr>
              <a:t>demanda</a:t>
            </a:r>
            <a:r>
              <a:rPr lang="en-US" sz="2800" kern="0" dirty="0">
                <a:solidFill>
                  <a:schemeClr val="tx1"/>
                </a:solidFill>
              </a:rPr>
              <a:t> de outros </a:t>
            </a:r>
            <a:r>
              <a:rPr lang="en-US" sz="2800" kern="0" dirty="0" err="1">
                <a:solidFill>
                  <a:schemeClr val="tx1"/>
                </a:solidFill>
              </a:rPr>
              <a:t>consumidores</a:t>
            </a:r>
            <a:r>
              <a:rPr lang="en-US" sz="2800" kern="0" dirty="0">
                <a:solidFill>
                  <a:schemeClr val="tx1"/>
                </a:solidFill>
              </a:rPr>
              <a:t>.</a:t>
            </a:r>
          </a:p>
          <a:p>
            <a:pPr algn="just">
              <a:spcBef>
                <a:spcPct val="70000"/>
              </a:spcBef>
              <a:buClrTx/>
              <a:buSzPct val="94000"/>
              <a:buFont typeface="Wingdings" panose="05000000000000000000" pitchFamily="2" charset="2"/>
              <a:buChar char="§"/>
            </a:pPr>
            <a:r>
              <a:rPr lang="en-US" sz="2800" kern="0" dirty="0">
                <a:solidFill>
                  <a:schemeClr val="tx1"/>
                </a:solidFill>
              </a:rPr>
              <a:t>Se </a:t>
            </a:r>
            <a:r>
              <a:rPr lang="en-US" sz="2800" kern="0" dirty="0" err="1">
                <a:solidFill>
                  <a:schemeClr val="tx1"/>
                </a:solidFill>
              </a:rPr>
              <a:t>esse</a:t>
            </a:r>
            <a:r>
              <a:rPr lang="en-US" sz="2800" kern="0" dirty="0">
                <a:solidFill>
                  <a:schemeClr val="tx1"/>
                </a:solidFill>
              </a:rPr>
              <a:t> for o </a:t>
            </a:r>
            <a:r>
              <a:rPr lang="en-US" sz="2800" kern="0" dirty="0" err="1">
                <a:solidFill>
                  <a:schemeClr val="tx1"/>
                </a:solidFill>
              </a:rPr>
              <a:t>caso</a:t>
            </a:r>
            <a:r>
              <a:rPr lang="en-US" sz="2800" kern="0" dirty="0">
                <a:solidFill>
                  <a:schemeClr val="tx1"/>
                </a:solidFill>
              </a:rPr>
              <a:t>, </a:t>
            </a:r>
            <a:r>
              <a:rPr lang="en-US" sz="2800" kern="0" dirty="0" err="1">
                <a:solidFill>
                  <a:schemeClr val="tx1"/>
                </a:solidFill>
              </a:rPr>
              <a:t>dizemos</a:t>
            </a:r>
            <a:r>
              <a:rPr lang="en-US" sz="2800" kern="0" dirty="0">
                <a:solidFill>
                  <a:schemeClr val="tx1"/>
                </a:solidFill>
              </a:rPr>
              <a:t> que </a:t>
            </a:r>
            <a:r>
              <a:rPr lang="en-US" sz="2800" kern="0" dirty="0" err="1">
                <a:solidFill>
                  <a:schemeClr val="tx1"/>
                </a:solidFill>
              </a:rPr>
              <a:t>existe</a:t>
            </a:r>
            <a:r>
              <a:rPr lang="en-US" sz="2800" kern="0" dirty="0">
                <a:solidFill>
                  <a:schemeClr val="tx1"/>
                </a:solidFill>
              </a:rPr>
              <a:t> </a:t>
            </a:r>
            <a:r>
              <a:rPr lang="en-US" sz="2800" b="1" kern="0" dirty="0" err="1">
                <a:solidFill>
                  <a:schemeClr val="tx1"/>
                </a:solidFill>
              </a:rPr>
              <a:t>Externalidade</a:t>
            </a:r>
            <a:r>
              <a:rPr lang="en-US" sz="2800" b="1" kern="0" dirty="0">
                <a:solidFill>
                  <a:schemeClr val="tx1"/>
                </a:solidFill>
              </a:rPr>
              <a:t> de </a:t>
            </a:r>
            <a:r>
              <a:rPr lang="en-US" sz="2800" b="1" kern="0" dirty="0" err="1">
                <a:solidFill>
                  <a:schemeClr val="tx1"/>
                </a:solidFill>
              </a:rPr>
              <a:t>Difusão</a:t>
            </a:r>
            <a:r>
              <a:rPr lang="en-US" sz="2800" kern="0" dirty="0">
                <a:solidFill>
                  <a:schemeClr val="tx1"/>
                </a:solidFill>
              </a:rPr>
              <a:t>, que </a:t>
            </a:r>
            <a:r>
              <a:rPr lang="en-US" sz="2800" kern="0" dirty="0" err="1">
                <a:solidFill>
                  <a:schemeClr val="tx1"/>
                </a:solidFill>
              </a:rPr>
              <a:t>pode</a:t>
            </a:r>
            <a:r>
              <a:rPr lang="en-US" sz="2800" kern="0" dirty="0">
                <a:solidFill>
                  <a:schemeClr val="tx1"/>
                </a:solidFill>
              </a:rPr>
              <a:t> </a:t>
            </a:r>
            <a:r>
              <a:rPr lang="en-US" sz="2800" kern="0" dirty="0" err="1">
                <a:solidFill>
                  <a:schemeClr val="tx1"/>
                </a:solidFill>
              </a:rPr>
              <a:t>ser</a:t>
            </a:r>
            <a:r>
              <a:rPr lang="en-US" sz="2800" kern="0" dirty="0">
                <a:solidFill>
                  <a:schemeClr val="tx1"/>
                </a:solidFill>
              </a:rPr>
              <a:t> </a:t>
            </a:r>
            <a:r>
              <a:rPr lang="en-US" sz="2800" kern="0" dirty="0" err="1">
                <a:solidFill>
                  <a:schemeClr val="tx1"/>
                </a:solidFill>
              </a:rPr>
              <a:t>positiva</a:t>
            </a:r>
            <a:r>
              <a:rPr lang="en-US" sz="2800" kern="0" dirty="0">
                <a:solidFill>
                  <a:schemeClr val="tx1"/>
                </a:solidFill>
              </a:rPr>
              <a:t> </a:t>
            </a:r>
            <a:r>
              <a:rPr lang="en-US" sz="2800" kern="0" dirty="0" err="1">
                <a:solidFill>
                  <a:schemeClr val="tx1"/>
                </a:solidFill>
              </a:rPr>
              <a:t>ou</a:t>
            </a:r>
            <a:r>
              <a:rPr lang="en-US" sz="2800" kern="0" dirty="0">
                <a:solidFill>
                  <a:schemeClr val="tx1"/>
                </a:solidFill>
              </a:rPr>
              <a:t> </a:t>
            </a:r>
            <a:r>
              <a:rPr lang="en-US" sz="2800" kern="0" dirty="0" err="1">
                <a:solidFill>
                  <a:schemeClr val="tx1"/>
                </a:solidFill>
              </a:rPr>
              <a:t>negativa</a:t>
            </a:r>
            <a:r>
              <a:rPr lang="en-US" sz="2800" kern="0" dirty="0">
                <a:solidFill>
                  <a:schemeClr val="tx1"/>
                </a:solidFill>
              </a:rPr>
              <a:t>.</a:t>
            </a:r>
          </a:p>
        </p:txBody>
      </p:sp>
    </p:spTree>
    <p:extLst>
      <p:ext uri="{BB962C8B-B14F-4D97-AF65-F5344CB8AC3E}">
        <p14:creationId xmlns:p14="http://schemas.microsoft.com/office/powerpoint/2010/main" val="287141845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A7CE525B-6ABD-4502-AA54-447DC01C5C3D}"/>
              </a:ext>
            </a:extLst>
          </p:cNvPr>
          <p:cNvSpPr txBox="1">
            <a:spLocks noChangeArrowheads="1"/>
          </p:cNvSpPr>
          <p:nvPr/>
        </p:nvSpPr>
        <p:spPr bwMode="auto">
          <a:xfrm>
            <a:off x="196948" y="1216025"/>
            <a:ext cx="8718452"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lnSpc>
                <a:spcPct val="90000"/>
              </a:lnSpc>
              <a:spcBef>
                <a:spcPct val="70000"/>
              </a:spcBef>
              <a:buClrTx/>
              <a:buSzPct val="91000"/>
              <a:buFont typeface="Wingdings" panose="05000000000000000000" pitchFamily="2" charset="2"/>
              <a:buChar char="§"/>
            </a:pPr>
            <a:r>
              <a:rPr lang="en-US" sz="2800" kern="0" dirty="0">
                <a:solidFill>
                  <a:schemeClr val="tx1"/>
                </a:solidFill>
              </a:rPr>
              <a:t>Uma </a:t>
            </a:r>
            <a:r>
              <a:rPr lang="en-US" sz="2800" b="1" kern="0" dirty="0" err="1">
                <a:solidFill>
                  <a:schemeClr val="tx1"/>
                </a:solidFill>
              </a:rPr>
              <a:t>Externalidade</a:t>
            </a:r>
            <a:r>
              <a:rPr lang="en-US" sz="2800" b="1" kern="0" dirty="0">
                <a:solidFill>
                  <a:schemeClr val="tx1"/>
                </a:solidFill>
              </a:rPr>
              <a:t> de </a:t>
            </a:r>
            <a:r>
              <a:rPr lang="en-US" sz="2800" b="1" kern="0" dirty="0" err="1">
                <a:solidFill>
                  <a:schemeClr val="tx1"/>
                </a:solidFill>
              </a:rPr>
              <a:t>Difusão</a:t>
            </a:r>
            <a:r>
              <a:rPr lang="en-US" sz="2800" b="1" kern="0" dirty="0">
                <a:solidFill>
                  <a:schemeClr val="tx1"/>
                </a:solidFill>
              </a:rPr>
              <a:t> </a:t>
            </a:r>
            <a:r>
              <a:rPr lang="en-US" sz="2800" b="1" kern="0" dirty="0" err="1">
                <a:solidFill>
                  <a:schemeClr val="tx1"/>
                </a:solidFill>
              </a:rPr>
              <a:t>Positiva</a:t>
            </a:r>
            <a:r>
              <a:rPr lang="en-US" sz="2800" kern="0" dirty="0">
                <a:solidFill>
                  <a:schemeClr val="tx1"/>
                </a:solidFill>
              </a:rPr>
              <a:t> </a:t>
            </a:r>
            <a:r>
              <a:rPr lang="en-US" sz="2800" kern="0" dirty="0" err="1">
                <a:solidFill>
                  <a:schemeClr val="tx1"/>
                </a:solidFill>
              </a:rPr>
              <a:t>existe</a:t>
            </a:r>
            <a:r>
              <a:rPr lang="en-US" sz="2800" kern="0" dirty="0">
                <a:solidFill>
                  <a:schemeClr val="tx1"/>
                </a:solidFill>
              </a:rPr>
              <a:t>, se a </a:t>
            </a:r>
            <a:r>
              <a:rPr lang="en-US" sz="2800" kern="0" dirty="0" err="1">
                <a:solidFill>
                  <a:schemeClr val="tx1"/>
                </a:solidFill>
              </a:rPr>
              <a:t>quantidade</a:t>
            </a:r>
            <a:r>
              <a:rPr lang="en-US" sz="2800" kern="0" dirty="0">
                <a:solidFill>
                  <a:schemeClr val="tx1"/>
                </a:solidFill>
              </a:rPr>
              <a:t> de um </a:t>
            </a:r>
            <a:r>
              <a:rPr lang="en-US" sz="2800" kern="0" dirty="0" err="1">
                <a:solidFill>
                  <a:schemeClr val="tx1"/>
                </a:solidFill>
              </a:rPr>
              <a:t>bem</a:t>
            </a:r>
            <a:r>
              <a:rPr lang="en-US" sz="2800" kern="0" dirty="0">
                <a:solidFill>
                  <a:schemeClr val="tx1"/>
                </a:solidFill>
              </a:rPr>
              <a:t> </a:t>
            </a:r>
            <a:r>
              <a:rPr lang="en-US" sz="2800" kern="0" dirty="0" err="1">
                <a:solidFill>
                  <a:schemeClr val="tx1"/>
                </a:solidFill>
              </a:rPr>
              <a:t>demandado</a:t>
            </a:r>
            <a:r>
              <a:rPr lang="en-US" sz="2800" kern="0" dirty="0">
                <a:solidFill>
                  <a:schemeClr val="tx1"/>
                </a:solidFill>
              </a:rPr>
              <a:t> </a:t>
            </a:r>
            <a:r>
              <a:rPr lang="en-US" sz="2800" kern="0" dirty="0" err="1">
                <a:solidFill>
                  <a:schemeClr val="tx1"/>
                </a:solidFill>
              </a:rPr>
              <a:t>por</a:t>
            </a:r>
            <a:r>
              <a:rPr lang="en-US" sz="2800" kern="0" dirty="0">
                <a:solidFill>
                  <a:schemeClr val="tx1"/>
                </a:solidFill>
              </a:rPr>
              <a:t> um </a:t>
            </a:r>
            <a:r>
              <a:rPr lang="en-US" sz="2800" kern="0" dirty="0" err="1">
                <a:solidFill>
                  <a:schemeClr val="tx1"/>
                </a:solidFill>
              </a:rPr>
              <a:t>consumidor</a:t>
            </a:r>
            <a:r>
              <a:rPr lang="en-US" sz="2800" kern="0" dirty="0">
                <a:solidFill>
                  <a:schemeClr val="tx1"/>
                </a:solidFill>
              </a:rPr>
              <a:t> </a:t>
            </a:r>
            <a:r>
              <a:rPr lang="en-US" sz="2800" kern="0" dirty="0" err="1">
                <a:solidFill>
                  <a:schemeClr val="tx1"/>
                </a:solidFill>
              </a:rPr>
              <a:t>aumenta</a:t>
            </a:r>
            <a:r>
              <a:rPr lang="en-US" sz="2800" kern="0" dirty="0">
                <a:solidFill>
                  <a:schemeClr val="tx1"/>
                </a:solidFill>
              </a:rPr>
              <a:t> </a:t>
            </a:r>
            <a:r>
              <a:rPr lang="en-US" sz="2800" kern="0" dirty="0" err="1">
                <a:solidFill>
                  <a:schemeClr val="tx1"/>
                </a:solidFill>
              </a:rPr>
              <a:t>em</a:t>
            </a:r>
            <a:r>
              <a:rPr lang="en-US" sz="2800" kern="0" dirty="0">
                <a:solidFill>
                  <a:schemeClr val="tx1"/>
                </a:solidFill>
              </a:rPr>
              <a:t> </a:t>
            </a:r>
            <a:r>
              <a:rPr lang="en-US" sz="2800" kern="0" dirty="0" err="1">
                <a:solidFill>
                  <a:schemeClr val="tx1"/>
                </a:solidFill>
              </a:rPr>
              <a:t>resposta</a:t>
            </a:r>
            <a:r>
              <a:rPr lang="en-US" sz="2800" kern="0" dirty="0">
                <a:solidFill>
                  <a:schemeClr val="tx1"/>
                </a:solidFill>
              </a:rPr>
              <a:t> a um </a:t>
            </a:r>
            <a:r>
              <a:rPr lang="en-US" sz="2800" kern="0" dirty="0" err="1">
                <a:solidFill>
                  <a:schemeClr val="tx1"/>
                </a:solidFill>
              </a:rPr>
              <a:t>crescimento</a:t>
            </a:r>
            <a:r>
              <a:rPr lang="en-US" sz="2800" kern="0" dirty="0">
                <a:solidFill>
                  <a:schemeClr val="tx1"/>
                </a:solidFill>
              </a:rPr>
              <a:t> da </a:t>
            </a:r>
            <a:r>
              <a:rPr lang="en-US" sz="2800" kern="0" dirty="0" err="1">
                <a:solidFill>
                  <a:schemeClr val="tx1"/>
                </a:solidFill>
              </a:rPr>
              <a:t>demanda</a:t>
            </a:r>
            <a:r>
              <a:rPr lang="en-US" sz="2800" kern="0" dirty="0">
                <a:solidFill>
                  <a:schemeClr val="tx1"/>
                </a:solidFill>
              </a:rPr>
              <a:t> </a:t>
            </a:r>
            <a:r>
              <a:rPr lang="en-US" sz="2800" kern="0" dirty="0" err="1">
                <a:solidFill>
                  <a:schemeClr val="tx1"/>
                </a:solidFill>
              </a:rPr>
              <a:t>por</a:t>
            </a:r>
            <a:r>
              <a:rPr lang="en-US" sz="2800" kern="0" dirty="0">
                <a:solidFill>
                  <a:schemeClr val="tx1"/>
                </a:solidFill>
              </a:rPr>
              <a:t> </a:t>
            </a:r>
            <a:r>
              <a:rPr lang="en-US" sz="2800" kern="0" dirty="0" err="1">
                <a:solidFill>
                  <a:schemeClr val="tx1"/>
                </a:solidFill>
              </a:rPr>
              <a:t>parte</a:t>
            </a:r>
            <a:r>
              <a:rPr lang="en-US" sz="2800" kern="0" dirty="0">
                <a:solidFill>
                  <a:schemeClr val="tx1"/>
                </a:solidFill>
              </a:rPr>
              <a:t> de outros </a:t>
            </a:r>
            <a:r>
              <a:rPr lang="en-US" sz="2800" kern="0" dirty="0" err="1">
                <a:solidFill>
                  <a:schemeClr val="tx1"/>
                </a:solidFill>
              </a:rPr>
              <a:t>consumidores</a:t>
            </a:r>
            <a:r>
              <a:rPr lang="en-US" sz="2800" kern="0" dirty="0">
                <a:solidFill>
                  <a:schemeClr val="tx1"/>
                </a:solidFill>
              </a:rPr>
              <a:t>.</a:t>
            </a:r>
          </a:p>
          <a:p>
            <a:pPr algn="just">
              <a:lnSpc>
                <a:spcPct val="90000"/>
              </a:lnSpc>
              <a:spcBef>
                <a:spcPct val="70000"/>
              </a:spcBef>
              <a:buClrTx/>
              <a:buSzPct val="91000"/>
              <a:buFont typeface="Wingdings" panose="05000000000000000000" pitchFamily="2" charset="2"/>
              <a:buChar char="§"/>
            </a:pPr>
            <a:r>
              <a:rPr lang="en-US" sz="2800" kern="0" dirty="0">
                <a:solidFill>
                  <a:schemeClr val="tx1"/>
                </a:solidFill>
              </a:rPr>
              <a:t>Uma</a:t>
            </a:r>
            <a:r>
              <a:rPr lang="en-US" sz="2800" b="1" kern="0" dirty="0">
                <a:solidFill>
                  <a:schemeClr val="tx1"/>
                </a:solidFill>
              </a:rPr>
              <a:t> </a:t>
            </a:r>
            <a:r>
              <a:rPr lang="en-US" sz="2800" b="1" kern="0" dirty="0" err="1">
                <a:solidFill>
                  <a:schemeClr val="tx1"/>
                </a:solidFill>
              </a:rPr>
              <a:t>Externalidade</a:t>
            </a:r>
            <a:r>
              <a:rPr lang="en-US" sz="2800" b="1" kern="0" dirty="0">
                <a:solidFill>
                  <a:schemeClr val="tx1"/>
                </a:solidFill>
              </a:rPr>
              <a:t> de </a:t>
            </a:r>
            <a:r>
              <a:rPr lang="en-US" sz="2800" b="1" kern="0" dirty="0" err="1">
                <a:solidFill>
                  <a:schemeClr val="tx1"/>
                </a:solidFill>
              </a:rPr>
              <a:t>Difusão</a:t>
            </a:r>
            <a:r>
              <a:rPr lang="en-US" sz="2800" b="1" kern="0" dirty="0">
                <a:solidFill>
                  <a:schemeClr val="tx1"/>
                </a:solidFill>
              </a:rPr>
              <a:t> </a:t>
            </a:r>
            <a:r>
              <a:rPr lang="en-US" sz="2800" b="1" kern="0" dirty="0" err="1">
                <a:solidFill>
                  <a:schemeClr val="tx1"/>
                </a:solidFill>
              </a:rPr>
              <a:t>Negativa</a:t>
            </a:r>
            <a:r>
              <a:rPr lang="en-US" sz="2800" b="1" kern="0" dirty="0">
                <a:solidFill>
                  <a:schemeClr val="tx1"/>
                </a:solidFill>
              </a:rPr>
              <a:t> </a:t>
            </a:r>
            <a:r>
              <a:rPr lang="en-US" sz="2800" kern="0" dirty="0" err="1">
                <a:solidFill>
                  <a:schemeClr val="tx1"/>
                </a:solidFill>
              </a:rPr>
              <a:t>existe</a:t>
            </a:r>
            <a:r>
              <a:rPr lang="en-US" sz="2800" kern="0" dirty="0">
                <a:solidFill>
                  <a:schemeClr val="tx1"/>
                </a:solidFill>
              </a:rPr>
              <a:t>, se a </a:t>
            </a:r>
            <a:r>
              <a:rPr lang="en-US" sz="2800" kern="0" dirty="0" err="1">
                <a:solidFill>
                  <a:schemeClr val="tx1"/>
                </a:solidFill>
              </a:rPr>
              <a:t>quantidade</a:t>
            </a:r>
            <a:r>
              <a:rPr lang="en-US" sz="2800" kern="0" dirty="0">
                <a:solidFill>
                  <a:schemeClr val="tx1"/>
                </a:solidFill>
              </a:rPr>
              <a:t> de um </a:t>
            </a:r>
            <a:r>
              <a:rPr lang="en-US" sz="2800" kern="0" dirty="0" err="1">
                <a:solidFill>
                  <a:schemeClr val="tx1"/>
                </a:solidFill>
              </a:rPr>
              <a:t>bem</a:t>
            </a:r>
            <a:r>
              <a:rPr lang="en-US" sz="2800" kern="0" dirty="0">
                <a:solidFill>
                  <a:schemeClr val="tx1"/>
                </a:solidFill>
              </a:rPr>
              <a:t> </a:t>
            </a:r>
            <a:r>
              <a:rPr lang="en-US" sz="2800" kern="0" dirty="0" err="1">
                <a:solidFill>
                  <a:schemeClr val="tx1"/>
                </a:solidFill>
              </a:rPr>
              <a:t>demandado</a:t>
            </a:r>
            <a:r>
              <a:rPr lang="en-US" sz="2800" kern="0" dirty="0">
                <a:solidFill>
                  <a:schemeClr val="tx1"/>
                </a:solidFill>
              </a:rPr>
              <a:t> </a:t>
            </a:r>
            <a:r>
              <a:rPr lang="en-US" sz="2800" kern="0" dirty="0" err="1">
                <a:solidFill>
                  <a:schemeClr val="tx1"/>
                </a:solidFill>
              </a:rPr>
              <a:t>por</a:t>
            </a:r>
            <a:r>
              <a:rPr lang="en-US" sz="2800" kern="0" dirty="0">
                <a:solidFill>
                  <a:schemeClr val="tx1"/>
                </a:solidFill>
              </a:rPr>
              <a:t> um </a:t>
            </a:r>
            <a:r>
              <a:rPr lang="en-US" sz="2800" kern="0" dirty="0" err="1">
                <a:solidFill>
                  <a:schemeClr val="tx1"/>
                </a:solidFill>
              </a:rPr>
              <a:t>consumidor</a:t>
            </a:r>
            <a:r>
              <a:rPr lang="en-US" sz="2800" kern="0" dirty="0">
                <a:solidFill>
                  <a:schemeClr val="tx1"/>
                </a:solidFill>
              </a:rPr>
              <a:t> </a:t>
            </a:r>
            <a:r>
              <a:rPr lang="en-US" sz="2800" kern="0" dirty="0" err="1">
                <a:solidFill>
                  <a:schemeClr val="tx1"/>
                </a:solidFill>
              </a:rPr>
              <a:t>diminui</a:t>
            </a:r>
            <a:r>
              <a:rPr lang="en-US" sz="2800" kern="0" dirty="0">
                <a:solidFill>
                  <a:schemeClr val="tx1"/>
                </a:solidFill>
              </a:rPr>
              <a:t> </a:t>
            </a:r>
            <a:r>
              <a:rPr lang="en-US" sz="2800" kern="0" dirty="0" err="1">
                <a:solidFill>
                  <a:schemeClr val="tx1"/>
                </a:solidFill>
              </a:rPr>
              <a:t>em</a:t>
            </a:r>
            <a:r>
              <a:rPr lang="en-US" sz="2800" kern="0" dirty="0">
                <a:solidFill>
                  <a:schemeClr val="tx1"/>
                </a:solidFill>
              </a:rPr>
              <a:t> </a:t>
            </a:r>
            <a:r>
              <a:rPr lang="en-US" sz="2800" kern="0" dirty="0" err="1">
                <a:solidFill>
                  <a:schemeClr val="tx1"/>
                </a:solidFill>
              </a:rPr>
              <a:t>resposta</a:t>
            </a:r>
            <a:r>
              <a:rPr lang="en-US" sz="2800" kern="0" dirty="0">
                <a:solidFill>
                  <a:schemeClr val="tx1"/>
                </a:solidFill>
              </a:rPr>
              <a:t> a um </a:t>
            </a:r>
            <a:r>
              <a:rPr lang="en-US" sz="2800" kern="0" dirty="0" err="1">
                <a:solidFill>
                  <a:schemeClr val="tx1"/>
                </a:solidFill>
              </a:rPr>
              <a:t>crescimento</a:t>
            </a:r>
            <a:r>
              <a:rPr lang="en-US" sz="2800" kern="0" dirty="0">
                <a:solidFill>
                  <a:schemeClr val="tx1"/>
                </a:solidFill>
              </a:rPr>
              <a:t> da </a:t>
            </a:r>
            <a:r>
              <a:rPr lang="en-US" sz="2800" kern="0" dirty="0" err="1">
                <a:solidFill>
                  <a:schemeClr val="tx1"/>
                </a:solidFill>
              </a:rPr>
              <a:t>demanda</a:t>
            </a:r>
            <a:r>
              <a:rPr lang="en-US" sz="2800" kern="0" dirty="0">
                <a:solidFill>
                  <a:schemeClr val="tx1"/>
                </a:solidFill>
              </a:rPr>
              <a:t> </a:t>
            </a:r>
            <a:r>
              <a:rPr lang="en-US" sz="2800" kern="0" dirty="0" err="1">
                <a:solidFill>
                  <a:schemeClr val="tx1"/>
                </a:solidFill>
              </a:rPr>
              <a:t>por</a:t>
            </a:r>
            <a:r>
              <a:rPr lang="en-US" sz="2800" kern="0" dirty="0">
                <a:solidFill>
                  <a:schemeClr val="tx1"/>
                </a:solidFill>
              </a:rPr>
              <a:t> </a:t>
            </a:r>
            <a:r>
              <a:rPr lang="en-US" sz="2800" kern="0" dirty="0" err="1">
                <a:solidFill>
                  <a:schemeClr val="tx1"/>
                </a:solidFill>
              </a:rPr>
              <a:t>parte</a:t>
            </a:r>
            <a:r>
              <a:rPr lang="en-US" sz="2800" kern="0" dirty="0">
                <a:solidFill>
                  <a:schemeClr val="tx1"/>
                </a:solidFill>
              </a:rPr>
              <a:t> de outros </a:t>
            </a:r>
            <a:r>
              <a:rPr lang="en-US" sz="2800" kern="0" dirty="0" err="1">
                <a:solidFill>
                  <a:schemeClr val="tx1"/>
                </a:solidFill>
              </a:rPr>
              <a:t>consumidores</a:t>
            </a:r>
            <a:r>
              <a:rPr lang="en-US" sz="2800" kern="0" dirty="0">
                <a:solidFill>
                  <a:schemeClr val="tx1"/>
                </a:solidFill>
              </a:rPr>
              <a:t>.</a:t>
            </a:r>
          </a:p>
        </p:txBody>
      </p:sp>
      <p:sp>
        <p:nvSpPr>
          <p:cNvPr id="7" name="Rectangle 2">
            <a:extLst>
              <a:ext uri="{FF2B5EF4-FFF2-40B4-BE49-F238E27FC236}">
                <a16:creationId xmlns:a16="http://schemas.microsoft.com/office/drawing/2014/main" id="{7AD563E4-B4B2-47DA-A22A-1BEEE6B4C9B3}"/>
              </a:ext>
            </a:extLst>
          </p:cNvPr>
          <p:cNvSpPr>
            <a:spLocks noGrp="1" noChangeArrowheads="1"/>
          </p:cNvSpPr>
          <p:nvPr>
            <p:ph type="title"/>
          </p:nvPr>
        </p:nvSpPr>
        <p:spPr>
          <a:xfrm>
            <a:off x="1458250" y="133350"/>
            <a:ext cx="6082031" cy="738847"/>
          </a:xfrm>
          <a:noFill/>
        </p:spPr>
        <p:txBody>
          <a:bodyPr/>
          <a:lstStyle/>
          <a:p>
            <a:pPr algn="r"/>
            <a:r>
              <a:rPr lang="en-US" dirty="0" err="1">
                <a:solidFill>
                  <a:schemeClr val="tx1"/>
                </a:solidFill>
              </a:rPr>
              <a:t>Externalidades</a:t>
            </a:r>
            <a:r>
              <a:rPr lang="en-US" dirty="0">
                <a:solidFill>
                  <a:schemeClr val="tx1"/>
                </a:solidFill>
              </a:rPr>
              <a:t> de </a:t>
            </a:r>
            <a:r>
              <a:rPr lang="en-US" dirty="0" err="1">
                <a:solidFill>
                  <a:schemeClr val="tx1"/>
                </a:solidFill>
              </a:rPr>
              <a:t>Difusão</a:t>
            </a:r>
            <a:endParaRPr lang="en-US" dirty="0">
              <a:solidFill>
                <a:schemeClr val="tx1"/>
              </a:solidFill>
            </a:endParaRPr>
          </a:p>
        </p:txBody>
      </p:sp>
    </p:spTree>
    <p:extLst>
      <p:ext uri="{BB962C8B-B14F-4D97-AF65-F5344CB8AC3E}">
        <p14:creationId xmlns:p14="http://schemas.microsoft.com/office/powerpoint/2010/main" val="14723373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EB7B6413-B6B7-4C9D-B9DF-2A546158499B}"/>
              </a:ext>
            </a:extLst>
          </p:cNvPr>
          <p:cNvSpPr txBox="1">
            <a:spLocks noChangeArrowheads="1"/>
          </p:cNvSpPr>
          <p:nvPr/>
        </p:nvSpPr>
        <p:spPr bwMode="auto">
          <a:xfrm>
            <a:off x="168811" y="1273175"/>
            <a:ext cx="8750105"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spcBef>
                <a:spcPct val="70000"/>
              </a:spcBef>
              <a:buClrTx/>
              <a:buSzPct val="99000"/>
              <a:buFont typeface="Wingdings" panose="05000000000000000000" pitchFamily="2" charset="2"/>
              <a:buChar char="§"/>
            </a:pPr>
            <a:r>
              <a:rPr lang="en-US" b="1" kern="0" dirty="0" err="1">
                <a:solidFill>
                  <a:schemeClr val="tx1"/>
                </a:solidFill>
              </a:rPr>
              <a:t>Externalidade</a:t>
            </a:r>
            <a:r>
              <a:rPr lang="en-US" b="1" kern="0" dirty="0">
                <a:solidFill>
                  <a:schemeClr val="tx1"/>
                </a:solidFill>
              </a:rPr>
              <a:t> de </a:t>
            </a:r>
            <a:r>
              <a:rPr lang="en-US" b="1" kern="0" dirty="0" err="1">
                <a:solidFill>
                  <a:schemeClr val="tx1"/>
                </a:solidFill>
              </a:rPr>
              <a:t>Difusão</a:t>
            </a:r>
            <a:r>
              <a:rPr lang="en-US" b="1" kern="0" dirty="0">
                <a:solidFill>
                  <a:schemeClr val="tx1"/>
                </a:solidFill>
              </a:rPr>
              <a:t> </a:t>
            </a:r>
            <a:r>
              <a:rPr lang="en-US" b="1" kern="0" dirty="0" err="1">
                <a:solidFill>
                  <a:schemeClr val="tx1"/>
                </a:solidFill>
              </a:rPr>
              <a:t>Positiva</a:t>
            </a:r>
            <a:r>
              <a:rPr lang="en-US" b="1" kern="0" dirty="0">
                <a:solidFill>
                  <a:schemeClr val="tx1"/>
                </a:solidFill>
              </a:rPr>
              <a:t> </a:t>
            </a:r>
          </a:p>
          <a:p>
            <a:pPr lvl="1">
              <a:spcBef>
                <a:spcPct val="70000"/>
              </a:spcBef>
              <a:buClrTx/>
              <a:buSzPct val="99000"/>
              <a:buFont typeface="Wingdings" panose="05000000000000000000" pitchFamily="2" charset="2"/>
              <a:buChar char="§"/>
            </a:pPr>
            <a:r>
              <a:rPr lang="en-US" b="1" kern="0" dirty="0">
                <a:solidFill>
                  <a:schemeClr val="tx1"/>
                </a:solidFill>
              </a:rPr>
              <a:t>O </a:t>
            </a:r>
            <a:r>
              <a:rPr lang="en-US" b="1" kern="0" dirty="0" err="1">
                <a:solidFill>
                  <a:schemeClr val="tx1"/>
                </a:solidFill>
              </a:rPr>
              <a:t>Efeito</a:t>
            </a:r>
            <a:r>
              <a:rPr lang="en-US" b="1" kern="0" dirty="0">
                <a:solidFill>
                  <a:schemeClr val="tx1"/>
                </a:solidFill>
              </a:rPr>
              <a:t> </a:t>
            </a:r>
            <a:r>
              <a:rPr lang="en-US" b="1" kern="0" dirty="0" err="1">
                <a:solidFill>
                  <a:schemeClr val="tx1"/>
                </a:solidFill>
              </a:rPr>
              <a:t>Cumulativo</a:t>
            </a:r>
            <a:r>
              <a:rPr lang="en-US" b="1" kern="0" dirty="0">
                <a:solidFill>
                  <a:schemeClr val="tx1"/>
                </a:solidFill>
              </a:rPr>
              <a:t> de </a:t>
            </a:r>
            <a:r>
              <a:rPr lang="en-US" b="1" kern="0" dirty="0" err="1">
                <a:solidFill>
                  <a:schemeClr val="tx1"/>
                </a:solidFill>
              </a:rPr>
              <a:t>Consumo</a:t>
            </a:r>
            <a:endParaRPr lang="en-US" b="1" kern="0" dirty="0">
              <a:solidFill>
                <a:schemeClr val="tx1"/>
              </a:solidFill>
            </a:endParaRPr>
          </a:p>
          <a:p>
            <a:pPr lvl="2" algn="just">
              <a:buClrTx/>
              <a:buSzPct val="99000"/>
              <a:buFont typeface="Wingdings" panose="05000000000000000000" pitchFamily="2" charset="2"/>
              <a:buChar char="§"/>
            </a:pPr>
            <a:r>
              <a:rPr lang="en-US" kern="0" dirty="0" err="1">
                <a:solidFill>
                  <a:schemeClr val="tx1"/>
                </a:solidFill>
              </a:rPr>
              <a:t>Esse</a:t>
            </a:r>
            <a:r>
              <a:rPr lang="en-US" kern="0" dirty="0">
                <a:solidFill>
                  <a:schemeClr val="tx1"/>
                </a:solidFill>
              </a:rPr>
              <a:t> é o </a:t>
            </a:r>
            <a:r>
              <a:rPr lang="en-US" kern="0" dirty="0" err="1">
                <a:solidFill>
                  <a:schemeClr val="tx1"/>
                </a:solidFill>
              </a:rPr>
              <a:t>desejo</a:t>
            </a:r>
            <a:r>
              <a:rPr lang="en-US" kern="0" dirty="0">
                <a:solidFill>
                  <a:schemeClr val="tx1"/>
                </a:solidFill>
              </a:rPr>
              <a:t> de </a:t>
            </a:r>
            <a:r>
              <a:rPr lang="en-US" kern="0" dirty="0" err="1">
                <a:solidFill>
                  <a:schemeClr val="tx1"/>
                </a:solidFill>
              </a:rPr>
              <a:t>estar</a:t>
            </a:r>
            <a:r>
              <a:rPr lang="en-US" kern="0" dirty="0">
                <a:solidFill>
                  <a:schemeClr val="tx1"/>
                </a:solidFill>
              </a:rPr>
              <a:t> “</a:t>
            </a:r>
            <a:r>
              <a:rPr lang="en-US" kern="0" dirty="0" err="1">
                <a:solidFill>
                  <a:schemeClr val="tx1"/>
                </a:solidFill>
              </a:rPr>
              <a:t>na</a:t>
            </a:r>
            <a:r>
              <a:rPr lang="en-US" kern="0" dirty="0">
                <a:solidFill>
                  <a:schemeClr val="tx1"/>
                </a:solidFill>
              </a:rPr>
              <a:t> </a:t>
            </a:r>
            <a:r>
              <a:rPr lang="en-US" kern="0" dirty="0" err="1">
                <a:solidFill>
                  <a:schemeClr val="tx1"/>
                </a:solidFill>
              </a:rPr>
              <a:t>moda</a:t>
            </a:r>
            <a:r>
              <a:rPr lang="en-US" kern="0" dirty="0">
                <a:solidFill>
                  <a:schemeClr val="tx1"/>
                </a:solidFill>
              </a:rPr>
              <a:t>”, </a:t>
            </a:r>
            <a:r>
              <a:rPr lang="en-US" kern="0" dirty="0" err="1">
                <a:solidFill>
                  <a:schemeClr val="tx1"/>
                </a:solidFill>
              </a:rPr>
              <a:t>possuir</a:t>
            </a:r>
            <a:r>
              <a:rPr lang="en-US" kern="0" dirty="0">
                <a:solidFill>
                  <a:schemeClr val="tx1"/>
                </a:solidFill>
              </a:rPr>
              <a:t> </a:t>
            </a:r>
            <a:r>
              <a:rPr lang="en-US" kern="0" dirty="0" err="1">
                <a:solidFill>
                  <a:schemeClr val="tx1"/>
                </a:solidFill>
              </a:rPr>
              <a:t>bem</a:t>
            </a:r>
            <a:r>
              <a:rPr lang="en-US" kern="0" dirty="0">
                <a:solidFill>
                  <a:schemeClr val="tx1"/>
                </a:solidFill>
              </a:rPr>
              <a:t> </a:t>
            </a:r>
            <a:r>
              <a:rPr lang="en-US" kern="0" dirty="0" err="1">
                <a:solidFill>
                  <a:schemeClr val="tx1"/>
                </a:solidFill>
              </a:rPr>
              <a:t>porque</a:t>
            </a:r>
            <a:r>
              <a:rPr lang="en-US" kern="0" dirty="0">
                <a:solidFill>
                  <a:schemeClr val="tx1"/>
                </a:solidFill>
              </a:rPr>
              <a:t> </a:t>
            </a:r>
            <a:r>
              <a:rPr lang="en-US" kern="0" dirty="0" err="1">
                <a:solidFill>
                  <a:schemeClr val="tx1"/>
                </a:solidFill>
              </a:rPr>
              <a:t>quase</a:t>
            </a:r>
            <a:r>
              <a:rPr lang="en-US" kern="0" dirty="0">
                <a:solidFill>
                  <a:schemeClr val="tx1"/>
                </a:solidFill>
              </a:rPr>
              <a:t> </a:t>
            </a:r>
            <a:r>
              <a:rPr lang="en-US" kern="0" dirty="0" err="1">
                <a:solidFill>
                  <a:schemeClr val="tx1"/>
                </a:solidFill>
              </a:rPr>
              <a:t>todas</a:t>
            </a:r>
            <a:r>
              <a:rPr lang="en-US" kern="0" dirty="0">
                <a:solidFill>
                  <a:schemeClr val="tx1"/>
                </a:solidFill>
              </a:rPr>
              <a:t> as </a:t>
            </a:r>
            <a:r>
              <a:rPr lang="en-US" kern="0" dirty="0" err="1">
                <a:solidFill>
                  <a:schemeClr val="tx1"/>
                </a:solidFill>
              </a:rPr>
              <a:t>outras</a:t>
            </a:r>
            <a:r>
              <a:rPr lang="en-US" kern="0" dirty="0">
                <a:solidFill>
                  <a:schemeClr val="tx1"/>
                </a:solidFill>
              </a:rPr>
              <a:t> </a:t>
            </a:r>
            <a:r>
              <a:rPr lang="en-US" kern="0" dirty="0" err="1">
                <a:solidFill>
                  <a:schemeClr val="tx1"/>
                </a:solidFill>
              </a:rPr>
              <a:t>pessoas</a:t>
            </a:r>
            <a:r>
              <a:rPr lang="en-US" kern="0" dirty="0">
                <a:solidFill>
                  <a:schemeClr val="tx1"/>
                </a:solidFill>
              </a:rPr>
              <a:t> </a:t>
            </a:r>
            <a:r>
              <a:rPr lang="en-US" kern="0" dirty="0" err="1">
                <a:solidFill>
                  <a:schemeClr val="tx1"/>
                </a:solidFill>
              </a:rPr>
              <a:t>já</a:t>
            </a:r>
            <a:r>
              <a:rPr lang="en-US" kern="0" dirty="0">
                <a:solidFill>
                  <a:schemeClr val="tx1"/>
                </a:solidFill>
              </a:rPr>
              <a:t> o </a:t>
            </a:r>
            <a:r>
              <a:rPr lang="en-US" kern="0" dirty="0" err="1">
                <a:solidFill>
                  <a:schemeClr val="tx1"/>
                </a:solidFill>
              </a:rPr>
              <a:t>possuem</a:t>
            </a:r>
            <a:r>
              <a:rPr lang="en-US" kern="0" dirty="0">
                <a:solidFill>
                  <a:schemeClr val="tx1"/>
                </a:solidFill>
              </a:rPr>
              <a:t>.</a:t>
            </a:r>
          </a:p>
          <a:p>
            <a:pPr lvl="2" algn="just">
              <a:buClrTx/>
              <a:buSzPct val="99000"/>
              <a:buFont typeface="Wingdings" panose="05000000000000000000" pitchFamily="2" charset="2"/>
              <a:buChar char="§"/>
            </a:pPr>
            <a:r>
              <a:rPr lang="en-US" kern="0" dirty="0" err="1">
                <a:solidFill>
                  <a:schemeClr val="tx1"/>
                </a:solidFill>
              </a:rPr>
              <a:t>Esse</a:t>
            </a:r>
            <a:r>
              <a:rPr lang="en-US" kern="0" dirty="0">
                <a:solidFill>
                  <a:schemeClr val="tx1"/>
                </a:solidFill>
              </a:rPr>
              <a:t> é o </a:t>
            </a:r>
            <a:r>
              <a:rPr lang="en-US" kern="0" dirty="0" err="1">
                <a:solidFill>
                  <a:schemeClr val="tx1"/>
                </a:solidFill>
              </a:rPr>
              <a:t>maior</a:t>
            </a:r>
            <a:r>
              <a:rPr lang="en-US" kern="0" dirty="0">
                <a:solidFill>
                  <a:schemeClr val="tx1"/>
                </a:solidFill>
              </a:rPr>
              <a:t> </a:t>
            </a:r>
            <a:r>
              <a:rPr lang="en-US" kern="0" dirty="0" err="1">
                <a:solidFill>
                  <a:schemeClr val="tx1"/>
                </a:solidFill>
              </a:rPr>
              <a:t>objetivo</a:t>
            </a:r>
            <a:r>
              <a:rPr lang="en-US" kern="0" dirty="0">
                <a:solidFill>
                  <a:schemeClr val="tx1"/>
                </a:solidFill>
              </a:rPr>
              <a:t> do marketing e das </a:t>
            </a:r>
            <a:r>
              <a:rPr lang="en-US" kern="0" dirty="0" err="1">
                <a:solidFill>
                  <a:schemeClr val="tx1"/>
                </a:solidFill>
              </a:rPr>
              <a:t>campanhas</a:t>
            </a:r>
            <a:r>
              <a:rPr lang="en-US" kern="0" dirty="0">
                <a:solidFill>
                  <a:schemeClr val="tx1"/>
                </a:solidFill>
              </a:rPr>
              <a:t> </a:t>
            </a:r>
            <a:r>
              <a:rPr lang="en-US" kern="0" dirty="0" err="1">
                <a:solidFill>
                  <a:schemeClr val="tx1"/>
                </a:solidFill>
              </a:rPr>
              <a:t>publicitárias</a:t>
            </a:r>
            <a:r>
              <a:rPr lang="en-US" kern="0" dirty="0">
                <a:solidFill>
                  <a:schemeClr val="tx1"/>
                </a:solidFill>
              </a:rPr>
              <a:t>. </a:t>
            </a:r>
            <a:r>
              <a:rPr lang="en-US" kern="0" dirty="0" err="1">
                <a:solidFill>
                  <a:schemeClr val="tx1"/>
                </a:solidFill>
              </a:rPr>
              <a:t>Frequentemente</a:t>
            </a:r>
            <a:r>
              <a:rPr lang="en-US" kern="0" dirty="0">
                <a:solidFill>
                  <a:schemeClr val="tx1"/>
                </a:solidFill>
              </a:rPr>
              <a:t> </a:t>
            </a:r>
            <a:r>
              <a:rPr lang="en-US" kern="0" dirty="0" err="1">
                <a:solidFill>
                  <a:schemeClr val="tx1"/>
                </a:solidFill>
              </a:rPr>
              <a:t>acontece</a:t>
            </a:r>
            <a:r>
              <a:rPr lang="en-US" kern="0" dirty="0">
                <a:solidFill>
                  <a:schemeClr val="tx1"/>
                </a:solidFill>
              </a:rPr>
              <a:t> com </a:t>
            </a:r>
            <a:r>
              <a:rPr lang="en-US" kern="0" dirty="0" err="1">
                <a:solidFill>
                  <a:schemeClr val="tx1"/>
                </a:solidFill>
              </a:rPr>
              <a:t>brinquedos</a:t>
            </a:r>
            <a:r>
              <a:rPr lang="en-US" kern="0" dirty="0">
                <a:solidFill>
                  <a:schemeClr val="tx1"/>
                </a:solidFill>
              </a:rPr>
              <a:t> e </a:t>
            </a:r>
            <a:r>
              <a:rPr lang="en-US" kern="0" dirty="0" err="1">
                <a:solidFill>
                  <a:schemeClr val="tx1"/>
                </a:solidFill>
              </a:rPr>
              <a:t>vestuário</a:t>
            </a:r>
            <a:r>
              <a:rPr lang="en-US" kern="0" dirty="0">
                <a:solidFill>
                  <a:schemeClr val="tx1"/>
                </a:solidFill>
              </a:rPr>
              <a:t>.</a:t>
            </a:r>
          </a:p>
        </p:txBody>
      </p:sp>
      <p:sp>
        <p:nvSpPr>
          <p:cNvPr id="7" name="Rectangle 2">
            <a:extLst>
              <a:ext uri="{FF2B5EF4-FFF2-40B4-BE49-F238E27FC236}">
                <a16:creationId xmlns:a16="http://schemas.microsoft.com/office/drawing/2014/main" id="{6BBBACDF-AEB8-471D-B8FF-E99F30B30805}"/>
              </a:ext>
            </a:extLst>
          </p:cNvPr>
          <p:cNvSpPr>
            <a:spLocks noGrp="1" noChangeArrowheads="1"/>
          </p:cNvSpPr>
          <p:nvPr>
            <p:ph type="title"/>
          </p:nvPr>
        </p:nvSpPr>
        <p:spPr>
          <a:xfrm>
            <a:off x="1458250" y="133350"/>
            <a:ext cx="6082031" cy="738847"/>
          </a:xfrm>
          <a:noFill/>
        </p:spPr>
        <p:txBody>
          <a:bodyPr/>
          <a:lstStyle/>
          <a:p>
            <a:pPr algn="r"/>
            <a:r>
              <a:rPr lang="en-US" dirty="0" err="1">
                <a:solidFill>
                  <a:schemeClr val="tx1"/>
                </a:solidFill>
              </a:rPr>
              <a:t>Externalidades</a:t>
            </a:r>
            <a:r>
              <a:rPr lang="en-US" dirty="0">
                <a:solidFill>
                  <a:schemeClr val="tx1"/>
                </a:solidFill>
              </a:rPr>
              <a:t> de </a:t>
            </a:r>
            <a:r>
              <a:rPr lang="en-US" dirty="0" err="1">
                <a:solidFill>
                  <a:schemeClr val="tx1"/>
                </a:solidFill>
              </a:rPr>
              <a:t>Difusão</a:t>
            </a:r>
            <a:endParaRPr lang="en-US" dirty="0">
              <a:solidFill>
                <a:schemeClr val="tx1"/>
              </a:solidFill>
            </a:endParaRPr>
          </a:p>
        </p:txBody>
      </p:sp>
    </p:spTree>
    <p:extLst>
      <p:ext uri="{BB962C8B-B14F-4D97-AF65-F5344CB8AC3E}">
        <p14:creationId xmlns:p14="http://schemas.microsoft.com/office/powerpoint/2010/main" val="2337878414"/>
      </p:ext>
    </p:extLst>
  </p:cSld>
  <p:clrMapOvr>
    <a:masterClrMapping/>
  </p:clrMapOvr>
  <p:transition spd="med">
    <p:wipe dir="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2">
            <a:extLst>
              <a:ext uri="{FF2B5EF4-FFF2-40B4-BE49-F238E27FC236}">
                <a16:creationId xmlns:a16="http://schemas.microsoft.com/office/drawing/2014/main" id="{D5C613C5-2D2B-4DEB-AA15-E08C4BAE49FA}"/>
              </a:ext>
            </a:extLst>
          </p:cNvPr>
          <p:cNvSpPr>
            <a:spLocks noChangeShapeType="1"/>
          </p:cNvSpPr>
          <p:nvPr/>
        </p:nvSpPr>
        <p:spPr bwMode="auto">
          <a:xfrm>
            <a:off x="2369260" y="2089370"/>
            <a:ext cx="4062412" cy="2309812"/>
          </a:xfrm>
          <a:prstGeom prst="line">
            <a:avLst/>
          </a:prstGeom>
          <a:noFill/>
          <a:ln w="50800">
            <a:solidFill>
              <a:schemeClr val="tx1"/>
            </a:solidFill>
            <a:round/>
            <a:headEnd/>
            <a:tailEnd/>
          </a:ln>
        </p:spPr>
        <p:txBody>
          <a:bodyPr wrap="none" anchor="ctr"/>
          <a:lstStyle/>
          <a:p>
            <a:endParaRPr lang="pt-BR"/>
          </a:p>
        </p:txBody>
      </p:sp>
      <p:sp>
        <p:nvSpPr>
          <p:cNvPr id="7" name="Rectangle 3">
            <a:extLst>
              <a:ext uri="{FF2B5EF4-FFF2-40B4-BE49-F238E27FC236}">
                <a16:creationId xmlns:a16="http://schemas.microsoft.com/office/drawing/2014/main" id="{1D809099-A959-4EB0-BBE4-13E827E20C7E}"/>
              </a:ext>
            </a:extLst>
          </p:cNvPr>
          <p:cNvSpPr>
            <a:spLocks noChangeArrowheads="1"/>
          </p:cNvSpPr>
          <p:nvPr/>
        </p:nvSpPr>
        <p:spPr bwMode="auto">
          <a:xfrm>
            <a:off x="6417385" y="4205507"/>
            <a:ext cx="1325562" cy="393700"/>
          </a:xfrm>
          <a:prstGeom prst="rect">
            <a:avLst/>
          </a:prstGeom>
          <a:noFill/>
          <a:ln w="12700">
            <a:noFill/>
            <a:miter lim="800000"/>
            <a:headEnd/>
            <a:tailEnd/>
          </a:ln>
        </p:spPr>
        <p:txBody>
          <a:bodyPr wrap="none" lIns="90488" tIns="44450" rIns="90488" bIns="44450">
            <a:spAutoFit/>
          </a:bodyPr>
          <a:lstStyle/>
          <a:p>
            <a:r>
              <a:rPr lang="en-US" sz="2000" b="1">
                <a:latin typeface="Arial" charset="0"/>
              </a:rPr>
              <a:t>Demanda</a:t>
            </a:r>
          </a:p>
        </p:txBody>
      </p:sp>
      <p:sp>
        <p:nvSpPr>
          <p:cNvPr id="8" name="Line 6">
            <a:extLst>
              <a:ext uri="{FF2B5EF4-FFF2-40B4-BE49-F238E27FC236}">
                <a16:creationId xmlns:a16="http://schemas.microsoft.com/office/drawing/2014/main" id="{B601E715-CD51-40F5-9633-A1235DCA1FE7}"/>
              </a:ext>
            </a:extLst>
          </p:cNvPr>
          <p:cNvSpPr>
            <a:spLocks noChangeShapeType="1"/>
          </p:cNvSpPr>
          <p:nvPr/>
        </p:nvSpPr>
        <p:spPr bwMode="auto">
          <a:xfrm>
            <a:off x="2266072" y="1568670"/>
            <a:ext cx="0" cy="4265612"/>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9" name="Line 7">
            <a:extLst>
              <a:ext uri="{FF2B5EF4-FFF2-40B4-BE49-F238E27FC236}">
                <a16:creationId xmlns:a16="http://schemas.microsoft.com/office/drawing/2014/main" id="{BD01F32B-E79B-4740-AD7B-EA1EF119FD53}"/>
              </a:ext>
            </a:extLst>
          </p:cNvPr>
          <p:cNvSpPr>
            <a:spLocks noChangeShapeType="1"/>
          </p:cNvSpPr>
          <p:nvPr/>
        </p:nvSpPr>
        <p:spPr bwMode="auto">
          <a:xfrm>
            <a:off x="2280579" y="5821582"/>
            <a:ext cx="4276725"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10" name="Rectangle 8">
            <a:extLst>
              <a:ext uri="{FF2B5EF4-FFF2-40B4-BE49-F238E27FC236}">
                <a16:creationId xmlns:a16="http://schemas.microsoft.com/office/drawing/2014/main" id="{BB6D9DA0-D5F8-43E0-8194-1ADC63710877}"/>
              </a:ext>
            </a:extLst>
          </p:cNvPr>
          <p:cNvSpPr>
            <a:spLocks noChangeArrowheads="1"/>
          </p:cNvSpPr>
          <p:nvPr/>
        </p:nvSpPr>
        <p:spPr bwMode="auto">
          <a:xfrm>
            <a:off x="6356644" y="5792178"/>
            <a:ext cx="461666" cy="520655"/>
          </a:xfrm>
          <a:prstGeom prst="rect">
            <a:avLst/>
          </a:prstGeom>
          <a:noFill/>
          <a:ln w="12700">
            <a:noFill/>
            <a:miter lim="800000"/>
            <a:headEnd/>
            <a:tailEnd/>
          </a:ln>
        </p:spPr>
        <p:txBody>
          <a:bodyPr wrap="none" lIns="90488" tIns="44450" rIns="90488" bIns="44450">
            <a:spAutoFit/>
          </a:bodyPr>
          <a:lstStyle/>
          <a:p>
            <a:r>
              <a:rPr lang="en-US" sz="2800" b="1" dirty="0">
                <a:latin typeface="Arial" charset="0"/>
              </a:rPr>
              <a:t>Q</a:t>
            </a:r>
          </a:p>
        </p:txBody>
      </p:sp>
      <p:sp>
        <p:nvSpPr>
          <p:cNvPr id="11" name="Rectangle 9">
            <a:extLst>
              <a:ext uri="{FF2B5EF4-FFF2-40B4-BE49-F238E27FC236}">
                <a16:creationId xmlns:a16="http://schemas.microsoft.com/office/drawing/2014/main" id="{2C9DD9DC-1AC6-43C8-B1E8-1293C0D2234E}"/>
              </a:ext>
            </a:extLst>
          </p:cNvPr>
          <p:cNvSpPr>
            <a:spLocks noChangeArrowheads="1"/>
          </p:cNvSpPr>
          <p:nvPr/>
        </p:nvSpPr>
        <p:spPr bwMode="auto">
          <a:xfrm>
            <a:off x="1829096" y="1255345"/>
            <a:ext cx="421591" cy="520655"/>
          </a:xfrm>
          <a:prstGeom prst="rect">
            <a:avLst/>
          </a:prstGeom>
          <a:noFill/>
          <a:ln w="12700">
            <a:noFill/>
            <a:miter lim="800000"/>
            <a:headEnd/>
            <a:tailEnd/>
          </a:ln>
        </p:spPr>
        <p:txBody>
          <a:bodyPr wrap="none" lIns="90488" tIns="44450" rIns="90488" bIns="44450">
            <a:spAutoFit/>
          </a:bodyPr>
          <a:lstStyle/>
          <a:p>
            <a:pPr algn="r"/>
            <a:r>
              <a:rPr lang="en-US" sz="2800" b="1" dirty="0">
                <a:latin typeface="Arial" charset="0"/>
              </a:rPr>
              <a:t>P</a:t>
            </a:r>
          </a:p>
        </p:txBody>
      </p:sp>
      <p:sp>
        <p:nvSpPr>
          <p:cNvPr id="12" name="Line 10">
            <a:extLst>
              <a:ext uri="{FF2B5EF4-FFF2-40B4-BE49-F238E27FC236}">
                <a16:creationId xmlns:a16="http://schemas.microsoft.com/office/drawing/2014/main" id="{195AE789-3BAF-47F2-83A2-DB5D5316197B}"/>
              </a:ext>
            </a:extLst>
          </p:cNvPr>
          <p:cNvSpPr>
            <a:spLocks noChangeShapeType="1"/>
          </p:cNvSpPr>
          <p:nvPr/>
        </p:nvSpPr>
        <p:spPr bwMode="auto">
          <a:xfrm>
            <a:off x="2597860" y="2013170"/>
            <a:ext cx="1852612" cy="3300412"/>
          </a:xfrm>
          <a:prstGeom prst="line">
            <a:avLst/>
          </a:prstGeom>
          <a:noFill/>
          <a:ln w="50800">
            <a:solidFill>
              <a:srgbClr val="993300"/>
            </a:solidFill>
            <a:round/>
            <a:headEnd/>
            <a:tailEnd/>
          </a:ln>
        </p:spPr>
        <p:txBody>
          <a:bodyPr wrap="none" anchor="ctr"/>
          <a:lstStyle/>
          <a:p>
            <a:endParaRPr lang="pt-BR"/>
          </a:p>
        </p:txBody>
      </p:sp>
      <p:sp>
        <p:nvSpPr>
          <p:cNvPr id="13" name="Rectangle 11">
            <a:extLst>
              <a:ext uri="{FF2B5EF4-FFF2-40B4-BE49-F238E27FC236}">
                <a16:creationId xmlns:a16="http://schemas.microsoft.com/office/drawing/2014/main" id="{B6438287-37CD-46C7-9E82-C4CD93A2DAC4}"/>
              </a:ext>
            </a:extLst>
          </p:cNvPr>
          <p:cNvSpPr>
            <a:spLocks noChangeArrowheads="1"/>
          </p:cNvSpPr>
          <p:nvPr/>
        </p:nvSpPr>
        <p:spPr bwMode="auto">
          <a:xfrm>
            <a:off x="2261310" y="1565495"/>
            <a:ext cx="549275" cy="393700"/>
          </a:xfrm>
          <a:prstGeom prst="rect">
            <a:avLst/>
          </a:prstGeom>
          <a:noFill/>
          <a:ln w="12700">
            <a:noFill/>
            <a:miter lim="800000"/>
            <a:headEnd/>
            <a:tailEnd/>
          </a:ln>
        </p:spPr>
        <p:txBody>
          <a:bodyPr wrap="none" lIns="90488" tIns="44450" rIns="90488" bIns="44450">
            <a:spAutoFit/>
          </a:bodyPr>
          <a:lstStyle/>
          <a:p>
            <a:r>
              <a:rPr lang="en-US" sz="2000" b="1" i="1">
                <a:latin typeface="Arial" charset="0"/>
              </a:rPr>
              <a:t>D</a:t>
            </a:r>
            <a:r>
              <a:rPr lang="en-US" sz="2000" b="1" i="1" baseline="-25000">
                <a:latin typeface="Arial" charset="0"/>
              </a:rPr>
              <a:t>20</a:t>
            </a:r>
          </a:p>
        </p:txBody>
      </p:sp>
      <p:sp>
        <p:nvSpPr>
          <p:cNvPr id="14" name="Rectangle 12">
            <a:extLst>
              <a:ext uri="{FF2B5EF4-FFF2-40B4-BE49-F238E27FC236}">
                <a16:creationId xmlns:a16="http://schemas.microsoft.com/office/drawing/2014/main" id="{38F211E4-192D-4BD9-B303-3B4C251F1654}"/>
              </a:ext>
            </a:extLst>
          </p:cNvPr>
          <p:cNvSpPr>
            <a:spLocks noChangeArrowheads="1"/>
          </p:cNvSpPr>
          <p:nvPr/>
        </p:nvSpPr>
        <p:spPr bwMode="auto">
          <a:xfrm>
            <a:off x="2474035" y="5775545"/>
            <a:ext cx="434975" cy="363537"/>
          </a:xfrm>
          <a:prstGeom prst="rect">
            <a:avLst/>
          </a:prstGeom>
          <a:noFill/>
          <a:ln w="12700">
            <a:noFill/>
            <a:miter lim="800000"/>
            <a:headEnd/>
            <a:tailEnd/>
          </a:ln>
        </p:spPr>
        <p:txBody>
          <a:bodyPr wrap="none" lIns="90488" tIns="44450" rIns="90488" bIns="44450">
            <a:spAutoFit/>
          </a:bodyPr>
          <a:lstStyle/>
          <a:p>
            <a:r>
              <a:rPr lang="en-US" sz="1800" b="1">
                <a:latin typeface="Arial" charset="0"/>
              </a:rPr>
              <a:t>20</a:t>
            </a:r>
          </a:p>
        </p:txBody>
      </p:sp>
      <p:sp>
        <p:nvSpPr>
          <p:cNvPr id="15" name="Rectangle 13">
            <a:extLst>
              <a:ext uri="{FF2B5EF4-FFF2-40B4-BE49-F238E27FC236}">
                <a16:creationId xmlns:a16="http://schemas.microsoft.com/office/drawing/2014/main" id="{57923715-7918-41BD-9701-82FA75707117}"/>
              </a:ext>
            </a:extLst>
          </p:cNvPr>
          <p:cNvSpPr>
            <a:spLocks noChangeArrowheads="1"/>
          </p:cNvSpPr>
          <p:nvPr/>
        </p:nvSpPr>
        <p:spPr bwMode="auto">
          <a:xfrm>
            <a:off x="3315410" y="5775545"/>
            <a:ext cx="434975" cy="363537"/>
          </a:xfrm>
          <a:prstGeom prst="rect">
            <a:avLst/>
          </a:prstGeom>
          <a:noFill/>
          <a:ln w="12700">
            <a:noFill/>
            <a:miter lim="800000"/>
            <a:headEnd/>
            <a:tailEnd/>
          </a:ln>
        </p:spPr>
        <p:txBody>
          <a:bodyPr wrap="none" lIns="90488" tIns="44450" rIns="90488" bIns="44450">
            <a:spAutoFit/>
          </a:bodyPr>
          <a:lstStyle/>
          <a:p>
            <a:r>
              <a:rPr lang="en-US" sz="1800" b="1">
                <a:latin typeface="Arial" charset="0"/>
              </a:rPr>
              <a:t>40</a:t>
            </a:r>
          </a:p>
        </p:txBody>
      </p:sp>
      <p:sp>
        <p:nvSpPr>
          <p:cNvPr id="16" name="Rectangle 14">
            <a:extLst>
              <a:ext uri="{FF2B5EF4-FFF2-40B4-BE49-F238E27FC236}">
                <a16:creationId xmlns:a16="http://schemas.microsoft.com/office/drawing/2014/main" id="{8E998624-531E-4A1D-BCE7-DB62447CCFDF}"/>
              </a:ext>
            </a:extLst>
          </p:cNvPr>
          <p:cNvSpPr>
            <a:spLocks noChangeArrowheads="1"/>
          </p:cNvSpPr>
          <p:nvPr/>
        </p:nvSpPr>
        <p:spPr bwMode="auto">
          <a:xfrm>
            <a:off x="4158372" y="5775545"/>
            <a:ext cx="434975" cy="363537"/>
          </a:xfrm>
          <a:prstGeom prst="rect">
            <a:avLst/>
          </a:prstGeom>
          <a:noFill/>
          <a:ln w="12700">
            <a:noFill/>
            <a:miter lim="800000"/>
            <a:headEnd/>
            <a:tailEnd/>
          </a:ln>
        </p:spPr>
        <p:txBody>
          <a:bodyPr wrap="none" lIns="90488" tIns="44450" rIns="90488" bIns="44450">
            <a:spAutoFit/>
          </a:bodyPr>
          <a:lstStyle/>
          <a:p>
            <a:r>
              <a:rPr lang="en-US" sz="1800" b="1">
                <a:latin typeface="Arial" charset="0"/>
              </a:rPr>
              <a:t>60</a:t>
            </a:r>
          </a:p>
        </p:txBody>
      </p:sp>
      <p:sp>
        <p:nvSpPr>
          <p:cNvPr id="17" name="Rectangle 16">
            <a:extLst>
              <a:ext uri="{FF2B5EF4-FFF2-40B4-BE49-F238E27FC236}">
                <a16:creationId xmlns:a16="http://schemas.microsoft.com/office/drawing/2014/main" id="{7E6D8388-C57E-40A0-BE4F-E410AFF4CB94}"/>
              </a:ext>
            </a:extLst>
          </p:cNvPr>
          <p:cNvSpPr>
            <a:spLocks noChangeArrowheads="1"/>
          </p:cNvSpPr>
          <p:nvPr/>
        </p:nvSpPr>
        <p:spPr bwMode="auto">
          <a:xfrm>
            <a:off x="4999747" y="5775545"/>
            <a:ext cx="434975" cy="363537"/>
          </a:xfrm>
          <a:prstGeom prst="rect">
            <a:avLst/>
          </a:prstGeom>
          <a:noFill/>
          <a:ln w="12700">
            <a:noFill/>
            <a:miter lim="800000"/>
            <a:headEnd/>
            <a:tailEnd/>
          </a:ln>
        </p:spPr>
        <p:txBody>
          <a:bodyPr wrap="none" lIns="90488" tIns="44450" rIns="90488" bIns="44450">
            <a:spAutoFit/>
          </a:bodyPr>
          <a:lstStyle/>
          <a:p>
            <a:r>
              <a:rPr lang="en-US" sz="1800" b="1">
                <a:latin typeface="Arial" charset="0"/>
              </a:rPr>
              <a:t>80</a:t>
            </a:r>
          </a:p>
        </p:txBody>
      </p:sp>
      <p:sp>
        <p:nvSpPr>
          <p:cNvPr id="18" name="Rectangle 17">
            <a:extLst>
              <a:ext uri="{FF2B5EF4-FFF2-40B4-BE49-F238E27FC236}">
                <a16:creationId xmlns:a16="http://schemas.microsoft.com/office/drawing/2014/main" id="{9A89A1A8-06CF-4541-A83E-223DA16C149C}"/>
              </a:ext>
            </a:extLst>
          </p:cNvPr>
          <p:cNvSpPr>
            <a:spLocks noChangeArrowheads="1"/>
          </p:cNvSpPr>
          <p:nvPr/>
        </p:nvSpPr>
        <p:spPr bwMode="auto">
          <a:xfrm>
            <a:off x="5842710" y="5775545"/>
            <a:ext cx="519112" cy="333375"/>
          </a:xfrm>
          <a:prstGeom prst="rect">
            <a:avLst/>
          </a:prstGeom>
          <a:noFill/>
          <a:ln w="12700">
            <a:noFill/>
            <a:miter lim="800000"/>
            <a:headEnd/>
            <a:tailEnd/>
          </a:ln>
        </p:spPr>
        <p:txBody>
          <a:bodyPr wrap="none" lIns="90488" tIns="44450" rIns="90488" bIns="44450">
            <a:spAutoFit/>
          </a:bodyPr>
          <a:lstStyle/>
          <a:p>
            <a:r>
              <a:rPr lang="en-US" sz="1600" b="1">
                <a:latin typeface="Arial" charset="0"/>
              </a:rPr>
              <a:t>100</a:t>
            </a:r>
          </a:p>
        </p:txBody>
      </p:sp>
      <p:sp>
        <p:nvSpPr>
          <p:cNvPr id="19" name="Line 18">
            <a:extLst>
              <a:ext uri="{FF2B5EF4-FFF2-40B4-BE49-F238E27FC236}">
                <a16:creationId xmlns:a16="http://schemas.microsoft.com/office/drawing/2014/main" id="{C2D0E759-ABC5-4308-AB70-9B45A60DB568}"/>
              </a:ext>
            </a:extLst>
          </p:cNvPr>
          <p:cNvSpPr>
            <a:spLocks noChangeShapeType="1"/>
          </p:cNvSpPr>
          <p:nvPr/>
        </p:nvSpPr>
        <p:spPr bwMode="auto">
          <a:xfrm flipV="1">
            <a:off x="2723272" y="2279870"/>
            <a:ext cx="0" cy="3529012"/>
          </a:xfrm>
          <a:prstGeom prst="line">
            <a:avLst/>
          </a:prstGeom>
          <a:noFill/>
          <a:ln w="25400">
            <a:solidFill>
              <a:schemeClr val="tx1"/>
            </a:solidFill>
            <a:prstDash val="dash"/>
            <a:round/>
            <a:headEnd/>
            <a:tailEnd/>
          </a:ln>
        </p:spPr>
        <p:txBody>
          <a:bodyPr wrap="none" anchor="ctr"/>
          <a:lstStyle/>
          <a:p>
            <a:endParaRPr lang="pt-BR"/>
          </a:p>
        </p:txBody>
      </p:sp>
      <p:sp>
        <p:nvSpPr>
          <p:cNvPr id="20" name="Oval 19">
            <a:extLst>
              <a:ext uri="{FF2B5EF4-FFF2-40B4-BE49-F238E27FC236}">
                <a16:creationId xmlns:a16="http://schemas.microsoft.com/office/drawing/2014/main" id="{34C89E2D-52D2-459A-8130-A73B24E472EE}"/>
              </a:ext>
            </a:extLst>
          </p:cNvPr>
          <p:cNvSpPr>
            <a:spLocks noChangeArrowheads="1"/>
          </p:cNvSpPr>
          <p:nvPr/>
        </p:nvSpPr>
        <p:spPr bwMode="auto">
          <a:xfrm>
            <a:off x="2647072" y="2214782"/>
            <a:ext cx="152400" cy="152400"/>
          </a:xfrm>
          <a:prstGeom prst="ellipse">
            <a:avLst/>
          </a:prstGeom>
          <a:solidFill>
            <a:schemeClr val="tx1"/>
          </a:solidFill>
          <a:ln w="12700">
            <a:solidFill>
              <a:schemeClr val="tx1"/>
            </a:solidFill>
            <a:round/>
            <a:headEnd/>
            <a:tailEnd/>
          </a:ln>
        </p:spPr>
        <p:txBody>
          <a:bodyPr wrap="none" anchor="ctr"/>
          <a:lstStyle/>
          <a:p>
            <a:endParaRPr lang="pt-BR"/>
          </a:p>
        </p:txBody>
      </p:sp>
      <p:sp>
        <p:nvSpPr>
          <p:cNvPr id="21" name="Line 20">
            <a:extLst>
              <a:ext uri="{FF2B5EF4-FFF2-40B4-BE49-F238E27FC236}">
                <a16:creationId xmlns:a16="http://schemas.microsoft.com/office/drawing/2014/main" id="{8CD98C36-C2B4-4B89-9CFF-3EA866CD688D}"/>
              </a:ext>
            </a:extLst>
          </p:cNvPr>
          <p:cNvSpPr>
            <a:spLocks noChangeShapeType="1"/>
          </p:cNvSpPr>
          <p:nvPr/>
        </p:nvSpPr>
        <p:spPr bwMode="auto">
          <a:xfrm>
            <a:off x="3131260" y="2013170"/>
            <a:ext cx="1852612" cy="3300412"/>
          </a:xfrm>
          <a:prstGeom prst="line">
            <a:avLst/>
          </a:prstGeom>
          <a:noFill/>
          <a:ln w="50800">
            <a:solidFill>
              <a:srgbClr val="993300"/>
            </a:solidFill>
            <a:round/>
            <a:headEnd/>
            <a:tailEnd/>
          </a:ln>
        </p:spPr>
        <p:txBody>
          <a:bodyPr wrap="none" anchor="ctr"/>
          <a:lstStyle/>
          <a:p>
            <a:endParaRPr lang="pt-BR"/>
          </a:p>
        </p:txBody>
      </p:sp>
      <p:sp>
        <p:nvSpPr>
          <p:cNvPr id="22" name="Line 21">
            <a:extLst>
              <a:ext uri="{FF2B5EF4-FFF2-40B4-BE49-F238E27FC236}">
                <a16:creationId xmlns:a16="http://schemas.microsoft.com/office/drawing/2014/main" id="{B392B943-D082-4F2C-9181-AFE0126F6BF3}"/>
              </a:ext>
            </a:extLst>
          </p:cNvPr>
          <p:cNvSpPr>
            <a:spLocks noChangeShapeType="1"/>
          </p:cNvSpPr>
          <p:nvPr/>
        </p:nvSpPr>
        <p:spPr bwMode="auto">
          <a:xfrm flipV="1">
            <a:off x="3561472" y="2660870"/>
            <a:ext cx="0" cy="3109912"/>
          </a:xfrm>
          <a:prstGeom prst="line">
            <a:avLst/>
          </a:prstGeom>
          <a:noFill/>
          <a:ln w="25400">
            <a:solidFill>
              <a:schemeClr val="tx1"/>
            </a:solidFill>
            <a:prstDash val="dash"/>
            <a:round/>
            <a:headEnd/>
            <a:tailEnd/>
          </a:ln>
        </p:spPr>
        <p:txBody>
          <a:bodyPr wrap="none" anchor="ctr"/>
          <a:lstStyle/>
          <a:p>
            <a:endParaRPr lang="pt-BR"/>
          </a:p>
        </p:txBody>
      </p:sp>
      <p:sp>
        <p:nvSpPr>
          <p:cNvPr id="23" name="Oval 22">
            <a:extLst>
              <a:ext uri="{FF2B5EF4-FFF2-40B4-BE49-F238E27FC236}">
                <a16:creationId xmlns:a16="http://schemas.microsoft.com/office/drawing/2014/main" id="{C3D06796-07ED-40F7-8771-8FAE0A527E59}"/>
              </a:ext>
            </a:extLst>
          </p:cNvPr>
          <p:cNvSpPr>
            <a:spLocks noChangeArrowheads="1"/>
          </p:cNvSpPr>
          <p:nvPr/>
        </p:nvSpPr>
        <p:spPr bwMode="auto">
          <a:xfrm>
            <a:off x="3485272" y="2671982"/>
            <a:ext cx="152400" cy="152400"/>
          </a:xfrm>
          <a:prstGeom prst="ellipse">
            <a:avLst/>
          </a:prstGeom>
          <a:solidFill>
            <a:schemeClr val="tx1"/>
          </a:solidFill>
          <a:ln w="12700">
            <a:solidFill>
              <a:schemeClr val="tx1"/>
            </a:solidFill>
            <a:round/>
            <a:headEnd/>
            <a:tailEnd/>
          </a:ln>
        </p:spPr>
        <p:txBody>
          <a:bodyPr wrap="none" anchor="ctr"/>
          <a:lstStyle/>
          <a:p>
            <a:endParaRPr lang="pt-BR"/>
          </a:p>
        </p:txBody>
      </p:sp>
      <p:sp>
        <p:nvSpPr>
          <p:cNvPr id="24" name="Rectangle 23">
            <a:extLst>
              <a:ext uri="{FF2B5EF4-FFF2-40B4-BE49-F238E27FC236}">
                <a16:creationId xmlns:a16="http://schemas.microsoft.com/office/drawing/2014/main" id="{90EA5E98-FE57-466E-B5D3-00A474379ADE}"/>
              </a:ext>
            </a:extLst>
          </p:cNvPr>
          <p:cNvSpPr>
            <a:spLocks noChangeArrowheads="1"/>
          </p:cNvSpPr>
          <p:nvPr/>
        </p:nvSpPr>
        <p:spPr bwMode="auto">
          <a:xfrm>
            <a:off x="2947110" y="1565495"/>
            <a:ext cx="549275" cy="393700"/>
          </a:xfrm>
          <a:prstGeom prst="rect">
            <a:avLst/>
          </a:prstGeom>
          <a:noFill/>
          <a:ln w="12700">
            <a:noFill/>
            <a:miter lim="800000"/>
            <a:headEnd/>
            <a:tailEnd/>
          </a:ln>
        </p:spPr>
        <p:txBody>
          <a:bodyPr wrap="none" lIns="90488" tIns="44450" rIns="90488" bIns="44450">
            <a:spAutoFit/>
          </a:bodyPr>
          <a:lstStyle/>
          <a:p>
            <a:r>
              <a:rPr lang="en-US" sz="2000" b="1" i="1">
                <a:latin typeface="Arial" charset="0"/>
              </a:rPr>
              <a:t>D</a:t>
            </a:r>
            <a:r>
              <a:rPr lang="en-US" sz="2000" b="1" i="1" baseline="-25000">
                <a:latin typeface="Arial" charset="0"/>
              </a:rPr>
              <a:t>40</a:t>
            </a:r>
          </a:p>
        </p:txBody>
      </p:sp>
      <p:sp>
        <p:nvSpPr>
          <p:cNvPr id="25" name="Line 24">
            <a:extLst>
              <a:ext uri="{FF2B5EF4-FFF2-40B4-BE49-F238E27FC236}">
                <a16:creationId xmlns:a16="http://schemas.microsoft.com/office/drawing/2014/main" id="{9A5FCA67-093E-4FF1-A6CF-3C71C8B25D6D}"/>
              </a:ext>
            </a:extLst>
          </p:cNvPr>
          <p:cNvSpPr>
            <a:spLocks noChangeShapeType="1"/>
          </p:cNvSpPr>
          <p:nvPr/>
        </p:nvSpPr>
        <p:spPr bwMode="auto">
          <a:xfrm>
            <a:off x="3740860" y="2013170"/>
            <a:ext cx="1852612" cy="3300412"/>
          </a:xfrm>
          <a:prstGeom prst="line">
            <a:avLst/>
          </a:prstGeom>
          <a:noFill/>
          <a:ln w="50800">
            <a:solidFill>
              <a:srgbClr val="993300"/>
            </a:solidFill>
            <a:round/>
            <a:headEnd/>
            <a:tailEnd/>
          </a:ln>
        </p:spPr>
        <p:txBody>
          <a:bodyPr wrap="none" anchor="ctr"/>
          <a:lstStyle/>
          <a:p>
            <a:endParaRPr lang="pt-BR"/>
          </a:p>
        </p:txBody>
      </p:sp>
      <p:sp>
        <p:nvSpPr>
          <p:cNvPr id="26" name="Line 25">
            <a:extLst>
              <a:ext uri="{FF2B5EF4-FFF2-40B4-BE49-F238E27FC236}">
                <a16:creationId xmlns:a16="http://schemas.microsoft.com/office/drawing/2014/main" id="{86553256-5230-4765-81EE-6C23ED3A6358}"/>
              </a:ext>
            </a:extLst>
          </p:cNvPr>
          <p:cNvSpPr>
            <a:spLocks noChangeShapeType="1"/>
          </p:cNvSpPr>
          <p:nvPr/>
        </p:nvSpPr>
        <p:spPr bwMode="auto">
          <a:xfrm flipV="1">
            <a:off x="4399672" y="3194270"/>
            <a:ext cx="0" cy="2595562"/>
          </a:xfrm>
          <a:prstGeom prst="line">
            <a:avLst/>
          </a:prstGeom>
          <a:noFill/>
          <a:ln w="25400">
            <a:solidFill>
              <a:schemeClr val="tx1"/>
            </a:solidFill>
            <a:prstDash val="dash"/>
            <a:round/>
            <a:headEnd/>
            <a:tailEnd/>
          </a:ln>
        </p:spPr>
        <p:txBody>
          <a:bodyPr wrap="none" anchor="ctr"/>
          <a:lstStyle/>
          <a:p>
            <a:endParaRPr lang="pt-BR"/>
          </a:p>
        </p:txBody>
      </p:sp>
      <p:sp>
        <p:nvSpPr>
          <p:cNvPr id="27" name="Oval 26">
            <a:extLst>
              <a:ext uri="{FF2B5EF4-FFF2-40B4-BE49-F238E27FC236}">
                <a16:creationId xmlns:a16="http://schemas.microsoft.com/office/drawing/2014/main" id="{E9EE8A26-CE64-42B0-999C-B729A317BEED}"/>
              </a:ext>
            </a:extLst>
          </p:cNvPr>
          <p:cNvSpPr>
            <a:spLocks noChangeArrowheads="1"/>
          </p:cNvSpPr>
          <p:nvPr/>
        </p:nvSpPr>
        <p:spPr bwMode="auto">
          <a:xfrm>
            <a:off x="4323472" y="3129182"/>
            <a:ext cx="152400" cy="152400"/>
          </a:xfrm>
          <a:prstGeom prst="ellipse">
            <a:avLst/>
          </a:prstGeom>
          <a:solidFill>
            <a:schemeClr val="tx1"/>
          </a:solidFill>
          <a:ln w="12700">
            <a:solidFill>
              <a:schemeClr val="tx1"/>
            </a:solidFill>
            <a:round/>
            <a:headEnd/>
            <a:tailEnd/>
          </a:ln>
        </p:spPr>
        <p:txBody>
          <a:bodyPr wrap="none" anchor="ctr"/>
          <a:lstStyle/>
          <a:p>
            <a:endParaRPr lang="pt-BR"/>
          </a:p>
        </p:txBody>
      </p:sp>
      <p:sp>
        <p:nvSpPr>
          <p:cNvPr id="28" name="Rectangle 27">
            <a:extLst>
              <a:ext uri="{FF2B5EF4-FFF2-40B4-BE49-F238E27FC236}">
                <a16:creationId xmlns:a16="http://schemas.microsoft.com/office/drawing/2014/main" id="{101199EE-D4A6-4DC1-B5F0-A298552EA16C}"/>
              </a:ext>
            </a:extLst>
          </p:cNvPr>
          <p:cNvSpPr>
            <a:spLocks noChangeArrowheads="1"/>
          </p:cNvSpPr>
          <p:nvPr/>
        </p:nvSpPr>
        <p:spPr bwMode="auto">
          <a:xfrm>
            <a:off x="3480510" y="1565495"/>
            <a:ext cx="549275" cy="393700"/>
          </a:xfrm>
          <a:prstGeom prst="rect">
            <a:avLst/>
          </a:prstGeom>
          <a:noFill/>
          <a:ln w="12700">
            <a:noFill/>
            <a:miter lim="800000"/>
            <a:headEnd/>
            <a:tailEnd/>
          </a:ln>
        </p:spPr>
        <p:txBody>
          <a:bodyPr wrap="none" lIns="90488" tIns="44450" rIns="90488" bIns="44450">
            <a:spAutoFit/>
          </a:bodyPr>
          <a:lstStyle/>
          <a:p>
            <a:r>
              <a:rPr lang="en-US" sz="2000" b="1" i="1">
                <a:latin typeface="Arial" charset="0"/>
              </a:rPr>
              <a:t>D</a:t>
            </a:r>
            <a:r>
              <a:rPr lang="en-US" sz="2000" b="1" i="1" baseline="-25000">
                <a:latin typeface="Arial" charset="0"/>
              </a:rPr>
              <a:t>60</a:t>
            </a:r>
          </a:p>
        </p:txBody>
      </p:sp>
      <p:sp>
        <p:nvSpPr>
          <p:cNvPr id="29" name="Line 28">
            <a:extLst>
              <a:ext uri="{FF2B5EF4-FFF2-40B4-BE49-F238E27FC236}">
                <a16:creationId xmlns:a16="http://schemas.microsoft.com/office/drawing/2014/main" id="{654A70A3-7A60-47A3-92B3-A1A4C78B5042}"/>
              </a:ext>
            </a:extLst>
          </p:cNvPr>
          <p:cNvSpPr>
            <a:spLocks noChangeShapeType="1"/>
          </p:cNvSpPr>
          <p:nvPr/>
        </p:nvSpPr>
        <p:spPr bwMode="auto">
          <a:xfrm>
            <a:off x="4274260" y="2013170"/>
            <a:ext cx="1852612" cy="3300412"/>
          </a:xfrm>
          <a:prstGeom prst="line">
            <a:avLst/>
          </a:prstGeom>
          <a:noFill/>
          <a:ln w="50800">
            <a:solidFill>
              <a:srgbClr val="993300"/>
            </a:solidFill>
            <a:round/>
            <a:headEnd/>
            <a:tailEnd/>
          </a:ln>
        </p:spPr>
        <p:txBody>
          <a:bodyPr wrap="none" anchor="ctr"/>
          <a:lstStyle/>
          <a:p>
            <a:endParaRPr lang="pt-BR"/>
          </a:p>
        </p:txBody>
      </p:sp>
      <p:sp>
        <p:nvSpPr>
          <p:cNvPr id="30" name="Line 29">
            <a:extLst>
              <a:ext uri="{FF2B5EF4-FFF2-40B4-BE49-F238E27FC236}">
                <a16:creationId xmlns:a16="http://schemas.microsoft.com/office/drawing/2014/main" id="{57785ED7-6BBE-42FC-93C3-5B74CD40D7A3}"/>
              </a:ext>
            </a:extLst>
          </p:cNvPr>
          <p:cNvSpPr>
            <a:spLocks noChangeShapeType="1"/>
          </p:cNvSpPr>
          <p:nvPr/>
        </p:nvSpPr>
        <p:spPr bwMode="auto">
          <a:xfrm flipV="1">
            <a:off x="5237872" y="3727670"/>
            <a:ext cx="0" cy="2062162"/>
          </a:xfrm>
          <a:prstGeom prst="line">
            <a:avLst/>
          </a:prstGeom>
          <a:noFill/>
          <a:ln w="25400">
            <a:solidFill>
              <a:schemeClr val="tx1"/>
            </a:solidFill>
            <a:prstDash val="dash"/>
            <a:round/>
            <a:headEnd/>
            <a:tailEnd/>
          </a:ln>
        </p:spPr>
        <p:txBody>
          <a:bodyPr wrap="none" anchor="ctr"/>
          <a:lstStyle/>
          <a:p>
            <a:endParaRPr lang="pt-BR"/>
          </a:p>
        </p:txBody>
      </p:sp>
      <p:sp>
        <p:nvSpPr>
          <p:cNvPr id="31" name="Line 30">
            <a:extLst>
              <a:ext uri="{FF2B5EF4-FFF2-40B4-BE49-F238E27FC236}">
                <a16:creationId xmlns:a16="http://schemas.microsoft.com/office/drawing/2014/main" id="{CF804680-A523-4C5C-8281-668A91A98562}"/>
              </a:ext>
            </a:extLst>
          </p:cNvPr>
          <p:cNvSpPr>
            <a:spLocks noChangeShapeType="1"/>
          </p:cNvSpPr>
          <p:nvPr/>
        </p:nvSpPr>
        <p:spPr bwMode="auto">
          <a:xfrm flipV="1">
            <a:off x="6076072" y="4108670"/>
            <a:ext cx="0" cy="1719262"/>
          </a:xfrm>
          <a:prstGeom prst="line">
            <a:avLst/>
          </a:prstGeom>
          <a:noFill/>
          <a:ln w="25400">
            <a:solidFill>
              <a:schemeClr val="tx1"/>
            </a:solidFill>
            <a:prstDash val="dash"/>
            <a:round/>
            <a:headEnd/>
            <a:tailEnd/>
          </a:ln>
        </p:spPr>
        <p:txBody>
          <a:bodyPr wrap="none" anchor="ctr"/>
          <a:lstStyle/>
          <a:p>
            <a:endParaRPr lang="pt-BR"/>
          </a:p>
        </p:txBody>
      </p:sp>
      <p:sp>
        <p:nvSpPr>
          <p:cNvPr id="32" name="Line 31">
            <a:extLst>
              <a:ext uri="{FF2B5EF4-FFF2-40B4-BE49-F238E27FC236}">
                <a16:creationId xmlns:a16="http://schemas.microsoft.com/office/drawing/2014/main" id="{1FD4B7BD-067B-4E86-9845-CAA5CC4FCE76}"/>
              </a:ext>
            </a:extLst>
          </p:cNvPr>
          <p:cNvSpPr>
            <a:spLocks noChangeShapeType="1"/>
          </p:cNvSpPr>
          <p:nvPr/>
        </p:nvSpPr>
        <p:spPr bwMode="auto">
          <a:xfrm>
            <a:off x="4807660" y="2013170"/>
            <a:ext cx="1852612" cy="3300412"/>
          </a:xfrm>
          <a:prstGeom prst="line">
            <a:avLst/>
          </a:prstGeom>
          <a:noFill/>
          <a:ln w="50800">
            <a:solidFill>
              <a:srgbClr val="993300"/>
            </a:solidFill>
            <a:round/>
            <a:headEnd/>
            <a:tailEnd/>
          </a:ln>
        </p:spPr>
        <p:txBody>
          <a:bodyPr wrap="none" anchor="ctr"/>
          <a:lstStyle/>
          <a:p>
            <a:endParaRPr lang="pt-BR"/>
          </a:p>
        </p:txBody>
      </p:sp>
      <p:sp>
        <p:nvSpPr>
          <p:cNvPr id="33" name="Oval 32">
            <a:extLst>
              <a:ext uri="{FF2B5EF4-FFF2-40B4-BE49-F238E27FC236}">
                <a16:creationId xmlns:a16="http://schemas.microsoft.com/office/drawing/2014/main" id="{04D98328-2B1C-4DB6-ADF8-3C36E78353D4}"/>
              </a:ext>
            </a:extLst>
          </p:cNvPr>
          <p:cNvSpPr>
            <a:spLocks noChangeArrowheads="1"/>
          </p:cNvSpPr>
          <p:nvPr/>
        </p:nvSpPr>
        <p:spPr bwMode="auto">
          <a:xfrm>
            <a:off x="5161672" y="3605432"/>
            <a:ext cx="152400" cy="152400"/>
          </a:xfrm>
          <a:prstGeom prst="ellipse">
            <a:avLst/>
          </a:prstGeom>
          <a:solidFill>
            <a:schemeClr val="tx1"/>
          </a:solidFill>
          <a:ln w="12700">
            <a:solidFill>
              <a:schemeClr val="tx1"/>
            </a:solidFill>
            <a:round/>
            <a:headEnd/>
            <a:tailEnd/>
          </a:ln>
        </p:spPr>
        <p:txBody>
          <a:bodyPr wrap="none" anchor="ctr"/>
          <a:lstStyle/>
          <a:p>
            <a:endParaRPr lang="pt-BR"/>
          </a:p>
        </p:txBody>
      </p:sp>
      <p:sp>
        <p:nvSpPr>
          <p:cNvPr id="34" name="Oval 33">
            <a:extLst>
              <a:ext uri="{FF2B5EF4-FFF2-40B4-BE49-F238E27FC236}">
                <a16:creationId xmlns:a16="http://schemas.microsoft.com/office/drawing/2014/main" id="{A3D6CB3C-0B5D-488A-AE60-6411EB5E9BF4}"/>
              </a:ext>
            </a:extLst>
          </p:cNvPr>
          <p:cNvSpPr>
            <a:spLocks noChangeArrowheads="1"/>
          </p:cNvSpPr>
          <p:nvPr/>
        </p:nvSpPr>
        <p:spPr bwMode="auto">
          <a:xfrm>
            <a:off x="5999872" y="4119782"/>
            <a:ext cx="152400" cy="152400"/>
          </a:xfrm>
          <a:prstGeom prst="ellipse">
            <a:avLst/>
          </a:prstGeom>
          <a:solidFill>
            <a:schemeClr val="tx1"/>
          </a:solidFill>
          <a:ln w="12700">
            <a:solidFill>
              <a:schemeClr val="tx1"/>
            </a:solidFill>
            <a:round/>
            <a:headEnd/>
            <a:tailEnd/>
          </a:ln>
        </p:spPr>
        <p:txBody>
          <a:bodyPr wrap="none" anchor="ctr"/>
          <a:lstStyle/>
          <a:p>
            <a:endParaRPr lang="pt-BR"/>
          </a:p>
        </p:txBody>
      </p:sp>
      <p:sp>
        <p:nvSpPr>
          <p:cNvPr id="35" name="Rectangle 34">
            <a:extLst>
              <a:ext uri="{FF2B5EF4-FFF2-40B4-BE49-F238E27FC236}">
                <a16:creationId xmlns:a16="http://schemas.microsoft.com/office/drawing/2014/main" id="{B8698C6F-D2D0-483B-9403-1CEF11C75A22}"/>
              </a:ext>
            </a:extLst>
          </p:cNvPr>
          <p:cNvSpPr>
            <a:spLocks noChangeArrowheads="1"/>
          </p:cNvSpPr>
          <p:nvPr/>
        </p:nvSpPr>
        <p:spPr bwMode="auto">
          <a:xfrm>
            <a:off x="4013910" y="1565495"/>
            <a:ext cx="549275" cy="393700"/>
          </a:xfrm>
          <a:prstGeom prst="rect">
            <a:avLst/>
          </a:prstGeom>
          <a:noFill/>
          <a:ln w="12700">
            <a:noFill/>
            <a:miter lim="800000"/>
            <a:headEnd/>
            <a:tailEnd/>
          </a:ln>
        </p:spPr>
        <p:txBody>
          <a:bodyPr wrap="none" lIns="90488" tIns="44450" rIns="90488" bIns="44450">
            <a:spAutoFit/>
          </a:bodyPr>
          <a:lstStyle/>
          <a:p>
            <a:r>
              <a:rPr lang="en-US" sz="2000" b="1" i="1">
                <a:latin typeface="Arial" charset="0"/>
              </a:rPr>
              <a:t>D</a:t>
            </a:r>
            <a:r>
              <a:rPr lang="en-US" sz="2000" b="1" i="1" baseline="-25000">
                <a:latin typeface="Arial" charset="0"/>
              </a:rPr>
              <a:t>80</a:t>
            </a:r>
          </a:p>
        </p:txBody>
      </p:sp>
      <p:sp>
        <p:nvSpPr>
          <p:cNvPr id="36" name="Rectangle 35">
            <a:extLst>
              <a:ext uri="{FF2B5EF4-FFF2-40B4-BE49-F238E27FC236}">
                <a16:creationId xmlns:a16="http://schemas.microsoft.com/office/drawing/2014/main" id="{B8D6629F-F4F9-4DFC-AC27-7D6B59099D61}"/>
              </a:ext>
            </a:extLst>
          </p:cNvPr>
          <p:cNvSpPr>
            <a:spLocks noChangeArrowheads="1"/>
          </p:cNvSpPr>
          <p:nvPr/>
        </p:nvSpPr>
        <p:spPr bwMode="auto">
          <a:xfrm>
            <a:off x="4623510" y="1565495"/>
            <a:ext cx="641350" cy="393700"/>
          </a:xfrm>
          <a:prstGeom prst="rect">
            <a:avLst/>
          </a:prstGeom>
          <a:noFill/>
          <a:ln w="12700">
            <a:noFill/>
            <a:miter lim="800000"/>
            <a:headEnd/>
            <a:tailEnd/>
          </a:ln>
        </p:spPr>
        <p:txBody>
          <a:bodyPr wrap="none" lIns="90488" tIns="44450" rIns="90488" bIns="44450">
            <a:spAutoFit/>
          </a:bodyPr>
          <a:lstStyle/>
          <a:p>
            <a:r>
              <a:rPr lang="en-US" sz="2000" b="1" i="1">
                <a:latin typeface="Arial" charset="0"/>
              </a:rPr>
              <a:t>D</a:t>
            </a:r>
            <a:r>
              <a:rPr lang="en-US" sz="2000" b="1" i="1" baseline="-25000">
                <a:latin typeface="Arial" charset="0"/>
              </a:rPr>
              <a:t>100</a:t>
            </a:r>
          </a:p>
        </p:txBody>
      </p:sp>
      <p:sp>
        <p:nvSpPr>
          <p:cNvPr id="37" name="Line 51">
            <a:extLst>
              <a:ext uri="{FF2B5EF4-FFF2-40B4-BE49-F238E27FC236}">
                <a16:creationId xmlns:a16="http://schemas.microsoft.com/office/drawing/2014/main" id="{52510477-16C8-450C-A036-9CA151216A17}"/>
              </a:ext>
            </a:extLst>
          </p:cNvPr>
          <p:cNvSpPr>
            <a:spLocks noChangeShapeType="1"/>
          </p:cNvSpPr>
          <p:nvPr/>
        </p:nvSpPr>
        <p:spPr bwMode="auto">
          <a:xfrm flipH="1">
            <a:off x="2304172" y="2805332"/>
            <a:ext cx="1257300" cy="0"/>
          </a:xfrm>
          <a:prstGeom prst="line">
            <a:avLst/>
          </a:prstGeom>
          <a:noFill/>
          <a:ln w="19050">
            <a:solidFill>
              <a:schemeClr val="tx1"/>
            </a:solidFill>
            <a:prstDash val="dash"/>
            <a:round/>
            <a:headEnd/>
            <a:tailEnd/>
          </a:ln>
        </p:spPr>
        <p:txBody>
          <a:bodyPr wrap="none" anchor="ctr">
            <a:spAutoFit/>
          </a:bodyPr>
          <a:lstStyle/>
          <a:p>
            <a:endParaRPr lang="pt-BR"/>
          </a:p>
        </p:txBody>
      </p:sp>
      <p:sp>
        <p:nvSpPr>
          <p:cNvPr id="38" name="Rectangle 52">
            <a:extLst>
              <a:ext uri="{FF2B5EF4-FFF2-40B4-BE49-F238E27FC236}">
                <a16:creationId xmlns:a16="http://schemas.microsoft.com/office/drawing/2014/main" id="{B1024250-BAE1-4975-965A-5CFCD4E420C2}"/>
              </a:ext>
            </a:extLst>
          </p:cNvPr>
          <p:cNvSpPr>
            <a:spLocks noChangeArrowheads="1"/>
          </p:cNvSpPr>
          <p:nvPr/>
        </p:nvSpPr>
        <p:spPr bwMode="auto">
          <a:xfrm>
            <a:off x="1689810" y="2643407"/>
            <a:ext cx="650875" cy="363538"/>
          </a:xfrm>
          <a:prstGeom prst="rect">
            <a:avLst/>
          </a:prstGeom>
          <a:noFill/>
          <a:ln w="12700">
            <a:noFill/>
            <a:miter lim="800000"/>
            <a:headEnd/>
            <a:tailEnd/>
          </a:ln>
        </p:spPr>
        <p:txBody>
          <a:bodyPr lIns="90488" tIns="44450" rIns="90488" bIns="44450">
            <a:spAutoFit/>
          </a:bodyPr>
          <a:lstStyle/>
          <a:p>
            <a:r>
              <a:rPr lang="en-US" sz="1800" b="1">
                <a:latin typeface="Arial" charset="0"/>
              </a:rPr>
              <a:t>$30</a:t>
            </a:r>
            <a:endParaRPr lang="en-US" sz="1800" b="1">
              <a:solidFill>
                <a:srgbClr val="FF3300"/>
              </a:solidFill>
              <a:latin typeface="Arial" charset="0"/>
            </a:endParaRPr>
          </a:p>
        </p:txBody>
      </p:sp>
      <p:grpSp>
        <p:nvGrpSpPr>
          <p:cNvPr id="39" name="Group 60">
            <a:extLst>
              <a:ext uri="{FF2B5EF4-FFF2-40B4-BE49-F238E27FC236}">
                <a16:creationId xmlns:a16="http://schemas.microsoft.com/office/drawing/2014/main" id="{1C75D5BE-CA77-42D1-82D7-0E1F236C9CFE}"/>
              </a:ext>
            </a:extLst>
          </p:cNvPr>
          <p:cNvGrpSpPr>
            <a:grpSpLocks/>
          </p:cNvGrpSpPr>
          <p:nvPr/>
        </p:nvGrpSpPr>
        <p:grpSpPr bwMode="auto">
          <a:xfrm>
            <a:off x="2280360" y="3714970"/>
            <a:ext cx="6772275" cy="1924050"/>
            <a:chOff x="1401" y="2349"/>
            <a:chExt cx="4266" cy="1212"/>
          </a:xfrm>
        </p:grpSpPr>
        <p:sp>
          <p:nvSpPr>
            <p:cNvPr id="40" name="Line 45">
              <a:extLst>
                <a:ext uri="{FF2B5EF4-FFF2-40B4-BE49-F238E27FC236}">
                  <a16:creationId xmlns:a16="http://schemas.microsoft.com/office/drawing/2014/main" id="{AF40ADB8-BB3E-442D-A120-6A1EEA833BD8}"/>
                </a:ext>
              </a:extLst>
            </p:cNvPr>
            <p:cNvSpPr>
              <a:spLocks noChangeShapeType="1"/>
            </p:cNvSpPr>
            <p:nvPr/>
          </p:nvSpPr>
          <p:spPr bwMode="auto">
            <a:xfrm>
              <a:off x="1401" y="2349"/>
              <a:ext cx="1855" cy="0"/>
            </a:xfrm>
            <a:prstGeom prst="line">
              <a:avLst/>
            </a:prstGeom>
            <a:noFill/>
            <a:ln w="25400">
              <a:solidFill>
                <a:srgbClr val="FF3300"/>
              </a:solidFill>
              <a:prstDash val="dash"/>
              <a:round/>
              <a:headEnd/>
              <a:tailEnd/>
            </a:ln>
          </p:spPr>
          <p:txBody>
            <a:bodyPr wrap="none" anchor="ctr"/>
            <a:lstStyle/>
            <a:p>
              <a:endParaRPr lang="pt-BR"/>
            </a:p>
          </p:txBody>
        </p:sp>
        <p:sp>
          <p:nvSpPr>
            <p:cNvPr id="41" name="Line 47">
              <a:extLst>
                <a:ext uri="{FF2B5EF4-FFF2-40B4-BE49-F238E27FC236}">
                  <a16:creationId xmlns:a16="http://schemas.microsoft.com/office/drawing/2014/main" id="{78273C23-80AA-4F2E-8EBC-95B8AF80E6B6}"/>
                </a:ext>
              </a:extLst>
            </p:cNvPr>
            <p:cNvSpPr>
              <a:spLocks noChangeShapeType="1"/>
            </p:cNvSpPr>
            <p:nvPr/>
          </p:nvSpPr>
          <p:spPr bwMode="auto">
            <a:xfrm>
              <a:off x="2505" y="3561"/>
              <a:ext cx="751" cy="0"/>
            </a:xfrm>
            <a:prstGeom prst="line">
              <a:avLst/>
            </a:prstGeom>
            <a:noFill/>
            <a:ln w="25400">
              <a:solidFill>
                <a:srgbClr val="FF0000"/>
              </a:solidFill>
              <a:round/>
              <a:headEnd type="triangle" w="med" len="med"/>
              <a:tailEnd type="triangle" w="med" len="med"/>
            </a:ln>
          </p:spPr>
          <p:txBody>
            <a:bodyPr wrap="none" anchor="ctr"/>
            <a:lstStyle/>
            <a:p>
              <a:endParaRPr lang="pt-BR"/>
            </a:p>
          </p:txBody>
        </p:sp>
        <p:sp>
          <p:nvSpPr>
            <p:cNvPr id="42" name="Rectangle 48">
              <a:extLst>
                <a:ext uri="{FF2B5EF4-FFF2-40B4-BE49-F238E27FC236}">
                  <a16:creationId xmlns:a16="http://schemas.microsoft.com/office/drawing/2014/main" id="{47994697-1FC7-4DBD-97B0-7D7F75624799}"/>
                </a:ext>
              </a:extLst>
            </p:cNvPr>
            <p:cNvSpPr>
              <a:spLocks noChangeArrowheads="1"/>
            </p:cNvSpPr>
            <p:nvPr/>
          </p:nvSpPr>
          <p:spPr bwMode="auto">
            <a:xfrm>
              <a:off x="4316" y="3082"/>
              <a:ext cx="1351" cy="406"/>
            </a:xfrm>
            <a:prstGeom prst="rect">
              <a:avLst/>
            </a:prstGeom>
            <a:noFill/>
            <a:ln w="12700">
              <a:noFill/>
              <a:miter lim="800000"/>
              <a:headEnd/>
              <a:tailEnd/>
            </a:ln>
          </p:spPr>
          <p:txBody>
            <a:bodyPr wrap="none" lIns="90488" tIns="44450" rIns="90488" bIns="44450">
              <a:spAutoFit/>
            </a:bodyPr>
            <a:lstStyle/>
            <a:p>
              <a:pPr algn="ctr"/>
              <a:r>
                <a:rPr lang="en-US" sz="1800" b="1" dirty="0" err="1">
                  <a:solidFill>
                    <a:srgbClr val="FF0000"/>
                  </a:solidFill>
                  <a:latin typeface="Arial" charset="0"/>
                </a:rPr>
                <a:t>Efeito</a:t>
              </a:r>
              <a:r>
                <a:rPr lang="en-US" sz="1800" b="1" dirty="0">
                  <a:solidFill>
                    <a:srgbClr val="FF0000"/>
                  </a:solidFill>
                  <a:latin typeface="Arial" charset="0"/>
                </a:rPr>
                <a:t> </a:t>
              </a:r>
              <a:r>
                <a:rPr lang="en-US" sz="1800" b="1" dirty="0" err="1">
                  <a:solidFill>
                    <a:srgbClr val="FF0000"/>
                  </a:solidFill>
                  <a:latin typeface="Arial" charset="0"/>
                </a:rPr>
                <a:t>Cumulativo</a:t>
              </a:r>
              <a:endParaRPr lang="en-US" sz="1800" b="1" dirty="0">
                <a:solidFill>
                  <a:srgbClr val="FF0000"/>
                </a:solidFill>
                <a:latin typeface="Arial" charset="0"/>
              </a:endParaRPr>
            </a:p>
            <a:p>
              <a:pPr algn="ctr"/>
              <a:r>
                <a:rPr lang="en-US" sz="1800" b="1" dirty="0">
                  <a:solidFill>
                    <a:srgbClr val="FF0000"/>
                  </a:solidFill>
                  <a:latin typeface="Arial" charset="0"/>
                </a:rPr>
                <a:t>De </a:t>
              </a:r>
              <a:r>
                <a:rPr lang="en-US" sz="1800" b="1" dirty="0" err="1">
                  <a:solidFill>
                    <a:srgbClr val="FF0000"/>
                  </a:solidFill>
                  <a:latin typeface="Arial" charset="0"/>
                </a:rPr>
                <a:t>Consumo</a:t>
              </a:r>
              <a:endParaRPr lang="en-US" sz="1800" b="1" dirty="0">
                <a:solidFill>
                  <a:srgbClr val="FF0000"/>
                </a:solidFill>
                <a:latin typeface="Arial" charset="0"/>
              </a:endParaRPr>
            </a:p>
          </p:txBody>
        </p:sp>
        <p:sp>
          <p:nvSpPr>
            <p:cNvPr id="43" name="Line 49">
              <a:extLst>
                <a:ext uri="{FF2B5EF4-FFF2-40B4-BE49-F238E27FC236}">
                  <a16:creationId xmlns:a16="http://schemas.microsoft.com/office/drawing/2014/main" id="{944A5FD9-1744-4CF8-A522-1172CBAA4BA7}"/>
                </a:ext>
              </a:extLst>
            </p:cNvPr>
            <p:cNvSpPr>
              <a:spLocks noChangeShapeType="1"/>
            </p:cNvSpPr>
            <p:nvPr/>
          </p:nvSpPr>
          <p:spPr bwMode="auto">
            <a:xfrm flipH="1">
              <a:off x="2973" y="3359"/>
              <a:ext cx="1329" cy="199"/>
            </a:xfrm>
            <a:prstGeom prst="line">
              <a:avLst/>
            </a:prstGeom>
            <a:noFill/>
            <a:ln w="12700">
              <a:solidFill>
                <a:srgbClr val="FF0000"/>
              </a:solidFill>
              <a:round/>
              <a:headEnd/>
              <a:tailEnd/>
            </a:ln>
          </p:spPr>
          <p:txBody>
            <a:bodyPr wrap="none" anchor="ctr"/>
            <a:lstStyle/>
            <a:p>
              <a:endParaRPr lang="pt-BR"/>
            </a:p>
          </p:txBody>
        </p:sp>
        <p:sp>
          <p:nvSpPr>
            <p:cNvPr id="44" name="Rectangle 56">
              <a:extLst>
                <a:ext uri="{FF2B5EF4-FFF2-40B4-BE49-F238E27FC236}">
                  <a16:creationId xmlns:a16="http://schemas.microsoft.com/office/drawing/2014/main" id="{A803B488-3823-44D6-898E-1C85C9CA193B}"/>
                </a:ext>
              </a:extLst>
            </p:cNvPr>
            <p:cNvSpPr>
              <a:spLocks noChangeArrowheads="1"/>
            </p:cNvSpPr>
            <p:nvPr/>
          </p:nvSpPr>
          <p:spPr bwMode="auto">
            <a:xfrm>
              <a:off x="4291" y="3068"/>
              <a:ext cx="1352" cy="447"/>
            </a:xfrm>
            <a:prstGeom prst="rect">
              <a:avLst/>
            </a:prstGeom>
            <a:noFill/>
            <a:ln w="12700">
              <a:solidFill>
                <a:srgbClr val="FF0000"/>
              </a:solidFill>
              <a:miter lim="800000"/>
              <a:headEnd/>
              <a:tailEnd/>
            </a:ln>
          </p:spPr>
          <p:txBody>
            <a:bodyPr anchor="ctr">
              <a:spAutoFit/>
            </a:bodyPr>
            <a:lstStyle/>
            <a:p>
              <a:endParaRPr lang="pt-BR"/>
            </a:p>
          </p:txBody>
        </p:sp>
      </p:grpSp>
      <p:grpSp>
        <p:nvGrpSpPr>
          <p:cNvPr id="45" name="Group 59">
            <a:extLst>
              <a:ext uri="{FF2B5EF4-FFF2-40B4-BE49-F238E27FC236}">
                <a16:creationId xmlns:a16="http://schemas.microsoft.com/office/drawing/2014/main" id="{D4BF909D-FEFC-47CD-89B3-3F8DC2C016DD}"/>
              </a:ext>
            </a:extLst>
          </p:cNvPr>
          <p:cNvGrpSpPr>
            <a:grpSpLocks/>
          </p:cNvGrpSpPr>
          <p:nvPr/>
        </p:nvGrpSpPr>
        <p:grpSpPr bwMode="auto">
          <a:xfrm>
            <a:off x="56272" y="2933920"/>
            <a:ext cx="4130677" cy="3200400"/>
            <a:chOff x="0" y="1857"/>
            <a:chExt cx="2602" cy="2016"/>
          </a:xfrm>
        </p:grpSpPr>
        <p:sp>
          <p:nvSpPr>
            <p:cNvPr id="46" name="Oval 42">
              <a:extLst>
                <a:ext uri="{FF2B5EF4-FFF2-40B4-BE49-F238E27FC236}">
                  <a16:creationId xmlns:a16="http://schemas.microsoft.com/office/drawing/2014/main" id="{F609C4F8-7AC4-49FB-A23A-EB4CF63DBABF}"/>
                </a:ext>
              </a:extLst>
            </p:cNvPr>
            <p:cNvSpPr>
              <a:spLocks noChangeArrowheads="1"/>
            </p:cNvSpPr>
            <p:nvPr/>
          </p:nvSpPr>
          <p:spPr bwMode="auto">
            <a:xfrm>
              <a:off x="2448" y="2277"/>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47" name="Rectangle 36">
              <a:extLst>
                <a:ext uri="{FF2B5EF4-FFF2-40B4-BE49-F238E27FC236}">
                  <a16:creationId xmlns:a16="http://schemas.microsoft.com/office/drawing/2014/main" id="{04495E08-BF0E-4251-A489-CB44844CC7C8}"/>
                </a:ext>
              </a:extLst>
            </p:cNvPr>
            <p:cNvSpPr>
              <a:spLocks noChangeArrowheads="1"/>
            </p:cNvSpPr>
            <p:nvPr/>
          </p:nvSpPr>
          <p:spPr bwMode="auto">
            <a:xfrm>
              <a:off x="8" y="3082"/>
              <a:ext cx="1230" cy="364"/>
            </a:xfrm>
            <a:prstGeom prst="rect">
              <a:avLst/>
            </a:prstGeom>
            <a:noFill/>
            <a:ln w="12700">
              <a:noFill/>
              <a:miter lim="800000"/>
              <a:headEnd/>
              <a:tailEnd/>
            </a:ln>
          </p:spPr>
          <p:txBody>
            <a:bodyPr wrap="none" lIns="90488" tIns="44450" rIns="90488" bIns="44450">
              <a:spAutoFit/>
            </a:bodyPr>
            <a:lstStyle/>
            <a:p>
              <a:pPr algn="ctr"/>
              <a:r>
                <a:rPr lang="en-US" sz="1600" b="1" dirty="0" err="1">
                  <a:solidFill>
                    <a:srgbClr val="FF0000"/>
                  </a:solidFill>
                  <a:latin typeface="Arial" charset="0"/>
                </a:rPr>
                <a:t>Efeito</a:t>
              </a:r>
              <a:r>
                <a:rPr lang="en-US" sz="1600" b="1" dirty="0">
                  <a:solidFill>
                    <a:srgbClr val="FF0000"/>
                  </a:solidFill>
                  <a:latin typeface="Arial" charset="0"/>
                </a:rPr>
                <a:t> </a:t>
              </a:r>
              <a:r>
                <a:rPr lang="en-US" sz="1600" b="1" dirty="0" err="1">
                  <a:solidFill>
                    <a:srgbClr val="FF0000"/>
                  </a:solidFill>
                  <a:latin typeface="Arial" charset="0"/>
                </a:rPr>
                <a:t>Puro</a:t>
              </a:r>
              <a:r>
                <a:rPr lang="en-US" sz="1600" b="1" dirty="0">
                  <a:solidFill>
                    <a:srgbClr val="FF0000"/>
                  </a:solidFill>
                  <a:latin typeface="Arial" charset="0"/>
                </a:rPr>
                <a:t> da</a:t>
              </a:r>
            </a:p>
            <a:p>
              <a:pPr algn="ctr"/>
              <a:r>
                <a:rPr lang="en-US" sz="1600" b="1" dirty="0" err="1">
                  <a:solidFill>
                    <a:srgbClr val="FF0000"/>
                  </a:solidFill>
                  <a:latin typeface="Arial" charset="0"/>
                </a:rPr>
                <a:t>Variação</a:t>
              </a:r>
              <a:r>
                <a:rPr lang="en-US" sz="1600" b="1" dirty="0">
                  <a:solidFill>
                    <a:srgbClr val="FF0000"/>
                  </a:solidFill>
                  <a:latin typeface="Arial" charset="0"/>
                </a:rPr>
                <a:t> do </a:t>
              </a:r>
              <a:r>
                <a:rPr lang="en-US" sz="1600" b="1" dirty="0" err="1">
                  <a:solidFill>
                    <a:srgbClr val="FF0000"/>
                  </a:solidFill>
                  <a:latin typeface="Arial" charset="0"/>
                </a:rPr>
                <a:t>Preço</a:t>
              </a:r>
              <a:endParaRPr lang="en-US" sz="1600" b="1" dirty="0">
                <a:solidFill>
                  <a:srgbClr val="FF0000"/>
                </a:solidFill>
                <a:latin typeface="Arial" charset="0"/>
              </a:endParaRPr>
            </a:p>
          </p:txBody>
        </p:sp>
        <p:sp>
          <p:nvSpPr>
            <p:cNvPr id="48" name="Line 37">
              <a:extLst>
                <a:ext uri="{FF2B5EF4-FFF2-40B4-BE49-F238E27FC236}">
                  <a16:creationId xmlns:a16="http://schemas.microsoft.com/office/drawing/2014/main" id="{39BA2B7C-3C6C-4543-A0B2-873402EDD092}"/>
                </a:ext>
              </a:extLst>
            </p:cNvPr>
            <p:cNvSpPr>
              <a:spLocks noChangeShapeType="1"/>
            </p:cNvSpPr>
            <p:nvPr/>
          </p:nvSpPr>
          <p:spPr bwMode="auto">
            <a:xfrm>
              <a:off x="1253" y="3325"/>
              <a:ext cx="999" cy="233"/>
            </a:xfrm>
            <a:prstGeom prst="line">
              <a:avLst/>
            </a:prstGeom>
            <a:noFill/>
            <a:ln w="12700">
              <a:solidFill>
                <a:srgbClr val="FF0000"/>
              </a:solidFill>
              <a:round/>
              <a:headEnd/>
              <a:tailEnd/>
            </a:ln>
          </p:spPr>
          <p:txBody>
            <a:bodyPr wrap="none" anchor="ctr"/>
            <a:lstStyle/>
            <a:p>
              <a:endParaRPr lang="pt-BR"/>
            </a:p>
          </p:txBody>
        </p:sp>
        <p:sp>
          <p:nvSpPr>
            <p:cNvPr id="49" name="Line 38">
              <a:extLst>
                <a:ext uri="{FF2B5EF4-FFF2-40B4-BE49-F238E27FC236}">
                  <a16:creationId xmlns:a16="http://schemas.microsoft.com/office/drawing/2014/main" id="{4491F6C2-DADD-4CEB-BE8C-6A401877DB52}"/>
                </a:ext>
              </a:extLst>
            </p:cNvPr>
            <p:cNvSpPr>
              <a:spLocks noChangeShapeType="1"/>
            </p:cNvSpPr>
            <p:nvPr/>
          </p:nvSpPr>
          <p:spPr bwMode="auto">
            <a:xfrm flipV="1">
              <a:off x="2496" y="2329"/>
              <a:ext cx="0" cy="1348"/>
            </a:xfrm>
            <a:prstGeom prst="line">
              <a:avLst/>
            </a:prstGeom>
            <a:noFill/>
            <a:ln w="25400">
              <a:solidFill>
                <a:srgbClr val="FF3300"/>
              </a:solidFill>
              <a:prstDash val="dash"/>
              <a:round/>
              <a:headEnd/>
              <a:tailEnd/>
            </a:ln>
          </p:spPr>
          <p:txBody>
            <a:bodyPr wrap="none" anchor="ctr"/>
            <a:lstStyle/>
            <a:p>
              <a:endParaRPr lang="pt-BR"/>
            </a:p>
          </p:txBody>
        </p:sp>
        <p:sp>
          <p:nvSpPr>
            <p:cNvPr id="50" name="Rectangle 39">
              <a:extLst>
                <a:ext uri="{FF2B5EF4-FFF2-40B4-BE49-F238E27FC236}">
                  <a16:creationId xmlns:a16="http://schemas.microsoft.com/office/drawing/2014/main" id="{1CDAE6A0-D083-42A8-92BF-0BC687AFA47B}"/>
                </a:ext>
              </a:extLst>
            </p:cNvPr>
            <p:cNvSpPr>
              <a:spLocks noChangeArrowheads="1"/>
            </p:cNvSpPr>
            <p:nvPr/>
          </p:nvSpPr>
          <p:spPr bwMode="auto">
            <a:xfrm>
              <a:off x="1029" y="2238"/>
              <a:ext cx="410" cy="229"/>
            </a:xfrm>
            <a:prstGeom prst="rect">
              <a:avLst/>
            </a:prstGeom>
            <a:noFill/>
            <a:ln w="12700">
              <a:noFill/>
              <a:miter lim="800000"/>
              <a:headEnd/>
              <a:tailEnd/>
            </a:ln>
          </p:spPr>
          <p:txBody>
            <a:bodyPr lIns="90488" tIns="44450" rIns="90488" bIns="44450">
              <a:spAutoFit/>
            </a:bodyPr>
            <a:lstStyle/>
            <a:p>
              <a:r>
                <a:rPr lang="en-US" sz="1800" b="1">
                  <a:solidFill>
                    <a:srgbClr val="FF3300"/>
                  </a:solidFill>
                  <a:latin typeface="Arial" charset="0"/>
                </a:rPr>
                <a:t>$20</a:t>
              </a:r>
            </a:p>
          </p:txBody>
        </p:sp>
        <p:sp>
          <p:nvSpPr>
            <p:cNvPr id="51" name="Line 40">
              <a:extLst>
                <a:ext uri="{FF2B5EF4-FFF2-40B4-BE49-F238E27FC236}">
                  <a16:creationId xmlns:a16="http://schemas.microsoft.com/office/drawing/2014/main" id="{8F96ACCC-DBC0-46FB-97E2-67E8D23378B2}"/>
                </a:ext>
              </a:extLst>
            </p:cNvPr>
            <p:cNvSpPr>
              <a:spLocks noChangeShapeType="1"/>
            </p:cNvSpPr>
            <p:nvPr/>
          </p:nvSpPr>
          <p:spPr bwMode="auto">
            <a:xfrm>
              <a:off x="1401" y="2349"/>
              <a:ext cx="1087" cy="0"/>
            </a:xfrm>
            <a:prstGeom prst="line">
              <a:avLst/>
            </a:prstGeom>
            <a:noFill/>
            <a:ln w="25400">
              <a:solidFill>
                <a:srgbClr val="FF3300"/>
              </a:solidFill>
              <a:prstDash val="dash"/>
              <a:round/>
              <a:headEnd/>
              <a:tailEnd/>
            </a:ln>
          </p:spPr>
          <p:txBody>
            <a:bodyPr wrap="none" anchor="ctr"/>
            <a:lstStyle/>
            <a:p>
              <a:endParaRPr lang="pt-BR"/>
            </a:p>
          </p:txBody>
        </p:sp>
        <p:sp>
          <p:nvSpPr>
            <p:cNvPr id="52" name="Rectangle 41">
              <a:extLst>
                <a:ext uri="{FF2B5EF4-FFF2-40B4-BE49-F238E27FC236}">
                  <a16:creationId xmlns:a16="http://schemas.microsoft.com/office/drawing/2014/main" id="{2B44EFDD-29D5-44C7-8DAC-51ADC8AE1005}"/>
                </a:ext>
              </a:extLst>
            </p:cNvPr>
            <p:cNvSpPr>
              <a:spLocks noChangeArrowheads="1"/>
            </p:cNvSpPr>
            <p:nvPr/>
          </p:nvSpPr>
          <p:spPr bwMode="auto">
            <a:xfrm>
              <a:off x="2328" y="3644"/>
              <a:ext cx="274" cy="229"/>
            </a:xfrm>
            <a:prstGeom prst="rect">
              <a:avLst/>
            </a:prstGeom>
            <a:noFill/>
            <a:ln w="12700">
              <a:noFill/>
              <a:miter lim="800000"/>
              <a:headEnd/>
              <a:tailEnd/>
            </a:ln>
          </p:spPr>
          <p:txBody>
            <a:bodyPr wrap="none" lIns="90488" tIns="44450" rIns="90488" bIns="44450">
              <a:spAutoFit/>
            </a:bodyPr>
            <a:lstStyle/>
            <a:p>
              <a:r>
                <a:rPr lang="en-US" sz="1800" b="1" dirty="0">
                  <a:solidFill>
                    <a:srgbClr val="FF3300"/>
                  </a:solidFill>
                  <a:latin typeface="Arial" charset="0"/>
                </a:rPr>
                <a:t>48</a:t>
              </a:r>
            </a:p>
          </p:txBody>
        </p:sp>
        <p:sp>
          <p:nvSpPr>
            <p:cNvPr id="53" name="Line 43">
              <a:extLst>
                <a:ext uri="{FF2B5EF4-FFF2-40B4-BE49-F238E27FC236}">
                  <a16:creationId xmlns:a16="http://schemas.microsoft.com/office/drawing/2014/main" id="{066A2E18-DD44-41A8-B561-52F92EF74203}"/>
                </a:ext>
              </a:extLst>
            </p:cNvPr>
            <p:cNvSpPr>
              <a:spLocks noChangeShapeType="1"/>
            </p:cNvSpPr>
            <p:nvPr/>
          </p:nvSpPr>
          <p:spPr bwMode="auto">
            <a:xfrm>
              <a:off x="2217" y="3564"/>
              <a:ext cx="271" cy="0"/>
            </a:xfrm>
            <a:prstGeom prst="line">
              <a:avLst/>
            </a:prstGeom>
            <a:noFill/>
            <a:ln w="25400">
              <a:solidFill>
                <a:srgbClr val="FF0000"/>
              </a:solidFill>
              <a:round/>
              <a:headEnd type="triangle" w="med" len="med"/>
              <a:tailEnd type="triangle" w="med" len="med"/>
            </a:ln>
          </p:spPr>
          <p:txBody>
            <a:bodyPr wrap="none" anchor="ctr"/>
            <a:lstStyle/>
            <a:p>
              <a:endParaRPr lang="pt-BR"/>
            </a:p>
          </p:txBody>
        </p:sp>
        <p:sp>
          <p:nvSpPr>
            <p:cNvPr id="54" name="Rectangle 55">
              <a:extLst>
                <a:ext uri="{FF2B5EF4-FFF2-40B4-BE49-F238E27FC236}">
                  <a16:creationId xmlns:a16="http://schemas.microsoft.com/office/drawing/2014/main" id="{572EAA77-3A41-4C7C-BE19-1E82B197A496}"/>
                </a:ext>
              </a:extLst>
            </p:cNvPr>
            <p:cNvSpPr>
              <a:spLocks noChangeArrowheads="1"/>
            </p:cNvSpPr>
            <p:nvPr/>
          </p:nvSpPr>
          <p:spPr bwMode="auto">
            <a:xfrm>
              <a:off x="0" y="3055"/>
              <a:ext cx="1270" cy="423"/>
            </a:xfrm>
            <a:prstGeom prst="rect">
              <a:avLst/>
            </a:prstGeom>
            <a:noFill/>
            <a:ln w="12700">
              <a:solidFill>
                <a:srgbClr val="FF0000"/>
              </a:solidFill>
              <a:miter lim="800000"/>
              <a:headEnd/>
              <a:tailEnd/>
            </a:ln>
          </p:spPr>
          <p:txBody>
            <a:bodyPr wrap="none" anchor="ctr">
              <a:spAutoFit/>
            </a:bodyPr>
            <a:lstStyle/>
            <a:p>
              <a:endParaRPr lang="pt-BR"/>
            </a:p>
          </p:txBody>
        </p:sp>
        <p:sp>
          <p:nvSpPr>
            <p:cNvPr id="55" name="Line 57">
              <a:extLst>
                <a:ext uri="{FF2B5EF4-FFF2-40B4-BE49-F238E27FC236}">
                  <a16:creationId xmlns:a16="http://schemas.microsoft.com/office/drawing/2014/main" id="{58AF7C84-7ACD-4800-87B0-7A2F6E9CD7BB}"/>
                </a:ext>
              </a:extLst>
            </p:cNvPr>
            <p:cNvSpPr>
              <a:spLocks noChangeShapeType="1"/>
            </p:cNvSpPr>
            <p:nvPr/>
          </p:nvSpPr>
          <p:spPr bwMode="auto">
            <a:xfrm>
              <a:off x="1034" y="1857"/>
              <a:ext cx="1" cy="447"/>
            </a:xfrm>
            <a:prstGeom prst="line">
              <a:avLst/>
            </a:prstGeom>
            <a:noFill/>
            <a:ln w="12700">
              <a:solidFill>
                <a:srgbClr val="FF0000"/>
              </a:solidFill>
              <a:round/>
              <a:headEnd/>
              <a:tailEnd type="triangle" w="med" len="med"/>
            </a:ln>
          </p:spPr>
          <p:txBody>
            <a:bodyPr>
              <a:spAutoFit/>
            </a:bodyPr>
            <a:lstStyle/>
            <a:p>
              <a:endParaRPr lang="pt-BR"/>
            </a:p>
          </p:txBody>
        </p:sp>
      </p:grpSp>
      <p:sp>
        <p:nvSpPr>
          <p:cNvPr id="56" name="Rectangle 2">
            <a:extLst>
              <a:ext uri="{FF2B5EF4-FFF2-40B4-BE49-F238E27FC236}">
                <a16:creationId xmlns:a16="http://schemas.microsoft.com/office/drawing/2014/main" id="{7150079B-260D-4F3C-831D-477DE0C8C605}"/>
              </a:ext>
            </a:extLst>
          </p:cNvPr>
          <p:cNvSpPr>
            <a:spLocks noGrp="1" noChangeArrowheads="1"/>
          </p:cNvSpPr>
          <p:nvPr>
            <p:ph type="title"/>
          </p:nvPr>
        </p:nvSpPr>
        <p:spPr>
          <a:xfrm>
            <a:off x="1458250" y="133350"/>
            <a:ext cx="6082031" cy="738847"/>
          </a:xfrm>
          <a:noFill/>
        </p:spPr>
        <p:txBody>
          <a:bodyPr/>
          <a:lstStyle/>
          <a:p>
            <a:pPr algn="r"/>
            <a:r>
              <a:rPr lang="en-US" dirty="0" err="1">
                <a:solidFill>
                  <a:schemeClr val="tx1"/>
                </a:solidFill>
              </a:rPr>
              <a:t>Externalidades</a:t>
            </a:r>
            <a:r>
              <a:rPr lang="en-US" dirty="0">
                <a:solidFill>
                  <a:schemeClr val="tx1"/>
                </a:solidFill>
              </a:rPr>
              <a:t> de </a:t>
            </a:r>
            <a:r>
              <a:rPr lang="en-US" dirty="0" err="1">
                <a:solidFill>
                  <a:schemeClr val="tx1"/>
                </a:solidFill>
              </a:rPr>
              <a:t>Difusão</a:t>
            </a:r>
            <a:endParaRPr lang="en-US" dirty="0">
              <a:solidFill>
                <a:schemeClr val="tx1"/>
              </a:solidFill>
            </a:endParaRPr>
          </a:p>
        </p:txBody>
      </p:sp>
    </p:spTree>
    <p:extLst>
      <p:ext uri="{BB962C8B-B14F-4D97-AF65-F5344CB8AC3E}">
        <p14:creationId xmlns:p14="http://schemas.microsoft.com/office/powerpoint/2010/main" val="195543424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diamond(out)">
                                      <p:cBhvr>
                                        <p:cTn id="7" dur="20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diamond(out)">
                                      <p:cBhvr>
                                        <p:cTn id="12"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a:extLst>
              <a:ext uri="{FF2B5EF4-FFF2-40B4-BE49-F238E27FC236}">
                <a16:creationId xmlns:a16="http://schemas.microsoft.com/office/drawing/2014/main" id="{618FBE04-DF64-4573-9E81-FDFC02F5A615}"/>
              </a:ext>
            </a:extLst>
          </p:cNvPr>
          <p:cNvSpPr>
            <a:spLocks noGrp="1" noChangeArrowheads="1"/>
          </p:cNvSpPr>
          <p:nvPr>
            <p:ph type="title"/>
          </p:nvPr>
        </p:nvSpPr>
        <p:spPr>
          <a:xfrm>
            <a:off x="42204" y="-49534"/>
            <a:ext cx="9144000" cy="785813"/>
          </a:xfrm>
          <a:noFill/>
        </p:spPr>
        <p:txBody>
          <a:bodyPr/>
          <a:lstStyle/>
          <a:p>
            <a:pPr algn="ctr"/>
            <a:r>
              <a:rPr lang="en-US" sz="2900" dirty="0">
                <a:solidFill>
                  <a:schemeClr val="tx1"/>
                </a:solidFill>
              </a:rPr>
              <a:t>Por Que a </a:t>
            </a:r>
            <a:r>
              <a:rPr lang="en-US" sz="2900" dirty="0" err="1">
                <a:solidFill>
                  <a:schemeClr val="tx1"/>
                </a:solidFill>
              </a:rPr>
              <a:t>Demanda</a:t>
            </a:r>
            <a:r>
              <a:rPr lang="en-US" sz="2900" dirty="0">
                <a:solidFill>
                  <a:schemeClr val="tx1"/>
                </a:solidFill>
              </a:rPr>
              <a:t> é </a:t>
            </a:r>
            <a:r>
              <a:rPr lang="en-US" sz="2900" dirty="0" err="1">
                <a:solidFill>
                  <a:schemeClr val="tx1"/>
                </a:solidFill>
              </a:rPr>
              <a:t>Negativamente</a:t>
            </a:r>
            <a:r>
              <a:rPr lang="en-US" sz="2900" dirty="0">
                <a:solidFill>
                  <a:schemeClr val="tx1"/>
                </a:solidFill>
              </a:rPr>
              <a:t> </a:t>
            </a:r>
            <a:r>
              <a:rPr lang="en-US" sz="2900" dirty="0" err="1">
                <a:solidFill>
                  <a:schemeClr val="tx1"/>
                </a:solidFill>
              </a:rPr>
              <a:t>inclinada</a:t>
            </a:r>
            <a:r>
              <a:rPr lang="en-US" sz="2900" dirty="0">
                <a:solidFill>
                  <a:schemeClr val="tx1"/>
                </a:solidFill>
              </a:rPr>
              <a:t> ?</a:t>
            </a:r>
          </a:p>
        </p:txBody>
      </p:sp>
      <p:sp>
        <p:nvSpPr>
          <p:cNvPr id="7" name="CaixaDeTexto 6">
            <a:extLst>
              <a:ext uri="{FF2B5EF4-FFF2-40B4-BE49-F238E27FC236}">
                <a16:creationId xmlns:a16="http://schemas.microsoft.com/office/drawing/2014/main" id="{5A75D93A-EC9F-413C-BFEC-8754C5224F59}"/>
              </a:ext>
            </a:extLst>
          </p:cNvPr>
          <p:cNvSpPr txBox="1"/>
          <p:nvPr/>
        </p:nvSpPr>
        <p:spPr>
          <a:xfrm>
            <a:off x="42204" y="1012874"/>
            <a:ext cx="8918916" cy="4708981"/>
          </a:xfrm>
          <a:prstGeom prst="rect">
            <a:avLst/>
          </a:prstGeom>
          <a:noFill/>
        </p:spPr>
        <p:txBody>
          <a:bodyPr wrap="square" rtlCol="0">
            <a:spAutoFit/>
          </a:bodyPr>
          <a:lstStyle/>
          <a:p>
            <a:pPr marL="342900" indent="-342900" algn="just">
              <a:buFont typeface="Wingdings" panose="05000000000000000000" pitchFamily="2" charset="2"/>
              <a:buChar char="§"/>
            </a:pPr>
            <a:r>
              <a:rPr lang="pt-BR" sz="2800" dirty="0">
                <a:latin typeface="+mn-lt"/>
              </a:rPr>
              <a:t>O consumidor possui uma </a:t>
            </a:r>
            <a:r>
              <a:rPr lang="pt-BR" sz="2800" b="1" dirty="0">
                <a:latin typeface="+mn-lt"/>
              </a:rPr>
              <a:t>renda monetária </a:t>
            </a:r>
            <a:r>
              <a:rPr lang="pt-BR" sz="2800" dirty="0">
                <a:latin typeface="+mn-lt"/>
              </a:rPr>
              <a:t>e, dadas as suas </a:t>
            </a:r>
            <a:r>
              <a:rPr lang="pt-BR" sz="2800" b="1" dirty="0">
                <a:latin typeface="+mn-lt"/>
              </a:rPr>
              <a:t>preferências</a:t>
            </a:r>
            <a:r>
              <a:rPr lang="pt-BR" sz="2800" dirty="0">
                <a:latin typeface="+mn-lt"/>
              </a:rPr>
              <a:t> e os </a:t>
            </a:r>
            <a:r>
              <a:rPr lang="pt-BR" sz="2800" b="1" dirty="0">
                <a:latin typeface="+mn-lt"/>
              </a:rPr>
              <a:t>preços</a:t>
            </a:r>
            <a:r>
              <a:rPr lang="pt-BR" sz="2800" dirty="0">
                <a:latin typeface="+mn-lt"/>
              </a:rPr>
              <a:t> dos diversos bens e serviços da economia, ele deve escolher uma </a:t>
            </a:r>
            <a:r>
              <a:rPr lang="pt-BR" sz="2800" b="1" dirty="0">
                <a:latin typeface="+mn-lt"/>
              </a:rPr>
              <a:t>cesta</a:t>
            </a:r>
            <a:r>
              <a:rPr lang="pt-BR" sz="2800" dirty="0">
                <a:latin typeface="+mn-lt"/>
              </a:rPr>
              <a:t> (combinação) de bens e serviços que </a:t>
            </a:r>
            <a:r>
              <a:rPr lang="pt-BR" sz="2800" b="1" dirty="0">
                <a:latin typeface="+mn-lt"/>
              </a:rPr>
              <a:t>maximize a sua utilidade </a:t>
            </a:r>
            <a:r>
              <a:rPr lang="pt-BR" sz="2800" dirty="0">
                <a:latin typeface="+mn-lt"/>
              </a:rPr>
              <a:t>(satisfação).</a:t>
            </a:r>
          </a:p>
          <a:p>
            <a:pPr marL="342900" indent="-342900" algn="just">
              <a:buFont typeface="Wingdings" panose="05000000000000000000" pitchFamily="2" charset="2"/>
              <a:buChar char="§"/>
            </a:pPr>
            <a:endParaRPr lang="pt-BR" sz="1200" dirty="0">
              <a:latin typeface="+mn-lt"/>
            </a:endParaRPr>
          </a:p>
          <a:p>
            <a:pPr marL="342900" indent="-342900" algn="just">
              <a:buFont typeface="Wingdings" panose="05000000000000000000" pitchFamily="2" charset="2"/>
              <a:buChar char="§"/>
            </a:pPr>
            <a:r>
              <a:rPr lang="pt-BR" sz="2800" dirty="0">
                <a:latin typeface="+mn-lt"/>
              </a:rPr>
              <a:t>Note que a </a:t>
            </a:r>
            <a:r>
              <a:rPr lang="pt-BR" sz="2800" b="1" dirty="0">
                <a:latin typeface="+mn-lt"/>
              </a:rPr>
              <a:t>variação no preço de um bem ou serviço altera o preço relativo e a renda real do consumidor.</a:t>
            </a:r>
          </a:p>
          <a:p>
            <a:pPr marL="342900" indent="-342900" algn="just">
              <a:buFont typeface="Wingdings" panose="05000000000000000000" pitchFamily="2" charset="2"/>
              <a:buChar char="§"/>
            </a:pPr>
            <a:endParaRPr lang="pt-BR" sz="800" dirty="0">
              <a:latin typeface="+mn-lt"/>
            </a:endParaRPr>
          </a:p>
          <a:p>
            <a:pPr marL="342900" indent="-342900" algn="just">
              <a:buFont typeface="Wingdings" panose="05000000000000000000" pitchFamily="2" charset="2"/>
              <a:buChar char="§"/>
            </a:pPr>
            <a:r>
              <a:rPr lang="pt-BR" sz="2800" dirty="0">
                <a:latin typeface="+mn-lt"/>
              </a:rPr>
              <a:t>Veremos que essas mudanças levarão o consumidor a escolher uma quantidade demandada diferente.</a:t>
            </a:r>
          </a:p>
        </p:txBody>
      </p:sp>
    </p:spTree>
    <p:extLst>
      <p:ext uri="{BB962C8B-B14F-4D97-AF65-F5344CB8AC3E}">
        <p14:creationId xmlns:p14="http://schemas.microsoft.com/office/powerpoint/2010/main" val="57157757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anim calcmode="lin" valueType="num">
                                      <p:cBhvr additive="base">
                                        <p:cTn id="1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a:extLst>
              <a:ext uri="{FF2B5EF4-FFF2-40B4-BE49-F238E27FC236}">
                <a16:creationId xmlns:a16="http://schemas.microsoft.com/office/drawing/2014/main" id="{E52DBC5A-DDB5-472F-ACB7-AE5AA9D43492}"/>
              </a:ext>
            </a:extLst>
          </p:cNvPr>
          <p:cNvSpPr txBox="1">
            <a:spLocks noChangeArrowheads="1"/>
          </p:cNvSpPr>
          <p:nvPr/>
        </p:nvSpPr>
        <p:spPr bwMode="auto">
          <a:xfrm>
            <a:off x="253218" y="1273175"/>
            <a:ext cx="8662182"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spcBef>
                <a:spcPct val="70000"/>
              </a:spcBef>
              <a:buClrTx/>
              <a:buSzPct val="99000"/>
              <a:buFont typeface="Wingdings" panose="05000000000000000000" pitchFamily="2" charset="2"/>
              <a:buChar char="§"/>
            </a:pPr>
            <a:r>
              <a:rPr lang="en-US" b="1" kern="0" dirty="0" err="1">
                <a:solidFill>
                  <a:schemeClr val="tx1"/>
                </a:solidFill>
              </a:rPr>
              <a:t>Externalidade</a:t>
            </a:r>
            <a:r>
              <a:rPr lang="en-US" b="1" kern="0" dirty="0">
                <a:solidFill>
                  <a:schemeClr val="tx1"/>
                </a:solidFill>
              </a:rPr>
              <a:t> de </a:t>
            </a:r>
            <a:r>
              <a:rPr lang="en-US" b="1" kern="0" dirty="0" err="1">
                <a:solidFill>
                  <a:schemeClr val="tx1"/>
                </a:solidFill>
              </a:rPr>
              <a:t>Difusão</a:t>
            </a:r>
            <a:r>
              <a:rPr lang="en-US" b="1" kern="0" dirty="0">
                <a:solidFill>
                  <a:schemeClr val="tx1"/>
                </a:solidFill>
              </a:rPr>
              <a:t> </a:t>
            </a:r>
            <a:r>
              <a:rPr lang="en-US" b="1" kern="0" dirty="0" err="1">
                <a:solidFill>
                  <a:schemeClr val="tx1"/>
                </a:solidFill>
              </a:rPr>
              <a:t>Negativa</a:t>
            </a:r>
            <a:r>
              <a:rPr lang="en-US" b="1" kern="0" dirty="0">
                <a:solidFill>
                  <a:schemeClr val="tx1"/>
                </a:solidFill>
              </a:rPr>
              <a:t> </a:t>
            </a:r>
          </a:p>
          <a:p>
            <a:pPr lvl="1">
              <a:spcBef>
                <a:spcPct val="70000"/>
              </a:spcBef>
              <a:buClrTx/>
              <a:buSzPct val="99000"/>
              <a:buFont typeface="Wingdings" panose="05000000000000000000" pitchFamily="2" charset="2"/>
              <a:buChar char="§"/>
            </a:pPr>
            <a:r>
              <a:rPr lang="en-US" b="1" kern="0" dirty="0">
                <a:solidFill>
                  <a:schemeClr val="tx1"/>
                </a:solidFill>
              </a:rPr>
              <a:t>O </a:t>
            </a:r>
            <a:r>
              <a:rPr lang="en-US" b="1" kern="0" dirty="0" err="1">
                <a:solidFill>
                  <a:schemeClr val="tx1"/>
                </a:solidFill>
              </a:rPr>
              <a:t>Efeito</a:t>
            </a:r>
            <a:r>
              <a:rPr lang="en-US" b="1" kern="0" dirty="0">
                <a:solidFill>
                  <a:schemeClr val="tx1"/>
                </a:solidFill>
              </a:rPr>
              <a:t> </a:t>
            </a:r>
            <a:r>
              <a:rPr lang="en-US" b="1" kern="0" dirty="0" err="1">
                <a:solidFill>
                  <a:schemeClr val="tx1"/>
                </a:solidFill>
              </a:rPr>
              <a:t>Diferenciação</a:t>
            </a:r>
            <a:r>
              <a:rPr lang="en-US" b="1" kern="0" dirty="0">
                <a:solidFill>
                  <a:schemeClr val="tx1"/>
                </a:solidFill>
              </a:rPr>
              <a:t> de </a:t>
            </a:r>
            <a:r>
              <a:rPr lang="en-US" b="1" kern="0" dirty="0" err="1">
                <a:solidFill>
                  <a:schemeClr val="tx1"/>
                </a:solidFill>
              </a:rPr>
              <a:t>Consumo</a:t>
            </a:r>
            <a:endParaRPr lang="en-US" b="1" kern="0" dirty="0">
              <a:solidFill>
                <a:schemeClr val="tx1"/>
              </a:solidFill>
            </a:endParaRPr>
          </a:p>
          <a:p>
            <a:pPr lvl="2" algn="just">
              <a:buClrTx/>
              <a:buSzPct val="99000"/>
              <a:buFont typeface="Wingdings" panose="05000000000000000000" pitchFamily="2" charset="2"/>
              <a:buChar char="§"/>
            </a:pPr>
            <a:r>
              <a:rPr lang="en-US" kern="0" dirty="0" err="1">
                <a:solidFill>
                  <a:schemeClr val="tx1"/>
                </a:solidFill>
              </a:rPr>
              <a:t>Esse</a:t>
            </a:r>
            <a:r>
              <a:rPr lang="en-US" kern="0" dirty="0">
                <a:solidFill>
                  <a:schemeClr val="tx1"/>
                </a:solidFill>
              </a:rPr>
              <a:t> é o </a:t>
            </a:r>
            <a:r>
              <a:rPr lang="en-US" kern="0" dirty="0" err="1">
                <a:solidFill>
                  <a:schemeClr val="tx1"/>
                </a:solidFill>
              </a:rPr>
              <a:t>desejo</a:t>
            </a:r>
            <a:r>
              <a:rPr lang="en-US" kern="0" dirty="0">
                <a:solidFill>
                  <a:schemeClr val="tx1"/>
                </a:solidFill>
              </a:rPr>
              <a:t> de </a:t>
            </a:r>
            <a:r>
              <a:rPr lang="en-US" kern="0" dirty="0" err="1">
                <a:solidFill>
                  <a:schemeClr val="tx1"/>
                </a:solidFill>
              </a:rPr>
              <a:t>possuir</a:t>
            </a:r>
            <a:r>
              <a:rPr lang="en-US" kern="0" dirty="0">
                <a:solidFill>
                  <a:schemeClr val="tx1"/>
                </a:solidFill>
              </a:rPr>
              <a:t> bens </a:t>
            </a:r>
            <a:r>
              <a:rPr lang="en-US" kern="0" dirty="0" err="1">
                <a:solidFill>
                  <a:schemeClr val="tx1"/>
                </a:solidFill>
              </a:rPr>
              <a:t>exclusivos</a:t>
            </a:r>
            <a:r>
              <a:rPr lang="en-US" kern="0" dirty="0">
                <a:solidFill>
                  <a:schemeClr val="tx1"/>
                </a:solidFill>
              </a:rPr>
              <a:t> </a:t>
            </a:r>
            <a:r>
              <a:rPr lang="en-US" kern="0" dirty="0" err="1">
                <a:solidFill>
                  <a:schemeClr val="tx1"/>
                </a:solidFill>
              </a:rPr>
              <a:t>ou</a:t>
            </a:r>
            <a:r>
              <a:rPr lang="en-US" kern="0" dirty="0">
                <a:solidFill>
                  <a:schemeClr val="tx1"/>
                </a:solidFill>
              </a:rPr>
              <a:t> </a:t>
            </a:r>
            <a:r>
              <a:rPr lang="en-US" kern="0" dirty="0" err="1">
                <a:solidFill>
                  <a:schemeClr val="tx1"/>
                </a:solidFill>
              </a:rPr>
              <a:t>raros</a:t>
            </a:r>
            <a:r>
              <a:rPr lang="en-US" kern="0" dirty="0">
                <a:solidFill>
                  <a:schemeClr val="tx1"/>
                </a:solidFill>
              </a:rPr>
              <a:t>. A </a:t>
            </a:r>
            <a:r>
              <a:rPr lang="en-US" kern="0" dirty="0" err="1">
                <a:solidFill>
                  <a:schemeClr val="tx1"/>
                </a:solidFill>
              </a:rPr>
              <a:t>quantidade</a:t>
            </a:r>
            <a:r>
              <a:rPr lang="en-US" kern="0" dirty="0">
                <a:solidFill>
                  <a:schemeClr val="tx1"/>
                </a:solidFill>
              </a:rPr>
              <a:t> </a:t>
            </a:r>
            <a:r>
              <a:rPr lang="en-US" kern="0" dirty="0" err="1">
                <a:solidFill>
                  <a:schemeClr val="tx1"/>
                </a:solidFill>
              </a:rPr>
              <a:t>demandada</a:t>
            </a:r>
            <a:r>
              <a:rPr lang="en-US" kern="0" dirty="0">
                <a:solidFill>
                  <a:schemeClr val="tx1"/>
                </a:solidFill>
              </a:rPr>
              <a:t> </a:t>
            </a:r>
            <a:r>
              <a:rPr lang="en-US" kern="0" dirty="0" err="1">
                <a:solidFill>
                  <a:schemeClr val="tx1"/>
                </a:solidFill>
              </a:rPr>
              <a:t>por</a:t>
            </a:r>
            <a:r>
              <a:rPr lang="en-US" kern="0" dirty="0">
                <a:solidFill>
                  <a:schemeClr val="tx1"/>
                </a:solidFill>
              </a:rPr>
              <a:t> </a:t>
            </a:r>
            <a:r>
              <a:rPr lang="en-US" kern="0" dirty="0" err="1">
                <a:solidFill>
                  <a:schemeClr val="tx1"/>
                </a:solidFill>
              </a:rPr>
              <a:t>alguns</a:t>
            </a:r>
            <a:r>
              <a:rPr lang="en-US" kern="0" dirty="0">
                <a:solidFill>
                  <a:schemeClr val="tx1"/>
                </a:solidFill>
              </a:rPr>
              <a:t> </a:t>
            </a:r>
            <a:r>
              <a:rPr lang="en-US" kern="0" dirty="0" err="1">
                <a:solidFill>
                  <a:schemeClr val="tx1"/>
                </a:solidFill>
              </a:rPr>
              <a:t>consumidores</a:t>
            </a:r>
            <a:r>
              <a:rPr lang="en-US" kern="0" dirty="0">
                <a:solidFill>
                  <a:schemeClr val="tx1"/>
                </a:solidFill>
              </a:rPr>
              <a:t> </a:t>
            </a:r>
            <a:r>
              <a:rPr lang="en-US" kern="0" dirty="0" err="1">
                <a:solidFill>
                  <a:schemeClr val="tx1"/>
                </a:solidFill>
              </a:rPr>
              <a:t>será</a:t>
            </a:r>
            <a:r>
              <a:rPr lang="en-US" kern="0" dirty="0">
                <a:solidFill>
                  <a:schemeClr val="tx1"/>
                </a:solidFill>
              </a:rPr>
              <a:t> </a:t>
            </a:r>
            <a:r>
              <a:rPr lang="en-US" kern="0" dirty="0" err="1">
                <a:solidFill>
                  <a:schemeClr val="tx1"/>
                </a:solidFill>
              </a:rPr>
              <a:t>maior</a:t>
            </a:r>
            <a:r>
              <a:rPr lang="en-US" kern="0" dirty="0">
                <a:solidFill>
                  <a:schemeClr val="tx1"/>
                </a:solidFill>
              </a:rPr>
              <a:t> </a:t>
            </a:r>
            <a:r>
              <a:rPr lang="en-US" kern="0" dirty="0" err="1">
                <a:solidFill>
                  <a:schemeClr val="tx1"/>
                </a:solidFill>
              </a:rPr>
              <a:t>quanto</a:t>
            </a:r>
            <a:r>
              <a:rPr lang="en-US" kern="0" dirty="0">
                <a:solidFill>
                  <a:schemeClr val="tx1"/>
                </a:solidFill>
              </a:rPr>
              <a:t> </a:t>
            </a:r>
            <a:r>
              <a:rPr lang="en-US" kern="0" dirty="0" err="1">
                <a:solidFill>
                  <a:schemeClr val="tx1"/>
                </a:solidFill>
              </a:rPr>
              <a:t>menor</a:t>
            </a:r>
            <a:r>
              <a:rPr lang="en-US" kern="0" dirty="0">
                <a:solidFill>
                  <a:schemeClr val="tx1"/>
                </a:solidFill>
              </a:rPr>
              <a:t> o </a:t>
            </a:r>
            <a:r>
              <a:rPr lang="en-US" kern="0" dirty="0" err="1">
                <a:solidFill>
                  <a:schemeClr val="tx1"/>
                </a:solidFill>
              </a:rPr>
              <a:t>número</a:t>
            </a:r>
            <a:r>
              <a:rPr lang="en-US" kern="0" dirty="0">
                <a:solidFill>
                  <a:schemeClr val="tx1"/>
                </a:solidFill>
              </a:rPr>
              <a:t> de </a:t>
            </a:r>
            <a:r>
              <a:rPr lang="en-US" kern="0" dirty="0" err="1">
                <a:solidFill>
                  <a:schemeClr val="tx1"/>
                </a:solidFill>
              </a:rPr>
              <a:t>pessoas</a:t>
            </a:r>
            <a:r>
              <a:rPr lang="en-US" kern="0" dirty="0">
                <a:solidFill>
                  <a:schemeClr val="tx1"/>
                </a:solidFill>
              </a:rPr>
              <a:t> que </a:t>
            </a:r>
            <a:r>
              <a:rPr lang="en-US" kern="0" dirty="0" err="1">
                <a:solidFill>
                  <a:schemeClr val="tx1"/>
                </a:solidFill>
              </a:rPr>
              <a:t>possuam</a:t>
            </a:r>
            <a:r>
              <a:rPr lang="en-US" kern="0" dirty="0">
                <a:solidFill>
                  <a:schemeClr val="tx1"/>
                </a:solidFill>
              </a:rPr>
              <a:t> o </a:t>
            </a:r>
            <a:r>
              <a:rPr lang="en-US" kern="0" dirty="0" err="1">
                <a:solidFill>
                  <a:schemeClr val="tx1"/>
                </a:solidFill>
              </a:rPr>
              <a:t>bem</a:t>
            </a:r>
            <a:r>
              <a:rPr lang="en-US" kern="0" dirty="0">
                <a:solidFill>
                  <a:schemeClr val="tx1"/>
                </a:solidFill>
              </a:rPr>
              <a:t> </a:t>
            </a:r>
            <a:r>
              <a:rPr lang="en-US" kern="0" dirty="0" err="1">
                <a:solidFill>
                  <a:schemeClr val="tx1"/>
                </a:solidFill>
              </a:rPr>
              <a:t>em</a:t>
            </a:r>
            <a:r>
              <a:rPr lang="en-US" kern="0" dirty="0">
                <a:solidFill>
                  <a:schemeClr val="tx1"/>
                </a:solidFill>
              </a:rPr>
              <a:t> </a:t>
            </a:r>
            <a:r>
              <a:rPr lang="en-US" kern="0" dirty="0" err="1">
                <a:solidFill>
                  <a:schemeClr val="tx1"/>
                </a:solidFill>
              </a:rPr>
              <a:t>questão</a:t>
            </a:r>
            <a:r>
              <a:rPr lang="en-US" kern="0" dirty="0">
                <a:solidFill>
                  <a:schemeClr val="tx1"/>
                </a:solidFill>
              </a:rPr>
              <a:t>. </a:t>
            </a:r>
            <a:r>
              <a:rPr lang="en-US" kern="0" dirty="0" err="1">
                <a:solidFill>
                  <a:schemeClr val="tx1"/>
                </a:solidFill>
              </a:rPr>
              <a:t>Também</a:t>
            </a:r>
            <a:r>
              <a:rPr lang="en-US" kern="0" dirty="0">
                <a:solidFill>
                  <a:schemeClr val="tx1"/>
                </a:solidFill>
              </a:rPr>
              <a:t> </a:t>
            </a:r>
            <a:r>
              <a:rPr lang="en-US" kern="0" dirty="0" err="1">
                <a:solidFill>
                  <a:schemeClr val="tx1"/>
                </a:solidFill>
              </a:rPr>
              <a:t>conhecido</a:t>
            </a:r>
            <a:r>
              <a:rPr lang="en-US" kern="0" dirty="0">
                <a:solidFill>
                  <a:schemeClr val="tx1"/>
                </a:solidFill>
              </a:rPr>
              <a:t> </a:t>
            </a:r>
            <a:r>
              <a:rPr lang="en-US" kern="0" dirty="0" err="1">
                <a:solidFill>
                  <a:schemeClr val="tx1"/>
                </a:solidFill>
              </a:rPr>
              <a:t>como</a:t>
            </a:r>
            <a:r>
              <a:rPr lang="en-US" kern="0" dirty="0">
                <a:solidFill>
                  <a:schemeClr val="tx1"/>
                </a:solidFill>
              </a:rPr>
              <a:t> </a:t>
            </a:r>
            <a:r>
              <a:rPr lang="en-US" b="1" kern="0" dirty="0" err="1">
                <a:solidFill>
                  <a:schemeClr val="tx1"/>
                </a:solidFill>
              </a:rPr>
              <a:t>Efeito</a:t>
            </a:r>
            <a:r>
              <a:rPr lang="en-US" b="1" kern="0" dirty="0">
                <a:solidFill>
                  <a:schemeClr val="tx1"/>
                </a:solidFill>
              </a:rPr>
              <a:t> </a:t>
            </a:r>
            <a:r>
              <a:rPr lang="en-US" b="1" kern="0" dirty="0" err="1">
                <a:solidFill>
                  <a:schemeClr val="tx1"/>
                </a:solidFill>
              </a:rPr>
              <a:t>Esnobação</a:t>
            </a:r>
            <a:r>
              <a:rPr lang="en-US" kern="0" dirty="0">
                <a:solidFill>
                  <a:schemeClr val="tx1"/>
                </a:solidFill>
              </a:rPr>
              <a:t>.</a:t>
            </a:r>
          </a:p>
        </p:txBody>
      </p:sp>
      <p:sp>
        <p:nvSpPr>
          <p:cNvPr id="7" name="Rectangle 2">
            <a:extLst>
              <a:ext uri="{FF2B5EF4-FFF2-40B4-BE49-F238E27FC236}">
                <a16:creationId xmlns:a16="http://schemas.microsoft.com/office/drawing/2014/main" id="{3D60B132-2798-4CCD-BFFB-1BC20992F6EF}"/>
              </a:ext>
            </a:extLst>
          </p:cNvPr>
          <p:cNvSpPr>
            <a:spLocks noGrp="1" noChangeArrowheads="1"/>
          </p:cNvSpPr>
          <p:nvPr>
            <p:ph type="title"/>
          </p:nvPr>
        </p:nvSpPr>
        <p:spPr>
          <a:xfrm>
            <a:off x="1458250" y="133350"/>
            <a:ext cx="6082031" cy="738847"/>
          </a:xfrm>
          <a:noFill/>
        </p:spPr>
        <p:txBody>
          <a:bodyPr/>
          <a:lstStyle/>
          <a:p>
            <a:pPr algn="r"/>
            <a:r>
              <a:rPr lang="en-US" dirty="0" err="1">
                <a:solidFill>
                  <a:schemeClr val="tx1"/>
                </a:solidFill>
              </a:rPr>
              <a:t>Externalidades</a:t>
            </a:r>
            <a:r>
              <a:rPr lang="en-US" dirty="0">
                <a:solidFill>
                  <a:schemeClr val="tx1"/>
                </a:solidFill>
              </a:rPr>
              <a:t> de </a:t>
            </a:r>
            <a:r>
              <a:rPr lang="en-US" dirty="0" err="1">
                <a:solidFill>
                  <a:schemeClr val="tx1"/>
                </a:solidFill>
              </a:rPr>
              <a:t>Difusão</a:t>
            </a:r>
            <a:endParaRPr lang="en-US" dirty="0">
              <a:solidFill>
                <a:schemeClr val="tx1"/>
              </a:solidFill>
            </a:endParaRPr>
          </a:p>
        </p:txBody>
      </p:sp>
    </p:spTree>
    <p:extLst>
      <p:ext uri="{BB962C8B-B14F-4D97-AF65-F5344CB8AC3E}">
        <p14:creationId xmlns:p14="http://schemas.microsoft.com/office/powerpoint/2010/main" val="2006470938"/>
      </p:ext>
    </p:extLst>
  </p:cSld>
  <p:clrMapOvr>
    <a:masterClrMapping/>
  </p:clrMapOvr>
  <p:transition spd="med">
    <p:wipe dir="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2">
            <a:extLst>
              <a:ext uri="{FF2B5EF4-FFF2-40B4-BE49-F238E27FC236}">
                <a16:creationId xmlns:a16="http://schemas.microsoft.com/office/drawing/2014/main" id="{A9CD6AFA-DEDB-4E47-8201-AF82BD29B45B}"/>
              </a:ext>
            </a:extLst>
          </p:cNvPr>
          <p:cNvSpPr>
            <a:spLocks noChangeShapeType="1"/>
          </p:cNvSpPr>
          <p:nvPr/>
        </p:nvSpPr>
        <p:spPr bwMode="auto">
          <a:xfrm flipV="1">
            <a:off x="3715950" y="3907815"/>
            <a:ext cx="0" cy="1776412"/>
          </a:xfrm>
          <a:prstGeom prst="line">
            <a:avLst/>
          </a:prstGeom>
          <a:noFill/>
          <a:ln w="25400">
            <a:solidFill>
              <a:schemeClr val="tx1"/>
            </a:solidFill>
            <a:prstDash val="dash"/>
            <a:round/>
            <a:headEnd/>
            <a:tailEnd/>
          </a:ln>
        </p:spPr>
        <p:txBody>
          <a:bodyPr wrap="none" anchor="ctr"/>
          <a:lstStyle/>
          <a:p>
            <a:endParaRPr lang="pt-BR"/>
          </a:p>
        </p:txBody>
      </p:sp>
      <p:sp>
        <p:nvSpPr>
          <p:cNvPr id="7" name="Line 3">
            <a:extLst>
              <a:ext uri="{FF2B5EF4-FFF2-40B4-BE49-F238E27FC236}">
                <a16:creationId xmlns:a16="http://schemas.microsoft.com/office/drawing/2014/main" id="{EBF3A8B5-1A1A-4A13-86F2-E9FEA1C3FDD2}"/>
              </a:ext>
            </a:extLst>
          </p:cNvPr>
          <p:cNvSpPr>
            <a:spLocks noChangeShapeType="1"/>
          </p:cNvSpPr>
          <p:nvPr/>
        </p:nvSpPr>
        <p:spPr bwMode="auto">
          <a:xfrm flipV="1">
            <a:off x="3258750" y="3069615"/>
            <a:ext cx="0" cy="2614612"/>
          </a:xfrm>
          <a:prstGeom prst="line">
            <a:avLst/>
          </a:prstGeom>
          <a:noFill/>
          <a:ln w="25400">
            <a:solidFill>
              <a:schemeClr val="tx1"/>
            </a:solidFill>
            <a:prstDash val="dash"/>
            <a:round/>
            <a:headEnd/>
            <a:tailEnd/>
          </a:ln>
        </p:spPr>
        <p:txBody>
          <a:bodyPr wrap="none" anchor="ctr"/>
          <a:lstStyle/>
          <a:p>
            <a:endParaRPr lang="pt-BR"/>
          </a:p>
        </p:txBody>
      </p:sp>
      <p:sp>
        <p:nvSpPr>
          <p:cNvPr id="8" name="Line 4">
            <a:extLst>
              <a:ext uri="{FF2B5EF4-FFF2-40B4-BE49-F238E27FC236}">
                <a16:creationId xmlns:a16="http://schemas.microsoft.com/office/drawing/2014/main" id="{37469BDA-81F7-4C90-A96F-EE63B487B269}"/>
              </a:ext>
            </a:extLst>
          </p:cNvPr>
          <p:cNvSpPr>
            <a:spLocks noChangeShapeType="1"/>
          </p:cNvSpPr>
          <p:nvPr/>
        </p:nvSpPr>
        <p:spPr bwMode="auto">
          <a:xfrm>
            <a:off x="2295137" y="2574315"/>
            <a:ext cx="3986213" cy="2157412"/>
          </a:xfrm>
          <a:prstGeom prst="line">
            <a:avLst/>
          </a:prstGeom>
          <a:noFill/>
          <a:ln w="50800">
            <a:solidFill>
              <a:srgbClr val="993300"/>
            </a:solidFill>
            <a:round/>
            <a:headEnd/>
            <a:tailEnd/>
          </a:ln>
        </p:spPr>
        <p:txBody>
          <a:bodyPr wrap="none" anchor="ctr"/>
          <a:lstStyle/>
          <a:p>
            <a:endParaRPr lang="pt-BR"/>
          </a:p>
        </p:txBody>
      </p:sp>
      <p:sp>
        <p:nvSpPr>
          <p:cNvPr id="9" name="Line 5">
            <a:extLst>
              <a:ext uri="{FF2B5EF4-FFF2-40B4-BE49-F238E27FC236}">
                <a16:creationId xmlns:a16="http://schemas.microsoft.com/office/drawing/2014/main" id="{3E3E8C41-49FB-47DA-969A-F508931691F2}"/>
              </a:ext>
            </a:extLst>
          </p:cNvPr>
          <p:cNvSpPr>
            <a:spLocks noChangeShapeType="1"/>
          </p:cNvSpPr>
          <p:nvPr/>
        </p:nvSpPr>
        <p:spPr bwMode="auto">
          <a:xfrm>
            <a:off x="2295137" y="3183915"/>
            <a:ext cx="3452813" cy="1852612"/>
          </a:xfrm>
          <a:prstGeom prst="line">
            <a:avLst/>
          </a:prstGeom>
          <a:noFill/>
          <a:ln w="50800">
            <a:solidFill>
              <a:srgbClr val="993300"/>
            </a:solidFill>
            <a:round/>
            <a:headEnd/>
            <a:tailEnd/>
          </a:ln>
        </p:spPr>
        <p:txBody>
          <a:bodyPr wrap="none" anchor="ctr"/>
          <a:lstStyle/>
          <a:p>
            <a:endParaRPr lang="pt-BR"/>
          </a:p>
        </p:txBody>
      </p:sp>
      <p:sp>
        <p:nvSpPr>
          <p:cNvPr id="10" name="Line 6">
            <a:extLst>
              <a:ext uri="{FF2B5EF4-FFF2-40B4-BE49-F238E27FC236}">
                <a16:creationId xmlns:a16="http://schemas.microsoft.com/office/drawing/2014/main" id="{CEDADD46-1FFB-4D09-BC05-A21A9C42156C}"/>
              </a:ext>
            </a:extLst>
          </p:cNvPr>
          <p:cNvSpPr>
            <a:spLocks noChangeShapeType="1"/>
          </p:cNvSpPr>
          <p:nvPr/>
        </p:nvSpPr>
        <p:spPr bwMode="auto">
          <a:xfrm>
            <a:off x="2295137" y="3793515"/>
            <a:ext cx="2843213" cy="1547812"/>
          </a:xfrm>
          <a:prstGeom prst="line">
            <a:avLst/>
          </a:prstGeom>
          <a:noFill/>
          <a:ln w="50800">
            <a:solidFill>
              <a:srgbClr val="993300"/>
            </a:solidFill>
            <a:round/>
            <a:headEnd/>
            <a:tailEnd/>
          </a:ln>
        </p:spPr>
        <p:txBody>
          <a:bodyPr wrap="none" anchor="ctr"/>
          <a:lstStyle/>
          <a:p>
            <a:endParaRPr lang="pt-BR"/>
          </a:p>
        </p:txBody>
      </p:sp>
      <p:sp>
        <p:nvSpPr>
          <p:cNvPr id="11" name="Line 7">
            <a:extLst>
              <a:ext uri="{FF2B5EF4-FFF2-40B4-BE49-F238E27FC236}">
                <a16:creationId xmlns:a16="http://schemas.microsoft.com/office/drawing/2014/main" id="{3500B66E-AF62-4269-BB4A-04D2AB35297C}"/>
              </a:ext>
            </a:extLst>
          </p:cNvPr>
          <p:cNvSpPr>
            <a:spLocks noChangeShapeType="1"/>
          </p:cNvSpPr>
          <p:nvPr/>
        </p:nvSpPr>
        <p:spPr bwMode="auto">
          <a:xfrm>
            <a:off x="2295137" y="1888515"/>
            <a:ext cx="4595813" cy="2462212"/>
          </a:xfrm>
          <a:prstGeom prst="line">
            <a:avLst/>
          </a:prstGeom>
          <a:noFill/>
          <a:ln w="50800">
            <a:solidFill>
              <a:srgbClr val="993300"/>
            </a:solidFill>
            <a:round/>
            <a:headEnd/>
            <a:tailEnd/>
          </a:ln>
        </p:spPr>
        <p:txBody>
          <a:bodyPr wrap="none" anchor="ctr"/>
          <a:lstStyle/>
          <a:p>
            <a:endParaRPr lang="pt-BR"/>
          </a:p>
        </p:txBody>
      </p:sp>
      <p:sp>
        <p:nvSpPr>
          <p:cNvPr id="12" name="Line 8">
            <a:extLst>
              <a:ext uri="{FF2B5EF4-FFF2-40B4-BE49-F238E27FC236}">
                <a16:creationId xmlns:a16="http://schemas.microsoft.com/office/drawing/2014/main" id="{62323A27-31CF-45FE-B4AA-A3D714FC5B08}"/>
              </a:ext>
            </a:extLst>
          </p:cNvPr>
          <p:cNvSpPr>
            <a:spLocks noChangeShapeType="1"/>
          </p:cNvSpPr>
          <p:nvPr/>
        </p:nvSpPr>
        <p:spPr bwMode="auto">
          <a:xfrm>
            <a:off x="2599937" y="1888515"/>
            <a:ext cx="1776413" cy="3300412"/>
          </a:xfrm>
          <a:prstGeom prst="line">
            <a:avLst/>
          </a:prstGeom>
          <a:noFill/>
          <a:ln w="50800">
            <a:solidFill>
              <a:schemeClr val="tx1"/>
            </a:solidFill>
            <a:round/>
            <a:headEnd/>
            <a:tailEnd/>
          </a:ln>
        </p:spPr>
        <p:txBody>
          <a:bodyPr wrap="none" anchor="ctr"/>
          <a:lstStyle/>
          <a:p>
            <a:endParaRPr lang="pt-BR"/>
          </a:p>
        </p:txBody>
      </p:sp>
      <p:sp>
        <p:nvSpPr>
          <p:cNvPr id="13" name="Rectangle 10">
            <a:extLst>
              <a:ext uri="{FF2B5EF4-FFF2-40B4-BE49-F238E27FC236}">
                <a16:creationId xmlns:a16="http://schemas.microsoft.com/office/drawing/2014/main" id="{7CFFBE3F-2A34-44C5-8747-8185F96A7987}"/>
              </a:ext>
            </a:extLst>
          </p:cNvPr>
          <p:cNvSpPr>
            <a:spLocks noChangeArrowheads="1"/>
          </p:cNvSpPr>
          <p:nvPr/>
        </p:nvSpPr>
        <p:spPr bwMode="auto">
          <a:xfrm>
            <a:off x="2953950" y="5887427"/>
            <a:ext cx="2895600" cy="457200"/>
          </a:xfrm>
          <a:prstGeom prst="rect">
            <a:avLst/>
          </a:prstGeom>
          <a:noFill/>
          <a:ln w="12700">
            <a:noFill/>
            <a:miter lim="800000"/>
            <a:headEnd/>
            <a:tailEnd/>
          </a:ln>
        </p:spPr>
        <p:txBody>
          <a:bodyPr wrap="none" anchor="ctr"/>
          <a:lstStyle/>
          <a:p>
            <a:endParaRPr lang="pt-BR"/>
          </a:p>
        </p:txBody>
      </p:sp>
      <p:sp>
        <p:nvSpPr>
          <p:cNvPr id="14" name="Line 11">
            <a:extLst>
              <a:ext uri="{FF2B5EF4-FFF2-40B4-BE49-F238E27FC236}">
                <a16:creationId xmlns:a16="http://schemas.microsoft.com/office/drawing/2014/main" id="{5CB1DADD-2AC4-414F-87A5-7A0BA8A3699D}"/>
              </a:ext>
            </a:extLst>
          </p:cNvPr>
          <p:cNvSpPr>
            <a:spLocks noChangeShapeType="1"/>
          </p:cNvSpPr>
          <p:nvPr/>
        </p:nvSpPr>
        <p:spPr bwMode="auto">
          <a:xfrm>
            <a:off x="2053618" y="1438155"/>
            <a:ext cx="0" cy="4265612"/>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15" name="Line 12">
            <a:extLst>
              <a:ext uri="{FF2B5EF4-FFF2-40B4-BE49-F238E27FC236}">
                <a16:creationId xmlns:a16="http://schemas.microsoft.com/office/drawing/2014/main" id="{A1CE270A-D14E-4764-B825-3920D3A05CB0}"/>
              </a:ext>
            </a:extLst>
          </p:cNvPr>
          <p:cNvSpPr>
            <a:spLocks noChangeShapeType="1"/>
          </p:cNvSpPr>
          <p:nvPr/>
        </p:nvSpPr>
        <p:spPr bwMode="auto">
          <a:xfrm>
            <a:off x="2068125" y="5672894"/>
            <a:ext cx="5022256" cy="10815"/>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16" name="Rectangle 13">
            <a:extLst>
              <a:ext uri="{FF2B5EF4-FFF2-40B4-BE49-F238E27FC236}">
                <a16:creationId xmlns:a16="http://schemas.microsoft.com/office/drawing/2014/main" id="{000B0DD9-3743-43CB-8E9D-787DD8A963EE}"/>
              </a:ext>
            </a:extLst>
          </p:cNvPr>
          <p:cNvSpPr>
            <a:spLocks noChangeArrowheads="1"/>
          </p:cNvSpPr>
          <p:nvPr/>
        </p:nvSpPr>
        <p:spPr bwMode="auto">
          <a:xfrm>
            <a:off x="6925245" y="5632156"/>
            <a:ext cx="561052" cy="520655"/>
          </a:xfrm>
          <a:prstGeom prst="rect">
            <a:avLst/>
          </a:prstGeom>
          <a:noFill/>
          <a:ln w="12700">
            <a:noFill/>
            <a:miter lim="800000"/>
            <a:headEnd/>
            <a:tailEnd/>
          </a:ln>
        </p:spPr>
        <p:txBody>
          <a:bodyPr wrap="none" lIns="90488" tIns="44450" rIns="90488" bIns="44450">
            <a:spAutoFit/>
          </a:bodyPr>
          <a:lstStyle/>
          <a:p>
            <a:r>
              <a:rPr lang="en-US" sz="2800" b="1" dirty="0">
                <a:latin typeface="Arial" charset="0"/>
              </a:rPr>
              <a:t>Q </a:t>
            </a:r>
          </a:p>
        </p:txBody>
      </p:sp>
      <p:sp>
        <p:nvSpPr>
          <p:cNvPr id="17" name="Rectangle 14">
            <a:extLst>
              <a:ext uri="{FF2B5EF4-FFF2-40B4-BE49-F238E27FC236}">
                <a16:creationId xmlns:a16="http://schemas.microsoft.com/office/drawing/2014/main" id="{20785F31-AF02-4E26-9730-03BB41895E6C}"/>
              </a:ext>
            </a:extLst>
          </p:cNvPr>
          <p:cNvSpPr>
            <a:spLocks noChangeArrowheads="1"/>
          </p:cNvSpPr>
          <p:nvPr/>
        </p:nvSpPr>
        <p:spPr bwMode="auto">
          <a:xfrm>
            <a:off x="2568187" y="5631840"/>
            <a:ext cx="307975" cy="363537"/>
          </a:xfrm>
          <a:prstGeom prst="rect">
            <a:avLst/>
          </a:prstGeom>
          <a:noFill/>
          <a:ln w="12700">
            <a:noFill/>
            <a:miter lim="800000"/>
            <a:headEnd/>
            <a:tailEnd/>
          </a:ln>
        </p:spPr>
        <p:txBody>
          <a:bodyPr wrap="none" lIns="90488" tIns="44450" rIns="90488" bIns="44450">
            <a:spAutoFit/>
          </a:bodyPr>
          <a:lstStyle/>
          <a:p>
            <a:r>
              <a:rPr lang="en-US" sz="1800" b="1">
                <a:latin typeface="Arial" charset="0"/>
              </a:rPr>
              <a:t>2</a:t>
            </a:r>
          </a:p>
        </p:txBody>
      </p:sp>
      <p:sp>
        <p:nvSpPr>
          <p:cNvPr id="18" name="Rectangle 15">
            <a:extLst>
              <a:ext uri="{FF2B5EF4-FFF2-40B4-BE49-F238E27FC236}">
                <a16:creationId xmlns:a16="http://schemas.microsoft.com/office/drawing/2014/main" id="{CA2EF3F2-FD36-43DF-B07A-BB16BBE99984}"/>
              </a:ext>
            </a:extLst>
          </p:cNvPr>
          <p:cNvSpPr>
            <a:spLocks noChangeArrowheads="1"/>
          </p:cNvSpPr>
          <p:nvPr/>
        </p:nvSpPr>
        <p:spPr bwMode="auto">
          <a:xfrm>
            <a:off x="3063487" y="5631840"/>
            <a:ext cx="307975" cy="363537"/>
          </a:xfrm>
          <a:prstGeom prst="rect">
            <a:avLst/>
          </a:prstGeom>
          <a:noFill/>
          <a:ln w="12700">
            <a:noFill/>
            <a:miter lim="800000"/>
            <a:headEnd/>
            <a:tailEnd/>
          </a:ln>
        </p:spPr>
        <p:txBody>
          <a:bodyPr wrap="none" lIns="90488" tIns="44450" rIns="90488" bIns="44450">
            <a:spAutoFit/>
          </a:bodyPr>
          <a:lstStyle/>
          <a:p>
            <a:r>
              <a:rPr lang="en-US" sz="1800" b="1">
                <a:latin typeface="Arial" charset="0"/>
              </a:rPr>
              <a:t>4</a:t>
            </a:r>
          </a:p>
        </p:txBody>
      </p:sp>
      <p:sp>
        <p:nvSpPr>
          <p:cNvPr id="19" name="Rectangle 16">
            <a:extLst>
              <a:ext uri="{FF2B5EF4-FFF2-40B4-BE49-F238E27FC236}">
                <a16:creationId xmlns:a16="http://schemas.microsoft.com/office/drawing/2014/main" id="{88ACC183-E1FB-4B1F-AF4C-75F84EEBB047}"/>
              </a:ext>
            </a:extLst>
          </p:cNvPr>
          <p:cNvSpPr>
            <a:spLocks noChangeArrowheads="1"/>
          </p:cNvSpPr>
          <p:nvPr/>
        </p:nvSpPr>
        <p:spPr bwMode="auto">
          <a:xfrm>
            <a:off x="3558787" y="5631840"/>
            <a:ext cx="307975" cy="363537"/>
          </a:xfrm>
          <a:prstGeom prst="rect">
            <a:avLst/>
          </a:prstGeom>
          <a:noFill/>
          <a:ln w="12700">
            <a:noFill/>
            <a:miter lim="800000"/>
            <a:headEnd/>
            <a:tailEnd/>
          </a:ln>
        </p:spPr>
        <p:txBody>
          <a:bodyPr wrap="none" lIns="90488" tIns="44450" rIns="90488" bIns="44450">
            <a:spAutoFit/>
          </a:bodyPr>
          <a:lstStyle/>
          <a:p>
            <a:r>
              <a:rPr lang="en-US" sz="1800" b="1">
                <a:latin typeface="Arial" charset="0"/>
              </a:rPr>
              <a:t>6</a:t>
            </a:r>
          </a:p>
        </p:txBody>
      </p:sp>
      <p:sp>
        <p:nvSpPr>
          <p:cNvPr id="20" name="Rectangle 18">
            <a:extLst>
              <a:ext uri="{FF2B5EF4-FFF2-40B4-BE49-F238E27FC236}">
                <a16:creationId xmlns:a16="http://schemas.microsoft.com/office/drawing/2014/main" id="{EC7062C2-CC0B-437C-B0B3-417566A32D06}"/>
              </a:ext>
            </a:extLst>
          </p:cNvPr>
          <p:cNvSpPr>
            <a:spLocks noChangeArrowheads="1"/>
          </p:cNvSpPr>
          <p:nvPr/>
        </p:nvSpPr>
        <p:spPr bwMode="auto">
          <a:xfrm>
            <a:off x="4054087" y="5631840"/>
            <a:ext cx="307975" cy="363537"/>
          </a:xfrm>
          <a:prstGeom prst="rect">
            <a:avLst/>
          </a:prstGeom>
          <a:noFill/>
          <a:ln w="12700">
            <a:noFill/>
            <a:miter lim="800000"/>
            <a:headEnd/>
            <a:tailEnd/>
          </a:ln>
        </p:spPr>
        <p:txBody>
          <a:bodyPr wrap="none" lIns="90488" tIns="44450" rIns="90488" bIns="44450">
            <a:spAutoFit/>
          </a:bodyPr>
          <a:lstStyle/>
          <a:p>
            <a:r>
              <a:rPr lang="en-US" sz="1800" b="1">
                <a:latin typeface="Arial" charset="0"/>
              </a:rPr>
              <a:t>8</a:t>
            </a:r>
          </a:p>
        </p:txBody>
      </p:sp>
      <p:sp>
        <p:nvSpPr>
          <p:cNvPr id="21" name="Line 19">
            <a:extLst>
              <a:ext uri="{FF2B5EF4-FFF2-40B4-BE49-F238E27FC236}">
                <a16:creationId xmlns:a16="http://schemas.microsoft.com/office/drawing/2014/main" id="{94AC731B-8D25-4F75-97A6-E2E42DAB4CDF}"/>
              </a:ext>
            </a:extLst>
          </p:cNvPr>
          <p:cNvSpPr>
            <a:spLocks noChangeShapeType="1"/>
          </p:cNvSpPr>
          <p:nvPr/>
        </p:nvSpPr>
        <p:spPr bwMode="auto">
          <a:xfrm flipV="1">
            <a:off x="2725350" y="2079015"/>
            <a:ext cx="0" cy="3605212"/>
          </a:xfrm>
          <a:prstGeom prst="line">
            <a:avLst/>
          </a:prstGeom>
          <a:noFill/>
          <a:ln w="25400">
            <a:solidFill>
              <a:schemeClr val="tx1"/>
            </a:solidFill>
            <a:prstDash val="dash"/>
            <a:round/>
            <a:headEnd/>
            <a:tailEnd/>
          </a:ln>
        </p:spPr>
        <p:txBody>
          <a:bodyPr wrap="none" anchor="ctr"/>
          <a:lstStyle/>
          <a:p>
            <a:endParaRPr lang="pt-BR"/>
          </a:p>
        </p:txBody>
      </p:sp>
      <p:sp>
        <p:nvSpPr>
          <p:cNvPr id="22" name="Oval 20">
            <a:extLst>
              <a:ext uri="{FF2B5EF4-FFF2-40B4-BE49-F238E27FC236}">
                <a16:creationId xmlns:a16="http://schemas.microsoft.com/office/drawing/2014/main" id="{4C8F0527-011F-42D7-AA47-3254EAAC2EF0}"/>
              </a:ext>
            </a:extLst>
          </p:cNvPr>
          <p:cNvSpPr>
            <a:spLocks noChangeArrowheads="1"/>
          </p:cNvSpPr>
          <p:nvPr/>
        </p:nvSpPr>
        <p:spPr bwMode="auto">
          <a:xfrm>
            <a:off x="2649150" y="2013927"/>
            <a:ext cx="152400" cy="152400"/>
          </a:xfrm>
          <a:prstGeom prst="ellipse">
            <a:avLst/>
          </a:prstGeom>
          <a:solidFill>
            <a:schemeClr val="tx1"/>
          </a:solidFill>
          <a:ln w="12700">
            <a:solidFill>
              <a:schemeClr val="tx1"/>
            </a:solidFill>
            <a:round/>
            <a:headEnd/>
            <a:tailEnd/>
          </a:ln>
        </p:spPr>
        <p:txBody>
          <a:bodyPr wrap="none" anchor="ctr"/>
          <a:lstStyle/>
          <a:p>
            <a:endParaRPr lang="pt-BR"/>
          </a:p>
        </p:txBody>
      </p:sp>
      <p:sp>
        <p:nvSpPr>
          <p:cNvPr id="23" name="Rectangle 21">
            <a:extLst>
              <a:ext uri="{FF2B5EF4-FFF2-40B4-BE49-F238E27FC236}">
                <a16:creationId xmlns:a16="http://schemas.microsoft.com/office/drawing/2014/main" id="{BA47475B-14A5-410C-886C-E49E0DEECB70}"/>
              </a:ext>
            </a:extLst>
          </p:cNvPr>
          <p:cNvSpPr>
            <a:spLocks noChangeArrowheads="1"/>
          </p:cNvSpPr>
          <p:nvPr/>
        </p:nvSpPr>
        <p:spPr bwMode="auto">
          <a:xfrm>
            <a:off x="4468425" y="1501165"/>
            <a:ext cx="3829050" cy="1079500"/>
          </a:xfrm>
          <a:prstGeom prst="rect">
            <a:avLst/>
          </a:prstGeom>
          <a:solidFill>
            <a:srgbClr val="F8F8F8"/>
          </a:solidFill>
          <a:ln w="12700">
            <a:solidFill>
              <a:schemeClr val="tx1"/>
            </a:solidFill>
            <a:miter lim="800000"/>
            <a:headEnd/>
            <a:tailEnd/>
          </a:ln>
        </p:spPr>
        <p:txBody>
          <a:bodyPr wrap="none" lIns="90488" tIns="44450" rIns="90488" bIns="44450">
            <a:spAutoFit/>
          </a:bodyPr>
          <a:lstStyle/>
          <a:p>
            <a:pPr algn="ctr"/>
            <a:r>
              <a:rPr lang="en-US" sz="1600" b="1">
                <a:latin typeface="Arial" charset="0"/>
              </a:rPr>
              <a:t>A quantidade demandada de um bem</a:t>
            </a:r>
          </a:p>
          <a:p>
            <a:pPr algn="ctr"/>
            <a:r>
              <a:rPr lang="en-US" sz="1600" b="1">
                <a:latin typeface="Arial" charset="0"/>
              </a:rPr>
              <a:t>por alguns indivíduos diminui em</a:t>
            </a:r>
          </a:p>
          <a:p>
            <a:pPr algn="ctr"/>
            <a:r>
              <a:rPr lang="en-US" sz="1600" b="1">
                <a:latin typeface="Arial" charset="0"/>
              </a:rPr>
              <a:t>resposta ao crescimento da demanda</a:t>
            </a:r>
          </a:p>
          <a:p>
            <a:pPr algn="ctr"/>
            <a:r>
              <a:rPr lang="en-US" sz="1600" b="1">
                <a:latin typeface="Arial" charset="0"/>
              </a:rPr>
              <a:t>por outros indivíduos.</a:t>
            </a:r>
            <a:endParaRPr lang="en-US" sz="1800" b="1">
              <a:latin typeface="Arial" charset="0"/>
            </a:endParaRPr>
          </a:p>
        </p:txBody>
      </p:sp>
      <p:sp>
        <p:nvSpPr>
          <p:cNvPr id="24" name="Rectangle 22">
            <a:extLst>
              <a:ext uri="{FF2B5EF4-FFF2-40B4-BE49-F238E27FC236}">
                <a16:creationId xmlns:a16="http://schemas.microsoft.com/office/drawing/2014/main" id="{3CA1FCB3-F242-49AD-B368-677E8E40459A}"/>
              </a:ext>
            </a:extLst>
          </p:cNvPr>
          <p:cNvSpPr>
            <a:spLocks noChangeArrowheads="1"/>
          </p:cNvSpPr>
          <p:nvPr/>
        </p:nvSpPr>
        <p:spPr bwMode="auto">
          <a:xfrm>
            <a:off x="1621353" y="1159143"/>
            <a:ext cx="421591" cy="520655"/>
          </a:xfrm>
          <a:prstGeom prst="rect">
            <a:avLst/>
          </a:prstGeom>
          <a:noFill/>
          <a:ln w="12700">
            <a:noFill/>
            <a:miter lim="800000"/>
            <a:headEnd/>
            <a:tailEnd/>
          </a:ln>
        </p:spPr>
        <p:txBody>
          <a:bodyPr wrap="none" lIns="90488" tIns="44450" rIns="90488" bIns="44450">
            <a:spAutoFit/>
          </a:bodyPr>
          <a:lstStyle/>
          <a:p>
            <a:pPr algn="r"/>
            <a:r>
              <a:rPr lang="en-US" sz="2800" b="1" dirty="0">
                <a:latin typeface="Arial" charset="0"/>
              </a:rPr>
              <a:t>P</a:t>
            </a:r>
          </a:p>
        </p:txBody>
      </p:sp>
      <p:sp>
        <p:nvSpPr>
          <p:cNvPr id="25" name="Rectangle 23">
            <a:extLst>
              <a:ext uri="{FF2B5EF4-FFF2-40B4-BE49-F238E27FC236}">
                <a16:creationId xmlns:a16="http://schemas.microsoft.com/office/drawing/2014/main" id="{EF245AC3-E143-4886-AD5F-9095C4A36ADA}"/>
              </a:ext>
            </a:extLst>
          </p:cNvPr>
          <p:cNvSpPr>
            <a:spLocks noChangeArrowheads="1"/>
          </p:cNvSpPr>
          <p:nvPr/>
        </p:nvSpPr>
        <p:spPr bwMode="auto">
          <a:xfrm>
            <a:off x="6911587" y="4218965"/>
            <a:ext cx="617538" cy="393700"/>
          </a:xfrm>
          <a:prstGeom prst="rect">
            <a:avLst/>
          </a:prstGeom>
          <a:noFill/>
          <a:ln w="12700">
            <a:noFill/>
            <a:miter lim="800000"/>
            <a:headEnd/>
            <a:tailEnd/>
          </a:ln>
        </p:spPr>
        <p:txBody>
          <a:bodyPr lIns="90488" tIns="44450" rIns="90488" bIns="44450">
            <a:spAutoFit/>
          </a:bodyPr>
          <a:lstStyle/>
          <a:p>
            <a:r>
              <a:rPr lang="en-US" sz="2000" b="1" i="1">
                <a:latin typeface="Arial" charset="0"/>
              </a:rPr>
              <a:t>D</a:t>
            </a:r>
            <a:r>
              <a:rPr lang="en-US" sz="2000" b="1" i="1" baseline="-25000">
                <a:latin typeface="Arial" charset="0"/>
              </a:rPr>
              <a:t>2</a:t>
            </a:r>
          </a:p>
        </p:txBody>
      </p:sp>
      <p:sp>
        <p:nvSpPr>
          <p:cNvPr id="26" name="Rectangle 24">
            <a:extLst>
              <a:ext uri="{FF2B5EF4-FFF2-40B4-BE49-F238E27FC236}">
                <a16:creationId xmlns:a16="http://schemas.microsoft.com/office/drawing/2014/main" id="{68A2E557-49AC-492E-80F8-D368A3E28A22}"/>
              </a:ext>
            </a:extLst>
          </p:cNvPr>
          <p:cNvSpPr>
            <a:spLocks noChangeArrowheads="1"/>
          </p:cNvSpPr>
          <p:nvPr/>
        </p:nvSpPr>
        <p:spPr bwMode="auto">
          <a:xfrm>
            <a:off x="1060062" y="1932965"/>
            <a:ext cx="1006475" cy="363537"/>
          </a:xfrm>
          <a:prstGeom prst="rect">
            <a:avLst/>
          </a:prstGeom>
          <a:noFill/>
          <a:ln w="12700">
            <a:noFill/>
            <a:miter lim="800000"/>
            <a:headEnd/>
            <a:tailEnd/>
          </a:ln>
        </p:spPr>
        <p:txBody>
          <a:bodyPr wrap="none" lIns="90488" tIns="44450" rIns="90488" bIns="44450">
            <a:spAutoFit/>
          </a:bodyPr>
          <a:lstStyle/>
          <a:p>
            <a:r>
              <a:rPr lang="en-US" sz="1800" b="1">
                <a:latin typeface="Arial" charset="0"/>
              </a:rPr>
              <a:t>$30.000</a:t>
            </a:r>
          </a:p>
        </p:txBody>
      </p:sp>
      <p:sp>
        <p:nvSpPr>
          <p:cNvPr id="27" name="Line 25">
            <a:extLst>
              <a:ext uri="{FF2B5EF4-FFF2-40B4-BE49-F238E27FC236}">
                <a16:creationId xmlns:a16="http://schemas.microsoft.com/office/drawing/2014/main" id="{867A6EA6-528F-41CA-8CD0-9EB91D361215}"/>
              </a:ext>
            </a:extLst>
          </p:cNvPr>
          <p:cNvSpPr>
            <a:spLocks noChangeShapeType="1"/>
          </p:cNvSpPr>
          <p:nvPr/>
        </p:nvSpPr>
        <p:spPr bwMode="auto">
          <a:xfrm>
            <a:off x="2053837" y="2090127"/>
            <a:ext cx="582613" cy="0"/>
          </a:xfrm>
          <a:prstGeom prst="line">
            <a:avLst/>
          </a:prstGeom>
          <a:noFill/>
          <a:ln w="25400">
            <a:solidFill>
              <a:schemeClr val="tx1"/>
            </a:solidFill>
            <a:prstDash val="dash"/>
            <a:round/>
            <a:headEnd/>
            <a:tailEnd/>
          </a:ln>
        </p:spPr>
        <p:txBody>
          <a:bodyPr wrap="none" anchor="ctr"/>
          <a:lstStyle/>
          <a:p>
            <a:endParaRPr lang="pt-BR"/>
          </a:p>
        </p:txBody>
      </p:sp>
      <p:sp>
        <p:nvSpPr>
          <p:cNvPr id="28" name="Rectangle 26">
            <a:extLst>
              <a:ext uri="{FF2B5EF4-FFF2-40B4-BE49-F238E27FC236}">
                <a16:creationId xmlns:a16="http://schemas.microsoft.com/office/drawing/2014/main" id="{EF62EFD1-DE15-4CA1-95F2-4F68F49CC7E6}"/>
              </a:ext>
            </a:extLst>
          </p:cNvPr>
          <p:cNvSpPr>
            <a:spLocks noChangeArrowheads="1"/>
          </p:cNvSpPr>
          <p:nvPr/>
        </p:nvSpPr>
        <p:spPr bwMode="auto">
          <a:xfrm>
            <a:off x="1042600" y="3685565"/>
            <a:ext cx="1006475" cy="363537"/>
          </a:xfrm>
          <a:prstGeom prst="rect">
            <a:avLst/>
          </a:prstGeom>
          <a:noFill/>
          <a:ln w="12700">
            <a:noFill/>
            <a:miter lim="800000"/>
            <a:headEnd/>
            <a:tailEnd/>
          </a:ln>
        </p:spPr>
        <p:txBody>
          <a:bodyPr wrap="none" lIns="90488" tIns="44450" rIns="90488" bIns="44450">
            <a:spAutoFit/>
          </a:bodyPr>
          <a:lstStyle/>
          <a:p>
            <a:r>
              <a:rPr lang="en-US" sz="1800" b="1">
                <a:latin typeface="Arial" charset="0"/>
              </a:rPr>
              <a:t>$15.000</a:t>
            </a:r>
          </a:p>
        </p:txBody>
      </p:sp>
      <p:sp>
        <p:nvSpPr>
          <p:cNvPr id="29" name="Line 27">
            <a:extLst>
              <a:ext uri="{FF2B5EF4-FFF2-40B4-BE49-F238E27FC236}">
                <a16:creationId xmlns:a16="http://schemas.microsoft.com/office/drawing/2014/main" id="{F3CB4AC4-D0F5-47B2-89E4-DBBFA75891A1}"/>
              </a:ext>
            </a:extLst>
          </p:cNvPr>
          <p:cNvSpPr>
            <a:spLocks noChangeShapeType="1"/>
          </p:cNvSpPr>
          <p:nvPr/>
        </p:nvSpPr>
        <p:spPr bwMode="auto">
          <a:xfrm>
            <a:off x="2053837" y="3918927"/>
            <a:ext cx="4011613" cy="0"/>
          </a:xfrm>
          <a:prstGeom prst="line">
            <a:avLst/>
          </a:prstGeom>
          <a:noFill/>
          <a:ln w="25400">
            <a:solidFill>
              <a:schemeClr val="tx1"/>
            </a:solidFill>
            <a:prstDash val="dash"/>
            <a:round/>
            <a:headEnd/>
            <a:tailEnd/>
          </a:ln>
        </p:spPr>
        <p:txBody>
          <a:bodyPr wrap="none" anchor="ctr"/>
          <a:lstStyle/>
          <a:p>
            <a:endParaRPr lang="pt-BR"/>
          </a:p>
        </p:txBody>
      </p:sp>
      <p:sp>
        <p:nvSpPr>
          <p:cNvPr id="30" name="Rectangle 28">
            <a:extLst>
              <a:ext uri="{FF2B5EF4-FFF2-40B4-BE49-F238E27FC236}">
                <a16:creationId xmlns:a16="http://schemas.microsoft.com/office/drawing/2014/main" id="{147996F0-3234-43A8-A46C-B0C5DDEDF6C2}"/>
              </a:ext>
            </a:extLst>
          </p:cNvPr>
          <p:cNvSpPr>
            <a:spLocks noChangeArrowheads="1"/>
          </p:cNvSpPr>
          <p:nvPr/>
        </p:nvSpPr>
        <p:spPr bwMode="auto">
          <a:xfrm>
            <a:off x="5844787" y="5631840"/>
            <a:ext cx="434975" cy="363537"/>
          </a:xfrm>
          <a:prstGeom prst="rect">
            <a:avLst/>
          </a:prstGeom>
          <a:noFill/>
          <a:ln w="12700">
            <a:noFill/>
            <a:miter lim="800000"/>
            <a:headEnd/>
            <a:tailEnd/>
          </a:ln>
        </p:spPr>
        <p:txBody>
          <a:bodyPr wrap="none" lIns="90488" tIns="44450" rIns="90488" bIns="44450">
            <a:spAutoFit/>
          </a:bodyPr>
          <a:lstStyle/>
          <a:p>
            <a:r>
              <a:rPr lang="en-US" sz="1800" b="1">
                <a:latin typeface="Arial" charset="0"/>
              </a:rPr>
              <a:t>14</a:t>
            </a:r>
          </a:p>
        </p:txBody>
      </p:sp>
      <p:sp>
        <p:nvSpPr>
          <p:cNvPr id="31" name="Line 29">
            <a:extLst>
              <a:ext uri="{FF2B5EF4-FFF2-40B4-BE49-F238E27FC236}">
                <a16:creationId xmlns:a16="http://schemas.microsoft.com/office/drawing/2014/main" id="{623285C0-6DD0-42E1-A4BA-021599C44A1B}"/>
              </a:ext>
            </a:extLst>
          </p:cNvPr>
          <p:cNvSpPr>
            <a:spLocks noChangeShapeType="1"/>
          </p:cNvSpPr>
          <p:nvPr/>
        </p:nvSpPr>
        <p:spPr bwMode="auto">
          <a:xfrm flipV="1">
            <a:off x="6078150" y="3907815"/>
            <a:ext cx="0" cy="1776412"/>
          </a:xfrm>
          <a:prstGeom prst="line">
            <a:avLst/>
          </a:prstGeom>
          <a:noFill/>
          <a:ln w="25400">
            <a:solidFill>
              <a:schemeClr val="tx1"/>
            </a:solidFill>
            <a:prstDash val="dash"/>
            <a:round/>
            <a:headEnd/>
            <a:tailEnd/>
          </a:ln>
        </p:spPr>
        <p:txBody>
          <a:bodyPr wrap="none" anchor="ctr"/>
          <a:lstStyle/>
          <a:p>
            <a:endParaRPr lang="pt-BR"/>
          </a:p>
        </p:txBody>
      </p:sp>
      <p:sp>
        <p:nvSpPr>
          <p:cNvPr id="32" name="Oval 30">
            <a:extLst>
              <a:ext uri="{FF2B5EF4-FFF2-40B4-BE49-F238E27FC236}">
                <a16:creationId xmlns:a16="http://schemas.microsoft.com/office/drawing/2014/main" id="{9703D1A2-D29F-462B-BDA1-0181C57464B2}"/>
              </a:ext>
            </a:extLst>
          </p:cNvPr>
          <p:cNvSpPr>
            <a:spLocks noChangeArrowheads="1"/>
          </p:cNvSpPr>
          <p:nvPr/>
        </p:nvSpPr>
        <p:spPr bwMode="auto">
          <a:xfrm>
            <a:off x="6001950" y="3842727"/>
            <a:ext cx="152400" cy="152400"/>
          </a:xfrm>
          <a:prstGeom prst="ellipse">
            <a:avLst/>
          </a:prstGeom>
          <a:solidFill>
            <a:schemeClr val="tx1"/>
          </a:solidFill>
          <a:ln w="12700">
            <a:solidFill>
              <a:schemeClr val="tx1"/>
            </a:solidFill>
            <a:round/>
            <a:headEnd/>
            <a:tailEnd/>
          </a:ln>
        </p:spPr>
        <p:txBody>
          <a:bodyPr wrap="none" anchor="ctr"/>
          <a:lstStyle/>
          <a:p>
            <a:endParaRPr lang="pt-BR"/>
          </a:p>
        </p:txBody>
      </p:sp>
      <p:sp>
        <p:nvSpPr>
          <p:cNvPr id="33" name="Oval 31">
            <a:extLst>
              <a:ext uri="{FF2B5EF4-FFF2-40B4-BE49-F238E27FC236}">
                <a16:creationId xmlns:a16="http://schemas.microsoft.com/office/drawing/2014/main" id="{A9A4E0BD-9F10-4508-A233-AE8B5B504600}"/>
              </a:ext>
            </a:extLst>
          </p:cNvPr>
          <p:cNvSpPr>
            <a:spLocks noChangeArrowheads="1"/>
          </p:cNvSpPr>
          <p:nvPr/>
        </p:nvSpPr>
        <p:spPr bwMode="auto">
          <a:xfrm>
            <a:off x="3639750" y="3842727"/>
            <a:ext cx="152400" cy="152400"/>
          </a:xfrm>
          <a:prstGeom prst="ellipse">
            <a:avLst/>
          </a:prstGeom>
          <a:solidFill>
            <a:schemeClr val="tx1"/>
          </a:solidFill>
          <a:ln w="12700">
            <a:solidFill>
              <a:schemeClr val="tx1"/>
            </a:solidFill>
            <a:round/>
            <a:headEnd/>
            <a:tailEnd/>
          </a:ln>
        </p:spPr>
        <p:txBody>
          <a:bodyPr wrap="none" anchor="ctr"/>
          <a:lstStyle/>
          <a:p>
            <a:endParaRPr lang="pt-BR"/>
          </a:p>
        </p:txBody>
      </p:sp>
      <p:sp>
        <p:nvSpPr>
          <p:cNvPr id="34" name="Oval 32">
            <a:extLst>
              <a:ext uri="{FF2B5EF4-FFF2-40B4-BE49-F238E27FC236}">
                <a16:creationId xmlns:a16="http://schemas.microsoft.com/office/drawing/2014/main" id="{5437DEE8-C87B-409D-80D4-E2269CB919FB}"/>
              </a:ext>
            </a:extLst>
          </p:cNvPr>
          <p:cNvSpPr>
            <a:spLocks noChangeArrowheads="1"/>
          </p:cNvSpPr>
          <p:nvPr/>
        </p:nvSpPr>
        <p:spPr bwMode="auto">
          <a:xfrm>
            <a:off x="3182550" y="3004527"/>
            <a:ext cx="152400" cy="152400"/>
          </a:xfrm>
          <a:prstGeom prst="ellipse">
            <a:avLst/>
          </a:prstGeom>
          <a:solidFill>
            <a:schemeClr val="tx1"/>
          </a:solidFill>
          <a:ln w="12700">
            <a:solidFill>
              <a:schemeClr val="tx1"/>
            </a:solidFill>
            <a:round/>
            <a:headEnd/>
            <a:tailEnd/>
          </a:ln>
        </p:spPr>
        <p:txBody>
          <a:bodyPr wrap="none" anchor="ctr"/>
          <a:lstStyle/>
          <a:p>
            <a:endParaRPr lang="pt-BR"/>
          </a:p>
        </p:txBody>
      </p:sp>
      <p:sp>
        <p:nvSpPr>
          <p:cNvPr id="35" name="Line 33">
            <a:extLst>
              <a:ext uri="{FF2B5EF4-FFF2-40B4-BE49-F238E27FC236}">
                <a16:creationId xmlns:a16="http://schemas.microsoft.com/office/drawing/2014/main" id="{04B33A46-626A-40AE-859D-89116A8EF9C6}"/>
              </a:ext>
            </a:extLst>
          </p:cNvPr>
          <p:cNvSpPr>
            <a:spLocks noChangeShapeType="1"/>
          </p:cNvSpPr>
          <p:nvPr/>
        </p:nvSpPr>
        <p:spPr bwMode="auto">
          <a:xfrm flipV="1">
            <a:off x="4173150" y="4822215"/>
            <a:ext cx="0" cy="862012"/>
          </a:xfrm>
          <a:prstGeom prst="line">
            <a:avLst/>
          </a:prstGeom>
          <a:noFill/>
          <a:ln w="25400">
            <a:solidFill>
              <a:schemeClr val="tx1"/>
            </a:solidFill>
            <a:prstDash val="dash"/>
            <a:round/>
            <a:headEnd/>
            <a:tailEnd/>
          </a:ln>
        </p:spPr>
        <p:txBody>
          <a:bodyPr wrap="none" anchor="ctr"/>
          <a:lstStyle/>
          <a:p>
            <a:endParaRPr lang="pt-BR"/>
          </a:p>
        </p:txBody>
      </p:sp>
      <p:sp>
        <p:nvSpPr>
          <p:cNvPr id="36" name="Oval 34">
            <a:extLst>
              <a:ext uri="{FF2B5EF4-FFF2-40B4-BE49-F238E27FC236}">
                <a16:creationId xmlns:a16="http://schemas.microsoft.com/office/drawing/2014/main" id="{673B8524-165F-4CFE-9E59-F1AECB066D39}"/>
              </a:ext>
            </a:extLst>
          </p:cNvPr>
          <p:cNvSpPr>
            <a:spLocks noChangeArrowheads="1"/>
          </p:cNvSpPr>
          <p:nvPr/>
        </p:nvSpPr>
        <p:spPr bwMode="auto">
          <a:xfrm>
            <a:off x="4096950" y="4757127"/>
            <a:ext cx="152400" cy="152400"/>
          </a:xfrm>
          <a:prstGeom prst="ellipse">
            <a:avLst/>
          </a:prstGeom>
          <a:solidFill>
            <a:schemeClr val="tx1"/>
          </a:solidFill>
          <a:ln w="12700">
            <a:solidFill>
              <a:schemeClr val="tx1"/>
            </a:solidFill>
            <a:round/>
            <a:headEnd/>
            <a:tailEnd/>
          </a:ln>
        </p:spPr>
        <p:txBody>
          <a:bodyPr wrap="none" anchor="ctr"/>
          <a:lstStyle/>
          <a:p>
            <a:endParaRPr lang="pt-BR"/>
          </a:p>
        </p:txBody>
      </p:sp>
      <p:sp>
        <p:nvSpPr>
          <p:cNvPr id="37" name="Rectangle 35">
            <a:extLst>
              <a:ext uri="{FF2B5EF4-FFF2-40B4-BE49-F238E27FC236}">
                <a16:creationId xmlns:a16="http://schemas.microsoft.com/office/drawing/2014/main" id="{CEF7B16B-30A3-44BC-905E-0212E51E8A11}"/>
              </a:ext>
            </a:extLst>
          </p:cNvPr>
          <p:cNvSpPr>
            <a:spLocks noChangeArrowheads="1"/>
          </p:cNvSpPr>
          <p:nvPr/>
        </p:nvSpPr>
        <p:spPr bwMode="auto">
          <a:xfrm>
            <a:off x="6225787" y="4676165"/>
            <a:ext cx="617538" cy="393700"/>
          </a:xfrm>
          <a:prstGeom prst="rect">
            <a:avLst/>
          </a:prstGeom>
          <a:noFill/>
          <a:ln w="12700">
            <a:noFill/>
            <a:miter lim="800000"/>
            <a:headEnd/>
            <a:tailEnd/>
          </a:ln>
        </p:spPr>
        <p:txBody>
          <a:bodyPr lIns="90488" tIns="44450" rIns="90488" bIns="44450">
            <a:spAutoFit/>
          </a:bodyPr>
          <a:lstStyle/>
          <a:p>
            <a:r>
              <a:rPr lang="en-US" sz="2000" b="1" i="1">
                <a:latin typeface="Arial" charset="0"/>
              </a:rPr>
              <a:t>D</a:t>
            </a:r>
            <a:r>
              <a:rPr lang="en-US" sz="2000" b="1" i="1" baseline="-25000">
                <a:latin typeface="Arial" charset="0"/>
              </a:rPr>
              <a:t>4</a:t>
            </a:r>
          </a:p>
        </p:txBody>
      </p:sp>
      <p:sp>
        <p:nvSpPr>
          <p:cNvPr id="38" name="Rectangle 36">
            <a:extLst>
              <a:ext uri="{FF2B5EF4-FFF2-40B4-BE49-F238E27FC236}">
                <a16:creationId xmlns:a16="http://schemas.microsoft.com/office/drawing/2014/main" id="{DF1F3FBA-1B4F-4184-9506-B81A1C8369B6}"/>
              </a:ext>
            </a:extLst>
          </p:cNvPr>
          <p:cNvSpPr>
            <a:spLocks noChangeArrowheads="1"/>
          </p:cNvSpPr>
          <p:nvPr/>
        </p:nvSpPr>
        <p:spPr bwMode="auto">
          <a:xfrm>
            <a:off x="5616187" y="5057165"/>
            <a:ext cx="617538" cy="363537"/>
          </a:xfrm>
          <a:prstGeom prst="rect">
            <a:avLst/>
          </a:prstGeom>
          <a:noFill/>
          <a:ln w="12700">
            <a:noFill/>
            <a:miter lim="800000"/>
            <a:headEnd/>
            <a:tailEnd/>
          </a:ln>
        </p:spPr>
        <p:txBody>
          <a:bodyPr lIns="90488" tIns="44450" rIns="90488" bIns="44450">
            <a:spAutoFit/>
          </a:bodyPr>
          <a:lstStyle/>
          <a:p>
            <a:r>
              <a:rPr lang="en-US" sz="1800" b="1" i="1">
                <a:latin typeface="Arial" charset="0"/>
              </a:rPr>
              <a:t>D</a:t>
            </a:r>
            <a:r>
              <a:rPr lang="en-US" sz="1800" b="1" i="1" baseline="-25000">
                <a:latin typeface="Arial" charset="0"/>
              </a:rPr>
              <a:t>6</a:t>
            </a:r>
          </a:p>
        </p:txBody>
      </p:sp>
      <p:sp>
        <p:nvSpPr>
          <p:cNvPr id="39" name="Rectangle 37">
            <a:extLst>
              <a:ext uri="{FF2B5EF4-FFF2-40B4-BE49-F238E27FC236}">
                <a16:creationId xmlns:a16="http://schemas.microsoft.com/office/drawing/2014/main" id="{F0E8BA1D-CA43-485C-BD3E-4903DDCEEBCB}"/>
              </a:ext>
            </a:extLst>
          </p:cNvPr>
          <p:cNvSpPr>
            <a:spLocks noChangeArrowheads="1"/>
          </p:cNvSpPr>
          <p:nvPr/>
        </p:nvSpPr>
        <p:spPr bwMode="auto">
          <a:xfrm>
            <a:off x="5082787" y="5209565"/>
            <a:ext cx="617538" cy="363537"/>
          </a:xfrm>
          <a:prstGeom prst="rect">
            <a:avLst/>
          </a:prstGeom>
          <a:noFill/>
          <a:ln w="12700">
            <a:noFill/>
            <a:miter lim="800000"/>
            <a:headEnd/>
            <a:tailEnd/>
          </a:ln>
        </p:spPr>
        <p:txBody>
          <a:bodyPr lIns="90488" tIns="44450" rIns="90488" bIns="44450">
            <a:spAutoFit/>
          </a:bodyPr>
          <a:lstStyle/>
          <a:p>
            <a:r>
              <a:rPr lang="en-US" sz="1800" b="1" i="1">
                <a:latin typeface="Arial" charset="0"/>
              </a:rPr>
              <a:t>D</a:t>
            </a:r>
            <a:r>
              <a:rPr lang="en-US" sz="1800" b="1" i="1" baseline="-25000">
                <a:latin typeface="Arial" charset="0"/>
              </a:rPr>
              <a:t>8</a:t>
            </a:r>
          </a:p>
        </p:txBody>
      </p:sp>
      <p:sp>
        <p:nvSpPr>
          <p:cNvPr id="40" name="Rectangle 38">
            <a:extLst>
              <a:ext uri="{FF2B5EF4-FFF2-40B4-BE49-F238E27FC236}">
                <a16:creationId xmlns:a16="http://schemas.microsoft.com/office/drawing/2014/main" id="{20DFF9AD-7DB9-4518-8B7A-07140EEAD666}"/>
              </a:ext>
            </a:extLst>
          </p:cNvPr>
          <p:cNvSpPr>
            <a:spLocks noChangeArrowheads="1"/>
          </p:cNvSpPr>
          <p:nvPr/>
        </p:nvSpPr>
        <p:spPr bwMode="auto">
          <a:xfrm>
            <a:off x="2399912" y="1440840"/>
            <a:ext cx="1325563" cy="393700"/>
          </a:xfrm>
          <a:prstGeom prst="rect">
            <a:avLst/>
          </a:prstGeom>
          <a:noFill/>
          <a:ln w="12700">
            <a:noFill/>
            <a:miter lim="800000"/>
            <a:headEnd/>
            <a:tailEnd/>
          </a:ln>
        </p:spPr>
        <p:txBody>
          <a:bodyPr wrap="none" lIns="90488" tIns="44450" rIns="90488" bIns="44450">
            <a:spAutoFit/>
          </a:bodyPr>
          <a:lstStyle/>
          <a:p>
            <a:r>
              <a:rPr lang="en-US" sz="2000" b="1">
                <a:latin typeface="Arial" charset="0"/>
              </a:rPr>
              <a:t>Demanda</a:t>
            </a:r>
          </a:p>
        </p:txBody>
      </p:sp>
      <p:sp>
        <p:nvSpPr>
          <p:cNvPr id="41" name="Line 39">
            <a:extLst>
              <a:ext uri="{FF2B5EF4-FFF2-40B4-BE49-F238E27FC236}">
                <a16:creationId xmlns:a16="http://schemas.microsoft.com/office/drawing/2014/main" id="{EB70931D-63C3-4B12-9F94-04E908048116}"/>
              </a:ext>
            </a:extLst>
          </p:cNvPr>
          <p:cNvSpPr>
            <a:spLocks noChangeShapeType="1"/>
          </p:cNvSpPr>
          <p:nvPr/>
        </p:nvSpPr>
        <p:spPr bwMode="auto">
          <a:xfrm>
            <a:off x="2739637" y="6014427"/>
            <a:ext cx="3325813" cy="0"/>
          </a:xfrm>
          <a:prstGeom prst="line">
            <a:avLst/>
          </a:prstGeom>
          <a:noFill/>
          <a:ln w="25400">
            <a:solidFill>
              <a:srgbClr val="FF0000"/>
            </a:solidFill>
            <a:round/>
            <a:headEnd type="triangle" w="med" len="med"/>
            <a:tailEnd type="triangle" w="med" len="med"/>
          </a:ln>
        </p:spPr>
        <p:txBody>
          <a:bodyPr wrap="none" anchor="ctr"/>
          <a:lstStyle/>
          <a:p>
            <a:endParaRPr lang="pt-BR"/>
          </a:p>
        </p:txBody>
      </p:sp>
      <p:sp>
        <p:nvSpPr>
          <p:cNvPr id="42" name="Rectangle 40">
            <a:extLst>
              <a:ext uri="{FF2B5EF4-FFF2-40B4-BE49-F238E27FC236}">
                <a16:creationId xmlns:a16="http://schemas.microsoft.com/office/drawing/2014/main" id="{F23AE9F8-037A-4A26-A7AA-B3FB3D96C4CC}"/>
              </a:ext>
            </a:extLst>
          </p:cNvPr>
          <p:cNvSpPr>
            <a:spLocks noChangeArrowheads="1"/>
          </p:cNvSpPr>
          <p:nvPr/>
        </p:nvSpPr>
        <p:spPr bwMode="auto">
          <a:xfrm>
            <a:off x="2719000" y="6106502"/>
            <a:ext cx="3376612" cy="333375"/>
          </a:xfrm>
          <a:prstGeom prst="rect">
            <a:avLst/>
          </a:prstGeom>
          <a:noFill/>
          <a:ln w="12700">
            <a:noFill/>
            <a:miter lim="800000"/>
            <a:headEnd/>
            <a:tailEnd/>
          </a:ln>
        </p:spPr>
        <p:txBody>
          <a:bodyPr wrap="none" lIns="90488" tIns="44450" rIns="90488" bIns="44450">
            <a:spAutoFit/>
          </a:bodyPr>
          <a:lstStyle/>
          <a:p>
            <a:pPr algn="ctr"/>
            <a:r>
              <a:rPr lang="en-US" sz="1600" b="1">
                <a:solidFill>
                  <a:srgbClr val="FF0000"/>
                </a:solidFill>
                <a:latin typeface="Arial" charset="0"/>
              </a:rPr>
              <a:t>Efeito Puro da Variação de Preço</a:t>
            </a:r>
            <a:endParaRPr lang="en-US" sz="1400" b="1">
              <a:latin typeface="Arial" charset="0"/>
            </a:endParaRPr>
          </a:p>
        </p:txBody>
      </p:sp>
      <p:grpSp>
        <p:nvGrpSpPr>
          <p:cNvPr id="43" name="Grupo 2">
            <a:extLst>
              <a:ext uri="{FF2B5EF4-FFF2-40B4-BE49-F238E27FC236}">
                <a16:creationId xmlns:a16="http://schemas.microsoft.com/office/drawing/2014/main" id="{38C70EF0-A4AC-4E4D-9852-7FC84B4F0057}"/>
              </a:ext>
            </a:extLst>
          </p:cNvPr>
          <p:cNvGrpSpPr/>
          <p:nvPr/>
        </p:nvGrpSpPr>
        <p:grpSpPr>
          <a:xfrm>
            <a:off x="3806437" y="3056915"/>
            <a:ext cx="4570413" cy="862012"/>
            <a:chOff x="3679825" y="2916238"/>
            <a:chExt cx="4570413" cy="862012"/>
          </a:xfrm>
        </p:grpSpPr>
        <p:sp>
          <p:nvSpPr>
            <p:cNvPr id="44" name="Rectangle 42">
              <a:extLst>
                <a:ext uri="{FF2B5EF4-FFF2-40B4-BE49-F238E27FC236}">
                  <a16:creationId xmlns:a16="http://schemas.microsoft.com/office/drawing/2014/main" id="{103E3CB1-38D8-4F6D-BC7C-45330831D8D8}"/>
                </a:ext>
              </a:extLst>
            </p:cNvPr>
            <p:cNvSpPr>
              <a:spLocks noChangeArrowheads="1"/>
            </p:cNvSpPr>
            <p:nvPr/>
          </p:nvSpPr>
          <p:spPr bwMode="auto">
            <a:xfrm>
              <a:off x="6151563" y="2935288"/>
              <a:ext cx="2098675" cy="363537"/>
            </a:xfrm>
            <a:prstGeom prst="rect">
              <a:avLst/>
            </a:prstGeom>
            <a:noFill/>
            <a:ln w="12700">
              <a:noFill/>
              <a:miter lim="800000"/>
              <a:headEnd/>
              <a:tailEnd/>
            </a:ln>
          </p:spPr>
          <p:txBody>
            <a:bodyPr wrap="none" lIns="90488" tIns="44450" rIns="90488" bIns="44450">
              <a:spAutoFit/>
            </a:bodyPr>
            <a:lstStyle/>
            <a:p>
              <a:r>
                <a:rPr lang="en-US" sz="1800" b="1">
                  <a:solidFill>
                    <a:srgbClr val="FF0000"/>
                  </a:solidFill>
                  <a:latin typeface="Arial" charset="0"/>
                </a:rPr>
                <a:t>Efeito Esnobação</a:t>
              </a:r>
              <a:endParaRPr lang="en-US" sz="1800" b="1">
                <a:latin typeface="Arial" charset="0"/>
              </a:endParaRPr>
            </a:p>
          </p:txBody>
        </p:sp>
        <p:grpSp>
          <p:nvGrpSpPr>
            <p:cNvPr id="45" name="Grupo 1">
              <a:extLst>
                <a:ext uri="{FF2B5EF4-FFF2-40B4-BE49-F238E27FC236}">
                  <a16:creationId xmlns:a16="http://schemas.microsoft.com/office/drawing/2014/main" id="{F691F788-4185-40AA-B61C-A2ED728BD99B}"/>
                </a:ext>
              </a:extLst>
            </p:cNvPr>
            <p:cNvGrpSpPr/>
            <p:nvPr/>
          </p:nvGrpSpPr>
          <p:grpSpPr>
            <a:xfrm>
              <a:off x="3679825" y="2916238"/>
              <a:ext cx="4549775" cy="862012"/>
              <a:chOff x="3679825" y="2916238"/>
              <a:chExt cx="4549775" cy="862012"/>
            </a:xfrm>
          </p:grpSpPr>
          <p:sp>
            <p:nvSpPr>
              <p:cNvPr id="46" name="Line 41">
                <a:extLst>
                  <a:ext uri="{FF2B5EF4-FFF2-40B4-BE49-F238E27FC236}">
                    <a16:creationId xmlns:a16="http://schemas.microsoft.com/office/drawing/2014/main" id="{7D87C60C-8553-486C-8C4A-ED31EDEFB967}"/>
                  </a:ext>
                </a:extLst>
              </p:cNvPr>
              <p:cNvSpPr>
                <a:spLocks noChangeShapeType="1"/>
              </p:cNvSpPr>
              <p:nvPr/>
            </p:nvSpPr>
            <p:spPr bwMode="auto">
              <a:xfrm>
                <a:off x="3679825" y="3778250"/>
                <a:ext cx="2182813" cy="0"/>
              </a:xfrm>
              <a:prstGeom prst="line">
                <a:avLst/>
              </a:prstGeom>
              <a:noFill/>
              <a:ln w="25400">
                <a:solidFill>
                  <a:srgbClr val="FF3300"/>
                </a:solidFill>
                <a:round/>
                <a:headEnd type="triangle" w="med" len="med"/>
                <a:tailEnd type="triangle" w="med" len="med"/>
              </a:ln>
            </p:spPr>
            <p:txBody>
              <a:bodyPr wrap="none" anchor="ctr"/>
              <a:lstStyle/>
              <a:p>
                <a:endParaRPr lang="pt-BR"/>
              </a:p>
            </p:txBody>
          </p:sp>
          <p:sp>
            <p:nvSpPr>
              <p:cNvPr id="47" name="Line 43">
                <a:extLst>
                  <a:ext uri="{FF2B5EF4-FFF2-40B4-BE49-F238E27FC236}">
                    <a16:creationId xmlns:a16="http://schemas.microsoft.com/office/drawing/2014/main" id="{5B32FEC8-091F-4A9E-9F3A-54754E336EC6}"/>
                  </a:ext>
                </a:extLst>
              </p:cNvPr>
              <p:cNvSpPr>
                <a:spLocks noChangeShapeType="1"/>
              </p:cNvSpPr>
              <p:nvPr/>
            </p:nvSpPr>
            <p:spPr bwMode="auto">
              <a:xfrm flipH="1">
                <a:off x="5032375" y="3195638"/>
                <a:ext cx="1135063" cy="538162"/>
              </a:xfrm>
              <a:prstGeom prst="line">
                <a:avLst/>
              </a:prstGeom>
              <a:noFill/>
              <a:ln w="12700">
                <a:solidFill>
                  <a:srgbClr val="FF0000"/>
                </a:solidFill>
                <a:round/>
                <a:headEnd/>
                <a:tailEnd type="arrow" w="med" len="med"/>
              </a:ln>
            </p:spPr>
            <p:txBody>
              <a:bodyPr wrap="none" anchor="ctr"/>
              <a:lstStyle/>
              <a:p>
                <a:endParaRPr lang="pt-BR"/>
              </a:p>
            </p:txBody>
          </p:sp>
          <p:sp>
            <p:nvSpPr>
              <p:cNvPr id="48" name="Rectangle 52">
                <a:extLst>
                  <a:ext uri="{FF2B5EF4-FFF2-40B4-BE49-F238E27FC236}">
                    <a16:creationId xmlns:a16="http://schemas.microsoft.com/office/drawing/2014/main" id="{ED8EEB51-1121-4CFC-AB6D-90E7D16F168F}"/>
                  </a:ext>
                </a:extLst>
              </p:cNvPr>
              <p:cNvSpPr>
                <a:spLocks noChangeArrowheads="1"/>
              </p:cNvSpPr>
              <p:nvPr/>
            </p:nvSpPr>
            <p:spPr bwMode="auto">
              <a:xfrm>
                <a:off x="6159500" y="2916238"/>
                <a:ext cx="2070100" cy="447675"/>
              </a:xfrm>
              <a:prstGeom prst="rect">
                <a:avLst/>
              </a:prstGeom>
              <a:noFill/>
              <a:ln w="12700">
                <a:solidFill>
                  <a:srgbClr val="FF0000"/>
                </a:solidFill>
                <a:miter lim="800000"/>
                <a:headEnd/>
                <a:tailEnd/>
              </a:ln>
            </p:spPr>
            <p:txBody>
              <a:bodyPr anchor="ctr">
                <a:spAutoFit/>
              </a:bodyPr>
              <a:lstStyle/>
              <a:p>
                <a:endParaRPr lang="pt-BR"/>
              </a:p>
            </p:txBody>
          </p:sp>
        </p:grpSp>
      </p:grpSp>
      <p:grpSp>
        <p:nvGrpSpPr>
          <p:cNvPr id="49" name="Grupo 3">
            <a:extLst>
              <a:ext uri="{FF2B5EF4-FFF2-40B4-BE49-F238E27FC236}">
                <a16:creationId xmlns:a16="http://schemas.microsoft.com/office/drawing/2014/main" id="{7F71DA04-9F04-4745-9E0F-E7D72591CA95}"/>
              </a:ext>
            </a:extLst>
          </p:cNvPr>
          <p:cNvGrpSpPr/>
          <p:nvPr/>
        </p:nvGrpSpPr>
        <p:grpSpPr>
          <a:xfrm>
            <a:off x="255200" y="2831490"/>
            <a:ext cx="3371850" cy="1087437"/>
            <a:chOff x="128588" y="2690813"/>
            <a:chExt cx="3371850" cy="1087437"/>
          </a:xfrm>
        </p:grpSpPr>
        <p:sp>
          <p:nvSpPr>
            <p:cNvPr id="50" name="Line 44">
              <a:extLst>
                <a:ext uri="{FF2B5EF4-FFF2-40B4-BE49-F238E27FC236}">
                  <a16:creationId xmlns:a16="http://schemas.microsoft.com/office/drawing/2014/main" id="{6C65E2C2-5DF5-4004-BEE6-396D64323CA6}"/>
                </a:ext>
              </a:extLst>
            </p:cNvPr>
            <p:cNvSpPr>
              <a:spLocks noChangeShapeType="1"/>
            </p:cNvSpPr>
            <p:nvPr/>
          </p:nvSpPr>
          <p:spPr bwMode="auto">
            <a:xfrm>
              <a:off x="2613025" y="3778250"/>
              <a:ext cx="887413" cy="0"/>
            </a:xfrm>
            <a:prstGeom prst="line">
              <a:avLst/>
            </a:prstGeom>
            <a:noFill/>
            <a:ln w="25400">
              <a:solidFill>
                <a:srgbClr val="FF3300"/>
              </a:solidFill>
              <a:round/>
              <a:headEnd type="triangle" w="med" len="med"/>
              <a:tailEnd type="triangle" w="med" len="med"/>
            </a:ln>
          </p:spPr>
          <p:txBody>
            <a:bodyPr wrap="none" anchor="ctr"/>
            <a:lstStyle/>
            <a:p>
              <a:endParaRPr lang="pt-BR"/>
            </a:p>
          </p:txBody>
        </p:sp>
        <p:sp>
          <p:nvSpPr>
            <p:cNvPr id="51" name="Rectangle 45">
              <a:extLst>
                <a:ext uri="{FF2B5EF4-FFF2-40B4-BE49-F238E27FC236}">
                  <a16:creationId xmlns:a16="http://schemas.microsoft.com/office/drawing/2014/main" id="{41884713-347C-4A3A-9425-DD50045A46A1}"/>
                </a:ext>
              </a:extLst>
            </p:cNvPr>
            <p:cNvSpPr>
              <a:spLocks noChangeArrowheads="1"/>
            </p:cNvSpPr>
            <p:nvPr/>
          </p:nvSpPr>
          <p:spPr bwMode="auto">
            <a:xfrm>
              <a:off x="128588" y="2733675"/>
              <a:ext cx="1704975" cy="363538"/>
            </a:xfrm>
            <a:prstGeom prst="rect">
              <a:avLst/>
            </a:prstGeom>
            <a:noFill/>
            <a:ln w="12700">
              <a:noFill/>
              <a:miter lim="800000"/>
              <a:headEnd/>
              <a:tailEnd/>
            </a:ln>
          </p:spPr>
          <p:txBody>
            <a:bodyPr wrap="none" lIns="90488" tIns="44450" rIns="90488" bIns="44450">
              <a:spAutoFit/>
            </a:bodyPr>
            <a:lstStyle/>
            <a:p>
              <a:r>
                <a:rPr lang="en-US" sz="1800" b="1" dirty="0" err="1">
                  <a:solidFill>
                    <a:srgbClr val="FF0000"/>
                  </a:solidFill>
                  <a:latin typeface="Arial" charset="0"/>
                </a:rPr>
                <a:t>Efeito</a:t>
              </a:r>
              <a:r>
                <a:rPr lang="en-US" sz="1800" b="1" dirty="0">
                  <a:solidFill>
                    <a:srgbClr val="FF0000"/>
                  </a:solidFill>
                  <a:latin typeface="Arial" charset="0"/>
                </a:rPr>
                <a:t> </a:t>
              </a:r>
              <a:r>
                <a:rPr lang="en-US" sz="1800" b="1" dirty="0" err="1">
                  <a:solidFill>
                    <a:srgbClr val="FF0000"/>
                  </a:solidFill>
                  <a:latin typeface="Arial" charset="0"/>
                </a:rPr>
                <a:t>Líquido</a:t>
              </a:r>
              <a:endParaRPr lang="en-US" sz="1800" b="1" dirty="0">
                <a:latin typeface="Arial" charset="0"/>
              </a:endParaRPr>
            </a:p>
          </p:txBody>
        </p:sp>
        <p:sp>
          <p:nvSpPr>
            <p:cNvPr id="52" name="Line 46">
              <a:extLst>
                <a:ext uri="{FF2B5EF4-FFF2-40B4-BE49-F238E27FC236}">
                  <a16:creationId xmlns:a16="http://schemas.microsoft.com/office/drawing/2014/main" id="{33EDE107-CF2D-4A94-9318-DEAB9B0BBD3F}"/>
                </a:ext>
              </a:extLst>
            </p:cNvPr>
            <p:cNvSpPr>
              <a:spLocks noChangeShapeType="1"/>
            </p:cNvSpPr>
            <p:nvPr/>
          </p:nvSpPr>
          <p:spPr bwMode="auto">
            <a:xfrm>
              <a:off x="1711325" y="3119438"/>
              <a:ext cx="1300163" cy="595312"/>
            </a:xfrm>
            <a:prstGeom prst="line">
              <a:avLst/>
            </a:prstGeom>
            <a:noFill/>
            <a:ln w="12700">
              <a:solidFill>
                <a:srgbClr val="FF0000"/>
              </a:solidFill>
              <a:round/>
              <a:headEnd/>
              <a:tailEnd type="arrow" w="med" len="med"/>
            </a:ln>
          </p:spPr>
          <p:txBody>
            <a:bodyPr wrap="none" anchor="ctr"/>
            <a:lstStyle/>
            <a:p>
              <a:endParaRPr lang="pt-BR"/>
            </a:p>
          </p:txBody>
        </p:sp>
        <p:sp>
          <p:nvSpPr>
            <p:cNvPr id="53" name="Rectangle 53">
              <a:extLst>
                <a:ext uri="{FF2B5EF4-FFF2-40B4-BE49-F238E27FC236}">
                  <a16:creationId xmlns:a16="http://schemas.microsoft.com/office/drawing/2014/main" id="{1DFE4D70-5395-4E67-9018-0E9DE0786089}"/>
                </a:ext>
              </a:extLst>
            </p:cNvPr>
            <p:cNvSpPr>
              <a:spLocks noChangeArrowheads="1"/>
            </p:cNvSpPr>
            <p:nvPr/>
          </p:nvSpPr>
          <p:spPr bwMode="auto">
            <a:xfrm>
              <a:off x="136525" y="2690813"/>
              <a:ext cx="1658938" cy="431800"/>
            </a:xfrm>
            <a:prstGeom prst="rect">
              <a:avLst/>
            </a:prstGeom>
            <a:noFill/>
            <a:ln w="12700">
              <a:solidFill>
                <a:srgbClr val="FF0000"/>
              </a:solidFill>
              <a:miter lim="800000"/>
              <a:headEnd/>
              <a:tailEnd/>
            </a:ln>
          </p:spPr>
          <p:txBody>
            <a:bodyPr anchor="ctr">
              <a:spAutoFit/>
            </a:bodyPr>
            <a:lstStyle/>
            <a:p>
              <a:endParaRPr lang="pt-BR"/>
            </a:p>
          </p:txBody>
        </p:sp>
      </p:grpSp>
      <p:sp>
        <p:nvSpPr>
          <p:cNvPr id="54" name="Rectangle 2">
            <a:extLst>
              <a:ext uri="{FF2B5EF4-FFF2-40B4-BE49-F238E27FC236}">
                <a16:creationId xmlns:a16="http://schemas.microsoft.com/office/drawing/2014/main" id="{27B97642-161F-4BCB-8E9F-D43D01A96A51}"/>
              </a:ext>
            </a:extLst>
          </p:cNvPr>
          <p:cNvSpPr>
            <a:spLocks noGrp="1" noChangeArrowheads="1"/>
          </p:cNvSpPr>
          <p:nvPr>
            <p:ph type="title"/>
          </p:nvPr>
        </p:nvSpPr>
        <p:spPr>
          <a:xfrm>
            <a:off x="1458250" y="133350"/>
            <a:ext cx="6082031" cy="738847"/>
          </a:xfrm>
          <a:noFill/>
        </p:spPr>
        <p:txBody>
          <a:bodyPr/>
          <a:lstStyle/>
          <a:p>
            <a:pPr algn="r"/>
            <a:r>
              <a:rPr lang="en-US" dirty="0" err="1">
                <a:solidFill>
                  <a:schemeClr val="tx1"/>
                </a:solidFill>
              </a:rPr>
              <a:t>Externalidades</a:t>
            </a:r>
            <a:r>
              <a:rPr lang="en-US" dirty="0">
                <a:solidFill>
                  <a:schemeClr val="tx1"/>
                </a:solidFill>
              </a:rPr>
              <a:t> de </a:t>
            </a:r>
            <a:r>
              <a:rPr lang="en-US" dirty="0" err="1">
                <a:solidFill>
                  <a:schemeClr val="tx1"/>
                </a:solidFill>
              </a:rPr>
              <a:t>Difusão</a:t>
            </a:r>
            <a:endParaRPr lang="en-US" dirty="0">
              <a:solidFill>
                <a:schemeClr val="tx1"/>
              </a:solidFill>
            </a:endParaRPr>
          </a:p>
        </p:txBody>
      </p:sp>
    </p:spTree>
    <p:extLst>
      <p:ext uri="{BB962C8B-B14F-4D97-AF65-F5344CB8AC3E}">
        <p14:creationId xmlns:p14="http://schemas.microsoft.com/office/powerpoint/2010/main" val="390180271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 fill="hold"/>
                                        <p:tgtEl>
                                          <p:spTgt spid="43"/>
                                        </p:tgtEl>
                                        <p:attrNameLst>
                                          <p:attrName>ppt_x</p:attrName>
                                        </p:attrNameLst>
                                      </p:cBhvr>
                                      <p:tavLst>
                                        <p:tav tm="0">
                                          <p:val>
                                            <p:strVal val="#ppt_x"/>
                                          </p:val>
                                        </p:tav>
                                        <p:tav tm="100000">
                                          <p:val>
                                            <p:strVal val="#ppt_x"/>
                                          </p:val>
                                        </p:tav>
                                      </p:tavLst>
                                    </p:anim>
                                    <p:anim calcmode="lin" valueType="num">
                                      <p:cBhvr additive="base">
                                        <p:cTn id="8"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9"/>
                                        </p:tgtEl>
                                        <p:attrNameLst>
                                          <p:attrName>style.visibility</p:attrName>
                                        </p:attrNameLst>
                                      </p:cBhvr>
                                      <p:to>
                                        <p:strVal val="visible"/>
                                      </p:to>
                                    </p:set>
                                    <p:anim calcmode="lin" valueType="num">
                                      <p:cBhvr additive="base">
                                        <p:cTn id="13" dur="500" fill="hold"/>
                                        <p:tgtEl>
                                          <p:spTgt spid="49"/>
                                        </p:tgtEl>
                                        <p:attrNameLst>
                                          <p:attrName>ppt_x</p:attrName>
                                        </p:attrNameLst>
                                      </p:cBhvr>
                                      <p:tavLst>
                                        <p:tav tm="0">
                                          <p:val>
                                            <p:strVal val="#ppt_x"/>
                                          </p:val>
                                        </p:tav>
                                        <p:tav tm="100000">
                                          <p:val>
                                            <p:strVal val="#ppt_x"/>
                                          </p:val>
                                        </p:tav>
                                      </p:tavLst>
                                    </p:anim>
                                    <p:anim calcmode="lin" valueType="num">
                                      <p:cBhvr additive="base">
                                        <p:cTn id="14"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9F994B-72C1-4D06-82F0-428326763A4C}"/>
              </a:ext>
            </a:extLst>
          </p:cNvPr>
          <p:cNvSpPr>
            <a:spLocks noGrp="1"/>
          </p:cNvSpPr>
          <p:nvPr>
            <p:ph type="title"/>
          </p:nvPr>
        </p:nvSpPr>
        <p:spPr>
          <a:xfrm>
            <a:off x="773723" y="133350"/>
            <a:ext cx="7760677" cy="785813"/>
          </a:xfrm>
        </p:spPr>
        <p:txBody>
          <a:bodyPr/>
          <a:lstStyle/>
          <a:p>
            <a:pPr algn="ctr"/>
            <a:r>
              <a:rPr lang="pt-BR" dirty="0">
                <a:solidFill>
                  <a:schemeClr val="tx1"/>
                </a:solidFill>
              </a:rPr>
              <a:t>Estimativas da Demanda</a:t>
            </a:r>
          </a:p>
        </p:txBody>
      </p:sp>
      <p:sp>
        <p:nvSpPr>
          <p:cNvPr id="3" name="Espaço Reservado para Conteúdo 2">
            <a:extLst>
              <a:ext uri="{FF2B5EF4-FFF2-40B4-BE49-F238E27FC236}">
                <a16:creationId xmlns:a16="http://schemas.microsoft.com/office/drawing/2014/main" id="{5A37BC4F-9FBC-4163-87C7-917015E62D10}"/>
              </a:ext>
            </a:extLst>
          </p:cNvPr>
          <p:cNvSpPr>
            <a:spLocks noGrp="1"/>
          </p:cNvSpPr>
          <p:nvPr>
            <p:ph idx="1"/>
          </p:nvPr>
        </p:nvSpPr>
        <p:spPr>
          <a:xfrm>
            <a:off x="211015" y="977753"/>
            <a:ext cx="8707902" cy="4883150"/>
          </a:xfrm>
        </p:spPr>
        <p:txBody>
          <a:bodyPr/>
          <a:lstStyle/>
          <a:p>
            <a:pPr algn="just">
              <a:spcBef>
                <a:spcPts val="600"/>
              </a:spcBef>
              <a:buClrTx/>
              <a:buSzPct val="97000"/>
              <a:buFont typeface="Wingdings" panose="05000000000000000000" pitchFamily="2" charset="2"/>
              <a:buChar char="§"/>
            </a:pPr>
            <a:r>
              <a:rPr lang="pt-BR" sz="2800" dirty="0">
                <a:solidFill>
                  <a:schemeClr val="tx1"/>
                </a:solidFill>
              </a:rPr>
              <a:t>A correta política de preços de uma firma depende da qualidade da estimativa da demanda. </a:t>
            </a:r>
          </a:p>
          <a:p>
            <a:pPr lvl="1" algn="just">
              <a:spcBef>
                <a:spcPts val="600"/>
              </a:spcBef>
              <a:buClrTx/>
              <a:buSzPct val="97000"/>
              <a:buFont typeface="Wingdings" panose="05000000000000000000" pitchFamily="2" charset="2"/>
              <a:buChar char="§"/>
            </a:pPr>
            <a:r>
              <a:rPr lang="pt-BR" dirty="0">
                <a:solidFill>
                  <a:schemeClr val="tx1"/>
                </a:solidFill>
              </a:rPr>
              <a:t>Qual preço a Pepsi deve escolher ?</a:t>
            </a:r>
          </a:p>
          <a:p>
            <a:pPr lvl="1" algn="just">
              <a:spcBef>
                <a:spcPts val="600"/>
              </a:spcBef>
              <a:buClrTx/>
              <a:buSzPct val="97000"/>
              <a:buFont typeface="Wingdings" panose="05000000000000000000" pitchFamily="2" charset="2"/>
              <a:buChar char="§"/>
            </a:pPr>
            <a:r>
              <a:rPr lang="pt-BR" dirty="0">
                <a:solidFill>
                  <a:schemeClr val="tx1"/>
                </a:solidFill>
              </a:rPr>
              <a:t>Qual preço a Coca-Cola deve escolher ?</a:t>
            </a:r>
          </a:p>
          <a:p>
            <a:pPr lvl="1" algn="just">
              <a:spcBef>
                <a:spcPts val="600"/>
              </a:spcBef>
              <a:buClrTx/>
              <a:buSzPct val="97000"/>
              <a:buFont typeface="Wingdings" panose="05000000000000000000" pitchFamily="2" charset="2"/>
              <a:buChar char="§"/>
            </a:pPr>
            <a:endParaRPr lang="pt-BR" sz="800" dirty="0">
              <a:solidFill>
                <a:schemeClr val="tx1"/>
              </a:solidFill>
            </a:endParaRPr>
          </a:p>
          <a:p>
            <a:pPr algn="just">
              <a:spcBef>
                <a:spcPts val="600"/>
              </a:spcBef>
              <a:buClrTx/>
              <a:buSzPct val="97000"/>
              <a:buFont typeface="Wingdings" panose="05000000000000000000" pitchFamily="2" charset="2"/>
              <a:buChar char="§"/>
            </a:pPr>
            <a:r>
              <a:rPr lang="pt-BR" sz="2800" dirty="0">
                <a:solidFill>
                  <a:schemeClr val="tx1"/>
                </a:solidFill>
              </a:rPr>
              <a:t>Qual o efeito do aumento do preço da Pepsi sobre a demanda por Coca-Cola ?</a:t>
            </a:r>
          </a:p>
          <a:p>
            <a:pPr algn="just">
              <a:spcBef>
                <a:spcPts val="600"/>
              </a:spcBef>
              <a:buClrTx/>
              <a:buSzPct val="97000"/>
              <a:buFont typeface="Wingdings" panose="05000000000000000000" pitchFamily="2" charset="2"/>
              <a:buChar char="§"/>
            </a:pPr>
            <a:endParaRPr lang="pt-BR" sz="800" dirty="0">
              <a:solidFill>
                <a:schemeClr val="tx1"/>
              </a:solidFill>
            </a:endParaRPr>
          </a:p>
          <a:p>
            <a:pPr algn="just">
              <a:spcBef>
                <a:spcPts val="600"/>
              </a:spcBef>
              <a:buClrTx/>
              <a:buSzPct val="97000"/>
              <a:buFont typeface="Wingdings" panose="05000000000000000000" pitchFamily="2" charset="2"/>
              <a:buChar char="§"/>
            </a:pPr>
            <a:r>
              <a:rPr lang="pt-BR" sz="2800" dirty="0">
                <a:solidFill>
                  <a:schemeClr val="tx1"/>
                </a:solidFill>
              </a:rPr>
              <a:t>Qual o efeito do aumento do preço da Coca-Cola sobre a demanda por Pepsi ?</a:t>
            </a:r>
          </a:p>
          <a:p>
            <a:pPr algn="just">
              <a:spcBef>
                <a:spcPts val="600"/>
              </a:spcBef>
              <a:buClrTx/>
              <a:buSzPct val="97000"/>
              <a:buFont typeface="Wingdings" panose="05000000000000000000" pitchFamily="2" charset="2"/>
              <a:buChar char="§"/>
            </a:pPr>
            <a:endParaRPr lang="pt-BR" sz="800" dirty="0">
              <a:solidFill>
                <a:schemeClr val="tx1"/>
              </a:solidFill>
            </a:endParaRPr>
          </a:p>
          <a:p>
            <a:pPr algn="just">
              <a:spcBef>
                <a:spcPts val="600"/>
              </a:spcBef>
              <a:buClrTx/>
              <a:buSzPct val="97000"/>
              <a:buFont typeface="Wingdings" panose="05000000000000000000" pitchFamily="2" charset="2"/>
              <a:buChar char="§"/>
            </a:pPr>
            <a:r>
              <a:rPr lang="pt-BR" sz="2800" dirty="0">
                <a:solidFill>
                  <a:schemeClr val="tx1"/>
                </a:solidFill>
              </a:rPr>
              <a:t>A quantidade demandada depende de outros fatores ? Quais ? De que forma ? </a:t>
            </a:r>
          </a:p>
          <a:p>
            <a:pPr algn="just">
              <a:spcBef>
                <a:spcPts val="600"/>
              </a:spcBef>
              <a:buClrTx/>
              <a:buSzPct val="97000"/>
              <a:buFont typeface="Wingdings" panose="05000000000000000000" pitchFamily="2" charset="2"/>
              <a:buChar char="§"/>
            </a:pPr>
            <a:endParaRPr lang="pt-BR" sz="2800" dirty="0">
              <a:solidFill>
                <a:schemeClr val="tx1"/>
              </a:solidFill>
            </a:endParaRPr>
          </a:p>
        </p:txBody>
      </p:sp>
    </p:spTree>
    <p:extLst>
      <p:ext uri="{BB962C8B-B14F-4D97-AF65-F5344CB8AC3E}">
        <p14:creationId xmlns:p14="http://schemas.microsoft.com/office/powerpoint/2010/main" val="383736758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4142604A-0B73-466B-B833-1787C24875C8}"/>
              </a:ext>
            </a:extLst>
          </p:cNvPr>
          <p:cNvSpPr>
            <a:spLocks noGrp="1"/>
          </p:cNvSpPr>
          <p:nvPr>
            <p:ph type="title"/>
          </p:nvPr>
        </p:nvSpPr>
        <p:spPr>
          <a:xfrm>
            <a:off x="773723" y="133350"/>
            <a:ext cx="7760677" cy="785813"/>
          </a:xfrm>
        </p:spPr>
        <p:txBody>
          <a:bodyPr/>
          <a:lstStyle/>
          <a:p>
            <a:pPr algn="ctr"/>
            <a:r>
              <a:rPr lang="pt-BR" dirty="0">
                <a:solidFill>
                  <a:schemeClr val="tx1"/>
                </a:solidFill>
              </a:rPr>
              <a:t>Estimativas da Demanda</a:t>
            </a:r>
          </a:p>
        </p:txBody>
      </p:sp>
      <p:sp>
        <p:nvSpPr>
          <p:cNvPr id="7" name="CaixaDeTexto 6">
            <a:extLst>
              <a:ext uri="{FF2B5EF4-FFF2-40B4-BE49-F238E27FC236}">
                <a16:creationId xmlns:a16="http://schemas.microsoft.com/office/drawing/2014/main" id="{14B3A6D2-B034-4E70-B900-BD1ABB3E61E6}"/>
              </a:ext>
            </a:extLst>
          </p:cNvPr>
          <p:cNvSpPr txBox="1"/>
          <p:nvPr/>
        </p:nvSpPr>
        <p:spPr>
          <a:xfrm>
            <a:off x="84407" y="984736"/>
            <a:ext cx="8904848" cy="1384995"/>
          </a:xfrm>
          <a:prstGeom prst="rect">
            <a:avLst/>
          </a:prstGeom>
          <a:noFill/>
        </p:spPr>
        <p:txBody>
          <a:bodyPr wrap="square" rtlCol="0">
            <a:spAutoFit/>
          </a:bodyPr>
          <a:lstStyle/>
          <a:p>
            <a:pPr marL="457200" indent="-457200" algn="just">
              <a:buFont typeface="Wingdings" panose="05000000000000000000" pitchFamily="2" charset="2"/>
              <a:buChar char="§"/>
            </a:pPr>
            <a:r>
              <a:rPr lang="pt-BR" sz="2800" dirty="0" err="1">
                <a:latin typeface="Arial" panose="020B0604020202020204" pitchFamily="34" charset="0"/>
                <a:cs typeface="Arial" panose="020B0604020202020204" pitchFamily="34" charset="0"/>
              </a:rPr>
              <a:t>Gasmi</a:t>
            </a:r>
            <a:r>
              <a:rPr lang="pt-BR" sz="2800" dirty="0">
                <a:latin typeface="Arial" panose="020B0604020202020204" pitchFamily="34" charset="0"/>
                <a:cs typeface="Arial" panose="020B0604020202020204" pitchFamily="34" charset="0"/>
              </a:rPr>
              <a:t>, </a:t>
            </a:r>
            <a:r>
              <a:rPr lang="pt-BR" sz="2800" dirty="0" err="1">
                <a:latin typeface="Arial" panose="020B0604020202020204" pitchFamily="34" charset="0"/>
                <a:cs typeface="Arial" panose="020B0604020202020204" pitchFamily="34" charset="0"/>
              </a:rPr>
              <a:t>Laffont</a:t>
            </a:r>
            <a:r>
              <a:rPr lang="pt-BR" sz="2800" dirty="0">
                <a:latin typeface="Arial" panose="020B0604020202020204" pitchFamily="34" charset="0"/>
                <a:cs typeface="Arial" panose="020B0604020202020204" pitchFamily="34" charset="0"/>
              </a:rPr>
              <a:t> e </a:t>
            </a:r>
            <a:r>
              <a:rPr lang="pt-BR" sz="2800" dirty="0" err="1">
                <a:latin typeface="Arial" panose="020B0604020202020204" pitchFamily="34" charset="0"/>
                <a:cs typeface="Arial" panose="020B0604020202020204" pitchFamily="34" charset="0"/>
              </a:rPr>
              <a:t>Vuong</a:t>
            </a:r>
            <a:r>
              <a:rPr lang="pt-BR" sz="2800" dirty="0">
                <a:latin typeface="Arial" panose="020B0604020202020204" pitchFamily="34" charset="0"/>
                <a:cs typeface="Arial" panose="020B0604020202020204" pitchFamily="34" charset="0"/>
              </a:rPr>
              <a:t> (GLV) estimaram as demandas por Pepsi e Coca-Cola, encontrando os seguintes resultados.</a:t>
            </a:r>
          </a:p>
        </p:txBody>
      </p:sp>
      <p:sp>
        <p:nvSpPr>
          <p:cNvPr id="9" name="Rectangle 1">
            <a:extLst>
              <a:ext uri="{FF2B5EF4-FFF2-40B4-BE49-F238E27FC236}">
                <a16:creationId xmlns:a16="http://schemas.microsoft.com/office/drawing/2014/main" id="{CE3AE602-5EF1-4434-8DDC-CB82D1DDB360}"/>
              </a:ext>
            </a:extLst>
          </p:cNvPr>
          <p:cNvSpPr>
            <a:spLocks noChangeArrowheads="1"/>
          </p:cNvSpPr>
          <p:nvPr/>
        </p:nvSpPr>
        <p:spPr bwMode="auto">
          <a:xfrm>
            <a:off x="0" y="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800" b="0" i="0" u="none" strike="noStrike" cap="none" normalizeH="0" baseline="0">
              <a:ln>
                <a:noFill/>
              </a:ln>
              <a:solidFill>
                <a:schemeClr val="tx1"/>
              </a:solidFill>
              <a:effectLst/>
              <a:latin typeface="Arial" panose="020B0604020202020204" pitchFamily="34" charset="0"/>
            </a:endParaRPr>
          </a:p>
        </p:txBody>
      </p:sp>
      <p:sp>
        <p:nvSpPr>
          <p:cNvPr id="10" name="CaixaDeTexto 9">
            <a:extLst>
              <a:ext uri="{FF2B5EF4-FFF2-40B4-BE49-F238E27FC236}">
                <a16:creationId xmlns:a16="http://schemas.microsoft.com/office/drawing/2014/main" id="{2D1CEF14-F05F-4EFC-BAFD-422F4FCD992C}"/>
              </a:ext>
            </a:extLst>
          </p:cNvPr>
          <p:cNvSpPr txBox="1"/>
          <p:nvPr/>
        </p:nvSpPr>
        <p:spPr>
          <a:xfrm>
            <a:off x="225083" y="5809954"/>
            <a:ext cx="8764172" cy="923330"/>
          </a:xfrm>
          <a:prstGeom prst="rect">
            <a:avLst/>
          </a:prstGeom>
          <a:noFill/>
        </p:spPr>
        <p:txBody>
          <a:bodyPr wrap="square" rtlCol="0">
            <a:spAutoFit/>
          </a:bodyPr>
          <a:lstStyle/>
          <a:p>
            <a:pPr algn="just"/>
            <a:r>
              <a:rPr lang="pt-BR" sz="1800" dirty="0" err="1">
                <a:latin typeface="+mn-lt"/>
              </a:rPr>
              <a:t>Gasmi</a:t>
            </a:r>
            <a:r>
              <a:rPr lang="pt-BR" sz="1800" dirty="0">
                <a:latin typeface="+mn-lt"/>
              </a:rPr>
              <a:t>, F. ,  </a:t>
            </a:r>
            <a:r>
              <a:rPr lang="pt-BR" sz="1800" dirty="0" err="1">
                <a:latin typeface="+mn-lt"/>
              </a:rPr>
              <a:t>Laffont</a:t>
            </a:r>
            <a:r>
              <a:rPr lang="pt-BR" sz="1800" dirty="0">
                <a:latin typeface="+mn-lt"/>
              </a:rPr>
              <a:t>, J. J. , </a:t>
            </a:r>
            <a:r>
              <a:rPr lang="pt-BR" sz="1800" dirty="0" err="1">
                <a:latin typeface="+mn-lt"/>
              </a:rPr>
              <a:t>and</a:t>
            </a:r>
            <a:r>
              <a:rPr lang="pt-BR" sz="1800" dirty="0">
                <a:latin typeface="+mn-lt"/>
              </a:rPr>
              <a:t> </a:t>
            </a:r>
            <a:r>
              <a:rPr lang="pt-BR" sz="1800" dirty="0" err="1">
                <a:latin typeface="+mn-lt"/>
              </a:rPr>
              <a:t>Vuong</a:t>
            </a:r>
            <a:r>
              <a:rPr lang="pt-BR" sz="1800" dirty="0">
                <a:latin typeface="+mn-lt"/>
              </a:rPr>
              <a:t>, Q. (1992).  </a:t>
            </a:r>
            <a:r>
              <a:rPr lang="pt-BR" sz="1800" dirty="0" err="1">
                <a:latin typeface="+mn-lt"/>
              </a:rPr>
              <a:t>E</a:t>
            </a:r>
            <a:r>
              <a:rPr lang="pt-BR" sz="1800" cap="small" dirty="0" err="1">
                <a:latin typeface="+mn-lt"/>
              </a:rPr>
              <a:t>conometric</a:t>
            </a:r>
            <a:r>
              <a:rPr lang="pt-BR" sz="1800" cap="small" dirty="0">
                <a:latin typeface="+mn-lt"/>
              </a:rPr>
              <a:t> </a:t>
            </a:r>
            <a:r>
              <a:rPr lang="pt-BR" sz="1800" dirty="0">
                <a:latin typeface="+mn-lt"/>
              </a:rPr>
              <a:t> </a:t>
            </a:r>
            <a:r>
              <a:rPr lang="pt-BR" sz="1800" dirty="0" err="1">
                <a:latin typeface="+mn-lt"/>
              </a:rPr>
              <a:t>A</a:t>
            </a:r>
            <a:r>
              <a:rPr lang="pt-BR" sz="1800" cap="small" dirty="0" err="1">
                <a:latin typeface="+mn-lt"/>
              </a:rPr>
              <a:t>nalysis</a:t>
            </a:r>
            <a:r>
              <a:rPr lang="pt-BR" sz="1800" cap="small" dirty="0">
                <a:latin typeface="+mn-lt"/>
              </a:rPr>
              <a:t> OF </a:t>
            </a:r>
            <a:r>
              <a:rPr lang="pt-BR" sz="1800" dirty="0" err="1">
                <a:latin typeface="+mn-lt"/>
              </a:rPr>
              <a:t>C</a:t>
            </a:r>
            <a:r>
              <a:rPr lang="pt-BR" sz="1800" cap="small" dirty="0" err="1">
                <a:latin typeface="+mn-lt"/>
              </a:rPr>
              <a:t>ollusive</a:t>
            </a:r>
            <a:r>
              <a:rPr lang="pt-BR" sz="1800" dirty="0">
                <a:latin typeface="+mn-lt"/>
              </a:rPr>
              <a:t>  </a:t>
            </a:r>
            <a:r>
              <a:rPr lang="pt-BR" sz="1800" dirty="0" err="1">
                <a:latin typeface="+mn-lt"/>
              </a:rPr>
              <a:t>B</a:t>
            </a:r>
            <a:r>
              <a:rPr lang="pt-BR" sz="1800" cap="small" dirty="0" err="1">
                <a:latin typeface="+mn-lt"/>
              </a:rPr>
              <a:t>ehavior</a:t>
            </a:r>
            <a:r>
              <a:rPr lang="pt-BR" sz="1800" cap="small" dirty="0">
                <a:latin typeface="+mn-lt"/>
              </a:rPr>
              <a:t> in  a </a:t>
            </a:r>
            <a:r>
              <a:rPr lang="pt-BR" sz="1800" dirty="0">
                <a:latin typeface="+mn-lt"/>
              </a:rPr>
              <a:t> S</a:t>
            </a:r>
            <a:r>
              <a:rPr lang="pt-BR" sz="1800" cap="small" dirty="0">
                <a:latin typeface="+mn-lt"/>
              </a:rPr>
              <a:t>oft</a:t>
            </a:r>
            <a:r>
              <a:rPr lang="pt-BR" sz="1800" dirty="0">
                <a:latin typeface="+mn-lt"/>
              </a:rPr>
              <a:t>-D</a:t>
            </a:r>
            <a:r>
              <a:rPr lang="pt-BR" sz="1800" cap="small" dirty="0">
                <a:latin typeface="+mn-lt"/>
              </a:rPr>
              <a:t>rink </a:t>
            </a:r>
            <a:r>
              <a:rPr lang="pt-BR" sz="1800" dirty="0">
                <a:latin typeface="+mn-lt"/>
              </a:rPr>
              <a:t> M</a:t>
            </a:r>
            <a:r>
              <a:rPr lang="pt-BR" sz="1800" cap="small" dirty="0">
                <a:latin typeface="+mn-lt"/>
              </a:rPr>
              <a:t>arket.  </a:t>
            </a:r>
            <a:r>
              <a:rPr lang="en-US" sz="1800" dirty="0">
                <a:latin typeface="+mn-lt"/>
              </a:rPr>
              <a:t>Journal of Economics &amp; Management Strategy.</a:t>
            </a:r>
          </a:p>
        </p:txBody>
      </p:sp>
      <p:graphicFrame>
        <p:nvGraphicFramePr>
          <p:cNvPr id="11" name="Object 7">
            <a:extLst>
              <a:ext uri="{FF2B5EF4-FFF2-40B4-BE49-F238E27FC236}">
                <a16:creationId xmlns:a16="http://schemas.microsoft.com/office/drawing/2014/main" id="{BEAE5122-8F3F-46FA-9AD0-438A63B8D6F0}"/>
              </a:ext>
            </a:extLst>
          </p:cNvPr>
          <p:cNvGraphicFramePr>
            <a:graphicFrameLocks noChangeAspect="1"/>
          </p:cNvGraphicFramePr>
          <p:nvPr>
            <p:extLst>
              <p:ext uri="{D42A27DB-BD31-4B8C-83A1-F6EECF244321}">
                <p14:modId xmlns:p14="http://schemas.microsoft.com/office/powerpoint/2010/main" val="4149707854"/>
              </p:ext>
            </p:extLst>
          </p:nvPr>
        </p:nvGraphicFramePr>
        <p:xfrm>
          <a:off x="65527" y="2511425"/>
          <a:ext cx="9029700" cy="527050"/>
        </p:xfrm>
        <a:graphic>
          <a:graphicData uri="http://schemas.openxmlformats.org/presentationml/2006/ole">
            <mc:AlternateContent xmlns:mc="http://schemas.openxmlformats.org/markup-compatibility/2006">
              <mc:Choice xmlns:v="urn:schemas-microsoft-com:vml" Requires="v">
                <p:oleObj name="Equation" r:id="rId2" imgW="4343400" imgH="228600" progId="Equation.DSMT4">
                  <p:embed/>
                </p:oleObj>
              </mc:Choice>
              <mc:Fallback>
                <p:oleObj name="Equation" r:id="rId2" imgW="4343400" imgH="228600" progId="Equation.DSMT4">
                  <p:embed/>
                  <p:pic>
                    <p:nvPicPr>
                      <p:cNvPr id="9" name="Object 7">
                        <a:extLst>
                          <a:ext uri="{FF2B5EF4-FFF2-40B4-BE49-F238E27FC236}">
                            <a16:creationId xmlns:a16="http://schemas.microsoft.com/office/drawing/2014/main" id="{7668A3DC-BFDC-414C-A564-876922C2453D}"/>
                          </a:ext>
                        </a:extLst>
                      </p:cNvPr>
                      <p:cNvPicPr>
                        <a:picLocks noChangeAspect="1" noChangeArrowheads="1"/>
                      </p:cNvPicPr>
                      <p:nvPr/>
                    </p:nvPicPr>
                    <p:blipFill>
                      <a:blip r:embed="rId3"/>
                      <a:srcRect/>
                      <a:stretch>
                        <a:fillRect/>
                      </a:stretch>
                    </p:blipFill>
                    <p:spPr bwMode="auto">
                      <a:xfrm>
                        <a:off x="65527" y="2511425"/>
                        <a:ext cx="9029700" cy="527050"/>
                      </a:xfrm>
                      <a:prstGeom prst="rect">
                        <a:avLst/>
                      </a:prstGeom>
                      <a:solidFill>
                        <a:srgbClr val="F8F8F8"/>
                      </a:solidFill>
                      <a:ln>
                        <a:solidFill>
                          <a:schemeClr val="tx1"/>
                        </a:solidFill>
                      </a:ln>
                    </p:spPr>
                  </p:pic>
                </p:oleObj>
              </mc:Fallback>
            </mc:AlternateContent>
          </a:graphicData>
        </a:graphic>
      </p:graphicFrame>
      <p:graphicFrame>
        <p:nvGraphicFramePr>
          <p:cNvPr id="12" name="Object 7">
            <a:extLst>
              <a:ext uri="{FF2B5EF4-FFF2-40B4-BE49-F238E27FC236}">
                <a16:creationId xmlns:a16="http://schemas.microsoft.com/office/drawing/2014/main" id="{023B5DA2-4914-4982-AE7C-3E04A2D744B1}"/>
              </a:ext>
            </a:extLst>
          </p:cNvPr>
          <p:cNvGraphicFramePr>
            <a:graphicFrameLocks noChangeAspect="1"/>
          </p:cNvGraphicFramePr>
          <p:nvPr>
            <p:extLst>
              <p:ext uri="{D42A27DB-BD31-4B8C-83A1-F6EECF244321}">
                <p14:modId xmlns:p14="http://schemas.microsoft.com/office/powerpoint/2010/main" val="3207096429"/>
              </p:ext>
            </p:extLst>
          </p:nvPr>
        </p:nvGraphicFramePr>
        <p:xfrm>
          <a:off x="78227" y="3311525"/>
          <a:ext cx="8986837" cy="527050"/>
        </p:xfrm>
        <a:graphic>
          <a:graphicData uri="http://schemas.openxmlformats.org/presentationml/2006/ole">
            <mc:AlternateContent xmlns:mc="http://schemas.openxmlformats.org/markup-compatibility/2006">
              <mc:Choice xmlns:v="urn:schemas-microsoft-com:vml" Requires="v">
                <p:oleObj name="Equation" r:id="rId4" imgW="4317840" imgH="228600" progId="Equation.DSMT4">
                  <p:embed/>
                </p:oleObj>
              </mc:Choice>
              <mc:Fallback>
                <p:oleObj name="Equation" r:id="rId4" imgW="4317840" imgH="228600" progId="Equation.DSMT4">
                  <p:embed/>
                  <p:pic>
                    <p:nvPicPr>
                      <p:cNvPr id="11" name="Object 7">
                        <a:extLst>
                          <a:ext uri="{FF2B5EF4-FFF2-40B4-BE49-F238E27FC236}">
                            <a16:creationId xmlns:a16="http://schemas.microsoft.com/office/drawing/2014/main" id="{BEAE5122-8F3F-46FA-9AD0-438A63B8D6F0}"/>
                          </a:ext>
                        </a:extLst>
                      </p:cNvPr>
                      <p:cNvPicPr>
                        <a:picLocks noChangeAspect="1" noChangeArrowheads="1"/>
                      </p:cNvPicPr>
                      <p:nvPr/>
                    </p:nvPicPr>
                    <p:blipFill>
                      <a:blip r:embed="rId5"/>
                      <a:srcRect/>
                      <a:stretch>
                        <a:fillRect/>
                      </a:stretch>
                    </p:blipFill>
                    <p:spPr bwMode="auto">
                      <a:xfrm>
                        <a:off x="78227" y="3311525"/>
                        <a:ext cx="8986837" cy="527050"/>
                      </a:xfrm>
                      <a:prstGeom prst="rect">
                        <a:avLst/>
                      </a:prstGeom>
                      <a:solidFill>
                        <a:srgbClr val="F8F8F8"/>
                      </a:solidFill>
                      <a:ln>
                        <a:solidFill>
                          <a:schemeClr val="tx1"/>
                        </a:solidFill>
                      </a:ln>
                    </p:spPr>
                  </p:pic>
                </p:oleObj>
              </mc:Fallback>
            </mc:AlternateContent>
          </a:graphicData>
        </a:graphic>
      </p:graphicFrame>
      <p:sp>
        <p:nvSpPr>
          <p:cNvPr id="13" name="Espaço Reservado para Conteúdo 2">
            <a:extLst>
              <a:ext uri="{FF2B5EF4-FFF2-40B4-BE49-F238E27FC236}">
                <a16:creationId xmlns:a16="http://schemas.microsoft.com/office/drawing/2014/main" id="{6F0A3575-BB78-4634-B2B3-0E08A263D9AD}"/>
              </a:ext>
            </a:extLst>
          </p:cNvPr>
          <p:cNvSpPr>
            <a:spLocks noGrp="1"/>
          </p:cNvSpPr>
          <p:nvPr>
            <p:ph idx="1"/>
          </p:nvPr>
        </p:nvSpPr>
        <p:spPr>
          <a:xfrm>
            <a:off x="70364" y="4086714"/>
            <a:ext cx="8918891" cy="1146468"/>
          </a:xfrm>
        </p:spPr>
        <p:txBody>
          <a:bodyPr/>
          <a:lstStyle/>
          <a:p>
            <a:pPr algn="just">
              <a:buClrTx/>
              <a:buSzPct val="92000"/>
              <a:buFont typeface="Wingdings" panose="05000000000000000000" pitchFamily="2" charset="2"/>
              <a:buChar char="§"/>
            </a:pPr>
            <a:r>
              <a:rPr lang="pt-BR" sz="2800" dirty="0">
                <a:solidFill>
                  <a:schemeClr val="tx1"/>
                </a:solidFill>
              </a:rPr>
              <a:t>Valores médios observados por GLP em seu estudo são:</a:t>
            </a:r>
          </a:p>
        </p:txBody>
      </p:sp>
      <p:graphicFrame>
        <p:nvGraphicFramePr>
          <p:cNvPr id="14" name="Object 7">
            <a:extLst>
              <a:ext uri="{FF2B5EF4-FFF2-40B4-BE49-F238E27FC236}">
                <a16:creationId xmlns:a16="http://schemas.microsoft.com/office/drawing/2014/main" id="{5FE2BEC1-B721-44EC-9495-33731FED7374}"/>
              </a:ext>
            </a:extLst>
          </p:cNvPr>
          <p:cNvGraphicFramePr>
            <a:graphicFrameLocks noChangeAspect="1"/>
          </p:cNvGraphicFramePr>
          <p:nvPr>
            <p:extLst>
              <p:ext uri="{D42A27DB-BD31-4B8C-83A1-F6EECF244321}">
                <p14:modId xmlns:p14="http://schemas.microsoft.com/office/powerpoint/2010/main" val="2578315213"/>
              </p:ext>
            </p:extLst>
          </p:nvPr>
        </p:nvGraphicFramePr>
        <p:xfrm>
          <a:off x="1304106" y="4513823"/>
          <a:ext cx="7671081" cy="557213"/>
        </p:xfrm>
        <a:graphic>
          <a:graphicData uri="http://schemas.openxmlformats.org/presentationml/2006/ole">
            <mc:AlternateContent xmlns:mc="http://schemas.openxmlformats.org/markup-compatibility/2006">
              <mc:Choice xmlns:v="urn:schemas-microsoft-com:vml" Requires="v">
                <p:oleObj name="Equation" r:id="rId6" imgW="3924000" imgH="241200" progId="Equation.DSMT4">
                  <p:embed/>
                </p:oleObj>
              </mc:Choice>
              <mc:Fallback>
                <p:oleObj name="Equation" r:id="rId6" imgW="3924000" imgH="241200" progId="Equation.DSMT4">
                  <p:embed/>
                  <p:pic>
                    <p:nvPicPr>
                      <p:cNvPr id="6" name="Object 7">
                        <a:extLst>
                          <a:ext uri="{FF2B5EF4-FFF2-40B4-BE49-F238E27FC236}">
                            <a16:creationId xmlns:a16="http://schemas.microsoft.com/office/drawing/2014/main" id="{1F1D7D8F-8563-4A79-BA77-43F46A729FA3}"/>
                          </a:ext>
                        </a:extLst>
                      </p:cNvPr>
                      <p:cNvPicPr>
                        <a:picLocks noChangeAspect="1" noChangeArrowheads="1"/>
                      </p:cNvPicPr>
                      <p:nvPr/>
                    </p:nvPicPr>
                    <p:blipFill>
                      <a:blip r:embed="rId7"/>
                      <a:srcRect/>
                      <a:stretch>
                        <a:fillRect/>
                      </a:stretch>
                    </p:blipFill>
                    <p:spPr bwMode="auto">
                      <a:xfrm>
                        <a:off x="1304106" y="4513823"/>
                        <a:ext cx="7671081" cy="5572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3350886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 calcmode="lin" valueType="num">
                                      <p:cBhvr additive="base">
                                        <p:cTn id="19"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228CF68C-BAA6-4830-9F90-7D7EF363813A}"/>
              </a:ext>
            </a:extLst>
          </p:cNvPr>
          <p:cNvSpPr>
            <a:spLocks noGrp="1"/>
          </p:cNvSpPr>
          <p:nvPr>
            <p:ph idx="1"/>
          </p:nvPr>
        </p:nvSpPr>
        <p:spPr>
          <a:xfrm>
            <a:off x="225083" y="935549"/>
            <a:ext cx="8690317" cy="4883150"/>
          </a:xfrm>
        </p:spPr>
        <p:txBody>
          <a:bodyPr/>
          <a:lstStyle/>
          <a:p>
            <a:pPr algn="just">
              <a:buClrTx/>
              <a:buSzPct val="95000"/>
              <a:buFont typeface="Wingdings" panose="05000000000000000000" pitchFamily="2" charset="2"/>
              <a:buChar char="§"/>
            </a:pPr>
            <a:r>
              <a:rPr lang="pt-BR" sz="2800" dirty="0" err="1">
                <a:solidFill>
                  <a:schemeClr val="tx1"/>
                </a:solidFill>
                <a:latin typeface="Arial" panose="020B0604020202020204" pitchFamily="34" charset="0"/>
                <a:cs typeface="Arial" panose="020B0604020202020204" pitchFamily="34" charset="0"/>
              </a:rPr>
              <a:t>Qc</a:t>
            </a:r>
            <a:r>
              <a:rPr lang="pt-BR" sz="2800" dirty="0">
                <a:solidFill>
                  <a:schemeClr val="tx1"/>
                </a:solidFill>
                <a:latin typeface="Arial" panose="020B0604020202020204" pitchFamily="34" charset="0"/>
                <a:cs typeface="Arial" panose="020B0604020202020204" pitchFamily="34" charset="0"/>
              </a:rPr>
              <a:t> e Q</a:t>
            </a:r>
            <a:r>
              <a:rPr lang="pt-BR" sz="2000" dirty="0">
                <a:solidFill>
                  <a:schemeClr val="tx1"/>
                </a:solidFill>
                <a:latin typeface="Arial" panose="020B0604020202020204" pitchFamily="34" charset="0"/>
                <a:cs typeface="Arial" panose="020B0604020202020204" pitchFamily="34" charset="0"/>
              </a:rPr>
              <a:t>P</a:t>
            </a:r>
            <a:r>
              <a:rPr lang="pt-BR" sz="2800" dirty="0">
                <a:solidFill>
                  <a:schemeClr val="tx1"/>
                </a:solidFill>
                <a:latin typeface="Arial" panose="020B0604020202020204" pitchFamily="34" charset="0"/>
                <a:cs typeface="Arial" panose="020B0604020202020204" pitchFamily="34" charset="0"/>
              </a:rPr>
              <a:t> são as quantidades da coca e da Pepsi (10 milhões de caixas).</a:t>
            </a:r>
          </a:p>
          <a:p>
            <a:pPr algn="just">
              <a:buClrTx/>
              <a:buSzPct val="95000"/>
              <a:buFont typeface="Wingdings" panose="05000000000000000000" pitchFamily="2" charset="2"/>
              <a:buChar char="§"/>
            </a:pPr>
            <a:r>
              <a:rPr lang="pt-BR" sz="2800" dirty="0" err="1">
                <a:solidFill>
                  <a:schemeClr val="tx1"/>
                </a:solidFill>
                <a:latin typeface="Arial" panose="020B0604020202020204" pitchFamily="34" charset="0"/>
                <a:cs typeface="Arial" panose="020B0604020202020204" pitchFamily="34" charset="0"/>
              </a:rPr>
              <a:t>Pc</a:t>
            </a:r>
            <a:r>
              <a:rPr lang="pt-BR" sz="2800" dirty="0">
                <a:solidFill>
                  <a:schemeClr val="tx1"/>
                </a:solidFill>
                <a:latin typeface="Arial" panose="020B0604020202020204" pitchFamily="34" charset="0"/>
                <a:cs typeface="Arial" panose="020B0604020202020204" pitchFamily="34" charset="0"/>
              </a:rPr>
              <a:t> e P</a:t>
            </a:r>
            <a:r>
              <a:rPr lang="pt-BR" sz="2000" dirty="0">
                <a:solidFill>
                  <a:schemeClr val="tx1"/>
                </a:solidFill>
                <a:latin typeface="Arial" panose="020B0604020202020204" pitchFamily="34" charset="0"/>
                <a:cs typeface="Arial" panose="020B0604020202020204" pitchFamily="34" charset="0"/>
              </a:rPr>
              <a:t>P</a:t>
            </a:r>
            <a:r>
              <a:rPr lang="pt-BR" sz="2800" dirty="0">
                <a:solidFill>
                  <a:schemeClr val="tx1"/>
                </a:solidFill>
                <a:latin typeface="Arial" panose="020B0604020202020204" pitchFamily="34" charset="0"/>
                <a:cs typeface="Arial" panose="020B0604020202020204" pitchFamily="34" charset="0"/>
              </a:rPr>
              <a:t> são os preços da coca e da Pepsi (dólares por 10 caixas, em dólares de 1986).</a:t>
            </a:r>
          </a:p>
          <a:p>
            <a:pPr algn="just">
              <a:buClrTx/>
              <a:buSzPct val="95000"/>
              <a:buFont typeface="Wingdings" panose="05000000000000000000" pitchFamily="2" charset="2"/>
              <a:buChar char="§"/>
            </a:pPr>
            <a:r>
              <a:rPr lang="pt-BR" sz="2800" dirty="0">
                <a:solidFill>
                  <a:schemeClr val="tx1"/>
                </a:solidFill>
                <a:latin typeface="Arial" panose="020B0604020202020204" pitchFamily="34" charset="0"/>
                <a:cs typeface="Arial" panose="020B0604020202020204" pitchFamily="34" charset="0"/>
              </a:rPr>
              <a:t>G</a:t>
            </a:r>
            <a:r>
              <a:rPr lang="pt-BR" sz="2000" dirty="0">
                <a:solidFill>
                  <a:schemeClr val="tx1"/>
                </a:solidFill>
                <a:latin typeface="Arial" panose="020B0604020202020204" pitchFamily="34" charset="0"/>
                <a:cs typeface="Arial" panose="020B0604020202020204" pitchFamily="34" charset="0"/>
              </a:rPr>
              <a:t>PP</a:t>
            </a:r>
            <a:r>
              <a:rPr lang="pt-BR" sz="2800" dirty="0">
                <a:solidFill>
                  <a:schemeClr val="tx1"/>
                </a:solidFill>
                <a:latin typeface="Arial" panose="020B0604020202020204" pitchFamily="34" charset="0"/>
                <a:cs typeface="Arial" panose="020B0604020202020204" pitchFamily="34" charset="0"/>
              </a:rPr>
              <a:t> e G</a:t>
            </a:r>
            <a:r>
              <a:rPr lang="pt-BR" sz="2000" dirty="0">
                <a:solidFill>
                  <a:schemeClr val="tx1"/>
                </a:solidFill>
                <a:latin typeface="Arial" panose="020B0604020202020204" pitchFamily="34" charset="0"/>
                <a:cs typeface="Arial" panose="020B0604020202020204" pitchFamily="34" charset="0"/>
              </a:rPr>
              <a:t>PC</a:t>
            </a:r>
            <a:r>
              <a:rPr lang="pt-BR" sz="2800" dirty="0">
                <a:solidFill>
                  <a:schemeClr val="tx1"/>
                </a:solidFill>
                <a:latin typeface="Arial" panose="020B0604020202020204" pitchFamily="34" charset="0"/>
                <a:cs typeface="Arial" panose="020B0604020202020204" pitchFamily="34" charset="0"/>
              </a:rPr>
              <a:t> são os gastos semestrais em propaganda da </a:t>
            </a:r>
            <a:r>
              <a:rPr lang="pt-BR" sz="2800" dirty="0" err="1">
                <a:solidFill>
                  <a:schemeClr val="tx1"/>
                </a:solidFill>
                <a:latin typeface="Arial" panose="020B0604020202020204" pitchFamily="34" charset="0"/>
                <a:cs typeface="Arial" panose="020B0604020202020204" pitchFamily="34" charset="0"/>
              </a:rPr>
              <a:t>pepsi</a:t>
            </a:r>
            <a:r>
              <a:rPr lang="pt-BR" sz="2800" dirty="0">
                <a:solidFill>
                  <a:schemeClr val="tx1"/>
                </a:solidFill>
                <a:latin typeface="Arial" panose="020B0604020202020204" pitchFamily="34" charset="0"/>
                <a:cs typeface="Arial" panose="020B0604020202020204" pitchFamily="34" charset="0"/>
              </a:rPr>
              <a:t> e da coca (em dólares de 1986)</a:t>
            </a:r>
          </a:p>
          <a:p>
            <a:pPr algn="just">
              <a:buClrTx/>
              <a:buSzPct val="95000"/>
              <a:buFont typeface="Wingdings" panose="05000000000000000000" pitchFamily="2" charset="2"/>
              <a:buChar char="§"/>
            </a:pPr>
            <a:r>
              <a:rPr lang="pt-BR" sz="2800" dirty="0">
                <a:solidFill>
                  <a:schemeClr val="tx1"/>
                </a:solidFill>
                <a:latin typeface="Arial" panose="020B0604020202020204" pitchFamily="34" charset="0"/>
                <a:cs typeface="Arial" panose="020B0604020202020204" pitchFamily="34" charset="0"/>
              </a:rPr>
              <a:t>I é a renda disponível dos EUA (milhares de dólares de 1986)</a:t>
            </a:r>
          </a:p>
          <a:p>
            <a:pPr algn="just">
              <a:buClrTx/>
              <a:buSzPct val="95000"/>
              <a:buFont typeface="Wingdings" panose="05000000000000000000" pitchFamily="2" charset="2"/>
              <a:buChar char="§"/>
            </a:pPr>
            <a:r>
              <a:rPr lang="pt-BR" sz="2800" dirty="0">
                <a:solidFill>
                  <a:schemeClr val="tx1"/>
                </a:solidFill>
                <a:latin typeface="Arial" panose="020B0604020202020204" pitchFamily="34" charset="0"/>
                <a:cs typeface="Arial" panose="020B0604020202020204" pitchFamily="34" charset="0"/>
              </a:rPr>
              <a:t>D</a:t>
            </a:r>
            <a:r>
              <a:rPr lang="pt-BR" sz="2000" dirty="0">
                <a:solidFill>
                  <a:schemeClr val="tx1"/>
                </a:solidFill>
                <a:latin typeface="Arial" panose="020B0604020202020204" pitchFamily="34" charset="0"/>
                <a:cs typeface="Arial" panose="020B0604020202020204" pitchFamily="34" charset="0"/>
              </a:rPr>
              <a:t>V</a:t>
            </a:r>
            <a:r>
              <a:rPr lang="pt-BR" sz="2800" dirty="0">
                <a:solidFill>
                  <a:schemeClr val="tx1"/>
                </a:solidFill>
                <a:latin typeface="Arial" panose="020B0604020202020204" pitchFamily="34" charset="0"/>
                <a:cs typeface="Arial" panose="020B0604020202020204" pitchFamily="34" charset="0"/>
              </a:rPr>
              <a:t> é uma variável </a:t>
            </a:r>
            <a:r>
              <a:rPr lang="pt-BR" sz="2800" dirty="0" err="1">
                <a:solidFill>
                  <a:schemeClr val="tx1"/>
                </a:solidFill>
                <a:latin typeface="Arial" panose="020B0604020202020204" pitchFamily="34" charset="0"/>
                <a:cs typeface="Arial" panose="020B0604020202020204" pitchFamily="34" charset="0"/>
              </a:rPr>
              <a:t>Dummy</a:t>
            </a:r>
            <a:r>
              <a:rPr lang="pt-BR" sz="2800" dirty="0">
                <a:solidFill>
                  <a:schemeClr val="tx1"/>
                </a:solidFill>
                <a:latin typeface="Arial" panose="020B0604020202020204" pitchFamily="34" charset="0"/>
                <a:cs typeface="Arial" panose="020B0604020202020204" pitchFamily="34" charset="0"/>
              </a:rPr>
              <a:t> (assume o valor de 1 no caso de ser verão e 0 no caso de não ser verão).</a:t>
            </a:r>
          </a:p>
          <a:p>
            <a:pPr algn="just">
              <a:buClrTx/>
              <a:buSzPct val="95000"/>
              <a:buFont typeface="Wingdings" panose="05000000000000000000" pitchFamily="2" charset="2"/>
              <a:buChar char="§"/>
            </a:pPr>
            <a:endParaRPr lang="pt-BR" sz="2800" dirty="0">
              <a:solidFill>
                <a:schemeClr val="tx1"/>
              </a:solidFill>
              <a:latin typeface="Arial" panose="020B0604020202020204" pitchFamily="34" charset="0"/>
              <a:cs typeface="Arial" panose="020B0604020202020204" pitchFamily="34" charset="0"/>
            </a:endParaRPr>
          </a:p>
          <a:p>
            <a:pPr algn="just">
              <a:buClrTx/>
              <a:buSzPct val="95000"/>
              <a:buFont typeface="Wingdings" panose="05000000000000000000" pitchFamily="2" charset="2"/>
              <a:buChar char="§"/>
            </a:pPr>
            <a:endParaRPr lang="pt-BR" sz="2800" dirty="0">
              <a:solidFill>
                <a:schemeClr val="tx1"/>
              </a:solidFill>
              <a:latin typeface="Arial" panose="020B0604020202020204" pitchFamily="34" charset="0"/>
              <a:cs typeface="Arial" panose="020B0604020202020204" pitchFamily="34" charset="0"/>
            </a:endParaRPr>
          </a:p>
          <a:p>
            <a:pPr algn="just">
              <a:buClrTx/>
              <a:buSzPct val="95000"/>
              <a:buFont typeface="Wingdings" panose="05000000000000000000" pitchFamily="2" charset="2"/>
              <a:buChar char="§"/>
            </a:pPr>
            <a:endParaRPr lang="pt-BR" sz="2800" dirty="0">
              <a:solidFill>
                <a:schemeClr val="tx1"/>
              </a:solidFill>
              <a:latin typeface="Arial" panose="020B0604020202020204" pitchFamily="34" charset="0"/>
              <a:cs typeface="Arial" panose="020B0604020202020204" pitchFamily="34" charset="0"/>
            </a:endParaRPr>
          </a:p>
        </p:txBody>
      </p:sp>
      <p:sp>
        <p:nvSpPr>
          <p:cNvPr id="6" name="Título 1">
            <a:extLst>
              <a:ext uri="{FF2B5EF4-FFF2-40B4-BE49-F238E27FC236}">
                <a16:creationId xmlns:a16="http://schemas.microsoft.com/office/drawing/2014/main" id="{D0553CE0-31BD-40F4-8731-AAFEF846C56B}"/>
              </a:ext>
            </a:extLst>
          </p:cNvPr>
          <p:cNvSpPr>
            <a:spLocks noGrp="1"/>
          </p:cNvSpPr>
          <p:nvPr>
            <p:ph type="title"/>
          </p:nvPr>
        </p:nvSpPr>
        <p:spPr>
          <a:xfrm>
            <a:off x="773723" y="133350"/>
            <a:ext cx="7760677" cy="785813"/>
          </a:xfrm>
        </p:spPr>
        <p:txBody>
          <a:bodyPr/>
          <a:lstStyle/>
          <a:p>
            <a:pPr algn="ctr"/>
            <a:r>
              <a:rPr lang="pt-BR" dirty="0">
                <a:solidFill>
                  <a:schemeClr val="tx1"/>
                </a:solidFill>
              </a:rPr>
              <a:t>Estimativas da Demanda</a:t>
            </a:r>
          </a:p>
        </p:txBody>
      </p:sp>
    </p:spTree>
    <p:extLst>
      <p:ext uri="{BB962C8B-B14F-4D97-AF65-F5344CB8AC3E}">
        <p14:creationId xmlns:p14="http://schemas.microsoft.com/office/powerpoint/2010/main" val="184967954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F7FAC8F-BC6D-437E-AE28-EB524D679A97}"/>
              </a:ext>
            </a:extLst>
          </p:cNvPr>
          <p:cNvSpPr>
            <a:spLocks noGrp="1"/>
          </p:cNvSpPr>
          <p:nvPr>
            <p:ph idx="1"/>
          </p:nvPr>
        </p:nvSpPr>
        <p:spPr>
          <a:xfrm>
            <a:off x="196948" y="1273175"/>
            <a:ext cx="8764171" cy="1146468"/>
          </a:xfrm>
        </p:spPr>
        <p:txBody>
          <a:bodyPr/>
          <a:lstStyle/>
          <a:p>
            <a:pPr>
              <a:buClrTx/>
              <a:buSzPct val="92000"/>
              <a:buFont typeface="Wingdings" panose="05000000000000000000" pitchFamily="2" charset="2"/>
              <a:buChar char="§"/>
            </a:pPr>
            <a:r>
              <a:rPr lang="pt-BR" sz="2800" b="1" dirty="0">
                <a:solidFill>
                  <a:schemeClr val="tx1"/>
                </a:solidFill>
              </a:rPr>
              <a:t>Discussão:</a:t>
            </a:r>
          </a:p>
          <a:p>
            <a:pPr>
              <a:buClrTx/>
              <a:buSzPct val="92000"/>
              <a:buFont typeface="Wingdings" panose="05000000000000000000" pitchFamily="2" charset="2"/>
              <a:buChar char="§"/>
            </a:pPr>
            <a:r>
              <a:rPr lang="pt-BR" sz="2800" dirty="0">
                <a:solidFill>
                  <a:schemeClr val="tx1"/>
                </a:solidFill>
              </a:rPr>
              <a:t>Quais as elasticidades ?</a:t>
            </a:r>
          </a:p>
          <a:p>
            <a:pPr>
              <a:buClrTx/>
              <a:buSzPct val="92000"/>
              <a:buFont typeface="Wingdings" panose="05000000000000000000" pitchFamily="2" charset="2"/>
              <a:buChar char="§"/>
            </a:pPr>
            <a:r>
              <a:rPr lang="pt-BR" sz="2800" dirty="0">
                <a:solidFill>
                  <a:schemeClr val="tx1"/>
                </a:solidFill>
              </a:rPr>
              <a:t>Quais as informações relevantes ?</a:t>
            </a:r>
          </a:p>
        </p:txBody>
      </p:sp>
      <p:sp>
        <p:nvSpPr>
          <p:cNvPr id="7" name="Título 1">
            <a:extLst>
              <a:ext uri="{FF2B5EF4-FFF2-40B4-BE49-F238E27FC236}">
                <a16:creationId xmlns:a16="http://schemas.microsoft.com/office/drawing/2014/main" id="{C8612EF7-D5ED-4A78-BBBC-30F22649602D}"/>
              </a:ext>
            </a:extLst>
          </p:cNvPr>
          <p:cNvSpPr>
            <a:spLocks noGrp="1"/>
          </p:cNvSpPr>
          <p:nvPr>
            <p:ph type="title"/>
          </p:nvPr>
        </p:nvSpPr>
        <p:spPr>
          <a:xfrm>
            <a:off x="773723" y="133350"/>
            <a:ext cx="7760677" cy="785813"/>
          </a:xfrm>
        </p:spPr>
        <p:txBody>
          <a:bodyPr/>
          <a:lstStyle/>
          <a:p>
            <a:pPr algn="ctr"/>
            <a:r>
              <a:rPr lang="pt-BR" dirty="0">
                <a:solidFill>
                  <a:schemeClr val="tx1"/>
                </a:solidFill>
              </a:rPr>
              <a:t>Estimativas da Demanda</a:t>
            </a:r>
          </a:p>
        </p:txBody>
      </p:sp>
    </p:spTree>
    <p:extLst>
      <p:ext uri="{BB962C8B-B14F-4D97-AF65-F5344CB8AC3E}">
        <p14:creationId xmlns:p14="http://schemas.microsoft.com/office/powerpoint/2010/main" val="255020423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a:extLst>
              <a:ext uri="{FF2B5EF4-FFF2-40B4-BE49-F238E27FC236}">
                <a16:creationId xmlns:a16="http://schemas.microsoft.com/office/drawing/2014/main" id="{A655D6F9-1FA3-4EBF-99CA-4A9BB3F8E6A3}"/>
              </a:ext>
            </a:extLst>
          </p:cNvPr>
          <p:cNvSpPr>
            <a:spLocks noChangeArrowheads="1"/>
          </p:cNvSpPr>
          <p:nvPr/>
        </p:nvSpPr>
        <p:spPr bwMode="auto">
          <a:xfrm>
            <a:off x="464022" y="-67997"/>
            <a:ext cx="8503083" cy="1066800"/>
          </a:xfrm>
          <a:prstGeom prst="rect">
            <a:avLst/>
          </a:prstGeom>
          <a:noFill/>
          <a:ln w="9525">
            <a:noFill/>
            <a:miter lim="800000"/>
            <a:headEnd/>
            <a:tailEnd/>
          </a:ln>
        </p:spPr>
        <p:txBody>
          <a:bodyPr anchor="ctr"/>
          <a:lstStyle/>
          <a:p>
            <a:pPr algn="ctr"/>
            <a:r>
              <a:rPr lang="pt-BR" sz="3200" b="1" dirty="0">
                <a:latin typeface="Arial" charset="0"/>
              </a:rPr>
              <a:t>Análise de Mercados Competitivos</a:t>
            </a:r>
          </a:p>
        </p:txBody>
      </p:sp>
      <p:sp>
        <p:nvSpPr>
          <p:cNvPr id="4" name="Rectangle 5">
            <a:extLst>
              <a:ext uri="{FF2B5EF4-FFF2-40B4-BE49-F238E27FC236}">
                <a16:creationId xmlns:a16="http://schemas.microsoft.com/office/drawing/2014/main" id="{BB987839-C3BD-4954-97BC-E8B5072A0B7F}"/>
              </a:ext>
            </a:extLst>
          </p:cNvPr>
          <p:cNvSpPr>
            <a:spLocks noChangeArrowheads="1"/>
          </p:cNvSpPr>
          <p:nvPr/>
        </p:nvSpPr>
        <p:spPr bwMode="auto">
          <a:xfrm>
            <a:off x="154744" y="970486"/>
            <a:ext cx="8798294" cy="4876800"/>
          </a:xfrm>
          <a:prstGeom prst="rect">
            <a:avLst/>
          </a:prstGeom>
          <a:noFill/>
          <a:ln w="9525">
            <a:noFill/>
            <a:miter lim="800000"/>
            <a:headEnd/>
            <a:tailEnd/>
          </a:ln>
        </p:spPr>
        <p:txBody>
          <a:bodyPr/>
          <a:lstStyle/>
          <a:p>
            <a:pPr marL="457200" indent="-457200" algn="just">
              <a:lnSpc>
                <a:spcPct val="90000"/>
              </a:lnSpc>
              <a:spcBef>
                <a:spcPct val="50000"/>
              </a:spcBef>
              <a:buSzPct val="95000"/>
              <a:buFont typeface="Wingdings" panose="05000000000000000000" pitchFamily="2" charset="2"/>
              <a:buChar char="§"/>
            </a:pPr>
            <a:r>
              <a:rPr lang="pt-BR" sz="2600" dirty="0">
                <a:latin typeface="Arial" charset="0"/>
              </a:rPr>
              <a:t>Vimos anteriormente como as curvas de oferta e  demanda de mercado descrevem o comportamento dos preços e das quantidades  transacionadas,  caso não haja intervenção governamental. </a:t>
            </a:r>
          </a:p>
          <a:p>
            <a:pPr marL="457200" indent="-457200" algn="just">
              <a:lnSpc>
                <a:spcPct val="90000"/>
              </a:lnSpc>
              <a:spcBef>
                <a:spcPct val="50000"/>
              </a:spcBef>
              <a:buSzPct val="95000"/>
              <a:buFont typeface="Wingdings" panose="05000000000000000000" pitchFamily="2" charset="2"/>
              <a:buChar char="§"/>
            </a:pPr>
            <a:r>
              <a:rPr lang="pt-BR" sz="2600" dirty="0">
                <a:latin typeface="Arial" charset="0"/>
              </a:rPr>
              <a:t>Entretanto, por diversas vezes, os governos alteram  o comportamento dos mercados via políticas de  intervenção  direta ou indireta.</a:t>
            </a:r>
          </a:p>
        </p:txBody>
      </p:sp>
    </p:spTree>
    <p:extLst>
      <p:ext uri="{BB962C8B-B14F-4D97-AF65-F5344CB8AC3E}">
        <p14:creationId xmlns:p14="http://schemas.microsoft.com/office/powerpoint/2010/main" val="277090956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00E2A7A-6FD7-49C9-9835-6FDC154147C1}"/>
              </a:ext>
            </a:extLst>
          </p:cNvPr>
          <p:cNvSpPr>
            <a:spLocks noChangeArrowheads="1"/>
          </p:cNvSpPr>
          <p:nvPr/>
        </p:nvSpPr>
        <p:spPr bwMode="auto">
          <a:xfrm>
            <a:off x="464022" y="-67997"/>
            <a:ext cx="8440827" cy="982397"/>
          </a:xfrm>
          <a:prstGeom prst="rect">
            <a:avLst/>
          </a:prstGeom>
          <a:noFill/>
          <a:ln w="9525">
            <a:noFill/>
            <a:miter lim="800000"/>
            <a:headEnd/>
            <a:tailEnd/>
          </a:ln>
        </p:spPr>
        <p:txBody>
          <a:bodyPr anchor="ctr"/>
          <a:lstStyle/>
          <a:p>
            <a:pPr algn="ctr"/>
            <a:r>
              <a:rPr lang="pt-BR" sz="3200" b="1" dirty="0">
                <a:latin typeface="Arial" charset="0"/>
              </a:rPr>
              <a:t>Análise de Mercados Competitivos</a:t>
            </a:r>
          </a:p>
        </p:txBody>
      </p:sp>
      <p:sp>
        <p:nvSpPr>
          <p:cNvPr id="6" name="Rectangle 5">
            <a:extLst>
              <a:ext uri="{FF2B5EF4-FFF2-40B4-BE49-F238E27FC236}">
                <a16:creationId xmlns:a16="http://schemas.microsoft.com/office/drawing/2014/main" id="{9984DB07-6EA0-48D4-847B-11EC0414676C}"/>
              </a:ext>
            </a:extLst>
          </p:cNvPr>
          <p:cNvSpPr>
            <a:spLocks noChangeArrowheads="1"/>
          </p:cNvSpPr>
          <p:nvPr/>
        </p:nvSpPr>
        <p:spPr bwMode="auto">
          <a:xfrm>
            <a:off x="154744" y="1040826"/>
            <a:ext cx="8798294" cy="4876800"/>
          </a:xfrm>
          <a:prstGeom prst="rect">
            <a:avLst/>
          </a:prstGeom>
          <a:noFill/>
          <a:ln w="9525">
            <a:noFill/>
            <a:miter lim="800000"/>
            <a:headEnd/>
            <a:tailEnd/>
          </a:ln>
        </p:spPr>
        <p:txBody>
          <a:bodyPr/>
          <a:lstStyle/>
          <a:p>
            <a:pPr marL="457200" indent="-457200" algn="just">
              <a:lnSpc>
                <a:spcPct val="90000"/>
              </a:lnSpc>
              <a:spcBef>
                <a:spcPct val="50000"/>
              </a:spcBef>
              <a:buSzPct val="95000"/>
              <a:buFont typeface="Wingdings" panose="05000000000000000000" pitchFamily="2" charset="2"/>
              <a:buChar char="§"/>
            </a:pPr>
            <a:r>
              <a:rPr lang="pt-BR" sz="2600" dirty="0">
                <a:latin typeface="Arial" charset="0"/>
              </a:rPr>
              <a:t>Trataremos  aqui  de  estudar  de  que  forma essas políticas geram ganhos ou perdas para os agentes econômicos envolvidos, assim  como  para a sociedade  como um  todo.  </a:t>
            </a:r>
          </a:p>
          <a:p>
            <a:pPr marL="914400" lvl="1" indent="-457200" algn="just">
              <a:lnSpc>
                <a:spcPct val="90000"/>
              </a:lnSpc>
              <a:spcBef>
                <a:spcPct val="50000"/>
              </a:spcBef>
              <a:buSzPct val="95000"/>
              <a:buFont typeface="Wingdings" panose="05000000000000000000" pitchFamily="2" charset="2"/>
              <a:buChar char="§"/>
            </a:pPr>
            <a:r>
              <a:rPr lang="pt-BR" sz="2600" dirty="0">
                <a:latin typeface="Arial" charset="0"/>
              </a:rPr>
              <a:t>Faremos isso  utilizando o  conceito de excedente resumido a seguir.</a:t>
            </a:r>
          </a:p>
          <a:p>
            <a:pPr marL="914400" lvl="1" indent="-457200" algn="just">
              <a:lnSpc>
                <a:spcPct val="90000"/>
              </a:lnSpc>
              <a:spcBef>
                <a:spcPct val="50000"/>
              </a:spcBef>
              <a:buSzPct val="95000"/>
              <a:buFont typeface="Wingdings" panose="05000000000000000000" pitchFamily="2" charset="2"/>
              <a:buChar char="§"/>
            </a:pPr>
            <a:endParaRPr lang="pt-BR" sz="600" dirty="0">
              <a:latin typeface="Arial" charset="0"/>
            </a:endParaRPr>
          </a:p>
          <a:p>
            <a:pPr marL="457200" indent="-457200" algn="just">
              <a:lnSpc>
                <a:spcPct val="90000"/>
              </a:lnSpc>
              <a:spcBef>
                <a:spcPct val="50000"/>
              </a:spcBef>
              <a:buSzPct val="95000"/>
              <a:buFont typeface="Wingdings" panose="05000000000000000000" pitchFamily="2" charset="2"/>
              <a:buChar char="§"/>
            </a:pPr>
            <a:r>
              <a:rPr lang="pt-BR" sz="2600" dirty="0">
                <a:latin typeface="Arial" charset="0"/>
              </a:rPr>
              <a:t>Note que estamos supondo a existência de mercados competitivos, sem a existência de qualquer falha de mercado. </a:t>
            </a:r>
          </a:p>
          <a:p>
            <a:pPr marL="914400" lvl="1" indent="-457200" algn="just">
              <a:lnSpc>
                <a:spcPct val="90000"/>
              </a:lnSpc>
              <a:spcBef>
                <a:spcPct val="50000"/>
              </a:spcBef>
              <a:buSzPct val="95000"/>
              <a:buFont typeface="Wingdings" panose="05000000000000000000" pitchFamily="2" charset="2"/>
              <a:buChar char="§"/>
            </a:pPr>
            <a:r>
              <a:rPr lang="pt-BR" sz="2600" dirty="0">
                <a:latin typeface="Arial" charset="0"/>
              </a:rPr>
              <a:t>Nesse sentido, a alocação de mercado é Pareto-eficiente (maximiza o excedente total).</a:t>
            </a:r>
          </a:p>
        </p:txBody>
      </p:sp>
    </p:spTree>
    <p:extLst>
      <p:ext uri="{BB962C8B-B14F-4D97-AF65-F5344CB8AC3E}">
        <p14:creationId xmlns:p14="http://schemas.microsoft.com/office/powerpoint/2010/main" val="352334133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 calcmode="lin" valueType="num">
                                      <p:cBhvr additive="base">
                                        <p:cTn id="1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 calcmode="lin" valueType="num">
                                      <p:cBhvr additive="base">
                                        <p:cTn id="2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BD6185C8-7004-4E44-A262-C3B3BB15C5A7}"/>
              </a:ext>
            </a:extLst>
          </p:cNvPr>
          <p:cNvSpPr txBox="1">
            <a:spLocks noChangeArrowheads="1"/>
          </p:cNvSpPr>
          <p:nvPr/>
        </p:nvSpPr>
        <p:spPr bwMode="auto">
          <a:xfrm>
            <a:off x="84404" y="959418"/>
            <a:ext cx="8890783" cy="4883150"/>
          </a:xfrm>
          <a:prstGeom prst="rect">
            <a:avLst/>
          </a:prstGeom>
          <a:noFill/>
          <a:ln w="9525">
            <a:noFill/>
            <a:miter lim="800000"/>
            <a:headEnd/>
            <a:tailEnd/>
          </a:ln>
        </p:spPr>
        <p:txBody>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buClrTx/>
              <a:buSzPct val="99000"/>
              <a:buFont typeface="Wingdings" panose="05000000000000000000" pitchFamily="2" charset="2"/>
              <a:buChar char="§"/>
            </a:pPr>
            <a:r>
              <a:rPr lang="pt-BR" sz="3000" b="1" kern="0" dirty="0">
                <a:solidFill>
                  <a:schemeClr val="tx1"/>
                </a:solidFill>
                <a:latin typeface="Arial" charset="0"/>
              </a:rPr>
              <a:t>Os excedentes do consumidor e produtor</a:t>
            </a:r>
          </a:p>
          <a:p>
            <a:pPr marL="0" indent="0" algn="just">
              <a:buClrTx/>
              <a:buSzPct val="99000"/>
              <a:buNone/>
            </a:pPr>
            <a:endParaRPr lang="pt-BR" sz="400" b="1" kern="0" dirty="0">
              <a:solidFill>
                <a:schemeClr val="tx1"/>
              </a:solidFill>
              <a:latin typeface="Arial" charset="0"/>
            </a:endParaRPr>
          </a:p>
          <a:p>
            <a:pPr lvl="1" algn="just">
              <a:buClrTx/>
              <a:buSzPct val="99000"/>
              <a:buFont typeface="Wingdings" panose="05000000000000000000" pitchFamily="2" charset="2"/>
              <a:buChar char="§"/>
            </a:pPr>
            <a:r>
              <a:rPr lang="pt-BR" b="1" kern="0" dirty="0">
                <a:solidFill>
                  <a:schemeClr val="tx1"/>
                </a:solidFill>
                <a:latin typeface="Arial" charset="0"/>
              </a:rPr>
              <a:t>Excedente do consumidor </a:t>
            </a:r>
          </a:p>
          <a:p>
            <a:pPr lvl="2" algn="just">
              <a:buClrTx/>
              <a:buSzPct val="99000"/>
              <a:buFont typeface="Wingdings" panose="05000000000000000000" pitchFamily="2" charset="2"/>
              <a:buChar char="§"/>
            </a:pPr>
            <a:r>
              <a:rPr lang="pt-BR" kern="0" dirty="0">
                <a:solidFill>
                  <a:schemeClr val="tx1"/>
                </a:solidFill>
                <a:latin typeface="Arial" charset="0"/>
              </a:rPr>
              <a:t>É dado  pela diferença  entre o preço que o consumidor está disposto a pagar por certa quantidade de um bem ou serviço e o preço que, efetivamente, ele paga.</a:t>
            </a:r>
          </a:p>
          <a:p>
            <a:pPr lvl="1" algn="just">
              <a:buClrTx/>
              <a:buSzPct val="99000"/>
              <a:buFont typeface="Wingdings" panose="05000000000000000000" pitchFamily="2" charset="2"/>
              <a:buChar char="§"/>
            </a:pPr>
            <a:r>
              <a:rPr lang="pt-BR" b="1" kern="0" dirty="0">
                <a:solidFill>
                  <a:schemeClr val="tx1"/>
                </a:solidFill>
                <a:latin typeface="Arial" charset="0"/>
              </a:rPr>
              <a:t>Excedente do produtor </a:t>
            </a:r>
          </a:p>
          <a:p>
            <a:pPr lvl="2" algn="just">
              <a:buClrTx/>
              <a:buSzPct val="99000"/>
              <a:buFont typeface="Wingdings" panose="05000000000000000000" pitchFamily="2" charset="2"/>
              <a:buChar char="§"/>
            </a:pPr>
            <a:r>
              <a:rPr lang="pt-BR" kern="0" dirty="0">
                <a:solidFill>
                  <a:schemeClr val="tx1"/>
                </a:solidFill>
                <a:latin typeface="Arial" charset="0"/>
              </a:rPr>
              <a:t>É dado  pela  diferença entre  o  preço  que o produtor aceitaria para ofertar certa quantidade de um bem  ou serviço e o preço pelo qual, efetivamente, ele as oferta.</a:t>
            </a:r>
          </a:p>
        </p:txBody>
      </p:sp>
      <p:sp>
        <p:nvSpPr>
          <p:cNvPr id="6" name="Rectangle 4">
            <a:extLst>
              <a:ext uri="{FF2B5EF4-FFF2-40B4-BE49-F238E27FC236}">
                <a16:creationId xmlns:a16="http://schemas.microsoft.com/office/drawing/2014/main" id="{7BB4863A-4115-401D-B0CD-43DC472C2398}"/>
              </a:ext>
            </a:extLst>
          </p:cNvPr>
          <p:cNvSpPr>
            <a:spLocks noChangeArrowheads="1"/>
          </p:cNvSpPr>
          <p:nvPr/>
        </p:nvSpPr>
        <p:spPr bwMode="auto">
          <a:xfrm>
            <a:off x="449954" y="-25793"/>
            <a:ext cx="8440827" cy="982397"/>
          </a:xfrm>
          <a:prstGeom prst="rect">
            <a:avLst/>
          </a:prstGeom>
          <a:noFill/>
          <a:ln w="9525">
            <a:noFill/>
            <a:miter lim="800000"/>
            <a:headEnd/>
            <a:tailEnd/>
          </a:ln>
        </p:spPr>
        <p:txBody>
          <a:bodyPr anchor="ctr"/>
          <a:lstStyle/>
          <a:p>
            <a:pPr algn="ctr"/>
            <a:r>
              <a:rPr lang="pt-BR" sz="3200" b="1" dirty="0">
                <a:latin typeface="Arial" charset="0"/>
              </a:rPr>
              <a:t>Análise de Mercados Competitivos</a:t>
            </a:r>
          </a:p>
        </p:txBody>
      </p:sp>
    </p:spTree>
    <p:extLst>
      <p:ext uri="{BB962C8B-B14F-4D97-AF65-F5344CB8AC3E}">
        <p14:creationId xmlns:p14="http://schemas.microsoft.com/office/powerpoint/2010/main" val="155997518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 calcmode="lin" valueType="num">
                                      <p:cBhvr additive="base">
                                        <p:cTn id="1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additive="base">
                                        <p:cTn id="2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37CC6F18-3F48-4EC4-A909-1D4C8AE4F486}"/>
              </a:ext>
            </a:extLst>
          </p:cNvPr>
          <p:cNvGrpSpPr>
            <a:grpSpLocks/>
          </p:cNvGrpSpPr>
          <p:nvPr/>
        </p:nvGrpSpPr>
        <p:grpSpPr bwMode="auto">
          <a:xfrm>
            <a:off x="2570515" y="1791680"/>
            <a:ext cx="2590800" cy="2108200"/>
            <a:chOff x="839" y="1232"/>
            <a:chExt cx="1632" cy="1328"/>
          </a:xfrm>
        </p:grpSpPr>
        <p:sp>
          <p:nvSpPr>
            <p:cNvPr id="6" name="Rectangle 8">
              <a:extLst>
                <a:ext uri="{FF2B5EF4-FFF2-40B4-BE49-F238E27FC236}">
                  <a16:creationId xmlns:a16="http://schemas.microsoft.com/office/drawing/2014/main" id="{EC15EF67-24F6-4A4B-AC42-FFA0D99DBD5E}"/>
                </a:ext>
              </a:extLst>
            </p:cNvPr>
            <p:cNvSpPr>
              <a:spLocks noChangeArrowheads="1"/>
            </p:cNvSpPr>
            <p:nvPr/>
          </p:nvSpPr>
          <p:spPr bwMode="auto">
            <a:xfrm>
              <a:off x="1415" y="1327"/>
              <a:ext cx="1056" cy="354"/>
            </a:xfrm>
            <a:prstGeom prst="rect">
              <a:avLst/>
            </a:prstGeom>
            <a:solidFill>
              <a:srgbClr val="99FF99"/>
            </a:solidFill>
            <a:ln w="9525">
              <a:solidFill>
                <a:srgbClr val="008000"/>
              </a:solidFill>
              <a:miter lim="800000"/>
              <a:headEnd/>
              <a:tailEnd/>
            </a:ln>
          </p:spPr>
          <p:txBody>
            <a:bodyPr wrap="none" anchor="ctr"/>
            <a:lstStyle/>
            <a:p>
              <a:endParaRPr lang="pt-BR"/>
            </a:p>
          </p:txBody>
        </p:sp>
        <p:sp>
          <p:nvSpPr>
            <p:cNvPr id="7" name="AutoShape 5" descr="Xadrez">
              <a:extLst>
                <a:ext uri="{FF2B5EF4-FFF2-40B4-BE49-F238E27FC236}">
                  <a16:creationId xmlns:a16="http://schemas.microsoft.com/office/drawing/2014/main" id="{F9EF2A92-199C-4FCA-B8B3-277B8108E11D}"/>
                </a:ext>
              </a:extLst>
            </p:cNvPr>
            <p:cNvSpPr>
              <a:spLocks noChangeArrowheads="1"/>
            </p:cNvSpPr>
            <p:nvPr/>
          </p:nvSpPr>
          <p:spPr bwMode="auto">
            <a:xfrm>
              <a:off x="839" y="1232"/>
              <a:ext cx="1440" cy="1328"/>
            </a:xfrm>
            <a:prstGeom prst="rtTriangle">
              <a:avLst/>
            </a:prstGeom>
            <a:pattFill prst="plaid">
              <a:fgClr>
                <a:srgbClr val="66FF33"/>
              </a:fgClr>
              <a:bgClr>
                <a:srgbClr val="FFFFFF"/>
              </a:bgClr>
            </a:pattFill>
            <a:ln w="12700">
              <a:noFill/>
              <a:miter lim="800000"/>
              <a:headEnd/>
              <a:tailEnd/>
            </a:ln>
          </p:spPr>
          <p:txBody>
            <a:bodyPr wrap="none" anchor="ctr"/>
            <a:lstStyle/>
            <a:p>
              <a:endParaRPr lang="pt-BR"/>
            </a:p>
          </p:txBody>
        </p:sp>
        <p:sp>
          <p:nvSpPr>
            <p:cNvPr id="8" name="Rectangle 6">
              <a:extLst>
                <a:ext uri="{FF2B5EF4-FFF2-40B4-BE49-F238E27FC236}">
                  <a16:creationId xmlns:a16="http://schemas.microsoft.com/office/drawing/2014/main" id="{E3DCA680-5C1F-47EC-A5AA-6EFFA9320861}"/>
                </a:ext>
              </a:extLst>
            </p:cNvPr>
            <p:cNvSpPr>
              <a:spLocks noChangeArrowheads="1"/>
            </p:cNvSpPr>
            <p:nvPr/>
          </p:nvSpPr>
          <p:spPr bwMode="auto">
            <a:xfrm>
              <a:off x="1463" y="1330"/>
              <a:ext cx="991" cy="367"/>
            </a:xfrm>
            <a:prstGeom prst="rect">
              <a:avLst/>
            </a:prstGeom>
            <a:noFill/>
            <a:ln w="12700">
              <a:noFill/>
              <a:miter lim="800000"/>
              <a:headEnd/>
              <a:tailEnd/>
            </a:ln>
          </p:spPr>
          <p:txBody>
            <a:bodyPr wrap="none" lIns="90488" tIns="44450" rIns="90488" bIns="44450">
              <a:spAutoFit/>
            </a:bodyPr>
            <a:lstStyle/>
            <a:p>
              <a:r>
                <a:rPr lang="pt-BR" sz="1600" b="1" dirty="0">
                  <a:latin typeface="Arial" charset="0"/>
                </a:rPr>
                <a:t>Excedente do </a:t>
              </a:r>
            </a:p>
            <a:p>
              <a:r>
                <a:rPr lang="pt-BR" sz="1600" b="1" dirty="0">
                  <a:latin typeface="Arial" charset="0"/>
                </a:rPr>
                <a:t> Consumidor</a:t>
              </a:r>
              <a:endParaRPr lang="en-US" sz="1600" b="1" dirty="0">
                <a:latin typeface="Arial" charset="0"/>
              </a:endParaRPr>
            </a:p>
          </p:txBody>
        </p:sp>
        <p:sp>
          <p:nvSpPr>
            <p:cNvPr id="9" name="Line 7">
              <a:extLst>
                <a:ext uri="{FF2B5EF4-FFF2-40B4-BE49-F238E27FC236}">
                  <a16:creationId xmlns:a16="http://schemas.microsoft.com/office/drawing/2014/main" id="{5F7B2534-5F88-4D64-9744-450A9D407026}"/>
                </a:ext>
              </a:extLst>
            </p:cNvPr>
            <p:cNvSpPr>
              <a:spLocks noChangeShapeType="1"/>
            </p:cNvSpPr>
            <p:nvPr/>
          </p:nvSpPr>
          <p:spPr bwMode="auto">
            <a:xfrm flipH="1">
              <a:off x="1319" y="1683"/>
              <a:ext cx="392" cy="324"/>
            </a:xfrm>
            <a:prstGeom prst="line">
              <a:avLst/>
            </a:prstGeom>
            <a:noFill/>
            <a:ln w="38100">
              <a:solidFill>
                <a:srgbClr val="008000"/>
              </a:solidFill>
              <a:round/>
              <a:headEnd/>
              <a:tailEnd type="triangle" w="med" len="med"/>
            </a:ln>
          </p:spPr>
          <p:txBody>
            <a:bodyPr wrap="none" anchor="ctr"/>
            <a:lstStyle/>
            <a:p>
              <a:endParaRPr lang="pt-BR"/>
            </a:p>
          </p:txBody>
        </p:sp>
        <p:sp>
          <p:nvSpPr>
            <p:cNvPr id="10" name="Text Box 9">
              <a:extLst>
                <a:ext uri="{FF2B5EF4-FFF2-40B4-BE49-F238E27FC236}">
                  <a16:creationId xmlns:a16="http://schemas.microsoft.com/office/drawing/2014/main" id="{FF53A312-128D-47F2-831F-888B8AF40006}"/>
                </a:ext>
              </a:extLst>
            </p:cNvPr>
            <p:cNvSpPr txBox="1">
              <a:spLocks noChangeArrowheads="1"/>
            </p:cNvSpPr>
            <p:nvPr/>
          </p:nvSpPr>
          <p:spPr bwMode="auto">
            <a:xfrm>
              <a:off x="1079" y="2023"/>
              <a:ext cx="288" cy="404"/>
            </a:xfrm>
            <a:prstGeom prst="rect">
              <a:avLst/>
            </a:prstGeom>
            <a:noFill/>
            <a:ln w="9525">
              <a:noFill/>
              <a:miter lim="800000"/>
              <a:headEnd/>
              <a:tailEnd/>
            </a:ln>
          </p:spPr>
          <p:txBody>
            <a:bodyPr>
              <a:spAutoFit/>
            </a:bodyPr>
            <a:lstStyle/>
            <a:p>
              <a:pPr eaLnBrk="1" hangingPunct="1">
                <a:spcBef>
                  <a:spcPct val="50000"/>
                </a:spcBef>
              </a:pPr>
              <a:r>
                <a:rPr lang="pt-BR" sz="3600" b="1"/>
                <a:t>A</a:t>
              </a:r>
            </a:p>
          </p:txBody>
        </p:sp>
      </p:grpSp>
      <p:grpSp>
        <p:nvGrpSpPr>
          <p:cNvPr id="11" name="Group 10">
            <a:extLst>
              <a:ext uri="{FF2B5EF4-FFF2-40B4-BE49-F238E27FC236}">
                <a16:creationId xmlns:a16="http://schemas.microsoft.com/office/drawing/2014/main" id="{C4343279-E303-4D89-BE08-BF544BE8B5C9}"/>
              </a:ext>
            </a:extLst>
          </p:cNvPr>
          <p:cNvGrpSpPr>
            <a:grpSpLocks/>
          </p:cNvGrpSpPr>
          <p:nvPr/>
        </p:nvGrpSpPr>
        <p:grpSpPr bwMode="auto">
          <a:xfrm>
            <a:off x="2570515" y="1945669"/>
            <a:ext cx="4267200" cy="3151187"/>
            <a:chOff x="839" y="1329"/>
            <a:chExt cx="2688" cy="1985"/>
          </a:xfrm>
        </p:grpSpPr>
        <p:sp>
          <p:nvSpPr>
            <p:cNvPr id="12" name="Rectangle 13">
              <a:extLst>
                <a:ext uri="{FF2B5EF4-FFF2-40B4-BE49-F238E27FC236}">
                  <a16:creationId xmlns:a16="http://schemas.microsoft.com/office/drawing/2014/main" id="{32E9000C-A012-4793-853D-C248174C3860}"/>
                </a:ext>
              </a:extLst>
            </p:cNvPr>
            <p:cNvSpPr>
              <a:spLocks noChangeArrowheads="1"/>
            </p:cNvSpPr>
            <p:nvPr/>
          </p:nvSpPr>
          <p:spPr bwMode="auto">
            <a:xfrm>
              <a:off x="2663" y="1329"/>
              <a:ext cx="864" cy="352"/>
            </a:xfrm>
            <a:prstGeom prst="rect">
              <a:avLst/>
            </a:prstGeom>
            <a:solidFill>
              <a:srgbClr val="CCECFF"/>
            </a:solidFill>
            <a:ln w="9525">
              <a:solidFill>
                <a:srgbClr val="000099"/>
              </a:solidFill>
              <a:miter lim="800000"/>
              <a:headEnd/>
              <a:tailEnd/>
            </a:ln>
          </p:spPr>
          <p:txBody>
            <a:bodyPr wrap="none" anchor="ctr"/>
            <a:lstStyle/>
            <a:p>
              <a:endParaRPr lang="pt-BR"/>
            </a:p>
          </p:txBody>
        </p:sp>
        <p:sp>
          <p:nvSpPr>
            <p:cNvPr id="13" name="AutoShape 11" descr="Xadrez">
              <a:extLst>
                <a:ext uri="{FF2B5EF4-FFF2-40B4-BE49-F238E27FC236}">
                  <a16:creationId xmlns:a16="http://schemas.microsoft.com/office/drawing/2014/main" id="{91D3B3AD-E84B-4438-A547-F591EC67D7A7}"/>
                </a:ext>
              </a:extLst>
            </p:cNvPr>
            <p:cNvSpPr>
              <a:spLocks noChangeArrowheads="1"/>
            </p:cNvSpPr>
            <p:nvPr/>
          </p:nvSpPr>
          <p:spPr bwMode="auto">
            <a:xfrm rot="5400000">
              <a:off x="1158" y="2241"/>
              <a:ext cx="754" cy="1392"/>
            </a:xfrm>
            <a:prstGeom prst="rtTriangle">
              <a:avLst/>
            </a:prstGeom>
            <a:pattFill prst="plaid">
              <a:fgClr>
                <a:srgbClr val="66FFFF"/>
              </a:fgClr>
              <a:bgClr>
                <a:srgbClr val="FFFFFF"/>
              </a:bgClr>
            </a:pattFill>
            <a:ln w="12700">
              <a:noFill/>
              <a:miter lim="800000"/>
              <a:headEnd/>
              <a:tailEnd/>
            </a:ln>
          </p:spPr>
          <p:txBody>
            <a:bodyPr wrap="none" anchor="ctr"/>
            <a:lstStyle/>
            <a:p>
              <a:endParaRPr lang="pt-BR"/>
            </a:p>
          </p:txBody>
        </p:sp>
        <p:sp>
          <p:nvSpPr>
            <p:cNvPr id="14" name="Rectangle 12">
              <a:extLst>
                <a:ext uri="{FF2B5EF4-FFF2-40B4-BE49-F238E27FC236}">
                  <a16:creationId xmlns:a16="http://schemas.microsoft.com/office/drawing/2014/main" id="{D1D659AC-9DFE-42BB-B06B-5F673FBDDD97}"/>
                </a:ext>
              </a:extLst>
            </p:cNvPr>
            <p:cNvSpPr>
              <a:spLocks noChangeArrowheads="1"/>
            </p:cNvSpPr>
            <p:nvPr/>
          </p:nvSpPr>
          <p:spPr bwMode="auto">
            <a:xfrm>
              <a:off x="2663" y="1339"/>
              <a:ext cx="854" cy="367"/>
            </a:xfrm>
            <a:prstGeom prst="rect">
              <a:avLst/>
            </a:prstGeom>
            <a:noFill/>
            <a:ln w="12700">
              <a:noFill/>
              <a:miter lim="800000"/>
              <a:headEnd/>
              <a:tailEnd/>
            </a:ln>
          </p:spPr>
          <p:txBody>
            <a:bodyPr wrap="none" lIns="90488" tIns="44450" rIns="90488" bIns="44450">
              <a:spAutoFit/>
            </a:bodyPr>
            <a:lstStyle/>
            <a:p>
              <a:r>
                <a:rPr lang="pt-BR" sz="1600" b="1" dirty="0">
                  <a:latin typeface="Arial" charset="0"/>
                </a:rPr>
                <a:t> Excedente </a:t>
              </a:r>
            </a:p>
            <a:p>
              <a:r>
                <a:rPr lang="pt-BR" sz="1600" b="1" dirty="0">
                  <a:latin typeface="Arial" charset="0"/>
                </a:rPr>
                <a:t>do Produtor</a:t>
              </a:r>
              <a:endParaRPr lang="en-US" sz="1600" b="1" dirty="0">
                <a:latin typeface="Arial" charset="0"/>
              </a:endParaRPr>
            </a:p>
          </p:txBody>
        </p:sp>
        <p:sp>
          <p:nvSpPr>
            <p:cNvPr id="15" name="Text Box 14">
              <a:extLst>
                <a:ext uri="{FF2B5EF4-FFF2-40B4-BE49-F238E27FC236}">
                  <a16:creationId xmlns:a16="http://schemas.microsoft.com/office/drawing/2014/main" id="{29ACEE63-A215-4739-8F28-F3924820D0EB}"/>
                </a:ext>
              </a:extLst>
            </p:cNvPr>
            <p:cNvSpPr txBox="1">
              <a:spLocks noChangeArrowheads="1"/>
            </p:cNvSpPr>
            <p:nvPr/>
          </p:nvSpPr>
          <p:spPr bwMode="auto">
            <a:xfrm>
              <a:off x="1079" y="2782"/>
              <a:ext cx="288" cy="365"/>
            </a:xfrm>
            <a:prstGeom prst="rect">
              <a:avLst/>
            </a:prstGeom>
            <a:noFill/>
            <a:ln w="9525">
              <a:noFill/>
              <a:miter lim="800000"/>
              <a:headEnd/>
              <a:tailEnd/>
            </a:ln>
          </p:spPr>
          <p:txBody>
            <a:bodyPr>
              <a:spAutoFit/>
            </a:bodyPr>
            <a:lstStyle/>
            <a:p>
              <a:pPr eaLnBrk="1" hangingPunct="1">
                <a:spcBef>
                  <a:spcPct val="50000"/>
                </a:spcBef>
              </a:pPr>
              <a:r>
                <a:rPr lang="pt-BR" sz="3200" b="1"/>
                <a:t>B</a:t>
              </a:r>
            </a:p>
          </p:txBody>
        </p:sp>
        <p:sp>
          <p:nvSpPr>
            <p:cNvPr id="16" name="Line 15">
              <a:extLst>
                <a:ext uri="{FF2B5EF4-FFF2-40B4-BE49-F238E27FC236}">
                  <a16:creationId xmlns:a16="http://schemas.microsoft.com/office/drawing/2014/main" id="{77CE2850-0429-4847-B01F-BDBCFC9AB940}"/>
                </a:ext>
              </a:extLst>
            </p:cNvPr>
            <p:cNvSpPr>
              <a:spLocks noChangeShapeType="1"/>
            </p:cNvSpPr>
            <p:nvPr/>
          </p:nvSpPr>
          <p:spPr bwMode="auto">
            <a:xfrm flipH="1">
              <a:off x="1511" y="1681"/>
              <a:ext cx="1152" cy="1112"/>
            </a:xfrm>
            <a:prstGeom prst="line">
              <a:avLst/>
            </a:prstGeom>
            <a:noFill/>
            <a:ln w="28575">
              <a:solidFill>
                <a:srgbClr val="000099"/>
              </a:solidFill>
              <a:round/>
              <a:headEnd/>
              <a:tailEnd type="triangle" w="med" len="med"/>
            </a:ln>
          </p:spPr>
          <p:txBody>
            <a:bodyPr wrap="none"/>
            <a:lstStyle/>
            <a:p>
              <a:endParaRPr lang="pt-BR"/>
            </a:p>
          </p:txBody>
        </p:sp>
      </p:grpSp>
      <p:sp>
        <p:nvSpPr>
          <p:cNvPr id="17" name="Line 17">
            <a:extLst>
              <a:ext uri="{FF2B5EF4-FFF2-40B4-BE49-F238E27FC236}">
                <a16:creationId xmlns:a16="http://schemas.microsoft.com/office/drawing/2014/main" id="{FAF92629-FDBD-435C-83A8-AAE8CEE51289}"/>
              </a:ext>
            </a:extLst>
          </p:cNvPr>
          <p:cNvSpPr>
            <a:spLocks noChangeShapeType="1"/>
          </p:cNvSpPr>
          <p:nvPr/>
        </p:nvSpPr>
        <p:spPr bwMode="auto">
          <a:xfrm>
            <a:off x="2570515" y="1504344"/>
            <a:ext cx="0" cy="3836987"/>
          </a:xfrm>
          <a:prstGeom prst="line">
            <a:avLst/>
          </a:prstGeom>
          <a:noFill/>
          <a:ln w="57150">
            <a:solidFill>
              <a:srgbClr val="000000"/>
            </a:solidFill>
            <a:round/>
            <a:headEnd type="triangle" w="med" len="med"/>
            <a:tailEnd/>
          </a:ln>
        </p:spPr>
        <p:txBody>
          <a:bodyPr wrap="none" anchor="ctr"/>
          <a:lstStyle/>
          <a:p>
            <a:endParaRPr lang="pt-BR"/>
          </a:p>
        </p:txBody>
      </p:sp>
      <p:sp>
        <p:nvSpPr>
          <p:cNvPr id="18" name="Line 18">
            <a:extLst>
              <a:ext uri="{FF2B5EF4-FFF2-40B4-BE49-F238E27FC236}">
                <a16:creationId xmlns:a16="http://schemas.microsoft.com/office/drawing/2014/main" id="{BE55FE18-40C0-4CF7-98FE-82336B8FD937}"/>
              </a:ext>
            </a:extLst>
          </p:cNvPr>
          <p:cNvSpPr>
            <a:spLocks noChangeShapeType="1"/>
          </p:cNvSpPr>
          <p:nvPr/>
        </p:nvSpPr>
        <p:spPr bwMode="auto">
          <a:xfrm>
            <a:off x="2564165" y="5341330"/>
            <a:ext cx="4502150" cy="0"/>
          </a:xfrm>
          <a:prstGeom prst="line">
            <a:avLst/>
          </a:prstGeom>
          <a:noFill/>
          <a:ln w="57150">
            <a:solidFill>
              <a:srgbClr val="000000"/>
            </a:solidFill>
            <a:round/>
            <a:headEnd/>
            <a:tailEnd type="triangle" w="med" len="med"/>
          </a:ln>
        </p:spPr>
        <p:txBody>
          <a:bodyPr wrap="none" anchor="ctr"/>
          <a:lstStyle/>
          <a:p>
            <a:endParaRPr lang="pt-BR"/>
          </a:p>
        </p:txBody>
      </p:sp>
      <p:sp>
        <p:nvSpPr>
          <p:cNvPr id="19" name="Rectangle 19">
            <a:extLst>
              <a:ext uri="{FF2B5EF4-FFF2-40B4-BE49-F238E27FC236}">
                <a16:creationId xmlns:a16="http://schemas.microsoft.com/office/drawing/2014/main" id="{4FBB6554-2327-42AA-9ABC-46A6E7EBB585}"/>
              </a:ext>
            </a:extLst>
          </p:cNvPr>
          <p:cNvSpPr>
            <a:spLocks noChangeArrowheads="1"/>
          </p:cNvSpPr>
          <p:nvPr/>
        </p:nvSpPr>
        <p:spPr bwMode="auto">
          <a:xfrm>
            <a:off x="6917091" y="5330218"/>
            <a:ext cx="421591" cy="459100"/>
          </a:xfrm>
          <a:prstGeom prst="rect">
            <a:avLst/>
          </a:prstGeom>
          <a:noFill/>
          <a:ln w="12700">
            <a:noFill/>
            <a:miter lim="800000"/>
            <a:headEnd/>
            <a:tailEnd/>
          </a:ln>
        </p:spPr>
        <p:txBody>
          <a:bodyPr wrap="none" lIns="90488" tIns="44450" rIns="90488" bIns="44450">
            <a:spAutoFit/>
          </a:bodyPr>
          <a:lstStyle/>
          <a:p>
            <a:r>
              <a:rPr lang="pt-BR" b="1">
                <a:latin typeface="Arial" charset="0"/>
              </a:rPr>
              <a:t>Q</a:t>
            </a:r>
            <a:endParaRPr lang="en-US" b="1">
              <a:latin typeface="Arial" charset="0"/>
            </a:endParaRPr>
          </a:p>
        </p:txBody>
      </p:sp>
      <p:sp>
        <p:nvSpPr>
          <p:cNvPr id="20" name="Rectangle 20">
            <a:extLst>
              <a:ext uri="{FF2B5EF4-FFF2-40B4-BE49-F238E27FC236}">
                <a16:creationId xmlns:a16="http://schemas.microsoft.com/office/drawing/2014/main" id="{020E6FF9-6F43-4453-BE76-F7E6A05B533E}"/>
              </a:ext>
            </a:extLst>
          </p:cNvPr>
          <p:cNvSpPr>
            <a:spLocks noChangeArrowheads="1"/>
          </p:cNvSpPr>
          <p:nvPr/>
        </p:nvSpPr>
        <p:spPr bwMode="auto">
          <a:xfrm>
            <a:off x="2175278" y="1259056"/>
            <a:ext cx="387928" cy="459100"/>
          </a:xfrm>
          <a:prstGeom prst="rect">
            <a:avLst/>
          </a:prstGeom>
          <a:noFill/>
          <a:ln w="12700">
            <a:noFill/>
            <a:miter lim="800000"/>
            <a:headEnd/>
            <a:tailEnd/>
          </a:ln>
        </p:spPr>
        <p:txBody>
          <a:bodyPr wrap="none" lIns="90488" tIns="44450" rIns="90488" bIns="44450">
            <a:spAutoFit/>
          </a:bodyPr>
          <a:lstStyle/>
          <a:p>
            <a:r>
              <a:rPr lang="pt-BR" b="1" dirty="0">
                <a:latin typeface="Arial" charset="0"/>
              </a:rPr>
              <a:t>P</a:t>
            </a:r>
            <a:endParaRPr lang="en-US" b="1" dirty="0">
              <a:latin typeface="Arial" charset="0"/>
            </a:endParaRPr>
          </a:p>
        </p:txBody>
      </p:sp>
      <p:sp>
        <p:nvSpPr>
          <p:cNvPr id="21" name="Line 21">
            <a:extLst>
              <a:ext uri="{FF2B5EF4-FFF2-40B4-BE49-F238E27FC236}">
                <a16:creationId xmlns:a16="http://schemas.microsoft.com/office/drawing/2014/main" id="{53DEFBB6-FCBA-4F15-BC94-64143EF84FFE}"/>
              </a:ext>
            </a:extLst>
          </p:cNvPr>
          <p:cNvSpPr>
            <a:spLocks noChangeShapeType="1"/>
          </p:cNvSpPr>
          <p:nvPr/>
        </p:nvSpPr>
        <p:spPr bwMode="auto">
          <a:xfrm flipV="1">
            <a:off x="2570515" y="2952144"/>
            <a:ext cx="3962400" cy="2179637"/>
          </a:xfrm>
          <a:prstGeom prst="line">
            <a:avLst/>
          </a:prstGeom>
          <a:noFill/>
          <a:ln w="38100">
            <a:solidFill>
              <a:srgbClr val="000000"/>
            </a:solidFill>
            <a:round/>
            <a:headEnd/>
            <a:tailEnd/>
          </a:ln>
        </p:spPr>
        <p:txBody>
          <a:bodyPr wrap="none" anchor="ctr"/>
          <a:lstStyle/>
          <a:p>
            <a:endParaRPr lang="pt-BR"/>
          </a:p>
        </p:txBody>
      </p:sp>
      <p:sp>
        <p:nvSpPr>
          <p:cNvPr id="22" name="Rectangle 22">
            <a:extLst>
              <a:ext uri="{FF2B5EF4-FFF2-40B4-BE49-F238E27FC236}">
                <a16:creationId xmlns:a16="http://schemas.microsoft.com/office/drawing/2014/main" id="{BD46F831-A96D-4276-B615-637590ACFB4E}"/>
              </a:ext>
            </a:extLst>
          </p:cNvPr>
          <p:cNvSpPr>
            <a:spLocks noChangeArrowheads="1"/>
          </p:cNvSpPr>
          <p:nvPr/>
        </p:nvSpPr>
        <p:spPr bwMode="auto">
          <a:xfrm>
            <a:off x="6467827" y="2685444"/>
            <a:ext cx="336632" cy="366767"/>
          </a:xfrm>
          <a:prstGeom prst="rect">
            <a:avLst/>
          </a:prstGeom>
          <a:noFill/>
          <a:ln w="12700">
            <a:noFill/>
            <a:miter lim="800000"/>
            <a:headEnd/>
            <a:tailEnd/>
          </a:ln>
        </p:spPr>
        <p:txBody>
          <a:bodyPr wrap="none" lIns="90488" tIns="44450" rIns="90488" bIns="44450">
            <a:spAutoFit/>
          </a:bodyPr>
          <a:lstStyle/>
          <a:p>
            <a:r>
              <a:rPr lang="en-US" sz="1800" b="1" i="1">
                <a:latin typeface="Arial" charset="0"/>
              </a:rPr>
              <a:t>S</a:t>
            </a:r>
          </a:p>
        </p:txBody>
      </p:sp>
      <p:sp>
        <p:nvSpPr>
          <p:cNvPr id="23" name="Line 23">
            <a:extLst>
              <a:ext uri="{FF2B5EF4-FFF2-40B4-BE49-F238E27FC236}">
                <a16:creationId xmlns:a16="http://schemas.microsoft.com/office/drawing/2014/main" id="{0BBEDE98-1D5C-4DC2-BB32-6C7C12C9515B}"/>
              </a:ext>
            </a:extLst>
          </p:cNvPr>
          <p:cNvSpPr>
            <a:spLocks noChangeShapeType="1"/>
          </p:cNvSpPr>
          <p:nvPr/>
        </p:nvSpPr>
        <p:spPr bwMode="auto">
          <a:xfrm>
            <a:off x="2597503" y="1817081"/>
            <a:ext cx="3681413" cy="3395663"/>
          </a:xfrm>
          <a:prstGeom prst="line">
            <a:avLst/>
          </a:prstGeom>
          <a:noFill/>
          <a:ln w="38100">
            <a:solidFill>
              <a:srgbClr val="000000"/>
            </a:solidFill>
            <a:round/>
            <a:headEnd/>
            <a:tailEnd/>
          </a:ln>
        </p:spPr>
        <p:txBody>
          <a:bodyPr wrap="none" anchor="ctr"/>
          <a:lstStyle/>
          <a:p>
            <a:endParaRPr lang="pt-BR"/>
          </a:p>
        </p:txBody>
      </p:sp>
      <p:sp>
        <p:nvSpPr>
          <p:cNvPr id="24" name="Rectangle 24">
            <a:extLst>
              <a:ext uri="{FF2B5EF4-FFF2-40B4-BE49-F238E27FC236}">
                <a16:creationId xmlns:a16="http://schemas.microsoft.com/office/drawing/2014/main" id="{43589AEE-49DE-43EC-B1F5-7C521270E8FA}"/>
              </a:ext>
            </a:extLst>
          </p:cNvPr>
          <p:cNvSpPr>
            <a:spLocks noChangeArrowheads="1"/>
          </p:cNvSpPr>
          <p:nvPr/>
        </p:nvSpPr>
        <p:spPr bwMode="auto">
          <a:xfrm>
            <a:off x="6302727" y="4941281"/>
            <a:ext cx="349456" cy="366767"/>
          </a:xfrm>
          <a:prstGeom prst="rect">
            <a:avLst/>
          </a:prstGeom>
          <a:noFill/>
          <a:ln w="12700">
            <a:noFill/>
            <a:miter lim="800000"/>
            <a:headEnd/>
            <a:tailEnd/>
          </a:ln>
        </p:spPr>
        <p:txBody>
          <a:bodyPr wrap="none" lIns="90488" tIns="44450" rIns="90488" bIns="44450">
            <a:spAutoFit/>
          </a:bodyPr>
          <a:lstStyle/>
          <a:p>
            <a:r>
              <a:rPr lang="en-US" sz="1800" b="1" i="1">
                <a:latin typeface="Arial" charset="0"/>
              </a:rPr>
              <a:t>D</a:t>
            </a:r>
          </a:p>
        </p:txBody>
      </p:sp>
      <p:sp>
        <p:nvSpPr>
          <p:cNvPr id="25" name="Line 25">
            <a:extLst>
              <a:ext uri="{FF2B5EF4-FFF2-40B4-BE49-F238E27FC236}">
                <a16:creationId xmlns:a16="http://schemas.microsoft.com/office/drawing/2014/main" id="{457DE863-29F4-41B3-BAB6-A55FE3F80DF5}"/>
              </a:ext>
            </a:extLst>
          </p:cNvPr>
          <p:cNvSpPr>
            <a:spLocks noChangeShapeType="1"/>
          </p:cNvSpPr>
          <p:nvPr/>
        </p:nvSpPr>
        <p:spPr bwMode="auto">
          <a:xfrm>
            <a:off x="2584803" y="3899880"/>
            <a:ext cx="2259013" cy="0"/>
          </a:xfrm>
          <a:prstGeom prst="line">
            <a:avLst/>
          </a:prstGeom>
          <a:noFill/>
          <a:ln w="19050">
            <a:solidFill>
              <a:srgbClr val="000000"/>
            </a:solidFill>
            <a:prstDash val="dash"/>
            <a:round/>
            <a:headEnd/>
            <a:tailEnd/>
          </a:ln>
        </p:spPr>
        <p:txBody>
          <a:bodyPr wrap="none" anchor="ctr"/>
          <a:lstStyle/>
          <a:p>
            <a:endParaRPr lang="pt-BR"/>
          </a:p>
        </p:txBody>
      </p:sp>
      <p:sp>
        <p:nvSpPr>
          <p:cNvPr id="26" name="Line 26">
            <a:extLst>
              <a:ext uri="{FF2B5EF4-FFF2-40B4-BE49-F238E27FC236}">
                <a16:creationId xmlns:a16="http://schemas.microsoft.com/office/drawing/2014/main" id="{8945A69A-B65C-411F-BF14-CA95D179ED78}"/>
              </a:ext>
            </a:extLst>
          </p:cNvPr>
          <p:cNvSpPr>
            <a:spLocks noChangeShapeType="1"/>
          </p:cNvSpPr>
          <p:nvPr/>
        </p:nvSpPr>
        <p:spPr bwMode="auto">
          <a:xfrm>
            <a:off x="4780315" y="3914168"/>
            <a:ext cx="0" cy="1427162"/>
          </a:xfrm>
          <a:prstGeom prst="line">
            <a:avLst/>
          </a:prstGeom>
          <a:noFill/>
          <a:ln w="19050">
            <a:solidFill>
              <a:srgbClr val="000000"/>
            </a:solidFill>
            <a:prstDash val="dash"/>
            <a:round/>
            <a:headEnd/>
            <a:tailEnd/>
          </a:ln>
        </p:spPr>
        <p:txBody>
          <a:bodyPr wrap="none" anchor="ctr"/>
          <a:lstStyle/>
          <a:p>
            <a:endParaRPr lang="pt-BR"/>
          </a:p>
        </p:txBody>
      </p:sp>
      <p:sp>
        <p:nvSpPr>
          <p:cNvPr id="27" name="Rectangle 27">
            <a:extLst>
              <a:ext uri="{FF2B5EF4-FFF2-40B4-BE49-F238E27FC236}">
                <a16:creationId xmlns:a16="http://schemas.microsoft.com/office/drawing/2014/main" id="{8FA45A73-D92E-4C16-BE3B-7606BC2034DE}"/>
              </a:ext>
            </a:extLst>
          </p:cNvPr>
          <p:cNvSpPr>
            <a:spLocks noChangeArrowheads="1"/>
          </p:cNvSpPr>
          <p:nvPr/>
        </p:nvSpPr>
        <p:spPr bwMode="auto">
          <a:xfrm>
            <a:off x="4627915" y="5322281"/>
            <a:ext cx="461666" cy="366767"/>
          </a:xfrm>
          <a:prstGeom prst="rect">
            <a:avLst/>
          </a:prstGeom>
          <a:noFill/>
          <a:ln w="12700">
            <a:noFill/>
            <a:miter lim="800000"/>
            <a:headEnd/>
            <a:tailEnd/>
          </a:ln>
        </p:spPr>
        <p:txBody>
          <a:bodyPr wrap="none" lIns="90488" tIns="44450" rIns="90488" bIns="44450">
            <a:spAutoFit/>
          </a:bodyPr>
          <a:lstStyle/>
          <a:p>
            <a:r>
              <a:rPr lang="en-US" sz="1800" b="1" i="1">
                <a:latin typeface="Arial" charset="0"/>
              </a:rPr>
              <a:t>Q</a:t>
            </a:r>
            <a:r>
              <a:rPr lang="en-US" sz="1400" b="1" i="1">
                <a:latin typeface="Arial" charset="0"/>
              </a:rPr>
              <a:t>e</a:t>
            </a:r>
            <a:endParaRPr lang="en-US" sz="1400" b="1" i="1" baseline="-25000">
              <a:latin typeface="Arial" charset="0"/>
            </a:endParaRPr>
          </a:p>
        </p:txBody>
      </p:sp>
      <p:sp>
        <p:nvSpPr>
          <p:cNvPr id="28" name="Oval 28">
            <a:extLst>
              <a:ext uri="{FF2B5EF4-FFF2-40B4-BE49-F238E27FC236}">
                <a16:creationId xmlns:a16="http://schemas.microsoft.com/office/drawing/2014/main" id="{EA507630-5EA8-4B15-8144-8BFA7139451C}"/>
              </a:ext>
            </a:extLst>
          </p:cNvPr>
          <p:cNvSpPr>
            <a:spLocks noChangeArrowheads="1"/>
          </p:cNvSpPr>
          <p:nvPr/>
        </p:nvSpPr>
        <p:spPr bwMode="auto">
          <a:xfrm>
            <a:off x="4739040" y="3814155"/>
            <a:ext cx="152400" cy="141288"/>
          </a:xfrm>
          <a:prstGeom prst="ellipse">
            <a:avLst/>
          </a:prstGeom>
          <a:solidFill>
            <a:srgbClr val="000000"/>
          </a:solidFill>
          <a:ln w="12700">
            <a:solidFill>
              <a:srgbClr val="000000"/>
            </a:solidFill>
            <a:round/>
            <a:headEnd/>
            <a:tailEnd/>
          </a:ln>
        </p:spPr>
        <p:txBody>
          <a:bodyPr wrap="none" anchor="ctr"/>
          <a:lstStyle/>
          <a:p>
            <a:endParaRPr lang="pt-BR"/>
          </a:p>
        </p:txBody>
      </p:sp>
      <p:sp>
        <p:nvSpPr>
          <p:cNvPr id="29" name="Rectangle 29">
            <a:extLst>
              <a:ext uri="{FF2B5EF4-FFF2-40B4-BE49-F238E27FC236}">
                <a16:creationId xmlns:a16="http://schemas.microsoft.com/office/drawing/2014/main" id="{B5BBCF8A-CBAA-47C3-A394-6FC7DC270D2D}"/>
              </a:ext>
            </a:extLst>
          </p:cNvPr>
          <p:cNvSpPr>
            <a:spLocks noChangeArrowheads="1"/>
          </p:cNvSpPr>
          <p:nvPr/>
        </p:nvSpPr>
        <p:spPr bwMode="auto">
          <a:xfrm>
            <a:off x="2153003" y="3726844"/>
            <a:ext cx="421591" cy="366767"/>
          </a:xfrm>
          <a:prstGeom prst="rect">
            <a:avLst/>
          </a:prstGeom>
          <a:noFill/>
          <a:ln w="12700">
            <a:noFill/>
            <a:miter lim="800000"/>
            <a:headEnd/>
            <a:tailEnd/>
          </a:ln>
        </p:spPr>
        <p:txBody>
          <a:bodyPr wrap="none" lIns="90488" tIns="44450" rIns="90488" bIns="44450">
            <a:spAutoFit/>
          </a:bodyPr>
          <a:lstStyle/>
          <a:p>
            <a:r>
              <a:rPr lang="en-US" sz="1800" b="1">
                <a:latin typeface="Arial" charset="0"/>
              </a:rPr>
              <a:t>P</a:t>
            </a:r>
            <a:r>
              <a:rPr lang="en-US" sz="1200" b="1">
                <a:latin typeface="Arial" charset="0"/>
              </a:rPr>
              <a:t>e</a:t>
            </a:r>
          </a:p>
        </p:txBody>
      </p:sp>
      <p:grpSp>
        <p:nvGrpSpPr>
          <p:cNvPr id="30" name="Group 30">
            <a:extLst>
              <a:ext uri="{FF2B5EF4-FFF2-40B4-BE49-F238E27FC236}">
                <a16:creationId xmlns:a16="http://schemas.microsoft.com/office/drawing/2014/main" id="{736145CB-281F-4AAA-8B5C-969ECAE9896B}"/>
              </a:ext>
            </a:extLst>
          </p:cNvPr>
          <p:cNvGrpSpPr>
            <a:grpSpLocks/>
          </p:cNvGrpSpPr>
          <p:nvPr/>
        </p:nvGrpSpPr>
        <p:grpSpPr bwMode="auto">
          <a:xfrm>
            <a:off x="1654527" y="1932969"/>
            <a:ext cx="1641475" cy="4137023"/>
            <a:chOff x="262" y="1321"/>
            <a:chExt cx="1034" cy="2606"/>
          </a:xfrm>
        </p:grpSpPr>
        <p:sp>
          <p:nvSpPr>
            <p:cNvPr id="31" name="Rectangle 31">
              <a:extLst>
                <a:ext uri="{FF2B5EF4-FFF2-40B4-BE49-F238E27FC236}">
                  <a16:creationId xmlns:a16="http://schemas.microsoft.com/office/drawing/2014/main" id="{4839F9F8-2905-49E1-8CAD-29E0C742333F}"/>
                </a:ext>
              </a:extLst>
            </p:cNvPr>
            <p:cNvSpPr>
              <a:spLocks noChangeArrowheads="1"/>
            </p:cNvSpPr>
            <p:nvPr/>
          </p:nvSpPr>
          <p:spPr bwMode="auto">
            <a:xfrm>
              <a:off x="583" y="1321"/>
              <a:ext cx="266" cy="231"/>
            </a:xfrm>
            <a:prstGeom prst="rect">
              <a:avLst/>
            </a:prstGeom>
            <a:noFill/>
            <a:ln w="12700">
              <a:noFill/>
              <a:miter lim="800000"/>
              <a:headEnd/>
              <a:tailEnd/>
            </a:ln>
          </p:spPr>
          <p:txBody>
            <a:bodyPr wrap="none" lIns="90488" tIns="44450" rIns="90488" bIns="44450">
              <a:spAutoFit/>
            </a:bodyPr>
            <a:lstStyle/>
            <a:p>
              <a:r>
                <a:rPr lang="en-US" sz="1800" b="1">
                  <a:latin typeface="Arial" charset="0"/>
                </a:rPr>
                <a:t>P</a:t>
              </a:r>
              <a:r>
                <a:rPr lang="en-US" sz="1200" b="1">
                  <a:latin typeface="Arial" charset="0"/>
                </a:rPr>
                <a:t>4</a:t>
              </a:r>
            </a:p>
          </p:txBody>
        </p:sp>
        <p:sp>
          <p:nvSpPr>
            <p:cNvPr id="32" name="Line 32">
              <a:extLst>
                <a:ext uri="{FF2B5EF4-FFF2-40B4-BE49-F238E27FC236}">
                  <a16:creationId xmlns:a16="http://schemas.microsoft.com/office/drawing/2014/main" id="{00855EE2-D2B7-4BBD-B195-1FE99C814A22}"/>
                </a:ext>
              </a:extLst>
            </p:cNvPr>
            <p:cNvSpPr>
              <a:spLocks noChangeShapeType="1"/>
            </p:cNvSpPr>
            <p:nvPr/>
          </p:nvSpPr>
          <p:spPr bwMode="auto">
            <a:xfrm>
              <a:off x="1079" y="1497"/>
              <a:ext cx="0" cy="1971"/>
            </a:xfrm>
            <a:prstGeom prst="line">
              <a:avLst/>
            </a:prstGeom>
            <a:noFill/>
            <a:ln w="19050">
              <a:solidFill>
                <a:srgbClr val="000000"/>
              </a:solidFill>
              <a:prstDash val="dash"/>
              <a:round/>
              <a:headEnd/>
              <a:tailEnd/>
            </a:ln>
          </p:spPr>
          <p:txBody>
            <a:bodyPr wrap="none" anchor="ctr"/>
            <a:lstStyle/>
            <a:p>
              <a:endParaRPr lang="pt-BR"/>
            </a:p>
          </p:txBody>
        </p:sp>
        <p:sp>
          <p:nvSpPr>
            <p:cNvPr id="33" name="Line 33">
              <a:extLst>
                <a:ext uri="{FF2B5EF4-FFF2-40B4-BE49-F238E27FC236}">
                  <a16:creationId xmlns:a16="http://schemas.microsoft.com/office/drawing/2014/main" id="{5C5E1072-3BEC-4D6C-9339-34C8CF622556}"/>
                </a:ext>
              </a:extLst>
            </p:cNvPr>
            <p:cNvSpPr>
              <a:spLocks noChangeShapeType="1"/>
            </p:cNvSpPr>
            <p:nvPr/>
          </p:nvSpPr>
          <p:spPr bwMode="auto">
            <a:xfrm>
              <a:off x="848" y="1453"/>
              <a:ext cx="223" cy="0"/>
            </a:xfrm>
            <a:prstGeom prst="line">
              <a:avLst/>
            </a:prstGeom>
            <a:noFill/>
            <a:ln w="25400">
              <a:solidFill>
                <a:srgbClr val="000000"/>
              </a:solidFill>
              <a:prstDash val="sysDot"/>
              <a:round/>
              <a:headEnd/>
              <a:tailEnd/>
            </a:ln>
          </p:spPr>
          <p:txBody>
            <a:bodyPr wrap="none" anchor="ctr"/>
            <a:lstStyle/>
            <a:p>
              <a:endParaRPr lang="pt-BR"/>
            </a:p>
          </p:txBody>
        </p:sp>
        <p:sp>
          <p:nvSpPr>
            <p:cNvPr id="34" name="Oval 34">
              <a:extLst>
                <a:ext uri="{FF2B5EF4-FFF2-40B4-BE49-F238E27FC236}">
                  <a16:creationId xmlns:a16="http://schemas.microsoft.com/office/drawing/2014/main" id="{8ACF5675-9377-46C7-ACBB-AE20ABC7C98A}"/>
                </a:ext>
              </a:extLst>
            </p:cNvPr>
            <p:cNvSpPr>
              <a:spLocks noChangeArrowheads="1"/>
            </p:cNvSpPr>
            <p:nvPr/>
          </p:nvSpPr>
          <p:spPr bwMode="auto">
            <a:xfrm>
              <a:off x="1031" y="1409"/>
              <a:ext cx="96" cy="89"/>
            </a:xfrm>
            <a:prstGeom prst="ellipse">
              <a:avLst/>
            </a:prstGeom>
            <a:solidFill>
              <a:srgbClr val="000000"/>
            </a:solidFill>
            <a:ln w="12700">
              <a:solidFill>
                <a:schemeClr val="tx1"/>
              </a:solidFill>
              <a:round/>
              <a:headEnd/>
              <a:tailEnd/>
            </a:ln>
          </p:spPr>
          <p:txBody>
            <a:bodyPr wrap="none" anchor="ctr"/>
            <a:lstStyle/>
            <a:p>
              <a:endParaRPr lang="pt-BR"/>
            </a:p>
          </p:txBody>
        </p:sp>
        <p:sp>
          <p:nvSpPr>
            <p:cNvPr id="35" name="Rectangle 35">
              <a:extLst>
                <a:ext uri="{FF2B5EF4-FFF2-40B4-BE49-F238E27FC236}">
                  <a16:creationId xmlns:a16="http://schemas.microsoft.com/office/drawing/2014/main" id="{2E486D0E-6439-466C-9E11-97ED88DC18D2}"/>
                </a:ext>
              </a:extLst>
            </p:cNvPr>
            <p:cNvSpPr>
              <a:spLocks noChangeArrowheads="1"/>
            </p:cNvSpPr>
            <p:nvPr/>
          </p:nvSpPr>
          <p:spPr bwMode="auto">
            <a:xfrm>
              <a:off x="935" y="3459"/>
              <a:ext cx="291" cy="231"/>
            </a:xfrm>
            <a:prstGeom prst="rect">
              <a:avLst/>
            </a:prstGeom>
            <a:noFill/>
            <a:ln w="12700">
              <a:noFill/>
              <a:miter lim="800000"/>
              <a:headEnd/>
              <a:tailEnd/>
            </a:ln>
          </p:spPr>
          <p:txBody>
            <a:bodyPr wrap="none" lIns="90488" tIns="44450" rIns="90488" bIns="44450">
              <a:spAutoFit/>
            </a:bodyPr>
            <a:lstStyle/>
            <a:p>
              <a:r>
                <a:rPr lang="en-US" sz="1800" b="1" i="1">
                  <a:latin typeface="Arial" charset="0"/>
                </a:rPr>
                <a:t>Q</a:t>
              </a:r>
              <a:r>
                <a:rPr lang="en-US" sz="1400" b="1" i="1">
                  <a:latin typeface="Arial" charset="0"/>
                </a:rPr>
                <a:t>1</a:t>
              </a:r>
              <a:endParaRPr lang="en-US" sz="1400" b="1" i="1" baseline="-25000">
                <a:latin typeface="Arial" charset="0"/>
              </a:endParaRPr>
            </a:p>
          </p:txBody>
        </p:sp>
        <p:sp>
          <p:nvSpPr>
            <p:cNvPr id="36" name="Rectangle 36">
              <a:extLst>
                <a:ext uri="{FF2B5EF4-FFF2-40B4-BE49-F238E27FC236}">
                  <a16:creationId xmlns:a16="http://schemas.microsoft.com/office/drawing/2014/main" id="{8266B37E-9085-454D-9AA6-21A6FB4D41C5}"/>
                </a:ext>
              </a:extLst>
            </p:cNvPr>
            <p:cNvSpPr>
              <a:spLocks noChangeArrowheads="1"/>
            </p:cNvSpPr>
            <p:nvPr/>
          </p:nvSpPr>
          <p:spPr bwMode="auto">
            <a:xfrm>
              <a:off x="576" y="3043"/>
              <a:ext cx="266" cy="231"/>
            </a:xfrm>
            <a:prstGeom prst="rect">
              <a:avLst/>
            </a:prstGeom>
            <a:noFill/>
            <a:ln w="12700">
              <a:noFill/>
              <a:miter lim="800000"/>
              <a:headEnd/>
              <a:tailEnd/>
            </a:ln>
          </p:spPr>
          <p:txBody>
            <a:bodyPr wrap="none" lIns="90488" tIns="44450" rIns="90488" bIns="44450">
              <a:spAutoFit/>
            </a:bodyPr>
            <a:lstStyle/>
            <a:p>
              <a:r>
                <a:rPr lang="en-US" sz="1800" b="1">
                  <a:latin typeface="Arial" charset="0"/>
                </a:rPr>
                <a:t>P</a:t>
              </a:r>
              <a:r>
                <a:rPr lang="en-US" sz="1200" b="1">
                  <a:latin typeface="Arial" charset="0"/>
                </a:rPr>
                <a:t>1</a:t>
              </a:r>
            </a:p>
          </p:txBody>
        </p:sp>
        <p:sp>
          <p:nvSpPr>
            <p:cNvPr id="37" name="Line 37">
              <a:extLst>
                <a:ext uri="{FF2B5EF4-FFF2-40B4-BE49-F238E27FC236}">
                  <a16:creationId xmlns:a16="http://schemas.microsoft.com/office/drawing/2014/main" id="{715D8A3F-AAD1-41FA-B9DE-D8DB00762475}"/>
                </a:ext>
              </a:extLst>
            </p:cNvPr>
            <p:cNvSpPr>
              <a:spLocks noChangeShapeType="1"/>
            </p:cNvSpPr>
            <p:nvPr/>
          </p:nvSpPr>
          <p:spPr bwMode="auto">
            <a:xfrm flipH="1">
              <a:off x="839" y="3181"/>
              <a:ext cx="240" cy="0"/>
            </a:xfrm>
            <a:prstGeom prst="line">
              <a:avLst/>
            </a:prstGeom>
            <a:noFill/>
            <a:ln w="19050">
              <a:solidFill>
                <a:schemeClr val="tx1"/>
              </a:solidFill>
              <a:prstDash val="dash"/>
              <a:round/>
              <a:headEnd/>
              <a:tailEnd/>
            </a:ln>
          </p:spPr>
          <p:txBody>
            <a:bodyPr wrap="none"/>
            <a:lstStyle/>
            <a:p>
              <a:endParaRPr lang="pt-BR"/>
            </a:p>
          </p:txBody>
        </p:sp>
        <p:sp>
          <p:nvSpPr>
            <p:cNvPr id="38" name="Oval 38">
              <a:extLst>
                <a:ext uri="{FF2B5EF4-FFF2-40B4-BE49-F238E27FC236}">
                  <a16:creationId xmlns:a16="http://schemas.microsoft.com/office/drawing/2014/main" id="{7237B036-5A7C-4DFC-9B33-0E0E0A76E7CB}"/>
                </a:ext>
              </a:extLst>
            </p:cNvPr>
            <p:cNvSpPr>
              <a:spLocks noChangeArrowheads="1"/>
            </p:cNvSpPr>
            <p:nvPr/>
          </p:nvSpPr>
          <p:spPr bwMode="auto">
            <a:xfrm>
              <a:off x="1031" y="3139"/>
              <a:ext cx="96" cy="89"/>
            </a:xfrm>
            <a:prstGeom prst="ellipse">
              <a:avLst/>
            </a:prstGeom>
            <a:solidFill>
              <a:srgbClr val="000000"/>
            </a:solidFill>
            <a:ln w="12700">
              <a:solidFill>
                <a:srgbClr val="000000"/>
              </a:solidFill>
              <a:round/>
              <a:headEnd/>
              <a:tailEnd/>
            </a:ln>
          </p:spPr>
          <p:txBody>
            <a:bodyPr wrap="none" anchor="ctr"/>
            <a:lstStyle/>
            <a:p>
              <a:endParaRPr lang="pt-BR"/>
            </a:p>
          </p:txBody>
        </p:sp>
        <p:sp>
          <p:nvSpPr>
            <p:cNvPr id="39" name="Text Box 39">
              <a:extLst>
                <a:ext uri="{FF2B5EF4-FFF2-40B4-BE49-F238E27FC236}">
                  <a16:creationId xmlns:a16="http://schemas.microsoft.com/office/drawing/2014/main" id="{AF8FFC8A-91AF-42CB-AA02-AD168C18BBF1}"/>
                </a:ext>
              </a:extLst>
            </p:cNvPr>
            <p:cNvSpPr txBox="1">
              <a:spLocks noChangeArrowheads="1"/>
            </p:cNvSpPr>
            <p:nvPr/>
          </p:nvSpPr>
          <p:spPr bwMode="auto">
            <a:xfrm>
              <a:off x="262" y="3694"/>
              <a:ext cx="1034" cy="233"/>
            </a:xfrm>
            <a:prstGeom prst="rect">
              <a:avLst/>
            </a:prstGeom>
            <a:noFill/>
            <a:ln w="9525">
              <a:solidFill>
                <a:srgbClr val="000000"/>
              </a:solidFill>
              <a:miter lim="800000"/>
              <a:headEnd/>
              <a:tailEnd/>
            </a:ln>
          </p:spPr>
          <p:txBody>
            <a:bodyPr wrap="square">
              <a:spAutoFit/>
            </a:bodyPr>
            <a:lstStyle/>
            <a:p>
              <a:pPr eaLnBrk="1" hangingPunct="1">
                <a:spcBef>
                  <a:spcPct val="50000"/>
                </a:spcBef>
              </a:pPr>
              <a:r>
                <a:rPr lang="pt-BR" sz="1800" dirty="0"/>
                <a:t>Consumidor 1</a:t>
              </a:r>
            </a:p>
          </p:txBody>
        </p:sp>
        <p:sp>
          <p:nvSpPr>
            <p:cNvPr id="40" name="Line 40">
              <a:extLst>
                <a:ext uri="{FF2B5EF4-FFF2-40B4-BE49-F238E27FC236}">
                  <a16:creationId xmlns:a16="http://schemas.microsoft.com/office/drawing/2014/main" id="{33BFAF67-F5AE-49BB-8958-1CB26AF94819}"/>
                </a:ext>
              </a:extLst>
            </p:cNvPr>
            <p:cNvSpPr>
              <a:spLocks noChangeShapeType="1"/>
            </p:cNvSpPr>
            <p:nvPr/>
          </p:nvSpPr>
          <p:spPr bwMode="auto">
            <a:xfrm flipV="1">
              <a:off x="720" y="3552"/>
              <a:ext cx="0" cy="144"/>
            </a:xfrm>
            <a:prstGeom prst="line">
              <a:avLst/>
            </a:prstGeom>
            <a:noFill/>
            <a:ln w="9525">
              <a:solidFill>
                <a:srgbClr val="000000"/>
              </a:solidFill>
              <a:round/>
              <a:headEnd/>
              <a:tailEnd/>
            </a:ln>
          </p:spPr>
          <p:txBody>
            <a:bodyPr wrap="none"/>
            <a:lstStyle/>
            <a:p>
              <a:endParaRPr lang="pt-BR"/>
            </a:p>
          </p:txBody>
        </p:sp>
        <p:sp>
          <p:nvSpPr>
            <p:cNvPr id="41" name="Line 41">
              <a:extLst>
                <a:ext uri="{FF2B5EF4-FFF2-40B4-BE49-F238E27FC236}">
                  <a16:creationId xmlns:a16="http://schemas.microsoft.com/office/drawing/2014/main" id="{3794ADE9-32B6-428A-AA0F-A6C129C49A99}"/>
                </a:ext>
              </a:extLst>
            </p:cNvPr>
            <p:cNvSpPr>
              <a:spLocks noChangeShapeType="1"/>
            </p:cNvSpPr>
            <p:nvPr/>
          </p:nvSpPr>
          <p:spPr bwMode="auto">
            <a:xfrm>
              <a:off x="720" y="3552"/>
              <a:ext cx="240" cy="0"/>
            </a:xfrm>
            <a:prstGeom prst="line">
              <a:avLst/>
            </a:prstGeom>
            <a:noFill/>
            <a:ln w="9525">
              <a:solidFill>
                <a:srgbClr val="000000"/>
              </a:solidFill>
              <a:round/>
              <a:headEnd/>
              <a:tailEnd type="triangle" w="med" len="med"/>
            </a:ln>
          </p:spPr>
          <p:txBody>
            <a:bodyPr wrap="none"/>
            <a:lstStyle/>
            <a:p>
              <a:endParaRPr lang="pt-BR"/>
            </a:p>
          </p:txBody>
        </p:sp>
      </p:grpSp>
      <p:grpSp>
        <p:nvGrpSpPr>
          <p:cNvPr id="42" name="Group 42">
            <a:extLst>
              <a:ext uri="{FF2B5EF4-FFF2-40B4-BE49-F238E27FC236}">
                <a16:creationId xmlns:a16="http://schemas.microsoft.com/office/drawing/2014/main" id="{CF68239A-B3FE-4535-8E65-0183F96B2E0A}"/>
              </a:ext>
            </a:extLst>
          </p:cNvPr>
          <p:cNvGrpSpPr>
            <a:grpSpLocks/>
          </p:cNvGrpSpPr>
          <p:nvPr/>
        </p:nvGrpSpPr>
        <p:grpSpPr bwMode="auto">
          <a:xfrm>
            <a:off x="2153002" y="2917218"/>
            <a:ext cx="2709864" cy="3143248"/>
            <a:chOff x="576" y="1941"/>
            <a:chExt cx="1707" cy="1980"/>
          </a:xfrm>
        </p:grpSpPr>
        <p:sp>
          <p:nvSpPr>
            <p:cNvPr id="43" name="Line 43">
              <a:extLst>
                <a:ext uri="{FF2B5EF4-FFF2-40B4-BE49-F238E27FC236}">
                  <a16:creationId xmlns:a16="http://schemas.microsoft.com/office/drawing/2014/main" id="{FFD91EF3-8D34-466B-9DA4-9E47A62A81F2}"/>
                </a:ext>
              </a:extLst>
            </p:cNvPr>
            <p:cNvSpPr>
              <a:spLocks noChangeShapeType="1"/>
            </p:cNvSpPr>
            <p:nvPr/>
          </p:nvSpPr>
          <p:spPr bwMode="auto">
            <a:xfrm>
              <a:off x="848" y="2074"/>
              <a:ext cx="895" cy="0"/>
            </a:xfrm>
            <a:prstGeom prst="line">
              <a:avLst/>
            </a:prstGeom>
            <a:noFill/>
            <a:ln w="25400">
              <a:solidFill>
                <a:srgbClr val="000000"/>
              </a:solidFill>
              <a:prstDash val="dash"/>
              <a:round/>
              <a:headEnd/>
              <a:tailEnd/>
            </a:ln>
          </p:spPr>
          <p:txBody>
            <a:bodyPr wrap="none" anchor="ctr"/>
            <a:lstStyle/>
            <a:p>
              <a:endParaRPr lang="pt-BR"/>
            </a:p>
          </p:txBody>
        </p:sp>
        <p:sp>
          <p:nvSpPr>
            <p:cNvPr id="44" name="Line 44">
              <a:extLst>
                <a:ext uri="{FF2B5EF4-FFF2-40B4-BE49-F238E27FC236}">
                  <a16:creationId xmlns:a16="http://schemas.microsoft.com/office/drawing/2014/main" id="{69F52BBC-AB7A-4991-B99E-578992E3C33E}"/>
                </a:ext>
              </a:extLst>
            </p:cNvPr>
            <p:cNvSpPr>
              <a:spLocks noChangeShapeType="1"/>
            </p:cNvSpPr>
            <p:nvPr/>
          </p:nvSpPr>
          <p:spPr bwMode="auto">
            <a:xfrm>
              <a:off x="1751" y="2081"/>
              <a:ext cx="0" cy="1387"/>
            </a:xfrm>
            <a:prstGeom prst="line">
              <a:avLst/>
            </a:prstGeom>
            <a:noFill/>
            <a:ln w="19050">
              <a:solidFill>
                <a:srgbClr val="000000"/>
              </a:solidFill>
              <a:prstDash val="dash"/>
              <a:round/>
              <a:headEnd/>
              <a:tailEnd/>
            </a:ln>
          </p:spPr>
          <p:txBody>
            <a:bodyPr wrap="none" anchor="ctr"/>
            <a:lstStyle/>
            <a:p>
              <a:endParaRPr lang="pt-BR"/>
            </a:p>
          </p:txBody>
        </p:sp>
        <p:sp>
          <p:nvSpPr>
            <p:cNvPr id="45" name="Oval 45">
              <a:extLst>
                <a:ext uri="{FF2B5EF4-FFF2-40B4-BE49-F238E27FC236}">
                  <a16:creationId xmlns:a16="http://schemas.microsoft.com/office/drawing/2014/main" id="{5C3F3ABF-DDC0-42DC-865E-A3536BD60A93}"/>
                </a:ext>
              </a:extLst>
            </p:cNvPr>
            <p:cNvSpPr>
              <a:spLocks noChangeArrowheads="1"/>
            </p:cNvSpPr>
            <p:nvPr/>
          </p:nvSpPr>
          <p:spPr bwMode="auto">
            <a:xfrm>
              <a:off x="1703" y="2029"/>
              <a:ext cx="96" cy="88"/>
            </a:xfrm>
            <a:prstGeom prst="ellipse">
              <a:avLst/>
            </a:prstGeom>
            <a:solidFill>
              <a:srgbClr val="000000"/>
            </a:solidFill>
            <a:ln w="12700">
              <a:solidFill>
                <a:schemeClr val="tx1"/>
              </a:solidFill>
              <a:round/>
              <a:headEnd/>
              <a:tailEnd/>
            </a:ln>
          </p:spPr>
          <p:txBody>
            <a:bodyPr wrap="none" anchor="ctr"/>
            <a:lstStyle/>
            <a:p>
              <a:endParaRPr lang="pt-BR"/>
            </a:p>
          </p:txBody>
        </p:sp>
        <p:sp>
          <p:nvSpPr>
            <p:cNvPr id="46" name="Rectangle 46">
              <a:extLst>
                <a:ext uri="{FF2B5EF4-FFF2-40B4-BE49-F238E27FC236}">
                  <a16:creationId xmlns:a16="http://schemas.microsoft.com/office/drawing/2014/main" id="{2A1BCCD9-C85E-46A9-84F5-BC8B823A3559}"/>
                </a:ext>
              </a:extLst>
            </p:cNvPr>
            <p:cNvSpPr>
              <a:spLocks noChangeArrowheads="1"/>
            </p:cNvSpPr>
            <p:nvPr/>
          </p:nvSpPr>
          <p:spPr bwMode="auto">
            <a:xfrm>
              <a:off x="1607" y="3470"/>
              <a:ext cx="291" cy="231"/>
            </a:xfrm>
            <a:prstGeom prst="rect">
              <a:avLst/>
            </a:prstGeom>
            <a:noFill/>
            <a:ln w="12700">
              <a:noFill/>
              <a:miter lim="800000"/>
              <a:headEnd/>
              <a:tailEnd/>
            </a:ln>
          </p:spPr>
          <p:txBody>
            <a:bodyPr wrap="none" lIns="90488" tIns="44450" rIns="90488" bIns="44450">
              <a:spAutoFit/>
            </a:bodyPr>
            <a:lstStyle/>
            <a:p>
              <a:r>
                <a:rPr lang="en-US" sz="1800" b="1" i="1">
                  <a:latin typeface="Arial" charset="0"/>
                </a:rPr>
                <a:t>Q</a:t>
              </a:r>
              <a:r>
                <a:rPr lang="en-US" sz="1400" b="1" i="1">
                  <a:latin typeface="Arial" charset="0"/>
                </a:rPr>
                <a:t>2</a:t>
              </a:r>
              <a:endParaRPr lang="en-US" sz="1400" b="1" i="1" baseline="-25000">
                <a:latin typeface="Arial" charset="0"/>
              </a:endParaRPr>
            </a:p>
          </p:txBody>
        </p:sp>
        <p:sp>
          <p:nvSpPr>
            <p:cNvPr id="47" name="Rectangle 47">
              <a:extLst>
                <a:ext uri="{FF2B5EF4-FFF2-40B4-BE49-F238E27FC236}">
                  <a16:creationId xmlns:a16="http://schemas.microsoft.com/office/drawing/2014/main" id="{3F123495-1966-4281-9D73-D71AF04C41E3}"/>
                </a:ext>
              </a:extLst>
            </p:cNvPr>
            <p:cNvSpPr>
              <a:spLocks noChangeArrowheads="1"/>
            </p:cNvSpPr>
            <p:nvPr/>
          </p:nvSpPr>
          <p:spPr bwMode="auto">
            <a:xfrm>
              <a:off x="576" y="1941"/>
              <a:ext cx="266" cy="231"/>
            </a:xfrm>
            <a:prstGeom prst="rect">
              <a:avLst/>
            </a:prstGeom>
            <a:noFill/>
            <a:ln w="12700">
              <a:noFill/>
              <a:miter lim="800000"/>
              <a:headEnd/>
              <a:tailEnd/>
            </a:ln>
          </p:spPr>
          <p:txBody>
            <a:bodyPr wrap="none" lIns="90488" tIns="44450" rIns="90488" bIns="44450">
              <a:spAutoFit/>
            </a:bodyPr>
            <a:lstStyle/>
            <a:p>
              <a:r>
                <a:rPr lang="en-US" sz="1800" b="1">
                  <a:latin typeface="Arial" charset="0"/>
                </a:rPr>
                <a:t>P</a:t>
              </a:r>
              <a:r>
                <a:rPr lang="en-US" sz="1200" b="1">
                  <a:latin typeface="Arial" charset="0"/>
                </a:rPr>
                <a:t>3</a:t>
              </a:r>
            </a:p>
          </p:txBody>
        </p:sp>
        <p:sp>
          <p:nvSpPr>
            <p:cNvPr id="48" name="Rectangle 48">
              <a:extLst>
                <a:ext uri="{FF2B5EF4-FFF2-40B4-BE49-F238E27FC236}">
                  <a16:creationId xmlns:a16="http://schemas.microsoft.com/office/drawing/2014/main" id="{BA34AA10-207B-496B-B423-D7A193022A01}"/>
                </a:ext>
              </a:extLst>
            </p:cNvPr>
            <p:cNvSpPr>
              <a:spLocks noChangeArrowheads="1"/>
            </p:cNvSpPr>
            <p:nvPr/>
          </p:nvSpPr>
          <p:spPr bwMode="auto">
            <a:xfrm>
              <a:off x="576" y="2729"/>
              <a:ext cx="266" cy="231"/>
            </a:xfrm>
            <a:prstGeom prst="rect">
              <a:avLst/>
            </a:prstGeom>
            <a:noFill/>
            <a:ln w="12700">
              <a:noFill/>
              <a:miter lim="800000"/>
              <a:headEnd/>
              <a:tailEnd/>
            </a:ln>
          </p:spPr>
          <p:txBody>
            <a:bodyPr wrap="none" lIns="90488" tIns="44450" rIns="90488" bIns="44450">
              <a:spAutoFit/>
            </a:bodyPr>
            <a:lstStyle/>
            <a:p>
              <a:r>
                <a:rPr lang="en-US" sz="1800" b="1">
                  <a:latin typeface="Arial" charset="0"/>
                </a:rPr>
                <a:t>P</a:t>
              </a:r>
              <a:r>
                <a:rPr lang="en-US" sz="1200" b="1">
                  <a:latin typeface="Arial" charset="0"/>
                </a:rPr>
                <a:t>2</a:t>
              </a:r>
            </a:p>
          </p:txBody>
        </p:sp>
        <p:sp>
          <p:nvSpPr>
            <p:cNvPr id="49" name="Line 49">
              <a:extLst>
                <a:ext uri="{FF2B5EF4-FFF2-40B4-BE49-F238E27FC236}">
                  <a16:creationId xmlns:a16="http://schemas.microsoft.com/office/drawing/2014/main" id="{C140EEE6-6502-4462-B709-382307730AD3}"/>
                </a:ext>
              </a:extLst>
            </p:cNvPr>
            <p:cNvSpPr>
              <a:spLocks noChangeShapeType="1"/>
            </p:cNvSpPr>
            <p:nvPr/>
          </p:nvSpPr>
          <p:spPr bwMode="auto">
            <a:xfrm flipH="1">
              <a:off x="839" y="2811"/>
              <a:ext cx="912" cy="0"/>
            </a:xfrm>
            <a:prstGeom prst="line">
              <a:avLst/>
            </a:prstGeom>
            <a:noFill/>
            <a:ln w="19050">
              <a:solidFill>
                <a:schemeClr val="tx1"/>
              </a:solidFill>
              <a:prstDash val="dash"/>
              <a:round/>
              <a:headEnd/>
              <a:tailEnd/>
            </a:ln>
          </p:spPr>
          <p:txBody>
            <a:bodyPr wrap="none"/>
            <a:lstStyle/>
            <a:p>
              <a:endParaRPr lang="pt-BR"/>
            </a:p>
          </p:txBody>
        </p:sp>
        <p:sp>
          <p:nvSpPr>
            <p:cNvPr id="50" name="Oval 50">
              <a:extLst>
                <a:ext uri="{FF2B5EF4-FFF2-40B4-BE49-F238E27FC236}">
                  <a16:creationId xmlns:a16="http://schemas.microsoft.com/office/drawing/2014/main" id="{9BD26AD0-A773-4B4E-BBE9-0453A5062A29}"/>
                </a:ext>
              </a:extLst>
            </p:cNvPr>
            <p:cNvSpPr>
              <a:spLocks noChangeArrowheads="1"/>
            </p:cNvSpPr>
            <p:nvPr/>
          </p:nvSpPr>
          <p:spPr bwMode="auto">
            <a:xfrm>
              <a:off x="1703" y="2765"/>
              <a:ext cx="96" cy="88"/>
            </a:xfrm>
            <a:prstGeom prst="ellipse">
              <a:avLst/>
            </a:prstGeom>
            <a:solidFill>
              <a:srgbClr val="000000"/>
            </a:solidFill>
            <a:ln w="12700">
              <a:solidFill>
                <a:srgbClr val="000000"/>
              </a:solidFill>
              <a:round/>
              <a:headEnd/>
              <a:tailEnd/>
            </a:ln>
          </p:spPr>
          <p:txBody>
            <a:bodyPr wrap="none" anchor="ctr"/>
            <a:lstStyle/>
            <a:p>
              <a:endParaRPr lang="pt-BR"/>
            </a:p>
          </p:txBody>
        </p:sp>
        <p:sp>
          <p:nvSpPr>
            <p:cNvPr id="51" name="Text Box 51">
              <a:extLst>
                <a:ext uri="{FF2B5EF4-FFF2-40B4-BE49-F238E27FC236}">
                  <a16:creationId xmlns:a16="http://schemas.microsoft.com/office/drawing/2014/main" id="{F13D0760-65F8-40F0-B025-B0B620632AE8}"/>
                </a:ext>
              </a:extLst>
            </p:cNvPr>
            <p:cNvSpPr txBox="1">
              <a:spLocks noChangeArrowheads="1"/>
            </p:cNvSpPr>
            <p:nvPr/>
          </p:nvSpPr>
          <p:spPr bwMode="auto">
            <a:xfrm>
              <a:off x="1323" y="3688"/>
              <a:ext cx="960" cy="233"/>
            </a:xfrm>
            <a:prstGeom prst="rect">
              <a:avLst/>
            </a:prstGeom>
            <a:noFill/>
            <a:ln w="9525">
              <a:solidFill>
                <a:srgbClr val="000000"/>
              </a:solidFill>
              <a:miter lim="800000"/>
              <a:headEnd/>
              <a:tailEnd/>
            </a:ln>
          </p:spPr>
          <p:txBody>
            <a:bodyPr wrap="square">
              <a:spAutoFit/>
            </a:bodyPr>
            <a:lstStyle/>
            <a:p>
              <a:pPr eaLnBrk="1" hangingPunct="1">
                <a:spcBef>
                  <a:spcPct val="50000"/>
                </a:spcBef>
              </a:pPr>
              <a:r>
                <a:rPr lang="pt-BR" sz="1800" dirty="0"/>
                <a:t>Consumidor 2</a:t>
              </a:r>
            </a:p>
          </p:txBody>
        </p:sp>
        <p:sp>
          <p:nvSpPr>
            <p:cNvPr id="52" name="Line 52">
              <a:extLst>
                <a:ext uri="{FF2B5EF4-FFF2-40B4-BE49-F238E27FC236}">
                  <a16:creationId xmlns:a16="http://schemas.microsoft.com/office/drawing/2014/main" id="{FBB5C66B-3D60-43A5-A746-7786956B5768}"/>
                </a:ext>
              </a:extLst>
            </p:cNvPr>
            <p:cNvSpPr>
              <a:spLocks noChangeShapeType="1"/>
            </p:cNvSpPr>
            <p:nvPr/>
          </p:nvSpPr>
          <p:spPr bwMode="auto">
            <a:xfrm>
              <a:off x="1392" y="3552"/>
              <a:ext cx="240" cy="0"/>
            </a:xfrm>
            <a:prstGeom prst="line">
              <a:avLst/>
            </a:prstGeom>
            <a:noFill/>
            <a:ln w="9525">
              <a:solidFill>
                <a:srgbClr val="000000"/>
              </a:solidFill>
              <a:round/>
              <a:headEnd/>
              <a:tailEnd type="triangle" w="med" len="med"/>
            </a:ln>
          </p:spPr>
          <p:txBody>
            <a:bodyPr wrap="none"/>
            <a:lstStyle/>
            <a:p>
              <a:endParaRPr lang="pt-BR"/>
            </a:p>
          </p:txBody>
        </p:sp>
        <p:sp>
          <p:nvSpPr>
            <p:cNvPr id="53" name="Line 53">
              <a:extLst>
                <a:ext uri="{FF2B5EF4-FFF2-40B4-BE49-F238E27FC236}">
                  <a16:creationId xmlns:a16="http://schemas.microsoft.com/office/drawing/2014/main" id="{14AD29F4-75A3-4F75-A3E0-F30E6BEC0DC2}"/>
                </a:ext>
              </a:extLst>
            </p:cNvPr>
            <p:cNvSpPr>
              <a:spLocks noChangeShapeType="1"/>
            </p:cNvSpPr>
            <p:nvPr/>
          </p:nvSpPr>
          <p:spPr bwMode="auto">
            <a:xfrm flipV="1">
              <a:off x="1392" y="3552"/>
              <a:ext cx="0" cy="144"/>
            </a:xfrm>
            <a:prstGeom prst="line">
              <a:avLst/>
            </a:prstGeom>
            <a:noFill/>
            <a:ln w="9525">
              <a:solidFill>
                <a:srgbClr val="000000"/>
              </a:solidFill>
              <a:round/>
              <a:headEnd/>
              <a:tailEnd/>
            </a:ln>
          </p:spPr>
          <p:txBody>
            <a:bodyPr wrap="none"/>
            <a:lstStyle/>
            <a:p>
              <a:endParaRPr lang="pt-BR"/>
            </a:p>
          </p:txBody>
        </p:sp>
      </p:grpSp>
      <p:grpSp>
        <p:nvGrpSpPr>
          <p:cNvPr id="54" name="Group 54">
            <a:extLst>
              <a:ext uri="{FF2B5EF4-FFF2-40B4-BE49-F238E27FC236}">
                <a16:creationId xmlns:a16="http://schemas.microsoft.com/office/drawing/2014/main" id="{ED9978C1-C72A-4E77-B7C9-F3F49ACF7E39}"/>
              </a:ext>
            </a:extLst>
          </p:cNvPr>
          <p:cNvGrpSpPr>
            <a:grpSpLocks/>
          </p:cNvGrpSpPr>
          <p:nvPr/>
        </p:nvGrpSpPr>
        <p:grpSpPr bwMode="auto">
          <a:xfrm>
            <a:off x="4924779" y="5474695"/>
            <a:ext cx="1538288" cy="585789"/>
            <a:chOff x="2322" y="3552"/>
            <a:chExt cx="969" cy="369"/>
          </a:xfrm>
        </p:grpSpPr>
        <p:sp>
          <p:nvSpPr>
            <p:cNvPr id="55" name="Text Box 55">
              <a:extLst>
                <a:ext uri="{FF2B5EF4-FFF2-40B4-BE49-F238E27FC236}">
                  <a16:creationId xmlns:a16="http://schemas.microsoft.com/office/drawing/2014/main" id="{FB1FA0A1-14CC-4527-8832-7A9863D103C2}"/>
                </a:ext>
              </a:extLst>
            </p:cNvPr>
            <p:cNvSpPr txBox="1">
              <a:spLocks noChangeArrowheads="1"/>
            </p:cNvSpPr>
            <p:nvPr/>
          </p:nvSpPr>
          <p:spPr bwMode="auto">
            <a:xfrm>
              <a:off x="2322" y="3688"/>
              <a:ext cx="969" cy="233"/>
            </a:xfrm>
            <a:prstGeom prst="rect">
              <a:avLst/>
            </a:prstGeom>
            <a:noFill/>
            <a:ln w="9525">
              <a:solidFill>
                <a:srgbClr val="000000"/>
              </a:solidFill>
              <a:miter lim="800000"/>
              <a:headEnd/>
              <a:tailEnd/>
            </a:ln>
          </p:spPr>
          <p:txBody>
            <a:bodyPr wrap="square">
              <a:spAutoFit/>
            </a:bodyPr>
            <a:lstStyle/>
            <a:p>
              <a:pPr eaLnBrk="1" hangingPunct="1">
                <a:spcBef>
                  <a:spcPct val="50000"/>
                </a:spcBef>
              </a:pPr>
              <a:r>
                <a:rPr lang="pt-BR" sz="1800" dirty="0"/>
                <a:t>Consumidor 3</a:t>
              </a:r>
            </a:p>
          </p:txBody>
        </p:sp>
        <p:sp>
          <p:nvSpPr>
            <p:cNvPr id="56" name="Line 56">
              <a:extLst>
                <a:ext uri="{FF2B5EF4-FFF2-40B4-BE49-F238E27FC236}">
                  <a16:creationId xmlns:a16="http://schemas.microsoft.com/office/drawing/2014/main" id="{B2522940-9BD8-4BBB-AF92-FC1820ADEAE6}"/>
                </a:ext>
              </a:extLst>
            </p:cNvPr>
            <p:cNvSpPr>
              <a:spLocks noChangeShapeType="1"/>
            </p:cNvSpPr>
            <p:nvPr/>
          </p:nvSpPr>
          <p:spPr bwMode="auto">
            <a:xfrm flipV="1">
              <a:off x="2640" y="3552"/>
              <a:ext cx="0" cy="144"/>
            </a:xfrm>
            <a:prstGeom prst="line">
              <a:avLst/>
            </a:prstGeom>
            <a:noFill/>
            <a:ln w="9525">
              <a:solidFill>
                <a:srgbClr val="000000"/>
              </a:solidFill>
              <a:round/>
              <a:headEnd/>
              <a:tailEnd/>
            </a:ln>
          </p:spPr>
          <p:txBody>
            <a:bodyPr wrap="none"/>
            <a:lstStyle/>
            <a:p>
              <a:endParaRPr lang="pt-BR"/>
            </a:p>
          </p:txBody>
        </p:sp>
        <p:sp>
          <p:nvSpPr>
            <p:cNvPr id="57" name="Line 57">
              <a:extLst>
                <a:ext uri="{FF2B5EF4-FFF2-40B4-BE49-F238E27FC236}">
                  <a16:creationId xmlns:a16="http://schemas.microsoft.com/office/drawing/2014/main" id="{98ECEE58-2283-4B51-BFB8-889AD806E7B7}"/>
                </a:ext>
              </a:extLst>
            </p:cNvPr>
            <p:cNvSpPr>
              <a:spLocks noChangeShapeType="1"/>
            </p:cNvSpPr>
            <p:nvPr/>
          </p:nvSpPr>
          <p:spPr bwMode="auto">
            <a:xfrm>
              <a:off x="2400" y="3552"/>
              <a:ext cx="240" cy="0"/>
            </a:xfrm>
            <a:prstGeom prst="line">
              <a:avLst/>
            </a:prstGeom>
            <a:noFill/>
            <a:ln w="9525">
              <a:solidFill>
                <a:srgbClr val="000000"/>
              </a:solidFill>
              <a:round/>
              <a:headEnd type="triangle" w="med" len="med"/>
              <a:tailEnd/>
            </a:ln>
          </p:spPr>
          <p:txBody>
            <a:bodyPr wrap="none"/>
            <a:lstStyle/>
            <a:p>
              <a:endParaRPr lang="pt-BR"/>
            </a:p>
          </p:txBody>
        </p:sp>
      </p:grpSp>
      <p:sp>
        <p:nvSpPr>
          <p:cNvPr id="59" name="Rectangle 4">
            <a:extLst>
              <a:ext uri="{FF2B5EF4-FFF2-40B4-BE49-F238E27FC236}">
                <a16:creationId xmlns:a16="http://schemas.microsoft.com/office/drawing/2014/main" id="{8BD69C1D-C7CB-4BD0-8F12-446520025EDC}"/>
              </a:ext>
            </a:extLst>
          </p:cNvPr>
          <p:cNvSpPr>
            <a:spLocks noChangeArrowheads="1"/>
          </p:cNvSpPr>
          <p:nvPr/>
        </p:nvSpPr>
        <p:spPr bwMode="auto">
          <a:xfrm>
            <a:off x="449954" y="-25793"/>
            <a:ext cx="8440827" cy="982397"/>
          </a:xfrm>
          <a:prstGeom prst="rect">
            <a:avLst/>
          </a:prstGeom>
          <a:noFill/>
          <a:ln w="9525">
            <a:noFill/>
            <a:miter lim="800000"/>
            <a:headEnd/>
            <a:tailEnd/>
          </a:ln>
        </p:spPr>
        <p:txBody>
          <a:bodyPr anchor="ctr"/>
          <a:lstStyle/>
          <a:p>
            <a:pPr algn="ctr"/>
            <a:r>
              <a:rPr lang="pt-BR" sz="3200" b="1" dirty="0">
                <a:latin typeface="Arial" charset="0"/>
              </a:rPr>
              <a:t>Análise de Mercados Competitivos</a:t>
            </a:r>
          </a:p>
        </p:txBody>
      </p:sp>
    </p:spTree>
    <p:extLst>
      <p:ext uri="{BB962C8B-B14F-4D97-AF65-F5344CB8AC3E}">
        <p14:creationId xmlns:p14="http://schemas.microsoft.com/office/powerpoint/2010/main" val="339091085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linds(horizontal)">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blinds(horizontal)">
                                      <p:cBhvr>
                                        <p:cTn id="12" dur="500"/>
                                        <p:tgtEl>
                                          <p:spTgt spid="4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blinds(horizontal)">
                                      <p:cBhvr>
                                        <p:cTn id="17" dur="500"/>
                                        <p:tgtEl>
                                          <p:spTgt spid="5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ultiple Bars">
  <a:themeElements>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fontScheme name="Multiple Bars">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ultiple Ba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ltiple 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ultiple Bar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ltiple Bar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ltiple Ba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ltiple Ba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ultiple Ba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Micro</Template>
  <TotalTime>3331</TotalTime>
  <Words>6730</Words>
  <Application>Microsoft Office PowerPoint</Application>
  <PresentationFormat>Apresentação na tela (4:3)</PresentationFormat>
  <Paragraphs>1052</Paragraphs>
  <Slides>124</Slides>
  <Notes>36</Notes>
  <HiddenSlides>0</HiddenSlides>
  <MMClips>0</MMClips>
  <ScaleCrop>false</ScaleCrop>
  <HeadingPairs>
    <vt:vector size="8" baseType="variant">
      <vt:variant>
        <vt:lpstr>Fontes usadas</vt:lpstr>
      </vt:variant>
      <vt:variant>
        <vt:i4>5</vt:i4>
      </vt:variant>
      <vt:variant>
        <vt:lpstr>Tema</vt:lpstr>
      </vt:variant>
      <vt:variant>
        <vt:i4>1</vt:i4>
      </vt:variant>
      <vt:variant>
        <vt:lpstr>Servidores OLE inseridos</vt:lpstr>
      </vt:variant>
      <vt:variant>
        <vt:i4>2</vt:i4>
      </vt:variant>
      <vt:variant>
        <vt:lpstr>Títulos de slides</vt:lpstr>
      </vt:variant>
      <vt:variant>
        <vt:i4>124</vt:i4>
      </vt:variant>
    </vt:vector>
  </HeadingPairs>
  <TitlesOfParts>
    <vt:vector size="132" baseType="lpstr">
      <vt:lpstr>Arial</vt:lpstr>
      <vt:lpstr>Arial</vt:lpstr>
      <vt:lpstr>Symbol</vt:lpstr>
      <vt:lpstr>Times New Roman</vt:lpstr>
      <vt:lpstr>Wingdings</vt:lpstr>
      <vt:lpstr>Multiple Bars</vt:lpstr>
      <vt:lpstr>Equation</vt:lpstr>
      <vt:lpstr>Bitmap Image</vt:lpstr>
      <vt:lpstr>Apresentação do PowerPoint</vt:lpstr>
      <vt:lpstr>Tópicos Discutidos</vt:lpstr>
      <vt:lpstr>Introdução</vt:lpstr>
      <vt:lpstr>Oferta e Demanda</vt:lpstr>
      <vt:lpstr>Oferta e Demanda</vt:lpstr>
      <vt:lpstr>Oferta e Demanda</vt:lpstr>
      <vt:lpstr>Oferta e Demanda</vt:lpstr>
      <vt:lpstr>Oferta e Demanda</vt:lpstr>
      <vt:lpstr>Por Que a Demanda é Negativamente inclinada ?</vt:lpstr>
      <vt:lpstr>Por Que a Demanda é Negativamente inclinada ?</vt:lpstr>
      <vt:lpstr>Por Que a Demanda é Negativamente inclinada ?</vt:lpstr>
      <vt:lpstr>Por Que a Demanda é Negativamente inclinada ?</vt:lpstr>
      <vt:lpstr>Oferta e Demanda</vt:lpstr>
      <vt:lpstr>Oferta e Demanda</vt:lpstr>
      <vt:lpstr>Oferta e Demanda</vt:lpstr>
      <vt:lpstr>Oferta e Demanda</vt:lpstr>
      <vt:lpstr>Oferta e Demanda</vt:lpstr>
      <vt:lpstr>O Mecanismo de Mercado</vt:lpstr>
      <vt:lpstr>O Mecanismo de Mercado</vt:lpstr>
      <vt:lpstr>O Mecanismo de Mercado</vt:lpstr>
      <vt:lpstr>O Mecanismo de Mercado</vt:lpstr>
      <vt:lpstr>O Mecanismo de Mercado</vt:lpstr>
      <vt:lpstr>O Mecanismo do Mercado</vt:lpstr>
      <vt:lpstr>O Mecanismo de Mercado</vt:lpstr>
      <vt:lpstr>Mudanças no Equilíbrio de Mercado</vt:lpstr>
      <vt:lpstr>Mudanças no Equilíbrio de Mercado</vt:lpstr>
      <vt:lpstr>Modificações na Oferta e Demanda</vt:lpstr>
      <vt:lpstr>Os Preços dos Ovos  e do Ensino Universitário</vt:lpstr>
      <vt:lpstr>Mercado de Ovos</vt:lpstr>
      <vt:lpstr>O Preço do Ensino Universitário</vt:lpstr>
      <vt:lpstr>O Preço do Ensino Universitário</vt:lpstr>
      <vt:lpstr>Consumo &amp; Preço do Cobre - 1880-1998</vt:lpstr>
      <vt:lpstr>Consumo &amp; Preço do Cobre - 1880-1998</vt:lpstr>
      <vt:lpstr>Consumo &amp; Preço do Cobre - 1880-1998</vt:lpstr>
      <vt:lpstr>Consumo &amp; Preço do Cobre - 1880-1998</vt:lpstr>
      <vt:lpstr>A Curva de Demanda Algebricamente</vt:lpstr>
      <vt:lpstr>A Curva de Oferta Algebricamente</vt:lpstr>
      <vt:lpstr>O Equilíbrio</vt:lpstr>
      <vt:lpstr>Apresentação do PowerPoint</vt:lpstr>
      <vt:lpstr>Apresentação do PowerPoint</vt:lpstr>
      <vt:lpstr>Apresentação do PowerPoint</vt:lpstr>
      <vt:lpstr>Apresentação do PowerPoint</vt:lpstr>
      <vt:lpstr>Apresentação do PowerPoint</vt:lpstr>
      <vt:lpstr>Elasticidades da Oferta e Demanda</vt:lpstr>
      <vt:lpstr>Elasticidades da Oferta e Demanda</vt:lpstr>
      <vt:lpstr>Elasticidades da Oferta e Demanda</vt:lpstr>
      <vt:lpstr>Elasticidades da Oferta e Demanda</vt:lpstr>
      <vt:lpstr>Elasticidades da Oferta e Demanda</vt:lpstr>
      <vt:lpstr>Elasticidades da Oferta e Demanda</vt:lpstr>
      <vt:lpstr>Elasticidades da Oferta e Demanda</vt:lpstr>
      <vt:lpstr>Elasticidades da Oferta e Demanda</vt:lpstr>
      <vt:lpstr>Apresentação do PowerPoint</vt:lpstr>
      <vt:lpstr>Um Caso Extremo: A Hipérbole Equilátera</vt:lpstr>
      <vt:lpstr>Um Caso Extremo: A Hipérbole Equilátera</vt:lpstr>
      <vt:lpstr>Prova </vt:lpstr>
      <vt:lpstr>Elasticidades da Oferta e Demanda</vt:lpstr>
      <vt:lpstr>Elasticidades da Oferta e Demanda</vt:lpstr>
      <vt:lpstr>A Curva de Demanda e Os Bens de Giffen</vt:lpstr>
      <vt:lpstr>A Curva de Demanda e Os Bens de Giffen</vt:lpstr>
      <vt:lpstr>A Curva de Demanda e Os Bens de Giffen</vt:lpstr>
      <vt:lpstr>A Curva de Demanda e Os Bens de Giffen</vt:lpstr>
      <vt:lpstr>Elasticidades da Oferta e Demanda</vt:lpstr>
      <vt:lpstr>Elasticidades da Oferta e Demanda</vt:lpstr>
      <vt:lpstr>Elasticidades da Oferta e Demanda</vt:lpstr>
      <vt:lpstr>Elasticidades da Oferta e Demanda</vt:lpstr>
      <vt:lpstr>Elasticidades da Oferta e Demanda</vt:lpstr>
      <vt:lpstr>Elasticidades da Oferta e Demanda</vt:lpstr>
      <vt:lpstr>Elasticidades da Oferta e Demanda</vt:lpstr>
      <vt:lpstr>Elasticidades da Oferta e Demanda</vt:lpstr>
      <vt:lpstr>Elasticidades de Curto Prazo Versus  Elasticidades de Longo Prazo</vt:lpstr>
      <vt:lpstr>Apresentação do PowerPoint</vt:lpstr>
      <vt:lpstr>Gasolina e Automóveis: Um Exemplo </vt:lpstr>
      <vt:lpstr>Grande Parte dos Bens e Serviços (ex. Gasolina)  </vt:lpstr>
      <vt:lpstr>Bens Duráveis (Ex. Automóveis)  </vt:lpstr>
      <vt:lpstr>Elasticidades de Curto Prazo Versus  Elasticidades de Longo Prazo</vt:lpstr>
      <vt:lpstr>Apresentação do PowerPoint</vt:lpstr>
      <vt:lpstr>Elasticidades de Curto Prazo Versus  Elasticidades de Longo Prazo</vt:lpstr>
      <vt:lpstr>Preço do Café Brasileiro</vt:lpstr>
      <vt:lpstr>Elasticidades de Curto Prazo Versus  Elasticidades de Longo Prazo</vt:lpstr>
      <vt:lpstr>Demanda Individual e Demanda de Mercado</vt:lpstr>
      <vt:lpstr>Demanda Individual e Demanda de Mercado</vt:lpstr>
      <vt:lpstr>Demanda Individual e Demanda de Mercado</vt:lpstr>
      <vt:lpstr>Apresentação do PowerPoint</vt:lpstr>
      <vt:lpstr>Apresentação do PowerPoint</vt:lpstr>
      <vt:lpstr>Externalidades de Difusão</vt:lpstr>
      <vt:lpstr>Externalidades de Difusão</vt:lpstr>
      <vt:lpstr>Externalidades de Difusão</vt:lpstr>
      <vt:lpstr>Externalidades de Difusão</vt:lpstr>
      <vt:lpstr>Externalidades de Difusão</vt:lpstr>
      <vt:lpstr>Externalidades de Difusão</vt:lpstr>
      <vt:lpstr>Externalidades de Difusão</vt:lpstr>
      <vt:lpstr>Estimativas da Demanda</vt:lpstr>
      <vt:lpstr>Estimativas da Demanda</vt:lpstr>
      <vt:lpstr>Estimativas da Demanda</vt:lpstr>
      <vt:lpstr>Estimativas da Demanda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3) Quotas de Produção</vt:lpstr>
      <vt:lpstr>3) Quotas de Produção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Rose State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2</dc:title>
  <dc:creator>ACJA</dc:creator>
  <cp:lastModifiedBy>Antonio Carlos Assumpção</cp:lastModifiedBy>
  <cp:revision>151</cp:revision>
  <cp:lastPrinted>2021-08-03T14:03:28Z</cp:lastPrinted>
  <dcterms:created xsi:type="dcterms:W3CDTF">2000-03-16T15:04:42Z</dcterms:created>
  <dcterms:modified xsi:type="dcterms:W3CDTF">2021-08-03T14:06:06Z</dcterms:modified>
</cp:coreProperties>
</file>