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806" r:id="rId3"/>
    <p:sldId id="393" r:id="rId4"/>
    <p:sldId id="807" r:id="rId5"/>
    <p:sldId id="808" r:id="rId6"/>
    <p:sldId id="809" r:id="rId7"/>
    <p:sldId id="810" r:id="rId8"/>
    <p:sldId id="824" r:id="rId9"/>
    <p:sldId id="825" r:id="rId10"/>
    <p:sldId id="811" r:id="rId11"/>
    <p:sldId id="812" r:id="rId12"/>
    <p:sldId id="813" r:id="rId13"/>
    <p:sldId id="814" r:id="rId14"/>
    <p:sldId id="815" r:id="rId15"/>
    <p:sldId id="816" r:id="rId16"/>
    <p:sldId id="817" r:id="rId17"/>
    <p:sldId id="818" r:id="rId18"/>
    <p:sldId id="836" r:id="rId19"/>
    <p:sldId id="819" r:id="rId20"/>
    <p:sldId id="837" r:id="rId21"/>
    <p:sldId id="820" r:id="rId22"/>
    <p:sldId id="838" r:id="rId23"/>
    <p:sldId id="821" r:id="rId24"/>
    <p:sldId id="839" r:id="rId25"/>
    <p:sldId id="726" r:id="rId26"/>
    <p:sldId id="727" r:id="rId27"/>
    <p:sldId id="728" r:id="rId28"/>
    <p:sldId id="729" r:id="rId29"/>
    <p:sldId id="730" r:id="rId30"/>
    <p:sldId id="731" r:id="rId31"/>
    <p:sldId id="732" r:id="rId32"/>
    <p:sldId id="733" r:id="rId33"/>
    <p:sldId id="734" r:id="rId34"/>
    <p:sldId id="735" r:id="rId35"/>
    <p:sldId id="822" r:id="rId36"/>
    <p:sldId id="823" r:id="rId37"/>
    <p:sldId id="736" r:id="rId38"/>
    <p:sldId id="737" r:id="rId39"/>
    <p:sldId id="738" r:id="rId40"/>
    <p:sldId id="739" r:id="rId41"/>
    <p:sldId id="740" r:id="rId42"/>
    <p:sldId id="725" r:id="rId43"/>
    <p:sldId id="671" r:id="rId44"/>
    <p:sldId id="794" r:id="rId45"/>
    <p:sldId id="826" r:id="rId46"/>
    <p:sldId id="621" r:id="rId47"/>
    <p:sldId id="619" r:id="rId48"/>
    <p:sldId id="827" r:id="rId49"/>
    <p:sldId id="828" r:id="rId50"/>
    <p:sldId id="620" r:id="rId51"/>
    <p:sldId id="705" r:id="rId52"/>
    <p:sldId id="829" r:id="rId53"/>
    <p:sldId id="830" r:id="rId54"/>
    <p:sldId id="831" r:id="rId55"/>
    <p:sldId id="832" r:id="rId56"/>
    <p:sldId id="833" r:id="rId57"/>
    <p:sldId id="795" r:id="rId58"/>
    <p:sldId id="706" r:id="rId59"/>
    <p:sldId id="834" r:id="rId60"/>
    <p:sldId id="707" r:id="rId61"/>
    <p:sldId id="708" r:id="rId62"/>
    <p:sldId id="709" r:id="rId63"/>
    <p:sldId id="710" r:id="rId64"/>
    <p:sldId id="835" r:id="rId65"/>
    <p:sldId id="711" r:id="rId66"/>
    <p:sldId id="796" r:id="rId67"/>
    <p:sldId id="712" r:id="rId68"/>
    <p:sldId id="713" r:id="rId69"/>
    <p:sldId id="714" r:id="rId70"/>
    <p:sldId id="715" r:id="rId71"/>
    <p:sldId id="716" r:id="rId72"/>
    <p:sldId id="797" r:id="rId73"/>
    <p:sldId id="717" r:id="rId74"/>
    <p:sldId id="718" r:id="rId75"/>
    <p:sldId id="719" r:id="rId76"/>
    <p:sldId id="720" r:id="rId77"/>
    <p:sldId id="721" r:id="rId78"/>
    <p:sldId id="722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1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8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3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9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5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7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8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FF85E-7DE2-4811-A7EE-8B5D542EF5C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tângulo 6"/>
          <p:cNvSpPr/>
          <p:nvPr userDrawn="1"/>
        </p:nvSpPr>
        <p:spPr>
          <a:xfrm>
            <a:off x="0" y="1"/>
            <a:ext cx="9144000" cy="1365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tângulo 7"/>
          <p:cNvSpPr/>
          <p:nvPr userDrawn="1"/>
        </p:nvSpPr>
        <p:spPr>
          <a:xfrm>
            <a:off x="0" y="6766560"/>
            <a:ext cx="9144000" cy="101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4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6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1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44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1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47.bin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47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AF95E46-1E39-4DA4-9C02-099945B92334}"/>
              </a:ext>
            </a:extLst>
          </p:cNvPr>
          <p:cNvSpPr txBox="1">
            <a:spLocks/>
          </p:cNvSpPr>
          <p:nvPr/>
        </p:nvSpPr>
        <p:spPr bwMode="auto">
          <a:xfrm>
            <a:off x="66262" y="209766"/>
            <a:ext cx="8995779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4800" b="1" dirty="0">
                <a:latin typeface="+mn-lt"/>
                <a:cs typeface="Arial Narrow" charset="0"/>
              </a:rPr>
              <a:t>Macroeconomia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4000" b="1" dirty="0">
                <a:latin typeface="+mn-lt"/>
                <a:cs typeface="Arial Narrow" charset="0"/>
              </a:rPr>
              <a:t>Economia </a:t>
            </a:r>
            <a:r>
              <a:rPr lang="en-US" sz="4000" b="1" dirty="0" err="1">
                <a:latin typeface="+mn-lt"/>
                <a:cs typeface="Arial Narrow" charset="0"/>
              </a:rPr>
              <a:t>Aberta</a:t>
            </a:r>
            <a:r>
              <a:rPr lang="en-US" sz="4000" b="1" dirty="0">
                <a:latin typeface="+mn-lt"/>
                <a:cs typeface="Arial Narrow" charset="0"/>
              </a:rPr>
              <a:t> e o </a:t>
            </a:r>
            <a:r>
              <a:rPr lang="en-US" sz="4000" b="1" dirty="0" err="1">
                <a:latin typeface="+mn-lt"/>
                <a:cs typeface="Arial Narrow" charset="0"/>
              </a:rPr>
              <a:t>Modelo</a:t>
            </a:r>
            <a:r>
              <a:rPr lang="en-US" sz="4000" b="1" dirty="0">
                <a:latin typeface="+mn-lt"/>
                <a:cs typeface="Arial Narrow" charset="0"/>
              </a:rPr>
              <a:t> IS-LM-BP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4800" b="1" dirty="0">
              <a:latin typeface="+mn-lt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4800" b="1" dirty="0">
              <a:latin typeface="+mn-lt"/>
              <a:cs typeface="Arial Narrow" charset="0"/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DAC29F8C-C2E6-4D6A-9C4F-0E197D3DB68D}"/>
              </a:ext>
            </a:extLst>
          </p:cNvPr>
          <p:cNvSpPr>
            <a:spLocks noGrp="1"/>
          </p:cNvSpPr>
          <p:nvPr/>
        </p:nvSpPr>
        <p:spPr>
          <a:xfrm>
            <a:off x="4480716" y="5860611"/>
            <a:ext cx="4565141" cy="609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500" b="1" i="1" dirty="0">
                <a:latin typeface="Calibri" panose="020F0502020204030204" pitchFamily="34" charset="0"/>
                <a:cs typeface="Calibri" panose="020F0502020204030204" pitchFamily="34" charset="0"/>
              </a:rPr>
              <a:t>Prof.: Antonio Carlos Assumpção</a:t>
            </a:r>
          </a:p>
          <a:p>
            <a:r>
              <a:rPr lang="pt-BR" sz="2500" b="1" i="1" dirty="0">
                <a:latin typeface="Calibri" panose="020F0502020204030204" pitchFamily="34" charset="0"/>
                <a:cs typeface="Calibri" panose="020F0502020204030204" pitchFamily="34" charset="0"/>
              </a:rPr>
              <a:t>Doutor em Economia - UFF</a:t>
            </a:r>
            <a:endParaRPr lang="en-US" sz="2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EC3FB09E-09D9-4067-A642-5A4D18CBD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40" y="1527721"/>
            <a:ext cx="4267595" cy="411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43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9BC480C-BD15-4385-96B7-727904944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97829"/>
            <a:ext cx="8680174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PPC (Versão Relativa)</a:t>
            </a:r>
          </a:p>
          <a:p>
            <a:pPr algn="just"/>
            <a:endParaRPr lang="pt-BR" sz="2400" dirty="0"/>
          </a:p>
          <a:p>
            <a:pPr algn="just"/>
            <a:endParaRPr lang="pt-BR" dirty="0"/>
          </a:p>
          <a:p>
            <a:pPr algn="just"/>
            <a:r>
              <a:rPr lang="pt-BR" sz="2400" dirty="0"/>
              <a:t>A Taxa Real de Câmbio é dada por: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Se  (</a:t>
            </a:r>
            <a:r>
              <a:rPr lang="pt-BR" sz="2400" dirty="0">
                <a:latin typeface="Symbol" pitchFamily="18" charset="2"/>
              </a:rPr>
              <a:t>D</a:t>
            </a:r>
            <a:r>
              <a:rPr lang="pt-BR" sz="2400" dirty="0"/>
              <a:t>P/P)  &gt; (</a:t>
            </a:r>
            <a:r>
              <a:rPr lang="pt-BR" sz="2400" dirty="0">
                <a:latin typeface="Symbol" pitchFamily="18" charset="2"/>
              </a:rPr>
              <a:t>D</a:t>
            </a:r>
            <a:r>
              <a:rPr lang="pt-BR" sz="2400" dirty="0"/>
              <a:t>P*/P*) ⇒ e↓ ⇒ déficit na BC ⇒ déficit no BP  ⇒  maior demanda  por  US$ ⇒ desvalorização do câmbio nominal, até que tenhamos  e .</a:t>
            </a:r>
          </a:p>
          <a:p>
            <a:pPr algn="just"/>
            <a:endParaRPr lang="pt-BR" sz="300" dirty="0"/>
          </a:p>
          <a:p>
            <a:pPr algn="just"/>
            <a:r>
              <a:rPr lang="pt-BR" sz="2400" dirty="0"/>
              <a:t>Logo, (</a:t>
            </a:r>
            <a:r>
              <a:rPr lang="pt-BR" sz="2400" dirty="0">
                <a:latin typeface="Symbol" pitchFamily="18" charset="2"/>
              </a:rPr>
              <a:t>D</a:t>
            </a:r>
            <a:r>
              <a:rPr lang="pt-BR" sz="2400" dirty="0"/>
              <a:t>P/P)  &gt; (</a:t>
            </a:r>
            <a:r>
              <a:rPr lang="pt-BR" sz="2400" dirty="0">
                <a:latin typeface="Symbol" pitchFamily="18" charset="2"/>
              </a:rPr>
              <a:t>D</a:t>
            </a:r>
            <a:r>
              <a:rPr lang="pt-BR" sz="2400" dirty="0"/>
              <a:t>P*/P*) ⇒ (</a:t>
            </a:r>
            <a:r>
              <a:rPr lang="pt-BR" sz="2400" dirty="0">
                <a:latin typeface="Symbol" pitchFamily="18" charset="2"/>
              </a:rPr>
              <a:t>D</a:t>
            </a:r>
            <a:r>
              <a:rPr lang="pt-BR" sz="2400" dirty="0"/>
              <a:t>E/E) &gt; 0. </a:t>
            </a:r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4D5323C5-81FE-47D1-B31D-DCF22BB31D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430197"/>
              </p:ext>
            </p:extLst>
          </p:nvPr>
        </p:nvGraphicFramePr>
        <p:xfrm>
          <a:off x="558317" y="753096"/>
          <a:ext cx="170973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393480" progId="Equation.DSMT4">
                  <p:embed/>
                </p:oleObj>
              </mc:Choice>
              <mc:Fallback>
                <p:oleObj name="Equation" r:id="rId2" imgW="787320" imgH="39348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17" y="753096"/>
                        <a:ext cx="1709737" cy="857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FF260EB8-8581-422E-95D1-E667121D83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56962"/>
              </p:ext>
            </p:extLst>
          </p:nvPr>
        </p:nvGraphicFramePr>
        <p:xfrm>
          <a:off x="4901502" y="1397157"/>
          <a:ext cx="132702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419040" progId="Equation.DSMT4">
                  <p:embed/>
                </p:oleObj>
              </mc:Choice>
              <mc:Fallback>
                <p:oleObj name="Equation" r:id="rId4" imgW="571320" imgH="419040" progId="Equation.DSMT4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502" y="1397157"/>
                        <a:ext cx="1327020" cy="10081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ED8DB096-3E6E-40DE-9352-169F955F203C}"/>
              </a:ext>
            </a:extLst>
          </p:cNvPr>
          <p:cNvCxnSpPr/>
          <p:nvPr/>
        </p:nvCxnSpPr>
        <p:spPr>
          <a:xfrm>
            <a:off x="2835968" y="3409123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75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 descr="75%">
            <a:extLst>
              <a:ext uri="{FF2B5EF4-FFF2-40B4-BE49-F238E27FC236}">
                <a16:creationId xmlns:a16="http://schemas.microsoft.com/office/drawing/2014/main" id="{0FA9D5CC-D745-4F85-B854-8745C1C34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5052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 descr="60%">
            <a:extLst>
              <a:ext uri="{FF2B5EF4-FFF2-40B4-BE49-F238E27FC236}">
                <a16:creationId xmlns:a16="http://schemas.microsoft.com/office/drawing/2014/main" id="{EE49BCF0-45CB-4819-A13A-60943AA0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886200"/>
            <a:ext cx="3352800" cy="1447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 descr="60%">
            <a:extLst>
              <a:ext uri="{FF2B5EF4-FFF2-40B4-BE49-F238E27FC236}">
                <a16:creationId xmlns:a16="http://schemas.microsoft.com/office/drawing/2014/main" id="{F383C11A-1D7D-40BE-A7CF-12B2938AA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86200"/>
            <a:ext cx="3352800" cy="1447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6562648-C96F-40F8-B9E7-E1337DE3EF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457200"/>
            <a:ext cx="8229600" cy="83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000000"/>
                </a:solidFill>
              </a:rPr>
              <a:t>Com a economia aberta a demanda agregada passa a ser:</a:t>
            </a:r>
            <a:endParaRPr 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311274A7-871D-4812-83E4-E748A7904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825221"/>
              </p:ext>
            </p:extLst>
          </p:nvPr>
        </p:nvGraphicFramePr>
        <p:xfrm>
          <a:off x="915988" y="1676400"/>
          <a:ext cx="33512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203040" progId="Equation.DSMT4">
                  <p:embed/>
                </p:oleObj>
              </mc:Choice>
              <mc:Fallback>
                <p:oleObj name="Equation" r:id="rId2" imgW="1371600" imgH="203040" progId="Equation.DSMT4">
                  <p:embed/>
                  <p:pic>
                    <p:nvPicPr>
                      <p:cNvPr id="2406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1676400"/>
                        <a:ext cx="335121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9">
            <a:extLst>
              <a:ext uri="{FF2B5EF4-FFF2-40B4-BE49-F238E27FC236}">
                <a16:creationId xmlns:a16="http://schemas.microsoft.com/office/drawing/2014/main" id="{0807C352-627B-4360-814B-F925E1B8E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133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C25E9AC0-E68E-41CB-9F01-6EFF17F91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819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21BEDC21-4893-4A61-8B6F-0068487A2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39154144-6C49-4D2D-B685-C9617CDDD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362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15588A83-E815-4219-9051-A54B672D0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Exportações de bens e serviços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13AC5EF7-E90E-408A-81B2-A3E98B72E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133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Importações</a:t>
            </a:r>
            <a:r>
              <a:rPr lang="en-US" dirty="0"/>
              <a:t> de bens e </a:t>
            </a:r>
            <a:r>
              <a:rPr lang="en-US" dirty="0" err="1"/>
              <a:t>serviços</a:t>
            </a:r>
            <a:endParaRPr lang="en-US" dirty="0"/>
          </a:p>
        </p:txBody>
      </p:sp>
      <p:sp>
        <p:nvSpPr>
          <p:cNvPr id="15" name="AutoShape 15">
            <a:extLst>
              <a:ext uri="{FF2B5EF4-FFF2-40B4-BE49-F238E27FC236}">
                <a16:creationId xmlns:a16="http://schemas.microsoft.com/office/drawing/2014/main" id="{2C7A5016-3A6F-47E2-9025-3855B7A545BD}"/>
              </a:ext>
            </a:extLst>
          </p:cNvPr>
          <p:cNvSpPr>
            <a:spLocks/>
          </p:cNvSpPr>
          <p:nvPr/>
        </p:nvSpPr>
        <p:spPr bwMode="auto">
          <a:xfrm rot="5400000">
            <a:off x="3733800" y="1143000"/>
            <a:ext cx="76200" cy="838200"/>
          </a:xfrm>
          <a:prstGeom prst="leftBracket">
            <a:avLst>
              <a:gd name="adj" fmla="val 91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36D46563-0164-4555-950C-80DE0468BC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B32CDC1C-F6A1-410C-982C-D3580F5B5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29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3A097393-7FE9-4F4C-8C18-EECEC6645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3C035C09-78BD-4296-8DF2-3E2DE744D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524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A509588F-9881-4FAB-80C2-5B33F0FE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95400"/>
            <a:ext cx="3810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Exportações</a:t>
            </a:r>
            <a:r>
              <a:rPr lang="en-US" sz="2400" dirty="0"/>
              <a:t> </a:t>
            </a:r>
            <a:r>
              <a:rPr lang="en-US" sz="2400" dirty="0" err="1"/>
              <a:t>Líquidas</a:t>
            </a:r>
            <a:endParaRPr lang="en-US" sz="2400" dirty="0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AFBB3731-25FC-4EE4-A0EF-BC1E1A3D9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295400"/>
            <a:ext cx="281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500" dirty="0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40A64298-1594-485F-BAEB-66AE7E2E0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pt-BR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Determinantes de  X (exportações de bens e serviços)  e  Q (importações de bens e serviços).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pt-BR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pt-BR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pt-BR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pt-BR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Logo, as exportações dependem positivamente da taxa real de câmbio e positivamente da renda mundial e as importações dependem negativamente da taxa de câmbio real e positivamente da renda doméstica.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pt-BR" dirty="0">
                <a:solidFill>
                  <a:srgbClr val="000000"/>
                </a:solidFill>
                <a:sym typeface="Symbol" panose="05050102010706020507" pitchFamily="18" charset="2"/>
              </a:rPr>
              <a:t>    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pt-BR" dirty="0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</a:p>
        </p:txBody>
      </p:sp>
      <p:graphicFrame>
        <p:nvGraphicFramePr>
          <p:cNvPr id="23" name="Object 24">
            <a:extLst>
              <a:ext uri="{FF2B5EF4-FFF2-40B4-BE49-F238E27FC236}">
                <a16:creationId xmlns:a16="http://schemas.microsoft.com/office/drawing/2014/main" id="{FE73E8D4-8B34-4C20-A3D6-7B2676E2C8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829186"/>
              </p:ext>
            </p:extLst>
          </p:nvPr>
        </p:nvGraphicFramePr>
        <p:xfrm>
          <a:off x="1103313" y="3886200"/>
          <a:ext cx="305276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160" imgH="482400" progId="Equation.DSMT4">
                  <p:embed/>
                </p:oleObj>
              </mc:Choice>
              <mc:Fallback>
                <p:oleObj name="Equation" r:id="rId4" imgW="965160" imgH="482400" progId="Equation.DSMT4">
                  <p:embed/>
                  <p:pic>
                    <p:nvPicPr>
                      <p:cNvPr id="24066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3886200"/>
                        <a:ext cx="3052762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5">
            <a:extLst>
              <a:ext uri="{FF2B5EF4-FFF2-40B4-BE49-F238E27FC236}">
                <a16:creationId xmlns:a16="http://schemas.microsoft.com/office/drawing/2014/main" id="{546BB757-1FB6-45CE-A914-3B5EDE9226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123138"/>
              </p:ext>
            </p:extLst>
          </p:nvPr>
        </p:nvGraphicFramePr>
        <p:xfrm>
          <a:off x="4957763" y="3965575"/>
          <a:ext cx="280987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8840" imgH="431640" progId="Equation.DSMT4">
                  <p:embed/>
                </p:oleObj>
              </mc:Choice>
              <mc:Fallback>
                <p:oleObj name="Equation" r:id="rId6" imgW="888840" imgH="431640" progId="Equation.DSMT4">
                  <p:embed/>
                  <p:pic>
                    <p:nvPicPr>
                      <p:cNvPr id="24066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3965575"/>
                        <a:ext cx="2809875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8E10B9CC-8441-4C70-BC68-74F69B92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149431"/>
            <a:ext cx="8610600" cy="1325563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/>
              <a:t>O Mercado de Bens em uma Economia Aberta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4579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7ADF84C4-36A8-4E37-B452-86E809F56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314980"/>
            <a:ext cx="8315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Álgebra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da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Curva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IS com Economia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Aberta</a:t>
            </a:r>
            <a:endParaRPr 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8C548456-4861-4F88-8097-1A132D12A1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617498"/>
              </p:ext>
            </p:extLst>
          </p:nvPr>
        </p:nvGraphicFramePr>
        <p:xfrm>
          <a:off x="914400" y="1752600"/>
          <a:ext cx="69342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920" imgH="241200" progId="Equation.DSMT4">
                  <p:embed/>
                </p:oleObj>
              </mc:Choice>
              <mc:Fallback>
                <p:oleObj name="Equation" r:id="rId2" imgW="3301920" imgH="241200" progId="Equation.DSMT4">
                  <p:embed/>
                  <p:pic>
                    <p:nvPicPr>
                      <p:cNvPr id="3430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69342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4F0A4BC1-7055-4C71-AFE5-DF30C755F7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438221"/>
              </p:ext>
            </p:extLst>
          </p:nvPr>
        </p:nvGraphicFramePr>
        <p:xfrm>
          <a:off x="447675" y="5837238"/>
          <a:ext cx="67151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87440" imgH="241200" progId="Equation.DSMT4">
                  <p:embed/>
                </p:oleObj>
              </mc:Choice>
              <mc:Fallback>
                <p:oleObj name="Equation" r:id="rId4" imgW="3187440" imgH="241200" progId="Equation.DSMT4">
                  <p:embed/>
                  <p:pic>
                    <p:nvPicPr>
                      <p:cNvPr id="3430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837238"/>
                        <a:ext cx="67151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>
            <a:extLst>
              <a:ext uri="{FF2B5EF4-FFF2-40B4-BE49-F238E27FC236}">
                <a16:creationId xmlns:a16="http://schemas.microsoft.com/office/drawing/2014/main" id="{88EB7ACE-0902-450C-BA1A-DC3F54538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791200"/>
            <a:ext cx="6858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32">
            <a:extLst>
              <a:ext uri="{FF2B5EF4-FFF2-40B4-BE49-F238E27FC236}">
                <a16:creationId xmlns:a16="http://schemas.microsoft.com/office/drawing/2014/main" id="{86466C9E-74B8-4AA2-8F72-92CA4287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dirty="0">
                <a:solidFill>
                  <a:srgbClr val="000000"/>
                </a:solidFill>
              </a:rPr>
              <a:t>Logo, isolando Y, temos: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9" name="Text Box 35">
            <a:extLst>
              <a:ext uri="{FF2B5EF4-FFF2-40B4-BE49-F238E27FC236}">
                <a16:creationId xmlns:a16="http://schemas.microsoft.com/office/drawing/2014/main" id="{4767D35F-5F97-403D-B3D6-629BCE1CA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90800"/>
            <a:ext cx="60198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 dirty="0" err="1">
                <a:solidFill>
                  <a:srgbClr val="000000"/>
                </a:solidFill>
              </a:rPr>
              <a:t>Sensibilidade</a:t>
            </a:r>
            <a:r>
              <a:rPr lang="en-US" sz="1900" b="1" dirty="0">
                <a:solidFill>
                  <a:srgbClr val="000000"/>
                </a:solidFill>
              </a:rPr>
              <a:t>   das  </a:t>
            </a:r>
            <a:r>
              <a:rPr lang="en-US" sz="1900" b="1" dirty="0" err="1">
                <a:solidFill>
                  <a:srgbClr val="000000"/>
                </a:solidFill>
              </a:rPr>
              <a:t>exportações</a:t>
            </a:r>
            <a:r>
              <a:rPr lang="en-US" sz="1900" b="1" dirty="0">
                <a:solidFill>
                  <a:srgbClr val="000000"/>
                </a:solidFill>
              </a:rPr>
              <a:t>  </a:t>
            </a:r>
            <a:r>
              <a:rPr lang="en-US" sz="1900" b="1" dirty="0" err="1">
                <a:solidFill>
                  <a:srgbClr val="000000"/>
                </a:solidFill>
              </a:rPr>
              <a:t>líquidas</a:t>
            </a:r>
            <a:r>
              <a:rPr lang="en-US" sz="1900" b="1" dirty="0">
                <a:solidFill>
                  <a:srgbClr val="000000"/>
                </a:solidFill>
              </a:rPr>
              <a:t>  </a:t>
            </a:r>
            <a:r>
              <a:rPr lang="en-US" sz="1900" b="1" dirty="0" err="1">
                <a:solidFill>
                  <a:srgbClr val="000000"/>
                </a:solidFill>
              </a:rPr>
              <a:t>às</a:t>
            </a:r>
            <a:r>
              <a:rPr lang="en-US" sz="1900" b="1" dirty="0">
                <a:solidFill>
                  <a:srgbClr val="000000"/>
                </a:solidFill>
              </a:rPr>
              <a:t>  </a:t>
            </a:r>
            <a:r>
              <a:rPr lang="en-US" sz="1900" b="1" dirty="0" err="1">
                <a:solidFill>
                  <a:srgbClr val="000000"/>
                </a:solidFill>
              </a:rPr>
              <a:t>variações</a:t>
            </a:r>
            <a:r>
              <a:rPr lang="en-US" sz="1900" b="1" dirty="0">
                <a:solidFill>
                  <a:srgbClr val="000000"/>
                </a:solidFill>
              </a:rPr>
              <a:t>  da </a:t>
            </a:r>
            <a:r>
              <a:rPr lang="en-US" sz="1900" b="1" dirty="0" err="1">
                <a:solidFill>
                  <a:srgbClr val="000000"/>
                </a:solidFill>
              </a:rPr>
              <a:t>renda</a:t>
            </a:r>
            <a:r>
              <a:rPr lang="en-US" sz="1900" b="1" dirty="0">
                <a:solidFill>
                  <a:srgbClr val="000000"/>
                </a:solidFill>
              </a:rPr>
              <a:t> </a:t>
            </a:r>
            <a:r>
              <a:rPr lang="en-US" sz="1900" b="1" dirty="0" err="1">
                <a:solidFill>
                  <a:srgbClr val="000000"/>
                </a:solidFill>
              </a:rPr>
              <a:t>doméstica</a:t>
            </a:r>
            <a:r>
              <a:rPr lang="en-US" sz="1900" b="1" dirty="0">
                <a:solidFill>
                  <a:srgbClr val="000000"/>
                </a:solidFill>
              </a:rPr>
              <a:t> </a:t>
            </a:r>
            <a:r>
              <a:rPr lang="en-US" sz="1900" b="1" dirty="0" err="1">
                <a:solidFill>
                  <a:srgbClr val="000000"/>
                </a:solidFill>
              </a:rPr>
              <a:t>ou</a:t>
            </a:r>
            <a:r>
              <a:rPr lang="en-US" sz="1900" b="1" dirty="0">
                <a:solidFill>
                  <a:srgbClr val="000000"/>
                </a:solidFill>
              </a:rPr>
              <a:t> </a:t>
            </a:r>
            <a:r>
              <a:rPr lang="en-US" sz="1900" b="1" dirty="0" err="1">
                <a:solidFill>
                  <a:srgbClr val="000000"/>
                </a:solidFill>
              </a:rPr>
              <a:t>propensão</a:t>
            </a:r>
            <a:r>
              <a:rPr lang="en-US" sz="1900" b="1" dirty="0">
                <a:solidFill>
                  <a:srgbClr val="000000"/>
                </a:solidFill>
              </a:rPr>
              <a:t> marginal à </a:t>
            </a:r>
            <a:r>
              <a:rPr lang="en-US" sz="1900" b="1" dirty="0" err="1">
                <a:solidFill>
                  <a:srgbClr val="000000"/>
                </a:solidFill>
              </a:rPr>
              <a:t>importar</a:t>
            </a:r>
            <a:r>
              <a:rPr lang="en-US" sz="1900" b="1" dirty="0">
                <a:solidFill>
                  <a:srgbClr val="000000"/>
                </a:solidFill>
              </a:rPr>
              <a:t>, </a:t>
            </a:r>
            <a:r>
              <a:rPr lang="en-US" sz="1900" b="1" dirty="0" err="1">
                <a:solidFill>
                  <a:srgbClr val="000000"/>
                </a:solidFill>
              </a:rPr>
              <a:t>PMgi</a:t>
            </a:r>
            <a:endParaRPr lang="pt-BR" sz="1900" b="1" dirty="0">
              <a:solidFill>
                <a:srgbClr val="000000"/>
              </a:solidFill>
            </a:endParaRPr>
          </a:p>
        </p:txBody>
      </p:sp>
      <p:sp>
        <p:nvSpPr>
          <p:cNvPr id="10" name="Text Box 38">
            <a:extLst>
              <a:ext uri="{FF2B5EF4-FFF2-40B4-BE49-F238E27FC236}">
                <a16:creationId xmlns:a16="http://schemas.microsoft.com/office/drawing/2014/main" id="{6E554A14-8C1A-4DA0-9F8C-F72566973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21050"/>
            <a:ext cx="60198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>
                <a:solidFill>
                  <a:srgbClr val="000000"/>
                </a:solidFill>
              </a:rPr>
              <a:t>Sensibilidade   das  exportações  líquidas  às  variações  da renda mundial ou externa</a:t>
            </a:r>
            <a:endParaRPr lang="pt-BR" sz="1900" b="1">
              <a:solidFill>
                <a:srgbClr val="000000"/>
              </a:solidFill>
            </a:endParaRPr>
          </a:p>
        </p:txBody>
      </p:sp>
      <p:sp>
        <p:nvSpPr>
          <p:cNvPr id="11" name="Text Box 41">
            <a:extLst>
              <a:ext uri="{FF2B5EF4-FFF2-40B4-BE49-F238E27FC236}">
                <a16:creationId xmlns:a16="http://schemas.microsoft.com/office/drawing/2014/main" id="{EEBF8020-527A-495E-9B93-83B86B635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83050"/>
            <a:ext cx="60198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b="1">
                <a:solidFill>
                  <a:srgbClr val="000000"/>
                </a:solidFill>
              </a:rPr>
              <a:t>Sensibilidade   das  exportações  líquidas  às  variações  da taxa real de câmbio</a:t>
            </a:r>
            <a:endParaRPr lang="pt-BR" sz="1900" b="1">
              <a:solidFill>
                <a:srgbClr val="000000"/>
              </a:solidFill>
            </a:endParaRPr>
          </a:p>
        </p:txBody>
      </p:sp>
      <p:sp>
        <p:nvSpPr>
          <p:cNvPr id="12" name="Rectangle 42">
            <a:extLst>
              <a:ext uri="{FF2B5EF4-FFF2-40B4-BE49-F238E27FC236}">
                <a16:creationId xmlns:a16="http://schemas.microsoft.com/office/drawing/2014/main" id="{1B55835A-B7BB-40E6-AC27-326F66DCA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752600"/>
            <a:ext cx="2057400" cy="533400"/>
          </a:xfrm>
          <a:prstGeom prst="rect">
            <a:avLst/>
          </a:prstGeom>
          <a:noFill/>
          <a:ln w="9525">
            <a:solidFill>
              <a:srgbClr val="00009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43">
            <a:extLst>
              <a:ext uri="{FF2B5EF4-FFF2-40B4-BE49-F238E27FC236}">
                <a16:creationId xmlns:a16="http://schemas.microsoft.com/office/drawing/2014/main" id="{780B3A64-3D4B-4FF3-9F4E-7B8ADDF3B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50925"/>
            <a:ext cx="6781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NX = </a:t>
            </a:r>
            <a:r>
              <a:rPr lang="en-US" sz="2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exportações</a:t>
            </a: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líquidas</a:t>
            </a: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 de bens e </a:t>
            </a:r>
            <a:r>
              <a:rPr lang="en-US" sz="2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serviços</a:t>
            </a: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não</a:t>
            </a: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fatores</a:t>
            </a:r>
            <a:endParaRPr lang="pt-BR" sz="2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44">
            <a:extLst>
              <a:ext uri="{FF2B5EF4-FFF2-40B4-BE49-F238E27FC236}">
                <a16:creationId xmlns:a16="http://schemas.microsoft.com/office/drawing/2014/main" id="{7699757D-5472-441E-A24C-371B8733F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066800"/>
            <a:ext cx="6781800" cy="3810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48">
            <a:extLst>
              <a:ext uri="{FF2B5EF4-FFF2-40B4-BE49-F238E27FC236}">
                <a16:creationId xmlns:a16="http://schemas.microsoft.com/office/drawing/2014/main" id="{79C70433-5A9A-4269-8405-8D7A38782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0"/>
            <a:ext cx="5943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49">
            <a:extLst>
              <a:ext uri="{FF2B5EF4-FFF2-40B4-BE49-F238E27FC236}">
                <a16:creationId xmlns:a16="http://schemas.microsoft.com/office/drawing/2014/main" id="{5FD2AC24-C0AE-4FAC-BB43-36A62191C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5943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0">
            <a:extLst>
              <a:ext uri="{FF2B5EF4-FFF2-40B4-BE49-F238E27FC236}">
                <a16:creationId xmlns:a16="http://schemas.microsoft.com/office/drawing/2014/main" id="{17FA5C2C-3F35-45BC-A054-9842960E1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352800"/>
            <a:ext cx="5943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" name="Conector de seta reta 3">
            <a:extLst>
              <a:ext uri="{FF2B5EF4-FFF2-40B4-BE49-F238E27FC236}">
                <a16:creationId xmlns:a16="http://schemas.microsoft.com/office/drawing/2014/main" id="{56DD9FFD-AC77-43C6-AFA0-BA37893FDEA1}"/>
              </a:ext>
            </a:extLst>
          </p:cNvPr>
          <p:cNvCxnSpPr/>
          <p:nvPr/>
        </p:nvCxnSpPr>
        <p:spPr>
          <a:xfrm>
            <a:off x="6781800" y="1447800"/>
            <a:ext cx="0" cy="3048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5">
            <a:extLst>
              <a:ext uri="{FF2B5EF4-FFF2-40B4-BE49-F238E27FC236}">
                <a16:creationId xmlns:a16="http://schemas.microsoft.com/office/drawing/2014/main" id="{368DF202-6581-46E2-B92C-9C01239F1921}"/>
              </a:ext>
            </a:extLst>
          </p:cNvPr>
          <p:cNvCxnSpPr/>
          <p:nvPr/>
        </p:nvCxnSpPr>
        <p:spPr>
          <a:xfrm>
            <a:off x="5943600" y="2209800"/>
            <a:ext cx="0" cy="3810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C369F9EE-D1E1-49CA-9C3B-803B81E2C934}"/>
              </a:ext>
            </a:extLst>
          </p:cNvPr>
          <p:cNvCxnSpPr/>
          <p:nvPr/>
        </p:nvCxnSpPr>
        <p:spPr>
          <a:xfrm>
            <a:off x="6629400" y="2209800"/>
            <a:ext cx="0" cy="14478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13">
            <a:extLst>
              <a:ext uri="{FF2B5EF4-FFF2-40B4-BE49-F238E27FC236}">
                <a16:creationId xmlns:a16="http://schemas.microsoft.com/office/drawing/2014/main" id="{FA5D433A-3A4E-450C-B78D-AC28B7989121}"/>
              </a:ext>
            </a:extLst>
          </p:cNvPr>
          <p:cNvCxnSpPr/>
          <p:nvPr/>
        </p:nvCxnSpPr>
        <p:spPr>
          <a:xfrm flipH="1">
            <a:off x="6248400" y="3657600"/>
            <a:ext cx="381000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D46E7894-DEF5-48CF-81F2-061DECF026A2}"/>
              </a:ext>
            </a:extLst>
          </p:cNvPr>
          <p:cNvCxnSpPr/>
          <p:nvPr/>
        </p:nvCxnSpPr>
        <p:spPr>
          <a:xfrm>
            <a:off x="7543800" y="2209800"/>
            <a:ext cx="0" cy="22098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16">
            <a:extLst>
              <a:ext uri="{FF2B5EF4-FFF2-40B4-BE49-F238E27FC236}">
                <a16:creationId xmlns:a16="http://schemas.microsoft.com/office/drawing/2014/main" id="{1ED8706C-0C78-4AED-8292-16A95AEAE3BA}"/>
              </a:ext>
            </a:extLst>
          </p:cNvPr>
          <p:cNvCxnSpPr/>
          <p:nvPr/>
        </p:nvCxnSpPr>
        <p:spPr>
          <a:xfrm flipH="1">
            <a:off x="6248400" y="4419600"/>
            <a:ext cx="1295400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25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 descr="Horizontal brick">
            <a:extLst>
              <a:ext uri="{FF2B5EF4-FFF2-40B4-BE49-F238E27FC236}">
                <a16:creationId xmlns:a16="http://schemas.microsoft.com/office/drawing/2014/main" id="{8D0569F3-7BF3-4D94-BB99-5DEB58CEC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7828"/>
            <a:ext cx="4572000" cy="6096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 descr="Narrow horizontal">
            <a:extLst>
              <a:ext uri="{FF2B5EF4-FFF2-40B4-BE49-F238E27FC236}">
                <a16:creationId xmlns:a16="http://schemas.microsoft.com/office/drawing/2014/main" id="{C3EBF7C6-0372-4105-8467-3D1685420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569228"/>
            <a:ext cx="335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1A334A0-DBF7-4DFC-A0B6-519BB9A4A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24808"/>
            <a:ext cx="88392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dirty="0">
                <a:solidFill>
                  <a:srgbClr val="000000"/>
                </a:solidFill>
              </a:rPr>
              <a:t>a)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multiplicadores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foram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alterados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com  a 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introdução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da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função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exportadora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líquida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relação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uma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economia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fechada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). Agora, dado um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aumento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G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eleve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renda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tanto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o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consumo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proporção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PMgC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quanto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o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investimento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proporção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da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sensibilidade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do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investimento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à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renda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aumentam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mas parte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desses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gastos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medida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 da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Pmgi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realizados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no exterior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importações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reduzindo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o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multiplicador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; logo:</a:t>
            </a:r>
            <a:endParaRPr lang="pt-BR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F9B7EF-1F4B-4847-985B-09AE3F632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41325"/>
            <a:ext cx="8991600" cy="19970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295C7906-D9D6-4443-A148-6E24ACA663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629108"/>
              </p:ext>
            </p:extLst>
          </p:nvPr>
        </p:nvGraphicFramePr>
        <p:xfrm>
          <a:off x="152400" y="517526"/>
          <a:ext cx="8915400" cy="1847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92560" imgH="990360" progId="Equation.DSMT4">
                  <p:embed/>
                </p:oleObj>
              </mc:Choice>
              <mc:Fallback>
                <p:oleObj name="Equation" r:id="rId2" imgW="5092560" imgH="990360" progId="Equation.DSMT4">
                  <p:embed/>
                  <p:pic>
                    <p:nvPicPr>
                      <p:cNvPr id="3440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17526"/>
                        <a:ext cx="8915400" cy="1847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5543F4BE-5128-4836-A640-E35068C6EA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931162"/>
              </p:ext>
            </p:extLst>
          </p:nvPr>
        </p:nvGraphicFramePr>
        <p:xfrm>
          <a:off x="304800" y="5569228"/>
          <a:ext cx="31337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640" imgH="482400" progId="Equation.3">
                  <p:embed/>
                </p:oleObj>
              </mc:Choice>
              <mc:Fallback>
                <p:oleObj name="Equation" r:id="rId4" imgW="1574640" imgH="482400" progId="Equation.3">
                  <p:embed/>
                  <p:pic>
                    <p:nvPicPr>
                      <p:cNvPr id="3440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69228"/>
                        <a:ext cx="31337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>
            <a:extLst>
              <a:ext uri="{FF2B5EF4-FFF2-40B4-BE49-F238E27FC236}">
                <a16:creationId xmlns:a16="http://schemas.microsoft.com/office/drawing/2014/main" id="{01E8DE82-916D-4959-9167-16CE5BDE5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931118"/>
            <a:ext cx="464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Multiplicador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gastos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governamentais</a:t>
            </a:r>
            <a:endParaRPr lang="pt-BR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4AD94087-7DDF-4A09-BB62-4C9C9138D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6102628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5A84F4C-F782-494D-ADA5-165C7D8BD39C}"/>
              </a:ext>
            </a:extLst>
          </p:cNvPr>
          <p:cNvSpPr txBox="1"/>
          <p:nvPr/>
        </p:nvSpPr>
        <p:spPr>
          <a:xfrm>
            <a:off x="152400" y="2514600"/>
            <a:ext cx="83994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Observações Sobre a Curva IS com Economia Aberta</a:t>
            </a:r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277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F295457-A41B-4B8A-B52C-06B967BB1561}"/>
              </a:ext>
            </a:extLst>
          </p:cNvPr>
          <p:cNvSpPr/>
          <p:nvPr/>
        </p:nvSpPr>
        <p:spPr>
          <a:xfrm>
            <a:off x="1066800" y="4953000"/>
            <a:ext cx="3962400" cy="1447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66F3A3FB-B2B6-4006-B95C-A9905A01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839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dirty="0">
                <a:solidFill>
                  <a:srgbClr val="000000"/>
                </a:solidFill>
              </a:rPr>
              <a:t>b)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Com a Economia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aberta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curva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IS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fica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menos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achatada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pois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uma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redução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da taxa de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juros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aumente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o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investimento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provoca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um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aumento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menor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renda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equilíbrio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pois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parte do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aumento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renda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será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utilizado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para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aquisição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de bens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importados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pt-BR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F78AEB13-1891-463F-A417-28B51310D074}"/>
              </a:ext>
            </a:extLst>
          </p:cNvPr>
          <p:cNvCxnSpPr/>
          <p:nvPr/>
        </p:nvCxnSpPr>
        <p:spPr>
          <a:xfrm flipV="1">
            <a:off x="1371600" y="2209800"/>
            <a:ext cx="0" cy="2209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8">
            <a:extLst>
              <a:ext uri="{FF2B5EF4-FFF2-40B4-BE49-F238E27FC236}">
                <a16:creationId xmlns:a16="http://schemas.microsoft.com/office/drawing/2014/main" id="{4AD7A839-2911-46AF-91B0-8614EC50552F}"/>
              </a:ext>
            </a:extLst>
          </p:cNvPr>
          <p:cNvCxnSpPr/>
          <p:nvPr/>
        </p:nvCxnSpPr>
        <p:spPr>
          <a:xfrm>
            <a:off x="1371600" y="4419600"/>
            <a:ext cx="3124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D276920F-6039-4000-8475-26F30403563D}"/>
              </a:ext>
            </a:extLst>
          </p:cNvPr>
          <p:cNvSpPr txBox="1"/>
          <p:nvPr/>
        </p:nvSpPr>
        <p:spPr>
          <a:xfrm>
            <a:off x="1066800" y="1981200"/>
            <a:ext cx="22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i</a:t>
            </a:r>
            <a:endParaRPr lang="en-US" sz="22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631044A-5E14-4BE4-A979-308A4F00E9E3}"/>
              </a:ext>
            </a:extLst>
          </p:cNvPr>
          <p:cNvSpPr txBox="1"/>
          <p:nvPr/>
        </p:nvSpPr>
        <p:spPr>
          <a:xfrm>
            <a:off x="4419600" y="4186535"/>
            <a:ext cx="22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Y</a:t>
            </a:r>
            <a:endParaRPr lang="en-US" sz="2200" dirty="0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ECF097AA-210E-4F83-80CF-18002733C3A9}"/>
              </a:ext>
            </a:extLst>
          </p:cNvPr>
          <p:cNvCxnSpPr/>
          <p:nvPr/>
        </p:nvCxnSpPr>
        <p:spPr>
          <a:xfrm>
            <a:off x="1676400" y="2514600"/>
            <a:ext cx="23622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EB9F98EA-F438-44CF-BCCE-DDA9BF9205A0}"/>
              </a:ext>
            </a:extLst>
          </p:cNvPr>
          <p:cNvCxnSpPr/>
          <p:nvPr/>
        </p:nvCxnSpPr>
        <p:spPr>
          <a:xfrm>
            <a:off x="1828800" y="2362200"/>
            <a:ext cx="1905000" cy="1600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2BD92E9-76ED-4325-A7BF-504ADD2B7FD0}"/>
              </a:ext>
            </a:extLst>
          </p:cNvPr>
          <p:cNvCxnSpPr/>
          <p:nvPr/>
        </p:nvCxnSpPr>
        <p:spPr>
          <a:xfrm>
            <a:off x="1371600" y="2895600"/>
            <a:ext cx="10668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C0B470E9-B193-4AB6-A01D-F6E8EE069A51}"/>
              </a:ext>
            </a:extLst>
          </p:cNvPr>
          <p:cNvCxnSpPr/>
          <p:nvPr/>
        </p:nvCxnSpPr>
        <p:spPr>
          <a:xfrm>
            <a:off x="2438400" y="2895600"/>
            <a:ext cx="0" cy="1524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55AC014-BA2F-4871-B772-083E7708886C}"/>
              </a:ext>
            </a:extLst>
          </p:cNvPr>
          <p:cNvSpPr txBox="1"/>
          <p:nvPr/>
        </p:nvSpPr>
        <p:spPr>
          <a:xfrm>
            <a:off x="1053920" y="2590800"/>
            <a:ext cx="39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C5D4AF4-5CE5-4B86-9917-4DC3FB883102}"/>
              </a:ext>
            </a:extLst>
          </p:cNvPr>
          <p:cNvSpPr txBox="1"/>
          <p:nvPr/>
        </p:nvSpPr>
        <p:spPr>
          <a:xfrm>
            <a:off x="2133600" y="4343400"/>
            <a:ext cx="62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Y</a:t>
            </a:r>
            <a:r>
              <a:rPr lang="pt-BR" sz="1200" dirty="0"/>
              <a:t>0</a:t>
            </a:r>
            <a:endParaRPr lang="en-US" sz="1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C7C0E27-E011-4835-98C8-CA6868D4FFAC}"/>
              </a:ext>
            </a:extLst>
          </p:cNvPr>
          <p:cNvSpPr txBox="1"/>
          <p:nvPr/>
        </p:nvSpPr>
        <p:spPr>
          <a:xfrm>
            <a:off x="1066800" y="3348335"/>
            <a:ext cx="39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</a:t>
            </a:r>
            <a:r>
              <a:rPr lang="pt-BR" sz="1200" dirty="0"/>
              <a:t>1</a:t>
            </a:r>
            <a:endParaRPr lang="en-US" sz="1200" dirty="0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A0E0051-43B3-44BF-BC77-364AE1C9A233}"/>
              </a:ext>
            </a:extLst>
          </p:cNvPr>
          <p:cNvCxnSpPr/>
          <p:nvPr/>
        </p:nvCxnSpPr>
        <p:spPr>
          <a:xfrm>
            <a:off x="1371600" y="3581400"/>
            <a:ext cx="2438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1B28D189-E590-4874-9B54-96001848FD1A}"/>
              </a:ext>
            </a:extLst>
          </p:cNvPr>
          <p:cNvCxnSpPr/>
          <p:nvPr/>
        </p:nvCxnSpPr>
        <p:spPr>
          <a:xfrm>
            <a:off x="3810000" y="3581400"/>
            <a:ext cx="0" cy="838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C9E07F6D-D5A2-4D14-B5B7-CC8DC095BD2C}"/>
              </a:ext>
            </a:extLst>
          </p:cNvPr>
          <p:cNvCxnSpPr/>
          <p:nvPr/>
        </p:nvCxnSpPr>
        <p:spPr>
          <a:xfrm>
            <a:off x="3276600" y="3581400"/>
            <a:ext cx="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8DE36D3-6CAF-4FE7-81C4-33AB53AF9E5B}"/>
              </a:ext>
            </a:extLst>
          </p:cNvPr>
          <p:cNvSpPr txBox="1"/>
          <p:nvPr/>
        </p:nvSpPr>
        <p:spPr>
          <a:xfrm>
            <a:off x="3962400" y="3429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IS </a:t>
            </a:r>
            <a:r>
              <a:rPr lang="pt-BR" sz="1400" b="1" dirty="0"/>
              <a:t>(Eco. Fechada)</a:t>
            </a:r>
            <a:endParaRPr lang="en-US" sz="1400" b="1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E97D2FF-4F58-46C7-A22F-2A78E7E9F8D8}"/>
              </a:ext>
            </a:extLst>
          </p:cNvPr>
          <p:cNvSpPr txBox="1"/>
          <p:nvPr/>
        </p:nvSpPr>
        <p:spPr>
          <a:xfrm>
            <a:off x="3657600" y="3733800"/>
            <a:ext cx="1828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IS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(Eco. Aberta)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95D05E7-707E-4661-B829-BED5FD798C21}"/>
              </a:ext>
            </a:extLst>
          </p:cNvPr>
          <p:cNvSpPr txBox="1"/>
          <p:nvPr/>
        </p:nvSpPr>
        <p:spPr>
          <a:xfrm>
            <a:off x="3644719" y="4343400"/>
            <a:ext cx="62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Y</a:t>
            </a:r>
            <a:r>
              <a:rPr lang="pt-BR" sz="1200" dirty="0"/>
              <a:t>1</a:t>
            </a:r>
            <a:endParaRPr lang="en-US" sz="1200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FE641713-5D65-42BD-978E-80B55F44AB84}"/>
              </a:ext>
            </a:extLst>
          </p:cNvPr>
          <p:cNvSpPr txBox="1"/>
          <p:nvPr/>
        </p:nvSpPr>
        <p:spPr>
          <a:xfrm>
            <a:off x="3048000" y="4343400"/>
            <a:ext cx="62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pt-BR" sz="12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Conector de seta reta 37">
            <a:extLst>
              <a:ext uri="{FF2B5EF4-FFF2-40B4-BE49-F238E27FC236}">
                <a16:creationId xmlns:a16="http://schemas.microsoft.com/office/drawing/2014/main" id="{7A3D9264-B01B-44BB-BE2A-46850D58F49A}"/>
              </a:ext>
            </a:extLst>
          </p:cNvPr>
          <p:cNvCxnSpPr/>
          <p:nvPr/>
        </p:nvCxnSpPr>
        <p:spPr>
          <a:xfrm>
            <a:off x="914400" y="2819400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12">
            <a:extLst>
              <a:ext uri="{FF2B5EF4-FFF2-40B4-BE49-F238E27FC236}">
                <a16:creationId xmlns:a16="http://schemas.microsoft.com/office/drawing/2014/main" id="{13F7A6FE-7403-41A6-B83C-FE6B07DC33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021463"/>
              </p:ext>
            </p:extLst>
          </p:nvPr>
        </p:nvGraphicFramePr>
        <p:xfrm>
          <a:off x="1066800" y="5013499"/>
          <a:ext cx="3900487" cy="1387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482400" progId="Equation.DSMT4">
                  <p:embed/>
                </p:oleObj>
              </mc:Choice>
              <mc:Fallback>
                <p:oleObj name="Equation" r:id="rId2" imgW="1523880" imgH="482400" progId="Equation.DSMT4">
                  <p:embed/>
                  <p:pic>
                    <p:nvPicPr>
                      <p:cNvPr id="3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13499"/>
                        <a:ext cx="3900487" cy="1387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490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CFE1BCD-713C-4F1F-B274-83F707B91E83}"/>
              </a:ext>
            </a:extLst>
          </p:cNvPr>
          <p:cNvSpPr/>
          <p:nvPr/>
        </p:nvSpPr>
        <p:spPr>
          <a:xfrm>
            <a:off x="152400" y="3124200"/>
            <a:ext cx="51816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CBF72CEA-5600-4722-B9B4-7EAAFCF44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839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dirty="0">
                <a:solidFill>
                  <a:srgbClr val="000000"/>
                </a:solidFill>
              </a:rPr>
              <a:t>C)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Fatores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deslocam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curva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IS para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direita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qualquer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fator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aumente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demanda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agregada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não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tenha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sido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induzido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por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uma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queda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taxa de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juros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desloca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curva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IS para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direita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Portanto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no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caso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curva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IS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desenvolvida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anteriormente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temos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</p:txBody>
      </p:sp>
      <p:cxnSp>
        <p:nvCxnSpPr>
          <p:cNvPr id="6" name="Conector de seta reta 4">
            <a:extLst>
              <a:ext uri="{FF2B5EF4-FFF2-40B4-BE49-F238E27FC236}">
                <a16:creationId xmlns:a16="http://schemas.microsoft.com/office/drawing/2014/main" id="{24727B3D-3304-48FD-B1C7-783A9A9EBFF1}"/>
              </a:ext>
            </a:extLst>
          </p:cNvPr>
          <p:cNvCxnSpPr/>
          <p:nvPr/>
        </p:nvCxnSpPr>
        <p:spPr>
          <a:xfrm flipV="1">
            <a:off x="5638800" y="3048000"/>
            <a:ext cx="0" cy="2209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5">
            <a:extLst>
              <a:ext uri="{FF2B5EF4-FFF2-40B4-BE49-F238E27FC236}">
                <a16:creationId xmlns:a16="http://schemas.microsoft.com/office/drawing/2014/main" id="{65B45319-D4BD-421B-80EA-D6AD1FA2BACA}"/>
              </a:ext>
            </a:extLst>
          </p:cNvPr>
          <p:cNvCxnSpPr/>
          <p:nvPr/>
        </p:nvCxnSpPr>
        <p:spPr>
          <a:xfrm>
            <a:off x="5638800" y="5257800"/>
            <a:ext cx="31242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1B2C154F-D3FA-497B-899B-0997B926C1A8}"/>
              </a:ext>
            </a:extLst>
          </p:cNvPr>
          <p:cNvSpPr txBox="1"/>
          <p:nvPr/>
        </p:nvSpPr>
        <p:spPr>
          <a:xfrm>
            <a:off x="5334000" y="2819400"/>
            <a:ext cx="22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i</a:t>
            </a:r>
            <a:endParaRPr lang="en-US" sz="22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9C14F9C-A599-4A3E-A342-D1B74267B9EC}"/>
              </a:ext>
            </a:extLst>
          </p:cNvPr>
          <p:cNvSpPr txBox="1"/>
          <p:nvPr/>
        </p:nvSpPr>
        <p:spPr>
          <a:xfrm>
            <a:off x="8713304" y="5024735"/>
            <a:ext cx="22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Y</a:t>
            </a:r>
            <a:endParaRPr lang="en-US" sz="2200" dirty="0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1A8C4860-3950-4E66-8EEA-54267F666FC2}"/>
              </a:ext>
            </a:extLst>
          </p:cNvPr>
          <p:cNvCxnSpPr/>
          <p:nvPr/>
        </p:nvCxnSpPr>
        <p:spPr>
          <a:xfrm>
            <a:off x="5943600" y="3352800"/>
            <a:ext cx="1752600" cy="15195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A81EDA-49A2-48FA-B480-118CDCB7B07B}"/>
              </a:ext>
            </a:extLst>
          </p:cNvPr>
          <p:cNvSpPr txBox="1"/>
          <p:nvPr/>
        </p:nvSpPr>
        <p:spPr>
          <a:xfrm>
            <a:off x="76200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IS</a:t>
            </a:r>
            <a:r>
              <a:rPr lang="pt-BR" sz="1200" b="1" dirty="0"/>
              <a:t>0</a:t>
            </a:r>
            <a:r>
              <a:rPr lang="pt-BR" b="1" dirty="0"/>
              <a:t> </a:t>
            </a:r>
            <a:endParaRPr lang="en-US" sz="14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E7B34B1-078D-4322-B1BC-6DA77EA1888D}"/>
              </a:ext>
            </a:extLst>
          </p:cNvPr>
          <p:cNvSpPr txBox="1"/>
          <p:nvPr/>
        </p:nvSpPr>
        <p:spPr>
          <a:xfrm>
            <a:off x="304800" y="3142833"/>
            <a:ext cx="830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Aumento no consumo autônomo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Redução da tributação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Aumento no investimento autônomo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Aumento do consumo do governo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Aumento da renda mundial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Desvalorização real da taxa de câmbio</a:t>
            </a:r>
          </a:p>
          <a:p>
            <a:endParaRPr lang="pt-BR" sz="2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263B5069-75C1-4B85-96ED-4073A7121009}"/>
              </a:ext>
            </a:extLst>
          </p:cNvPr>
          <p:cNvCxnSpPr/>
          <p:nvPr/>
        </p:nvCxnSpPr>
        <p:spPr>
          <a:xfrm>
            <a:off x="6553200" y="3128665"/>
            <a:ext cx="1752600" cy="15195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255D99B-D9D4-463B-A61D-E1B54ED969C2}"/>
              </a:ext>
            </a:extLst>
          </p:cNvPr>
          <p:cNvSpPr txBox="1"/>
          <p:nvPr/>
        </p:nvSpPr>
        <p:spPr>
          <a:xfrm>
            <a:off x="830580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IS</a:t>
            </a:r>
            <a:r>
              <a:rPr lang="pt-BR" sz="1200" b="1" dirty="0"/>
              <a:t>1</a:t>
            </a:r>
            <a:r>
              <a:rPr lang="pt-BR" b="1" dirty="0"/>
              <a:t> </a:t>
            </a:r>
            <a:endParaRPr lang="en-US" sz="1400" b="1" dirty="0"/>
          </a:p>
        </p:txBody>
      </p:sp>
      <p:cxnSp>
        <p:nvCxnSpPr>
          <p:cNvPr id="15" name="Conector de seta reta 28">
            <a:extLst>
              <a:ext uri="{FF2B5EF4-FFF2-40B4-BE49-F238E27FC236}">
                <a16:creationId xmlns:a16="http://schemas.microsoft.com/office/drawing/2014/main" id="{B0A59C20-04B7-422A-829F-44D31B86C8B0}"/>
              </a:ext>
            </a:extLst>
          </p:cNvPr>
          <p:cNvCxnSpPr/>
          <p:nvPr/>
        </p:nvCxnSpPr>
        <p:spPr>
          <a:xfrm>
            <a:off x="6248400" y="3429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CAF31EB7-2968-4E5E-92F1-C7C9AB0FA905}"/>
              </a:ext>
            </a:extLst>
          </p:cNvPr>
          <p:cNvCxnSpPr/>
          <p:nvPr/>
        </p:nvCxnSpPr>
        <p:spPr>
          <a:xfrm flipV="1">
            <a:off x="4267200" y="2514600"/>
            <a:ext cx="0" cy="609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1408B81-4241-430D-9A9C-2FA6701C9C76}"/>
              </a:ext>
            </a:extLst>
          </p:cNvPr>
          <p:cNvCxnSpPr/>
          <p:nvPr/>
        </p:nvCxnSpPr>
        <p:spPr>
          <a:xfrm>
            <a:off x="4267200" y="2514600"/>
            <a:ext cx="20574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9FDE8306-DCAF-4E49-8EA8-873CB28D8C56}"/>
              </a:ext>
            </a:extLst>
          </p:cNvPr>
          <p:cNvCxnSpPr/>
          <p:nvPr/>
        </p:nvCxnSpPr>
        <p:spPr>
          <a:xfrm>
            <a:off x="6324600" y="2514600"/>
            <a:ext cx="0" cy="914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81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1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509211CC-FCE0-4240-A42D-DDDEBB811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81064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5F8300-6988-4B30-A546-38A075295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038064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25FEAB7F-D4A0-48D0-819C-DA8CE05F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41" y="162341"/>
            <a:ext cx="7239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3200" b="1" dirty="0">
                <a:latin typeface="+mn-lt"/>
              </a:rPr>
              <a:t>A </a:t>
            </a:r>
            <a:r>
              <a:rPr kumimoji="0" lang="en-US" sz="3200" b="1" dirty="0" err="1">
                <a:latin typeface="+mn-lt"/>
              </a:rPr>
              <a:t>Curva</a:t>
            </a:r>
            <a:r>
              <a:rPr kumimoji="0" lang="en-US" sz="3200" b="1" dirty="0">
                <a:latin typeface="+mn-lt"/>
              </a:rPr>
              <a:t>  BP = 0  </a:t>
            </a:r>
            <a:r>
              <a:rPr kumimoji="0" lang="en-US" sz="3200" b="1" dirty="0" err="1">
                <a:latin typeface="+mn-lt"/>
              </a:rPr>
              <a:t>em</a:t>
            </a:r>
            <a:r>
              <a:rPr kumimoji="0" lang="en-US" sz="3200" b="1" dirty="0">
                <a:latin typeface="+mn-lt"/>
              </a:rPr>
              <a:t> </a:t>
            </a:r>
            <a:r>
              <a:rPr kumimoji="0" lang="en-US" sz="3200" b="1" dirty="0" err="1">
                <a:latin typeface="+mn-lt"/>
              </a:rPr>
              <a:t>Casos</a:t>
            </a:r>
            <a:r>
              <a:rPr kumimoji="0" lang="en-US" sz="3200" b="1" dirty="0">
                <a:latin typeface="+mn-lt"/>
              </a:rPr>
              <a:t> </a:t>
            </a:r>
            <a:r>
              <a:rPr kumimoji="0" lang="en-US" sz="3200" b="1" dirty="0" err="1">
                <a:latin typeface="+mn-lt"/>
              </a:rPr>
              <a:t>Extremos</a:t>
            </a:r>
            <a:r>
              <a:rPr kumimoji="0" lang="en-US" sz="3200" b="1" dirty="0">
                <a:latin typeface="+mn-lt"/>
              </a:rPr>
              <a:t> 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4F33E39-9C70-4CBD-847A-DDE5AA105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28264"/>
            <a:ext cx="8534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000" b="1" dirty="0" err="1"/>
              <a:t>Perfeita</a:t>
            </a:r>
            <a:r>
              <a:rPr lang="en-US" sz="2000" b="1" dirty="0"/>
              <a:t> </a:t>
            </a:r>
            <a:r>
              <a:rPr lang="en-US" sz="2000" b="1" dirty="0" err="1"/>
              <a:t>Mobilidade</a:t>
            </a:r>
            <a:r>
              <a:rPr lang="en-US" sz="2000" b="1" dirty="0"/>
              <a:t> de </a:t>
            </a:r>
            <a:r>
              <a:rPr lang="en-US" sz="2000" b="1" dirty="0" err="1"/>
              <a:t>Capitais</a:t>
            </a:r>
            <a:r>
              <a:rPr lang="en-US" sz="2000" b="1" dirty="0"/>
              <a:t> (PMC) : </a:t>
            </a:r>
            <a:r>
              <a:rPr lang="en-US" sz="2000" dirty="0" err="1"/>
              <a:t>Pequena</a:t>
            </a:r>
            <a:r>
              <a:rPr lang="en-US" sz="2000" dirty="0"/>
              <a:t> Economia </a:t>
            </a:r>
            <a:r>
              <a:rPr lang="en-US" sz="2000" dirty="0" err="1"/>
              <a:t>Aberta</a:t>
            </a:r>
            <a:endParaRPr lang="en-US" sz="2000" dirty="0"/>
          </a:p>
          <a:p>
            <a:pPr marL="800100" lvl="1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kumimoji="0" lang="en-US" sz="2000" dirty="0"/>
              <a:t>Como as </a:t>
            </a:r>
            <a:r>
              <a:rPr kumimoji="0" lang="en-US" sz="2000" dirty="0" err="1"/>
              <a:t>pequenas</a:t>
            </a:r>
            <a:r>
              <a:rPr kumimoji="0" lang="en-US" sz="2000" dirty="0"/>
              <a:t> </a:t>
            </a:r>
            <a:r>
              <a:rPr kumimoji="0" lang="en-US" sz="2000" dirty="0" err="1"/>
              <a:t>nações</a:t>
            </a:r>
            <a:r>
              <a:rPr kumimoji="0" lang="en-US" sz="2000" dirty="0"/>
              <a:t>, </a:t>
            </a:r>
            <a:r>
              <a:rPr kumimoji="0" lang="en-US" sz="2000" dirty="0" err="1"/>
              <a:t>quando</a:t>
            </a:r>
            <a:r>
              <a:rPr kumimoji="0" lang="en-US" sz="2000" dirty="0"/>
              <a:t> </a:t>
            </a:r>
            <a:r>
              <a:rPr kumimoji="0" lang="en-US" sz="2000" dirty="0" err="1"/>
              <a:t>abertas</a:t>
            </a:r>
            <a:r>
              <a:rPr kumimoji="0" lang="en-US" sz="2000" dirty="0"/>
              <a:t>,  </a:t>
            </a:r>
            <a:r>
              <a:rPr kumimoji="0" lang="en-US" sz="2000" dirty="0" err="1"/>
              <a:t>são</a:t>
            </a:r>
            <a:r>
              <a:rPr kumimoji="0" lang="en-US" sz="2000" dirty="0"/>
              <a:t> </a:t>
            </a:r>
            <a:r>
              <a:rPr kumimoji="0" lang="en-US" sz="2000" dirty="0" err="1"/>
              <a:t>seguidoras</a:t>
            </a:r>
            <a:r>
              <a:rPr kumimoji="0" lang="en-US" sz="2000" dirty="0"/>
              <a:t> de taxa de </a:t>
            </a:r>
            <a:r>
              <a:rPr kumimoji="0" lang="en-US" sz="2000" dirty="0" err="1"/>
              <a:t>juros</a:t>
            </a:r>
            <a:r>
              <a:rPr kumimoji="0" lang="en-US" sz="2000" dirty="0"/>
              <a:t>, </a:t>
            </a:r>
            <a:r>
              <a:rPr kumimoji="0" lang="en-US" sz="2000" dirty="0" err="1"/>
              <a:t>ou</a:t>
            </a:r>
            <a:r>
              <a:rPr kumimoji="0" lang="en-US" sz="2000" dirty="0"/>
              <a:t> </a:t>
            </a:r>
            <a:r>
              <a:rPr kumimoji="0" lang="en-US" sz="2000" dirty="0" err="1"/>
              <a:t>seja</a:t>
            </a:r>
            <a:r>
              <a:rPr kumimoji="0" lang="en-US" sz="2000" dirty="0"/>
              <a:t>,  </a:t>
            </a:r>
            <a:r>
              <a:rPr kumimoji="0" lang="en-US" sz="2000" dirty="0" err="1"/>
              <a:t>devem</a:t>
            </a:r>
            <a:r>
              <a:rPr kumimoji="0" lang="en-US" sz="2000" dirty="0"/>
              <a:t>  </a:t>
            </a:r>
            <a:r>
              <a:rPr kumimoji="0" lang="en-US" sz="2000" dirty="0" err="1"/>
              <a:t>respeitar</a:t>
            </a:r>
            <a:r>
              <a:rPr kumimoji="0" lang="en-US" sz="2000" dirty="0"/>
              <a:t>  a  </a:t>
            </a:r>
            <a:r>
              <a:rPr kumimoji="0" lang="en-US" sz="2000" dirty="0" err="1"/>
              <a:t>condição</a:t>
            </a:r>
            <a:r>
              <a:rPr kumimoji="0" lang="en-US" sz="2000" dirty="0"/>
              <a:t> de  </a:t>
            </a:r>
            <a:r>
              <a:rPr kumimoji="0" lang="en-US" sz="2000" dirty="0" err="1"/>
              <a:t>paridade</a:t>
            </a:r>
            <a:r>
              <a:rPr kumimoji="0" lang="en-US" sz="2000" dirty="0"/>
              <a:t>  </a:t>
            </a:r>
            <a:r>
              <a:rPr kumimoji="0" lang="en-US" sz="2000" dirty="0" err="1"/>
              <a:t>descoberta</a:t>
            </a:r>
            <a:r>
              <a:rPr kumimoji="0" lang="en-US" sz="2000" dirty="0"/>
              <a:t> de </a:t>
            </a:r>
            <a:r>
              <a:rPr kumimoji="0" lang="en-US" sz="2000" dirty="0" err="1"/>
              <a:t>juros</a:t>
            </a:r>
            <a:r>
              <a:rPr kumimoji="0" lang="en-US" sz="2000" dirty="0"/>
              <a:t>, a </a:t>
            </a:r>
            <a:r>
              <a:rPr kumimoji="0" lang="en-US" sz="2000" dirty="0" err="1"/>
              <a:t>curva</a:t>
            </a:r>
            <a:r>
              <a:rPr kumimoji="0" lang="en-US" sz="2000" dirty="0"/>
              <a:t> BP = 0 para </a:t>
            </a:r>
            <a:r>
              <a:rPr kumimoji="0" lang="en-US" sz="2000" dirty="0" err="1"/>
              <a:t>tais</a:t>
            </a:r>
            <a:r>
              <a:rPr kumimoji="0" lang="en-US" sz="2000" dirty="0"/>
              <a:t> </a:t>
            </a:r>
            <a:r>
              <a:rPr kumimoji="0" lang="en-US" sz="2000" dirty="0" err="1"/>
              <a:t>nações</a:t>
            </a:r>
            <a:r>
              <a:rPr kumimoji="0" lang="en-US" sz="2000" dirty="0"/>
              <a:t> é </a:t>
            </a:r>
            <a:r>
              <a:rPr kumimoji="0" lang="en-US" sz="2000" dirty="0" err="1"/>
              <a:t>uma</a:t>
            </a:r>
            <a:r>
              <a:rPr kumimoji="0" lang="en-US" sz="2000" dirty="0"/>
              <a:t> </a:t>
            </a:r>
            <a:r>
              <a:rPr kumimoji="0" lang="en-US" sz="2000" dirty="0" err="1"/>
              <a:t>reta</a:t>
            </a:r>
            <a:r>
              <a:rPr kumimoji="0" lang="en-US" sz="2000" dirty="0"/>
              <a:t> horizontal.</a:t>
            </a: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A9718E35-5310-4749-BEB0-5BE224CEAD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504664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89714BF6-7F53-4AA4-B67A-ADBAE0E6D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095464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0" name="Object 10">
            <a:extLst>
              <a:ext uri="{FF2B5EF4-FFF2-40B4-BE49-F238E27FC236}">
                <a16:creationId xmlns:a16="http://schemas.microsoft.com/office/drawing/2014/main" id="{7FF11E39-F619-4144-B635-FF7CDBA274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143602"/>
              </p:ext>
            </p:extLst>
          </p:nvPr>
        </p:nvGraphicFramePr>
        <p:xfrm>
          <a:off x="711200" y="3266664"/>
          <a:ext cx="24130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266664"/>
                        <a:ext cx="24130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11">
            <a:extLst>
              <a:ext uri="{FF2B5EF4-FFF2-40B4-BE49-F238E27FC236}">
                <a16:creationId xmlns:a16="http://schemas.microsoft.com/office/drawing/2014/main" id="{B68C1E1B-77E9-4FC8-8C97-9E0F2CC55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76264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2" name="Object 12">
            <a:extLst>
              <a:ext uri="{FF2B5EF4-FFF2-40B4-BE49-F238E27FC236}">
                <a16:creationId xmlns:a16="http://schemas.microsoft.com/office/drawing/2014/main" id="{93D6F289-6ABD-4390-BAEB-E542B69952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058610"/>
              </p:ext>
            </p:extLst>
          </p:nvPr>
        </p:nvGraphicFramePr>
        <p:xfrm>
          <a:off x="6699250" y="3593689"/>
          <a:ext cx="11493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177480" progId="Equation.3">
                  <p:embed/>
                </p:oleObj>
              </mc:Choice>
              <mc:Fallback>
                <p:oleObj name="Equation" r:id="rId4" imgW="469800" imgH="177480" progId="Equation.3">
                  <p:embed/>
                  <p:pic>
                    <p:nvPicPr>
                      <p:cNvPr id="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3593689"/>
                        <a:ext cx="11493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3">
            <a:extLst>
              <a:ext uri="{FF2B5EF4-FFF2-40B4-BE49-F238E27FC236}">
                <a16:creationId xmlns:a16="http://schemas.microsoft.com/office/drawing/2014/main" id="{E701BEDC-3E42-4AE2-808D-F62121D45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52264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/>
              <a:t>i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3F13F0B6-4E28-4C16-9B8D-CD9D1299F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866864"/>
            <a:ext cx="1371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/>
              <a:t>Y</a:t>
            </a:r>
            <a:endParaRPr kumimoji="0" lang="en-US" sz="2200" b="1" dirty="0"/>
          </a:p>
        </p:txBody>
      </p:sp>
      <p:graphicFrame>
        <p:nvGraphicFramePr>
          <p:cNvPr id="15" name="Object 15">
            <a:extLst>
              <a:ext uri="{FF2B5EF4-FFF2-40B4-BE49-F238E27FC236}">
                <a16:creationId xmlns:a16="http://schemas.microsoft.com/office/drawing/2014/main" id="{56E0107E-D192-4D16-BC53-6514602DC2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70113"/>
              </p:ext>
            </p:extLst>
          </p:nvPr>
        </p:nvGraphicFramePr>
        <p:xfrm>
          <a:off x="4413250" y="4181064"/>
          <a:ext cx="11493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4181064"/>
                        <a:ext cx="11493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>
            <a:extLst>
              <a:ext uri="{FF2B5EF4-FFF2-40B4-BE49-F238E27FC236}">
                <a16:creationId xmlns:a16="http://schemas.microsoft.com/office/drawing/2014/main" id="{633896F5-0D73-4A54-A59D-21D83DD3E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939758"/>
              </p:ext>
            </p:extLst>
          </p:nvPr>
        </p:nvGraphicFramePr>
        <p:xfrm>
          <a:off x="4419600" y="3038064"/>
          <a:ext cx="11493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177480" progId="Equation.3">
                  <p:embed/>
                </p:oleObj>
              </mc:Choice>
              <mc:Fallback>
                <p:oleObj name="Equation" r:id="rId8" imgW="469800" imgH="177480" progId="Equation.3">
                  <p:embed/>
                  <p:pic>
                    <p:nvPicPr>
                      <p:cNvPr id="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38064"/>
                        <a:ext cx="11493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>
            <a:extLst>
              <a:ext uri="{FF2B5EF4-FFF2-40B4-BE49-F238E27FC236}">
                <a16:creationId xmlns:a16="http://schemas.microsoft.com/office/drawing/2014/main" id="{0CD17AB3-8E61-44A1-A9A0-48BA98F23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52264"/>
            <a:ext cx="8229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FA20C0CE-5845-4B31-89B8-9DB033313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76464"/>
            <a:ext cx="815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dirty="0"/>
              <a:t>Uma </a:t>
            </a:r>
            <a:r>
              <a:rPr kumimoji="0" lang="en-US" sz="2000" dirty="0" err="1"/>
              <a:t>pequena</a:t>
            </a:r>
            <a:r>
              <a:rPr kumimoji="0" lang="en-US" sz="2000" dirty="0"/>
              <a:t> </a:t>
            </a:r>
            <a:r>
              <a:rPr kumimoji="0" lang="en-US" sz="2000" dirty="0" err="1"/>
              <a:t>variação</a:t>
            </a:r>
            <a:r>
              <a:rPr kumimoji="0" lang="en-US" sz="2000" dirty="0"/>
              <a:t> da taxa de </a:t>
            </a:r>
            <a:r>
              <a:rPr kumimoji="0" lang="en-US" sz="2000" dirty="0" err="1"/>
              <a:t>juros</a:t>
            </a:r>
            <a:r>
              <a:rPr kumimoji="0" lang="en-US" sz="2000" dirty="0"/>
              <a:t> </a:t>
            </a:r>
            <a:r>
              <a:rPr kumimoji="0" lang="en-US" sz="2000" dirty="0" err="1"/>
              <a:t>doméstica</a:t>
            </a:r>
            <a:r>
              <a:rPr kumimoji="0" lang="en-US" sz="2000" dirty="0"/>
              <a:t> </a:t>
            </a:r>
            <a:r>
              <a:rPr kumimoji="0" lang="en-US" sz="2000" dirty="0" err="1"/>
              <a:t>ocasiona</a:t>
            </a:r>
            <a:r>
              <a:rPr kumimoji="0" lang="en-US" sz="2000" dirty="0"/>
              <a:t> </a:t>
            </a:r>
            <a:r>
              <a:rPr kumimoji="0" lang="en-US" sz="2000" dirty="0" err="1"/>
              <a:t>uma</a:t>
            </a:r>
            <a:r>
              <a:rPr kumimoji="0" lang="en-US" sz="2000" dirty="0"/>
              <a:t> entrada </a:t>
            </a:r>
            <a:r>
              <a:rPr kumimoji="0" lang="en-US" sz="2000" dirty="0" err="1"/>
              <a:t>ou</a:t>
            </a:r>
            <a:r>
              <a:rPr kumimoji="0" lang="en-US" sz="2000" dirty="0"/>
              <a:t> </a:t>
            </a:r>
            <a:r>
              <a:rPr kumimoji="0" lang="en-US" sz="2000" dirty="0" err="1"/>
              <a:t>saída</a:t>
            </a:r>
            <a:r>
              <a:rPr kumimoji="0" lang="en-US" sz="2000" dirty="0"/>
              <a:t> </a:t>
            </a:r>
            <a:r>
              <a:rPr kumimoji="0" lang="en-US" sz="2000" dirty="0" err="1"/>
              <a:t>infinita</a:t>
            </a:r>
            <a:r>
              <a:rPr kumimoji="0" lang="en-US" sz="2000" dirty="0"/>
              <a:t> de </a:t>
            </a:r>
            <a:r>
              <a:rPr kumimoji="0" lang="en-US" sz="2000" dirty="0" err="1"/>
              <a:t>capitais</a:t>
            </a:r>
            <a:r>
              <a:rPr kumimoji="0" lang="en-US" sz="2000" dirty="0"/>
              <a:t>.  É o </a:t>
            </a:r>
            <a:r>
              <a:rPr kumimoji="0" lang="en-US" sz="2000" dirty="0" err="1"/>
              <a:t>caso</a:t>
            </a:r>
            <a:r>
              <a:rPr kumimoji="0" lang="en-US" sz="2000" dirty="0"/>
              <a:t> de  </a:t>
            </a:r>
            <a:r>
              <a:rPr kumimoji="0" lang="en-US" sz="2000" dirty="0" err="1"/>
              <a:t>uma</a:t>
            </a:r>
            <a:r>
              <a:rPr kumimoji="0" lang="en-US" sz="2000" dirty="0"/>
              <a:t>  </a:t>
            </a:r>
            <a:r>
              <a:rPr kumimoji="0" lang="en-US" sz="2000" dirty="0" err="1"/>
              <a:t>pequena</a:t>
            </a:r>
            <a:r>
              <a:rPr kumimoji="0" lang="en-US" sz="2000" dirty="0"/>
              <a:t> </a:t>
            </a:r>
            <a:r>
              <a:rPr kumimoji="0" lang="en-US" sz="2000" dirty="0" err="1"/>
              <a:t>economia</a:t>
            </a:r>
            <a:r>
              <a:rPr kumimoji="0" lang="en-US" sz="2000" dirty="0"/>
              <a:t> </a:t>
            </a:r>
            <a:r>
              <a:rPr kumimoji="0" lang="en-US" sz="2000" dirty="0" err="1"/>
              <a:t>aberta</a:t>
            </a:r>
            <a:r>
              <a:rPr kumimoji="0" lang="en-US" sz="2000" dirty="0"/>
              <a:t> </a:t>
            </a:r>
            <a:r>
              <a:rPr kumimoji="0" lang="en-US" sz="2000" dirty="0" err="1"/>
              <a:t>que</a:t>
            </a:r>
            <a:r>
              <a:rPr kumimoji="0" lang="en-US" sz="2000" dirty="0"/>
              <a:t> </a:t>
            </a:r>
            <a:r>
              <a:rPr kumimoji="0" lang="en-US" sz="2000" dirty="0" err="1"/>
              <a:t>chamaremos</a:t>
            </a:r>
            <a:r>
              <a:rPr kumimoji="0" lang="en-US" sz="2000" dirty="0"/>
              <a:t> de </a:t>
            </a:r>
            <a:r>
              <a:rPr kumimoji="0" lang="en-US" sz="2000" dirty="0" err="1"/>
              <a:t>perfeita</a:t>
            </a:r>
            <a:r>
              <a:rPr kumimoji="0" lang="en-US" sz="2000" dirty="0"/>
              <a:t> </a:t>
            </a:r>
            <a:r>
              <a:rPr kumimoji="0" lang="en-US" sz="2000" dirty="0" err="1"/>
              <a:t>mobilidade</a:t>
            </a:r>
            <a:r>
              <a:rPr kumimoji="0" lang="en-US" sz="2000" dirty="0"/>
              <a:t> de </a:t>
            </a:r>
            <a:r>
              <a:rPr kumimoji="0" lang="en-US" sz="2000" dirty="0" err="1"/>
              <a:t>capitais</a:t>
            </a:r>
            <a:endParaRPr kumimoji="0" lang="en-US" sz="2000" dirty="0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F0B4182-6C68-4AB8-864F-291B606BC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76464"/>
            <a:ext cx="8229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5868CF8F-5E52-4991-8EFF-FD165BB6D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828264"/>
            <a:ext cx="8610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6466B38-F928-4DB1-9567-F68D728C1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5" y="0"/>
            <a:ext cx="8865695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Política Monetária com Câmbio Fixo e PMC</a:t>
            </a:r>
            <a:endParaRPr lang="en-US" sz="4000" b="1" dirty="0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2108228E-C866-4B99-A306-B22101EAF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3037" y="1676400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61660D3D-70B4-4B91-97C7-DF50DA952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6837" y="5105400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EDC755CE-59CA-44C3-B112-834008534E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6437" y="22098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1A4AB821-5D18-4ED9-8B23-059FA073D3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17837" y="20574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B9DAFB74-56E0-4E8B-B697-D640E3A4D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3037" y="3276600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EC3D75A4-17F4-4639-B4A8-091E230B4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3237" y="3276600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93ED51E8-F90A-4C0D-8A7A-B63676D31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2437" y="1752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494BBD94-AEA7-4E56-A706-D30678C4C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037" y="4572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3" name="Object 13">
            <a:extLst>
              <a:ext uri="{FF2B5EF4-FFF2-40B4-BE49-F238E27FC236}">
                <a16:creationId xmlns:a16="http://schemas.microsoft.com/office/drawing/2014/main" id="{07625825-59AD-4B16-A44D-9EDB45245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64232"/>
              </p:ext>
            </p:extLst>
          </p:nvPr>
        </p:nvGraphicFramePr>
        <p:xfrm>
          <a:off x="598487" y="2787650"/>
          <a:ext cx="206851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7" y="2787650"/>
                        <a:ext cx="2068513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06BBBDD9-29CB-4498-BEC2-5A20B26113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904997"/>
              </p:ext>
            </p:extLst>
          </p:nvPr>
        </p:nvGraphicFramePr>
        <p:xfrm>
          <a:off x="2349500" y="1447800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1447800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0">
            <a:extLst>
              <a:ext uri="{FF2B5EF4-FFF2-40B4-BE49-F238E27FC236}">
                <a16:creationId xmlns:a16="http://schemas.microsoft.com/office/drawing/2014/main" id="{7962B4F4-7AAA-4ECB-9F39-1F973C3F9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7" y="5089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00"/>
                </a:solidFill>
              </a:rPr>
              <a:t>Y</a:t>
            </a:r>
            <a:r>
              <a:rPr kumimoji="1"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1FC075EE-6600-4222-8B06-5A918D338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37" y="2895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solidFill>
                  <a:srgbClr val="000000"/>
                </a:solidFill>
              </a:rPr>
              <a:t>A</a:t>
            </a:r>
          </a:p>
        </p:txBody>
      </p:sp>
      <p:grpSp>
        <p:nvGrpSpPr>
          <p:cNvPr id="17" name="Group 28">
            <a:extLst>
              <a:ext uri="{FF2B5EF4-FFF2-40B4-BE49-F238E27FC236}">
                <a16:creationId xmlns:a16="http://schemas.microsoft.com/office/drawing/2014/main" id="{99FC8B71-483D-401A-95FF-17754BD434FA}"/>
              </a:ext>
            </a:extLst>
          </p:cNvPr>
          <p:cNvGrpSpPr>
            <a:grpSpLocks/>
          </p:cNvGrpSpPr>
          <p:nvPr/>
        </p:nvGrpSpPr>
        <p:grpSpPr bwMode="auto">
          <a:xfrm>
            <a:off x="3779837" y="1905000"/>
            <a:ext cx="3200400" cy="2819400"/>
            <a:chOff x="2388" y="1200"/>
            <a:chExt cx="2016" cy="1776"/>
          </a:xfrm>
        </p:grpSpPr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4EBFDE0A-BC46-4C83-9450-61AAC18D43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8" y="1392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139793AA-F3B4-42ED-A14D-780A00F6C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2" y="120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LM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F178B0E2-5078-4A13-8ED4-31142B3825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6" y="2256"/>
              <a:ext cx="48" cy="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CA587894-CC07-42C0-A6B0-ED0D15B96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0" y="2160"/>
              <a:ext cx="48" cy="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0D4064CD-C8E3-4B36-AEF9-3443DC0995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225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89779BD3-FD77-43FD-9D6B-E3293632E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2304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</p:grpSp>
      <p:sp>
        <p:nvSpPr>
          <p:cNvPr id="24" name="Oval 24">
            <a:extLst>
              <a:ext uri="{FF2B5EF4-FFF2-40B4-BE49-F238E27FC236}">
                <a16:creationId xmlns:a16="http://schemas.microsoft.com/office/drawing/2014/main" id="{E9609635-60CF-443B-A5C6-62A4D3F88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7" y="32004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aphicFrame>
        <p:nvGraphicFramePr>
          <p:cNvPr id="25" name="Object 27">
            <a:extLst>
              <a:ext uri="{FF2B5EF4-FFF2-40B4-BE49-F238E27FC236}">
                <a16:creationId xmlns:a16="http://schemas.microsoft.com/office/drawing/2014/main" id="{69EE806F-7A84-4B32-BACB-480296A21A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15982"/>
              </p:ext>
            </p:extLst>
          </p:nvPr>
        </p:nvGraphicFramePr>
        <p:xfrm>
          <a:off x="6923087" y="5175250"/>
          <a:ext cx="3921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26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7" y="5175250"/>
                        <a:ext cx="39211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32">
            <a:extLst>
              <a:ext uri="{FF2B5EF4-FFF2-40B4-BE49-F238E27FC236}">
                <a16:creationId xmlns:a16="http://schemas.microsoft.com/office/drawing/2014/main" id="{7BC2116D-15F9-43C3-9BB3-0C3752253E27}"/>
              </a:ext>
            </a:extLst>
          </p:cNvPr>
          <p:cNvGrpSpPr>
            <a:grpSpLocks/>
          </p:cNvGrpSpPr>
          <p:nvPr/>
        </p:nvGrpSpPr>
        <p:grpSpPr bwMode="auto">
          <a:xfrm>
            <a:off x="4103687" y="2667000"/>
            <a:ext cx="1200150" cy="3276600"/>
            <a:chOff x="2592" y="1680"/>
            <a:chExt cx="756" cy="2064"/>
          </a:xfrm>
        </p:grpSpPr>
        <p:sp>
          <p:nvSpPr>
            <p:cNvPr id="27" name="Line 19">
              <a:extLst>
                <a:ext uri="{FF2B5EF4-FFF2-40B4-BE49-F238E27FC236}">
                  <a16:creationId xmlns:a16="http://schemas.microsoft.com/office/drawing/2014/main" id="{65605EE9-F687-45E6-8BBC-178F1184E4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56" y="1680"/>
              <a:ext cx="192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Text Box 29">
              <a:extLst>
                <a:ext uri="{FF2B5EF4-FFF2-40B4-BE49-F238E27FC236}">
                  <a16:creationId xmlns:a16="http://schemas.microsoft.com/office/drawing/2014/main" id="{1EA89625-26BB-48D4-9A1E-333AAD04B5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49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>
                  <a:solidFill>
                    <a:srgbClr val="000000"/>
                  </a:solidFill>
                </a:rPr>
                <a:t>Y</a:t>
              </a:r>
              <a:r>
                <a:rPr kumimoji="1"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9" name="Line 30">
              <a:extLst>
                <a:ext uri="{FF2B5EF4-FFF2-40B4-BE49-F238E27FC236}">
                  <a16:creationId xmlns:a16="http://schemas.microsoft.com/office/drawing/2014/main" id="{1AF66557-374B-487D-991B-5440E70B0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4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31">
              <a:extLst>
                <a:ext uri="{FF2B5EF4-FFF2-40B4-BE49-F238E27FC236}">
                  <a16:creationId xmlns:a16="http://schemas.microsoft.com/office/drawing/2014/main" id="{5D37493E-E88F-43EC-94E1-04D2E9B794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4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365804CF-3AA0-4D04-B791-AC1E3E7C2F95}"/>
              </a:ext>
            </a:extLst>
          </p:cNvPr>
          <p:cNvSpPr txBox="1"/>
          <p:nvPr/>
        </p:nvSpPr>
        <p:spPr>
          <a:xfrm>
            <a:off x="6370636" y="3048000"/>
            <a:ext cx="944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BP = 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3338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D93A97F-9FC7-4FBE-BD5A-3E407B8B4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" y="169108"/>
            <a:ext cx="8998226" cy="4351338"/>
          </a:xfrm>
        </p:spPr>
        <p:txBody>
          <a:bodyPr>
            <a:noAutofit/>
          </a:bodyPr>
          <a:lstStyle/>
          <a:p>
            <a:pPr algn="just"/>
            <a:r>
              <a:rPr lang="en-US" sz="2500" dirty="0">
                <a:solidFill>
                  <a:srgbClr val="000000"/>
                </a:solidFill>
              </a:rPr>
              <a:t> A  </a:t>
            </a:r>
            <a:r>
              <a:rPr lang="en-US" sz="2500" dirty="0" err="1">
                <a:solidFill>
                  <a:srgbClr val="000000"/>
                </a:solidFill>
              </a:rPr>
              <a:t>política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monetária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expansionista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desloca</a:t>
            </a:r>
            <a:r>
              <a:rPr lang="en-US" sz="2500" dirty="0">
                <a:solidFill>
                  <a:srgbClr val="000000"/>
                </a:solidFill>
              </a:rPr>
              <a:t>  a  LM  para  LM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en-US" sz="2500" dirty="0">
                <a:solidFill>
                  <a:srgbClr val="000000"/>
                </a:solidFill>
              </a:rPr>
              <a:t>.  O  </a:t>
            </a:r>
            <a:r>
              <a:rPr lang="en-US" sz="2500" dirty="0" err="1">
                <a:solidFill>
                  <a:srgbClr val="000000"/>
                </a:solidFill>
              </a:rPr>
              <a:t>excesso</a:t>
            </a:r>
            <a:r>
              <a:rPr lang="en-US" sz="2500" dirty="0">
                <a:solidFill>
                  <a:srgbClr val="000000"/>
                </a:solidFill>
              </a:rPr>
              <a:t>  de </a:t>
            </a:r>
            <a:r>
              <a:rPr lang="en-US" sz="2500" dirty="0" err="1">
                <a:solidFill>
                  <a:srgbClr val="000000"/>
                </a:solidFill>
              </a:rPr>
              <a:t>oferta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monetária</a:t>
            </a:r>
            <a:r>
              <a:rPr lang="en-US" sz="2500" dirty="0">
                <a:solidFill>
                  <a:srgbClr val="000000"/>
                </a:solidFill>
              </a:rPr>
              <a:t>  nominal  e  real (</a:t>
            </a:r>
            <a:r>
              <a:rPr lang="en-US" sz="2500" dirty="0" err="1">
                <a:solidFill>
                  <a:srgbClr val="000000"/>
                </a:solidFill>
              </a:rPr>
              <a:t>pois</a:t>
            </a:r>
            <a:r>
              <a:rPr lang="en-US" sz="2500" dirty="0">
                <a:solidFill>
                  <a:srgbClr val="000000"/>
                </a:solidFill>
              </a:rPr>
              <a:t>, </a:t>
            </a:r>
            <a:r>
              <a:rPr lang="en-US" sz="2500" dirty="0" err="1">
                <a:solidFill>
                  <a:srgbClr val="000000"/>
                </a:solidFill>
              </a:rPr>
              <a:t>por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hipótese</a:t>
            </a:r>
            <a:r>
              <a:rPr lang="en-US" sz="2500" dirty="0">
                <a:solidFill>
                  <a:srgbClr val="000000"/>
                </a:solidFill>
              </a:rPr>
              <a:t>,  </a:t>
            </a:r>
            <a:r>
              <a:rPr lang="en-US" sz="2500" dirty="0" err="1">
                <a:solidFill>
                  <a:srgbClr val="000000"/>
                </a:solidFill>
              </a:rPr>
              <a:t>os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preços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são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rígidos</a:t>
            </a:r>
            <a:r>
              <a:rPr lang="en-US" sz="2500" dirty="0">
                <a:solidFill>
                  <a:srgbClr val="000000"/>
                </a:solidFill>
              </a:rPr>
              <a:t>  no </a:t>
            </a:r>
            <a:r>
              <a:rPr lang="en-US" sz="2500" dirty="0" err="1">
                <a:solidFill>
                  <a:srgbClr val="000000"/>
                </a:solidFill>
              </a:rPr>
              <a:t>curto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prazo</a:t>
            </a:r>
            <a:r>
              <a:rPr lang="en-US" sz="2500" dirty="0">
                <a:solidFill>
                  <a:srgbClr val="000000"/>
                </a:solidFill>
              </a:rPr>
              <a:t>) </a:t>
            </a:r>
            <a:r>
              <a:rPr lang="en-US" sz="2500" dirty="0" err="1">
                <a:solidFill>
                  <a:srgbClr val="000000"/>
                </a:solidFill>
              </a:rPr>
              <a:t>aumenta</a:t>
            </a:r>
            <a:r>
              <a:rPr lang="en-US" sz="2500" dirty="0">
                <a:solidFill>
                  <a:srgbClr val="000000"/>
                </a:solidFill>
              </a:rPr>
              <a:t> a </a:t>
            </a:r>
            <a:r>
              <a:rPr lang="en-US" sz="2500" dirty="0" err="1">
                <a:solidFill>
                  <a:srgbClr val="000000"/>
                </a:solidFill>
              </a:rPr>
              <a:t>demanda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por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títulos</a:t>
            </a:r>
            <a:r>
              <a:rPr lang="en-US" sz="2500" dirty="0">
                <a:solidFill>
                  <a:srgbClr val="000000"/>
                </a:solidFill>
              </a:rPr>
              <a:t>, </a:t>
            </a:r>
            <a:r>
              <a:rPr lang="en-US" sz="2500" dirty="0" err="1">
                <a:solidFill>
                  <a:srgbClr val="000000"/>
                </a:solidFill>
              </a:rPr>
              <a:t>reduzindo</a:t>
            </a:r>
            <a:r>
              <a:rPr lang="en-US" sz="2500" dirty="0">
                <a:solidFill>
                  <a:srgbClr val="000000"/>
                </a:solidFill>
              </a:rPr>
              <a:t> a taxa de </a:t>
            </a:r>
            <a:r>
              <a:rPr lang="en-US" sz="2500" dirty="0" err="1">
                <a:solidFill>
                  <a:srgbClr val="000000"/>
                </a:solidFill>
              </a:rPr>
              <a:t>juros</a:t>
            </a:r>
            <a:r>
              <a:rPr lang="en-US" sz="2500" dirty="0">
                <a:solidFill>
                  <a:srgbClr val="000000"/>
                </a:solidFill>
              </a:rPr>
              <a:t>, </a:t>
            </a:r>
            <a:r>
              <a:rPr lang="en-US" sz="2500" dirty="0" err="1">
                <a:solidFill>
                  <a:srgbClr val="000000"/>
                </a:solidFill>
              </a:rPr>
              <a:t>estimulando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níveis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maiores</a:t>
            </a:r>
            <a:r>
              <a:rPr lang="en-US" sz="2500" dirty="0">
                <a:solidFill>
                  <a:srgbClr val="000000"/>
                </a:solidFill>
              </a:rPr>
              <a:t> de </a:t>
            </a:r>
            <a:r>
              <a:rPr lang="en-US" sz="2500" dirty="0" err="1">
                <a:solidFill>
                  <a:srgbClr val="000000"/>
                </a:solidFill>
              </a:rPr>
              <a:t>investimento</a:t>
            </a:r>
            <a:r>
              <a:rPr lang="en-US" sz="2500" dirty="0">
                <a:solidFill>
                  <a:srgbClr val="000000"/>
                </a:solidFill>
              </a:rPr>
              <a:t>, </a:t>
            </a:r>
            <a:r>
              <a:rPr lang="en-US" sz="2500" dirty="0" err="1">
                <a:solidFill>
                  <a:srgbClr val="000000"/>
                </a:solidFill>
              </a:rPr>
              <a:t>fazendo</a:t>
            </a:r>
            <a:r>
              <a:rPr lang="en-US" sz="2500" dirty="0">
                <a:solidFill>
                  <a:srgbClr val="000000"/>
                </a:solidFill>
              </a:rPr>
              <a:t> com </a:t>
            </a:r>
            <a:r>
              <a:rPr lang="en-US" sz="2500" dirty="0" err="1">
                <a:solidFill>
                  <a:srgbClr val="000000"/>
                </a:solidFill>
              </a:rPr>
              <a:t>que</a:t>
            </a:r>
            <a:r>
              <a:rPr lang="en-US" sz="2500" dirty="0">
                <a:solidFill>
                  <a:srgbClr val="000000"/>
                </a:solidFill>
              </a:rPr>
              <a:t> as </a:t>
            </a:r>
            <a:r>
              <a:rPr lang="en-US" sz="2500" dirty="0" err="1">
                <a:solidFill>
                  <a:srgbClr val="000000"/>
                </a:solidFill>
              </a:rPr>
              <a:t>firmas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aumentem</a:t>
            </a:r>
            <a:r>
              <a:rPr lang="en-US" sz="2500" dirty="0">
                <a:solidFill>
                  <a:srgbClr val="000000"/>
                </a:solidFill>
              </a:rPr>
              <a:t>  a  </a:t>
            </a:r>
            <a:r>
              <a:rPr lang="en-US" sz="2500" dirty="0" err="1">
                <a:solidFill>
                  <a:srgbClr val="000000"/>
                </a:solidFill>
              </a:rPr>
              <a:t>produção</a:t>
            </a:r>
            <a:r>
              <a:rPr lang="en-US" sz="2500" dirty="0">
                <a:solidFill>
                  <a:srgbClr val="000000"/>
                </a:solidFill>
              </a:rPr>
              <a:t>. </a:t>
            </a:r>
            <a:r>
              <a:rPr lang="en-US" sz="2500" dirty="0" err="1">
                <a:solidFill>
                  <a:srgbClr val="000000"/>
                </a:solidFill>
              </a:rPr>
              <a:t>Portanto</a:t>
            </a:r>
            <a:r>
              <a:rPr lang="en-US" sz="2500" dirty="0">
                <a:solidFill>
                  <a:srgbClr val="000000"/>
                </a:solidFill>
              </a:rPr>
              <a:t>, com </a:t>
            </a:r>
            <a:r>
              <a:rPr lang="en-US" sz="2500" dirty="0" err="1">
                <a:solidFill>
                  <a:srgbClr val="000000"/>
                </a:solidFill>
              </a:rPr>
              <a:t>economia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fechada</a:t>
            </a:r>
            <a:r>
              <a:rPr lang="en-US" sz="2500" dirty="0">
                <a:solidFill>
                  <a:srgbClr val="000000"/>
                </a:solidFill>
              </a:rPr>
              <a:t> o novo  </a:t>
            </a:r>
            <a:r>
              <a:rPr lang="en-US" sz="2500" dirty="0" err="1">
                <a:solidFill>
                  <a:srgbClr val="000000"/>
                </a:solidFill>
              </a:rPr>
              <a:t>equilíbrio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ocorreria</a:t>
            </a:r>
            <a:r>
              <a:rPr lang="en-US" sz="2500" dirty="0">
                <a:solidFill>
                  <a:srgbClr val="000000"/>
                </a:solidFill>
              </a:rPr>
              <a:t>  no </a:t>
            </a:r>
            <a:r>
              <a:rPr lang="en-US" sz="2500" dirty="0" err="1">
                <a:solidFill>
                  <a:srgbClr val="000000"/>
                </a:solidFill>
              </a:rPr>
              <a:t>ponto</a:t>
            </a:r>
            <a:r>
              <a:rPr lang="en-US" sz="2500" dirty="0">
                <a:solidFill>
                  <a:srgbClr val="000000"/>
                </a:solidFill>
              </a:rPr>
              <a:t> B.  </a:t>
            </a:r>
            <a:r>
              <a:rPr lang="en-US" sz="2500" dirty="0" err="1">
                <a:solidFill>
                  <a:srgbClr val="000000"/>
                </a:solidFill>
              </a:rPr>
              <a:t>Entretanto</a:t>
            </a:r>
            <a:r>
              <a:rPr lang="en-US" sz="2500" dirty="0">
                <a:solidFill>
                  <a:srgbClr val="000000"/>
                </a:solidFill>
              </a:rPr>
              <a:t>, com </a:t>
            </a:r>
            <a:r>
              <a:rPr lang="en-US" sz="2500" dirty="0" err="1">
                <a:solidFill>
                  <a:srgbClr val="000000"/>
                </a:solidFill>
              </a:rPr>
              <a:t>economia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aberta</a:t>
            </a:r>
            <a:r>
              <a:rPr lang="en-US" sz="2500" dirty="0">
                <a:solidFill>
                  <a:srgbClr val="000000"/>
                </a:solidFill>
              </a:rPr>
              <a:t> e PMC </a:t>
            </a:r>
            <a:r>
              <a:rPr lang="en-US" sz="2500" dirty="0" err="1">
                <a:solidFill>
                  <a:srgbClr val="000000"/>
                </a:solidFill>
              </a:rPr>
              <a:t>ocorre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uma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rápida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saída</a:t>
            </a:r>
            <a:r>
              <a:rPr lang="en-US" sz="2500" dirty="0">
                <a:solidFill>
                  <a:srgbClr val="000000"/>
                </a:solidFill>
              </a:rPr>
              <a:t>  de  </a:t>
            </a:r>
            <a:r>
              <a:rPr lang="en-US" sz="2500" dirty="0" err="1">
                <a:solidFill>
                  <a:srgbClr val="000000"/>
                </a:solidFill>
              </a:rPr>
              <a:t>recursos</a:t>
            </a:r>
            <a:r>
              <a:rPr lang="en-US" sz="2500" dirty="0">
                <a:solidFill>
                  <a:srgbClr val="000000"/>
                </a:solidFill>
              </a:rPr>
              <a:t> (</a:t>
            </a:r>
            <a:r>
              <a:rPr lang="en-US" sz="2500" dirty="0" err="1">
                <a:solidFill>
                  <a:srgbClr val="000000"/>
                </a:solidFill>
              </a:rPr>
              <a:t>maior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demanda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por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moeda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estrangeira</a:t>
            </a:r>
            <a:r>
              <a:rPr lang="en-US" sz="2500" dirty="0">
                <a:solidFill>
                  <a:srgbClr val="000000"/>
                </a:solidFill>
              </a:rPr>
              <a:t>) </a:t>
            </a:r>
            <a:r>
              <a:rPr lang="en-US" sz="2500" dirty="0" err="1">
                <a:solidFill>
                  <a:srgbClr val="000000"/>
                </a:solidFill>
              </a:rPr>
              <a:t>quando</a:t>
            </a:r>
            <a:r>
              <a:rPr lang="en-US" sz="2500" dirty="0">
                <a:solidFill>
                  <a:srgbClr val="000000"/>
                </a:solidFill>
              </a:rPr>
              <a:t> a taxa de </a:t>
            </a:r>
            <a:r>
              <a:rPr lang="en-US" sz="2500" dirty="0" err="1">
                <a:solidFill>
                  <a:srgbClr val="000000"/>
                </a:solidFill>
              </a:rPr>
              <a:t>juros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doméstica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diminui</a:t>
            </a:r>
            <a:r>
              <a:rPr lang="en-US" sz="2500" dirty="0">
                <a:solidFill>
                  <a:srgbClr val="000000"/>
                </a:solidFill>
              </a:rPr>
              <a:t>,  </a:t>
            </a:r>
            <a:r>
              <a:rPr lang="en-US" sz="2500" dirty="0" err="1">
                <a:solidFill>
                  <a:srgbClr val="000000"/>
                </a:solidFill>
              </a:rPr>
              <a:t>ou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seja</a:t>
            </a:r>
            <a:r>
              <a:rPr lang="en-US" sz="2500" dirty="0">
                <a:solidFill>
                  <a:srgbClr val="000000"/>
                </a:solidFill>
              </a:rPr>
              <a:t>,  o BP </a:t>
            </a:r>
            <a:r>
              <a:rPr lang="en-US" sz="2500" dirty="0" err="1">
                <a:solidFill>
                  <a:srgbClr val="000000"/>
                </a:solidFill>
              </a:rPr>
              <a:t>fica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deficitário</a:t>
            </a:r>
            <a:r>
              <a:rPr lang="en-US" sz="2500" dirty="0">
                <a:solidFill>
                  <a:srgbClr val="000000"/>
                </a:solidFill>
              </a:rPr>
              <a:t>. Como o </a:t>
            </a:r>
            <a:r>
              <a:rPr lang="en-US" sz="2500" dirty="0" err="1">
                <a:solidFill>
                  <a:srgbClr val="000000"/>
                </a:solidFill>
              </a:rPr>
              <a:t>governo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pretende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manter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fixa</a:t>
            </a:r>
            <a:r>
              <a:rPr lang="en-US" sz="2500" dirty="0">
                <a:solidFill>
                  <a:srgbClr val="000000"/>
                </a:solidFill>
              </a:rPr>
              <a:t> a taxa de  </a:t>
            </a:r>
            <a:r>
              <a:rPr lang="en-US" sz="2500" dirty="0" err="1">
                <a:solidFill>
                  <a:srgbClr val="000000"/>
                </a:solidFill>
              </a:rPr>
              <a:t>câmbio</a:t>
            </a:r>
            <a:r>
              <a:rPr lang="en-US" sz="2500" dirty="0">
                <a:solidFill>
                  <a:srgbClr val="000000"/>
                </a:solidFill>
              </a:rPr>
              <a:t> nominal, </a:t>
            </a:r>
            <a:r>
              <a:rPr lang="en-US" sz="2500" dirty="0" err="1">
                <a:solidFill>
                  <a:srgbClr val="000000"/>
                </a:solidFill>
              </a:rPr>
              <a:t>ele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vende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reservas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internacionais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instantaneamente</a:t>
            </a:r>
            <a:r>
              <a:rPr lang="en-US" sz="2500" dirty="0">
                <a:solidFill>
                  <a:srgbClr val="000000"/>
                </a:solidFill>
              </a:rPr>
              <a:t>, </a:t>
            </a:r>
            <a:r>
              <a:rPr lang="en-US" sz="2500" dirty="0" err="1">
                <a:solidFill>
                  <a:srgbClr val="000000"/>
                </a:solidFill>
              </a:rPr>
              <a:t>contraindo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assim</a:t>
            </a:r>
            <a:r>
              <a:rPr lang="en-US" sz="2500" dirty="0">
                <a:solidFill>
                  <a:srgbClr val="000000"/>
                </a:solidFill>
              </a:rPr>
              <a:t>  a  base </a:t>
            </a:r>
            <a:r>
              <a:rPr lang="en-US" sz="2500" dirty="0" err="1">
                <a:solidFill>
                  <a:srgbClr val="000000"/>
                </a:solidFill>
              </a:rPr>
              <a:t>monetária</a:t>
            </a:r>
            <a:r>
              <a:rPr lang="en-US" sz="2500" dirty="0">
                <a:solidFill>
                  <a:srgbClr val="000000"/>
                </a:solidFill>
              </a:rPr>
              <a:t> e </a:t>
            </a:r>
            <a:r>
              <a:rPr lang="en-US" sz="2500" dirty="0" err="1">
                <a:solidFill>
                  <a:srgbClr val="000000"/>
                </a:solidFill>
              </a:rPr>
              <a:t>os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meios</a:t>
            </a:r>
            <a:r>
              <a:rPr lang="en-US" sz="2500" dirty="0">
                <a:solidFill>
                  <a:srgbClr val="000000"/>
                </a:solidFill>
              </a:rPr>
              <a:t> de </a:t>
            </a:r>
            <a:r>
              <a:rPr lang="en-US" sz="2500" dirty="0" err="1">
                <a:solidFill>
                  <a:srgbClr val="000000"/>
                </a:solidFill>
              </a:rPr>
              <a:t>pagamento</a:t>
            </a:r>
            <a:r>
              <a:rPr lang="en-US" sz="2500" dirty="0">
                <a:solidFill>
                  <a:srgbClr val="000000"/>
                </a:solidFill>
              </a:rPr>
              <a:t>, </a:t>
            </a:r>
            <a:r>
              <a:rPr lang="en-US" sz="2500" dirty="0" err="1">
                <a:solidFill>
                  <a:srgbClr val="000000"/>
                </a:solidFill>
              </a:rPr>
              <a:t>até</a:t>
            </a:r>
            <a:r>
              <a:rPr lang="en-US" sz="2500" dirty="0">
                <a:solidFill>
                  <a:srgbClr val="000000"/>
                </a:solidFill>
              </a:rPr>
              <a:t> que a taxa de </a:t>
            </a:r>
            <a:r>
              <a:rPr lang="en-US" sz="2500" dirty="0" err="1">
                <a:solidFill>
                  <a:srgbClr val="000000"/>
                </a:solidFill>
              </a:rPr>
              <a:t>juros</a:t>
            </a:r>
            <a:r>
              <a:rPr lang="en-US" sz="2500" dirty="0">
                <a:solidFill>
                  <a:srgbClr val="000000"/>
                </a:solidFill>
              </a:rPr>
              <a:t> volte ao  </a:t>
            </a:r>
            <a:r>
              <a:rPr lang="en-US" sz="2500" dirty="0" err="1">
                <a:solidFill>
                  <a:srgbClr val="000000"/>
                </a:solidFill>
              </a:rPr>
              <a:t>seu</a:t>
            </a:r>
            <a:r>
              <a:rPr lang="en-US" sz="2500" dirty="0">
                <a:solidFill>
                  <a:srgbClr val="000000"/>
                </a:solidFill>
              </a:rPr>
              <a:t>  </a:t>
            </a:r>
            <a:r>
              <a:rPr lang="en-US" sz="2500" dirty="0" err="1">
                <a:solidFill>
                  <a:srgbClr val="000000"/>
                </a:solidFill>
              </a:rPr>
              <a:t>nível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inicial</a:t>
            </a:r>
            <a:r>
              <a:rPr lang="en-US" sz="2500" dirty="0">
                <a:solidFill>
                  <a:srgbClr val="000000"/>
                </a:solidFill>
              </a:rPr>
              <a:t> e  a PDJ </a:t>
            </a:r>
            <a:r>
              <a:rPr lang="en-US" sz="2500" dirty="0" err="1">
                <a:solidFill>
                  <a:srgbClr val="000000"/>
                </a:solidFill>
              </a:rPr>
              <a:t>seja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respeitada</a:t>
            </a:r>
            <a:r>
              <a:rPr lang="en-US" sz="2500" dirty="0">
                <a:solidFill>
                  <a:srgbClr val="000000"/>
                </a:solidFill>
              </a:rPr>
              <a:t>. </a:t>
            </a:r>
            <a:r>
              <a:rPr lang="en-US" sz="2500" dirty="0" err="1">
                <a:solidFill>
                  <a:srgbClr val="000000"/>
                </a:solidFill>
              </a:rPr>
              <a:t>Portanto</a:t>
            </a:r>
            <a:r>
              <a:rPr lang="en-US" sz="2500" dirty="0">
                <a:solidFill>
                  <a:srgbClr val="000000"/>
                </a:solidFill>
              </a:rPr>
              <a:t> a </a:t>
            </a:r>
            <a:r>
              <a:rPr lang="en-US" sz="2500" dirty="0" err="1">
                <a:solidFill>
                  <a:srgbClr val="000000"/>
                </a:solidFill>
              </a:rPr>
              <a:t>curva</a:t>
            </a:r>
            <a:r>
              <a:rPr lang="en-US" sz="2500" dirty="0">
                <a:solidFill>
                  <a:srgbClr val="000000"/>
                </a:solidFill>
              </a:rPr>
              <a:t> LM </a:t>
            </a:r>
            <a:r>
              <a:rPr lang="en-US" sz="2500" dirty="0" err="1">
                <a:solidFill>
                  <a:srgbClr val="000000"/>
                </a:solidFill>
              </a:rPr>
              <a:t>volta</a:t>
            </a:r>
            <a:r>
              <a:rPr lang="en-US" sz="2500" dirty="0">
                <a:solidFill>
                  <a:srgbClr val="000000"/>
                </a:solidFill>
              </a:rPr>
              <a:t>, </a:t>
            </a:r>
            <a:r>
              <a:rPr lang="en-US" sz="2500" dirty="0" err="1">
                <a:solidFill>
                  <a:srgbClr val="000000"/>
                </a:solidFill>
              </a:rPr>
              <a:t>instantaneamente</a:t>
            </a:r>
            <a:r>
              <a:rPr lang="en-US" sz="2500" dirty="0">
                <a:solidFill>
                  <a:srgbClr val="000000"/>
                </a:solidFill>
              </a:rPr>
              <a:t>, para  a  </a:t>
            </a:r>
            <a:r>
              <a:rPr lang="en-US" sz="2500" dirty="0" err="1">
                <a:solidFill>
                  <a:srgbClr val="000000"/>
                </a:solidFill>
              </a:rPr>
              <a:t>posição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inicial</a:t>
            </a:r>
            <a:r>
              <a:rPr lang="en-US" sz="2500" dirty="0">
                <a:solidFill>
                  <a:srgbClr val="000000"/>
                </a:solidFill>
              </a:rPr>
              <a:t> e o </a:t>
            </a:r>
            <a:r>
              <a:rPr lang="en-US" sz="2500" dirty="0" err="1">
                <a:solidFill>
                  <a:srgbClr val="000000"/>
                </a:solidFill>
              </a:rPr>
              <a:t>equilíbrio</a:t>
            </a:r>
            <a:r>
              <a:rPr lang="en-US" sz="2500" dirty="0">
                <a:solidFill>
                  <a:srgbClr val="000000"/>
                </a:solidFill>
              </a:rPr>
              <a:t> final de </a:t>
            </a:r>
            <a:r>
              <a:rPr lang="en-US" sz="2500" dirty="0" err="1">
                <a:solidFill>
                  <a:srgbClr val="000000"/>
                </a:solidFill>
              </a:rPr>
              <a:t>curto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prazo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acontece</a:t>
            </a:r>
            <a:r>
              <a:rPr lang="en-US" sz="2500" dirty="0">
                <a:solidFill>
                  <a:srgbClr val="000000"/>
                </a:solidFill>
              </a:rPr>
              <a:t> no </a:t>
            </a:r>
            <a:r>
              <a:rPr lang="en-US" sz="2500" dirty="0" err="1">
                <a:solidFill>
                  <a:srgbClr val="000000"/>
                </a:solidFill>
              </a:rPr>
              <a:t>ponto</a:t>
            </a:r>
            <a:r>
              <a:rPr lang="en-US" sz="2500" dirty="0">
                <a:solidFill>
                  <a:srgbClr val="000000"/>
                </a:solidFill>
              </a:rPr>
              <a:t> A. Note </a:t>
            </a:r>
            <a:r>
              <a:rPr lang="en-US" sz="2500" dirty="0" err="1">
                <a:solidFill>
                  <a:srgbClr val="000000"/>
                </a:solidFill>
              </a:rPr>
              <a:t>então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que</a:t>
            </a:r>
            <a:r>
              <a:rPr lang="en-US" sz="2500" dirty="0">
                <a:solidFill>
                  <a:srgbClr val="000000"/>
                </a:solidFill>
              </a:rPr>
              <a:t>, com Economia </a:t>
            </a:r>
            <a:r>
              <a:rPr lang="en-US" sz="2500" dirty="0" err="1">
                <a:solidFill>
                  <a:srgbClr val="000000"/>
                </a:solidFill>
              </a:rPr>
              <a:t>aberta</a:t>
            </a:r>
            <a:r>
              <a:rPr lang="en-US" sz="2500" dirty="0">
                <a:solidFill>
                  <a:srgbClr val="000000"/>
                </a:solidFill>
              </a:rPr>
              <a:t>, o </a:t>
            </a:r>
            <a:r>
              <a:rPr lang="en-US" sz="2500" dirty="0" err="1">
                <a:solidFill>
                  <a:srgbClr val="000000"/>
                </a:solidFill>
              </a:rPr>
              <a:t>produto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não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aumenta</a:t>
            </a:r>
            <a:r>
              <a:rPr lang="en-US" sz="2500" dirty="0">
                <a:solidFill>
                  <a:srgbClr val="000000"/>
                </a:solidFill>
              </a:rPr>
              <a:t> para Y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en-US" sz="2500" dirty="0">
                <a:solidFill>
                  <a:srgbClr val="000000"/>
                </a:solidFill>
              </a:rPr>
              <a:t>, </a:t>
            </a:r>
            <a:r>
              <a:rPr lang="en-US" sz="2500" dirty="0" err="1">
                <a:solidFill>
                  <a:srgbClr val="000000"/>
                </a:solidFill>
              </a:rPr>
              <a:t>pois</a:t>
            </a:r>
            <a:r>
              <a:rPr lang="en-US" sz="2500" dirty="0">
                <a:solidFill>
                  <a:srgbClr val="000000"/>
                </a:solidFill>
              </a:rPr>
              <a:t> a taxa de </a:t>
            </a:r>
            <a:r>
              <a:rPr lang="en-US" sz="2500" dirty="0" err="1">
                <a:solidFill>
                  <a:srgbClr val="000000"/>
                </a:solidFill>
              </a:rPr>
              <a:t>juros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não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fica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mais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baixa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por</a:t>
            </a:r>
            <a:r>
              <a:rPr lang="en-US" sz="2500" dirty="0">
                <a:solidFill>
                  <a:srgbClr val="000000"/>
                </a:solidFill>
              </a:rPr>
              <a:t> tempo </a:t>
            </a:r>
            <a:r>
              <a:rPr lang="en-US" sz="2500" dirty="0" err="1">
                <a:solidFill>
                  <a:srgbClr val="000000"/>
                </a:solidFill>
              </a:rPr>
              <a:t>suficiente</a:t>
            </a:r>
            <a:r>
              <a:rPr lang="en-US" sz="2500" dirty="0">
                <a:solidFill>
                  <a:srgbClr val="000000"/>
                </a:solidFill>
              </a:rPr>
              <a:t> para </a:t>
            </a:r>
            <a:r>
              <a:rPr lang="en-US" sz="2500" dirty="0" err="1">
                <a:solidFill>
                  <a:srgbClr val="000000"/>
                </a:solidFill>
              </a:rPr>
              <a:t>que</a:t>
            </a:r>
            <a:r>
              <a:rPr lang="en-US" sz="2500" dirty="0">
                <a:solidFill>
                  <a:srgbClr val="000000"/>
                </a:solidFill>
              </a:rPr>
              <a:t> a </a:t>
            </a:r>
            <a:r>
              <a:rPr lang="en-US" sz="2500" dirty="0" err="1">
                <a:solidFill>
                  <a:srgbClr val="000000"/>
                </a:solidFill>
              </a:rPr>
              <a:t>demanda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agregada</a:t>
            </a:r>
            <a:r>
              <a:rPr lang="en-US" sz="2500" dirty="0">
                <a:solidFill>
                  <a:srgbClr val="000000"/>
                </a:solidFill>
              </a:rPr>
              <a:t> e a </a:t>
            </a:r>
            <a:r>
              <a:rPr lang="en-US" sz="2500" dirty="0" err="1">
                <a:solidFill>
                  <a:srgbClr val="000000"/>
                </a:solidFill>
              </a:rPr>
              <a:t>renda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aumentarem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10641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8E006654-FDE8-494B-A48B-EE47A6E31F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7950" y="1600200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3C4FABDD-DC82-4E9F-A589-2EF6BE4EFD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5029200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196D0C11-28AA-403B-A35B-1C01AA7E9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1350" y="21336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5C2123BE-D7D6-45A2-AC0C-F8C8D3A34A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2750" y="19812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8FE00D8D-C00B-42CD-BBA8-F754D8AD0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3200400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84E12412-92AE-4EEA-810C-7211AD34B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8150" y="3200400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01D0756B-57F3-4AEE-AE71-30341BA55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67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EE60EA5F-D6A2-422D-AD0E-63B954BEE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449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1B787339-CE43-4B2D-BCEF-44C5EFC124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667000"/>
          <a:ext cx="19113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67000"/>
                        <a:ext cx="19113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>
            <a:extLst>
              <a:ext uri="{FF2B5EF4-FFF2-40B4-BE49-F238E27FC236}">
                <a16:creationId xmlns:a16="http://schemas.microsoft.com/office/drawing/2014/main" id="{BB22F548-52D3-416B-BD59-70A5363C58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4413" y="1371600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371600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8">
            <a:extLst>
              <a:ext uri="{FF2B5EF4-FFF2-40B4-BE49-F238E27FC236}">
                <a16:creationId xmlns:a16="http://schemas.microsoft.com/office/drawing/2014/main" id="{91E58269-0E72-4A98-8268-4D786629F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5013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00"/>
                </a:solidFill>
              </a:rPr>
              <a:t>Y</a:t>
            </a:r>
            <a:r>
              <a:rPr kumimoji="1"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38067270-2F40-4FC6-B032-CE78E6F0B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28194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" name="Oval 22">
            <a:extLst>
              <a:ext uri="{FF2B5EF4-FFF2-40B4-BE49-F238E27FC236}">
                <a16:creationId xmlns:a16="http://schemas.microsoft.com/office/drawing/2014/main" id="{AD4EF4DA-A449-4704-8C97-58C97ED2E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3124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pSp>
        <p:nvGrpSpPr>
          <p:cNvPr id="17" name="Group 32">
            <a:extLst>
              <a:ext uri="{FF2B5EF4-FFF2-40B4-BE49-F238E27FC236}">
                <a16:creationId xmlns:a16="http://schemas.microsoft.com/office/drawing/2014/main" id="{8D8F34E4-D92F-4D8C-B92F-0DDE8F96D60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1828800"/>
            <a:ext cx="3200400" cy="2819400"/>
            <a:chOff x="2340" y="1152"/>
            <a:chExt cx="2016" cy="1776"/>
          </a:xfrm>
        </p:grpSpPr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1010604B-28F8-498A-87AA-C2A04CBF93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40" y="1344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B25C5888-2F95-4D50-9500-3E487FAD10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" y="11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LM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65A7106A-9650-4458-9983-842394417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208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1" name="Oval 21">
              <a:extLst>
                <a:ext uri="{FF2B5EF4-FFF2-40B4-BE49-F238E27FC236}">
                  <a16:creationId xmlns:a16="http://schemas.microsoft.com/office/drawing/2014/main" id="{727C661D-4231-477A-BBA9-FED6BD486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" y="2256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2" name="Line 29">
              <a:extLst>
                <a:ext uri="{FF2B5EF4-FFF2-40B4-BE49-F238E27FC236}">
                  <a16:creationId xmlns:a16="http://schemas.microsoft.com/office/drawing/2014/main" id="{0DADB4FB-12D0-4B30-B2C7-3673AD79D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6" y="2352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" name="Group 33">
            <a:extLst>
              <a:ext uri="{FF2B5EF4-FFF2-40B4-BE49-F238E27FC236}">
                <a16:creationId xmlns:a16="http://schemas.microsoft.com/office/drawing/2014/main" id="{A9699F2B-5C92-4891-8B5C-5D3E75499177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1828800"/>
            <a:ext cx="3276600" cy="3581400"/>
            <a:chOff x="2388" y="1152"/>
            <a:chExt cx="2064" cy="2256"/>
          </a:xfrm>
        </p:grpSpPr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E44588D8-ABE4-45BD-9105-FB8FCC9AE2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8" y="1152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70E4A3DB-635D-4CDD-BAF4-2DB4ED2637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2" y="264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IS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9ABD7A2-122D-4221-A87F-12C7C4976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4" y="196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FA7A319E-2233-4F6A-B9F5-0125063BE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" y="1804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E04B4F6F-3AE8-4611-A8DD-8BF2392AF6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064"/>
              <a:ext cx="0" cy="1104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7C988510-88C5-43F5-8BC3-689E953EA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" y="315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>
                  <a:solidFill>
                    <a:srgbClr val="0000FF"/>
                  </a:solidFill>
                </a:rPr>
                <a:t>Y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31B1EEA4-CA64-421D-9A97-A7F8636BEC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8" y="2400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1" name="Object 31">
            <a:extLst>
              <a:ext uri="{FF2B5EF4-FFF2-40B4-BE49-F238E27FC236}">
                <a16:creationId xmlns:a16="http://schemas.microsoft.com/office/drawing/2014/main" id="{9FCE4E10-37D9-48A7-ADC8-D11F2A6D08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5029200"/>
          <a:ext cx="387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029200"/>
                        <a:ext cx="3873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ítulo 1">
            <a:extLst>
              <a:ext uri="{FF2B5EF4-FFF2-40B4-BE49-F238E27FC236}">
                <a16:creationId xmlns:a16="http://schemas.microsoft.com/office/drawing/2014/main" id="{E9B842E4-832C-4C36-9D79-5C591A9A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" y="0"/>
            <a:ext cx="9143997" cy="1325563"/>
          </a:xfrm>
        </p:spPr>
        <p:txBody>
          <a:bodyPr>
            <a:normAutofit/>
          </a:bodyPr>
          <a:lstStyle/>
          <a:p>
            <a:r>
              <a:rPr lang="pt-BR" sz="3800" b="1" dirty="0"/>
              <a:t>Política Monetária com Câmbio Flexível e PMC</a:t>
            </a:r>
            <a:endParaRPr lang="en-US" sz="3800" b="1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7176163-25E5-45C4-8289-087A90D9B1C8}"/>
              </a:ext>
            </a:extLst>
          </p:cNvPr>
          <p:cNvSpPr txBox="1"/>
          <p:nvPr/>
        </p:nvSpPr>
        <p:spPr>
          <a:xfrm>
            <a:off x="6305550" y="2971800"/>
            <a:ext cx="93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BP = 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9421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583D8AB-A1F4-4170-B635-591874298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" y="222111"/>
            <a:ext cx="9051235" cy="2653611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/>
              <a:t>A organização das aulas:</a:t>
            </a:r>
          </a:p>
          <a:p>
            <a:pPr marL="864000" lvl="1" indent="-514350" algn="just">
              <a:lnSpc>
                <a:spcPct val="110000"/>
              </a:lnSpc>
              <a:buFont typeface="+mj-lt"/>
              <a:buAutoNum type="arabicParenR"/>
            </a:pPr>
            <a:r>
              <a:rPr lang="pt-BR" sz="2800" b="1" dirty="0"/>
              <a:t>Políticas Monetária e Fiscal com Economia Aberta (IS-LM-BP).</a:t>
            </a:r>
          </a:p>
          <a:p>
            <a:pPr marL="864000" lvl="1" indent="-514350" algn="just">
              <a:lnSpc>
                <a:spcPct val="110000"/>
              </a:lnSpc>
              <a:buFont typeface="+mj-lt"/>
              <a:buAutoNum type="arabicParenR"/>
            </a:pPr>
            <a:r>
              <a:rPr lang="pt-BR" sz="2800" dirty="0"/>
              <a:t>Modelo AS-AD, Curva de Phillips, Inflação e Política Econômica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55CA193A-DE34-4A73-98F2-7C59176694E1}"/>
              </a:ext>
            </a:extLst>
          </p:cNvPr>
          <p:cNvSpPr txBox="1">
            <a:spLocks/>
          </p:cNvSpPr>
          <p:nvPr/>
        </p:nvSpPr>
        <p:spPr>
          <a:xfrm>
            <a:off x="1146314" y="3369505"/>
            <a:ext cx="6566451" cy="118924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400" b="1" i="1" dirty="0">
                <a:solidFill>
                  <a:schemeClr val="accent5">
                    <a:lumMod val="75000"/>
                  </a:schemeClr>
                </a:solidFill>
              </a:rPr>
              <a:t>Site: acjassumpcao.com</a:t>
            </a:r>
          </a:p>
          <a:p>
            <a:r>
              <a:rPr lang="pt-BR" sz="3400" b="1" i="1" dirty="0">
                <a:solidFill>
                  <a:schemeClr val="accent5">
                    <a:lumMod val="75000"/>
                  </a:schemeClr>
                </a:solidFill>
              </a:rPr>
              <a:t>E-mail: acjassumpcao@gmail.com</a:t>
            </a:r>
          </a:p>
        </p:txBody>
      </p:sp>
    </p:spTree>
    <p:extLst>
      <p:ext uri="{BB962C8B-B14F-4D97-AF65-F5344CB8AC3E}">
        <p14:creationId xmlns:p14="http://schemas.microsoft.com/office/powerpoint/2010/main" val="204583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26C1A3A-67ED-4477-A361-2620936D5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" y="177594"/>
            <a:ext cx="8971722" cy="4351338"/>
          </a:xfrm>
        </p:spPr>
        <p:txBody>
          <a:bodyPr>
            <a:noAutofit/>
          </a:bodyPr>
          <a:lstStyle/>
          <a:p>
            <a:pPr algn="just"/>
            <a:r>
              <a:rPr lang="en-US" sz="2600" dirty="0">
                <a:solidFill>
                  <a:srgbClr val="000000"/>
                </a:solidFill>
              </a:rPr>
              <a:t>A  </a:t>
            </a:r>
            <a:r>
              <a:rPr lang="en-US" sz="2600" dirty="0" err="1">
                <a:solidFill>
                  <a:srgbClr val="000000"/>
                </a:solidFill>
              </a:rPr>
              <a:t>política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monetária</a:t>
            </a:r>
            <a:r>
              <a:rPr lang="en-US" sz="2600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expansionista</a:t>
            </a:r>
            <a:r>
              <a:rPr lang="en-US" sz="2600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desloca</a:t>
            </a:r>
            <a:r>
              <a:rPr lang="en-US" sz="2600" dirty="0">
                <a:solidFill>
                  <a:srgbClr val="000000"/>
                </a:solidFill>
              </a:rPr>
              <a:t>  a  LM  para  LM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en-US" sz="2600" dirty="0">
                <a:solidFill>
                  <a:srgbClr val="000000"/>
                </a:solidFill>
              </a:rPr>
              <a:t>.  O  </a:t>
            </a:r>
            <a:r>
              <a:rPr lang="en-US" sz="2600" dirty="0" err="1">
                <a:solidFill>
                  <a:srgbClr val="000000"/>
                </a:solidFill>
              </a:rPr>
              <a:t>excesso</a:t>
            </a:r>
            <a:r>
              <a:rPr lang="en-US" sz="2600" dirty="0">
                <a:solidFill>
                  <a:srgbClr val="000000"/>
                </a:solidFill>
              </a:rPr>
              <a:t>  de </a:t>
            </a:r>
            <a:r>
              <a:rPr lang="en-US" sz="2600" dirty="0" err="1">
                <a:solidFill>
                  <a:srgbClr val="000000"/>
                </a:solidFill>
              </a:rPr>
              <a:t>oferta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monetária</a:t>
            </a:r>
            <a:r>
              <a:rPr lang="en-US" sz="2600" dirty="0">
                <a:solidFill>
                  <a:srgbClr val="000000"/>
                </a:solidFill>
              </a:rPr>
              <a:t>  nominal  e  real (</a:t>
            </a:r>
            <a:r>
              <a:rPr lang="en-US" sz="2600" dirty="0" err="1">
                <a:solidFill>
                  <a:srgbClr val="000000"/>
                </a:solidFill>
              </a:rPr>
              <a:t>pois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por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hipótese</a:t>
            </a:r>
            <a:r>
              <a:rPr lang="en-US" sz="2600" dirty="0">
                <a:solidFill>
                  <a:srgbClr val="000000"/>
                </a:solidFill>
              </a:rPr>
              <a:t>,  </a:t>
            </a:r>
            <a:r>
              <a:rPr lang="en-US" sz="2600" dirty="0" err="1">
                <a:solidFill>
                  <a:srgbClr val="000000"/>
                </a:solidFill>
              </a:rPr>
              <a:t>os</a:t>
            </a:r>
            <a:r>
              <a:rPr lang="en-US" sz="2600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preços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são</a:t>
            </a:r>
            <a:r>
              <a:rPr lang="en-US" sz="2600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rígidos</a:t>
            </a:r>
            <a:r>
              <a:rPr lang="en-US" sz="2600" dirty="0">
                <a:solidFill>
                  <a:srgbClr val="000000"/>
                </a:solidFill>
              </a:rPr>
              <a:t>  no </a:t>
            </a:r>
            <a:r>
              <a:rPr lang="en-US" sz="2600" dirty="0" err="1">
                <a:solidFill>
                  <a:srgbClr val="000000"/>
                </a:solidFill>
              </a:rPr>
              <a:t>curto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prazo</a:t>
            </a:r>
            <a:r>
              <a:rPr lang="en-US" sz="2600" dirty="0">
                <a:solidFill>
                  <a:srgbClr val="000000"/>
                </a:solidFill>
              </a:rPr>
              <a:t>) </a:t>
            </a:r>
            <a:r>
              <a:rPr lang="en-US" sz="2600" dirty="0" err="1">
                <a:solidFill>
                  <a:srgbClr val="000000"/>
                </a:solidFill>
              </a:rPr>
              <a:t>aumenta</a:t>
            </a:r>
            <a:r>
              <a:rPr lang="en-US" sz="2600" dirty="0">
                <a:solidFill>
                  <a:srgbClr val="000000"/>
                </a:solidFill>
              </a:rPr>
              <a:t> a </a:t>
            </a:r>
            <a:r>
              <a:rPr lang="en-US" sz="2600" dirty="0" err="1">
                <a:solidFill>
                  <a:srgbClr val="000000"/>
                </a:solidFill>
              </a:rPr>
              <a:t>demanda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por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títulos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reduzindo</a:t>
            </a:r>
            <a:r>
              <a:rPr lang="en-US" sz="2600" dirty="0">
                <a:solidFill>
                  <a:srgbClr val="000000"/>
                </a:solidFill>
              </a:rPr>
              <a:t> a taxa de </a:t>
            </a:r>
            <a:r>
              <a:rPr lang="en-US" sz="2600" dirty="0" err="1">
                <a:solidFill>
                  <a:srgbClr val="000000"/>
                </a:solidFill>
              </a:rPr>
              <a:t>juros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estimulando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níveis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maiores</a:t>
            </a:r>
            <a:r>
              <a:rPr lang="en-US" sz="2600" dirty="0">
                <a:solidFill>
                  <a:srgbClr val="000000"/>
                </a:solidFill>
              </a:rPr>
              <a:t> de  </a:t>
            </a:r>
            <a:r>
              <a:rPr lang="en-US" sz="2600" dirty="0" err="1">
                <a:solidFill>
                  <a:srgbClr val="000000"/>
                </a:solidFill>
              </a:rPr>
              <a:t>investimento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fazendo</a:t>
            </a:r>
            <a:r>
              <a:rPr lang="en-US" sz="2600" dirty="0">
                <a:solidFill>
                  <a:srgbClr val="000000"/>
                </a:solidFill>
              </a:rPr>
              <a:t> com </a:t>
            </a:r>
            <a:r>
              <a:rPr lang="en-US" sz="2600" dirty="0" err="1">
                <a:solidFill>
                  <a:srgbClr val="000000"/>
                </a:solidFill>
              </a:rPr>
              <a:t>que</a:t>
            </a:r>
            <a:r>
              <a:rPr lang="en-US" sz="2600" dirty="0">
                <a:solidFill>
                  <a:srgbClr val="000000"/>
                </a:solidFill>
              </a:rPr>
              <a:t> as </a:t>
            </a:r>
            <a:r>
              <a:rPr lang="en-US" sz="2600" dirty="0" err="1">
                <a:solidFill>
                  <a:srgbClr val="000000"/>
                </a:solidFill>
              </a:rPr>
              <a:t>firmas</a:t>
            </a:r>
            <a:r>
              <a:rPr lang="en-US" sz="2600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aumentem</a:t>
            </a:r>
            <a:r>
              <a:rPr lang="en-US" sz="2600" dirty="0">
                <a:solidFill>
                  <a:srgbClr val="000000"/>
                </a:solidFill>
              </a:rPr>
              <a:t>  a  </a:t>
            </a:r>
            <a:r>
              <a:rPr lang="en-US" sz="2600" dirty="0" err="1">
                <a:solidFill>
                  <a:srgbClr val="000000"/>
                </a:solidFill>
              </a:rPr>
              <a:t>produção</a:t>
            </a:r>
            <a:r>
              <a:rPr lang="en-US" sz="2600" dirty="0">
                <a:solidFill>
                  <a:srgbClr val="000000"/>
                </a:solidFill>
              </a:rPr>
              <a:t>. </a:t>
            </a:r>
            <a:r>
              <a:rPr lang="en-US" sz="2600" dirty="0" err="1">
                <a:solidFill>
                  <a:srgbClr val="000000"/>
                </a:solidFill>
              </a:rPr>
              <a:t>Portanto</a:t>
            </a:r>
            <a:r>
              <a:rPr lang="en-US" sz="2600" dirty="0">
                <a:solidFill>
                  <a:srgbClr val="000000"/>
                </a:solidFill>
              </a:rPr>
              <a:t>, com </a:t>
            </a:r>
            <a:r>
              <a:rPr lang="en-US" sz="2600" dirty="0" err="1">
                <a:solidFill>
                  <a:srgbClr val="000000"/>
                </a:solidFill>
              </a:rPr>
              <a:t>economia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fechada</a:t>
            </a:r>
            <a:r>
              <a:rPr lang="en-US" sz="2600" dirty="0">
                <a:solidFill>
                  <a:srgbClr val="000000"/>
                </a:solidFill>
              </a:rPr>
              <a:t> o novo  </a:t>
            </a:r>
            <a:r>
              <a:rPr lang="en-US" sz="2600" dirty="0" err="1">
                <a:solidFill>
                  <a:srgbClr val="000000"/>
                </a:solidFill>
              </a:rPr>
              <a:t>equilíbrio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ocorreria</a:t>
            </a:r>
            <a:r>
              <a:rPr lang="en-US" sz="2600" dirty="0">
                <a:solidFill>
                  <a:srgbClr val="000000"/>
                </a:solidFill>
              </a:rPr>
              <a:t>  no </a:t>
            </a:r>
            <a:r>
              <a:rPr lang="en-US" sz="2600" dirty="0" err="1">
                <a:solidFill>
                  <a:srgbClr val="000000"/>
                </a:solidFill>
              </a:rPr>
              <a:t>ponto</a:t>
            </a:r>
            <a:r>
              <a:rPr lang="en-US" sz="2600" dirty="0">
                <a:solidFill>
                  <a:srgbClr val="000000"/>
                </a:solidFill>
              </a:rPr>
              <a:t> B.  </a:t>
            </a:r>
            <a:r>
              <a:rPr lang="en-US" sz="2600" dirty="0" err="1">
                <a:solidFill>
                  <a:srgbClr val="000000"/>
                </a:solidFill>
              </a:rPr>
              <a:t>Entretanto</a:t>
            </a:r>
            <a:r>
              <a:rPr lang="en-US" sz="2600" dirty="0">
                <a:solidFill>
                  <a:srgbClr val="000000"/>
                </a:solidFill>
              </a:rPr>
              <a:t>, com </a:t>
            </a:r>
            <a:r>
              <a:rPr lang="en-US" sz="2600" dirty="0" err="1">
                <a:solidFill>
                  <a:srgbClr val="000000"/>
                </a:solidFill>
              </a:rPr>
              <a:t>economia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aberta</a:t>
            </a:r>
            <a:r>
              <a:rPr lang="en-US" sz="2600" dirty="0">
                <a:solidFill>
                  <a:srgbClr val="000000"/>
                </a:solidFill>
              </a:rPr>
              <a:t> e PMC </a:t>
            </a:r>
            <a:r>
              <a:rPr lang="en-US" sz="2600" dirty="0" err="1">
                <a:solidFill>
                  <a:srgbClr val="000000"/>
                </a:solidFill>
              </a:rPr>
              <a:t>ocorre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uma</a:t>
            </a:r>
            <a:r>
              <a:rPr lang="en-US" sz="2600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rápida</a:t>
            </a:r>
            <a:r>
              <a:rPr lang="en-US" sz="2600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saída</a:t>
            </a:r>
            <a:r>
              <a:rPr lang="en-US" sz="2600" dirty="0">
                <a:solidFill>
                  <a:srgbClr val="000000"/>
                </a:solidFill>
              </a:rPr>
              <a:t>  de  </a:t>
            </a:r>
            <a:r>
              <a:rPr lang="en-US" sz="2600" dirty="0" err="1">
                <a:solidFill>
                  <a:srgbClr val="000000"/>
                </a:solidFill>
              </a:rPr>
              <a:t>recursos</a:t>
            </a:r>
            <a:r>
              <a:rPr lang="en-US" sz="2600" dirty="0">
                <a:solidFill>
                  <a:srgbClr val="000000"/>
                </a:solidFill>
              </a:rPr>
              <a:t> (</a:t>
            </a:r>
            <a:r>
              <a:rPr lang="en-US" sz="2600" dirty="0" err="1">
                <a:solidFill>
                  <a:srgbClr val="000000"/>
                </a:solidFill>
              </a:rPr>
              <a:t>maior</a:t>
            </a:r>
            <a:r>
              <a:rPr lang="en-US" sz="2600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demanda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por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moeda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estrangeira</a:t>
            </a:r>
            <a:r>
              <a:rPr lang="en-US" sz="2600" dirty="0">
                <a:solidFill>
                  <a:srgbClr val="000000"/>
                </a:solidFill>
              </a:rPr>
              <a:t>) </a:t>
            </a:r>
            <a:r>
              <a:rPr lang="en-US" sz="2600" dirty="0" err="1">
                <a:solidFill>
                  <a:srgbClr val="000000"/>
                </a:solidFill>
              </a:rPr>
              <a:t>quando</a:t>
            </a:r>
            <a:r>
              <a:rPr lang="en-US" sz="2600" dirty="0">
                <a:solidFill>
                  <a:srgbClr val="000000"/>
                </a:solidFill>
              </a:rPr>
              <a:t> a taxa de </a:t>
            </a:r>
            <a:r>
              <a:rPr lang="en-US" sz="2600" dirty="0" err="1">
                <a:solidFill>
                  <a:srgbClr val="000000"/>
                </a:solidFill>
              </a:rPr>
              <a:t>juros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doméstica</a:t>
            </a:r>
            <a:r>
              <a:rPr lang="en-US" sz="2600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diminui</a:t>
            </a:r>
            <a:r>
              <a:rPr lang="en-US" sz="2600" dirty="0">
                <a:solidFill>
                  <a:srgbClr val="000000"/>
                </a:solidFill>
              </a:rPr>
              <a:t>,  </a:t>
            </a:r>
            <a:r>
              <a:rPr lang="en-US" sz="2600" dirty="0" err="1">
                <a:solidFill>
                  <a:srgbClr val="000000"/>
                </a:solidFill>
              </a:rPr>
              <a:t>ou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seja</a:t>
            </a:r>
            <a:r>
              <a:rPr lang="en-US" sz="2600" dirty="0">
                <a:solidFill>
                  <a:srgbClr val="000000"/>
                </a:solidFill>
              </a:rPr>
              <a:t>,  o BP </a:t>
            </a:r>
            <a:r>
              <a:rPr lang="en-US" sz="2600" dirty="0" err="1">
                <a:solidFill>
                  <a:srgbClr val="000000"/>
                </a:solidFill>
              </a:rPr>
              <a:t>fica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deficitário</a:t>
            </a:r>
            <a:r>
              <a:rPr lang="en-US" sz="2600" dirty="0">
                <a:solidFill>
                  <a:srgbClr val="000000"/>
                </a:solidFill>
              </a:rPr>
              <a:t>. Como a taxa de </a:t>
            </a:r>
            <a:r>
              <a:rPr lang="en-US" sz="2600" dirty="0" err="1">
                <a:solidFill>
                  <a:srgbClr val="000000"/>
                </a:solidFill>
              </a:rPr>
              <a:t>câmbio</a:t>
            </a:r>
            <a:r>
              <a:rPr lang="en-US" sz="2600" dirty="0">
                <a:solidFill>
                  <a:srgbClr val="000000"/>
                </a:solidFill>
              </a:rPr>
              <a:t> é </a:t>
            </a:r>
            <a:r>
              <a:rPr lang="en-US" sz="2600" dirty="0" err="1">
                <a:solidFill>
                  <a:srgbClr val="000000"/>
                </a:solidFill>
              </a:rPr>
              <a:t>flexível</a:t>
            </a:r>
            <a:r>
              <a:rPr lang="en-US" sz="2600" dirty="0">
                <a:solidFill>
                  <a:srgbClr val="000000"/>
                </a:solidFill>
              </a:rPr>
              <a:t>, o </a:t>
            </a:r>
            <a:r>
              <a:rPr lang="en-US" sz="2600" dirty="0" err="1">
                <a:solidFill>
                  <a:srgbClr val="000000"/>
                </a:solidFill>
              </a:rPr>
              <a:t>Bacen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não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intervém</a:t>
            </a:r>
            <a:r>
              <a:rPr lang="en-US" sz="2600" dirty="0">
                <a:solidFill>
                  <a:srgbClr val="000000"/>
                </a:solidFill>
              </a:rPr>
              <a:t>  no  </a:t>
            </a:r>
            <a:r>
              <a:rPr lang="en-US" sz="2600" dirty="0" err="1">
                <a:solidFill>
                  <a:srgbClr val="000000"/>
                </a:solidFill>
              </a:rPr>
              <a:t>mercado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câmbio</a:t>
            </a:r>
            <a:r>
              <a:rPr lang="en-US" sz="2600" dirty="0">
                <a:solidFill>
                  <a:srgbClr val="000000"/>
                </a:solidFill>
              </a:rPr>
              <a:t>,  </a:t>
            </a:r>
            <a:r>
              <a:rPr lang="en-US" sz="2600" dirty="0" err="1">
                <a:solidFill>
                  <a:srgbClr val="000000"/>
                </a:solidFill>
              </a:rPr>
              <a:t>permitindo</a:t>
            </a:r>
            <a:r>
              <a:rPr lang="en-US" sz="2600" dirty="0">
                <a:solidFill>
                  <a:srgbClr val="000000"/>
                </a:solidFill>
              </a:rPr>
              <a:t>  a  </a:t>
            </a:r>
            <a:r>
              <a:rPr lang="en-US" sz="2600" dirty="0" err="1">
                <a:solidFill>
                  <a:srgbClr val="000000"/>
                </a:solidFill>
              </a:rPr>
              <a:t>desvalorização</a:t>
            </a:r>
            <a:r>
              <a:rPr lang="en-US" sz="2600" dirty="0">
                <a:solidFill>
                  <a:srgbClr val="000000"/>
                </a:solidFill>
              </a:rPr>
              <a:t>  do  </a:t>
            </a:r>
            <a:r>
              <a:rPr lang="en-US" sz="2600" dirty="0" err="1">
                <a:solidFill>
                  <a:srgbClr val="000000"/>
                </a:solidFill>
              </a:rPr>
              <a:t>câmbio</a:t>
            </a:r>
            <a:r>
              <a:rPr lang="en-US" sz="2600" dirty="0">
                <a:solidFill>
                  <a:srgbClr val="000000"/>
                </a:solidFill>
              </a:rPr>
              <a:t>  nominal  e real  (</a:t>
            </a:r>
            <a:r>
              <a:rPr lang="en-US" sz="2600" dirty="0" err="1">
                <a:solidFill>
                  <a:srgbClr val="000000"/>
                </a:solidFill>
              </a:rPr>
              <a:t>preços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fixos</a:t>
            </a:r>
            <a:r>
              <a:rPr lang="en-US" sz="2600" dirty="0">
                <a:solidFill>
                  <a:srgbClr val="000000"/>
                </a:solidFill>
              </a:rPr>
              <a:t> no </a:t>
            </a:r>
            <a:r>
              <a:rPr lang="en-US" sz="2600" dirty="0" err="1">
                <a:solidFill>
                  <a:srgbClr val="000000"/>
                </a:solidFill>
              </a:rPr>
              <a:t>curto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prazo</a:t>
            </a:r>
            <a:r>
              <a:rPr lang="en-US" sz="2600" dirty="0">
                <a:solidFill>
                  <a:srgbClr val="000000"/>
                </a:solidFill>
              </a:rPr>
              <a:t>). A </a:t>
            </a:r>
            <a:r>
              <a:rPr lang="en-US" sz="2600" dirty="0" err="1">
                <a:solidFill>
                  <a:srgbClr val="000000"/>
                </a:solidFill>
              </a:rPr>
              <a:t>desvalorização</a:t>
            </a:r>
            <a:r>
              <a:rPr lang="en-US" sz="2600" dirty="0">
                <a:solidFill>
                  <a:srgbClr val="000000"/>
                </a:solidFill>
              </a:rPr>
              <a:t> cambial real </a:t>
            </a:r>
            <a:r>
              <a:rPr lang="en-US" sz="2600" dirty="0" err="1">
                <a:solidFill>
                  <a:srgbClr val="000000"/>
                </a:solidFill>
              </a:rPr>
              <a:t>aumenta</a:t>
            </a:r>
            <a:r>
              <a:rPr lang="en-US" sz="2600" dirty="0">
                <a:solidFill>
                  <a:srgbClr val="000000"/>
                </a:solidFill>
              </a:rPr>
              <a:t> as </a:t>
            </a:r>
            <a:r>
              <a:rPr lang="en-US" sz="2600" dirty="0" err="1">
                <a:solidFill>
                  <a:srgbClr val="000000"/>
                </a:solidFill>
              </a:rPr>
              <a:t>exportações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líquidas</a:t>
            </a:r>
            <a:r>
              <a:rPr lang="en-US" sz="2600" dirty="0">
                <a:solidFill>
                  <a:srgbClr val="000000"/>
                </a:solidFill>
              </a:rPr>
              <a:t> de bens  e  </a:t>
            </a:r>
            <a:r>
              <a:rPr lang="en-US" sz="2600" dirty="0" err="1">
                <a:solidFill>
                  <a:srgbClr val="000000"/>
                </a:solidFill>
              </a:rPr>
              <a:t>serviços</a:t>
            </a:r>
            <a:r>
              <a:rPr lang="en-US" sz="2600" dirty="0">
                <a:solidFill>
                  <a:srgbClr val="000000"/>
                </a:solidFill>
              </a:rPr>
              <a:t> (</a:t>
            </a:r>
            <a:r>
              <a:rPr lang="en-US" sz="2600" dirty="0" err="1">
                <a:solidFill>
                  <a:srgbClr val="000000"/>
                </a:solidFill>
              </a:rPr>
              <a:t>maior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demanda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sobre</a:t>
            </a:r>
            <a:r>
              <a:rPr lang="en-US" sz="2600" dirty="0">
                <a:solidFill>
                  <a:srgbClr val="000000"/>
                </a:solidFill>
              </a:rPr>
              <a:t> a </a:t>
            </a:r>
            <a:r>
              <a:rPr lang="en-US" sz="2600" dirty="0" err="1">
                <a:solidFill>
                  <a:srgbClr val="000000"/>
                </a:solidFill>
              </a:rPr>
              <a:t>produção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doméstica</a:t>
            </a:r>
            <a:r>
              <a:rPr lang="en-US" sz="2600" dirty="0">
                <a:solidFill>
                  <a:srgbClr val="000000"/>
                </a:solidFill>
              </a:rPr>
              <a:t>), </a:t>
            </a:r>
            <a:r>
              <a:rPr lang="en-US" sz="2600" dirty="0" err="1">
                <a:solidFill>
                  <a:srgbClr val="000000"/>
                </a:solidFill>
              </a:rPr>
              <a:t>deslocando</a:t>
            </a:r>
            <a:r>
              <a:rPr lang="en-US" sz="2600" dirty="0">
                <a:solidFill>
                  <a:srgbClr val="000000"/>
                </a:solidFill>
              </a:rPr>
              <a:t> a </a:t>
            </a:r>
            <a:r>
              <a:rPr lang="en-US" sz="2600" dirty="0" err="1">
                <a:solidFill>
                  <a:srgbClr val="000000"/>
                </a:solidFill>
              </a:rPr>
              <a:t>curva</a:t>
            </a:r>
            <a:r>
              <a:rPr lang="en-US" sz="2600" dirty="0">
                <a:solidFill>
                  <a:srgbClr val="000000"/>
                </a:solidFill>
              </a:rPr>
              <a:t> IS para IS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en-US" sz="2600" dirty="0">
                <a:solidFill>
                  <a:srgbClr val="000000"/>
                </a:solidFill>
              </a:rPr>
              <a:t>, com o </a:t>
            </a:r>
            <a:r>
              <a:rPr lang="en-US" sz="2600" dirty="0" err="1">
                <a:solidFill>
                  <a:srgbClr val="000000"/>
                </a:solidFill>
              </a:rPr>
              <a:t>consequente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aumento</a:t>
            </a:r>
            <a:r>
              <a:rPr lang="en-US" sz="2600" dirty="0">
                <a:solidFill>
                  <a:srgbClr val="000000"/>
                </a:solidFill>
              </a:rPr>
              <a:t> da </a:t>
            </a:r>
            <a:r>
              <a:rPr lang="en-US" sz="2600" dirty="0" err="1">
                <a:solidFill>
                  <a:srgbClr val="000000"/>
                </a:solidFill>
              </a:rPr>
              <a:t>produção</a:t>
            </a:r>
            <a:r>
              <a:rPr lang="en-US" sz="2600" dirty="0">
                <a:solidFill>
                  <a:srgbClr val="000000"/>
                </a:solidFill>
              </a:rPr>
              <a:t>. Note </a:t>
            </a:r>
            <a:r>
              <a:rPr lang="en-US" sz="2600" dirty="0" err="1">
                <a:solidFill>
                  <a:srgbClr val="000000"/>
                </a:solidFill>
              </a:rPr>
              <a:t>que</a:t>
            </a:r>
            <a:r>
              <a:rPr lang="en-US" sz="2600" dirty="0">
                <a:solidFill>
                  <a:srgbClr val="000000"/>
                </a:solidFill>
              </a:rPr>
              <a:t>, com o </a:t>
            </a:r>
            <a:r>
              <a:rPr lang="en-US" sz="2600" dirty="0" err="1">
                <a:solidFill>
                  <a:srgbClr val="000000"/>
                </a:solidFill>
              </a:rPr>
              <a:t>aumento</a:t>
            </a:r>
            <a:r>
              <a:rPr lang="en-US" sz="2600" dirty="0">
                <a:solidFill>
                  <a:srgbClr val="000000"/>
                </a:solidFill>
              </a:rPr>
              <a:t> da </a:t>
            </a:r>
            <a:r>
              <a:rPr lang="en-US" sz="2600" dirty="0" err="1">
                <a:solidFill>
                  <a:srgbClr val="000000"/>
                </a:solidFill>
              </a:rPr>
              <a:t>renda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há</a:t>
            </a:r>
            <a:r>
              <a:rPr lang="en-US" sz="2600" dirty="0">
                <a:solidFill>
                  <a:srgbClr val="000000"/>
                </a:solidFill>
              </a:rPr>
              <a:t> um </a:t>
            </a:r>
            <a:r>
              <a:rPr lang="en-US" sz="2600" dirty="0" err="1">
                <a:solidFill>
                  <a:srgbClr val="000000"/>
                </a:solidFill>
              </a:rPr>
              <a:t>aumento</a:t>
            </a:r>
            <a:r>
              <a:rPr lang="en-US" sz="2600" dirty="0">
                <a:solidFill>
                  <a:srgbClr val="000000"/>
                </a:solidFill>
              </a:rPr>
              <a:t> da </a:t>
            </a:r>
            <a:r>
              <a:rPr lang="en-US" sz="2600" dirty="0" err="1">
                <a:solidFill>
                  <a:srgbClr val="000000"/>
                </a:solidFill>
              </a:rPr>
              <a:t>demanda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por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moeda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que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reequilibra</a:t>
            </a:r>
            <a:r>
              <a:rPr lang="en-US" sz="2600" dirty="0">
                <a:solidFill>
                  <a:srgbClr val="000000"/>
                </a:solidFill>
              </a:rPr>
              <a:t> o </a:t>
            </a:r>
            <a:r>
              <a:rPr lang="en-US" sz="2600" dirty="0" err="1">
                <a:solidFill>
                  <a:srgbClr val="000000"/>
                </a:solidFill>
              </a:rPr>
              <a:t>mercado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monetário</a:t>
            </a:r>
            <a:r>
              <a:rPr lang="en-US" sz="26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66336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5ED2AB5-C11A-45B1-8931-760359CA5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126588"/>
            <a:ext cx="8515350" cy="1325563"/>
          </a:xfrm>
        </p:spPr>
        <p:txBody>
          <a:bodyPr/>
          <a:lstStyle/>
          <a:p>
            <a:pPr algn="ctr"/>
            <a:r>
              <a:rPr lang="pt-BR" b="1" dirty="0"/>
              <a:t>Política Fiscal com Câmbio Fixo e PMC</a:t>
            </a:r>
            <a:endParaRPr lang="en-US" b="1" dirty="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EA5179C4-41BC-4C67-8201-15CA0BC30A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4150" y="1905000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0592803A-A00D-4687-B5A3-2DAC082E9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5334000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2B79A057-B3B8-4750-AA3B-A494B869C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24384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F2B56374-E4EB-40EF-8368-2674005315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8950" y="22860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7E741B5E-5564-4E7E-9BD7-4C37E523E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4150" y="3505200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599CF81D-28D8-4D7B-A854-122C6054E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4350" y="3505200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91A9B8E0-9AD2-4EB1-B26A-71D43086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198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C739FA1D-1ADB-45BF-834A-BFB977419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150" y="4800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3" name="Object 14">
            <a:extLst>
              <a:ext uri="{FF2B5EF4-FFF2-40B4-BE49-F238E27FC236}">
                <a16:creationId xmlns:a16="http://schemas.microsoft.com/office/drawing/2014/main" id="{B2245B78-DA76-4899-8195-823182A091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270555"/>
              </p:ext>
            </p:extLst>
          </p:nvPr>
        </p:nvGraphicFramePr>
        <p:xfrm>
          <a:off x="762000" y="2971800"/>
          <a:ext cx="19034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190341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>
            <a:extLst>
              <a:ext uri="{FF2B5EF4-FFF2-40B4-BE49-F238E27FC236}">
                <a16:creationId xmlns:a16="http://schemas.microsoft.com/office/drawing/2014/main" id="{F37323D6-969D-46E7-9D2F-7A76EFB4FD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109907"/>
              </p:ext>
            </p:extLst>
          </p:nvPr>
        </p:nvGraphicFramePr>
        <p:xfrm>
          <a:off x="2360613" y="1676400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1676400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8">
            <a:extLst>
              <a:ext uri="{FF2B5EF4-FFF2-40B4-BE49-F238E27FC236}">
                <a16:creationId xmlns:a16="http://schemas.microsoft.com/office/drawing/2014/main" id="{E54B6260-4A2D-4847-9149-E7B9262B5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53181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00"/>
                </a:solidFill>
              </a:rPr>
              <a:t>Y</a:t>
            </a:r>
            <a:r>
              <a:rPr kumimoji="1"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AEAB1EB0-3B07-405F-9996-64E32B27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31242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" name="Oval 22">
            <a:extLst>
              <a:ext uri="{FF2B5EF4-FFF2-40B4-BE49-F238E27FC236}">
                <a16:creationId xmlns:a16="http://schemas.microsoft.com/office/drawing/2014/main" id="{D0B9CE2D-9073-4A56-A3BA-047D899D8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150" y="34290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pSp>
        <p:nvGrpSpPr>
          <p:cNvPr id="18" name="Group 32">
            <a:extLst>
              <a:ext uri="{FF2B5EF4-FFF2-40B4-BE49-F238E27FC236}">
                <a16:creationId xmlns:a16="http://schemas.microsoft.com/office/drawing/2014/main" id="{8DAC39B0-0688-48EE-80D7-4E53028AB1D8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133600"/>
            <a:ext cx="3276600" cy="2728913"/>
            <a:chOff x="2436" y="1210"/>
            <a:chExt cx="2064" cy="1719"/>
          </a:xfrm>
        </p:grpSpPr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56E92282-12C1-47EB-A0FA-CABF9C9F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6" y="153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0" name="Oval 21">
              <a:extLst>
                <a:ext uri="{FF2B5EF4-FFF2-40B4-BE49-F238E27FC236}">
                  <a16:creationId xmlns:a16="http://schemas.microsoft.com/office/drawing/2014/main" id="{88E33766-AF28-4D86-B05C-75F0D7AE1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173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1" name="Line 23">
              <a:extLst>
                <a:ext uri="{FF2B5EF4-FFF2-40B4-BE49-F238E27FC236}">
                  <a16:creationId xmlns:a16="http://schemas.microsoft.com/office/drawing/2014/main" id="{97C469A8-8D78-42EA-B0FA-5F474B25A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6" y="1210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24">
              <a:extLst>
                <a:ext uri="{FF2B5EF4-FFF2-40B4-BE49-F238E27FC236}">
                  <a16:creationId xmlns:a16="http://schemas.microsoft.com/office/drawing/2014/main" id="{510082D6-17A8-407F-A65B-E0ED1EF087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0" y="269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IS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3" name="Line 29">
              <a:extLst>
                <a:ext uri="{FF2B5EF4-FFF2-40B4-BE49-F238E27FC236}">
                  <a16:creationId xmlns:a16="http://schemas.microsoft.com/office/drawing/2014/main" id="{635647D9-A171-4B99-B109-BB8278AAC3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2" y="1594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4" name="Group 33">
            <a:extLst>
              <a:ext uri="{FF2B5EF4-FFF2-40B4-BE49-F238E27FC236}">
                <a16:creationId xmlns:a16="http://schemas.microsoft.com/office/drawing/2014/main" id="{B036CF06-569A-425B-B38A-F211186C3E3D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2133600"/>
            <a:ext cx="3200400" cy="3581400"/>
            <a:chOff x="2388" y="1210"/>
            <a:chExt cx="2016" cy="2256"/>
          </a:xfrm>
        </p:grpSpPr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0E010CF7-F487-4872-A377-8DE45C8D2C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8" y="1402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17">
              <a:extLst>
                <a:ext uri="{FF2B5EF4-FFF2-40B4-BE49-F238E27FC236}">
                  <a16:creationId xmlns:a16="http://schemas.microsoft.com/office/drawing/2014/main" id="{4BF5FB0F-95B5-45AD-8CB9-3D399BB8B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2" y="121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LM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Oval 25">
              <a:extLst>
                <a:ext uri="{FF2B5EF4-FFF2-40B4-BE49-F238E27FC236}">
                  <a16:creationId xmlns:a16="http://schemas.microsoft.com/office/drawing/2014/main" id="{87CA09DB-8907-47D3-AA29-BA6E1478D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2" y="2026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169D92DD-F8B4-464C-8F7C-17088B296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4" y="1862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A9EDB6F7-5F66-4CB0-8FEF-7BF1E095C8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00" y="2112"/>
              <a:ext cx="12" cy="1114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Text Box 28">
              <a:extLst>
                <a:ext uri="{FF2B5EF4-FFF2-40B4-BE49-F238E27FC236}">
                  <a16:creationId xmlns:a16="http://schemas.microsoft.com/office/drawing/2014/main" id="{94A0104B-8016-45D2-9AC4-259252849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4" y="321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>
                  <a:solidFill>
                    <a:srgbClr val="0000FF"/>
                  </a:solidFill>
                </a:rPr>
                <a:t>Y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C7F369B0-1472-4D1F-AB65-3743D9CC54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8" y="1546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1C626E72-8998-47E8-956F-383E3BC690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397010"/>
              </p:ext>
            </p:extLst>
          </p:nvPr>
        </p:nvGraphicFramePr>
        <p:xfrm>
          <a:off x="6923088" y="5327650"/>
          <a:ext cx="392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5327650"/>
                        <a:ext cx="39211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aixaDeTexto 32">
            <a:extLst>
              <a:ext uri="{FF2B5EF4-FFF2-40B4-BE49-F238E27FC236}">
                <a16:creationId xmlns:a16="http://schemas.microsoft.com/office/drawing/2014/main" id="{EF85DFD9-7ED3-43F0-921F-80B2E64EC70D}"/>
              </a:ext>
            </a:extLst>
          </p:cNvPr>
          <p:cNvSpPr txBox="1"/>
          <p:nvPr/>
        </p:nvSpPr>
        <p:spPr>
          <a:xfrm>
            <a:off x="6400800" y="3276600"/>
            <a:ext cx="1009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BP=0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796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2EC8106-6EA5-4B6B-BB8A-80C91FA28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8" y="172282"/>
            <a:ext cx="8998222" cy="5867400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O Governo pode fazer política fiscal aumentando G ou reduzindo T (deslocando a curva IS para a direita). Note que, no caso de choques sobre a economia, que aumentem a demanda agregada (aumento do consumo ou do investimento autônomo, da renda esperada,...), a curva IS também se deslocaria para a direita. Exemplificaremos com o governo fazendo política fiscal, aumentando G.</a:t>
            </a:r>
            <a:endParaRPr lang="en-US" sz="2400" dirty="0">
              <a:solidFill>
                <a:srgbClr val="000000"/>
              </a:solidFill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</a:rPr>
              <a:t>Com o </a:t>
            </a:r>
            <a:r>
              <a:rPr lang="en-US" sz="2400" dirty="0" err="1">
                <a:solidFill>
                  <a:srgbClr val="000000"/>
                </a:solidFill>
              </a:rPr>
              <a:t>aumento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em</a:t>
            </a:r>
            <a:r>
              <a:rPr lang="en-US" sz="2400" dirty="0">
                <a:solidFill>
                  <a:srgbClr val="000000"/>
                </a:solidFill>
              </a:rPr>
              <a:t> G a </a:t>
            </a:r>
            <a:r>
              <a:rPr lang="en-US" sz="2400" dirty="0" err="1">
                <a:solidFill>
                  <a:srgbClr val="000000"/>
                </a:solidFill>
              </a:rPr>
              <a:t>curva</a:t>
            </a:r>
            <a:r>
              <a:rPr lang="en-US" sz="2400" dirty="0">
                <a:solidFill>
                  <a:srgbClr val="000000"/>
                </a:solidFill>
              </a:rPr>
              <a:t>  IS  se  </a:t>
            </a:r>
            <a:r>
              <a:rPr lang="en-US" sz="2400" dirty="0" err="1">
                <a:solidFill>
                  <a:srgbClr val="000000"/>
                </a:solidFill>
              </a:rPr>
              <a:t>desloca</a:t>
            </a:r>
            <a:r>
              <a:rPr lang="en-US" sz="2400" dirty="0">
                <a:solidFill>
                  <a:srgbClr val="000000"/>
                </a:solidFill>
              </a:rPr>
              <a:t>  para  IS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,  </a:t>
            </a:r>
            <a:r>
              <a:rPr lang="en-US" sz="2400" dirty="0" err="1">
                <a:solidFill>
                  <a:srgbClr val="000000"/>
                </a:solidFill>
              </a:rPr>
              <a:t>devido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ao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nível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mais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elevado</a:t>
            </a:r>
            <a:r>
              <a:rPr lang="en-US" sz="2400" dirty="0">
                <a:solidFill>
                  <a:srgbClr val="000000"/>
                </a:solidFill>
              </a:rPr>
              <a:t>  de  </a:t>
            </a:r>
            <a:r>
              <a:rPr lang="en-US" sz="2400" dirty="0" err="1">
                <a:solidFill>
                  <a:srgbClr val="000000"/>
                </a:solidFill>
              </a:rPr>
              <a:t>demanda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agregada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elevando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nível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produção</a:t>
            </a:r>
            <a:r>
              <a:rPr lang="en-US" sz="2400" dirty="0">
                <a:solidFill>
                  <a:srgbClr val="000000"/>
                </a:solidFill>
              </a:rPr>
              <a:t>. Com a </a:t>
            </a:r>
            <a:r>
              <a:rPr lang="en-US" sz="2400" dirty="0" err="1">
                <a:solidFill>
                  <a:srgbClr val="000000"/>
                </a:solidFill>
              </a:rPr>
              <a:t>economia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fechada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equilíbrio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ocorreria</a:t>
            </a:r>
            <a:r>
              <a:rPr lang="en-US" sz="2400" dirty="0">
                <a:solidFill>
                  <a:srgbClr val="000000"/>
                </a:solidFill>
              </a:rPr>
              <a:t> no </a:t>
            </a:r>
            <a:r>
              <a:rPr lang="en-US" sz="2400" dirty="0" err="1">
                <a:solidFill>
                  <a:srgbClr val="000000"/>
                </a:solidFill>
              </a:rPr>
              <a:t>ponto</a:t>
            </a:r>
            <a:r>
              <a:rPr lang="en-US" sz="2400" dirty="0">
                <a:solidFill>
                  <a:srgbClr val="000000"/>
                </a:solidFill>
              </a:rPr>
              <a:t> B. Como a </a:t>
            </a:r>
            <a:r>
              <a:rPr lang="en-US" sz="2400" dirty="0" err="1">
                <a:solidFill>
                  <a:srgbClr val="000000"/>
                </a:solidFill>
              </a:rPr>
              <a:t>economia</a:t>
            </a:r>
            <a:r>
              <a:rPr lang="en-US" sz="2400" dirty="0">
                <a:solidFill>
                  <a:srgbClr val="000000"/>
                </a:solidFill>
              </a:rPr>
              <a:t> é </a:t>
            </a:r>
            <a:r>
              <a:rPr lang="en-US" sz="2400" dirty="0" err="1">
                <a:solidFill>
                  <a:srgbClr val="000000"/>
                </a:solidFill>
              </a:rPr>
              <a:t>aberta</a:t>
            </a:r>
            <a:r>
              <a:rPr lang="en-US" sz="2400" dirty="0">
                <a:solidFill>
                  <a:srgbClr val="000000"/>
                </a:solidFill>
              </a:rPr>
              <a:t>  com PMC,  </a:t>
            </a:r>
            <a:r>
              <a:rPr lang="en-US" sz="2400" dirty="0" err="1">
                <a:solidFill>
                  <a:srgbClr val="000000"/>
                </a:solidFill>
              </a:rPr>
              <a:t>quando</a:t>
            </a:r>
            <a:r>
              <a:rPr lang="en-US" sz="2400" dirty="0">
                <a:solidFill>
                  <a:srgbClr val="000000"/>
                </a:solidFill>
              </a:rPr>
              <a:t>  a  taxa  de  </a:t>
            </a:r>
            <a:r>
              <a:rPr lang="en-US" sz="2400" dirty="0" err="1">
                <a:solidFill>
                  <a:srgbClr val="000000"/>
                </a:solidFill>
              </a:rPr>
              <a:t>juros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começa</a:t>
            </a:r>
            <a:r>
              <a:rPr lang="en-US" sz="2400" dirty="0">
                <a:solidFill>
                  <a:srgbClr val="000000"/>
                </a:solidFill>
              </a:rPr>
              <a:t> a </a:t>
            </a:r>
            <a:r>
              <a:rPr lang="en-US" sz="2400" dirty="0" err="1">
                <a:solidFill>
                  <a:srgbClr val="000000"/>
                </a:solidFill>
              </a:rPr>
              <a:t>subir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devido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aumento</a:t>
            </a:r>
            <a:r>
              <a:rPr lang="en-US" sz="2400" dirty="0">
                <a:solidFill>
                  <a:srgbClr val="000000"/>
                </a:solidFill>
              </a:rPr>
              <a:t> da </a:t>
            </a:r>
            <a:r>
              <a:rPr lang="en-US" sz="2400" dirty="0" err="1">
                <a:solidFill>
                  <a:srgbClr val="000000"/>
                </a:solidFill>
              </a:rPr>
              <a:t>demanda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por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moeda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originado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pelo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crescimento</a:t>
            </a:r>
            <a:r>
              <a:rPr lang="en-US" sz="2400" dirty="0">
                <a:solidFill>
                  <a:srgbClr val="000000"/>
                </a:solidFill>
              </a:rPr>
              <a:t> da </a:t>
            </a:r>
            <a:r>
              <a:rPr lang="en-US" sz="2400" dirty="0" err="1">
                <a:solidFill>
                  <a:srgbClr val="000000"/>
                </a:solidFill>
              </a:rPr>
              <a:t>renda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há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uma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rápida</a:t>
            </a:r>
            <a:r>
              <a:rPr lang="en-US" sz="2400" dirty="0">
                <a:solidFill>
                  <a:srgbClr val="000000"/>
                </a:solidFill>
              </a:rPr>
              <a:t>  entrada  de  </a:t>
            </a:r>
            <a:r>
              <a:rPr lang="en-US" sz="2400" dirty="0" err="1">
                <a:solidFill>
                  <a:srgbClr val="000000"/>
                </a:solidFill>
              </a:rPr>
              <a:t>recursos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maior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demanda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pela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moeda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doméstica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en-US" sz="2400" dirty="0" err="1">
                <a:solidFill>
                  <a:srgbClr val="000000"/>
                </a:solidFill>
              </a:rPr>
              <a:t>maior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oferta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moeda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estrangeira</a:t>
            </a:r>
            <a:r>
              <a:rPr lang="en-US" sz="2400" dirty="0">
                <a:solidFill>
                  <a:srgbClr val="000000"/>
                </a:solidFill>
              </a:rPr>
              <a:t>), </a:t>
            </a:r>
            <a:r>
              <a:rPr lang="en-US" sz="2400" dirty="0" err="1">
                <a:solidFill>
                  <a:srgbClr val="000000"/>
                </a:solidFill>
              </a:rPr>
              <a:t>gerando</a:t>
            </a:r>
            <a:r>
              <a:rPr lang="en-US" sz="2400" dirty="0">
                <a:solidFill>
                  <a:srgbClr val="000000"/>
                </a:solidFill>
              </a:rPr>
              <a:t> um </a:t>
            </a:r>
            <a:r>
              <a:rPr lang="en-US" sz="2400" dirty="0" err="1">
                <a:solidFill>
                  <a:srgbClr val="000000"/>
                </a:solidFill>
              </a:rPr>
              <a:t>superávit</a:t>
            </a:r>
            <a:r>
              <a:rPr lang="en-US" sz="2400" dirty="0">
                <a:solidFill>
                  <a:srgbClr val="000000"/>
                </a:solidFill>
              </a:rPr>
              <a:t> no BP.  Como  o </a:t>
            </a:r>
            <a:r>
              <a:rPr lang="en-US" sz="2400" dirty="0" err="1">
                <a:solidFill>
                  <a:srgbClr val="000000"/>
                </a:solidFill>
              </a:rPr>
              <a:t>Bacen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pretende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manter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fixa</a:t>
            </a:r>
            <a:r>
              <a:rPr lang="en-US" sz="2400" dirty="0">
                <a:solidFill>
                  <a:srgbClr val="000000"/>
                </a:solidFill>
              </a:rPr>
              <a:t>  a  taxa  de  </a:t>
            </a:r>
            <a:r>
              <a:rPr lang="en-US" sz="2400" dirty="0" err="1">
                <a:solidFill>
                  <a:srgbClr val="000000"/>
                </a:solidFill>
              </a:rPr>
              <a:t>câmbio</a:t>
            </a:r>
            <a:r>
              <a:rPr lang="en-US" sz="2400" dirty="0">
                <a:solidFill>
                  <a:srgbClr val="000000"/>
                </a:solidFill>
              </a:rPr>
              <a:t>,  </a:t>
            </a:r>
            <a:r>
              <a:rPr lang="en-US" sz="2400" dirty="0" err="1">
                <a:solidFill>
                  <a:srgbClr val="000000"/>
                </a:solidFill>
              </a:rPr>
              <a:t>ele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atua</a:t>
            </a:r>
            <a:r>
              <a:rPr lang="en-US" sz="2400" dirty="0">
                <a:solidFill>
                  <a:srgbClr val="000000"/>
                </a:solidFill>
              </a:rPr>
              <a:t>  no  </a:t>
            </a:r>
            <a:r>
              <a:rPr lang="en-US" sz="2400" dirty="0" err="1">
                <a:solidFill>
                  <a:srgbClr val="000000"/>
                </a:solidFill>
              </a:rPr>
              <a:t>mercado</a:t>
            </a:r>
            <a:r>
              <a:rPr lang="en-US" sz="2400" dirty="0">
                <a:solidFill>
                  <a:srgbClr val="000000"/>
                </a:solidFill>
              </a:rPr>
              <a:t>  cambial  </a:t>
            </a:r>
            <a:r>
              <a:rPr lang="en-US" sz="2400" dirty="0" err="1">
                <a:solidFill>
                  <a:srgbClr val="000000"/>
                </a:solidFill>
              </a:rPr>
              <a:t>comprando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moeda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estrangeira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acumulando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reservas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internacionais</a:t>
            </a:r>
            <a:r>
              <a:rPr lang="en-US" sz="2400" dirty="0">
                <a:solidFill>
                  <a:srgbClr val="000000"/>
                </a:solidFill>
              </a:rPr>
              <a:t>). Tal </a:t>
            </a:r>
            <a:r>
              <a:rPr lang="en-US" sz="2400" dirty="0" err="1">
                <a:solidFill>
                  <a:srgbClr val="000000"/>
                </a:solidFill>
              </a:rPr>
              <a:t>procedimento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aumenta</a:t>
            </a:r>
            <a:r>
              <a:rPr lang="en-US" sz="2400" dirty="0">
                <a:solidFill>
                  <a:srgbClr val="000000"/>
                </a:solidFill>
              </a:rPr>
              <a:t> a base </a:t>
            </a:r>
            <a:r>
              <a:rPr lang="en-US" sz="2400" dirty="0" err="1">
                <a:solidFill>
                  <a:srgbClr val="000000"/>
                </a:solidFill>
              </a:rPr>
              <a:t>monetária</a:t>
            </a:r>
            <a:r>
              <a:rPr lang="en-US" sz="2400" dirty="0">
                <a:solidFill>
                  <a:srgbClr val="000000"/>
                </a:solidFill>
              </a:rPr>
              <a:t> e </a:t>
            </a:r>
            <a:r>
              <a:rPr lang="en-US" sz="2400" dirty="0" err="1">
                <a:solidFill>
                  <a:srgbClr val="000000"/>
                </a:solidFill>
              </a:rPr>
              <a:t>os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meios</a:t>
            </a:r>
            <a:r>
              <a:rPr lang="en-US" sz="2400" dirty="0">
                <a:solidFill>
                  <a:srgbClr val="000000"/>
                </a:solidFill>
              </a:rPr>
              <a:t> de  </a:t>
            </a:r>
            <a:r>
              <a:rPr lang="en-US" sz="2400" dirty="0" err="1">
                <a:solidFill>
                  <a:srgbClr val="000000"/>
                </a:solidFill>
              </a:rPr>
              <a:t>pagamento</a:t>
            </a:r>
            <a:r>
              <a:rPr lang="en-US" sz="2400" dirty="0">
                <a:solidFill>
                  <a:srgbClr val="000000"/>
                </a:solidFill>
              </a:rPr>
              <a:t>,  </a:t>
            </a:r>
            <a:r>
              <a:rPr lang="en-US" sz="2400" dirty="0" err="1">
                <a:solidFill>
                  <a:srgbClr val="000000"/>
                </a:solidFill>
              </a:rPr>
              <a:t>deslocando</a:t>
            </a:r>
            <a:r>
              <a:rPr lang="en-US" sz="2400" dirty="0">
                <a:solidFill>
                  <a:srgbClr val="000000"/>
                </a:solidFill>
              </a:rPr>
              <a:t>  a  </a:t>
            </a:r>
            <a:r>
              <a:rPr lang="en-US" sz="2400" dirty="0" err="1">
                <a:solidFill>
                  <a:srgbClr val="000000"/>
                </a:solidFill>
              </a:rPr>
              <a:t>curva</a:t>
            </a:r>
            <a:r>
              <a:rPr lang="en-US" sz="2400" dirty="0">
                <a:solidFill>
                  <a:srgbClr val="000000"/>
                </a:solidFill>
              </a:rPr>
              <a:t>  LM  para LM</a:t>
            </a:r>
            <a:r>
              <a:rPr lang="en-US" sz="15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até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que</a:t>
            </a:r>
            <a:r>
              <a:rPr lang="en-US" sz="2400" dirty="0">
                <a:solidFill>
                  <a:srgbClr val="000000"/>
                </a:solidFill>
              </a:rPr>
              <a:t> a taxa de </a:t>
            </a:r>
            <a:r>
              <a:rPr lang="en-US" sz="2400" dirty="0" err="1">
                <a:solidFill>
                  <a:srgbClr val="000000"/>
                </a:solidFill>
              </a:rPr>
              <a:t>juros</a:t>
            </a:r>
            <a:r>
              <a:rPr lang="en-US" sz="2400" dirty="0">
                <a:solidFill>
                  <a:srgbClr val="000000"/>
                </a:solidFill>
              </a:rPr>
              <a:t> volte </a:t>
            </a:r>
            <a:r>
              <a:rPr lang="en-US" sz="2400" dirty="0" err="1">
                <a:solidFill>
                  <a:srgbClr val="000000"/>
                </a:solidFill>
              </a:rPr>
              <a:t>ao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seu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nível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inicial</a:t>
            </a:r>
            <a:r>
              <a:rPr lang="en-US" sz="2400" dirty="0">
                <a:solidFill>
                  <a:srgbClr val="000000"/>
                </a:solidFill>
              </a:rPr>
              <a:t> e volte a </a:t>
            </a:r>
            <a:r>
              <a:rPr lang="en-US" sz="2400" dirty="0" err="1">
                <a:solidFill>
                  <a:srgbClr val="000000"/>
                </a:solidFill>
              </a:rPr>
              <a:t>ser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respeitada</a:t>
            </a:r>
            <a:r>
              <a:rPr lang="en-US" sz="2400" dirty="0">
                <a:solidFill>
                  <a:srgbClr val="000000"/>
                </a:solidFill>
              </a:rPr>
              <a:t> a PDJ.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2527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35DE3A7-B0D8-4B03-A153-42B4EACD9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9" y="-98698"/>
            <a:ext cx="8852449" cy="1325563"/>
          </a:xfrm>
        </p:spPr>
        <p:txBody>
          <a:bodyPr>
            <a:normAutofit/>
          </a:bodyPr>
          <a:lstStyle/>
          <a:p>
            <a:pPr algn="ctr"/>
            <a:r>
              <a:rPr lang="pt-BR" sz="4200" b="1" dirty="0"/>
              <a:t>Política Fiscal com Câmbio Flexível e PMC</a:t>
            </a:r>
            <a:endParaRPr lang="en-US" sz="4200" b="1" dirty="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3C17A5F2-20EB-451F-8296-761FC939AA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0350" y="1818862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225900AC-E46B-42E0-930C-DA703BD5C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4150" y="5247862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FA607FC-C3AA-4149-8866-E9B5FA62F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3750" y="2352262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28B24D6C-4D5D-4BF1-9B15-3BA9BE6CB0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5150" y="2199862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7C8E6651-EEB3-4B07-8C45-1B64BCF7D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0350" y="3419062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F9DA6AA4-0A9A-4692-A658-3ED452375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550" y="3419062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79F2574D-1806-472F-A190-269CF2805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1895062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08628F9D-BAC4-40B2-9DE6-C07FC1FC7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0" y="4714462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3" name="Object 14">
            <a:extLst>
              <a:ext uri="{FF2B5EF4-FFF2-40B4-BE49-F238E27FC236}">
                <a16:creationId xmlns:a16="http://schemas.microsoft.com/office/drawing/2014/main" id="{09AE48DB-3D87-47E3-B7BF-B1BEBACF24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28527"/>
              </p:ext>
            </p:extLst>
          </p:nvPr>
        </p:nvGraphicFramePr>
        <p:xfrm>
          <a:off x="762000" y="2823750"/>
          <a:ext cx="19621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23750"/>
                        <a:ext cx="196215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>
            <a:extLst>
              <a:ext uri="{FF2B5EF4-FFF2-40B4-BE49-F238E27FC236}">
                <a16:creationId xmlns:a16="http://schemas.microsoft.com/office/drawing/2014/main" id="{C68022F2-8405-4093-AFAD-E3E347DF2D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500376"/>
              </p:ext>
            </p:extLst>
          </p:nvPr>
        </p:nvGraphicFramePr>
        <p:xfrm>
          <a:off x="2436813" y="1590262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1590262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6">
            <a:extLst>
              <a:ext uri="{FF2B5EF4-FFF2-40B4-BE49-F238E27FC236}">
                <a16:creationId xmlns:a16="http://schemas.microsoft.com/office/drawing/2014/main" id="{89FA483C-5947-46BE-A968-6938E58B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5231987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00"/>
                </a:solidFill>
              </a:rPr>
              <a:t>Y</a:t>
            </a:r>
            <a:r>
              <a:rPr kumimoji="1"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FEC9D84D-6E9C-4376-8EFB-FDE1A74FA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3038062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" name="Oval 20">
            <a:extLst>
              <a:ext uri="{FF2B5EF4-FFF2-40B4-BE49-F238E27FC236}">
                <a16:creationId xmlns:a16="http://schemas.microsoft.com/office/drawing/2014/main" id="{CE3A19F9-79B4-4941-9E2C-D87985E56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342862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pSp>
        <p:nvGrpSpPr>
          <p:cNvPr id="18" name="Group 32">
            <a:extLst>
              <a:ext uri="{FF2B5EF4-FFF2-40B4-BE49-F238E27FC236}">
                <a16:creationId xmlns:a16="http://schemas.microsoft.com/office/drawing/2014/main" id="{4C96F46A-2980-4807-B382-DE5F2666FFF7}"/>
              </a:ext>
            </a:extLst>
          </p:cNvPr>
          <p:cNvGrpSpPr>
            <a:grpSpLocks/>
          </p:cNvGrpSpPr>
          <p:nvPr/>
        </p:nvGrpSpPr>
        <p:grpSpPr bwMode="auto">
          <a:xfrm>
            <a:off x="3943350" y="2047462"/>
            <a:ext cx="3276600" cy="2728913"/>
            <a:chOff x="2484" y="1200"/>
            <a:chExt cx="2064" cy="1719"/>
          </a:xfrm>
        </p:grpSpPr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074BD8E6-6C8B-4351-9744-2307EAA67E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4" y="153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98AC6C6-D501-44F9-8D57-19DB5B924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172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94507D0C-3AE9-4D46-91F4-06587E5818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4" y="1200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5DE8E4E4-20DB-4F0C-8ABC-F4F91E7B87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8" y="268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IS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77E2AAB4-1091-4C7E-8D61-7E4D7953F1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0" y="1920"/>
              <a:ext cx="96" cy="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4">
              <a:extLst>
                <a:ext uri="{FF2B5EF4-FFF2-40B4-BE49-F238E27FC236}">
                  <a16:creationId xmlns:a16="http://schemas.microsoft.com/office/drawing/2014/main" id="{51DACE3D-E7BD-4DCE-A680-C32BCF03A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4" y="1824"/>
              <a:ext cx="48" cy="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5" name="Object 26">
            <a:extLst>
              <a:ext uri="{FF2B5EF4-FFF2-40B4-BE49-F238E27FC236}">
                <a16:creationId xmlns:a16="http://schemas.microsoft.com/office/drawing/2014/main" id="{80947FD6-95C9-41E6-BE58-6D961DF40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344366"/>
              </p:ext>
            </p:extLst>
          </p:nvPr>
        </p:nvGraphicFramePr>
        <p:xfrm>
          <a:off x="6923088" y="5317712"/>
          <a:ext cx="392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2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5317712"/>
                        <a:ext cx="39211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33">
            <a:extLst>
              <a:ext uri="{FF2B5EF4-FFF2-40B4-BE49-F238E27FC236}">
                <a16:creationId xmlns:a16="http://schemas.microsoft.com/office/drawing/2014/main" id="{192FF942-BCD7-41EF-BF1E-A768FEDCB84C}"/>
              </a:ext>
            </a:extLst>
          </p:cNvPr>
          <p:cNvGrpSpPr>
            <a:grpSpLocks/>
          </p:cNvGrpSpPr>
          <p:nvPr/>
        </p:nvGrpSpPr>
        <p:grpSpPr bwMode="auto">
          <a:xfrm>
            <a:off x="4095750" y="2657062"/>
            <a:ext cx="704850" cy="3429000"/>
            <a:chOff x="2580" y="1584"/>
            <a:chExt cx="444" cy="2160"/>
          </a:xfrm>
        </p:grpSpPr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A2F592E3-1B95-4EB4-9BB3-BD4B4A83CB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80" y="1584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Text Box 29">
              <a:extLst>
                <a:ext uri="{FF2B5EF4-FFF2-40B4-BE49-F238E27FC236}">
                  <a16:creationId xmlns:a16="http://schemas.microsoft.com/office/drawing/2014/main" id="{4BE5FCFB-291D-4788-B552-A4E69DA4B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49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>
                  <a:solidFill>
                    <a:srgbClr val="000000"/>
                  </a:solidFill>
                </a:rPr>
                <a:t>Y</a:t>
              </a:r>
              <a:r>
                <a:rPr kumimoji="1"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9" name="Line 30">
              <a:extLst>
                <a:ext uri="{FF2B5EF4-FFF2-40B4-BE49-F238E27FC236}">
                  <a16:creationId xmlns:a16="http://schemas.microsoft.com/office/drawing/2014/main" id="{A4469ADE-B128-423F-A3A8-BB4D732282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4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31">
              <a:extLst>
                <a:ext uri="{FF2B5EF4-FFF2-40B4-BE49-F238E27FC236}">
                  <a16:creationId xmlns:a16="http://schemas.microsoft.com/office/drawing/2014/main" id="{97851B8C-E640-4E7C-A0D1-C00207AFC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4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C95EDE3C-4B2F-4ABE-9CC1-7D4D904A144B}"/>
              </a:ext>
            </a:extLst>
          </p:cNvPr>
          <p:cNvSpPr txBox="1"/>
          <p:nvPr/>
        </p:nvSpPr>
        <p:spPr>
          <a:xfrm>
            <a:off x="6400800" y="3190462"/>
            <a:ext cx="8381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BP=0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2724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C6B8CF2-26EB-4A8E-9E2A-E58CC2CAF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" y="253652"/>
            <a:ext cx="8998227" cy="5110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</a:rPr>
              <a:t>A  </a:t>
            </a:r>
            <a:r>
              <a:rPr lang="en-US" dirty="0" err="1">
                <a:solidFill>
                  <a:srgbClr val="000000"/>
                </a:solidFill>
              </a:rPr>
              <a:t>curva</a:t>
            </a:r>
            <a:r>
              <a:rPr lang="en-US" dirty="0">
                <a:solidFill>
                  <a:srgbClr val="000000"/>
                </a:solidFill>
              </a:rPr>
              <a:t> IS  se </a:t>
            </a:r>
            <a:r>
              <a:rPr lang="en-US" dirty="0" err="1">
                <a:solidFill>
                  <a:srgbClr val="000000"/>
                </a:solidFill>
              </a:rPr>
              <a:t>desloca</a:t>
            </a:r>
            <a:r>
              <a:rPr lang="en-US" dirty="0">
                <a:solidFill>
                  <a:srgbClr val="000000"/>
                </a:solidFill>
              </a:rPr>
              <a:t>  para  IS</a:t>
            </a:r>
            <a:r>
              <a:rPr lang="en-US" sz="2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  </a:t>
            </a:r>
            <a:r>
              <a:rPr lang="en-US" dirty="0" err="1">
                <a:solidFill>
                  <a:srgbClr val="000000"/>
                </a:solidFill>
              </a:rPr>
              <a:t>devido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ao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nível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mais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elevado</a:t>
            </a:r>
            <a:r>
              <a:rPr lang="en-US" dirty="0">
                <a:solidFill>
                  <a:srgbClr val="000000"/>
                </a:solidFill>
              </a:rPr>
              <a:t>  de  </a:t>
            </a:r>
            <a:r>
              <a:rPr lang="en-US" dirty="0" err="1">
                <a:solidFill>
                  <a:srgbClr val="000000"/>
                </a:solidFill>
              </a:rPr>
              <a:t>demanda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agregada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elevando</a:t>
            </a:r>
            <a:r>
              <a:rPr lang="en-US" dirty="0">
                <a:solidFill>
                  <a:srgbClr val="000000"/>
                </a:solidFill>
              </a:rPr>
              <a:t> o </a:t>
            </a:r>
            <a:r>
              <a:rPr lang="en-US" dirty="0" err="1">
                <a:solidFill>
                  <a:srgbClr val="000000"/>
                </a:solidFill>
              </a:rPr>
              <a:t>nível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produção</a:t>
            </a:r>
            <a:r>
              <a:rPr lang="en-US" dirty="0">
                <a:solidFill>
                  <a:srgbClr val="000000"/>
                </a:solidFill>
              </a:rPr>
              <a:t>. Com a </a:t>
            </a:r>
            <a:r>
              <a:rPr lang="en-US" dirty="0" err="1">
                <a:solidFill>
                  <a:srgbClr val="000000"/>
                </a:solidFill>
              </a:rPr>
              <a:t>economia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fechada</a:t>
            </a:r>
            <a:r>
              <a:rPr lang="en-US" dirty="0">
                <a:solidFill>
                  <a:srgbClr val="000000"/>
                </a:solidFill>
              </a:rPr>
              <a:t> o </a:t>
            </a:r>
            <a:r>
              <a:rPr lang="en-US" dirty="0" err="1">
                <a:solidFill>
                  <a:srgbClr val="000000"/>
                </a:solidFill>
              </a:rPr>
              <a:t>equilíbrio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ocorreria</a:t>
            </a:r>
            <a:r>
              <a:rPr lang="en-US" dirty="0">
                <a:solidFill>
                  <a:srgbClr val="000000"/>
                </a:solidFill>
              </a:rPr>
              <a:t> no </a:t>
            </a:r>
            <a:r>
              <a:rPr lang="en-US" dirty="0" err="1">
                <a:solidFill>
                  <a:srgbClr val="000000"/>
                </a:solidFill>
              </a:rPr>
              <a:t>ponto</a:t>
            </a:r>
            <a:r>
              <a:rPr lang="en-US" dirty="0">
                <a:solidFill>
                  <a:srgbClr val="000000"/>
                </a:solidFill>
              </a:rPr>
              <a:t> B.  Como a  </a:t>
            </a:r>
            <a:r>
              <a:rPr lang="en-US" dirty="0" err="1">
                <a:solidFill>
                  <a:srgbClr val="000000"/>
                </a:solidFill>
              </a:rPr>
              <a:t>economia</a:t>
            </a:r>
            <a:r>
              <a:rPr lang="en-US" dirty="0">
                <a:solidFill>
                  <a:srgbClr val="000000"/>
                </a:solidFill>
              </a:rPr>
              <a:t>  é  </a:t>
            </a:r>
            <a:r>
              <a:rPr lang="en-US" dirty="0" err="1">
                <a:solidFill>
                  <a:srgbClr val="000000"/>
                </a:solidFill>
              </a:rPr>
              <a:t>aberta</a:t>
            </a:r>
            <a:r>
              <a:rPr lang="en-US" dirty="0">
                <a:solidFill>
                  <a:srgbClr val="000000"/>
                </a:solidFill>
              </a:rPr>
              <a:t>  com PMC, </a:t>
            </a:r>
            <a:r>
              <a:rPr lang="en-US" dirty="0" err="1">
                <a:solidFill>
                  <a:srgbClr val="000000"/>
                </a:solidFill>
              </a:rPr>
              <a:t>quando</a:t>
            </a:r>
            <a:r>
              <a:rPr lang="en-US" dirty="0">
                <a:solidFill>
                  <a:srgbClr val="000000"/>
                </a:solidFill>
              </a:rPr>
              <a:t> a taxa de </a:t>
            </a:r>
            <a:r>
              <a:rPr lang="en-US" dirty="0" err="1">
                <a:solidFill>
                  <a:srgbClr val="000000"/>
                </a:solidFill>
              </a:rPr>
              <a:t>juros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começa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subir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devido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aumento</a:t>
            </a:r>
            <a:r>
              <a:rPr lang="en-US" dirty="0">
                <a:solidFill>
                  <a:srgbClr val="000000"/>
                </a:solidFill>
              </a:rPr>
              <a:t> da </a:t>
            </a:r>
            <a:r>
              <a:rPr lang="en-US" dirty="0" err="1">
                <a:solidFill>
                  <a:srgbClr val="000000"/>
                </a:solidFill>
              </a:rPr>
              <a:t>demanda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moeda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originado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pelo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crescimento</a:t>
            </a:r>
            <a:r>
              <a:rPr lang="en-US" dirty="0">
                <a:solidFill>
                  <a:srgbClr val="000000"/>
                </a:solidFill>
              </a:rPr>
              <a:t> da </a:t>
            </a:r>
            <a:r>
              <a:rPr lang="en-US" dirty="0" err="1">
                <a:solidFill>
                  <a:srgbClr val="000000"/>
                </a:solidFill>
              </a:rPr>
              <a:t>renda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há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uma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rápida</a:t>
            </a:r>
            <a:r>
              <a:rPr lang="en-US" dirty="0">
                <a:solidFill>
                  <a:srgbClr val="000000"/>
                </a:solidFill>
              </a:rPr>
              <a:t>  entrada  de  </a:t>
            </a:r>
            <a:r>
              <a:rPr lang="en-US" dirty="0" err="1">
                <a:solidFill>
                  <a:srgbClr val="000000"/>
                </a:solidFill>
              </a:rPr>
              <a:t>recursos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maior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demanda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pela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moeda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doméstica</a:t>
            </a:r>
            <a:r>
              <a:rPr lang="en-US" dirty="0">
                <a:solidFill>
                  <a:srgbClr val="000000"/>
                </a:solidFill>
              </a:rPr>
              <a:t> – </a:t>
            </a:r>
            <a:r>
              <a:rPr lang="en-US" dirty="0" err="1">
                <a:solidFill>
                  <a:srgbClr val="000000"/>
                </a:solidFill>
              </a:rPr>
              <a:t>maior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oferta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moeda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estrangeira</a:t>
            </a:r>
            <a:r>
              <a:rPr lang="en-US" dirty="0">
                <a:solidFill>
                  <a:srgbClr val="000000"/>
                </a:solidFill>
              </a:rPr>
              <a:t>), </a:t>
            </a:r>
            <a:r>
              <a:rPr lang="en-US" dirty="0" err="1">
                <a:solidFill>
                  <a:srgbClr val="000000"/>
                </a:solidFill>
              </a:rPr>
              <a:t>gerando</a:t>
            </a:r>
            <a:r>
              <a:rPr lang="en-US" dirty="0">
                <a:solidFill>
                  <a:srgbClr val="000000"/>
                </a:solidFill>
              </a:rPr>
              <a:t> um </a:t>
            </a:r>
            <a:r>
              <a:rPr lang="en-US" dirty="0" err="1">
                <a:solidFill>
                  <a:srgbClr val="000000"/>
                </a:solidFill>
              </a:rPr>
              <a:t>superávit</a:t>
            </a:r>
            <a:r>
              <a:rPr lang="en-US" dirty="0">
                <a:solidFill>
                  <a:srgbClr val="000000"/>
                </a:solidFill>
              </a:rPr>
              <a:t> no BP. Como a taxa de </a:t>
            </a:r>
            <a:r>
              <a:rPr lang="en-US" dirty="0" err="1">
                <a:solidFill>
                  <a:srgbClr val="000000"/>
                </a:solidFill>
              </a:rPr>
              <a:t>câmbio</a:t>
            </a:r>
            <a:r>
              <a:rPr lang="en-US" dirty="0">
                <a:solidFill>
                  <a:srgbClr val="000000"/>
                </a:solidFill>
              </a:rPr>
              <a:t> é </a:t>
            </a:r>
            <a:r>
              <a:rPr lang="en-US" dirty="0" err="1">
                <a:solidFill>
                  <a:srgbClr val="000000"/>
                </a:solidFill>
              </a:rPr>
              <a:t>flexível</a:t>
            </a:r>
            <a:r>
              <a:rPr lang="en-US" dirty="0">
                <a:solidFill>
                  <a:srgbClr val="000000"/>
                </a:solidFill>
              </a:rPr>
              <a:t>  o  </a:t>
            </a:r>
            <a:r>
              <a:rPr lang="en-US" dirty="0" err="1">
                <a:solidFill>
                  <a:srgbClr val="000000"/>
                </a:solidFill>
              </a:rPr>
              <a:t>Bacen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não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atua</a:t>
            </a:r>
            <a:r>
              <a:rPr lang="en-US" dirty="0">
                <a:solidFill>
                  <a:srgbClr val="000000"/>
                </a:solidFill>
              </a:rPr>
              <a:t>  no  </a:t>
            </a:r>
            <a:r>
              <a:rPr lang="en-US" dirty="0" err="1">
                <a:solidFill>
                  <a:srgbClr val="000000"/>
                </a:solidFill>
              </a:rPr>
              <a:t>mercado</a:t>
            </a:r>
            <a:r>
              <a:rPr lang="en-US" dirty="0">
                <a:solidFill>
                  <a:srgbClr val="000000"/>
                </a:solidFill>
              </a:rPr>
              <a:t> cambial, de forma </a:t>
            </a:r>
            <a:r>
              <a:rPr lang="en-US" dirty="0" err="1">
                <a:solidFill>
                  <a:srgbClr val="000000"/>
                </a:solidFill>
              </a:rPr>
              <a:t>que</a:t>
            </a:r>
            <a:r>
              <a:rPr lang="en-US" dirty="0">
                <a:solidFill>
                  <a:srgbClr val="000000"/>
                </a:solidFill>
              </a:rPr>
              <a:t> o </a:t>
            </a:r>
            <a:r>
              <a:rPr lang="en-US" dirty="0" err="1">
                <a:solidFill>
                  <a:srgbClr val="000000"/>
                </a:solidFill>
              </a:rPr>
              <a:t>câmbio</a:t>
            </a:r>
            <a:r>
              <a:rPr lang="en-US" dirty="0">
                <a:solidFill>
                  <a:srgbClr val="000000"/>
                </a:solidFill>
              </a:rPr>
              <a:t> nominal se </a:t>
            </a:r>
            <a:r>
              <a:rPr lang="en-US" dirty="0" err="1">
                <a:solidFill>
                  <a:srgbClr val="000000"/>
                </a:solidFill>
              </a:rPr>
              <a:t>valoriza</a:t>
            </a:r>
            <a:r>
              <a:rPr lang="en-US" dirty="0">
                <a:solidFill>
                  <a:srgbClr val="000000"/>
                </a:solidFill>
              </a:rPr>
              <a:t>  e,  com  </a:t>
            </a:r>
            <a:r>
              <a:rPr lang="en-US" dirty="0" err="1">
                <a:solidFill>
                  <a:srgbClr val="000000"/>
                </a:solidFill>
              </a:rPr>
              <a:t>os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preços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fixos</a:t>
            </a:r>
            <a:r>
              <a:rPr lang="en-US" dirty="0">
                <a:solidFill>
                  <a:srgbClr val="000000"/>
                </a:solidFill>
              </a:rPr>
              <a:t>,  o  </a:t>
            </a:r>
            <a:r>
              <a:rPr lang="en-US" dirty="0" err="1">
                <a:solidFill>
                  <a:srgbClr val="000000"/>
                </a:solidFill>
              </a:rPr>
              <a:t>câmbio</a:t>
            </a:r>
            <a:r>
              <a:rPr lang="en-US" dirty="0">
                <a:solidFill>
                  <a:srgbClr val="000000"/>
                </a:solidFill>
              </a:rPr>
              <a:t>  real  </a:t>
            </a:r>
            <a:r>
              <a:rPr lang="en-US" dirty="0" err="1">
                <a:solidFill>
                  <a:srgbClr val="000000"/>
                </a:solidFill>
              </a:rPr>
              <a:t>também</a:t>
            </a:r>
            <a:r>
              <a:rPr lang="en-US" dirty="0">
                <a:solidFill>
                  <a:srgbClr val="000000"/>
                </a:solidFill>
              </a:rPr>
              <a:t>. A </a:t>
            </a:r>
            <a:r>
              <a:rPr lang="en-US" dirty="0" err="1">
                <a:solidFill>
                  <a:srgbClr val="000000"/>
                </a:solidFill>
              </a:rPr>
              <a:t>valorização</a:t>
            </a:r>
            <a:r>
              <a:rPr lang="en-US" dirty="0">
                <a:solidFill>
                  <a:srgbClr val="000000"/>
                </a:solidFill>
              </a:rPr>
              <a:t> da taxa de </a:t>
            </a:r>
            <a:r>
              <a:rPr lang="en-US" dirty="0" err="1">
                <a:solidFill>
                  <a:srgbClr val="000000"/>
                </a:solidFill>
              </a:rPr>
              <a:t>câmbio</a:t>
            </a:r>
            <a:r>
              <a:rPr lang="en-US" dirty="0">
                <a:solidFill>
                  <a:srgbClr val="000000"/>
                </a:solidFill>
              </a:rPr>
              <a:t>  real  </a:t>
            </a:r>
            <a:r>
              <a:rPr lang="en-US" dirty="0" err="1">
                <a:solidFill>
                  <a:srgbClr val="000000"/>
                </a:solidFill>
              </a:rPr>
              <a:t>reduz</a:t>
            </a:r>
            <a:r>
              <a:rPr lang="en-US" dirty="0">
                <a:solidFill>
                  <a:srgbClr val="000000"/>
                </a:solidFill>
              </a:rPr>
              <a:t>  as  </a:t>
            </a:r>
            <a:r>
              <a:rPr lang="en-US" dirty="0" err="1">
                <a:solidFill>
                  <a:srgbClr val="000000"/>
                </a:solidFill>
              </a:rPr>
              <a:t>exportações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líquidas</a:t>
            </a:r>
            <a:r>
              <a:rPr lang="en-US" dirty="0">
                <a:solidFill>
                  <a:srgbClr val="000000"/>
                </a:solidFill>
              </a:rPr>
              <a:t>  de  bens e </a:t>
            </a:r>
            <a:r>
              <a:rPr lang="en-US" dirty="0" err="1">
                <a:solidFill>
                  <a:srgbClr val="000000"/>
                </a:solidFill>
              </a:rPr>
              <a:t>serviços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menor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demanda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sobre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produção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doméstica</a:t>
            </a:r>
            <a:r>
              <a:rPr lang="en-US" dirty="0">
                <a:solidFill>
                  <a:srgbClr val="000000"/>
                </a:solidFill>
              </a:rPr>
              <a:t>),  </a:t>
            </a:r>
            <a:r>
              <a:rPr lang="en-US" dirty="0" err="1">
                <a:solidFill>
                  <a:srgbClr val="000000"/>
                </a:solidFill>
              </a:rPr>
              <a:t>fazendo</a:t>
            </a:r>
            <a:r>
              <a:rPr lang="en-US" dirty="0">
                <a:solidFill>
                  <a:srgbClr val="000000"/>
                </a:solidFill>
              </a:rPr>
              <a:t> com  </a:t>
            </a:r>
            <a:r>
              <a:rPr lang="en-US" dirty="0" err="1">
                <a:solidFill>
                  <a:srgbClr val="000000"/>
                </a:solidFill>
              </a:rPr>
              <a:t>que</a:t>
            </a:r>
            <a:r>
              <a:rPr lang="en-US" dirty="0">
                <a:solidFill>
                  <a:srgbClr val="000000"/>
                </a:solidFill>
              </a:rPr>
              <a:t>  a </a:t>
            </a:r>
            <a:r>
              <a:rPr lang="en-US" dirty="0" err="1">
                <a:solidFill>
                  <a:srgbClr val="000000"/>
                </a:solidFill>
              </a:rPr>
              <a:t>curva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dirty="0" err="1">
                <a:solidFill>
                  <a:srgbClr val="000000"/>
                </a:solidFill>
              </a:rPr>
              <a:t>retorne</a:t>
            </a:r>
            <a:r>
              <a:rPr lang="en-US" dirty="0">
                <a:solidFill>
                  <a:srgbClr val="000000"/>
                </a:solidFill>
              </a:rPr>
              <a:t> para a </a:t>
            </a:r>
            <a:r>
              <a:rPr lang="en-US" dirty="0" err="1">
                <a:solidFill>
                  <a:srgbClr val="000000"/>
                </a:solidFill>
              </a:rPr>
              <a:t>posição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inicial</a:t>
            </a:r>
            <a:r>
              <a:rPr lang="en-US" dirty="0">
                <a:solidFill>
                  <a:srgbClr val="000000"/>
                </a:solidFill>
              </a:rPr>
              <a:t>. 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36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C9257-269F-4230-A413-8BAAC315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365126"/>
            <a:ext cx="8786192" cy="1325563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1) CEBRASPE (CESPE) - Ana GRS (SLU DF)/ SLU DF/Economia/2019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9A6F8B-5A56-4A8C-BB3E-8AE1DBABC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825625"/>
            <a:ext cx="8786192" cy="4351338"/>
          </a:xfrm>
        </p:spPr>
        <p:txBody>
          <a:bodyPr/>
          <a:lstStyle/>
          <a:p>
            <a:pPr algn="just"/>
            <a:r>
              <a:rPr lang="pt-BR" dirty="0"/>
              <a:t>Acerca das políticas monetária, fiscal e de comércio exterior, julgue o item a seguir.</a:t>
            </a:r>
          </a:p>
          <a:p>
            <a:pPr algn="just"/>
            <a:r>
              <a:rPr lang="pt-BR" dirty="0"/>
              <a:t>A lei da oferta e da procura não se aplica à taxa cambial, porque essa taxa é administrada pelo Banco Central do Brasil.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9CF1E40-1050-4661-B3C2-4260A321EC55}"/>
              </a:ext>
            </a:extLst>
          </p:cNvPr>
          <p:cNvSpPr txBox="1">
            <a:spLocks/>
          </p:cNvSpPr>
          <p:nvPr/>
        </p:nvSpPr>
        <p:spPr>
          <a:xfrm>
            <a:off x="261723" y="4484262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78618B79-2A1D-407C-B2C1-DC6F55D8F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557" y="3939209"/>
            <a:ext cx="717935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err="1"/>
              <a:t>Demanda</a:t>
            </a:r>
            <a:r>
              <a:rPr lang="en-US" sz="2200" dirty="0"/>
              <a:t> e </a:t>
            </a:r>
            <a:r>
              <a:rPr lang="en-US" sz="2200" dirty="0" err="1"/>
              <a:t>oferta</a:t>
            </a:r>
            <a:r>
              <a:rPr lang="en-US" sz="2200" dirty="0"/>
              <a:t> </a:t>
            </a:r>
            <a:r>
              <a:rPr lang="en-US" sz="2200" dirty="0" err="1"/>
              <a:t>determinam</a:t>
            </a:r>
            <a:r>
              <a:rPr lang="en-US" sz="2200" dirty="0"/>
              <a:t> o </a:t>
            </a:r>
            <a:r>
              <a:rPr lang="en-US" sz="2200" dirty="0" err="1"/>
              <a:t>comportamento</a:t>
            </a:r>
            <a:r>
              <a:rPr lang="en-US" sz="2200" dirty="0"/>
              <a:t> da taxa de </a:t>
            </a:r>
            <a:r>
              <a:rPr lang="en-US" sz="2200" dirty="0" err="1"/>
              <a:t>câmbio</a:t>
            </a:r>
            <a:r>
              <a:rPr lang="en-US" sz="2200" dirty="0"/>
              <a:t>. Dada a </a:t>
            </a:r>
            <a:r>
              <a:rPr lang="en-US" sz="2200" dirty="0" err="1"/>
              <a:t>elevada</a:t>
            </a:r>
            <a:r>
              <a:rPr lang="en-US" sz="2200" dirty="0"/>
              <a:t> </a:t>
            </a:r>
            <a:r>
              <a:rPr lang="en-US" sz="2200" dirty="0" err="1"/>
              <a:t>mobilidade</a:t>
            </a:r>
            <a:r>
              <a:rPr lang="en-US" sz="2200" dirty="0"/>
              <a:t> de </a:t>
            </a:r>
            <a:r>
              <a:rPr lang="en-US" sz="2200" dirty="0" err="1"/>
              <a:t>capitais</a:t>
            </a:r>
            <a:r>
              <a:rPr lang="en-US" sz="2200" dirty="0"/>
              <a:t>, boa </a:t>
            </a:r>
            <a:r>
              <a:rPr lang="en-US" sz="2200" dirty="0" err="1"/>
              <a:t>parte</a:t>
            </a:r>
            <a:r>
              <a:rPr lang="en-US" sz="2200" dirty="0"/>
              <a:t> da </a:t>
            </a:r>
            <a:r>
              <a:rPr lang="en-US" sz="2200" dirty="0" err="1"/>
              <a:t>volatilidade</a:t>
            </a:r>
            <a:r>
              <a:rPr lang="en-US" sz="2200" dirty="0"/>
              <a:t> da taxa de </a:t>
            </a:r>
            <a:r>
              <a:rPr lang="en-US" sz="2200" dirty="0" err="1"/>
              <a:t>câmbio</a:t>
            </a:r>
            <a:r>
              <a:rPr lang="en-US" sz="2200" dirty="0"/>
              <a:t> é </a:t>
            </a:r>
            <a:r>
              <a:rPr lang="en-US" sz="2200" dirty="0" err="1"/>
              <a:t>explicada</a:t>
            </a:r>
            <a:r>
              <a:rPr lang="en-US" sz="2200" dirty="0"/>
              <a:t> pela PDJ.</a:t>
            </a:r>
            <a:endParaRPr kumimoji="0" lang="en-US" sz="2200" dirty="0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315E2121-C679-4E3D-9BD6-B9549AE6E5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484127"/>
              </p:ext>
            </p:extLst>
          </p:nvPr>
        </p:nvGraphicFramePr>
        <p:xfrm>
          <a:off x="1996385" y="4944637"/>
          <a:ext cx="4411663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400" imgH="685800" progId="Equation.DSMT4">
                  <p:embed/>
                </p:oleObj>
              </mc:Choice>
              <mc:Fallback>
                <p:oleObj name="Equation" r:id="rId2" imgW="1841400" imgH="68580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9AB72B98-E707-40B8-A147-28D041646E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6385" y="4944637"/>
                        <a:ext cx="4411663" cy="165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21B5702A-0CE5-4E3D-88C2-B9D5778CF0B5}"/>
              </a:ext>
            </a:extLst>
          </p:cNvPr>
          <p:cNvSpPr/>
          <p:nvPr/>
        </p:nvSpPr>
        <p:spPr>
          <a:xfrm>
            <a:off x="1868557" y="3939209"/>
            <a:ext cx="7179358" cy="27796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49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7A67CB-7752-48E9-98A9-2DEB4ABD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86834"/>
            <a:ext cx="8759687" cy="1325563"/>
          </a:xfrm>
        </p:spPr>
        <p:txBody>
          <a:bodyPr>
            <a:noAutofit/>
          </a:bodyPr>
          <a:lstStyle/>
          <a:p>
            <a:pPr algn="just"/>
            <a:r>
              <a:rPr lang="pt-BR" sz="3800" b="1" dirty="0"/>
              <a:t>2) CEBRASPE (CESPE) - Ana Adm (EBSERH)/ EBSERH/Economia/2018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D57E05-BF02-47DC-8E9E-713F448CA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1414813"/>
            <a:ext cx="8759687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Julgue o item seguinte, a respeito das características da economia brasileira e das relações comerciais e financeiras do Brasil com outros países.</a:t>
            </a:r>
          </a:p>
          <a:p>
            <a:pPr algn="just"/>
            <a:r>
              <a:rPr lang="pt-BR" dirty="0"/>
              <a:t>A taxa de câmbio real efetiva é uma medida de competitividade das exportações brasileiras: a sua elevação indica perda de competividade dos produtos brasileiros no exterior.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EC439C7-EF08-4921-8B91-4B51F98C2905}"/>
              </a:ext>
            </a:extLst>
          </p:cNvPr>
          <p:cNvSpPr txBox="1">
            <a:spLocks/>
          </p:cNvSpPr>
          <p:nvPr/>
        </p:nvSpPr>
        <p:spPr>
          <a:xfrm>
            <a:off x="261723" y="4828823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E35BFA1D-A774-42A4-AF4C-8B71EFD5C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557" y="4350029"/>
            <a:ext cx="7179358" cy="227754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200" dirty="0"/>
              <a:t>Como </a:t>
            </a:r>
            <a:r>
              <a:rPr lang="en-US" sz="2200" dirty="0" err="1"/>
              <a:t>vimos</a:t>
            </a:r>
            <a:r>
              <a:rPr lang="en-US" sz="2200" dirty="0"/>
              <a:t>, a taxa de </a:t>
            </a:r>
            <a:r>
              <a:rPr lang="en-US" sz="2200" dirty="0" err="1"/>
              <a:t>câmbio</a:t>
            </a:r>
            <a:r>
              <a:rPr lang="en-US" sz="2200" dirty="0"/>
              <a:t> real </a:t>
            </a:r>
            <a:r>
              <a:rPr lang="en-US" sz="2200" dirty="0" err="1"/>
              <a:t>efetiva</a:t>
            </a:r>
            <a:r>
              <a:rPr lang="en-US" sz="2200" dirty="0"/>
              <a:t> (</a:t>
            </a:r>
            <a:r>
              <a:rPr lang="en-US" sz="2200" dirty="0" err="1"/>
              <a:t>e</a:t>
            </a:r>
            <a:r>
              <a:rPr lang="en-US" sz="1400" dirty="0" err="1"/>
              <a:t>ef</a:t>
            </a:r>
            <a:r>
              <a:rPr lang="en-US" sz="2200" dirty="0"/>
              <a:t>) é dada pela </a:t>
            </a:r>
            <a:r>
              <a:rPr lang="en-US" sz="2200" dirty="0" err="1"/>
              <a:t>média</a:t>
            </a:r>
            <a:r>
              <a:rPr lang="en-US" sz="2200" dirty="0"/>
              <a:t> </a:t>
            </a:r>
            <a:r>
              <a:rPr lang="en-US" sz="2200" dirty="0" err="1"/>
              <a:t>ponderada</a:t>
            </a:r>
            <a:r>
              <a:rPr lang="en-US" sz="2200" dirty="0"/>
              <a:t> das </a:t>
            </a:r>
            <a:r>
              <a:rPr lang="en-US" sz="2200" dirty="0" err="1"/>
              <a:t>taxas</a:t>
            </a:r>
            <a:r>
              <a:rPr lang="en-US" sz="2200" dirty="0"/>
              <a:t> de </a:t>
            </a:r>
            <a:r>
              <a:rPr lang="en-US" sz="2200" dirty="0" err="1"/>
              <a:t>câmbio</a:t>
            </a:r>
            <a:r>
              <a:rPr lang="en-US" sz="2200" dirty="0"/>
              <a:t> reais </a:t>
            </a:r>
            <a:r>
              <a:rPr lang="en-US" sz="2200" dirty="0" err="1"/>
              <a:t>bilaterais</a:t>
            </a:r>
            <a:r>
              <a:rPr lang="en-US" sz="2200" dirty="0"/>
              <a:t>.</a:t>
            </a:r>
          </a:p>
          <a:p>
            <a:pPr algn="just">
              <a:spcBef>
                <a:spcPts val="600"/>
              </a:spcBef>
            </a:pPr>
            <a:r>
              <a:rPr kumimoji="0" lang="en-US" sz="2200" dirty="0" err="1"/>
              <a:t>Trata</a:t>
            </a:r>
            <a:r>
              <a:rPr kumimoji="0" lang="en-US" sz="2200" dirty="0"/>
              <a:t>-se de </a:t>
            </a:r>
            <a:r>
              <a:rPr kumimoji="0" lang="en-US" sz="2200" dirty="0" err="1"/>
              <a:t>uma</a:t>
            </a:r>
            <a:r>
              <a:rPr kumimoji="0" lang="en-US" sz="2200" dirty="0"/>
              <a:t> </a:t>
            </a:r>
            <a:r>
              <a:rPr kumimoji="0" lang="en-US" sz="2200" dirty="0" err="1"/>
              <a:t>medida</a:t>
            </a:r>
            <a:r>
              <a:rPr kumimoji="0" lang="en-US" sz="2200" dirty="0"/>
              <a:t> de </a:t>
            </a:r>
            <a:r>
              <a:rPr kumimoji="0" lang="en-US" sz="2200" dirty="0" err="1"/>
              <a:t>competitividade</a:t>
            </a:r>
            <a:r>
              <a:rPr kumimoji="0" lang="en-US" sz="2200" dirty="0"/>
              <a:t> (</a:t>
            </a:r>
            <a:r>
              <a:rPr kumimoji="0" lang="en-US" sz="2200" dirty="0" err="1"/>
              <a:t>preço</a:t>
            </a:r>
            <a:r>
              <a:rPr kumimoji="0" lang="en-US" sz="2200" dirty="0"/>
              <a:t>) de </a:t>
            </a:r>
            <a:r>
              <a:rPr kumimoji="0" lang="en-US" sz="2200" dirty="0" err="1"/>
              <a:t>uma</a:t>
            </a:r>
            <a:r>
              <a:rPr kumimoji="0" lang="en-US" sz="2200" dirty="0"/>
              <a:t> </a:t>
            </a:r>
            <a:r>
              <a:rPr kumimoji="0" lang="en-US" sz="2200" dirty="0" err="1"/>
              <a:t>Nação</a:t>
            </a:r>
            <a:r>
              <a:rPr kumimoji="0" lang="en-US" sz="2200" dirty="0"/>
              <a:t> </a:t>
            </a:r>
            <a:r>
              <a:rPr kumimoji="0" lang="en-US" sz="2200" dirty="0" err="1"/>
              <a:t>em</a:t>
            </a:r>
            <a:r>
              <a:rPr kumimoji="0" lang="en-US" sz="2200" dirty="0"/>
              <a:t> </a:t>
            </a:r>
            <a:r>
              <a:rPr kumimoji="0" lang="en-US" sz="2200" dirty="0" err="1"/>
              <a:t>relação</a:t>
            </a:r>
            <a:r>
              <a:rPr kumimoji="0" lang="en-US" sz="2200" dirty="0"/>
              <a:t> ao resto do </a:t>
            </a:r>
            <a:r>
              <a:rPr kumimoji="0" lang="en-US" sz="2200" dirty="0" err="1"/>
              <a:t>mundo</a:t>
            </a:r>
            <a:r>
              <a:rPr kumimoji="0" lang="en-US" sz="2200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en-US" sz="2200" dirty="0"/>
              <a:t>Se </a:t>
            </a:r>
            <a:r>
              <a:rPr lang="en-US" sz="2200" dirty="0" err="1"/>
              <a:t>e</a:t>
            </a:r>
            <a:r>
              <a:rPr lang="en-US" sz="1400" dirty="0" err="1"/>
              <a:t>ef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, </a:t>
            </a:r>
            <a:r>
              <a:rPr lang="en-US" sz="2200" dirty="0" err="1">
                <a:sym typeface="Symbol" panose="05050102010706020507" pitchFamily="18" charset="2"/>
              </a:rPr>
              <a:t>temos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err="1">
                <a:sym typeface="Symbol" panose="05050102010706020507" pitchFamily="18" charset="2"/>
              </a:rPr>
              <a:t>uma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err="1">
                <a:sym typeface="Symbol" panose="05050102010706020507" pitchFamily="18" charset="2"/>
              </a:rPr>
              <a:t>depreciação</a:t>
            </a:r>
            <a:r>
              <a:rPr lang="en-US" sz="2200" dirty="0">
                <a:sym typeface="Symbol" panose="05050102010706020507" pitchFamily="18" charset="2"/>
              </a:rPr>
              <a:t> da taxa de </a:t>
            </a:r>
            <a:r>
              <a:rPr lang="en-US" sz="2200" dirty="0" err="1">
                <a:sym typeface="Symbol" panose="05050102010706020507" pitchFamily="18" charset="2"/>
              </a:rPr>
              <a:t>câmbio</a:t>
            </a:r>
            <a:r>
              <a:rPr lang="en-US" sz="2200" dirty="0">
                <a:sym typeface="Symbol" panose="05050102010706020507" pitchFamily="18" charset="2"/>
              </a:rPr>
              <a:t> </a:t>
            </a:r>
            <a:r>
              <a:rPr lang="en-US" sz="2200" dirty="0" err="1">
                <a:sym typeface="Symbol" panose="05050102010706020507" pitchFamily="18" charset="2"/>
              </a:rPr>
              <a:t>efetiva</a:t>
            </a:r>
            <a:r>
              <a:rPr lang="en-US" sz="2200" dirty="0">
                <a:sym typeface="Symbol" panose="05050102010706020507" pitchFamily="18" charset="2"/>
              </a:rPr>
              <a:t>, que </a:t>
            </a:r>
            <a:r>
              <a:rPr lang="en-US" sz="2200" dirty="0" err="1">
                <a:sym typeface="Symbol" panose="05050102010706020507" pitchFamily="18" charset="2"/>
              </a:rPr>
              <a:t>aumenta</a:t>
            </a:r>
            <a:r>
              <a:rPr lang="en-US" sz="2200" dirty="0">
                <a:sym typeface="Symbol" panose="05050102010706020507" pitchFamily="18" charset="2"/>
              </a:rPr>
              <a:t> as </a:t>
            </a:r>
            <a:r>
              <a:rPr lang="en-US" sz="2200" dirty="0" err="1">
                <a:sym typeface="Symbol" panose="05050102010706020507" pitchFamily="18" charset="2"/>
              </a:rPr>
              <a:t>exportações</a:t>
            </a:r>
            <a:r>
              <a:rPr lang="en-US" sz="2200" dirty="0">
                <a:sym typeface="Symbol" panose="05050102010706020507" pitchFamily="18" charset="2"/>
              </a:rPr>
              <a:t> e </a:t>
            </a:r>
            <a:r>
              <a:rPr lang="en-US" sz="2200" dirty="0" err="1">
                <a:sym typeface="Symbol" panose="05050102010706020507" pitchFamily="18" charset="2"/>
              </a:rPr>
              <a:t>reduz</a:t>
            </a:r>
            <a:r>
              <a:rPr lang="en-US" sz="2200" dirty="0">
                <a:sym typeface="Symbol" panose="05050102010706020507" pitchFamily="18" charset="2"/>
              </a:rPr>
              <a:t> as </a:t>
            </a:r>
            <a:r>
              <a:rPr lang="en-US" sz="2200" dirty="0" err="1">
                <a:sym typeface="Symbol" panose="05050102010706020507" pitchFamily="18" charset="2"/>
              </a:rPr>
              <a:t>importações</a:t>
            </a:r>
            <a:r>
              <a:rPr lang="en-US" sz="2200" dirty="0">
                <a:sym typeface="Symbol" panose="05050102010706020507" pitchFamily="18" charset="2"/>
              </a:rPr>
              <a:t>.</a:t>
            </a:r>
            <a:endParaRPr kumimoji="0" lang="en-US" sz="2200" dirty="0"/>
          </a:p>
        </p:txBody>
      </p:sp>
    </p:spTree>
    <p:extLst>
      <p:ext uri="{BB962C8B-B14F-4D97-AF65-F5344CB8AC3E}">
        <p14:creationId xmlns:p14="http://schemas.microsoft.com/office/powerpoint/2010/main" val="218425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868C7-7B85-4B6C-BB71-8F26E78D5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365126"/>
            <a:ext cx="8733182" cy="1325563"/>
          </a:xfrm>
        </p:spPr>
        <p:txBody>
          <a:bodyPr>
            <a:normAutofit/>
          </a:bodyPr>
          <a:lstStyle/>
          <a:p>
            <a:r>
              <a:rPr lang="pt-BR" sz="3800" b="1" dirty="0"/>
              <a:t>3) CEBRASPE (CESPE) - Eco (DPU)/DPU/2016 </a:t>
            </a:r>
            <a:br>
              <a:rPr lang="pt-BR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694F48-6632-4883-9824-D60454B2D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176268"/>
            <a:ext cx="8733182" cy="4351338"/>
          </a:xfrm>
        </p:spPr>
        <p:txBody>
          <a:bodyPr/>
          <a:lstStyle/>
          <a:p>
            <a:pPr algn="just"/>
            <a:r>
              <a:rPr lang="pt-BR" dirty="0"/>
              <a:t>Em relação à macroeconomia aberta e aos instrumentos de política econômica, julgue o seguinte item.</a:t>
            </a:r>
          </a:p>
          <a:p>
            <a:pPr algn="just"/>
            <a:r>
              <a:rPr lang="pt-BR" dirty="0"/>
              <a:t>Em um regime de câmbio fixo, a ampliação das reservas internacionais faz que o banco central tenha que ampliar a base monetária.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C7CF1D4-2E70-4290-9358-7FED21A3F758}"/>
              </a:ext>
            </a:extLst>
          </p:cNvPr>
          <p:cNvSpPr txBox="1">
            <a:spLocks/>
          </p:cNvSpPr>
          <p:nvPr/>
        </p:nvSpPr>
        <p:spPr>
          <a:xfrm>
            <a:off x="314731" y="3331322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2D4D2EC2-47A1-43B3-BEC2-7C463D5F0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1" y="4615072"/>
            <a:ext cx="8640416" cy="120032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400" dirty="0"/>
              <a:t>Dada a entrada de </a:t>
            </a:r>
            <a:r>
              <a:rPr lang="en-US" sz="2400" dirty="0" err="1"/>
              <a:t>dólares</a:t>
            </a:r>
            <a:r>
              <a:rPr lang="en-US" sz="2400" dirty="0"/>
              <a:t>, para </a:t>
            </a:r>
            <a:r>
              <a:rPr lang="en-US" sz="2400" dirty="0" err="1"/>
              <a:t>manter</a:t>
            </a:r>
            <a:r>
              <a:rPr lang="en-US" sz="2400" dirty="0"/>
              <a:t> o </a:t>
            </a:r>
            <a:r>
              <a:rPr lang="en-US" sz="2400" dirty="0" err="1"/>
              <a:t>câmbio</a:t>
            </a:r>
            <a:r>
              <a:rPr lang="en-US" sz="2400" dirty="0"/>
              <a:t> </a:t>
            </a:r>
            <a:r>
              <a:rPr lang="en-US" sz="2400" dirty="0" err="1"/>
              <a:t>fixo</a:t>
            </a:r>
            <a:r>
              <a:rPr lang="en-US" sz="2400" dirty="0"/>
              <a:t> o Banco Central </a:t>
            </a:r>
            <a:r>
              <a:rPr lang="en-US" sz="2400" dirty="0" err="1"/>
              <a:t>deverá</a:t>
            </a:r>
            <a:r>
              <a:rPr lang="en-US" sz="2400" dirty="0"/>
              <a:t> </a:t>
            </a:r>
            <a:r>
              <a:rPr lang="en-US" sz="2400" dirty="0" err="1"/>
              <a:t>comprar</a:t>
            </a:r>
            <a:r>
              <a:rPr lang="en-US" sz="2400" dirty="0"/>
              <a:t> </a:t>
            </a:r>
            <a:r>
              <a:rPr lang="en-US" sz="2400" dirty="0" err="1"/>
              <a:t>dólares</a:t>
            </a:r>
            <a:r>
              <a:rPr lang="en-US" sz="2400" dirty="0"/>
              <a:t> (</a:t>
            </a:r>
            <a:r>
              <a:rPr lang="en-US" sz="2400" dirty="0" err="1"/>
              <a:t>reservas</a:t>
            </a:r>
            <a:r>
              <a:rPr lang="en-US" sz="2400" dirty="0"/>
              <a:t> </a:t>
            </a:r>
            <a:r>
              <a:rPr lang="en-US" sz="2400" dirty="0" err="1"/>
              <a:t>internacionais</a:t>
            </a:r>
            <a:r>
              <a:rPr lang="en-US" sz="2400" dirty="0"/>
              <a:t>). Essa </a:t>
            </a:r>
            <a:r>
              <a:rPr lang="en-US" sz="2400" dirty="0" err="1"/>
              <a:t>compra</a:t>
            </a:r>
            <a:r>
              <a:rPr lang="en-US" sz="2400" dirty="0"/>
              <a:t> de </a:t>
            </a:r>
            <a:r>
              <a:rPr lang="en-US" sz="2400" dirty="0" err="1"/>
              <a:t>dólares</a:t>
            </a:r>
            <a:r>
              <a:rPr lang="en-US" sz="2400" dirty="0"/>
              <a:t> </a:t>
            </a:r>
            <a:r>
              <a:rPr lang="en-US" sz="2400" dirty="0" err="1"/>
              <a:t>implica</a:t>
            </a:r>
            <a:r>
              <a:rPr lang="en-US" sz="2400" dirty="0"/>
              <a:t> </a:t>
            </a:r>
            <a:r>
              <a:rPr lang="en-US" sz="2400" dirty="0" err="1"/>
              <a:t>aumento</a:t>
            </a:r>
            <a:r>
              <a:rPr lang="en-US" sz="2400" dirty="0"/>
              <a:t> da </a:t>
            </a:r>
            <a:r>
              <a:rPr lang="en-US" sz="2400" dirty="0" err="1"/>
              <a:t>oferta</a:t>
            </a:r>
            <a:r>
              <a:rPr lang="en-US" sz="2400" dirty="0"/>
              <a:t> </a:t>
            </a:r>
            <a:r>
              <a:rPr lang="en-US" sz="2400" dirty="0" err="1"/>
              <a:t>monetária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597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E7CBF-B5AE-4225-81F6-041D5BC8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33826"/>
            <a:ext cx="8786192" cy="1325563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4) CEBRASPE (CESPE) - AFCE (TCE-SC)/ TCE-SC/Controle Externo/Economia/2016 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AC85D4-EE99-4C52-815A-46F9E8AA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295541"/>
            <a:ext cx="8786192" cy="4351338"/>
          </a:xfrm>
        </p:spPr>
        <p:txBody>
          <a:bodyPr/>
          <a:lstStyle/>
          <a:p>
            <a:pPr algn="just"/>
            <a:r>
              <a:rPr lang="pt-BR" dirty="0"/>
              <a:t>Com relação aos instrumentos de política fiscal, monetária e cambial, julgue o item que se segue.</a:t>
            </a:r>
          </a:p>
          <a:p>
            <a:pPr algn="just"/>
            <a:r>
              <a:rPr lang="pt-BR" dirty="0"/>
              <a:t>No </a:t>
            </a:r>
            <a:r>
              <a:rPr lang="pt-BR" dirty="0" err="1"/>
              <a:t>currency</a:t>
            </a:r>
            <a:r>
              <a:rPr lang="pt-BR" dirty="0"/>
              <a:t> board, a quantidade de moeda em circulação passa a depender do montante líquido de divisas detido pelo país, eliminando, no nível doméstico, as funções</a:t>
            </a:r>
            <a:br>
              <a:rPr lang="pt-BR" dirty="0"/>
            </a:br>
            <a:r>
              <a:rPr lang="pt-BR" dirty="0"/>
              <a:t>clássicas do banco central.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345D09A-2F37-4F41-B318-3A3445BC5862}"/>
              </a:ext>
            </a:extLst>
          </p:cNvPr>
          <p:cNvSpPr txBox="1">
            <a:spLocks/>
          </p:cNvSpPr>
          <p:nvPr/>
        </p:nvSpPr>
        <p:spPr>
          <a:xfrm>
            <a:off x="261723" y="3834909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5633C949-C5B2-4D21-905A-93AFFD181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51" y="4919869"/>
            <a:ext cx="8640416" cy="164660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i="1" dirty="0"/>
              <a:t>Currency Board </a:t>
            </a:r>
            <a:r>
              <a:rPr lang="en-US" sz="2400" dirty="0"/>
              <a:t>(Caixa de </a:t>
            </a:r>
            <a:r>
              <a:rPr lang="en-US" sz="2400" dirty="0" err="1"/>
              <a:t>Conversão</a:t>
            </a:r>
            <a:r>
              <a:rPr lang="en-US" sz="2400" dirty="0"/>
              <a:t>): regime </a:t>
            </a:r>
            <a:r>
              <a:rPr lang="en-US" sz="2400" dirty="0" err="1"/>
              <a:t>em</a:t>
            </a:r>
            <a:r>
              <a:rPr lang="en-US" sz="2400" dirty="0"/>
              <a:t> que a taxa de </a:t>
            </a:r>
            <a:r>
              <a:rPr lang="en-US" sz="2400" dirty="0" err="1"/>
              <a:t>câmbio</a:t>
            </a:r>
            <a:r>
              <a:rPr lang="en-US" sz="2400" dirty="0"/>
              <a:t> é </a:t>
            </a:r>
            <a:r>
              <a:rPr lang="en-US" sz="2400" dirty="0" err="1"/>
              <a:t>fixada</a:t>
            </a:r>
            <a:r>
              <a:rPr lang="en-US" sz="2400" dirty="0"/>
              <a:t> e as </a:t>
            </a:r>
            <a:r>
              <a:rPr lang="en-US" sz="2400" dirty="0" err="1"/>
              <a:t>emissões</a:t>
            </a:r>
            <a:r>
              <a:rPr lang="en-US" sz="2400" dirty="0"/>
              <a:t> de </a:t>
            </a:r>
            <a:r>
              <a:rPr lang="en-US" sz="2400" dirty="0" err="1"/>
              <a:t>moeda</a:t>
            </a:r>
            <a:r>
              <a:rPr lang="en-US" sz="2400" dirty="0"/>
              <a:t> </a:t>
            </a:r>
            <a:r>
              <a:rPr lang="en-US" sz="2400" dirty="0" err="1"/>
              <a:t>passam</a:t>
            </a:r>
            <a:r>
              <a:rPr lang="en-US" sz="2400" dirty="0"/>
              <a:t> a ser </a:t>
            </a:r>
            <a:r>
              <a:rPr lang="en-US" sz="2400" dirty="0" err="1"/>
              <a:t>lastreadas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reservas</a:t>
            </a:r>
            <a:r>
              <a:rPr lang="en-US" sz="2400" dirty="0"/>
              <a:t> </a:t>
            </a:r>
            <a:r>
              <a:rPr lang="en-US" sz="2400" dirty="0" err="1"/>
              <a:t>internacionais</a:t>
            </a:r>
            <a:r>
              <a:rPr lang="en-US" sz="2400" dirty="0"/>
              <a:t>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O </a:t>
            </a:r>
            <a:r>
              <a:rPr lang="en-US" sz="2400" dirty="0" err="1"/>
              <a:t>padrão-ouro</a:t>
            </a:r>
            <a:r>
              <a:rPr lang="en-US" sz="2400" dirty="0"/>
              <a:t> é um </a:t>
            </a:r>
            <a:r>
              <a:rPr lang="en-US" sz="2400" dirty="0" err="1"/>
              <a:t>exemplo</a:t>
            </a:r>
            <a:r>
              <a:rPr lang="en-US" sz="2400" dirty="0"/>
              <a:t> </a:t>
            </a:r>
            <a:r>
              <a:rPr lang="en-US" sz="2400" dirty="0" err="1"/>
              <a:t>disso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197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EA3AC-BD91-42C3-AF9D-BD923D1D7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26590"/>
            <a:ext cx="871993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/>
              <a:t>5) CEBRASPE (CESPE) - </a:t>
            </a:r>
            <a:r>
              <a:rPr lang="pt-BR" b="1" dirty="0" err="1"/>
              <a:t>Aud</a:t>
            </a:r>
            <a:r>
              <a:rPr lang="pt-BR" b="1" dirty="0"/>
              <a:t> CE (TCE-PA)/ TCE-PA/Fiscalização/Economia/2016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752E8C-C135-4478-A471-B799A6EC0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467821"/>
            <a:ext cx="8719930" cy="4351338"/>
          </a:xfrm>
        </p:spPr>
        <p:txBody>
          <a:bodyPr/>
          <a:lstStyle/>
          <a:p>
            <a:pPr algn="just"/>
            <a:r>
              <a:rPr lang="pt-BR" dirty="0"/>
              <a:t>A respeito das políticas fiscal, monetária e cambial, julgue o item que se segue.</a:t>
            </a:r>
          </a:p>
          <a:p>
            <a:pPr algn="just"/>
            <a:r>
              <a:rPr lang="pt-BR" dirty="0"/>
              <a:t>Ao intervir no mercado de câmbio comprando divisas, o Banco Central do Brasil favorece a indústria importadora, já que o valor dos produtos importados é reduzido</a:t>
            </a:r>
            <a:br>
              <a:rPr lang="pt-BR" dirty="0"/>
            </a:br>
            <a:r>
              <a:rPr lang="pt-BR" dirty="0"/>
              <a:t>quando convertido em reais.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DE81E55-129E-419D-8DCE-AA6C44480D0A}"/>
              </a:ext>
            </a:extLst>
          </p:cNvPr>
          <p:cNvSpPr txBox="1">
            <a:spLocks/>
          </p:cNvSpPr>
          <p:nvPr/>
        </p:nvSpPr>
        <p:spPr>
          <a:xfrm>
            <a:off x="288227" y="4524024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10BCF466-3B8C-4904-BEA4-53A5872D5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51" y="5092145"/>
            <a:ext cx="8640416" cy="164660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Ao </a:t>
            </a:r>
            <a:r>
              <a:rPr lang="en-US" sz="2400" dirty="0" err="1"/>
              <a:t>intervir</a:t>
            </a:r>
            <a:r>
              <a:rPr lang="en-US" sz="2400" dirty="0"/>
              <a:t> no mercado de </a:t>
            </a:r>
            <a:r>
              <a:rPr lang="en-US" sz="2400" dirty="0" err="1"/>
              <a:t>câmbio</a:t>
            </a:r>
            <a:r>
              <a:rPr lang="en-US" sz="2400" dirty="0"/>
              <a:t> o Banco Central impede a </a:t>
            </a:r>
            <a:r>
              <a:rPr lang="en-US" sz="2400" dirty="0" err="1"/>
              <a:t>variação</a:t>
            </a:r>
            <a:r>
              <a:rPr lang="en-US" sz="2400" dirty="0"/>
              <a:t> da taxa de </a:t>
            </a:r>
            <a:r>
              <a:rPr lang="en-US" sz="2400" dirty="0" err="1"/>
              <a:t>câmbio</a:t>
            </a:r>
            <a:r>
              <a:rPr lang="en-US" sz="2400" dirty="0"/>
              <a:t>.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Esse</a:t>
            </a:r>
            <a:r>
              <a:rPr lang="en-US" sz="2400" dirty="0"/>
              <a:t> </a:t>
            </a:r>
            <a:r>
              <a:rPr lang="en-US" sz="2400" dirty="0" err="1"/>
              <a:t>comportamento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favorece</a:t>
            </a:r>
            <a:r>
              <a:rPr lang="en-US" sz="2400" dirty="0"/>
              <a:t> (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desfavorece</a:t>
            </a:r>
            <a:r>
              <a:rPr lang="en-US" sz="2400" dirty="0"/>
              <a:t>)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importadores</a:t>
            </a:r>
            <a:r>
              <a:rPr lang="en-US" sz="2400" dirty="0"/>
              <a:t>). O </a:t>
            </a:r>
            <a:r>
              <a:rPr lang="en-US" sz="2400" dirty="0" err="1"/>
              <a:t>preço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00141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5050F23-CA25-4438-B04D-DBD17F8E0133}"/>
              </a:ext>
            </a:extLst>
          </p:cNvPr>
          <p:cNvSpPr txBox="1">
            <a:spLocks/>
          </p:cNvSpPr>
          <p:nvPr/>
        </p:nvSpPr>
        <p:spPr>
          <a:xfrm>
            <a:off x="159026" y="2063268"/>
            <a:ext cx="8839199" cy="2387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200" b="1" dirty="0"/>
              <a:t>Economia </a:t>
            </a:r>
            <a:r>
              <a:rPr lang="en-US" sz="5200" b="1" dirty="0" err="1"/>
              <a:t>Aberta</a:t>
            </a:r>
            <a:r>
              <a:rPr lang="en-US" sz="5200" b="1" dirty="0"/>
              <a:t> : IS-LM-BP</a:t>
            </a:r>
          </a:p>
        </p:txBody>
      </p:sp>
    </p:spTree>
    <p:extLst>
      <p:ext uri="{BB962C8B-B14F-4D97-AF65-F5344CB8AC3E}">
        <p14:creationId xmlns:p14="http://schemas.microsoft.com/office/powerpoint/2010/main" val="4212956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C3349-0A10-430B-93EA-C28EAFAC0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3825"/>
            <a:ext cx="88392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/>
              <a:t>6) CEBRASPE (CESPE) - </a:t>
            </a:r>
            <a:r>
              <a:rPr lang="pt-BR" b="1" dirty="0" err="1"/>
              <a:t>Aud</a:t>
            </a:r>
            <a:r>
              <a:rPr lang="pt-BR" b="1" dirty="0"/>
              <a:t> CE (TCE-PA)/ TCE-PA/Planejamento/Economia/2016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F62DD6-93AD-413E-8C0E-39CF4D03F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1242533"/>
            <a:ext cx="8839199" cy="4351338"/>
          </a:xfrm>
        </p:spPr>
        <p:txBody>
          <a:bodyPr/>
          <a:lstStyle/>
          <a:p>
            <a:pPr algn="just"/>
            <a:r>
              <a:rPr lang="pt-BR" dirty="0"/>
              <a:t>Julgue o próximo item, a respeito de política econômica.</a:t>
            </a:r>
          </a:p>
          <a:p>
            <a:pPr algn="just"/>
            <a:r>
              <a:rPr lang="pt-BR" dirty="0"/>
              <a:t>No mercado cambial, as intervenções realizadas por um governo mediante a compra e a venda de moeda estrangeira objetivam, em determinadas situações, afetar a taxa de câmbio e reduzir a sua volatilidade.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7DFAD16-7F30-4EC4-B143-886B7EC84B30}"/>
              </a:ext>
            </a:extLst>
          </p:cNvPr>
          <p:cNvSpPr txBox="1">
            <a:spLocks/>
          </p:cNvSpPr>
          <p:nvPr/>
        </p:nvSpPr>
        <p:spPr>
          <a:xfrm>
            <a:off x="235219" y="3384335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05C96A12-1F1B-4A89-97C2-434AE857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86" y="4442796"/>
            <a:ext cx="8786185" cy="23852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Mesmo</a:t>
            </a:r>
            <a:r>
              <a:rPr lang="en-US" sz="2400" dirty="0"/>
              <a:t> </a:t>
            </a:r>
            <a:r>
              <a:rPr lang="en-US" sz="2400" dirty="0" err="1"/>
              <a:t>nos</a:t>
            </a:r>
            <a:r>
              <a:rPr lang="en-US" sz="2400" dirty="0"/>
              <a:t> regimes de </a:t>
            </a:r>
            <a:r>
              <a:rPr lang="en-US" sz="2400" dirty="0" err="1"/>
              <a:t>câmbio</a:t>
            </a:r>
            <a:r>
              <a:rPr lang="en-US" sz="2400" dirty="0"/>
              <a:t> </a:t>
            </a:r>
            <a:r>
              <a:rPr lang="en-US" sz="2400" dirty="0" err="1"/>
              <a:t>flexível</a:t>
            </a:r>
            <a:r>
              <a:rPr lang="en-US" sz="2400" dirty="0"/>
              <a:t> </a:t>
            </a:r>
            <a:r>
              <a:rPr lang="en-US" sz="2400" dirty="0" err="1"/>
              <a:t>existem</a:t>
            </a:r>
            <a:r>
              <a:rPr lang="en-US" sz="2400" dirty="0"/>
              <a:t> </a:t>
            </a:r>
            <a:r>
              <a:rPr lang="en-US" sz="2400" dirty="0" err="1"/>
              <a:t>intervenções</a:t>
            </a:r>
            <a:r>
              <a:rPr lang="en-US" sz="2400" dirty="0"/>
              <a:t> “</a:t>
            </a:r>
            <a:r>
              <a:rPr lang="en-US" sz="2400" dirty="0" err="1"/>
              <a:t>estabilizadoras</a:t>
            </a:r>
            <a:r>
              <a:rPr lang="en-US" sz="2400" dirty="0"/>
              <a:t>” </a:t>
            </a:r>
            <a:r>
              <a:rPr lang="en-US" sz="2400" dirty="0" err="1"/>
              <a:t>realizadas</a:t>
            </a:r>
            <a:r>
              <a:rPr lang="en-US" sz="2400" dirty="0"/>
              <a:t> </a:t>
            </a:r>
            <a:r>
              <a:rPr lang="en-US" sz="2400" dirty="0" err="1"/>
              <a:t>pelo</a:t>
            </a:r>
            <a:r>
              <a:rPr lang="en-US" sz="2400" dirty="0"/>
              <a:t> Banco Central (</a:t>
            </a:r>
            <a:r>
              <a:rPr lang="en-US" sz="2400" dirty="0" err="1"/>
              <a:t>evitar</a:t>
            </a:r>
            <a:r>
              <a:rPr lang="en-US" sz="2400" dirty="0"/>
              <a:t> </a:t>
            </a:r>
            <a:r>
              <a:rPr lang="en-US" sz="2400" dirty="0" err="1"/>
              <a:t>muita</a:t>
            </a:r>
            <a:r>
              <a:rPr lang="en-US" sz="2400" dirty="0"/>
              <a:t> </a:t>
            </a:r>
            <a:r>
              <a:rPr lang="en-US" sz="2400" dirty="0" err="1"/>
              <a:t>volatilidade</a:t>
            </a:r>
            <a:r>
              <a:rPr lang="en-US" sz="2400" dirty="0"/>
              <a:t> da taxa de </a:t>
            </a:r>
            <a:r>
              <a:rPr lang="en-US" sz="2400" dirty="0" err="1"/>
              <a:t>câmbio</a:t>
            </a:r>
            <a:r>
              <a:rPr lang="en-US" sz="2400" dirty="0"/>
              <a:t>).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Quando</a:t>
            </a:r>
            <a:r>
              <a:rPr lang="en-US" sz="2400" dirty="0"/>
              <a:t> as </a:t>
            </a:r>
            <a:r>
              <a:rPr lang="en-US" sz="2400" dirty="0" err="1"/>
              <a:t>intervenções</a:t>
            </a:r>
            <a:r>
              <a:rPr lang="en-US" sz="2400" dirty="0"/>
              <a:t> </a:t>
            </a:r>
            <a:r>
              <a:rPr lang="en-US" sz="2400" dirty="0" err="1"/>
              <a:t>pretendem</a:t>
            </a:r>
            <a:r>
              <a:rPr lang="en-US" sz="2400" dirty="0"/>
              <a:t> </a:t>
            </a:r>
            <a:r>
              <a:rPr lang="en-US" sz="2400" dirty="0" err="1"/>
              <a:t>alterar</a:t>
            </a:r>
            <a:r>
              <a:rPr lang="en-US" sz="2400" dirty="0"/>
              <a:t> o </a:t>
            </a:r>
            <a:r>
              <a:rPr lang="en-US" sz="2400" dirty="0" err="1"/>
              <a:t>comportamento</a:t>
            </a:r>
            <a:r>
              <a:rPr lang="en-US" sz="2400" dirty="0"/>
              <a:t> de </a:t>
            </a:r>
            <a:r>
              <a:rPr lang="en-US" sz="2400" dirty="0" err="1"/>
              <a:t>longo</a:t>
            </a:r>
            <a:r>
              <a:rPr lang="en-US" sz="2400" dirty="0"/>
              <a:t> </a:t>
            </a:r>
            <a:r>
              <a:rPr lang="en-US" sz="2400" dirty="0" err="1"/>
              <a:t>prazo</a:t>
            </a:r>
            <a:r>
              <a:rPr lang="en-US" sz="2400" dirty="0"/>
              <a:t> da taxa de </a:t>
            </a:r>
            <a:r>
              <a:rPr lang="en-US" sz="2400" dirty="0" err="1"/>
              <a:t>câmbio</a:t>
            </a:r>
            <a:r>
              <a:rPr lang="en-US" sz="2400" dirty="0"/>
              <a:t>, </a:t>
            </a:r>
            <a:r>
              <a:rPr lang="en-US" sz="2400" dirty="0" err="1"/>
              <a:t>nesse</a:t>
            </a:r>
            <a:r>
              <a:rPr lang="en-US" sz="2400" dirty="0"/>
              <a:t> </a:t>
            </a:r>
            <a:r>
              <a:rPr lang="en-US" sz="2400" dirty="0" err="1"/>
              <a:t>caso</a:t>
            </a:r>
            <a:r>
              <a:rPr lang="en-US" sz="2400" dirty="0"/>
              <a:t>,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teremos</a:t>
            </a:r>
            <a:r>
              <a:rPr lang="en-US" sz="2400" dirty="0"/>
              <a:t> um regime de </a:t>
            </a:r>
            <a:r>
              <a:rPr lang="en-US" sz="2400" dirty="0" err="1"/>
              <a:t>câmbio</a:t>
            </a:r>
            <a:r>
              <a:rPr lang="en-US" sz="2400" dirty="0"/>
              <a:t> </a:t>
            </a:r>
            <a:r>
              <a:rPr lang="en-US" sz="2400" dirty="0" err="1"/>
              <a:t>flexível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370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D99FE-8793-40E3-A8A1-481248AC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-5932"/>
            <a:ext cx="8892208" cy="1325563"/>
          </a:xfrm>
        </p:spPr>
        <p:txBody>
          <a:bodyPr>
            <a:normAutofit/>
          </a:bodyPr>
          <a:lstStyle/>
          <a:p>
            <a:r>
              <a:rPr lang="it-IT" sz="3800" b="1" dirty="0"/>
              <a:t>7) CEBRASPE (CESPE) - Diplomata/IRBr/2015 </a:t>
            </a:r>
            <a:br>
              <a:rPr lang="it-IT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08AC46-89FD-4B42-A6A8-6FFF54662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3" y="712447"/>
            <a:ext cx="8892208" cy="514501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Considerando que, ao se analisar a formação de preços no mercado cambial, constata-se a existência de dois tipos básicos e de diversos tipos intermediários de regimes cambiais, julgue (C ou E) o item a seguir.</a:t>
            </a:r>
          </a:p>
          <a:p>
            <a:pPr algn="just"/>
            <a:r>
              <a:rPr lang="pt-BR" dirty="0"/>
              <a:t>A política de fixação de câmbio com reajustes sistemáticos em prazos determinados — </a:t>
            </a:r>
            <a:r>
              <a:rPr lang="pt-BR" dirty="0" err="1"/>
              <a:t>crawling</a:t>
            </a:r>
            <a:r>
              <a:rPr lang="pt-BR" dirty="0"/>
              <a:t> </a:t>
            </a:r>
            <a:r>
              <a:rPr lang="pt-BR" dirty="0" err="1"/>
              <a:t>peg</a:t>
            </a:r>
            <a:r>
              <a:rPr lang="pt-BR" dirty="0"/>
              <a:t> — caracterizou a fase das minidesvalorizações no Brasil, em que a taxa de câmbio era revista no dia primeiro de cada mês.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F6B9DB3-B8B8-4AA0-A7F2-E4FFBE6F5029}"/>
              </a:ext>
            </a:extLst>
          </p:cNvPr>
          <p:cNvSpPr txBox="1">
            <a:spLocks/>
          </p:cNvSpPr>
          <p:nvPr/>
        </p:nvSpPr>
        <p:spPr>
          <a:xfrm>
            <a:off x="182211" y="4524028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79EAB0E3-A971-45E0-A7F2-B657D9ADD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11" y="5052393"/>
            <a:ext cx="8802760" cy="164660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Política</a:t>
            </a:r>
            <a:r>
              <a:rPr lang="en-US" sz="2400" dirty="0"/>
              <a:t> </a:t>
            </a:r>
            <a:r>
              <a:rPr lang="en-US" sz="2400" dirty="0" err="1"/>
              <a:t>iniciada</a:t>
            </a:r>
            <a:r>
              <a:rPr lang="en-US" sz="2400" dirty="0"/>
              <a:t> por </a:t>
            </a:r>
            <a:r>
              <a:rPr lang="en-US" sz="2400" dirty="0" err="1"/>
              <a:t>Delfim</a:t>
            </a:r>
            <a:r>
              <a:rPr lang="en-US" sz="2400" dirty="0"/>
              <a:t> Neto, </a:t>
            </a:r>
            <a:r>
              <a:rPr lang="en-US" sz="2400" dirty="0" err="1"/>
              <a:t>em</a:t>
            </a:r>
            <a:r>
              <a:rPr lang="en-US" sz="2400" dirty="0"/>
              <a:t> 1968, que </a:t>
            </a:r>
            <a:r>
              <a:rPr lang="en-US" sz="2400" dirty="0" err="1"/>
              <a:t>ajustava</a:t>
            </a:r>
            <a:r>
              <a:rPr lang="en-US" sz="2400" dirty="0"/>
              <a:t> a taxa de </a:t>
            </a:r>
            <a:r>
              <a:rPr lang="en-US" sz="2400" dirty="0" err="1"/>
              <a:t>câmbio</a:t>
            </a:r>
            <a:r>
              <a:rPr lang="en-US" sz="2400" dirty="0"/>
              <a:t> nominal de </a:t>
            </a:r>
            <a:r>
              <a:rPr lang="en-US" sz="2400" dirty="0" err="1"/>
              <a:t>acordo</a:t>
            </a:r>
            <a:r>
              <a:rPr lang="en-US" sz="2400" dirty="0"/>
              <a:t> com o </a:t>
            </a:r>
            <a:r>
              <a:rPr lang="en-US" sz="2400" dirty="0" err="1"/>
              <a:t>diferencial</a:t>
            </a:r>
            <a:r>
              <a:rPr lang="en-US" sz="2400" dirty="0"/>
              <a:t> de </a:t>
            </a:r>
            <a:r>
              <a:rPr lang="en-US" sz="2400" dirty="0" err="1"/>
              <a:t>inflação</a:t>
            </a:r>
            <a:r>
              <a:rPr lang="en-US" sz="2400" dirty="0"/>
              <a:t>, </a:t>
            </a:r>
            <a:r>
              <a:rPr lang="en-US" sz="2400" dirty="0" err="1"/>
              <a:t>deforma</a:t>
            </a:r>
            <a:r>
              <a:rPr lang="en-US" sz="2400" dirty="0"/>
              <a:t> a </a:t>
            </a:r>
            <a:r>
              <a:rPr lang="en-US" sz="2400" dirty="0" err="1"/>
              <a:t>manter</a:t>
            </a:r>
            <a:r>
              <a:rPr lang="en-US" sz="2400" dirty="0"/>
              <a:t> a </a:t>
            </a:r>
            <a:r>
              <a:rPr lang="en-US" sz="2400" dirty="0" err="1"/>
              <a:t>competitividade</a:t>
            </a:r>
            <a:r>
              <a:rPr lang="en-US" sz="2400" dirty="0"/>
              <a:t> do </a:t>
            </a:r>
            <a:r>
              <a:rPr lang="en-US" sz="2400" dirty="0" err="1"/>
              <a:t>câmbio</a:t>
            </a:r>
            <a:r>
              <a:rPr lang="en-US" sz="2400" dirty="0"/>
              <a:t> real.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Isso</a:t>
            </a:r>
            <a:r>
              <a:rPr lang="en-US" sz="2400" dirty="0"/>
              <a:t> era </a:t>
            </a:r>
            <a:r>
              <a:rPr lang="en-US" sz="2400" dirty="0" err="1"/>
              <a:t>feito</a:t>
            </a:r>
            <a:r>
              <a:rPr lang="en-US" sz="2400" dirty="0"/>
              <a:t> </a:t>
            </a:r>
            <a:r>
              <a:rPr lang="en-US" sz="2400" dirty="0" err="1"/>
              <a:t>toda</a:t>
            </a:r>
            <a:r>
              <a:rPr lang="en-US" sz="2400" dirty="0"/>
              <a:t> </a:t>
            </a:r>
            <a:r>
              <a:rPr lang="en-US" sz="2400" dirty="0" err="1"/>
              <a:t>semana</a:t>
            </a:r>
            <a:r>
              <a:rPr lang="en-US" sz="2400" dirty="0"/>
              <a:t>.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8D943230-FB37-429E-A084-5EEADCDC7C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451583"/>
              </p:ext>
            </p:extLst>
          </p:nvPr>
        </p:nvGraphicFramePr>
        <p:xfrm>
          <a:off x="2716487" y="3957327"/>
          <a:ext cx="41878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240" imgH="419040" progId="Equation.DSMT4">
                  <p:embed/>
                </p:oleObj>
              </mc:Choice>
              <mc:Fallback>
                <p:oleObj name="Equation" r:id="rId2" imgW="1803240" imgH="41904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FF260EB8-8581-422E-95D1-E667121D83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487" y="3957327"/>
                        <a:ext cx="4187825" cy="100806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20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F534E-A383-41FD-90FA-607F3DA68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" y="-178210"/>
            <a:ext cx="9037983" cy="1325563"/>
          </a:xfrm>
        </p:spPr>
        <p:txBody>
          <a:bodyPr>
            <a:normAutofit/>
          </a:bodyPr>
          <a:lstStyle/>
          <a:p>
            <a:pPr algn="just"/>
            <a:r>
              <a:rPr lang="pt-BR" sz="3800" b="1" dirty="0"/>
              <a:t>8) CEBRASPE (CESPE) – Eco (SUFRAMA) /2014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64B585-B4F7-4675-800A-1EB0D19B6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805212"/>
            <a:ext cx="8706679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 balanço de pagamentos é o registro contábil das transações econômicas de um país com o resto do mundo. Acerca desse assunto, julgue o próximo item.</a:t>
            </a:r>
          </a:p>
          <a:p>
            <a:pPr algn="just"/>
            <a:r>
              <a:rPr lang="pt-BR" dirty="0"/>
              <a:t>A valorização do real frente ao dólar norte-americano aumenta o poder de compra do exportador brasileiro e encarece os produtos importados, o que resulta na elevação do saldo da balança comercial.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2ABC804-03C0-41C6-92B6-A1DD8CA0218D}"/>
              </a:ext>
            </a:extLst>
          </p:cNvPr>
          <p:cNvSpPr txBox="1">
            <a:spLocks/>
          </p:cNvSpPr>
          <p:nvPr/>
        </p:nvSpPr>
        <p:spPr>
          <a:xfrm>
            <a:off x="274975" y="4219221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1A9D14C4-CEE0-4953-87E1-74ECD5C02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11" y="4933125"/>
            <a:ext cx="8802760" cy="120032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Conforme</a:t>
            </a:r>
            <a:r>
              <a:rPr lang="en-US" sz="2400" dirty="0"/>
              <a:t> </a:t>
            </a:r>
            <a:r>
              <a:rPr lang="en-US" sz="2400" dirty="0" err="1"/>
              <a:t>vimos</a:t>
            </a:r>
            <a:r>
              <a:rPr lang="en-US" sz="2400" dirty="0"/>
              <a:t>, a </a:t>
            </a:r>
            <a:r>
              <a:rPr lang="en-US" sz="2400" dirty="0" err="1"/>
              <a:t>valorização</a:t>
            </a:r>
            <a:r>
              <a:rPr lang="en-US" sz="2400" dirty="0"/>
              <a:t> do real (</a:t>
            </a:r>
            <a:r>
              <a:rPr lang="en-US" sz="2400" dirty="0" err="1"/>
              <a:t>apreciação</a:t>
            </a:r>
            <a:r>
              <a:rPr lang="en-US" sz="2400" dirty="0"/>
              <a:t> cambial) </a:t>
            </a:r>
            <a:r>
              <a:rPr lang="en-US" sz="2400" dirty="0" err="1"/>
              <a:t>aumenta</a:t>
            </a:r>
            <a:r>
              <a:rPr lang="en-US" sz="2400" dirty="0"/>
              <a:t> as </a:t>
            </a:r>
            <a:r>
              <a:rPr lang="en-US" sz="2400" dirty="0" err="1"/>
              <a:t>importações</a:t>
            </a:r>
            <a:r>
              <a:rPr lang="en-US" sz="2400" dirty="0"/>
              <a:t> e </a:t>
            </a:r>
            <a:r>
              <a:rPr lang="en-US" sz="2400" dirty="0" err="1"/>
              <a:t>reduz</a:t>
            </a:r>
            <a:r>
              <a:rPr lang="en-US" sz="2400" dirty="0"/>
              <a:t> as </a:t>
            </a:r>
            <a:r>
              <a:rPr lang="en-US" sz="2400" dirty="0" err="1"/>
              <a:t>exportações</a:t>
            </a:r>
            <a:r>
              <a:rPr lang="en-US" sz="2400" dirty="0"/>
              <a:t>,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, </a:t>
            </a:r>
            <a:r>
              <a:rPr lang="en-US" sz="2400" dirty="0" err="1"/>
              <a:t>deteriora</a:t>
            </a:r>
            <a:r>
              <a:rPr lang="en-US" sz="2400" dirty="0"/>
              <a:t> o </a:t>
            </a:r>
            <a:r>
              <a:rPr lang="en-US" sz="2400" dirty="0" err="1"/>
              <a:t>saldo</a:t>
            </a:r>
            <a:r>
              <a:rPr lang="en-US" sz="2400" dirty="0"/>
              <a:t> da </a:t>
            </a:r>
            <a:r>
              <a:rPr lang="en-US" sz="2400" dirty="0" err="1"/>
              <a:t>balança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579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E902B-3417-4A0D-8A90-A2DC8C47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5" y="-178211"/>
            <a:ext cx="8786191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9) CEBRASPE (CESPE) - Eco (CADE)/ 2014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8EB275-1E99-4E97-8C26-30B8046C8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911229"/>
            <a:ext cx="8786191" cy="4351338"/>
          </a:xfrm>
        </p:spPr>
        <p:txBody>
          <a:bodyPr/>
          <a:lstStyle/>
          <a:p>
            <a:pPr algn="just"/>
            <a:r>
              <a:rPr lang="pt-BR" dirty="0"/>
              <a:t>Julgue o item a seguir acerca de câmbio, blocos econômicos, organismos multilaterais e fluxos financeiros internacionais.</a:t>
            </a:r>
          </a:p>
          <a:p>
            <a:pPr algn="just"/>
            <a:r>
              <a:rPr lang="pt-BR" dirty="0"/>
              <a:t>A taxa de câmbio pode ser expressa pela convenção do certo ou pela convenção do incerto. Na Inglaterra e nos Estados Unidos, a convenção do certo cota a moeda</a:t>
            </a:r>
            <a:br>
              <a:rPr lang="pt-BR" dirty="0"/>
            </a:br>
            <a:r>
              <a:rPr lang="pt-BR" dirty="0"/>
              <a:t>nacional em termos da moeda estrangeira. 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02DD8A5-2CAC-46BA-8E34-9BF8C02A3B5D}"/>
              </a:ext>
            </a:extLst>
          </p:cNvPr>
          <p:cNvSpPr txBox="1">
            <a:spLocks/>
          </p:cNvSpPr>
          <p:nvPr/>
        </p:nvSpPr>
        <p:spPr>
          <a:xfrm>
            <a:off x="248471" y="3834909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2643F1F1-C77E-4C94-AC07-3E32BCB56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9" y="3886204"/>
            <a:ext cx="7156171" cy="90794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Detesto</a:t>
            </a:r>
            <a:r>
              <a:rPr lang="en-US" sz="2400" dirty="0"/>
              <a:t> </a:t>
            </a:r>
            <a:r>
              <a:rPr lang="en-US" sz="2400" dirty="0" err="1"/>
              <a:t>essa</a:t>
            </a:r>
            <a:r>
              <a:rPr lang="en-US" sz="2400" dirty="0"/>
              <a:t> </a:t>
            </a:r>
            <a:r>
              <a:rPr lang="en-US" sz="2400" dirty="0" err="1"/>
              <a:t>terminologia</a:t>
            </a:r>
            <a:r>
              <a:rPr lang="en-US" sz="2400" dirty="0"/>
              <a:t> !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Podemos expresser a taxa de </a:t>
            </a:r>
            <a:r>
              <a:rPr lang="en-US" sz="2400" dirty="0" err="1"/>
              <a:t>câmbio</a:t>
            </a:r>
            <a:r>
              <a:rPr lang="en-US" sz="2400" dirty="0"/>
              <a:t> de </a:t>
            </a:r>
            <a:r>
              <a:rPr lang="en-US" sz="2400" dirty="0" err="1"/>
              <a:t>duas</a:t>
            </a:r>
            <a:r>
              <a:rPr lang="en-US" sz="2400" dirty="0"/>
              <a:t> </a:t>
            </a:r>
            <a:r>
              <a:rPr lang="en-US" sz="2400" dirty="0" err="1"/>
              <a:t>formas</a:t>
            </a:r>
            <a:r>
              <a:rPr lang="en-US" sz="2400" dirty="0"/>
              <a:t>.</a:t>
            </a:r>
          </a:p>
        </p:txBody>
      </p:sp>
      <p:sp>
        <p:nvSpPr>
          <p:cNvPr id="6" name="Text Box 18">
            <a:extLst>
              <a:ext uri="{FF2B5EF4-FFF2-40B4-BE49-F238E27FC236}">
                <a16:creationId xmlns:a16="http://schemas.microsoft.com/office/drawing/2014/main" id="{F2E06C7C-BF64-43AC-8E02-8B5527B64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21" y="4939751"/>
            <a:ext cx="8700049" cy="164660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(E) : </a:t>
            </a:r>
            <a:r>
              <a:rPr lang="en-US" sz="2400" dirty="0" err="1"/>
              <a:t>quantidade</a:t>
            </a:r>
            <a:r>
              <a:rPr lang="en-US" sz="2400" dirty="0"/>
              <a:t> da </a:t>
            </a:r>
            <a:r>
              <a:rPr lang="en-US" sz="2400" dirty="0" err="1"/>
              <a:t>moeda</a:t>
            </a:r>
            <a:r>
              <a:rPr lang="en-US" sz="2400" dirty="0"/>
              <a:t> </a:t>
            </a:r>
            <a:r>
              <a:rPr lang="en-US" sz="2400" dirty="0" err="1"/>
              <a:t>doméstica</a:t>
            </a:r>
            <a:r>
              <a:rPr lang="en-US" sz="2400" dirty="0"/>
              <a:t> que </a:t>
            </a:r>
            <a:r>
              <a:rPr lang="en-US" sz="2400" dirty="0" err="1"/>
              <a:t>pode</a:t>
            </a:r>
            <a:r>
              <a:rPr lang="en-US" sz="2400" dirty="0"/>
              <a:t> ser </a:t>
            </a:r>
            <a:r>
              <a:rPr lang="en-US" sz="2400" dirty="0" err="1"/>
              <a:t>adquirida</a:t>
            </a:r>
            <a:r>
              <a:rPr lang="en-US" sz="2400" dirty="0"/>
              <a:t> com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unidade</a:t>
            </a:r>
            <a:r>
              <a:rPr lang="en-US" sz="2400" dirty="0"/>
              <a:t> da </a:t>
            </a:r>
            <a:r>
              <a:rPr lang="en-US" sz="2400" dirty="0" err="1"/>
              <a:t>moeda</a:t>
            </a:r>
            <a:r>
              <a:rPr lang="en-US" sz="2400" dirty="0"/>
              <a:t> </a:t>
            </a:r>
            <a:r>
              <a:rPr lang="en-US" sz="2400" dirty="0" err="1"/>
              <a:t>estrangeira</a:t>
            </a:r>
            <a:r>
              <a:rPr lang="en-US" sz="2400" dirty="0"/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(</a:t>
            </a:r>
            <a:r>
              <a:rPr lang="en-US" sz="2400" dirty="0" err="1"/>
              <a:t>Ec</a:t>
            </a:r>
            <a:r>
              <a:rPr lang="en-US" sz="2400" dirty="0"/>
              <a:t>) : </a:t>
            </a:r>
            <a:r>
              <a:rPr lang="en-US" sz="2400" dirty="0" err="1"/>
              <a:t>quantidade</a:t>
            </a:r>
            <a:r>
              <a:rPr lang="en-US" sz="2400" dirty="0"/>
              <a:t> da </a:t>
            </a:r>
            <a:r>
              <a:rPr lang="en-US" sz="2400" dirty="0" err="1"/>
              <a:t>moeda</a:t>
            </a:r>
            <a:r>
              <a:rPr lang="en-US" sz="2400" dirty="0"/>
              <a:t> </a:t>
            </a:r>
            <a:r>
              <a:rPr lang="en-US" sz="2400" dirty="0" err="1"/>
              <a:t>estrangeira</a:t>
            </a:r>
            <a:r>
              <a:rPr lang="en-US" sz="2400" dirty="0"/>
              <a:t> que </a:t>
            </a:r>
            <a:r>
              <a:rPr lang="en-US" sz="2400" dirty="0" err="1"/>
              <a:t>pode</a:t>
            </a:r>
            <a:r>
              <a:rPr lang="en-US" sz="2400" dirty="0"/>
              <a:t> ser </a:t>
            </a:r>
            <a:r>
              <a:rPr lang="en-US" sz="2400" dirty="0" err="1"/>
              <a:t>adquirida</a:t>
            </a:r>
            <a:r>
              <a:rPr lang="en-US" sz="2400" dirty="0"/>
              <a:t> com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unidade</a:t>
            </a:r>
            <a:r>
              <a:rPr lang="en-US" sz="2400" dirty="0"/>
              <a:t> da </a:t>
            </a:r>
            <a:r>
              <a:rPr lang="en-US" sz="2400" dirty="0" err="1"/>
              <a:t>moeda</a:t>
            </a:r>
            <a:r>
              <a:rPr lang="en-US" sz="2400" dirty="0"/>
              <a:t> </a:t>
            </a:r>
            <a:r>
              <a:rPr lang="en-US" sz="2400" dirty="0" err="1"/>
              <a:t>doméstica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→ E = 1/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436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9880D-C104-483F-95E4-1F04BE0C6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9" y="47078"/>
            <a:ext cx="8746434" cy="1325563"/>
          </a:xfrm>
        </p:spPr>
        <p:txBody>
          <a:bodyPr>
            <a:noAutofit/>
          </a:bodyPr>
          <a:lstStyle/>
          <a:p>
            <a:pPr algn="just"/>
            <a:r>
              <a:rPr lang="pt-BR" sz="3800" b="1" dirty="0"/>
              <a:t>10) CEBRASPE (CESPE) - AL (CAM DEP)/CAM DEP/Área IX/Consultor Legislativo/2014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345AB-E0AC-42E3-922A-5AAA31A78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9" y="1295545"/>
            <a:ext cx="8746434" cy="4351338"/>
          </a:xfrm>
        </p:spPr>
        <p:txBody>
          <a:bodyPr/>
          <a:lstStyle/>
          <a:p>
            <a:pPr algn="just"/>
            <a:r>
              <a:rPr lang="pt-BR" dirty="0"/>
              <a:t>No que concerne aos regimes cambiais, julgue o seguinte item.</a:t>
            </a:r>
          </a:p>
          <a:p>
            <a:pPr algn="just"/>
            <a:r>
              <a:rPr lang="pt-BR" dirty="0"/>
              <a:t>No regime de flutuação pura, que tem taxas de câmbio flexíveis e cuja principal desvantagem é a passividade da política monetária, o Banco Central determina a oferta</a:t>
            </a:r>
            <a:br>
              <a:rPr lang="pt-BR" dirty="0"/>
            </a:br>
            <a:r>
              <a:rPr lang="pt-BR" dirty="0"/>
              <a:t>de moeda e a taxa de câmbio ajusta-se ao equilíbrio do mercado cambial.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6013516-11F4-4653-936F-DC42FF8CCCA5}"/>
              </a:ext>
            </a:extLst>
          </p:cNvPr>
          <p:cNvSpPr txBox="1">
            <a:spLocks/>
          </p:cNvSpPr>
          <p:nvPr/>
        </p:nvSpPr>
        <p:spPr>
          <a:xfrm>
            <a:off x="261723" y="4709556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40939628-B920-475F-B0DC-B528235CC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295" y="4257266"/>
            <a:ext cx="7156171" cy="23852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Como </a:t>
            </a:r>
            <a:r>
              <a:rPr lang="en-US" sz="2400" dirty="0" err="1"/>
              <a:t>vimos</a:t>
            </a:r>
            <a:r>
              <a:rPr lang="en-US" sz="2400" dirty="0"/>
              <a:t>, a </a:t>
            </a:r>
            <a:r>
              <a:rPr lang="en-US" sz="2400" dirty="0" err="1"/>
              <a:t>política</a:t>
            </a:r>
            <a:r>
              <a:rPr lang="en-US" sz="2400" dirty="0"/>
              <a:t> </a:t>
            </a:r>
            <a:r>
              <a:rPr lang="en-US" sz="2400" dirty="0" err="1"/>
              <a:t>monetária</a:t>
            </a:r>
            <a:r>
              <a:rPr lang="en-US" sz="2400" dirty="0"/>
              <a:t> </a:t>
            </a:r>
            <a:r>
              <a:rPr lang="en-US" sz="2400" dirty="0" err="1"/>
              <a:t>torna</a:t>
            </a:r>
            <a:r>
              <a:rPr lang="en-US" sz="2400" dirty="0"/>
              <a:t>-se </a:t>
            </a:r>
            <a:r>
              <a:rPr lang="en-US" sz="2400" dirty="0" err="1"/>
              <a:t>passiva</a:t>
            </a:r>
            <a:r>
              <a:rPr lang="en-US" sz="2400" dirty="0"/>
              <a:t> </a:t>
            </a:r>
            <a:r>
              <a:rPr lang="en-US" sz="2400" dirty="0" err="1"/>
              <a:t>quando</a:t>
            </a:r>
            <a:r>
              <a:rPr lang="en-US" sz="2400" dirty="0"/>
              <a:t> </a:t>
            </a:r>
            <a:r>
              <a:rPr lang="en-US" sz="2400" dirty="0" err="1"/>
              <a:t>existe</a:t>
            </a:r>
            <a:r>
              <a:rPr lang="en-US" sz="2400" dirty="0"/>
              <a:t> </a:t>
            </a:r>
            <a:r>
              <a:rPr lang="en-US" sz="2400" dirty="0" err="1"/>
              <a:t>perfeita</a:t>
            </a:r>
            <a:r>
              <a:rPr lang="en-US" sz="2400" dirty="0"/>
              <a:t> </a:t>
            </a:r>
            <a:r>
              <a:rPr lang="en-US" sz="2400" dirty="0" err="1"/>
              <a:t>mobilidade</a:t>
            </a:r>
            <a:r>
              <a:rPr lang="en-US" sz="2400" dirty="0"/>
              <a:t> de </a:t>
            </a:r>
            <a:r>
              <a:rPr lang="en-US" sz="2400" dirty="0" err="1"/>
              <a:t>capitais</a:t>
            </a:r>
            <a:r>
              <a:rPr lang="en-US" sz="2400" dirty="0"/>
              <a:t> e o </a:t>
            </a:r>
            <a:r>
              <a:rPr lang="en-US" sz="2400" dirty="0" err="1"/>
              <a:t>câmbio</a:t>
            </a:r>
            <a:r>
              <a:rPr lang="en-US" sz="2400" dirty="0"/>
              <a:t> é </a:t>
            </a:r>
            <a:r>
              <a:rPr lang="en-US" sz="2400" dirty="0" err="1"/>
              <a:t>fixo</a:t>
            </a:r>
            <a:r>
              <a:rPr lang="en-US" sz="2400" dirty="0"/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Nesse</a:t>
            </a:r>
            <a:r>
              <a:rPr lang="en-US" sz="2400" dirty="0"/>
              <a:t> </a:t>
            </a:r>
            <a:r>
              <a:rPr lang="en-US" sz="2400" dirty="0" err="1"/>
              <a:t>caso</a:t>
            </a:r>
            <a:r>
              <a:rPr lang="en-US" sz="2400" dirty="0"/>
              <a:t>, por </a:t>
            </a:r>
            <a:r>
              <a:rPr lang="en-US" sz="2400" dirty="0" err="1"/>
              <a:t>exemplo</a:t>
            </a:r>
            <a:r>
              <a:rPr lang="en-US" sz="2400" dirty="0"/>
              <a:t>,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política</a:t>
            </a:r>
            <a:r>
              <a:rPr lang="en-US" sz="2400" dirty="0"/>
              <a:t> fiscal </a:t>
            </a:r>
            <a:r>
              <a:rPr lang="en-US" sz="2400" dirty="0" err="1"/>
              <a:t>expansionista</a:t>
            </a:r>
            <a:r>
              <a:rPr lang="en-US" sz="2400" dirty="0"/>
              <a:t> </a:t>
            </a:r>
            <a:r>
              <a:rPr lang="en-US" sz="2400" dirty="0" err="1"/>
              <a:t>acaba</a:t>
            </a:r>
            <a:r>
              <a:rPr lang="en-US" sz="2400" dirty="0"/>
              <a:t> por expander a </a:t>
            </a:r>
            <a:r>
              <a:rPr lang="en-US" sz="2400" dirty="0" err="1"/>
              <a:t>oferta</a:t>
            </a:r>
            <a:r>
              <a:rPr lang="en-US" sz="2400" dirty="0"/>
              <a:t> </a:t>
            </a:r>
            <a:r>
              <a:rPr lang="en-US" sz="2400" dirty="0" err="1"/>
              <a:t>monetária</a:t>
            </a:r>
            <a:r>
              <a:rPr lang="en-US" sz="2400" dirty="0"/>
              <a:t> </a:t>
            </a:r>
            <a:r>
              <a:rPr lang="en-US" sz="2400" dirty="0" err="1"/>
              <a:t>endogenamente</a:t>
            </a:r>
            <a:r>
              <a:rPr lang="en-US" sz="2400" dirty="0"/>
              <a:t>.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777E0FF2-DBCE-480B-BB0A-19D1A609EB51}"/>
              </a:ext>
            </a:extLst>
          </p:cNvPr>
          <p:cNvCxnSpPr/>
          <p:nvPr/>
        </p:nvCxnSpPr>
        <p:spPr>
          <a:xfrm>
            <a:off x="8958466" y="6215270"/>
            <a:ext cx="18553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30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C5A4A04-BBC8-428F-90B4-30E37C662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43" y="365126"/>
            <a:ext cx="8799436" cy="1325563"/>
          </a:xfrm>
        </p:spPr>
        <p:txBody>
          <a:bodyPr/>
          <a:lstStyle/>
          <a:p>
            <a:pPr algn="ctr"/>
            <a:r>
              <a:rPr lang="pt-BR" dirty="0"/>
              <a:t>Política Fiscal com Câmbio Fixo e PMC</a:t>
            </a:r>
            <a:endParaRPr lang="en-US" dirty="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33688D33-7F91-44A6-9D91-5D5A247705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4150" y="1905000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906CD030-5769-4E12-850F-452D67B09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5334000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2F649AD1-7B21-4FEB-A740-82FD777EA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24384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E0D103DD-0B54-42A3-BF6D-89DFA87826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8950" y="22860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311EC08E-A6F9-40E5-9BC6-4A9532365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4150" y="3505200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BC6739D6-49C3-4F4E-987B-BB3261C8E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4350" y="3505200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2E601A76-45ED-49A6-8D07-A0B08E948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1981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D66F5444-C784-40E6-BAB9-F05E1937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150" y="4800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3" name="Object 14">
            <a:extLst>
              <a:ext uri="{FF2B5EF4-FFF2-40B4-BE49-F238E27FC236}">
                <a16:creationId xmlns:a16="http://schemas.microsoft.com/office/drawing/2014/main" id="{805354E6-F519-45E9-A292-45AA2FF1F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07085"/>
              </p:ext>
            </p:extLst>
          </p:nvPr>
        </p:nvGraphicFramePr>
        <p:xfrm>
          <a:off x="762000" y="2971800"/>
          <a:ext cx="19034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190341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>
            <a:extLst>
              <a:ext uri="{FF2B5EF4-FFF2-40B4-BE49-F238E27FC236}">
                <a16:creationId xmlns:a16="http://schemas.microsoft.com/office/drawing/2014/main" id="{207316EC-C691-4C86-B45A-70F87C9565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250633"/>
              </p:ext>
            </p:extLst>
          </p:nvPr>
        </p:nvGraphicFramePr>
        <p:xfrm>
          <a:off x="2360613" y="1676400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1676400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8">
            <a:extLst>
              <a:ext uri="{FF2B5EF4-FFF2-40B4-BE49-F238E27FC236}">
                <a16:creationId xmlns:a16="http://schemas.microsoft.com/office/drawing/2014/main" id="{4A8415A8-88D4-4358-BAC3-576CB837B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53181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00"/>
                </a:solidFill>
              </a:rPr>
              <a:t>Y</a:t>
            </a:r>
            <a:r>
              <a:rPr kumimoji="1"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E09F8BB1-4EA4-4B68-8F57-E47B7A9AD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31242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" name="Oval 22">
            <a:extLst>
              <a:ext uri="{FF2B5EF4-FFF2-40B4-BE49-F238E27FC236}">
                <a16:creationId xmlns:a16="http://schemas.microsoft.com/office/drawing/2014/main" id="{6782ABC8-85EA-4476-A776-A346BDC69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150" y="34290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pSp>
        <p:nvGrpSpPr>
          <p:cNvPr id="18" name="Group 32">
            <a:extLst>
              <a:ext uri="{FF2B5EF4-FFF2-40B4-BE49-F238E27FC236}">
                <a16:creationId xmlns:a16="http://schemas.microsoft.com/office/drawing/2014/main" id="{5F2EEEFF-EF33-4859-AA22-C56C60B3536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133600"/>
            <a:ext cx="3276600" cy="2728913"/>
            <a:chOff x="2436" y="1210"/>
            <a:chExt cx="2064" cy="1719"/>
          </a:xfrm>
        </p:grpSpPr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94431707-374E-489F-AACA-7E687587B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6" y="153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0" name="Oval 21">
              <a:extLst>
                <a:ext uri="{FF2B5EF4-FFF2-40B4-BE49-F238E27FC236}">
                  <a16:creationId xmlns:a16="http://schemas.microsoft.com/office/drawing/2014/main" id="{65E3E322-AB7C-4A27-A815-6F6BD0B6B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173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1" name="Line 23">
              <a:extLst>
                <a:ext uri="{FF2B5EF4-FFF2-40B4-BE49-F238E27FC236}">
                  <a16:creationId xmlns:a16="http://schemas.microsoft.com/office/drawing/2014/main" id="{3BC80E58-02F8-4D4C-9F93-6FCF9F58AF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6" y="1210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24">
              <a:extLst>
                <a:ext uri="{FF2B5EF4-FFF2-40B4-BE49-F238E27FC236}">
                  <a16:creationId xmlns:a16="http://schemas.microsoft.com/office/drawing/2014/main" id="{520402A1-2942-4C85-9770-D26B8B7DE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0" y="269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IS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3" name="Line 29">
              <a:extLst>
                <a:ext uri="{FF2B5EF4-FFF2-40B4-BE49-F238E27FC236}">
                  <a16:creationId xmlns:a16="http://schemas.microsoft.com/office/drawing/2014/main" id="{EE59CE21-C614-4E0B-97F8-B552977F8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2" y="1594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4" name="Group 33">
            <a:extLst>
              <a:ext uri="{FF2B5EF4-FFF2-40B4-BE49-F238E27FC236}">
                <a16:creationId xmlns:a16="http://schemas.microsoft.com/office/drawing/2014/main" id="{9FEECD04-20D6-4AEA-B613-333B1D796AD7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2133600"/>
            <a:ext cx="3200400" cy="3581400"/>
            <a:chOff x="2388" y="1210"/>
            <a:chExt cx="2016" cy="2256"/>
          </a:xfrm>
        </p:grpSpPr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2576E1E0-1525-47AB-9223-71AB97698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8" y="1402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17">
              <a:extLst>
                <a:ext uri="{FF2B5EF4-FFF2-40B4-BE49-F238E27FC236}">
                  <a16:creationId xmlns:a16="http://schemas.microsoft.com/office/drawing/2014/main" id="{CCFC9CB6-6B96-44AB-B0B2-2D9FCDF02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2" y="121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LM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Oval 25">
              <a:extLst>
                <a:ext uri="{FF2B5EF4-FFF2-40B4-BE49-F238E27FC236}">
                  <a16:creationId xmlns:a16="http://schemas.microsoft.com/office/drawing/2014/main" id="{8F9F1526-9573-4673-9CA7-E81D37A85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2" y="2026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85B045E5-1850-4854-A436-DDB83BDFE1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4" y="1862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E9465819-6CD2-4F64-9F65-695DF68B09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00" y="2112"/>
              <a:ext cx="12" cy="1114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Text Box 28">
              <a:extLst>
                <a:ext uri="{FF2B5EF4-FFF2-40B4-BE49-F238E27FC236}">
                  <a16:creationId xmlns:a16="http://schemas.microsoft.com/office/drawing/2014/main" id="{FBCDE5AB-86DF-48C1-88AB-76ED662A3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4" y="321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>
                  <a:solidFill>
                    <a:srgbClr val="0000FF"/>
                  </a:solidFill>
                </a:rPr>
                <a:t>Y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4220A73A-AB3D-40E6-9193-C7DF11778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8" y="1546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C4ADA290-E8CA-4221-A52E-55E8BED50F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845254"/>
              </p:ext>
            </p:extLst>
          </p:nvPr>
        </p:nvGraphicFramePr>
        <p:xfrm>
          <a:off x="6923088" y="5327650"/>
          <a:ext cx="392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5327650"/>
                        <a:ext cx="39211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aixaDeTexto 32">
            <a:extLst>
              <a:ext uri="{FF2B5EF4-FFF2-40B4-BE49-F238E27FC236}">
                <a16:creationId xmlns:a16="http://schemas.microsoft.com/office/drawing/2014/main" id="{B47A4AD1-4241-48BA-95B3-4EC9437ADB93}"/>
              </a:ext>
            </a:extLst>
          </p:cNvPr>
          <p:cNvSpPr txBox="1"/>
          <p:nvPr/>
        </p:nvSpPr>
        <p:spPr>
          <a:xfrm>
            <a:off x="6400800" y="3276600"/>
            <a:ext cx="1009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BP=0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4698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CBAD932-0BC7-49CF-BA83-CE9AC8399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609600"/>
            <a:ext cx="8799443" cy="5867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</a:rPr>
              <a:t>O Governo pode fazer política fiscal aumentando G ou reduzindo T. Dessa forma a curva IS será deslocada para a direita. Note que, no caso de choques sobre a economia que aumentem a demanda agregada (aumento do consumo ou do investimento autônomo, da renda esperada,...), a curva IS também se deslocaria para a direita. Exemplificaremos com o governo fazendo política fiscal, aumentando G.</a:t>
            </a:r>
            <a:endParaRPr lang="en-US" sz="2400" dirty="0">
              <a:solidFill>
                <a:srgbClr val="000000"/>
              </a:solidFill>
            </a:endParaRPr>
          </a:p>
          <a:p>
            <a:pPr algn="just"/>
            <a:r>
              <a:rPr lang="en-US" sz="2400" dirty="0">
                <a:solidFill>
                  <a:srgbClr val="000000"/>
                </a:solidFill>
              </a:rPr>
              <a:t>Com o </a:t>
            </a:r>
            <a:r>
              <a:rPr lang="en-US" sz="2400" dirty="0" err="1">
                <a:solidFill>
                  <a:srgbClr val="000000"/>
                </a:solidFill>
              </a:rPr>
              <a:t>aumento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em</a:t>
            </a:r>
            <a:r>
              <a:rPr lang="en-US" sz="2400" dirty="0">
                <a:solidFill>
                  <a:srgbClr val="000000"/>
                </a:solidFill>
              </a:rPr>
              <a:t> G a </a:t>
            </a:r>
            <a:r>
              <a:rPr lang="en-US" sz="2400" dirty="0" err="1">
                <a:solidFill>
                  <a:srgbClr val="000000"/>
                </a:solidFill>
              </a:rPr>
              <a:t>curva</a:t>
            </a:r>
            <a:r>
              <a:rPr lang="en-US" sz="2400" dirty="0">
                <a:solidFill>
                  <a:srgbClr val="000000"/>
                </a:solidFill>
              </a:rPr>
              <a:t>  IS  se  </a:t>
            </a:r>
            <a:r>
              <a:rPr lang="en-US" sz="2400" dirty="0" err="1">
                <a:solidFill>
                  <a:srgbClr val="000000"/>
                </a:solidFill>
              </a:rPr>
              <a:t>desloca</a:t>
            </a:r>
            <a:r>
              <a:rPr lang="en-US" sz="2400" dirty="0">
                <a:solidFill>
                  <a:srgbClr val="000000"/>
                </a:solidFill>
              </a:rPr>
              <a:t>  para  IS</a:t>
            </a:r>
            <a:r>
              <a:rPr lang="en-US" sz="17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,  </a:t>
            </a:r>
            <a:r>
              <a:rPr lang="en-US" sz="2400" dirty="0" err="1">
                <a:solidFill>
                  <a:srgbClr val="000000"/>
                </a:solidFill>
              </a:rPr>
              <a:t>devido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ao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nível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mais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elevado</a:t>
            </a:r>
            <a:r>
              <a:rPr lang="en-US" sz="2400" dirty="0">
                <a:solidFill>
                  <a:srgbClr val="000000"/>
                </a:solidFill>
              </a:rPr>
              <a:t>  de  </a:t>
            </a:r>
            <a:r>
              <a:rPr lang="en-US" sz="2400" dirty="0" err="1">
                <a:solidFill>
                  <a:srgbClr val="000000"/>
                </a:solidFill>
              </a:rPr>
              <a:t>demanda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agregada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elevando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nível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produção</a:t>
            </a:r>
            <a:r>
              <a:rPr lang="en-US" sz="2400" dirty="0">
                <a:solidFill>
                  <a:srgbClr val="000000"/>
                </a:solidFill>
              </a:rPr>
              <a:t>. Com a </a:t>
            </a:r>
            <a:r>
              <a:rPr lang="en-US" sz="2400" dirty="0" err="1">
                <a:solidFill>
                  <a:srgbClr val="000000"/>
                </a:solidFill>
              </a:rPr>
              <a:t>economia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fechada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equilíbrio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ocorreria</a:t>
            </a:r>
            <a:r>
              <a:rPr lang="en-US" sz="2400" dirty="0">
                <a:solidFill>
                  <a:srgbClr val="000000"/>
                </a:solidFill>
              </a:rPr>
              <a:t> no </a:t>
            </a:r>
            <a:r>
              <a:rPr lang="en-US" sz="2400" dirty="0" err="1">
                <a:solidFill>
                  <a:srgbClr val="000000"/>
                </a:solidFill>
              </a:rPr>
              <a:t>ponto</a:t>
            </a:r>
            <a:r>
              <a:rPr lang="en-US" sz="2400" dirty="0">
                <a:solidFill>
                  <a:srgbClr val="000000"/>
                </a:solidFill>
              </a:rPr>
              <a:t> B. Como a </a:t>
            </a:r>
            <a:r>
              <a:rPr lang="en-US" sz="2400" dirty="0" err="1">
                <a:solidFill>
                  <a:srgbClr val="000000"/>
                </a:solidFill>
              </a:rPr>
              <a:t>economia</a:t>
            </a:r>
            <a:r>
              <a:rPr lang="en-US" sz="2400" dirty="0">
                <a:solidFill>
                  <a:srgbClr val="000000"/>
                </a:solidFill>
              </a:rPr>
              <a:t> é </a:t>
            </a:r>
            <a:r>
              <a:rPr lang="en-US" sz="2400" dirty="0" err="1">
                <a:solidFill>
                  <a:srgbClr val="000000"/>
                </a:solidFill>
              </a:rPr>
              <a:t>aberta</a:t>
            </a:r>
            <a:r>
              <a:rPr lang="en-US" sz="2400" dirty="0">
                <a:solidFill>
                  <a:srgbClr val="000000"/>
                </a:solidFill>
              </a:rPr>
              <a:t>  com PMC,  </a:t>
            </a:r>
            <a:r>
              <a:rPr lang="en-US" sz="2400" dirty="0" err="1">
                <a:solidFill>
                  <a:srgbClr val="000000"/>
                </a:solidFill>
              </a:rPr>
              <a:t>quando</a:t>
            </a:r>
            <a:r>
              <a:rPr lang="en-US" sz="2400" dirty="0">
                <a:solidFill>
                  <a:srgbClr val="000000"/>
                </a:solidFill>
              </a:rPr>
              <a:t>  a  taxa  de  </a:t>
            </a:r>
            <a:r>
              <a:rPr lang="en-US" sz="2400" dirty="0" err="1">
                <a:solidFill>
                  <a:srgbClr val="000000"/>
                </a:solidFill>
              </a:rPr>
              <a:t>juros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começa</a:t>
            </a:r>
            <a:r>
              <a:rPr lang="en-US" sz="2400" dirty="0">
                <a:solidFill>
                  <a:srgbClr val="000000"/>
                </a:solidFill>
              </a:rPr>
              <a:t> a </a:t>
            </a:r>
            <a:r>
              <a:rPr lang="en-US" sz="2400" dirty="0" err="1">
                <a:solidFill>
                  <a:srgbClr val="000000"/>
                </a:solidFill>
              </a:rPr>
              <a:t>subir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devido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aumento</a:t>
            </a:r>
            <a:r>
              <a:rPr lang="en-US" sz="2400" dirty="0">
                <a:solidFill>
                  <a:srgbClr val="000000"/>
                </a:solidFill>
              </a:rPr>
              <a:t> da </a:t>
            </a:r>
            <a:r>
              <a:rPr lang="en-US" sz="2400" dirty="0" err="1">
                <a:solidFill>
                  <a:srgbClr val="000000"/>
                </a:solidFill>
              </a:rPr>
              <a:t>demanda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por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moeda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originado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pelo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crescimento</a:t>
            </a:r>
            <a:r>
              <a:rPr lang="en-US" sz="2400" dirty="0">
                <a:solidFill>
                  <a:srgbClr val="000000"/>
                </a:solidFill>
              </a:rPr>
              <a:t> da </a:t>
            </a:r>
            <a:r>
              <a:rPr lang="en-US" sz="2400" dirty="0" err="1">
                <a:solidFill>
                  <a:srgbClr val="000000"/>
                </a:solidFill>
              </a:rPr>
              <a:t>renda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há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uma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rápida</a:t>
            </a:r>
            <a:r>
              <a:rPr lang="en-US" sz="2400" dirty="0">
                <a:solidFill>
                  <a:srgbClr val="000000"/>
                </a:solidFill>
              </a:rPr>
              <a:t>  entrada  de  </a:t>
            </a:r>
            <a:r>
              <a:rPr lang="en-US" sz="2400" dirty="0" err="1">
                <a:solidFill>
                  <a:srgbClr val="000000"/>
                </a:solidFill>
              </a:rPr>
              <a:t>recursos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maior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demanda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pela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moeda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doméstica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en-US" sz="2400" dirty="0" err="1">
                <a:solidFill>
                  <a:srgbClr val="000000"/>
                </a:solidFill>
              </a:rPr>
              <a:t>maior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oferta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moeda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estrangeira</a:t>
            </a:r>
            <a:r>
              <a:rPr lang="en-US" sz="2400" dirty="0">
                <a:solidFill>
                  <a:srgbClr val="000000"/>
                </a:solidFill>
              </a:rPr>
              <a:t>), </a:t>
            </a:r>
            <a:r>
              <a:rPr lang="en-US" sz="2400" dirty="0" err="1">
                <a:solidFill>
                  <a:srgbClr val="000000"/>
                </a:solidFill>
              </a:rPr>
              <a:t>gerando</a:t>
            </a:r>
            <a:r>
              <a:rPr lang="en-US" sz="2400" dirty="0">
                <a:solidFill>
                  <a:srgbClr val="000000"/>
                </a:solidFill>
              </a:rPr>
              <a:t> um </a:t>
            </a:r>
            <a:r>
              <a:rPr lang="en-US" sz="2400" dirty="0" err="1">
                <a:solidFill>
                  <a:srgbClr val="000000"/>
                </a:solidFill>
              </a:rPr>
              <a:t>superávit</a:t>
            </a:r>
            <a:r>
              <a:rPr lang="en-US" sz="2400" dirty="0">
                <a:solidFill>
                  <a:srgbClr val="000000"/>
                </a:solidFill>
              </a:rPr>
              <a:t> no BP.  Como  o </a:t>
            </a:r>
            <a:r>
              <a:rPr lang="en-US" sz="2400" dirty="0" err="1">
                <a:solidFill>
                  <a:srgbClr val="000000"/>
                </a:solidFill>
              </a:rPr>
              <a:t>Bacen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pretende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manter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fixa</a:t>
            </a:r>
            <a:r>
              <a:rPr lang="en-US" sz="2400" dirty="0">
                <a:solidFill>
                  <a:srgbClr val="000000"/>
                </a:solidFill>
              </a:rPr>
              <a:t>  a  taxa  de  </a:t>
            </a:r>
            <a:r>
              <a:rPr lang="en-US" sz="2400" dirty="0" err="1">
                <a:solidFill>
                  <a:srgbClr val="000000"/>
                </a:solidFill>
              </a:rPr>
              <a:t>câmbio</a:t>
            </a:r>
            <a:r>
              <a:rPr lang="en-US" sz="2400" dirty="0">
                <a:solidFill>
                  <a:srgbClr val="000000"/>
                </a:solidFill>
              </a:rPr>
              <a:t>,  </a:t>
            </a:r>
            <a:r>
              <a:rPr lang="en-US" sz="2400" dirty="0" err="1">
                <a:solidFill>
                  <a:srgbClr val="000000"/>
                </a:solidFill>
              </a:rPr>
              <a:t>ele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atua</a:t>
            </a:r>
            <a:r>
              <a:rPr lang="en-US" sz="2400" dirty="0">
                <a:solidFill>
                  <a:srgbClr val="000000"/>
                </a:solidFill>
              </a:rPr>
              <a:t>  no  </a:t>
            </a:r>
            <a:r>
              <a:rPr lang="en-US" sz="2400" dirty="0" err="1">
                <a:solidFill>
                  <a:srgbClr val="000000"/>
                </a:solidFill>
              </a:rPr>
              <a:t>mercado</a:t>
            </a:r>
            <a:r>
              <a:rPr lang="en-US" sz="2400" dirty="0">
                <a:solidFill>
                  <a:srgbClr val="000000"/>
                </a:solidFill>
              </a:rPr>
              <a:t>  cambial  </a:t>
            </a:r>
            <a:r>
              <a:rPr lang="en-US" sz="2400" dirty="0" err="1">
                <a:solidFill>
                  <a:srgbClr val="000000"/>
                </a:solidFill>
              </a:rPr>
              <a:t>comprando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moeda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estrangeira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acumulando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reservas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internacionais</a:t>
            </a:r>
            <a:r>
              <a:rPr lang="en-US" sz="2400" dirty="0">
                <a:solidFill>
                  <a:srgbClr val="000000"/>
                </a:solidFill>
              </a:rPr>
              <a:t>). Tal </a:t>
            </a:r>
            <a:r>
              <a:rPr lang="en-US" sz="2400" dirty="0" err="1">
                <a:solidFill>
                  <a:srgbClr val="000000"/>
                </a:solidFill>
              </a:rPr>
              <a:t>procedimento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aumenta</a:t>
            </a:r>
            <a:r>
              <a:rPr lang="en-US" sz="2400" dirty="0">
                <a:solidFill>
                  <a:srgbClr val="000000"/>
                </a:solidFill>
              </a:rPr>
              <a:t> a base </a:t>
            </a:r>
            <a:r>
              <a:rPr lang="en-US" sz="2400" dirty="0" err="1">
                <a:solidFill>
                  <a:srgbClr val="000000"/>
                </a:solidFill>
              </a:rPr>
              <a:t>monetária</a:t>
            </a:r>
            <a:r>
              <a:rPr lang="en-US" sz="2400" dirty="0">
                <a:solidFill>
                  <a:srgbClr val="000000"/>
                </a:solidFill>
              </a:rPr>
              <a:t> e </a:t>
            </a:r>
            <a:r>
              <a:rPr lang="en-US" sz="2400" dirty="0" err="1">
                <a:solidFill>
                  <a:srgbClr val="000000"/>
                </a:solidFill>
              </a:rPr>
              <a:t>os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>
                <a:solidFill>
                  <a:srgbClr val="000000"/>
                </a:solidFill>
              </a:rPr>
              <a:t>meios</a:t>
            </a:r>
            <a:r>
              <a:rPr lang="en-US" sz="2400" dirty="0">
                <a:solidFill>
                  <a:srgbClr val="000000"/>
                </a:solidFill>
              </a:rPr>
              <a:t> de  </a:t>
            </a:r>
            <a:r>
              <a:rPr lang="en-US" sz="2400" dirty="0" err="1">
                <a:solidFill>
                  <a:srgbClr val="000000"/>
                </a:solidFill>
              </a:rPr>
              <a:t>pagamento</a:t>
            </a:r>
            <a:r>
              <a:rPr lang="en-US" sz="2400" dirty="0">
                <a:solidFill>
                  <a:srgbClr val="000000"/>
                </a:solidFill>
              </a:rPr>
              <a:t>,  </a:t>
            </a:r>
            <a:r>
              <a:rPr lang="en-US" sz="2400" dirty="0" err="1">
                <a:solidFill>
                  <a:srgbClr val="000000"/>
                </a:solidFill>
              </a:rPr>
              <a:t>deslocando</a:t>
            </a:r>
            <a:r>
              <a:rPr lang="en-US" sz="2400" dirty="0">
                <a:solidFill>
                  <a:srgbClr val="000000"/>
                </a:solidFill>
              </a:rPr>
              <a:t>  a  </a:t>
            </a:r>
            <a:r>
              <a:rPr lang="en-US" sz="2400" dirty="0" err="1">
                <a:solidFill>
                  <a:srgbClr val="000000"/>
                </a:solidFill>
              </a:rPr>
              <a:t>curva</a:t>
            </a:r>
            <a:r>
              <a:rPr lang="en-US" sz="2400" dirty="0">
                <a:solidFill>
                  <a:srgbClr val="000000"/>
                </a:solidFill>
              </a:rPr>
              <a:t>  LM  para LM</a:t>
            </a:r>
            <a:r>
              <a:rPr lang="en-US" sz="17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até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que</a:t>
            </a:r>
            <a:r>
              <a:rPr lang="en-US" sz="2400" dirty="0">
                <a:solidFill>
                  <a:srgbClr val="000000"/>
                </a:solidFill>
              </a:rPr>
              <a:t> a taxa de </a:t>
            </a:r>
            <a:r>
              <a:rPr lang="en-US" sz="2400" dirty="0" err="1">
                <a:solidFill>
                  <a:srgbClr val="000000"/>
                </a:solidFill>
              </a:rPr>
              <a:t>juros</a:t>
            </a:r>
            <a:r>
              <a:rPr lang="en-US" sz="2400" dirty="0">
                <a:solidFill>
                  <a:srgbClr val="000000"/>
                </a:solidFill>
              </a:rPr>
              <a:t> volte </a:t>
            </a:r>
            <a:r>
              <a:rPr lang="en-US" sz="2400" dirty="0" err="1">
                <a:solidFill>
                  <a:srgbClr val="000000"/>
                </a:solidFill>
              </a:rPr>
              <a:t>ao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seu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nível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inicial</a:t>
            </a:r>
            <a:r>
              <a:rPr lang="en-US" sz="2400" dirty="0">
                <a:solidFill>
                  <a:srgbClr val="000000"/>
                </a:solidFill>
              </a:rPr>
              <a:t> e volte a </a:t>
            </a:r>
            <a:r>
              <a:rPr lang="en-US" sz="2400" dirty="0" err="1">
                <a:solidFill>
                  <a:srgbClr val="000000"/>
                </a:solidFill>
              </a:rPr>
              <a:t>ser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respeitada</a:t>
            </a:r>
            <a:r>
              <a:rPr lang="en-US" sz="2400" dirty="0">
                <a:solidFill>
                  <a:srgbClr val="000000"/>
                </a:solidFill>
              </a:rPr>
              <a:t> a PDJ.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441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FDF13-3958-47F8-93C4-FE061B7F6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9842"/>
            <a:ext cx="9183757" cy="1325563"/>
          </a:xfrm>
        </p:spPr>
        <p:txBody>
          <a:bodyPr>
            <a:noAutofit/>
          </a:bodyPr>
          <a:lstStyle/>
          <a:p>
            <a:r>
              <a:rPr lang="it-IT" sz="3800" b="1" dirty="0"/>
              <a:t>11) CEBRASPE (CESPE) - Diplomata/IRBr/2014 </a:t>
            </a:r>
            <a:br>
              <a:rPr lang="it-IT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7148AD-ADCB-4632-832B-300876FF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831714"/>
            <a:ext cx="8865705" cy="4351338"/>
          </a:xfrm>
        </p:spPr>
        <p:txBody>
          <a:bodyPr/>
          <a:lstStyle/>
          <a:p>
            <a:pPr algn="just"/>
            <a:r>
              <a:rPr lang="pt-BR" dirty="0"/>
              <a:t>Acerca dos fluxos internacionais de bens e capital, dos regimes de câmbio e da relação câmbio-juros, julgue          (</a:t>
            </a:r>
            <a:r>
              <a:rPr lang="pt-BR" b="1" dirty="0"/>
              <a:t>C </a:t>
            </a:r>
            <a:r>
              <a:rPr lang="pt-BR" dirty="0"/>
              <a:t>ou </a:t>
            </a:r>
            <a:r>
              <a:rPr lang="pt-BR" b="1" dirty="0"/>
              <a:t>E</a:t>
            </a:r>
            <a:r>
              <a:rPr lang="pt-BR" dirty="0"/>
              <a:t>) o item a seguir.</a:t>
            </a:r>
          </a:p>
          <a:p>
            <a:pPr algn="just"/>
            <a:r>
              <a:rPr lang="pt-BR" dirty="0"/>
              <a:t>A vantagem do regime de taxas de câmbio fixas é a de ajustar automaticamente a economia, o que facilita as transações internacionais e desonera o Banco Central do</a:t>
            </a:r>
            <a:br>
              <a:rPr lang="pt-BR" dirty="0"/>
            </a:br>
            <a:r>
              <a:rPr lang="pt-BR" dirty="0"/>
              <a:t>Brasil dessa incumbência.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5EDBA32-85BD-4168-A343-1B3BB21D454E}"/>
              </a:ext>
            </a:extLst>
          </p:cNvPr>
          <p:cNvSpPr txBox="1">
            <a:spLocks/>
          </p:cNvSpPr>
          <p:nvPr/>
        </p:nvSpPr>
        <p:spPr>
          <a:xfrm>
            <a:off x="195463" y="4258978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DF5AF7E2-BC21-44EE-8FD0-A2D28278D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63" y="4866867"/>
            <a:ext cx="8763004" cy="172354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O </a:t>
            </a:r>
            <a:r>
              <a:rPr lang="en-US" sz="2400" dirty="0" err="1"/>
              <a:t>câmbio</a:t>
            </a:r>
            <a:r>
              <a:rPr lang="en-US" sz="2400" dirty="0"/>
              <a:t> </a:t>
            </a:r>
            <a:r>
              <a:rPr lang="en-US" sz="2400" dirty="0" err="1"/>
              <a:t>fixo</a:t>
            </a:r>
            <a:r>
              <a:rPr lang="en-US" sz="2400" dirty="0"/>
              <a:t> </a:t>
            </a:r>
            <a:r>
              <a:rPr lang="en-US" sz="2400" b="1" dirty="0" err="1"/>
              <a:t>não</a:t>
            </a:r>
            <a:r>
              <a:rPr lang="en-US" sz="2400" b="1" dirty="0"/>
              <a:t> </a:t>
            </a:r>
            <a:r>
              <a:rPr lang="en-US" sz="2400" b="1" dirty="0" err="1"/>
              <a:t>permite</a:t>
            </a:r>
            <a:r>
              <a:rPr lang="en-US" sz="2400" b="1" dirty="0"/>
              <a:t> o </a:t>
            </a:r>
            <a:r>
              <a:rPr lang="en-US" sz="2400" b="1" dirty="0" err="1"/>
              <a:t>ajuste</a:t>
            </a:r>
            <a:r>
              <a:rPr lang="en-US" sz="2400" b="1" dirty="0"/>
              <a:t> </a:t>
            </a:r>
            <a:r>
              <a:rPr lang="en-US" sz="2400" b="1" dirty="0" err="1"/>
              <a:t>automático</a:t>
            </a:r>
            <a:r>
              <a:rPr lang="en-US" sz="2400" b="1" dirty="0"/>
              <a:t> do BP.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Dado um deficit no BP, </a:t>
            </a:r>
            <a:r>
              <a:rPr lang="en-US" sz="2400" dirty="0" err="1"/>
              <a:t>caso</a:t>
            </a:r>
            <a:r>
              <a:rPr lang="en-US" sz="2400" dirty="0"/>
              <a:t> o </a:t>
            </a:r>
            <a:r>
              <a:rPr lang="en-US" sz="2400" dirty="0" err="1"/>
              <a:t>câmbio</a:t>
            </a:r>
            <a:r>
              <a:rPr lang="en-US" sz="2400" dirty="0"/>
              <a:t> fosse </a:t>
            </a:r>
            <a:r>
              <a:rPr lang="en-US" sz="2400" dirty="0" err="1"/>
              <a:t>flexível</a:t>
            </a:r>
            <a:r>
              <a:rPr lang="en-US" sz="2400" dirty="0"/>
              <a:t>, </a:t>
            </a:r>
            <a:r>
              <a:rPr lang="en-US" sz="2400" dirty="0" err="1"/>
              <a:t>ele</a:t>
            </a:r>
            <a:r>
              <a:rPr lang="en-US" sz="2400" dirty="0"/>
              <a:t> se </a:t>
            </a:r>
            <a:r>
              <a:rPr lang="en-US" sz="2400" dirty="0" err="1"/>
              <a:t>depreciaria</a:t>
            </a:r>
            <a:r>
              <a:rPr lang="en-US" sz="2400" dirty="0"/>
              <a:t>, </a:t>
            </a:r>
            <a:r>
              <a:rPr lang="en-US" sz="2400" dirty="0" err="1"/>
              <a:t>contribuindo</a:t>
            </a:r>
            <a:r>
              <a:rPr lang="en-US" sz="2400" dirty="0"/>
              <a:t> para a </a:t>
            </a:r>
            <a:r>
              <a:rPr lang="en-US" sz="2400" dirty="0" err="1"/>
              <a:t>eliminação</a:t>
            </a:r>
            <a:r>
              <a:rPr lang="en-US" sz="2400" dirty="0"/>
              <a:t> do deficit.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Note que, se o </a:t>
            </a:r>
            <a:r>
              <a:rPr lang="en-US" sz="2400" dirty="0" err="1"/>
              <a:t>câmbio</a:t>
            </a:r>
            <a:r>
              <a:rPr lang="en-US" sz="2400" dirty="0"/>
              <a:t> fosse </a:t>
            </a:r>
            <a:r>
              <a:rPr lang="en-US" sz="2400" dirty="0" err="1"/>
              <a:t>fixo</a:t>
            </a:r>
            <a:r>
              <a:rPr lang="en-US" sz="2400" dirty="0"/>
              <a:t>, o BP </a:t>
            </a:r>
            <a:r>
              <a:rPr lang="en-US" sz="2400" dirty="0" err="1"/>
              <a:t>não</a:t>
            </a:r>
            <a:r>
              <a:rPr lang="en-US" sz="2400" dirty="0"/>
              <a:t> se </a:t>
            </a:r>
            <a:r>
              <a:rPr lang="en-US" sz="2400" dirty="0" err="1"/>
              <a:t>ajustaria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8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39514-62E3-481D-966A-A0ADE50F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12118"/>
            <a:ext cx="8799444" cy="1325563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12) CEBRASPE (CESPE) - ERPDACGN (ANP)/ ANP/Área II/2013 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52B5CB-AF8A-4442-B1FB-735E159E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255783"/>
            <a:ext cx="8746436" cy="4351338"/>
          </a:xfrm>
        </p:spPr>
        <p:txBody>
          <a:bodyPr/>
          <a:lstStyle/>
          <a:p>
            <a:pPr algn="just"/>
            <a:r>
              <a:rPr lang="pt-BR" dirty="0"/>
              <a:t>Julgue o item subsequente, com relação à paridade do poder de compra, determinante do consumo e da análise de política monetária e fiscal.</a:t>
            </a:r>
          </a:p>
          <a:p>
            <a:pPr algn="just"/>
            <a:r>
              <a:rPr lang="pt-BR" dirty="0"/>
              <a:t>De acordo com o princípio da teoria da paridade do poder de compra, a taxa de câmbio entre duas moedas deve depender dos níveis de preços nos dois países.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9E161EA-796B-4448-B164-B64B2E8D2F20}"/>
              </a:ext>
            </a:extLst>
          </p:cNvPr>
          <p:cNvSpPr txBox="1">
            <a:spLocks/>
          </p:cNvSpPr>
          <p:nvPr/>
        </p:nvSpPr>
        <p:spPr>
          <a:xfrm>
            <a:off x="288227" y="3781897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8A8339DE-F942-49E7-92DF-FD006A563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295" y="3886209"/>
            <a:ext cx="7156171" cy="90794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Como </a:t>
            </a:r>
            <a:r>
              <a:rPr lang="en-US" sz="2400" dirty="0" err="1"/>
              <a:t>vimos</a:t>
            </a:r>
            <a:r>
              <a:rPr lang="en-US" sz="2400" dirty="0"/>
              <a:t>, a </a:t>
            </a:r>
            <a:r>
              <a:rPr lang="en-US" sz="2400" dirty="0" err="1"/>
              <a:t>versão</a:t>
            </a:r>
            <a:r>
              <a:rPr lang="en-US" sz="2400" dirty="0"/>
              <a:t> </a:t>
            </a:r>
            <a:r>
              <a:rPr lang="en-US" sz="2400" dirty="0" err="1"/>
              <a:t>absoluta</a:t>
            </a:r>
            <a:r>
              <a:rPr lang="en-US" sz="2400" dirty="0"/>
              <a:t> da PPC </a:t>
            </a:r>
            <a:r>
              <a:rPr lang="en-US" sz="2400" dirty="0" err="1"/>
              <a:t>implica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P = EP*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→  E = P/P*.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050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22882-B4EE-4245-9823-430838CF5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-191461"/>
            <a:ext cx="8852452" cy="1325563"/>
          </a:xfrm>
        </p:spPr>
        <p:txBody>
          <a:bodyPr>
            <a:normAutofit/>
          </a:bodyPr>
          <a:lstStyle/>
          <a:p>
            <a:pPr algn="just"/>
            <a:r>
              <a:rPr lang="pt-BR" sz="3800" b="1" dirty="0"/>
              <a:t>13) CEBRASPE (CESPE) - ACE (TC-DF)/2012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EF841A-1237-4DFB-B99D-2B6A4EF71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858216"/>
            <a:ext cx="8852451" cy="485347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Com relação a políticas econômicas, à dívida pública e ao comportamento da economia brasileira, julgue o item seguinte.</a:t>
            </a:r>
          </a:p>
          <a:p>
            <a:pPr algn="just"/>
            <a:r>
              <a:rPr lang="pt-BR" dirty="0"/>
              <a:t>Um dos principais argumentos mobilizados na defesa do regime de câmbio fixo é a disciplina que esse regime cambial impõe à condução da política econômica de um</a:t>
            </a:r>
            <a:br>
              <a:rPr lang="pt-BR" dirty="0"/>
            </a:br>
            <a:r>
              <a:rPr lang="pt-BR" dirty="0"/>
              <a:t>país, uma vez que, sob tal regime, o banco central não pode controlar as taxas de juros nem financiar o déficit público por intermédio da emissão de moeda.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4529C44-C7BA-462F-BD4F-8F2BC1ECCD27}"/>
              </a:ext>
            </a:extLst>
          </p:cNvPr>
          <p:cNvSpPr txBox="1">
            <a:spLocks/>
          </p:cNvSpPr>
          <p:nvPr/>
        </p:nvSpPr>
        <p:spPr>
          <a:xfrm>
            <a:off x="208714" y="4550520"/>
            <a:ext cx="1540573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            ?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83A27EA0-E734-4E5A-9143-70C520B25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8070" y="4575323"/>
            <a:ext cx="6987216" cy="120032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Isso</a:t>
            </a:r>
            <a:r>
              <a:rPr lang="en-US" sz="2400" dirty="0"/>
              <a:t> é </a:t>
            </a:r>
            <a:r>
              <a:rPr lang="en-US" sz="2400" dirty="0" err="1"/>
              <a:t>verdade</a:t>
            </a:r>
            <a:r>
              <a:rPr lang="en-US" sz="2400" dirty="0"/>
              <a:t> </a:t>
            </a:r>
            <a:r>
              <a:rPr lang="en-US" sz="2400" dirty="0" err="1"/>
              <a:t>desde</a:t>
            </a:r>
            <a:r>
              <a:rPr lang="en-US" sz="2400" dirty="0"/>
              <a:t> que </a:t>
            </a:r>
            <a:r>
              <a:rPr lang="en-US" sz="2400" dirty="0" err="1"/>
              <a:t>seja</a:t>
            </a:r>
            <a:r>
              <a:rPr lang="en-US" sz="2400" dirty="0"/>
              <a:t> </a:t>
            </a:r>
            <a:r>
              <a:rPr lang="en-US" sz="2400" dirty="0" err="1"/>
              <a:t>adotada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Caixa de </a:t>
            </a:r>
            <a:r>
              <a:rPr lang="en-US" sz="2400" dirty="0" err="1"/>
              <a:t>Conversão</a:t>
            </a:r>
            <a:r>
              <a:rPr lang="en-US" sz="2400" dirty="0"/>
              <a:t>. </a:t>
            </a:r>
            <a:r>
              <a:rPr lang="en-US" sz="2400" dirty="0" err="1"/>
              <a:t>Nesse</a:t>
            </a:r>
            <a:r>
              <a:rPr lang="en-US" sz="2400" dirty="0"/>
              <a:t> </a:t>
            </a:r>
            <a:r>
              <a:rPr lang="en-US" sz="2400" dirty="0" err="1"/>
              <a:t>caso</a:t>
            </a:r>
            <a:r>
              <a:rPr lang="en-US" sz="2400" dirty="0"/>
              <a:t>, as </a:t>
            </a:r>
            <a:r>
              <a:rPr lang="en-US" sz="2400" dirty="0" err="1"/>
              <a:t>emissões</a:t>
            </a:r>
            <a:r>
              <a:rPr lang="en-US" sz="2400" dirty="0"/>
              <a:t> </a:t>
            </a:r>
            <a:r>
              <a:rPr lang="en-US" sz="2400" dirty="0" err="1"/>
              <a:t>passam</a:t>
            </a:r>
            <a:r>
              <a:rPr lang="en-US" sz="2400" dirty="0"/>
              <a:t> a ser </a:t>
            </a:r>
            <a:r>
              <a:rPr lang="en-US" sz="2400" dirty="0" err="1"/>
              <a:t>lastreadas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reservas</a:t>
            </a:r>
            <a:r>
              <a:rPr lang="en-US" sz="2400" dirty="0"/>
              <a:t> </a:t>
            </a:r>
            <a:r>
              <a:rPr lang="en-US" sz="2400" dirty="0" err="1"/>
              <a:t>internacionais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80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DB27623-2283-41A3-A3D0-DAF0E9D89A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1036984"/>
            <a:ext cx="8534400" cy="563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0000"/>
                </a:solidFill>
              </a:rPr>
              <a:t>O modelo IS-LM-BP nos mostra os efeitos de curto prazo das políticas fiscal e monetária sobre as principais variáveis macroeconômicas, com economia aberta.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0000"/>
                </a:solidFill>
              </a:rPr>
              <a:t>Também podemos representar o efeito de choques sobre a economia (aumento da renda mundial, aumento da confiança do consumidor,...).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0000"/>
                </a:solidFill>
              </a:rPr>
              <a:t>Para representar o modelo IS-LM-BP precisamos entender como funciona o equilíbrio no mercado de bens (curva IS), o equilíbrio no mercado monetário (curva LM) e o equilíbrio no balanço de pagamentos (curva BP). Adicionalmente, são de fundamental importância os conceitos de taxa de câmbio e paridade descoberta de juros.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0000"/>
                </a:solidFill>
              </a:rPr>
              <a:t>O modelo é representado supondo a existência de capacidade ociosa. Portanto, um aumento da demanda agregada aumenta o produto, sem qualquer impacto sobre o nível de preços (preços rígidos).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087F838-C7C1-4C04-BBA8-8A0982A1E8D3}"/>
              </a:ext>
            </a:extLst>
          </p:cNvPr>
          <p:cNvSpPr txBox="1"/>
          <p:nvPr/>
        </p:nvSpPr>
        <p:spPr>
          <a:xfrm>
            <a:off x="238540" y="18222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6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24633-7C1B-4EDB-853E-EEA25F337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-151700"/>
            <a:ext cx="8839200" cy="1325563"/>
          </a:xfrm>
        </p:spPr>
        <p:txBody>
          <a:bodyPr>
            <a:normAutofit/>
          </a:bodyPr>
          <a:lstStyle/>
          <a:p>
            <a:r>
              <a:rPr lang="pt-BR" b="1" dirty="0"/>
              <a:t>14) CEBRASPE (CESPE) - (ANAC)/ 2012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CEB8C5-6FBF-4DC1-96F0-46E3D9F6E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895561"/>
            <a:ext cx="8839199" cy="50414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No que se refere à análise de política monetária, aos modelos de crescimento, ao sistema financeiro nacional e às teorias da inflação, julgue o item que se segue.</a:t>
            </a:r>
          </a:p>
          <a:p>
            <a:pPr algn="just"/>
            <a:r>
              <a:rPr lang="pt-BR" dirty="0"/>
              <a:t>Adotando o regime de câmbio flutuante, o Banco Central do Brasil expande ou contrai a base monetária por intermédio da compra ou venda de reservas internacionais,</a:t>
            </a:r>
            <a:br>
              <a:rPr lang="pt-BR" dirty="0"/>
            </a:br>
            <a:r>
              <a:rPr lang="pt-BR" dirty="0"/>
              <a:t>impondo disciplina à condução da política econômica. Essa passividade da política monetária fará que, no longo prazo, a taxa de expansão monetária do país com câmbio</a:t>
            </a:r>
            <a:br>
              <a:rPr lang="pt-BR" dirty="0"/>
            </a:br>
            <a:r>
              <a:rPr lang="pt-BR" dirty="0"/>
              <a:t>flutuante seja igual à taxa de expansão monetária do país ao qual a moeda está atrelada na flutuação.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0199617-413C-4A6B-A35B-F64EDBA03565}"/>
              </a:ext>
            </a:extLst>
          </p:cNvPr>
          <p:cNvSpPr txBox="1">
            <a:spLocks/>
          </p:cNvSpPr>
          <p:nvPr/>
        </p:nvSpPr>
        <p:spPr>
          <a:xfrm>
            <a:off x="235219" y="5014350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B0BA6AD3-45AB-4C0E-82EB-237D41CC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261" y="4654835"/>
            <a:ext cx="7407966" cy="164660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Se a taxa de </a:t>
            </a:r>
            <a:r>
              <a:rPr lang="en-US" sz="2400" dirty="0" err="1"/>
              <a:t>câmbio</a:t>
            </a:r>
            <a:r>
              <a:rPr lang="en-US" sz="2400" dirty="0"/>
              <a:t> for </a:t>
            </a:r>
            <a:r>
              <a:rPr lang="en-US" sz="2400" dirty="0" err="1"/>
              <a:t>flutuante</a:t>
            </a:r>
            <a:r>
              <a:rPr lang="en-US" sz="2400" dirty="0"/>
              <a:t>, deficits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superávits</a:t>
            </a:r>
            <a:r>
              <a:rPr lang="en-US" sz="2400" dirty="0"/>
              <a:t> no BP </a:t>
            </a:r>
            <a:r>
              <a:rPr lang="en-US" sz="2400" dirty="0" err="1"/>
              <a:t>ocasionam</a:t>
            </a:r>
            <a:r>
              <a:rPr lang="en-US" sz="2400" dirty="0"/>
              <a:t> </a:t>
            </a:r>
            <a:r>
              <a:rPr lang="en-US" sz="2400" dirty="0" err="1"/>
              <a:t>variações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taxa de </a:t>
            </a:r>
            <a:r>
              <a:rPr lang="en-US" sz="2400" dirty="0" err="1"/>
              <a:t>câmbio</a:t>
            </a:r>
            <a:r>
              <a:rPr lang="en-US" sz="2400" dirty="0"/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Caso o </a:t>
            </a:r>
            <a:r>
              <a:rPr lang="en-US" sz="2400" dirty="0" err="1"/>
              <a:t>Bacen</a:t>
            </a:r>
            <a:r>
              <a:rPr lang="en-US" sz="2400" dirty="0"/>
              <a:t> </a:t>
            </a:r>
            <a:r>
              <a:rPr lang="en-US" sz="2400" dirty="0" err="1"/>
              <a:t>decida</a:t>
            </a:r>
            <a:r>
              <a:rPr lang="en-US" sz="2400" dirty="0"/>
              <a:t> </a:t>
            </a:r>
            <a:r>
              <a:rPr lang="en-US" sz="2400" dirty="0" err="1"/>
              <a:t>fixar</a:t>
            </a:r>
            <a:r>
              <a:rPr lang="en-US" sz="2400" dirty="0"/>
              <a:t> o </a:t>
            </a:r>
            <a:r>
              <a:rPr lang="en-US" sz="2400" dirty="0" err="1"/>
              <a:t>câmbio</a:t>
            </a:r>
            <a:r>
              <a:rPr lang="en-US" sz="2400" dirty="0"/>
              <a:t>, </a:t>
            </a:r>
            <a:r>
              <a:rPr lang="en-US" sz="2400" dirty="0" err="1"/>
              <a:t>teremos</a:t>
            </a:r>
            <a:r>
              <a:rPr lang="en-US" sz="2400" dirty="0"/>
              <a:t> </a:t>
            </a:r>
            <a:r>
              <a:rPr lang="en-US" sz="2400" dirty="0" err="1"/>
              <a:t>alterações</a:t>
            </a:r>
            <a:r>
              <a:rPr lang="en-US" sz="2400" dirty="0"/>
              <a:t>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reservas</a:t>
            </a:r>
            <a:r>
              <a:rPr lang="en-US" sz="2400" dirty="0"/>
              <a:t> </a:t>
            </a:r>
            <a:r>
              <a:rPr lang="en-US" sz="2400" dirty="0" err="1"/>
              <a:t>internacionais</a:t>
            </a:r>
            <a:r>
              <a:rPr lang="en-US" sz="2400" dirty="0"/>
              <a:t> 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oferta</a:t>
            </a:r>
            <a:r>
              <a:rPr lang="en-US" sz="2400" dirty="0"/>
              <a:t> </a:t>
            </a:r>
            <a:r>
              <a:rPr lang="en-US" sz="2400" dirty="0" err="1"/>
              <a:t>monetária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24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D0459-B229-4661-8E6A-084F7596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-125204"/>
            <a:ext cx="8799443" cy="1325563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15) CEBRASPE (CESPE) -  ANAC/2012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9E92E4-E370-4BB7-B91E-3F1B6BCB3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030496"/>
            <a:ext cx="8799442" cy="4351338"/>
          </a:xfrm>
        </p:spPr>
        <p:txBody>
          <a:bodyPr/>
          <a:lstStyle/>
          <a:p>
            <a:pPr algn="just"/>
            <a:r>
              <a:rPr lang="pt-BR" dirty="0"/>
              <a:t>Acerca da teoria macroeconômica, julgue o item subsequente.</a:t>
            </a:r>
          </a:p>
          <a:p>
            <a:pPr algn="just"/>
            <a:r>
              <a:rPr lang="pt-BR" dirty="0"/>
              <a:t>Considerando-se que um país tenha adotado o regime de câmbio fixo (crível) e que, após alguns anos, sua inflação doméstica foi superior à inflação internacional, é</a:t>
            </a:r>
            <a:br>
              <a:rPr lang="pt-BR" dirty="0"/>
            </a:br>
            <a:r>
              <a:rPr lang="pt-BR" dirty="0"/>
              <a:t>correto afirmar que a hipótese de paridade do poder de compra absoluta não é válida.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2945584-453E-46A1-8107-7ED74858EF72}"/>
              </a:ext>
            </a:extLst>
          </p:cNvPr>
          <p:cNvSpPr txBox="1">
            <a:spLocks/>
          </p:cNvSpPr>
          <p:nvPr/>
        </p:nvSpPr>
        <p:spPr>
          <a:xfrm>
            <a:off x="261723" y="3940926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9882DE79-E7CF-4CC7-ACD8-998AEBD52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23" y="5078903"/>
            <a:ext cx="8736504" cy="15696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Se a taxa de </a:t>
            </a:r>
            <a:r>
              <a:rPr lang="en-US" sz="2400" dirty="0" err="1"/>
              <a:t>câmbio</a:t>
            </a:r>
            <a:r>
              <a:rPr lang="en-US" sz="2400" dirty="0"/>
              <a:t> nominal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fixa</a:t>
            </a:r>
            <a:r>
              <a:rPr lang="en-US" sz="2400" dirty="0"/>
              <a:t> (e </a:t>
            </a:r>
            <a:r>
              <a:rPr lang="en-US" sz="2400" dirty="0" err="1"/>
              <a:t>imagina</a:t>
            </a:r>
            <a:r>
              <a:rPr lang="en-US" sz="2400" dirty="0"/>
              <a:t>-se que </a:t>
            </a:r>
            <a:r>
              <a:rPr lang="en-US" sz="2400" dirty="0" err="1"/>
              <a:t>pode</a:t>
            </a:r>
            <a:r>
              <a:rPr lang="en-US" sz="2400" dirty="0"/>
              <a:t> </a:t>
            </a:r>
            <a:r>
              <a:rPr lang="en-US" sz="2400" dirty="0" err="1"/>
              <a:t>continuar</a:t>
            </a:r>
            <a:r>
              <a:rPr lang="en-US" sz="2400" dirty="0"/>
              <a:t> </a:t>
            </a:r>
            <a:r>
              <a:rPr lang="en-US" sz="2400" dirty="0" err="1"/>
              <a:t>assim</a:t>
            </a:r>
            <a:r>
              <a:rPr lang="en-US" sz="2400" dirty="0"/>
              <a:t>), com P &gt; P*,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valerá</a:t>
            </a:r>
            <a:r>
              <a:rPr lang="en-US" sz="2400" dirty="0"/>
              <a:t> a PPC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versão</a:t>
            </a:r>
            <a:r>
              <a:rPr lang="en-US" sz="2400" dirty="0"/>
              <a:t> </a:t>
            </a:r>
            <a:r>
              <a:rPr lang="en-US" sz="2400" dirty="0" err="1"/>
              <a:t>absoluta</a:t>
            </a:r>
            <a:r>
              <a:rPr lang="en-US" sz="2400" dirty="0"/>
              <a:t>. </a:t>
            </a:r>
            <a:r>
              <a:rPr lang="en-US" sz="2400" dirty="0" err="1"/>
              <a:t>Nesse</a:t>
            </a:r>
            <a:r>
              <a:rPr lang="en-US" sz="2400" dirty="0"/>
              <a:t> </a:t>
            </a:r>
            <a:r>
              <a:rPr lang="en-US" sz="2400" dirty="0" err="1"/>
              <a:t>caso</a:t>
            </a:r>
            <a:r>
              <a:rPr lang="en-US" sz="2400" dirty="0"/>
              <a:t>, o </a:t>
            </a:r>
            <a:r>
              <a:rPr lang="en-US" sz="2400" dirty="0" err="1"/>
              <a:t>preço</a:t>
            </a:r>
            <a:r>
              <a:rPr lang="en-US" sz="2400" dirty="0"/>
              <a:t> </a:t>
            </a:r>
            <a:r>
              <a:rPr lang="en-US" sz="2400" dirty="0" err="1"/>
              <a:t>doméstico</a:t>
            </a:r>
            <a:r>
              <a:rPr lang="en-US" sz="2400" dirty="0"/>
              <a:t> </a:t>
            </a:r>
            <a:r>
              <a:rPr lang="en-US" sz="2400" dirty="0" err="1"/>
              <a:t>será</a:t>
            </a:r>
            <a:r>
              <a:rPr lang="en-US" sz="2400" dirty="0"/>
              <a:t> </a:t>
            </a:r>
            <a:r>
              <a:rPr lang="en-US" sz="2400" dirty="0" err="1"/>
              <a:t>maior</a:t>
            </a:r>
            <a:r>
              <a:rPr lang="en-US" sz="2400" dirty="0"/>
              <a:t> que o </a:t>
            </a:r>
            <a:r>
              <a:rPr lang="en-US" sz="2400" dirty="0" err="1"/>
              <a:t>preço</a:t>
            </a:r>
            <a:r>
              <a:rPr lang="en-US" sz="2400" dirty="0"/>
              <a:t> </a:t>
            </a:r>
            <a:r>
              <a:rPr lang="en-US" sz="2400" dirty="0" err="1"/>
              <a:t>internacional</a:t>
            </a:r>
            <a:r>
              <a:rPr lang="en-US" sz="2400" dirty="0"/>
              <a:t>, </a:t>
            </a:r>
            <a:r>
              <a:rPr lang="en-US" sz="2400" dirty="0" err="1"/>
              <a:t>já</a:t>
            </a:r>
            <a:r>
              <a:rPr lang="en-US" sz="2400" dirty="0"/>
              <a:t> </a:t>
            </a:r>
            <a:r>
              <a:rPr lang="en-US" sz="2400" dirty="0" err="1"/>
              <a:t>ajustado</a:t>
            </a:r>
            <a:r>
              <a:rPr lang="en-US" sz="2400" dirty="0"/>
              <a:t> pela taxa de </a:t>
            </a:r>
            <a:r>
              <a:rPr lang="en-US" sz="2400" dirty="0" err="1"/>
              <a:t>câmbio</a:t>
            </a:r>
            <a:r>
              <a:rPr lang="en-US" sz="2400" dirty="0"/>
              <a:t>.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89BD4007-90D3-471D-A7DB-E874FCB808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523564"/>
              </p:ext>
            </p:extLst>
          </p:nvPr>
        </p:nvGraphicFramePr>
        <p:xfrm>
          <a:off x="2047874" y="3987800"/>
          <a:ext cx="43068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000" imgH="393480" progId="Equation.DSMT4">
                  <p:embed/>
                </p:oleObj>
              </mc:Choice>
              <mc:Fallback>
                <p:oleObj name="Equation" r:id="rId2" imgW="1854000" imgH="3934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8D943230-FB37-429E-A084-5EEADCDC7C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4" y="3987800"/>
                        <a:ext cx="4306888" cy="9461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14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552D9-521D-41B6-8734-1CF2EB17B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-164959"/>
            <a:ext cx="882594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16) CEBRASPE (CESPE) - Eco (CADE)/ 2014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62BE14-6BCF-4414-800B-276852B60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882309"/>
            <a:ext cx="8825947" cy="4802184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Julgue o item a seguir acerca de câmbio, blocos econômicos, organismos multilaterais e fluxos financeiros internacionais.</a:t>
            </a:r>
          </a:p>
          <a:p>
            <a:pPr algn="just"/>
            <a:r>
              <a:rPr lang="pt-BR" dirty="0"/>
              <a:t>Os fluxos financeiros são afetados por expectativas e políticas cambiais e monetárias das diferentes economias. Por isso, quando a taxa de juros de um país é superior às</a:t>
            </a:r>
            <a:br>
              <a:rPr lang="pt-BR" dirty="0"/>
            </a:br>
            <a:r>
              <a:rPr lang="pt-BR" dirty="0"/>
              <a:t>taxas de juros dos demais países, espera-se por um fluxo negativo de recursos em direção ao país com taxa de juros mais elevada. 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17C46C3-FC06-4326-A38C-9F067A0D6E7D}"/>
              </a:ext>
            </a:extLst>
          </p:cNvPr>
          <p:cNvSpPr txBox="1">
            <a:spLocks/>
          </p:cNvSpPr>
          <p:nvPr/>
        </p:nvSpPr>
        <p:spPr>
          <a:xfrm>
            <a:off x="235219" y="5080614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9FF1291-12FC-418B-95EA-29CBDE10AF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937682"/>
              </p:ext>
            </p:extLst>
          </p:nvPr>
        </p:nvGraphicFramePr>
        <p:xfrm>
          <a:off x="1166813" y="5602288"/>
          <a:ext cx="75168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342720" progId="Equation.DSMT4">
                  <p:embed/>
                </p:oleObj>
              </mc:Choice>
              <mc:Fallback>
                <p:oleObj name="Equation" r:id="rId2" imgW="3136680" imgH="34272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315E2121-C679-4E3D-9BD6-B9549AE6E5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5602288"/>
                        <a:ext cx="7516812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8">
            <a:extLst>
              <a:ext uri="{FF2B5EF4-FFF2-40B4-BE49-F238E27FC236}">
                <a16:creationId xmlns:a16="http://schemas.microsoft.com/office/drawing/2014/main" id="{AECF86C4-F396-42D9-AF7F-1B08887C1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79" y="5900533"/>
            <a:ext cx="8736504" cy="49244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Se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7D7BBB7-858C-47D0-BEDA-E602A52E426E}"/>
              </a:ext>
            </a:extLst>
          </p:cNvPr>
          <p:cNvSpPr/>
          <p:nvPr/>
        </p:nvSpPr>
        <p:spPr>
          <a:xfrm>
            <a:off x="301479" y="5671241"/>
            <a:ext cx="8550972" cy="828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97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D63E7-5DA0-4902-A3CF-073C0CA3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-204714"/>
            <a:ext cx="8865704" cy="1325563"/>
          </a:xfrm>
        </p:spPr>
        <p:txBody>
          <a:bodyPr>
            <a:normAutofit/>
          </a:bodyPr>
          <a:lstStyle/>
          <a:p>
            <a:pPr algn="just"/>
            <a:r>
              <a:rPr lang="pt-BR" sz="3800" b="1" dirty="0"/>
              <a:t>17) CEBRASPE (CESPE) - </a:t>
            </a:r>
            <a:r>
              <a:rPr lang="pt-BR" sz="3800" b="1" dirty="0" err="1"/>
              <a:t>Aud</a:t>
            </a:r>
            <a:r>
              <a:rPr lang="pt-BR" sz="3800" b="1" dirty="0"/>
              <a:t> (TCE-RN)/ 2015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C91C55-15A8-48B7-96D0-EA997A273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858217"/>
            <a:ext cx="8865703" cy="51052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Considere, em uma economia, as seguintes funções:</a:t>
            </a:r>
          </a:p>
          <a:p>
            <a:pPr algn="just"/>
            <a:r>
              <a:rPr lang="pt-BR" dirty="0"/>
              <a:t>C = 500 + 0,7Yd; </a:t>
            </a:r>
          </a:p>
          <a:p>
            <a:pPr algn="just"/>
            <a:r>
              <a:rPr lang="pt-BR" dirty="0"/>
              <a:t>I = 20 + 0,1Y; </a:t>
            </a:r>
          </a:p>
          <a:p>
            <a:pPr algn="just"/>
            <a:r>
              <a:rPr lang="pt-BR" dirty="0"/>
              <a:t>G = 1.000; </a:t>
            </a:r>
          </a:p>
          <a:p>
            <a:pPr algn="just"/>
            <a:r>
              <a:rPr lang="pt-BR" dirty="0"/>
              <a:t>X = 150; </a:t>
            </a:r>
          </a:p>
          <a:p>
            <a:pPr algn="just"/>
            <a:r>
              <a:rPr lang="pt-BR" dirty="0"/>
              <a:t>M = 100 + 0,06Y; </a:t>
            </a:r>
          </a:p>
          <a:p>
            <a:pPr algn="just"/>
            <a:r>
              <a:rPr lang="pt-BR" dirty="0"/>
              <a:t>T = 60 + 0,2Y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Em que C representa o consumo das famílias; Yd, a renda disponível; I, o investimento; Y, o produto; G, os gastos do governo; T, a tributação; X, a exportação de bens e serviços não fatores; e M, a importação de bens e serviços não fatores.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6B455AC-61B7-4953-8825-9E551E372DFF}"/>
              </a:ext>
            </a:extLst>
          </p:cNvPr>
          <p:cNvSpPr txBox="1"/>
          <p:nvPr/>
        </p:nvSpPr>
        <p:spPr>
          <a:xfrm>
            <a:off x="2875726" y="1258960"/>
            <a:ext cx="6188762" cy="29700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FF0000"/>
                </a:solidFill>
              </a:rPr>
              <a:t>As observações: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t-BR" sz="2300" dirty="0">
                <a:solidFill>
                  <a:srgbClr val="FF0000"/>
                </a:solidFill>
              </a:rPr>
              <a:t>trata-se de uma economia aberta;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t-BR" sz="2300" dirty="0">
                <a:solidFill>
                  <a:srgbClr val="FF0000"/>
                </a:solidFill>
              </a:rPr>
              <a:t>o investimento depende positivamente da renda;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t-BR" sz="2300" dirty="0">
                <a:solidFill>
                  <a:srgbClr val="FF0000"/>
                </a:solidFill>
              </a:rPr>
              <a:t>Importações aumentam em função de um aumento na renda;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t-BR" sz="2300" dirty="0">
                <a:solidFill>
                  <a:srgbClr val="FF0000"/>
                </a:solidFill>
              </a:rPr>
              <a:t>Uma parcela da tributação depende da renda.</a:t>
            </a:r>
          </a:p>
        </p:txBody>
      </p:sp>
    </p:spTree>
    <p:extLst>
      <p:ext uri="{BB962C8B-B14F-4D97-AF65-F5344CB8AC3E}">
        <p14:creationId xmlns:p14="http://schemas.microsoft.com/office/powerpoint/2010/main" val="10250179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5E669E2-4938-48FA-BDC9-7D141DC6D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513662"/>
            <a:ext cx="8865703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 partir dessas informações, julgue o item subsequente considerando que os valores das funções são expressos em unidades monetárias (</a:t>
            </a:r>
            <a:r>
              <a:rPr lang="pt-BR" dirty="0" err="1"/>
              <a:t>u.m</a:t>
            </a:r>
            <a:r>
              <a:rPr lang="pt-BR" dirty="0"/>
              <a:t>.).</a:t>
            </a:r>
          </a:p>
          <a:p>
            <a:pPr algn="just"/>
            <a:r>
              <a:rPr lang="pt-BR" dirty="0"/>
              <a:t>Nessa situação, em um modelo keynesiano simples, a renda de equilíbrio será superior a 4.000 </a:t>
            </a:r>
            <a:r>
              <a:rPr lang="pt-BR" dirty="0" err="1"/>
              <a:t>u.m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4D26C5DD-BF33-4066-A916-B2C6B34A2510}"/>
              </a:ext>
            </a:extLst>
          </p:cNvPr>
          <p:cNvSpPr txBox="1">
            <a:spLocks/>
          </p:cNvSpPr>
          <p:nvPr/>
        </p:nvSpPr>
        <p:spPr>
          <a:xfrm>
            <a:off x="235219" y="3172297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513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7924E5E1-75B4-433D-B69C-CBB4CC2B00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085115"/>
              </p:ext>
            </p:extLst>
          </p:nvPr>
        </p:nvGraphicFramePr>
        <p:xfrm>
          <a:off x="106226" y="198438"/>
          <a:ext cx="8797441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27400" imgH="457200" progId="Equation.DSMT4">
                  <p:embed/>
                </p:oleObj>
              </mc:Choice>
              <mc:Fallback>
                <p:oleObj name="Equation" r:id="rId2" imgW="4127400" imgH="457200" progId="Equation.DSMT4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B9810EAF-45A7-4A64-8013-1C51071CD2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26" y="198438"/>
                        <a:ext cx="8797441" cy="103981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1B69A68D-0DA7-4B64-B751-88FB6939E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54133"/>
              </p:ext>
            </p:extLst>
          </p:nvPr>
        </p:nvGraphicFramePr>
        <p:xfrm>
          <a:off x="105187" y="1349375"/>
          <a:ext cx="84058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38480" imgH="190440" progId="Equation.DSMT4">
                  <p:embed/>
                </p:oleObj>
              </mc:Choice>
              <mc:Fallback>
                <p:oleObj name="Equation" r:id="rId4" imgW="4038480" imgH="19044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FD3DB191-E5F8-40C0-9A02-8D07613E4B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87" y="1349375"/>
                        <a:ext cx="8405813" cy="4333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DD18DB73-7C12-4858-8014-1C69D86B40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322689"/>
              </p:ext>
            </p:extLst>
          </p:nvPr>
        </p:nvGraphicFramePr>
        <p:xfrm>
          <a:off x="103811" y="1893888"/>
          <a:ext cx="84836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67080" imgH="431640" progId="Equation.DSMT4">
                  <p:embed/>
                </p:oleObj>
              </mc:Choice>
              <mc:Fallback>
                <p:oleObj name="Equation" r:id="rId6" imgW="4267080" imgH="43164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1B69A68D-0DA7-4B64-B751-88FB6939EC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11" y="1893888"/>
                        <a:ext cx="8483600" cy="98266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74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E37C1-78EF-45F8-8E84-AA9C77890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9" y="166346"/>
            <a:ext cx="8706678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/>
              <a:t>18) CEBRASPE (CESPE) - </a:t>
            </a:r>
            <a:r>
              <a:rPr lang="pt-BR" b="1" dirty="0" err="1"/>
              <a:t>Esp</a:t>
            </a:r>
            <a:r>
              <a:rPr lang="pt-BR" b="1" dirty="0"/>
              <a:t> (FUNPRESP) /FUNPRESP/Investimentos/2016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1BE5B8-1402-4DBE-AE81-386F4D2D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507577"/>
            <a:ext cx="8839199" cy="4351338"/>
          </a:xfrm>
        </p:spPr>
        <p:txBody>
          <a:bodyPr/>
          <a:lstStyle/>
          <a:p>
            <a:pPr algn="just"/>
            <a:r>
              <a:rPr lang="pt-BR" dirty="0"/>
              <a:t>Julgue o item subsequente, com relação à taxa de câmbio e aos regimes cambiais.</a:t>
            </a:r>
          </a:p>
          <a:p>
            <a:pPr algn="just"/>
            <a:r>
              <a:rPr lang="pt-BR" dirty="0"/>
              <a:t>A depreciação do peso argentino frente ao real pode reduzir as exportações dos produtos brasileiros para a Argentina, desconsiderados os efeitos da inflação nos dois países. 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8E57F77-A022-4E4F-8645-5E4353BA5A56}"/>
              </a:ext>
            </a:extLst>
          </p:cNvPr>
          <p:cNvSpPr txBox="1">
            <a:spLocks/>
          </p:cNvSpPr>
          <p:nvPr/>
        </p:nvSpPr>
        <p:spPr>
          <a:xfrm>
            <a:off x="274975" y="4046943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092EBDFF-2AC2-458D-A7A1-79FEA0E1F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23" y="5198171"/>
            <a:ext cx="8736504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A </a:t>
            </a:r>
            <a:r>
              <a:rPr lang="en-US" sz="2400" dirty="0" err="1"/>
              <a:t>depreciação</a:t>
            </a:r>
            <a:r>
              <a:rPr lang="en-US" sz="2400" dirty="0"/>
              <a:t> do Peso </a:t>
            </a:r>
            <a:r>
              <a:rPr lang="en-US" sz="2400" dirty="0" err="1"/>
              <a:t>argentino</a:t>
            </a:r>
            <a:r>
              <a:rPr lang="en-US" sz="2400" dirty="0"/>
              <a:t> (</a:t>
            </a:r>
            <a:r>
              <a:rPr lang="en-US" sz="2400" dirty="0" err="1"/>
              <a:t>apreciação</a:t>
            </a:r>
            <a:r>
              <a:rPr lang="en-US" sz="2400" dirty="0"/>
              <a:t> do real) </a:t>
            </a:r>
            <a:r>
              <a:rPr lang="en-US" sz="2400" dirty="0" err="1"/>
              <a:t>reduz</a:t>
            </a:r>
            <a:r>
              <a:rPr lang="en-US" sz="2400" dirty="0"/>
              <a:t> as </a:t>
            </a:r>
            <a:r>
              <a:rPr lang="en-US" sz="2400" dirty="0" err="1"/>
              <a:t>exportações</a:t>
            </a:r>
            <a:r>
              <a:rPr lang="en-US" sz="2400" dirty="0"/>
              <a:t> e </a:t>
            </a:r>
            <a:r>
              <a:rPr lang="en-US" sz="2400" dirty="0" err="1"/>
              <a:t>aumenta</a:t>
            </a:r>
            <a:r>
              <a:rPr lang="en-US" sz="2400" dirty="0"/>
              <a:t> as </a:t>
            </a:r>
            <a:r>
              <a:rPr lang="en-US" sz="2400" dirty="0" err="1"/>
              <a:t>importações</a:t>
            </a:r>
            <a:r>
              <a:rPr lang="en-US" sz="2400" dirty="0"/>
              <a:t> </a:t>
            </a:r>
            <a:r>
              <a:rPr lang="en-US" sz="2400" dirty="0" err="1"/>
              <a:t>brasileiras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452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2CE3D-F2A9-4357-9126-D7D876D4B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7" y="365126"/>
            <a:ext cx="9144000" cy="1325563"/>
          </a:xfrm>
        </p:spPr>
        <p:txBody>
          <a:bodyPr>
            <a:noAutofit/>
          </a:bodyPr>
          <a:lstStyle/>
          <a:p>
            <a:r>
              <a:rPr lang="it-IT" sz="3800" b="1" dirty="0"/>
              <a:t>19) CEBRASPE (CESPE) - Diplomata/IRBr/2017 </a:t>
            </a:r>
            <a:br>
              <a:rPr lang="it-IT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E6DF77-DFAB-4401-B492-9A4F409E9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3" y="1189520"/>
            <a:ext cx="8971719" cy="4351338"/>
          </a:xfrm>
        </p:spPr>
        <p:txBody>
          <a:bodyPr/>
          <a:lstStyle/>
          <a:p>
            <a:pPr algn="just"/>
            <a:r>
              <a:rPr lang="pt-BR" dirty="0"/>
              <a:t>A respeito do comércio internacional, julgue o item que se segue.</a:t>
            </a:r>
          </a:p>
          <a:p>
            <a:pPr algn="just"/>
            <a:r>
              <a:rPr lang="pt-BR" dirty="0"/>
              <a:t>A introdução de uma tarifa alfandegária causará efeitos de longo prazo sobre a balança comercial se houver livre mobilidade de capital e regime cambial flexível.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3ADC7F2-A764-4D1F-9F89-EC03F387FEDB}"/>
              </a:ext>
            </a:extLst>
          </p:cNvPr>
          <p:cNvSpPr txBox="1">
            <a:spLocks/>
          </p:cNvSpPr>
          <p:nvPr/>
        </p:nvSpPr>
        <p:spPr>
          <a:xfrm>
            <a:off x="155707" y="3861410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5112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6EF8167-2062-4826-81F6-08ED4D88178A}"/>
              </a:ext>
            </a:extLst>
          </p:cNvPr>
          <p:cNvSpPr txBox="1">
            <a:spLocks/>
          </p:cNvSpPr>
          <p:nvPr/>
        </p:nvSpPr>
        <p:spPr>
          <a:xfrm>
            <a:off x="99712" y="245200"/>
            <a:ext cx="9017785" cy="73682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Aumento da Tarifa de Importação</a:t>
            </a:r>
            <a:endParaRPr 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D068511-BBB4-4016-B63C-8F0EE5B401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9709" y="1345789"/>
            <a:ext cx="0" cy="378594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3C72AD9C-DC43-43D5-9D7E-43143E3EC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2581" y="5049426"/>
            <a:ext cx="5053445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81BB3937-06A9-4193-BCD9-D86E6CBDD9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9607" y="1921911"/>
            <a:ext cx="2875236" cy="27160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B1CA2125-DFF0-4ECD-BA48-42463189D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38222" y="1757305"/>
            <a:ext cx="2875236" cy="27160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C2CDD971-66BF-4ADA-A2D0-A6A76C0B8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709" y="3074153"/>
            <a:ext cx="4182162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B15DBED6-B0CE-4169-8C15-EC98467D6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9405" y="3074153"/>
            <a:ext cx="0" cy="1975273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8B14EC9-86B9-44F7-8FBF-BD77AB027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59" y="1428092"/>
            <a:ext cx="697027" cy="39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6B1644BF-F13F-448C-A16F-3AEF72725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843" y="4473305"/>
            <a:ext cx="871283" cy="39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72ADA857-5F7C-4D50-BB26-C64D5932C0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058065"/>
              </p:ext>
            </p:extLst>
          </p:nvPr>
        </p:nvGraphicFramePr>
        <p:xfrm>
          <a:off x="159026" y="2431161"/>
          <a:ext cx="2243555" cy="82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26" y="2431161"/>
                        <a:ext cx="2243555" cy="821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5">
            <a:extLst>
              <a:ext uri="{FF2B5EF4-FFF2-40B4-BE49-F238E27FC236}">
                <a16:creationId xmlns:a16="http://schemas.microsoft.com/office/drawing/2014/main" id="{4A8DF20F-A57D-4D75-A5C2-903D56F26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75629"/>
              </p:ext>
            </p:extLst>
          </p:nvPr>
        </p:nvGraphicFramePr>
        <p:xfrm>
          <a:off x="2074035" y="1098879"/>
          <a:ext cx="328546" cy="57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035" y="1098879"/>
                        <a:ext cx="328546" cy="576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6">
            <a:extLst>
              <a:ext uri="{FF2B5EF4-FFF2-40B4-BE49-F238E27FC236}">
                <a16:creationId xmlns:a16="http://schemas.microsoft.com/office/drawing/2014/main" id="{CDA3DF4E-A5B4-4F09-8E2B-47333A1AA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279" y="5032279"/>
            <a:ext cx="697027" cy="4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 dirty="0">
                <a:solidFill>
                  <a:srgbClr val="000000"/>
                </a:solidFill>
              </a:rPr>
              <a:t>Y</a:t>
            </a:r>
            <a:r>
              <a:rPr kumimoji="1" lang="en-US" sz="1400" b="1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475F4F20-60D1-4615-9EC2-9FC592BCE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271" y="2621960"/>
            <a:ext cx="522771" cy="36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" name="Oval 20">
            <a:extLst>
              <a:ext uri="{FF2B5EF4-FFF2-40B4-BE49-F238E27FC236}">
                <a16:creationId xmlns:a16="http://schemas.microsoft.com/office/drawing/2014/main" id="{E7321321-B376-4A9A-9040-B9E85979B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276" y="2991850"/>
            <a:ext cx="174257" cy="164606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pSp>
        <p:nvGrpSpPr>
          <p:cNvPr id="19" name="Group 32">
            <a:extLst>
              <a:ext uri="{FF2B5EF4-FFF2-40B4-BE49-F238E27FC236}">
                <a16:creationId xmlns:a16="http://schemas.microsoft.com/office/drawing/2014/main" id="{B982C91F-2AEF-45FC-AD0A-4CEE766FD75B}"/>
              </a:ext>
            </a:extLst>
          </p:cNvPr>
          <p:cNvGrpSpPr>
            <a:grpSpLocks/>
          </p:cNvGrpSpPr>
          <p:nvPr/>
        </p:nvGrpSpPr>
        <p:grpSpPr bwMode="auto">
          <a:xfrm>
            <a:off x="3796634" y="1592699"/>
            <a:ext cx="3746519" cy="2947478"/>
            <a:chOff x="2484" y="1200"/>
            <a:chExt cx="2064" cy="1719"/>
          </a:xfrm>
        </p:grpSpPr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E0F59A42-2561-4523-A72C-9DC648EA6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4" y="151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 dirty="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1" name="Oval 19">
              <a:extLst>
                <a:ext uri="{FF2B5EF4-FFF2-40B4-BE49-F238E27FC236}">
                  <a16:creationId xmlns:a16="http://schemas.microsoft.com/office/drawing/2014/main" id="{12D6A2DF-B361-496F-8C27-E4941F44C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172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DE234AE8-49AE-4491-B165-AAF36CC19E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4" y="1200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C436589B-054F-4475-8345-1EADBFDA9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8" y="268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IS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0A71B7E6-6D49-48C5-AD0A-C944994C29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0" y="1920"/>
              <a:ext cx="96" cy="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910F26C1-4CFD-4D80-9B96-5EBF37188B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4" y="1824"/>
              <a:ext cx="48" cy="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6" name="Object 26">
            <a:extLst>
              <a:ext uri="{FF2B5EF4-FFF2-40B4-BE49-F238E27FC236}">
                <a16:creationId xmlns:a16="http://schemas.microsoft.com/office/drawing/2014/main" id="{99A934EF-8B77-4F23-90A5-C85AEF249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87473"/>
              </p:ext>
            </p:extLst>
          </p:nvPr>
        </p:nvGraphicFramePr>
        <p:xfrm>
          <a:off x="7203717" y="5124870"/>
          <a:ext cx="448347" cy="500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2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3717" y="5124870"/>
                        <a:ext cx="448347" cy="500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33">
            <a:extLst>
              <a:ext uri="{FF2B5EF4-FFF2-40B4-BE49-F238E27FC236}">
                <a16:creationId xmlns:a16="http://schemas.microsoft.com/office/drawing/2014/main" id="{450049E6-4F81-4B32-ABAC-78ED710FBC1A}"/>
              </a:ext>
            </a:extLst>
          </p:cNvPr>
          <p:cNvGrpSpPr>
            <a:grpSpLocks/>
          </p:cNvGrpSpPr>
          <p:nvPr/>
        </p:nvGrpSpPr>
        <p:grpSpPr bwMode="auto">
          <a:xfrm>
            <a:off x="3970886" y="2251123"/>
            <a:ext cx="869467" cy="3765364"/>
            <a:chOff x="2580" y="1584"/>
            <a:chExt cx="479" cy="2196"/>
          </a:xfrm>
        </p:grpSpPr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FA901E73-64D6-4830-9233-3F08853462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80" y="1584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29">
              <a:extLst>
                <a:ext uri="{FF2B5EF4-FFF2-40B4-BE49-F238E27FC236}">
                  <a16:creationId xmlns:a16="http://schemas.microsoft.com/office/drawing/2014/main" id="{D67E4407-78FE-47BD-A643-EAAB2C8201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5" y="353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 dirty="0">
                  <a:solidFill>
                    <a:srgbClr val="000000"/>
                  </a:solidFill>
                </a:rPr>
                <a:t>Y</a:t>
              </a:r>
              <a:r>
                <a:rPr kumimoji="1" lang="en-US" sz="1400" b="1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F4964B41-846F-465F-96B8-7A3D448DB8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1" y="345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E77187EB-4BF8-427E-8A33-F7ACEEB61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3" y="345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88EA2895-D68E-4CD4-9FF3-FCEB351A6514}"/>
              </a:ext>
            </a:extLst>
          </p:cNvPr>
          <p:cNvSpPr txBox="1"/>
          <p:nvPr/>
        </p:nvSpPr>
        <p:spPr>
          <a:xfrm>
            <a:off x="6606524" y="2827244"/>
            <a:ext cx="1198014" cy="580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BP=0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7727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46F2686-9AEB-4658-8CF2-0AF38F965E1A}"/>
              </a:ext>
            </a:extLst>
          </p:cNvPr>
          <p:cNvSpPr txBox="1">
            <a:spLocks/>
          </p:cNvSpPr>
          <p:nvPr/>
        </p:nvSpPr>
        <p:spPr>
          <a:xfrm>
            <a:off x="107504" y="709193"/>
            <a:ext cx="8784976" cy="595665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 se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desloca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para  IS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exportações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líquidas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(as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importações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reduzidas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elevando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Com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equilíbrio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ocorreria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B.  Como a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é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aberta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com PMC,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taxa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juros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começa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subir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crescimento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rápida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entrada  de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pela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doméstica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estrangeira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gerando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superávit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BP. Como a taxa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câmbio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flexível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Bacen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cambial, de forma que 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câmbio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nominal se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e,  com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preços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fixos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o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câmbio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real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também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taxa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câmbio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real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as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exportações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líquidas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  bens 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doméstica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fazendo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 que 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inicial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que as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exportações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líquidas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alteraram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C, I e G. Logo, o volume de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comércio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alterou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1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DA259B-6933-4BD6-B944-EDDF882AF990}"/>
              </a:ext>
            </a:extLst>
          </p:cNvPr>
          <p:cNvSpPr txBox="1">
            <a:spLocks noChangeArrowheads="1"/>
          </p:cNvSpPr>
          <p:nvPr/>
        </p:nvSpPr>
        <p:spPr>
          <a:xfrm>
            <a:off x="209207" y="400880"/>
            <a:ext cx="8669749" cy="182548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taxa  nominal  de  câmbio (E)  </a:t>
            </a:r>
            <a:r>
              <a:rPr kumimoji="0" lang="pt-BR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é  a  quantidade da moeda doméstica  que  pode  ser  adquirida  com  uma  unidade  da moeda estrangeira. Logo, se E = 1 (um dólar compra um</a:t>
            </a:r>
            <a:r>
              <a:rPr kumimoji="0" lang="pt-BR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real)</a:t>
            </a:r>
            <a:r>
              <a:rPr kumimoji="0" lang="pt-BR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</a:t>
            </a:r>
          </a:p>
          <a:p>
            <a:pPr marL="822960" lvl="1" indent="-256032" algn="just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pt-BR" sz="2400" baseline="0" dirty="0">
                <a:latin typeface="+mn-lt"/>
                <a:ea typeface="+mn-ea"/>
                <a:cs typeface="+mn-cs"/>
              </a:rPr>
              <a:t>Um aumento em E aumenta as exportações e reduz as </a:t>
            </a:r>
            <a:r>
              <a:rPr lang="pt-BR" sz="2400" dirty="0"/>
              <a:t>im</a:t>
            </a:r>
            <a:r>
              <a:rPr lang="pt-BR" sz="2400" baseline="0" dirty="0">
                <a:latin typeface="+mn-lt"/>
                <a:ea typeface="+mn-ea"/>
                <a:cs typeface="+mn-cs"/>
              </a:rPr>
              <a:t>portações, caso não exista variação em (P*/P).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marR="0" lvl="0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pt-BR" sz="2400" b="1" dirty="0">
              <a:latin typeface="+mn-lt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001D17E-4A54-409C-A197-CC9114601E73}"/>
              </a:ext>
            </a:extLst>
          </p:cNvPr>
          <p:cNvSpPr txBox="1">
            <a:spLocks noChangeArrowheads="1"/>
          </p:cNvSpPr>
          <p:nvPr/>
        </p:nvSpPr>
        <p:spPr>
          <a:xfrm>
            <a:off x="235712" y="2428459"/>
            <a:ext cx="8507412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400" dirty="0"/>
              <a:t>A</a:t>
            </a:r>
            <a:r>
              <a:rPr kumimoji="0" lang="pt-BR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taxa  de  câmbio  relevante  para  medir  a competitividade de uma nação em relação a outra é a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taxa de câmbio real (e)</a:t>
            </a:r>
            <a:r>
              <a:rPr kumimoji="0" lang="pt-BR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ou seja, a taxa nominal de câmbio ajustada às variações dos preços nos países, logo: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Assim,  uma desvalorização  real  da   taxa  de  câmbio aumenta as exportações e reduz as importações,  melhorando a  balança comercial  de  uma  nação.  No  caso de uma valorização real, temos os efeitos contrários.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1B86A13-440C-41F0-A4BB-E9EB85D31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024" y="3949697"/>
            <a:ext cx="1752600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657E588F-4FB0-4F86-9C68-0BDB900191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242932"/>
              </p:ext>
            </p:extLst>
          </p:nvPr>
        </p:nvGraphicFramePr>
        <p:xfrm>
          <a:off x="789749" y="3865560"/>
          <a:ext cx="15303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3920" imgH="419040" progId="Equation.3">
                  <p:embed/>
                </p:oleObj>
              </mc:Choice>
              <mc:Fallback>
                <p:oleObj name="Equation" r:id="rId2" imgW="58392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749" y="3865560"/>
                        <a:ext cx="153035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6">
            <a:extLst>
              <a:ext uri="{FF2B5EF4-FFF2-40B4-BE49-F238E27FC236}">
                <a16:creationId xmlns:a16="http://schemas.microsoft.com/office/drawing/2014/main" id="{FD5FB6CE-35AC-4D61-B4CF-4FB80DD45D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4224" y="4279482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34179CCA-D0D3-4E2D-996B-A69D8A610E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812" y="4694290"/>
            <a:ext cx="531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C32A064F-B917-4CF7-B8A8-332F759C3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7624" y="4102858"/>
            <a:ext cx="54864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/>
              <a:t>Nível de preços externo</a:t>
            </a:r>
          </a:p>
          <a:p>
            <a:pPr eaLnBrk="1" hangingPunct="1">
              <a:spcBef>
                <a:spcPct val="50000"/>
              </a:spcBef>
            </a:pPr>
            <a:r>
              <a:rPr lang="pt-BR" b="1" dirty="0"/>
              <a:t>Nível de preços doméstico</a:t>
            </a:r>
          </a:p>
        </p:txBody>
      </p:sp>
    </p:spTree>
    <p:extLst>
      <p:ext uri="{BB962C8B-B14F-4D97-AF65-F5344CB8AC3E}">
        <p14:creationId xmlns:p14="http://schemas.microsoft.com/office/powerpoint/2010/main" val="290508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B20C0-0673-4969-8BA6-601B5E66A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9" y="365126"/>
            <a:ext cx="9037983" cy="1325563"/>
          </a:xfrm>
        </p:spPr>
        <p:txBody>
          <a:bodyPr>
            <a:noAutofit/>
          </a:bodyPr>
          <a:lstStyle/>
          <a:p>
            <a:r>
              <a:rPr lang="pt-BR" sz="3800" b="1" dirty="0"/>
              <a:t>20) CEBRASPE (CESPE) – Eco (DPU)/DPU/2016 </a:t>
            </a:r>
            <a:br>
              <a:rPr lang="pt-BR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CF8110-5CA0-4FC7-A5D5-04F3CF15A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9" y="1083501"/>
            <a:ext cx="8865704" cy="4351338"/>
          </a:xfrm>
        </p:spPr>
        <p:txBody>
          <a:bodyPr/>
          <a:lstStyle/>
          <a:p>
            <a:pPr algn="just"/>
            <a:r>
              <a:rPr lang="pt-BR" dirty="0"/>
              <a:t>Em relação à macroeconomia aberta e aos instrumentos de política econômica, julgue o seguinte item.</a:t>
            </a:r>
          </a:p>
          <a:p>
            <a:pPr algn="just"/>
            <a:r>
              <a:rPr lang="pt-BR" dirty="0"/>
              <a:t>O aumento da renda do resto do mundo provoca elevação das exportações líquidas brasileiras e das reservas internacionais.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6504324-6ED0-43B2-94F7-D316A4576CCD}"/>
              </a:ext>
            </a:extLst>
          </p:cNvPr>
          <p:cNvSpPr txBox="1">
            <a:spLocks/>
          </p:cNvSpPr>
          <p:nvPr/>
        </p:nvSpPr>
        <p:spPr>
          <a:xfrm>
            <a:off x="142454" y="3225305"/>
            <a:ext cx="1659841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             ?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A517E729-66B8-41ED-ADE2-8E3BFA2A0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55" y="4456049"/>
            <a:ext cx="8776258" cy="127727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/>
              <a:t>Isso</a:t>
            </a:r>
            <a:r>
              <a:rPr lang="en-US" sz="2400" dirty="0"/>
              <a:t> é </a:t>
            </a:r>
            <a:r>
              <a:rPr lang="en-US" sz="2400" dirty="0" err="1"/>
              <a:t>verdade</a:t>
            </a:r>
            <a:r>
              <a:rPr lang="en-US" sz="2400" dirty="0"/>
              <a:t> </a:t>
            </a:r>
            <a:r>
              <a:rPr lang="en-US" sz="2400" dirty="0" err="1"/>
              <a:t>desde</a:t>
            </a:r>
            <a:r>
              <a:rPr lang="en-US" sz="2400" dirty="0"/>
              <a:t> que a taxa de </a:t>
            </a:r>
            <a:r>
              <a:rPr lang="en-US" sz="2400" dirty="0" err="1"/>
              <a:t>câmbio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 </a:t>
            </a:r>
            <a:r>
              <a:rPr lang="en-US" sz="2400" dirty="0" err="1"/>
              <a:t>fixa</a:t>
            </a:r>
            <a:r>
              <a:rPr lang="en-US" sz="2400" dirty="0"/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Caso o </a:t>
            </a:r>
            <a:r>
              <a:rPr lang="en-US" sz="2400" dirty="0" err="1"/>
              <a:t>câmbio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 </a:t>
            </a:r>
            <a:r>
              <a:rPr lang="en-US" sz="2400" dirty="0" err="1"/>
              <a:t>flexível</a:t>
            </a:r>
            <a:r>
              <a:rPr lang="en-US" sz="2400" dirty="0"/>
              <a:t>, o </a:t>
            </a:r>
            <a:r>
              <a:rPr lang="en-US" sz="2400" dirty="0" err="1"/>
              <a:t>Bacen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acumularpa</a:t>
            </a:r>
            <a:r>
              <a:rPr lang="en-US" sz="2400" dirty="0"/>
              <a:t> </a:t>
            </a:r>
            <a:r>
              <a:rPr lang="en-US" sz="2400" dirty="0" err="1"/>
              <a:t>Reservas</a:t>
            </a:r>
            <a:r>
              <a:rPr lang="en-US" sz="2400" dirty="0"/>
              <a:t> </a:t>
            </a:r>
            <a:r>
              <a:rPr lang="en-US" sz="2400" dirty="0" err="1"/>
              <a:t>Internacionais</a:t>
            </a:r>
            <a:r>
              <a:rPr lang="en-US" sz="2400" dirty="0"/>
              <a:t>; </a:t>
            </a:r>
            <a:r>
              <a:rPr lang="en-US" sz="2400" dirty="0" err="1"/>
              <a:t>nesse</a:t>
            </a:r>
            <a:r>
              <a:rPr lang="en-US" sz="2400" dirty="0"/>
              <a:t> </a:t>
            </a:r>
            <a:r>
              <a:rPr lang="en-US" sz="2400" dirty="0" err="1"/>
              <a:t>caso</a:t>
            </a:r>
            <a:r>
              <a:rPr lang="en-US" sz="2400" dirty="0"/>
              <a:t>, o </a:t>
            </a:r>
            <a:r>
              <a:rPr lang="en-US" sz="2400" dirty="0" err="1"/>
              <a:t>câmbio</a:t>
            </a:r>
            <a:r>
              <a:rPr lang="en-US" sz="2400" dirty="0"/>
              <a:t> se </a:t>
            </a:r>
            <a:r>
              <a:rPr lang="en-US" sz="2400" dirty="0" err="1"/>
              <a:t>apreciará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588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FE770-BC95-43D3-A71D-A18D0B183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126590"/>
            <a:ext cx="8852452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21) CEBRASPE (CESPE) - ACE (TCE-RO)/TCE-RO/Economia/2019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9085E7-2199-4DFF-9FB8-05A1C2AF3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679852"/>
            <a:ext cx="8852451" cy="4852777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Considerando o modelo Mundell-Fleming em uma pequena economia aberta, com livre mobilidade de capitais, julgue os itens a seguir.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dirty="0"/>
              <a:t>Uma política fiscal expansionista tem efeito máximo sobre a renda agregada, caso a taxa de câmbio seja flexível.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dirty="0"/>
              <a:t>Uma política monetária expansionista tem efeito positivo sobre a renda, caso a taxa de câmbio seja flutuante.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dirty="0"/>
              <a:t>Uma política fiscal contracionista não tem efeito sobre a renda agregada, caso a taxa de câmbio seja fixa.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FFD4FD4-DC30-4738-9C6A-3807175ACE75}"/>
              </a:ext>
            </a:extLst>
          </p:cNvPr>
          <p:cNvSpPr txBox="1"/>
          <p:nvPr/>
        </p:nvSpPr>
        <p:spPr>
          <a:xfrm>
            <a:off x="-66262" y="2915478"/>
            <a:ext cx="38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3FD4419-6555-4C00-A1C1-23331C2B6A16}"/>
              </a:ext>
            </a:extLst>
          </p:cNvPr>
          <p:cNvSpPr txBox="1"/>
          <p:nvPr/>
        </p:nvSpPr>
        <p:spPr>
          <a:xfrm>
            <a:off x="-59634" y="4194312"/>
            <a:ext cx="38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3C93580-F3FE-460D-AEC0-7C05FBE57F7B}"/>
              </a:ext>
            </a:extLst>
          </p:cNvPr>
          <p:cNvSpPr txBox="1"/>
          <p:nvPr/>
        </p:nvSpPr>
        <p:spPr>
          <a:xfrm>
            <a:off x="-59634" y="5466521"/>
            <a:ext cx="38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94858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0340C3D-8F37-4E03-B83A-A5967D7F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9" y="-98698"/>
            <a:ext cx="8852449" cy="1325563"/>
          </a:xfrm>
        </p:spPr>
        <p:txBody>
          <a:bodyPr>
            <a:normAutofit/>
          </a:bodyPr>
          <a:lstStyle/>
          <a:p>
            <a:pPr algn="ctr"/>
            <a:r>
              <a:rPr lang="pt-BR" sz="4200" b="1" dirty="0"/>
              <a:t>Política Fiscal com Câmbio Flexível e PMC</a:t>
            </a:r>
            <a:endParaRPr lang="en-US" sz="4200" b="1" dirty="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E9B79019-A047-457C-9866-6CDE25C93F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0350" y="1818862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0B7F11B8-8296-4DFE-A3A6-A35D6FD99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4150" y="5247862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E83491B2-3F51-4A80-92C0-3DECD40418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3750" y="2352262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3C949732-EB5E-456E-AE4C-0E3B03E483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5150" y="2199862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A500E8D6-6D7F-464D-AF64-07E0C9888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0350" y="3419062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8B5BCA91-06E4-4ADE-9C40-DC4ED373D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550" y="3419062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25B415CA-2944-44F7-8F48-848B1ADA0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1895062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02083C06-5872-46D7-B7B6-00A3C39C8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0" y="4714462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3" name="Object 14">
            <a:extLst>
              <a:ext uri="{FF2B5EF4-FFF2-40B4-BE49-F238E27FC236}">
                <a16:creationId xmlns:a16="http://schemas.microsoft.com/office/drawing/2014/main" id="{EC82CC13-82CB-485B-ACA3-C066B6AD92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854451"/>
              </p:ext>
            </p:extLst>
          </p:nvPr>
        </p:nvGraphicFramePr>
        <p:xfrm>
          <a:off x="762000" y="2823750"/>
          <a:ext cx="19621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3" name="Object 14">
                        <a:extLst>
                          <a:ext uri="{FF2B5EF4-FFF2-40B4-BE49-F238E27FC236}">
                            <a16:creationId xmlns:a16="http://schemas.microsoft.com/office/drawing/2014/main" id="{09AE48DB-3D87-47E3-B7BF-B1BEBACF24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23750"/>
                        <a:ext cx="196215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>
            <a:extLst>
              <a:ext uri="{FF2B5EF4-FFF2-40B4-BE49-F238E27FC236}">
                <a16:creationId xmlns:a16="http://schemas.microsoft.com/office/drawing/2014/main" id="{7B7D6D35-1679-4A48-8A7D-9964FB5B80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877341"/>
              </p:ext>
            </p:extLst>
          </p:nvPr>
        </p:nvGraphicFramePr>
        <p:xfrm>
          <a:off x="2436813" y="1590262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4" name="Object 15">
                        <a:extLst>
                          <a:ext uri="{FF2B5EF4-FFF2-40B4-BE49-F238E27FC236}">
                            <a16:creationId xmlns:a16="http://schemas.microsoft.com/office/drawing/2014/main" id="{C68022F2-8405-4093-AFAD-E3E347DF2D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1590262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6">
            <a:extLst>
              <a:ext uri="{FF2B5EF4-FFF2-40B4-BE49-F238E27FC236}">
                <a16:creationId xmlns:a16="http://schemas.microsoft.com/office/drawing/2014/main" id="{CD9F172A-FE07-4D10-8549-540330FD1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5231987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00"/>
                </a:solidFill>
              </a:rPr>
              <a:t>Y</a:t>
            </a:r>
            <a:r>
              <a:rPr kumimoji="1"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4F24C7CE-1D09-457C-9121-176DF1532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3038062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" name="Oval 20">
            <a:extLst>
              <a:ext uri="{FF2B5EF4-FFF2-40B4-BE49-F238E27FC236}">
                <a16:creationId xmlns:a16="http://schemas.microsoft.com/office/drawing/2014/main" id="{F9DF3251-C292-4588-A868-E9081CC84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342862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pSp>
        <p:nvGrpSpPr>
          <p:cNvPr id="18" name="Group 32">
            <a:extLst>
              <a:ext uri="{FF2B5EF4-FFF2-40B4-BE49-F238E27FC236}">
                <a16:creationId xmlns:a16="http://schemas.microsoft.com/office/drawing/2014/main" id="{9EC59207-7F8E-4F81-854B-DE7BE248B195}"/>
              </a:ext>
            </a:extLst>
          </p:cNvPr>
          <p:cNvGrpSpPr>
            <a:grpSpLocks/>
          </p:cNvGrpSpPr>
          <p:nvPr/>
        </p:nvGrpSpPr>
        <p:grpSpPr bwMode="auto">
          <a:xfrm>
            <a:off x="3943350" y="2047462"/>
            <a:ext cx="3276600" cy="2728913"/>
            <a:chOff x="2484" y="1200"/>
            <a:chExt cx="2064" cy="1719"/>
          </a:xfrm>
        </p:grpSpPr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AA33711A-431B-4E32-AF98-5A9736DBE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4" y="153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66A3EA2-8DDD-4DFA-93A2-37293D8ED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172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3D2E5712-D2B5-4D26-A74B-C402E19DCD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4" y="1200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E5798D92-238A-48DB-B1A3-52EBCF9133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8" y="268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IS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20C5920B-A187-40E4-87C1-0F38135027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0" y="1920"/>
              <a:ext cx="96" cy="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4">
              <a:extLst>
                <a:ext uri="{FF2B5EF4-FFF2-40B4-BE49-F238E27FC236}">
                  <a16:creationId xmlns:a16="http://schemas.microsoft.com/office/drawing/2014/main" id="{6BF3F5DC-453C-4B19-8BB0-BCB7C35909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4" y="1824"/>
              <a:ext cx="48" cy="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5" name="Object 26">
            <a:extLst>
              <a:ext uri="{FF2B5EF4-FFF2-40B4-BE49-F238E27FC236}">
                <a16:creationId xmlns:a16="http://schemas.microsoft.com/office/drawing/2014/main" id="{0183570A-856C-4CA7-B99E-B01C4EEE14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69861"/>
              </p:ext>
            </p:extLst>
          </p:nvPr>
        </p:nvGraphicFramePr>
        <p:xfrm>
          <a:off x="6923088" y="5317712"/>
          <a:ext cx="392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25" name="Object 26">
                        <a:extLst>
                          <a:ext uri="{FF2B5EF4-FFF2-40B4-BE49-F238E27FC236}">
                            <a16:creationId xmlns:a16="http://schemas.microsoft.com/office/drawing/2014/main" id="{80947FD6-95C9-41E6-BE58-6D961DF400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5317712"/>
                        <a:ext cx="39211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33">
            <a:extLst>
              <a:ext uri="{FF2B5EF4-FFF2-40B4-BE49-F238E27FC236}">
                <a16:creationId xmlns:a16="http://schemas.microsoft.com/office/drawing/2014/main" id="{850EE8F9-0516-4A5A-8E63-A073878B5BDF}"/>
              </a:ext>
            </a:extLst>
          </p:cNvPr>
          <p:cNvGrpSpPr>
            <a:grpSpLocks/>
          </p:cNvGrpSpPr>
          <p:nvPr/>
        </p:nvGrpSpPr>
        <p:grpSpPr bwMode="auto">
          <a:xfrm>
            <a:off x="4095750" y="2657062"/>
            <a:ext cx="704850" cy="3429000"/>
            <a:chOff x="2580" y="1584"/>
            <a:chExt cx="444" cy="2160"/>
          </a:xfrm>
        </p:grpSpPr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D080A317-B560-42C1-A3EB-C3FB55C918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80" y="1584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Text Box 29">
              <a:extLst>
                <a:ext uri="{FF2B5EF4-FFF2-40B4-BE49-F238E27FC236}">
                  <a16:creationId xmlns:a16="http://schemas.microsoft.com/office/drawing/2014/main" id="{9AA4470A-DE5A-43DD-9496-EEEE449D5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49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>
                  <a:solidFill>
                    <a:srgbClr val="000000"/>
                  </a:solidFill>
                </a:rPr>
                <a:t>Y</a:t>
              </a:r>
              <a:r>
                <a:rPr kumimoji="1"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9" name="Line 30">
              <a:extLst>
                <a:ext uri="{FF2B5EF4-FFF2-40B4-BE49-F238E27FC236}">
                  <a16:creationId xmlns:a16="http://schemas.microsoft.com/office/drawing/2014/main" id="{A0D3070B-08E1-45A3-96DB-563E42C12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4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31">
              <a:extLst>
                <a:ext uri="{FF2B5EF4-FFF2-40B4-BE49-F238E27FC236}">
                  <a16:creationId xmlns:a16="http://schemas.microsoft.com/office/drawing/2014/main" id="{16B33044-4EC1-4548-BEDE-A244A540E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4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2B959746-085F-4BFE-A2C4-2136723427E6}"/>
              </a:ext>
            </a:extLst>
          </p:cNvPr>
          <p:cNvSpPr txBox="1"/>
          <p:nvPr/>
        </p:nvSpPr>
        <p:spPr>
          <a:xfrm>
            <a:off x="6400800" y="3190462"/>
            <a:ext cx="8381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BP=0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484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03EB750-441F-48DE-A870-357EE639B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066800"/>
            <a:ext cx="8574157" cy="5110163"/>
          </a:xfrm>
        </p:spPr>
        <p:txBody>
          <a:bodyPr>
            <a:normAutofit/>
          </a:bodyPr>
          <a:lstStyle/>
          <a:p>
            <a:pPr algn="just"/>
            <a:r>
              <a:rPr lang="en-US" sz="2200" dirty="0">
                <a:solidFill>
                  <a:srgbClr val="000000"/>
                </a:solidFill>
              </a:rPr>
              <a:t>A  </a:t>
            </a:r>
            <a:r>
              <a:rPr lang="en-US" sz="2200" dirty="0" err="1">
                <a:solidFill>
                  <a:srgbClr val="000000"/>
                </a:solidFill>
              </a:rPr>
              <a:t>curva</a:t>
            </a:r>
            <a:r>
              <a:rPr lang="en-US" sz="2200" dirty="0">
                <a:solidFill>
                  <a:srgbClr val="000000"/>
                </a:solidFill>
              </a:rPr>
              <a:t> IS  se </a:t>
            </a:r>
            <a:r>
              <a:rPr lang="en-US" sz="2200" dirty="0" err="1">
                <a:solidFill>
                  <a:srgbClr val="000000"/>
                </a:solidFill>
              </a:rPr>
              <a:t>desloca</a:t>
            </a:r>
            <a:r>
              <a:rPr lang="en-US" sz="2200" dirty="0">
                <a:solidFill>
                  <a:srgbClr val="000000"/>
                </a:solidFill>
              </a:rPr>
              <a:t>  para  IS</a:t>
            </a:r>
            <a:r>
              <a:rPr lang="en-US" sz="1600" dirty="0">
                <a:solidFill>
                  <a:srgbClr val="000000"/>
                </a:solidFill>
              </a:rPr>
              <a:t>1</a:t>
            </a:r>
            <a:r>
              <a:rPr lang="en-US" sz="2200" dirty="0">
                <a:solidFill>
                  <a:srgbClr val="000000"/>
                </a:solidFill>
              </a:rPr>
              <a:t>,  </a:t>
            </a:r>
            <a:r>
              <a:rPr lang="en-US" sz="2200" dirty="0" err="1">
                <a:solidFill>
                  <a:srgbClr val="000000"/>
                </a:solidFill>
              </a:rPr>
              <a:t>devido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ao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nível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mais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elevado</a:t>
            </a:r>
            <a:r>
              <a:rPr lang="en-US" sz="2200" dirty="0">
                <a:solidFill>
                  <a:srgbClr val="000000"/>
                </a:solidFill>
              </a:rPr>
              <a:t>  de  </a:t>
            </a:r>
            <a:r>
              <a:rPr lang="en-US" sz="2200" dirty="0" err="1">
                <a:solidFill>
                  <a:srgbClr val="000000"/>
                </a:solidFill>
              </a:rPr>
              <a:t>demanda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agregada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elevando</a:t>
            </a:r>
            <a:r>
              <a:rPr lang="en-US" sz="2200" dirty="0">
                <a:solidFill>
                  <a:srgbClr val="000000"/>
                </a:solidFill>
              </a:rPr>
              <a:t> o </a:t>
            </a:r>
            <a:r>
              <a:rPr lang="en-US" sz="2200" dirty="0" err="1">
                <a:solidFill>
                  <a:srgbClr val="000000"/>
                </a:solidFill>
              </a:rPr>
              <a:t>nível</a:t>
            </a:r>
            <a:r>
              <a:rPr lang="en-US" sz="2200" dirty="0">
                <a:solidFill>
                  <a:srgbClr val="000000"/>
                </a:solidFill>
              </a:rPr>
              <a:t> de </a:t>
            </a:r>
            <a:r>
              <a:rPr lang="en-US" sz="2200" dirty="0" err="1">
                <a:solidFill>
                  <a:srgbClr val="000000"/>
                </a:solidFill>
              </a:rPr>
              <a:t>produção</a:t>
            </a:r>
            <a:r>
              <a:rPr lang="en-US" sz="2200" dirty="0">
                <a:solidFill>
                  <a:srgbClr val="000000"/>
                </a:solidFill>
              </a:rPr>
              <a:t>. Com a </a:t>
            </a:r>
            <a:r>
              <a:rPr lang="en-US" sz="2200" dirty="0" err="1">
                <a:solidFill>
                  <a:srgbClr val="000000"/>
                </a:solidFill>
              </a:rPr>
              <a:t>economia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fechada</a:t>
            </a:r>
            <a:r>
              <a:rPr lang="en-US" sz="2200" dirty="0">
                <a:solidFill>
                  <a:srgbClr val="000000"/>
                </a:solidFill>
              </a:rPr>
              <a:t> o </a:t>
            </a:r>
            <a:r>
              <a:rPr lang="en-US" sz="2200" dirty="0" err="1">
                <a:solidFill>
                  <a:srgbClr val="000000"/>
                </a:solidFill>
              </a:rPr>
              <a:t>equilíbrio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ocorreria</a:t>
            </a:r>
            <a:r>
              <a:rPr lang="en-US" sz="2200" dirty="0">
                <a:solidFill>
                  <a:srgbClr val="000000"/>
                </a:solidFill>
              </a:rPr>
              <a:t> no </a:t>
            </a:r>
            <a:r>
              <a:rPr lang="en-US" sz="2200" dirty="0" err="1">
                <a:solidFill>
                  <a:srgbClr val="000000"/>
                </a:solidFill>
              </a:rPr>
              <a:t>ponto</a:t>
            </a:r>
            <a:r>
              <a:rPr lang="en-US" sz="2200" dirty="0">
                <a:solidFill>
                  <a:srgbClr val="000000"/>
                </a:solidFill>
              </a:rPr>
              <a:t> B.  Como a  </a:t>
            </a:r>
            <a:r>
              <a:rPr lang="en-US" sz="2200" dirty="0" err="1">
                <a:solidFill>
                  <a:srgbClr val="000000"/>
                </a:solidFill>
              </a:rPr>
              <a:t>economia</a:t>
            </a:r>
            <a:r>
              <a:rPr lang="en-US" sz="2200" dirty="0">
                <a:solidFill>
                  <a:srgbClr val="000000"/>
                </a:solidFill>
              </a:rPr>
              <a:t>  é  </a:t>
            </a:r>
            <a:r>
              <a:rPr lang="en-US" sz="2200" dirty="0" err="1">
                <a:solidFill>
                  <a:srgbClr val="000000"/>
                </a:solidFill>
              </a:rPr>
              <a:t>aberta</a:t>
            </a:r>
            <a:r>
              <a:rPr lang="en-US" sz="2200" dirty="0">
                <a:solidFill>
                  <a:srgbClr val="000000"/>
                </a:solidFill>
              </a:rPr>
              <a:t>  com PMC, </a:t>
            </a:r>
            <a:r>
              <a:rPr lang="en-US" sz="2200" dirty="0" err="1">
                <a:solidFill>
                  <a:srgbClr val="000000"/>
                </a:solidFill>
              </a:rPr>
              <a:t>quando</a:t>
            </a:r>
            <a:r>
              <a:rPr lang="en-US" sz="2200" dirty="0">
                <a:solidFill>
                  <a:srgbClr val="000000"/>
                </a:solidFill>
              </a:rPr>
              <a:t> a taxa de </a:t>
            </a:r>
            <a:r>
              <a:rPr lang="en-US" sz="2200" dirty="0" err="1">
                <a:solidFill>
                  <a:srgbClr val="000000"/>
                </a:solidFill>
              </a:rPr>
              <a:t>juros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começa</a:t>
            </a:r>
            <a:r>
              <a:rPr lang="en-US" sz="2200" dirty="0">
                <a:solidFill>
                  <a:srgbClr val="000000"/>
                </a:solidFill>
              </a:rPr>
              <a:t> a </a:t>
            </a:r>
            <a:r>
              <a:rPr lang="en-US" sz="2200" dirty="0" err="1">
                <a:solidFill>
                  <a:srgbClr val="000000"/>
                </a:solidFill>
              </a:rPr>
              <a:t>subir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devido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aumento</a:t>
            </a:r>
            <a:r>
              <a:rPr lang="en-US" sz="2200" dirty="0">
                <a:solidFill>
                  <a:srgbClr val="000000"/>
                </a:solidFill>
              </a:rPr>
              <a:t> da </a:t>
            </a:r>
            <a:r>
              <a:rPr lang="en-US" sz="2200" dirty="0" err="1">
                <a:solidFill>
                  <a:srgbClr val="000000"/>
                </a:solidFill>
              </a:rPr>
              <a:t>demanda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por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moeda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originado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pelo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crescimento</a:t>
            </a:r>
            <a:r>
              <a:rPr lang="en-US" sz="2200" dirty="0">
                <a:solidFill>
                  <a:srgbClr val="000000"/>
                </a:solidFill>
              </a:rPr>
              <a:t> da </a:t>
            </a:r>
            <a:r>
              <a:rPr lang="en-US" sz="2200" dirty="0" err="1">
                <a:solidFill>
                  <a:srgbClr val="000000"/>
                </a:solidFill>
              </a:rPr>
              <a:t>renda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há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uma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rápida</a:t>
            </a:r>
            <a:r>
              <a:rPr lang="en-US" sz="2200" dirty="0">
                <a:solidFill>
                  <a:srgbClr val="000000"/>
                </a:solidFill>
              </a:rPr>
              <a:t>  entrada  de  </a:t>
            </a:r>
            <a:r>
              <a:rPr lang="en-US" sz="2200" dirty="0" err="1">
                <a:solidFill>
                  <a:srgbClr val="000000"/>
                </a:solidFill>
              </a:rPr>
              <a:t>recursos</a:t>
            </a:r>
            <a:r>
              <a:rPr lang="en-US" sz="2200" dirty="0">
                <a:solidFill>
                  <a:srgbClr val="000000"/>
                </a:solidFill>
              </a:rPr>
              <a:t> (</a:t>
            </a:r>
            <a:r>
              <a:rPr lang="en-US" sz="2200" dirty="0" err="1">
                <a:solidFill>
                  <a:srgbClr val="000000"/>
                </a:solidFill>
              </a:rPr>
              <a:t>maior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demanda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pela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moeda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doméstica</a:t>
            </a:r>
            <a:r>
              <a:rPr lang="en-US" sz="2200" dirty="0">
                <a:solidFill>
                  <a:srgbClr val="000000"/>
                </a:solidFill>
              </a:rPr>
              <a:t> – </a:t>
            </a:r>
            <a:r>
              <a:rPr lang="en-US" sz="2200" dirty="0" err="1">
                <a:solidFill>
                  <a:srgbClr val="000000"/>
                </a:solidFill>
              </a:rPr>
              <a:t>maior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oferta</a:t>
            </a:r>
            <a:r>
              <a:rPr lang="en-US" sz="2200" dirty="0">
                <a:solidFill>
                  <a:srgbClr val="000000"/>
                </a:solidFill>
              </a:rPr>
              <a:t> de </a:t>
            </a:r>
            <a:r>
              <a:rPr lang="en-US" sz="2200" dirty="0" err="1">
                <a:solidFill>
                  <a:srgbClr val="000000"/>
                </a:solidFill>
              </a:rPr>
              <a:t>moeda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estrangeira</a:t>
            </a:r>
            <a:r>
              <a:rPr lang="en-US" sz="2200" dirty="0">
                <a:solidFill>
                  <a:srgbClr val="000000"/>
                </a:solidFill>
              </a:rPr>
              <a:t>), </a:t>
            </a:r>
            <a:r>
              <a:rPr lang="en-US" sz="2200" dirty="0" err="1">
                <a:solidFill>
                  <a:srgbClr val="000000"/>
                </a:solidFill>
              </a:rPr>
              <a:t>gerando</a:t>
            </a:r>
            <a:r>
              <a:rPr lang="en-US" sz="2200" dirty="0">
                <a:solidFill>
                  <a:srgbClr val="000000"/>
                </a:solidFill>
              </a:rPr>
              <a:t> um </a:t>
            </a:r>
            <a:r>
              <a:rPr lang="en-US" sz="2200" dirty="0" err="1">
                <a:solidFill>
                  <a:srgbClr val="000000"/>
                </a:solidFill>
              </a:rPr>
              <a:t>superávit</a:t>
            </a:r>
            <a:r>
              <a:rPr lang="en-US" sz="2200" dirty="0">
                <a:solidFill>
                  <a:srgbClr val="000000"/>
                </a:solidFill>
              </a:rPr>
              <a:t> no BP. Como a taxa de </a:t>
            </a:r>
            <a:r>
              <a:rPr lang="en-US" sz="2200" dirty="0" err="1">
                <a:solidFill>
                  <a:srgbClr val="000000"/>
                </a:solidFill>
              </a:rPr>
              <a:t>câmbio</a:t>
            </a:r>
            <a:r>
              <a:rPr lang="en-US" sz="2200" dirty="0">
                <a:solidFill>
                  <a:srgbClr val="000000"/>
                </a:solidFill>
              </a:rPr>
              <a:t> é </a:t>
            </a:r>
            <a:r>
              <a:rPr lang="en-US" sz="2200" dirty="0" err="1">
                <a:solidFill>
                  <a:srgbClr val="000000"/>
                </a:solidFill>
              </a:rPr>
              <a:t>flexível</a:t>
            </a:r>
            <a:r>
              <a:rPr lang="en-US" sz="2200" dirty="0">
                <a:solidFill>
                  <a:srgbClr val="000000"/>
                </a:solidFill>
              </a:rPr>
              <a:t>  o  </a:t>
            </a:r>
            <a:r>
              <a:rPr lang="en-US" sz="2200" dirty="0" err="1">
                <a:solidFill>
                  <a:srgbClr val="000000"/>
                </a:solidFill>
              </a:rPr>
              <a:t>Bacen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não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atua</a:t>
            </a:r>
            <a:r>
              <a:rPr lang="en-US" sz="2200" dirty="0">
                <a:solidFill>
                  <a:srgbClr val="000000"/>
                </a:solidFill>
              </a:rPr>
              <a:t>  no  </a:t>
            </a:r>
            <a:r>
              <a:rPr lang="en-US" sz="2200" dirty="0" err="1">
                <a:solidFill>
                  <a:srgbClr val="000000"/>
                </a:solidFill>
              </a:rPr>
              <a:t>mercado</a:t>
            </a:r>
            <a:r>
              <a:rPr lang="en-US" sz="2200" dirty="0">
                <a:solidFill>
                  <a:srgbClr val="000000"/>
                </a:solidFill>
              </a:rPr>
              <a:t> cambial, de forma </a:t>
            </a:r>
            <a:r>
              <a:rPr lang="en-US" sz="2200" dirty="0" err="1">
                <a:solidFill>
                  <a:srgbClr val="000000"/>
                </a:solidFill>
              </a:rPr>
              <a:t>que</a:t>
            </a:r>
            <a:r>
              <a:rPr lang="en-US" sz="2200" dirty="0">
                <a:solidFill>
                  <a:srgbClr val="000000"/>
                </a:solidFill>
              </a:rPr>
              <a:t> o </a:t>
            </a:r>
            <a:r>
              <a:rPr lang="en-US" sz="2200" dirty="0" err="1">
                <a:solidFill>
                  <a:srgbClr val="000000"/>
                </a:solidFill>
              </a:rPr>
              <a:t>câmbio</a:t>
            </a:r>
            <a:r>
              <a:rPr lang="en-US" sz="2200" dirty="0">
                <a:solidFill>
                  <a:srgbClr val="000000"/>
                </a:solidFill>
              </a:rPr>
              <a:t> nominal se </a:t>
            </a:r>
            <a:r>
              <a:rPr lang="en-US" sz="2200" dirty="0" err="1">
                <a:solidFill>
                  <a:srgbClr val="000000"/>
                </a:solidFill>
              </a:rPr>
              <a:t>valoriza</a:t>
            </a:r>
            <a:r>
              <a:rPr lang="en-US" sz="2200" dirty="0">
                <a:solidFill>
                  <a:srgbClr val="000000"/>
                </a:solidFill>
              </a:rPr>
              <a:t>  e,  com  </a:t>
            </a:r>
            <a:r>
              <a:rPr lang="en-US" sz="2200" dirty="0" err="1">
                <a:solidFill>
                  <a:srgbClr val="000000"/>
                </a:solidFill>
              </a:rPr>
              <a:t>os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preços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fixos</a:t>
            </a:r>
            <a:r>
              <a:rPr lang="en-US" sz="2200" dirty="0">
                <a:solidFill>
                  <a:srgbClr val="000000"/>
                </a:solidFill>
              </a:rPr>
              <a:t>,  o  </a:t>
            </a:r>
            <a:r>
              <a:rPr lang="en-US" sz="2200" dirty="0" err="1">
                <a:solidFill>
                  <a:srgbClr val="000000"/>
                </a:solidFill>
              </a:rPr>
              <a:t>câmbio</a:t>
            </a:r>
            <a:r>
              <a:rPr lang="en-US" sz="2200" dirty="0">
                <a:solidFill>
                  <a:srgbClr val="000000"/>
                </a:solidFill>
              </a:rPr>
              <a:t>  real  </a:t>
            </a:r>
            <a:r>
              <a:rPr lang="en-US" sz="2200" dirty="0" err="1">
                <a:solidFill>
                  <a:srgbClr val="000000"/>
                </a:solidFill>
              </a:rPr>
              <a:t>também</a:t>
            </a:r>
            <a:r>
              <a:rPr lang="en-US" sz="2200" dirty="0">
                <a:solidFill>
                  <a:srgbClr val="000000"/>
                </a:solidFill>
              </a:rPr>
              <a:t>. A </a:t>
            </a:r>
            <a:r>
              <a:rPr lang="en-US" sz="2200" dirty="0" err="1">
                <a:solidFill>
                  <a:srgbClr val="000000"/>
                </a:solidFill>
              </a:rPr>
              <a:t>valorização</a:t>
            </a:r>
            <a:r>
              <a:rPr lang="en-US" sz="2200" dirty="0">
                <a:solidFill>
                  <a:srgbClr val="000000"/>
                </a:solidFill>
              </a:rPr>
              <a:t> da taxa de </a:t>
            </a:r>
            <a:r>
              <a:rPr lang="en-US" sz="2200" dirty="0" err="1">
                <a:solidFill>
                  <a:srgbClr val="000000"/>
                </a:solidFill>
              </a:rPr>
              <a:t>câmbio</a:t>
            </a:r>
            <a:r>
              <a:rPr lang="en-US" sz="2200" dirty="0">
                <a:solidFill>
                  <a:srgbClr val="000000"/>
                </a:solidFill>
              </a:rPr>
              <a:t>  real  </a:t>
            </a:r>
            <a:r>
              <a:rPr lang="en-US" sz="2200" dirty="0" err="1">
                <a:solidFill>
                  <a:srgbClr val="000000"/>
                </a:solidFill>
              </a:rPr>
              <a:t>reduz</a:t>
            </a:r>
            <a:r>
              <a:rPr lang="en-US" sz="2200" dirty="0">
                <a:solidFill>
                  <a:srgbClr val="000000"/>
                </a:solidFill>
              </a:rPr>
              <a:t>  as  </a:t>
            </a:r>
            <a:r>
              <a:rPr lang="en-US" sz="2200" dirty="0" err="1">
                <a:solidFill>
                  <a:srgbClr val="000000"/>
                </a:solidFill>
              </a:rPr>
              <a:t>exportações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líquidas</a:t>
            </a:r>
            <a:r>
              <a:rPr lang="en-US" sz="2200" dirty="0">
                <a:solidFill>
                  <a:srgbClr val="000000"/>
                </a:solidFill>
              </a:rPr>
              <a:t>  de  bens e </a:t>
            </a:r>
            <a:r>
              <a:rPr lang="en-US" sz="2200" dirty="0" err="1">
                <a:solidFill>
                  <a:srgbClr val="000000"/>
                </a:solidFill>
              </a:rPr>
              <a:t>serviços</a:t>
            </a:r>
            <a:r>
              <a:rPr lang="en-US" sz="2200" dirty="0">
                <a:solidFill>
                  <a:srgbClr val="000000"/>
                </a:solidFill>
              </a:rPr>
              <a:t> (</a:t>
            </a:r>
            <a:r>
              <a:rPr lang="en-US" sz="2200" dirty="0" err="1">
                <a:solidFill>
                  <a:srgbClr val="000000"/>
                </a:solidFill>
              </a:rPr>
              <a:t>menor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demanda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sobre</a:t>
            </a:r>
            <a:r>
              <a:rPr lang="en-US" sz="2200" dirty="0">
                <a:solidFill>
                  <a:srgbClr val="000000"/>
                </a:solidFill>
              </a:rPr>
              <a:t> a </a:t>
            </a:r>
            <a:r>
              <a:rPr lang="en-US" sz="2200" dirty="0" err="1">
                <a:solidFill>
                  <a:srgbClr val="000000"/>
                </a:solidFill>
              </a:rPr>
              <a:t>produção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doméstica</a:t>
            </a:r>
            <a:r>
              <a:rPr lang="en-US" sz="2200" dirty="0">
                <a:solidFill>
                  <a:srgbClr val="000000"/>
                </a:solidFill>
              </a:rPr>
              <a:t>),  </a:t>
            </a:r>
            <a:r>
              <a:rPr lang="en-US" sz="2200" dirty="0" err="1">
                <a:solidFill>
                  <a:srgbClr val="000000"/>
                </a:solidFill>
              </a:rPr>
              <a:t>fazendo</a:t>
            </a:r>
            <a:r>
              <a:rPr lang="en-US" sz="2200" dirty="0">
                <a:solidFill>
                  <a:srgbClr val="000000"/>
                </a:solidFill>
              </a:rPr>
              <a:t> com  </a:t>
            </a:r>
            <a:r>
              <a:rPr lang="en-US" sz="2200" dirty="0" err="1">
                <a:solidFill>
                  <a:srgbClr val="000000"/>
                </a:solidFill>
              </a:rPr>
              <a:t>que</a:t>
            </a:r>
            <a:r>
              <a:rPr lang="en-US" sz="2200" dirty="0">
                <a:solidFill>
                  <a:srgbClr val="000000"/>
                </a:solidFill>
              </a:rPr>
              <a:t>  a </a:t>
            </a:r>
            <a:r>
              <a:rPr lang="en-US" sz="2200" dirty="0" err="1">
                <a:solidFill>
                  <a:srgbClr val="000000"/>
                </a:solidFill>
              </a:rPr>
              <a:t>curva</a:t>
            </a:r>
            <a:r>
              <a:rPr lang="en-US" sz="2200" dirty="0">
                <a:solidFill>
                  <a:srgbClr val="000000"/>
                </a:solidFill>
              </a:rPr>
              <a:t> IS </a:t>
            </a:r>
            <a:r>
              <a:rPr lang="en-US" sz="2200" dirty="0" err="1">
                <a:solidFill>
                  <a:srgbClr val="000000"/>
                </a:solidFill>
              </a:rPr>
              <a:t>retorne</a:t>
            </a:r>
            <a:r>
              <a:rPr lang="en-US" sz="2200" dirty="0">
                <a:solidFill>
                  <a:srgbClr val="000000"/>
                </a:solidFill>
              </a:rPr>
              <a:t> para a </a:t>
            </a:r>
            <a:r>
              <a:rPr lang="en-US" sz="2200" dirty="0" err="1">
                <a:solidFill>
                  <a:srgbClr val="000000"/>
                </a:solidFill>
              </a:rPr>
              <a:t>posição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inicial</a:t>
            </a:r>
            <a:r>
              <a:rPr lang="en-US" sz="2200" dirty="0">
                <a:solidFill>
                  <a:srgbClr val="000000"/>
                </a:solidFill>
              </a:rPr>
              <a:t>.  </a:t>
            </a:r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264750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47B97993-86DF-4C61-B2B8-F0729736D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7950" y="1600200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F7D8CF9F-3D42-4E38-82FD-DF1DF8F9D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5029200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70D5C535-5AA7-4A5E-B1D0-3EC4E62F6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1350" y="21336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41B902DF-CF16-4881-BE06-BDF7471EE3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2750" y="19812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4BFE20F1-61C3-49E9-87C3-AA2F5F0AB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3200400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FA513C35-031A-43F4-8F8A-BDB09E224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8150" y="3200400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6F3BA0D3-091B-49A1-A10C-84F39D66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67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EED4BE1D-C92D-43CF-B9AC-71ED96C5E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449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BB946534-5FCB-45D6-8680-C30E22FD9B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667000"/>
          <a:ext cx="19113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67000"/>
                        <a:ext cx="19113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>
            <a:extLst>
              <a:ext uri="{FF2B5EF4-FFF2-40B4-BE49-F238E27FC236}">
                <a16:creationId xmlns:a16="http://schemas.microsoft.com/office/drawing/2014/main" id="{AE506585-4AA9-4BD8-9BFC-7F16DBF960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4413" y="1371600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371600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8">
            <a:extLst>
              <a:ext uri="{FF2B5EF4-FFF2-40B4-BE49-F238E27FC236}">
                <a16:creationId xmlns:a16="http://schemas.microsoft.com/office/drawing/2014/main" id="{5F44F8B2-D3BC-4F25-B635-2AC83FFA7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5013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00"/>
                </a:solidFill>
              </a:rPr>
              <a:t>Y</a:t>
            </a:r>
            <a:r>
              <a:rPr kumimoji="1"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1465E822-8236-4C16-A322-32D3FBD76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28194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" name="Oval 22">
            <a:extLst>
              <a:ext uri="{FF2B5EF4-FFF2-40B4-BE49-F238E27FC236}">
                <a16:creationId xmlns:a16="http://schemas.microsoft.com/office/drawing/2014/main" id="{ADC6B30B-E397-4C45-B3BE-797203B1A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3124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pSp>
        <p:nvGrpSpPr>
          <p:cNvPr id="17" name="Group 32">
            <a:extLst>
              <a:ext uri="{FF2B5EF4-FFF2-40B4-BE49-F238E27FC236}">
                <a16:creationId xmlns:a16="http://schemas.microsoft.com/office/drawing/2014/main" id="{71C53852-74A8-4176-B2F0-333B7E23C00A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1828800"/>
            <a:ext cx="3200400" cy="2819400"/>
            <a:chOff x="2340" y="1152"/>
            <a:chExt cx="2016" cy="1776"/>
          </a:xfrm>
        </p:grpSpPr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0C55EE12-E3D0-4B87-9D71-ADA46E466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40" y="1344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DC84D0AE-B1F8-431D-B684-8BDDACEF7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" y="11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LM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04B262F1-A531-4EB7-878B-78D8029D9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208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1" name="Oval 21">
              <a:extLst>
                <a:ext uri="{FF2B5EF4-FFF2-40B4-BE49-F238E27FC236}">
                  <a16:creationId xmlns:a16="http://schemas.microsoft.com/office/drawing/2014/main" id="{76FB7444-03D6-4869-BFF3-393E6174A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" y="2256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2" name="Line 29">
              <a:extLst>
                <a:ext uri="{FF2B5EF4-FFF2-40B4-BE49-F238E27FC236}">
                  <a16:creationId xmlns:a16="http://schemas.microsoft.com/office/drawing/2014/main" id="{4AB132EC-9598-4872-A348-496F7FB16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6" y="2352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" name="Group 33">
            <a:extLst>
              <a:ext uri="{FF2B5EF4-FFF2-40B4-BE49-F238E27FC236}">
                <a16:creationId xmlns:a16="http://schemas.microsoft.com/office/drawing/2014/main" id="{6517CF32-2702-4C4B-98C2-8BD995C73CD7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1828800"/>
            <a:ext cx="3276600" cy="3581400"/>
            <a:chOff x="2388" y="1152"/>
            <a:chExt cx="2064" cy="2256"/>
          </a:xfrm>
        </p:grpSpPr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F3343D8F-0150-4273-B840-54DFDAFAC8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8" y="1152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A58819C-163D-44F4-A8E6-E422149F9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2" y="264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IS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1D96BD6-044D-47A3-A041-5EF1D65CB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4" y="196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BD8C2F2D-6276-46AB-B717-BE900BB8A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" y="1804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C2D658A0-9AD8-4746-8CFC-D0BF22A1F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064"/>
              <a:ext cx="0" cy="1104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158CFC7E-77B7-44AA-960C-931C28BA5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" y="315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>
                  <a:solidFill>
                    <a:srgbClr val="0000FF"/>
                  </a:solidFill>
                </a:rPr>
                <a:t>Y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FB85F989-FC39-458E-88E8-B7CC23B12B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8" y="2400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1" name="Object 31">
            <a:extLst>
              <a:ext uri="{FF2B5EF4-FFF2-40B4-BE49-F238E27FC236}">
                <a16:creationId xmlns:a16="http://schemas.microsoft.com/office/drawing/2014/main" id="{62D19683-8FE2-4D7B-93B7-0667514E02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5029200"/>
          <a:ext cx="387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029200"/>
                        <a:ext cx="3873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ítulo 1">
            <a:extLst>
              <a:ext uri="{FF2B5EF4-FFF2-40B4-BE49-F238E27FC236}">
                <a16:creationId xmlns:a16="http://schemas.microsoft.com/office/drawing/2014/main" id="{5477E1C0-B4CA-4B0F-BF24-A4616CBA5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0"/>
            <a:ext cx="8984970" cy="1325563"/>
          </a:xfrm>
        </p:spPr>
        <p:txBody>
          <a:bodyPr>
            <a:normAutofit/>
          </a:bodyPr>
          <a:lstStyle/>
          <a:p>
            <a:r>
              <a:rPr lang="pt-BR" sz="3800" b="1" dirty="0"/>
              <a:t>Política Monetária com Câmbio Flexível e PMC</a:t>
            </a:r>
            <a:endParaRPr lang="en-US" sz="3800" b="1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D88BDA9-FD17-478B-B8DC-18A03F0B56C4}"/>
              </a:ext>
            </a:extLst>
          </p:cNvPr>
          <p:cNvSpPr txBox="1"/>
          <p:nvPr/>
        </p:nvSpPr>
        <p:spPr>
          <a:xfrm>
            <a:off x="6305550" y="2971800"/>
            <a:ext cx="93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BP = 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4501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E2E45DF-6DC6-4E53-A038-F929DC24B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601662"/>
            <a:ext cx="8772939" cy="4351338"/>
          </a:xfrm>
        </p:spPr>
        <p:txBody>
          <a:bodyPr>
            <a:noAutofit/>
          </a:bodyPr>
          <a:lstStyle/>
          <a:p>
            <a:pPr algn="just"/>
            <a:r>
              <a:rPr lang="en-US" sz="2200" dirty="0">
                <a:solidFill>
                  <a:srgbClr val="000000"/>
                </a:solidFill>
              </a:rPr>
              <a:t>A  </a:t>
            </a:r>
            <a:r>
              <a:rPr lang="en-US" sz="2200" dirty="0" err="1">
                <a:solidFill>
                  <a:srgbClr val="000000"/>
                </a:solidFill>
              </a:rPr>
              <a:t>política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monetária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expansionista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desloca</a:t>
            </a:r>
            <a:r>
              <a:rPr lang="en-US" sz="2200" dirty="0">
                <a:solidFill>
                  <a:srgbClr val="000000"/>
                </a:solidFill>
              </a:rPr>
              <a:t>  a  LM  para  LM</a:t>
            </a:r>
            <a:r>
              <a:rPr lang="en-US" sz="1600" dirty="0">
                <a:solidFill>
                  <a:srgbClr val="000000"/>
                </a:solidFill>
              </a:rPr>
              <a:t>1</a:t>
            </a:r>
            <a:r>
              <a:rPr lang="en-US" sz="2200" dirty="0">
                <a:solidFill>
                  <a:srgbClr val="000000"/>
                </a:solidFill>
              </a:rPr>
              <a:t>.  O  </a:t>
            </a:r>
            <a:r>
              <a:rPr lang="en-US" sz="2200" dirty="0" err="1">
                <a:solidFill>
                  <a:srgbClr val="000000"/>
                </a:solidFill>
              </a:rPr>
              <a:t>excesso</a:t>
            </a:r>
            <a:r>
              <a:rPr lang="en-US" sz="2200" dirty="0">
                <a:solidFill>
                  <a:srgbClr val="000000"/>
                </a:solidFill>
              </a:rPr>
              <a:t>  de </a:t>
            </a:r>
            <a:r>
              <a:rPr lang="en-US" sz="2200" dirty="0" err="1">
                <a:solidFill>
                  <a:srgbClr val="000000"/>
                </a:solidFill>
              </a:rPr>
              <a:t>oferta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monetária</a:t>
            </a:r>
            <a:r>
              <a:rPr lang="en-US" sz="2200" dirty="0">
                <a:solidFill>
                  <a:srgbClr val="000000"/>
                </a:solidFill>
              </a:rPr>
              <a:t>  nominal  e  real (</a:t>
            </a:r>
            <a:r>
              <a:rPr lang="en-US" sz="2200" dirty="0" err="1">
                <a:solidFill>
                  <a:srgbClr val="000000"/>
                </a:solidFill>
              </a:rPr>
              <a:t>pois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por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hipótese</a:t>
            </a:r>
            <a:r>
              <a:rPr lang="en-US" sz="2200" dirty="0">
                <a:solidFill>
                  <a:srgbClr val="000000"/>
                </a:solidFill>
              </a:rPr>
              <a:t>,  </a:t>
            </a:r>
            <a:r>
              <a:rPr lang="en-US" sz="2200" dirty="0" err="1">
                <a:solidFill>
                  <a:srgbClr val="000000"/>
                </a:solidFill>
              </a:rPr>
              <a:t>os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preços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são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rígidos</a:t>
            </a:r>
            <a:r>
              <a:rPr lang="en-US" sz="2200" dirty="0">
                <a:solidFill>
                  <a:srgbClr val="000000"/>
                </a:solidFill>
              </a:rPr>
              <a:t>  no </a:t>
            </a:r>
            <a:r>
              <a:rPr lang="en-US" sz="2200" dirty="0" err="1">
                <a:solidFill>
                  <a:srgbClr val="000000"/>
                </a:solidFill>
              </a:rPr>
              <a:t>curto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prazo</a:t>
            </a:r>
            <a:r>
              <a:rPr lang="en-US" sz="2200" dirty="0">
                <a:solidFill>
                  <a:srgbClr val="000000"/>
                </a:solidFill>
              </a:rPr>
              <a:t>) </a:t>
            </a:r>
            <a:r>
              <a:rPr lang="en-US" sz="2200" dirty="0" err="1">
                <a:solidFill>
                  <a:srgbClr val="000000"/>
                </a:solidFill>
              </a:rPr>
              <a:t>aumenta</a:t>
            </a:r>
            <a:r>
              <a:rPr lang="en-US" sz="2200" dirty="0">
                <a:solidFill>
                  <a:srgbClr val="000000"/>
                </a:solidFill>
              </a:rPr>
              <a:t> a </a:t>
            </a:r>
            <a:r>
              <a:rPr lang="en-US" sz="2200" dirty="0" err="1">
                <a:solidFill>
                  <a:srgbClr val="000000"/>
                </a:solidFill>
              </a:rPr>
              <a:t>demanda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por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títulos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reduzindo</a:t>
            </a:r>
            <a:r>
              <a:rPr lang="en-US" sz="2200" dirty="0">
                <a:solidFill>
                  <a:srgbClr val="000000"/>
                </a:solidFill>
              </a:rPr>
              <a:t> a taxa de </a:t>
            </a:r>
            <a:r>
              <a:rPr lang="en-US" sz="2200" dirty="0" err="1">
                <a:solidFill>
                  <a:srgbClr val="000000"/>
                </a:solidFill>
              </a:rPr>
              <a:t>juros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estimulando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níveis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maiores</a:t>
            </a:r>
            <a:r>
              <a:rPr lang="en-US" sz="2200" dirty="0">
                <a:solidFill>
                  <a:srgbClr val="000000"/>
                </a:solidFill>
              </a:rPr>
              <a:t> de  </a:t>
            </a:r>
            <a:r>
              <a:rPr lang="en-US" sz="2200" dirty="0" err="1">
                <a:solidFill>
                  <a:srgbClr val="000000"/>
                </a:solidFill>
              </a:rPr>
              <a:t>investimento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fazendo</a:t>
            </a:r>
            <a:r>
              <a:rPr lang="en-US" sz="2200" dirty="0">
                <a:solidFill>
                  <a:srgbClr val="000000"/>
                </a:solidFill>
              </a:rPr>
              <a:t> com </a:t>
            </a:r>
            <a:r>
              <a:rPr lang="en-US" sz="2200" dirty="0" err="1">
                <a:solidFill>
                  <a:srgbClr val="000000"/>
                </a:solidFill>
              </a:rPr>
              <a:t>que</a:t>
            </a:r>
            <a:r>
              <a:rPr lang="en-US" sz="2200" dirty="0">
                <a:solidFill>
                  <a:srgbClr val="000000"/>
                </a:solidFill>
              </a:rPr>
              <a:t> as </a:t>
            </a:r>
            <a:r>
              <a:rPr lang="en-US" sz="2200" dirty="0" err="1">
                <a:solidFill>
                  <a:srgbClr val="000000"/>
                </a:solidFill>
              </a:rPr>
              <a:t>firmas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aumentem</a:t>
            </a:r>
            <a:r>
              <a:rPr lang="en-US" sz="2200" dirty="0">
                <a:solidFill>
                  <a:srgbClr val="000000"/>
                </a:solidFill>
              </a:rPr>
              <a:t>  a  </a:t>
            </a:r>
            <a:r>
              <a:rPr lang="en-US" sz="2200" dirty="0" err="1">
                <a:solidFill>
                  <a:srgbClr val="000000"/>
                </a:solidFill>
              </a:rPr>
              <a:t>produção</a:t>
            </a:r>
            <a:r>
              <a:rPr lang="en-US" sz="2200" dirty="0">
                <a:solidFill>
                  <a:srgbClr val="000000"/>
                </a:solidFill>
              </a:rPr>
              <a:t>. </a:t>
            </a:r>
            <a:r>
              <a:rPr lang="en-US" sz="2200" dirty="0" err="1">
                <a:solidFill>
                  <a:srgbClr val="000000"/>
                </a:solidFill>
              </a:rPr>
              <a:t>Portanto</a:t>
            </a:r>
            <a:r>
              <a:rPr lang="en-US" sz="2200" dirty="0">
                <a:solidFill>
                  <a:srgbClr val="000000"/>
                </a:solidFill>
              </a:rPr>
              <a:t>, com </a:t>
            </a:r>
            <a:r>
              <a:rPr lang="en-US" sz="2200" dirty="0" err="1">
                <a:solidFill>
                  <a:srgbClr val="000000"/>
                </a:solidFill>
              </a:rPr>
              <a:t>economia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fechada</a:t>
            </a:r>
            <a:r>
              <a:rPr lang="en-US" sz="2200" dirty="0">
                <a:solidFill>
                  <a:srgbClr val="000000"/>
                </a:solidFill>
              </a:rPr>
              <a:t> o novo  </a:t>
            </a:r>
            <a:r>
              <a:rPr lang="en-US" sz="2200" dirty="0" err="1">
                <a:solidFill>
                  <a:srgbClr val="000000"/>
                </a:solidFill>
              </a:rPr>
              <a:t>equilíbrio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ocorreria</a:t>
            </a:r>
            <a:r>
              <a:rPr lang="en-US" sz="2200" dirty="0">
                <a:solidFill>
                  <a:srgbClr val="000000"/>
                </a:solidFill>
              </a:rPr>
              <a:t>  no </a:t>
            </a:r>
            <a:r>
              <a:rPr lang="en-US" sz="2200" dirty="0" err="1">
                <a:solidFill>
                  <a:srgbClr val="000000"/>
                </a:solidFill>
              </a:rPr>
              <a:t>ponto</a:t>
            </a:r>
            <a:r>
              <a:rPr lang="en-US" sz="2200" dirty="0">
                <a:solidFill>
                  <a:srgbClr val="000000"/>
                </a:solidFill>
              </a:rPr>
              <a:t> B.  </a:t>
            </a:r>
            <a:r>
              <a:rPr lang="en-US" sz="2200" dirty="0" err="1">
                <a:solidFill>
                  <a:srgbClr val="000000"/>
                </a:solidFill>
              </a:rPr>
              <a:t>Entretanto</a:t>
            </a:r>
            <a:r>
              <a:rPr lang="en-US" sz="2200" dirty="0">
                <a:solidFill>
                  <a:srgbClr val="000000"/>
                </a:solidFill>
              </a:rPr>
              <a:t>, com </a:t>
            </a:r>
            <a:r>
              <a:rPr lang="en-US" sz="2200" dirty="0" err="1">
                <a:solidFill>
                  <a:srgbClr val="000000"/>
                </a:solidFill>
              </a:rPr>
              <a:t>economia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aberta</a:t>
            </a:r>
            <a:r>
              <a:rPr lang="en-US" sz="2200" dirty="0">
                <a:solidFill>
                  <a:srgbClr val="000000"/>
                </a:solidFill>
              </a:rPr>
              <a:t> e PMC </a:t>
            </a:r>
            <a:r>
              <a:rPr lang="en-US" sz="2200" dirty="0" err="1">
                <a:solidFill>
                  <a:srgbClr val="000000"/>
                </a:solidFill>
              </a:rPr>
              <a:t>ocorre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uma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rápida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saída</a:t>
            </a:r>
            <a:r>
              <a:rPr lang="en-US" sz="2200" dirty="0">
                <a:solidFill>
                  <a:srgbClr val="000000"/>
                </a:solidFill>
              </a:rPr>
              <a:t>  de  </a:t>
            </a:r>
            <a:r>
              <a:rPr lang="en-US" sz="2200" dirty="0" err="1">
                <a:solidFill>
                  <a:srgbClr val="000000"/>
                </a:solidFill>
              </a:rPr>
              <a:t>recursos</a:t>
            </a:r>
            <a:r>
              <a:rPr lang="en-US" sz="2200" dirty="0">
                <a:solidFill>
                  <a:srgbClr val="000000"/>
                </a:solidFill>
              </a:rPr>
              <a:t> (</a:t>
            </a:r>
            <a:r>
              <a:rPr lang="en-US" sz="2200" dirty="0" err="1">
                <a:solidFill>
                  <a:srgbClr val="000000"/>
                </a:solidFill>
              </a:rPr>
              <a:t>maior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demanda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por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moeda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estrangeira</a:t>
            </a:r>
            <a:r>
              <a:rPr lang="en-US" sz="2200" dirty="0">
                <a:solidFill>
                  <a:srgbClr val="000000"/>
                </a:solidFill>
              </a:rPr>
              <a:t>) </a:t>
            </a:r>
            <a:r>
              <a:rPr lang="en-US" sz="2200" dirty="0" err="1">
                <a:solidFill>
                  <a:srgbClr val="000000"/>
                </a:solidFill>
              </a:rPr>
              <a:t>quando</a:t>
            </a:r>
            <a:r>
              <a:rPr lang="en-US" sz="2200" dirty="0">
                <a:solidFill>
                  <a:srgbClr val="000000"/>
                </a:solidFill>
              </a:rPr>
              <a:t> a taxa de </a:t>
            </a:r>
            <a:r>
              <a:rPr lang="en-US" sz="2200" dirty="0" err="1">
                <a:solidFill>
                  <a:srgbClr val="000000"/>
                </a:solidFill>
              </a:rPr>
              <a:t>juros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doméstica</a:t>
            </a:r>
            <a:r>
              <a:rPr lang="en-US" sz="2200" dirty="0">
                <a:solidFill>
                  <a:srgbClr val="000000"/>
                </a:solidFill>
              </a:rPr>
              <a:t>  </a:t>
            </a:r>
            <a:r>
              <a:rPr lang="en-US" sz="2200" dirty="0" err="1">
                <a:solidFill>
                  <a:srgbClr val="000000"/>
                </a:solidFill>
              </a:rPr>
              <a:t>diminui</a:t>
            </a:r>
            <a:r>
              <a:rPr lang="en-US" sz="2200" dirty="0">
                <a:solidFill>
                  <a:srgbClr val="000000"/>
                </a:solidFill>
              </a:rPr>
              <a:t>,  </a:t>
            </a:r>
            <a:r>
              <a:rPr lang="en-US" sz="2200" dirty="0" err="1">
                <a:solidFill>
                  <a:srgbClr val="000000"/>
                </a:solidFill>
              </a:rPr>
              <a:t>ou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seja</a:t>
            </a:r>
            <a:r>
              <a:rPr lang="en-US" sz="2200" dirty="0">
                <a:solidFill>
                  <a:srgbClr val="000000"/>
                </a:solidFill>
              </a:rPr>
              <a:t>,  o BP </a:t>
            </a:r>
            <a:r>
              <a:rPr lang="en-US" sz="2200" dirty="0" err="1">
                <a:solidFill>
                  <a:srgbClr val="000000"/>
                </a:solidFill>
              </a:rPr>
              <a:t>fica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deficitário</a:t>
            </a:r>
            <a:r>
              <a:rPr lang="en-US" sz="2200" dirty="0">
                <a:solidFill>
                  <a:srgbClr val="000000"/>
                </a:solidFill>
              </a:rPr>
              <a:t>. Como a taxa de </a:t>
            </a:r>
            <a:r>
              <a:rPr lang="en-US" sz="2200" dirty="0" err="1">
                <a:solidFill>
                  <a:srgbClr val="000000"/>
                </a:solidFill>
              </a:rPr>
              <a:t>câmbio</a:t>
            </a:r>
            <a:r>
              <a:rPr lang="en-US" sz="2200" dirty="0">
                <a:solidFill>
                  <a:srgbClr val="000000"/>
                </a:solidFill>
              </a:rPr>
              <a:t> é </a:t>
            </a:r>
            <a:r>
              <a:rPr lang="en-US" sz="2200" dirty="0" err="1">
                <a:solidFill>
                  <a:srgbClr val="000000"/>
                </a:solidFill>
              </a:rPr>
              <a:t>flexível</a:t>
            </a:r>
            <a:r>
              <a:rPr lang="en-US" sz="2200" dirty="0">
                <a:solidFill>
                  <a:srgbClr val="000000"/>
                </a:solidFill>
              </a:rPr>
              <a:t>, o </a:t>
            </a:r>
            <a:r>
              <a:rPr lang="en-US" sz="2200" dirty="0" err="1">
                <a:solidFill>
                  <a:srgbClr val="000000"/>
                </a:solidFill>
              </a:rPr>
              <a:t>Bacen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não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intervém</a:t>
            </a:r>
            <a:r>
              <a:rPr lang="en-US" sz="2200" dirty="0">
                <a:solidFill>
                  <a:srgbClr val="000000"/>
                </a:solidFill>
              </a:rPr>
              <a:t>  no  </a:t>
            </a:r>
            <a:r>
              <a:rPr lang="en-US" sz="2200" dirty="0" err="1">
                <a:solidFill>
                  <a:srgbClr val="000000"/>
                </a:solidFill>
              </a:rPr>
              <a:t>mercado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câmbio</a:t>
            </a:r>
            <a:r>
              <a:rPr lang="en-US" sz="2200" dirty="0">
                <a:solidFill>
                  <a:srgbClr val="000000"/>
                </a:solidFill>
              </a:rPr>
              <a:t>,  </a:t>
            </a:r>
            <a:r>
              <a:rPr lang="en-US" sz="2200" dirty="0" err="1">
                <a:solidFill>
                  <a:srgbClr val="000000"/>
                </a:solidFill>
              </a:rPr>
              <a:t>permitindo</a:t>
            </a:r>
            <a:r>
              <a:rPr lang="en-US" sz="2200" dirty="0">
                <a:solidFill>
                  <a:srgbClr val="000000"/>
                </a:solidFill>
              </a:rPr>
              <a:t>  a  </a:t>
            </a:r>
            <a:r>
              <a:rPr lang="en-US" sz="2200" dirty="0" err="1">
                <a:solidFill>
                  <a:srgbClr val="000000"/>
                </a:solidFill>
              </a:rPr>
              <a:t>desvalorização</a:t>
            </a:r>
            <a:r>
              <a:rPr lang="en-US" sz="2200" dirty="0">
                <a:solidFill>
                  <a:srgbClr val="000000"/>
                </a:solidFill>
              </a:rPr>
              <a:t>  do  </a:t>
            </a:r>
            <a:r>
              <a:rPr lang="en-US" sz="2200" dirty="0" err="1">
                <a:solidFill>
                  <a:srgbClr val="000000"/>
                </a:solidFill>
              </a:rPr>
              <a:t>câmbio</a:t>
            </a:r>
            <a:r>
              <a:rPr lang="en-US" sz="2200" dirty="0">
                <a:solidFill>
                  <a:srgbClr val="000000"/>
                </a:solidFill>
              </a:rPr>
              <a:t>  nominal  e real  (</a:t>
            </a:r>
            <a:r>
              <a:rPr lang="en-US" sz="2200" dirty="0" err="1">
                <a:solidFill>
                  <a:srgbClr val="000000"/>
                </a:solidFill>
              </a:rPr>
              <a:t>preços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fixos</a:t>
            </a:r>
            <a:r>
              <a:rPr lang="en-US" sz="2200" dirty="0">
                <a:solidFill>
                  <a:srgbClr val="000000"/>
                </a:solidFill>
              </a:rPr>
              <a:t> no </a:t>
            </a:r>
            <a:r>
              <a:rPr lang="en-US" sz="2200" dirty="0" err="1">
                <a:solidFill>
                  <a:srgbClr val="000000"/>
                </a:solidFill>
              </a:rPr>
              <a:t>curto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prazo</a:t>
            </a:r>
            <a:r>
              <a:rPr lang="en-US" sz="2200" dirty="0">
                <a:solidFill>
                  <a:srgbClr val="000000"/>
                </a:solidFill>
              </a:rPr>
              <a:t>). A </a:t>
            </a:r>
            <a:r>
              <a:rPr lang="en-US" sz="2200" dirty="0" err="1">
                <a:solidFill>
                  <a:srgbClr val="000000"/>
                </a:solidFill>
              </a:rPr>
              <a:t>desvalorização</a:t>
            </a:r>
            <a:r>
              <a:rPr lang="en-US" sz="2200" dirty="0">
                <a:solidFill>
                  <a:srgbClr val="000000"/>
                </a:solidFill>
              </a:rPr>
              <a:t> cambial real </a:t>
            </a:r>
            <a:r>
              <a:rPr lang="en-US" sz="2200" dirty="0" err="1">
                <a:solidFill>
                  <a:srgbClr val="000000"/>
                </a:solidFill>
              </a:rPr>
              <a:t>aumenta</a:t>
            </a:r>
            <a:r>
              <a:rPr lang="en-US" sz="2200" dirty="0">
                <a:solidFill>
                  <a:srgbClr val="000000"/>
                </a:solidFill>
              </a:rPr>
              <a:t> as </a:t>
            </a:r>
            <a:r>
              <a:rPr lang="en-US" sz="2200" dirty="0" err="1">
                <a:solidFill>
                  <a:srgbClr val="000000"/>
                </a:solidFill>
              </a:rPr>
              <a:t>exportações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líquidas</a:t>
            </a:r>
            <a:r>
              <a:rPr lang="en-US" sz="2200" dirty="0">
                <a:solidFill>
                  <a:srgbClr val="000000"/>
                </a:solidFill>
              </a:rPr>
              <a:t> de bens  e  </a:t>
            </a:r>
            <a:r>
              <a:rPr lang="en-US" sz="2200" dirty="0" err="1">
                <a:solidFill>
                  <a:srgbClr val="000000"/>
                </a:solidFill>
              </a:rPr>
              <a:t>serviços</a:t>
            </a:r>
            <a:r>
              <a:rPr lang="en-US" sz="2200" dirty="0">
                <a:solidFill>
                  <a:srgbClr val="000000"/>
                </a:solidFill>
              </a:rPr>
              <a:t> (</a:t>
            </a:r>
            <a:r>
              <a:rPr lang="en-US" sz="2200" dirty="0" err="1">
                <a:solidFill>
                  <a:srgbClr val="000000"/>
                </a:solidFill>
              </a:rPr>
              <a:t>maior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demanda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sobre</a:t>
            </a:r>
            <a:r>
              <a:rPr lang="en-US" sz="2200" dirty="0">
                <a:solidFill>
                  <a:srgbClr val="000000"/>
                </a:solidFill>
              </a:rPr>
              <a:t> a </a:t>
            </a:r>
            <a:r>
              <a:rPr lang="en-US" sz="2200" dirty="0" err="1">
                <a:solidFill>
                  <a:srgbClr val="000000"/>
                </a:solidFill>
              </a:rPr>
              <a:t>produção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doméstica</a:t>
            </a:r>
            <a:r>
              <a:rPr lang="en-US" sz="2200" dirty="0">
                <a:solidFill>
                  <a:srgbClr val="000000"/>
                </a:solidFill>
              </a:rPr>
              <a:t>), </a:t>
            </a:r>
            <a:r>
              <a:rPr lang="en-US" sz="2200" dirty="0" err="1">
                <a:solidFill>
                  <a:srgbClr val="000000"/>
                </a:solidFill>
              </a:rPr>
              <a:t>deslocando</a:t>
            </a:r>
            <a:r>
              <a:rPr lang="en-US" sz="2200" dirty="0">
                <a:solidFill>
                  <a:srgbClr val="000000"/>
                </a:solidFill>
              </a:rPr>
              <a:t> a </a:t>
            </a:r>
            <a:r>
              <a:rPr lang="en-US" sz="2200" dirty="0" err="1">
                <a:solidFill>
                  <a:srgbClr val="000000"/>
                </a:solidFill>
              </a:rPr>
              <a:t>curva</a:t>
            </a:r>
            <a:r>
              <a:rPr lang="en-US" sz="2200" dirty="0">
                <a:solidFill>
                  <a:srgbClr val="000000"/>
                </a:solidFill>
              </a:rPr>
              <a:t> IS para IS</a:t>
            </a:r>
            <a:r>
              <a:rPr lang="en-US" sz="1600" dirty="0">
                <a:solidFill>
                  <a:srgbClr val="000000"/>
                </a:solidFill>
              </a:rPr>
              <a:t>1</a:t>
            </a:r>
            <a:r>
              <a:rPr lang="en-US" sz="2200" dirty="0">
                <a:solidFill>
                  <a:srgbClr val="000000"/>
                </a:solidFill>
              </a:rPr>
              <a:t>, com o </a:t>
            </a:r>
            <a:r>
              <a:rPr lang="en-US" sz="2200" dirty="0" err="1">
                <a:solidFill>
                  <a:srgbClr val="000000"/>
                </a:solidFill>
              </a:rPr>
              <a:t>consequente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aumento</a:t>
            </a:r>
            <a:r>
              <a:rPr lang="en-US" sz="2200" dirty="0">
                <a:solidFill>
                  <a:srgbClr val="000000"/>
                </a:solidFill>
              </a:rPr>
              <a:t> da </a:t>
            </a:r>
            <a:r>
              <a:rPr lang="en-US" sz="2200" dirty="0" err="1">
                <a:solidFill>
                  <a:srgbClr val="000000"/>
                </a:solidFill>
              </a:rPr>
              <a:t>produção</a:t>
            </a:r>
            <a:r>
              <a:rPr lang="en-US" sz="2200" dirty="0">
                <a:solidFill>
                  <a:srgbClr val="000000"/>
                </a:solidFill>
              </a:rPr>
              <a:t>. Note </a:t>
            </a:r>
            <a:r>
              <a:rPr lang="en-US" sz="2200" dirty="0" err="1">
                <a:solidFill>
                  <a:srgbClr val="000000"/>
                </a:solidFill>
              </a:rPr>
              <a:t>que</a:t>
            </a:r>
            <a:r>
              <a:rPr lang="en-US" sz="2200" dirty="0">
                <a:solidFill>
                  <a:srgbClr val="000000"/>
                </a:solidFill>
              </a:rPr>
              <a:t>, com o </a:t>
            </a:r>
            <a:r>
              <a:rPr lang="en-US" sz="2200" dirty="0" err="1">
                <a:solidFill>
                  <a:srgbClr val="000000"/>
                </a:solidFill>
              </a:rPr>
              <a:t>aumento</a:t>
            </a:r>
            <a:r>
              <a:rPr lang="en-US" sz="2200" dirty="0">
                <a:solidFill>
                  <a:srgbClr val="000000"/>
                </a:solidFill>
              </a:rPr>
              <a:t> da </a:t>
            </a:r>
            <a:r>
              <a:rPr lang="en-US" sz="2200" dirty="0" err="1">
                <a:solidFill>
                  <a:srgbClr val="000000"/>
                </a:solidFill>
              </a:rPr>
              <a:t>renda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há</a:t>
            </a:r>
            <a:r>
              <a:rPr lang="en-US" sz="2200" dirty="0">
                <a:solidFill>
                  <a:srgbClr val="000000"/>
                </a:solidFill>
              </a:rPr>
              <a:t> um </a:t>
            </a:r>
            <a:r>
              <a:rPr lang="en-US" sz="2200" dirty="0" err="1">
                <a:solidFill>
                  <a:srgbClr val="000000"/>
                </a:solidFill>
              </a:rPr>
              <a:t>aumento</a:t>
            </a:r>
            <a:r>
              <a:rPr lang="en-US" sz="2200" dirty="0">
                <a:solidFill>
                  <a:srgbClr val="000000"/>
                </a:solidFill>
              </a:rPr>
              <a:t> da </a:t>
            </a:r>
            <a:r>
              <a:rPr lang="en-US" sz="2200" dirty="0" err="1">
                <a:solidFill>
                  <a:srgbClr val="000000"/>
                </a:solidFill>
              </a:rPr>
              <a:t>demanda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por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moeda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que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reequilibra</a:t>
            </a:r>
            <a:r>
              <a:rPr lang="en-US" sz="2200" dirty="0">
                <a:solidFill>
                  <a:srgbClr val="000000"/>
                </a:solidFill>
              </a:rPr>
              <a:t> o </a:t>
            </a:r>
            <a:r>
              <a:rPr lang="en-US" sz="2200" dirty="0" err="1">
                <a:solidFill>
                  <a:srgbClr val="000000"/>
                </a:solidFill>
              </a:rPr>
              <a:t>mercado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monetário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56741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5BDBFF31-4676-46FC-95D0-EE0CA8A3EE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7950" y="1030357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BE2E666D-5FAE-4551-8A35-4FD92E8B0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4459357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646F281B-6F69-4262-8EDD-12836B118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3715" y="1563757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D5C98A6D-1D3B-4BC4-9E8A-F8D040D925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5115" y="1411357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62F35D9A-313A-4484-A587-02DFA00B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2630557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7AD1CD1D-0A37-45EA-9A2E-8196EC392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0515" y="2630557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42803594-405E-4A46-9072-2607A41E9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211" y="113306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 dirty="0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5B5071AF-7651-465D-9194-F919EEB33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8315" y="392595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 dirty="0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82D1DB5A-B6E1-4111-9AB1-98BF787BDD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03854"/>
              </p:ext>
            </p:extLst>
          </p:nvPr>
        </p:nvGraphicFramePr>
        <p:xfrm>
          <a:off x="609600" y="2097157"/>
          <a:ext cx="19113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2" name="Object 14">
                        <a:extLst>
                          <a:ext uri="{FF2B5EF4-FFF2-40B4-BE49-F238E27FC236}">
                            <a16:creationId xmlns:a16="http://schemas.microsoft.com/office/drawing/2014/main" id="{BB946534-5FCB-45D6-8680-C30E22FD9B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97157"/>
                        <a:ext cx="19113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>
            <a:extLst>
              <a:ext uri="{FF2B5EF4-FFF2-40B4-BE49-F238E27FC236}">
                <a16:creationId xmlns:a16="http://schemas.microsoft.com/office/drawing/2014/main" id="{F78AFBEB-B920-4059-9553-6CEE65D581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396381"/>
              </p:ext>
            </p:extLst>
          </p:nvPr>
        </p:nvGraphicFramePr>
        <p:xfrm>
          <a:off x="2284413" y="801757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3" name="Object 15">
                        <a:extLst>
                          <a:ext uri="{FF2B5EF4-FFF2-40B4-BE49-F238E27FC236}">
                            <a16:creationId xmlns:a16="http://schemas.microsoft.com/office/drawing/2014/main" id="{AE506585-4AA9-4BD8-9BFC-7F16DBF960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801757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8">
            <a:extLst>
              <a:ext uri="{FF2B5EF4-FFF2-40B4-BE49-F238E27FC236}">
                <a16:creationId xmlns:a16="http://schemas.microsoft.com/office/drawing/2014/main" id="{B1BFFD25-7F1A-49F1-B4BA-1A6780616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915" y="4443482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 dirty="0">
                <a:solidFill>
                  <a:srgbClr val="000000"/>
                </a:solidFill>
              </a:rPr>
              <a:t>Y</a:t>
            </a:r>
            <a:r>
              <a:rPr kumimoji="1" lang="en-US" sz="1400" b="1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1465B0CF-C907-4307-9751-BD1C5D23D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8115" y="2249557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" name="Oval 22">
            <a:extLst>
              <a:ext uri="{FF2B5EF4-FFF2-40B4-BE49-F238E27FC236}">
                <a16:creationId xmlns:a16="http://schemas.microsoft.com/office/drawing/2014/main" id="{0DD42255-AB64-4764-AD0B-C13C3107C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313" y="2554357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aphicFrame>
        <p:nvGraphicFramePr>
          <p:cNvPr id="31" name="Object 31">
            <a:extLst>
              <a:ext uri="{FF2B5EF4-FFF2-40B4-BE49-F238E27FC236}">
                <a16:creationId xmlns:a16="http://schemas.microsoft.com/office/drawing/2014/main" id="{3610B4C2-A4D8-4A34-9954-6945695640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771860"/>
              </p:ext>
            </p:extLst>
          </p:nvPr>
        </p:nvGraphicFramePr>
        <p:xfrm>
          <a:off x="6858000" y="4459357"/>
          <a:ext cx="387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31" name="Object 31">
                        <a:extLst>
                          <a:ext uri="{FF2B5EF4-FFF2-40B4-BE49-F238E27FC236}">
                            <a16:creationId xmlns:a16="http://schemas.microsoft.com/office/drawing/2014/main" id="{62D19683-8FE2-4D7B-93B7-0667514E02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459357"/>
                        <a:ext cx="3873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ítulo 1">
            <a:extLst>
              <a:ext uri="{FF2B5EF4-FFF2-40B4-BE49-F238E27FC236}">
                <a16:creationId xmlns:a16="http://schemas.microsoft.com/office/drawing/2014/main" id="{E035F9E7-58B9-4820-BF91-26E787393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-238537"/>
            <a:ext cx="8984970" cy="1325563"/>
          </a:xfrm>
        </p:spPr>
        <p:txBody>
          <a:bodyPr>
            <a:normAutofit/>
          </a:bodyPr>
          <a:lstStyle/>
          <a:p>
            <a:r>
              <a:rPr lang="pt-BR" sz="3800" b="1" dirty="0"/>
              <a:t>Política Fiscal Contracionista com Câmbio Fixo</a:t>
            </a:r>
            <a:endParaRPr lang="en-US" sz="3800" b="1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BECB292D-F352-4BFE-9968-BFB287F541B0}"/>
              </a:ext>
            </a:extLst>
          </p:cNvPr>
          <p:cNvSpPr txBox="1"/>
          <p:nvPr/>
        </p:nvSpPr>
        <p:spPr>
          <a:xfrm>
            <a:off x="6305550" y="2401957"/>
            <a:ext cx="93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BP = 0</a:t>
            </a:r>
            <a:endParaRPr lang="en-US" sz="2000" b="1" dirty="0"/>
          </a:p>
        </p:txBody>
      </p:sp>
      <p:sp>
        <p:nvSpPr>
          <p:cNvPr id="34" name="Line 8">
            <a:extLst>
              <a:ext uri="{FF2B5EF4-FFF2-40B4-BE49-F238E27FC236}">
                <a16:creationId xmlns:a16="http://schemas.microsoft.com/office/drawing/2014/main" id="{B71AAB13-DDD1-435D-B9AD-98E4D78BB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0010" y="1729409"/>
            <a:ext cx="2514600" cy="251460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Text Box 13">
            <a:extLst>
              <a:ext uri="{FF2B5EF4-FFF2-40B4-BE49-F238E27FC236}">
                <a16:creationId xmlns:a16="http://schemas.microsoft.com/office/drawing/2014/main" id="{5B9A8077-1CCE-4FE9-A2C4-985F751C6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49" y="407835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 dirty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kumimoji="1" lang="en-US" sz="12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6" name="Oval 22">
            <a:extLst>
              <a:ext uri="{FF2B5EF4-FFF2-40B4-BE49-F238E27FC236}">
                <a16:creationId xmlns:a16="http://schemas.microsoft.com/office/drawing/2014/main" id="{BB3C6519-ED48-44D8-B544-EBE58D9B8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636" y="2852529"/>
            <a:ext cx="152400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sp>
        <p:nvSpPr>
          <p:cNvPr id="37" name="Text Box 19">
            <a:extLst>
              <a:ext uri="{FF2B5EF4-FFF2-40B4-BE49-F238E27FC236}">
                <a16:creationId xmlns:a16="http://schemas.microsoft.com/office/drawing/2014/main" id="{F9D3E218-65D8-4999-9891-3AA1B4A0B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689" y="298505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 dirty="0">
                <a:solidFill>
                  <a:schemeClr val="accent5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38" name="Line 9">
            <a:extLst>
              <a:ext uri="{FF2B5EF4-FFF2-40B4-BE49-F238E27FC236}">
                <a16:creationId xmlns:a16="http://schemas.microsoft.com/office/drawing/2014/main" id="{41B4D2D2-C0DA-4AC1-882F-1C020D24AE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0437" y="1086682"/>
            <a:ext cx="2514600" cy="251460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" name="Text Box 12">
            <a:extLst>
              <a:ext uri="{FF2B5EF4-FFF2-40B4-BE49-F238E27FC236}">
                <a16:creationId xmlns:a16="http://schemas.microsoft.com/office/drawing/2014/main" id="{41CFCE3F-3613-4A09-9B8F-D76D16C2E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282" y="83488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 dirty="0">
                <a:solidFill>
                  <a:schemeClr val="accent5">
                    <a:lumMod val="75000"/>
                  </a:schemeClr>
                </a:solidFill>
              </a:rPr>
              <a:t>LM</a:t>
            </a:r>
            <a:r>
              <a:rPr kumimoji="1" lang="en-US" sz="12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40" name="Oval 22">
            <a:extLst>
              <a:ext uri="{FF2B5EF4-FFF2-40B4-BE49-F238E27FC236}">
                <a16:creationId xmlns:a16="http://schemas.microsoft.com/office/drawing/2014/main" id="{C60EBE8E-C4FD-48D4-9BA5-DE3FA71AB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703" y="2541102"/>
            <a:ext cx="152400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sp>
        <p:nvSpPr>
          <p:cNvPr id="41" name="Text Box 19">
            <a:extLst>
              <a:ext uri="{FF2B5EF4-FFF2-40B4-BE49-F238E27FC236}">
                <a16:creationId xmlns:a16="http://schemas.microsoft.com/office/drawing/2014/main" id="{0B513216-C354-4D27-859C-CD4556DE8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760" y="2249559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 dirty="0">
                <a:solidFill>
                  <a:schemeClr val="accent5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42" name="Line 11">
            <a:extLst>
              <a:ext uri="{FF2B5EF4-FFF2-40B4-BE49-F238E27FC236}">
                <a16:creationId xmlns:a16="http://schemas.microsoft.com/office/drawing/2014/main" id="{12191B80-E602-460B-9AC2-974E6C5E6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280" y="2610680"/>
            <a:ext cx="0" cy="1828800"/>
          </a:xfrm>
          <a:prstGeom prst="line">
            <a:avLst/>
          </a:prstGeom>
          <a:noFill/>
          <a:ln w="9525" cap="rnd">
            <a:solidFill>
              <a:schemeClr val="accent1">
                <a:lumMod val="75000"/>
              </a:schemeClr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" name="Text Box 18">
            <a:extLst>
              <a:ext uri="{FF2B5EF4-FFF2-40B4-BE49-F238E27FC236}">
                <a16:creationId xmlns:a16="http://schemas.microsoft.com/office/drawing/2014/main" id="{5C4A337F-77D2-4958-8C3B-9542D7047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690" y="445011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 dirty="0">
                <a:solidFill>
                  <a:schemeClr val="accent5">
                    <a:lumMod val="75000"/>
                  </a:schemeClr>
                </a:solidFill>
              </a:rPr>
              <a:t>Y</a:t>
            </a:r>
            <a:r>
              <a:rPr kumimoji="1" lang="en-US" sz="14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44" name="Espaço Reservado para Conteúdo 2">
            <a:extLst>
              <a:ext uri="{FF2B5EF4-FFF2-40B4-BE49-F238E27FC236}">
                <a16:creationId xmlns:a16="http://schemas.microsoft.com/office/drawing/2014/main" id="{D2933A0B-245B-42DF-BB5F-7A117707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5080906"/>
            <a:ext cx="8772939" cy="80307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en-US" sz="2200" dirty="0">
                <a:solidFill>
                  <a:srgbClr val="000000"/>
                </a:solidFill>
              </a:rPr>
              <a:t>A </a:t>
            </a:r>
            <a:r>
              <a:rPr lang="en-US" sz="2200" dirty="0" err="1">
                <a:solidFill>
                  <a:srgbClr val="000000"/>
                </a:solidFill>
              </a:rPr>
              <a:t>política</a:t>
            </a:r>
            <a:r>
              <a:rPr lang="en-US" sz="2200" dirty="0">
                <a:solidFill>
                  <a:srgbClr val="000000"/>
                </a:solidFill>
              </a:rPr>
              <a:t> fiscal </a:t>
            </a:r>
            <a:r>
              <a:rPr lang="en-US" sz="2200" dirty="0" err="1">
                <a:solidFill>
                  <a:srgbClr val="000000"/>
                </a:solidFill>
              </a:rPr>
              <a:t>contracionista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reduz</a:t>
            </a:r>
            <a:r>
              <a:rPr lang="en-US" sz="2200" dirty="0">
                <a:solidFill>
                  <a:srgbClr val="000000"/>
                </a:solidFill>
              </a:rPr>
              <a:t> o </a:t>
            </a:r>
            <a:r>
              <a:rPr lang="en-US" sz="2200" dirty="0" err="1">
                <a:solidFill>
                  <a:srgbClr val="000000"/>
                </a:solidFill>
              </a:rPr>
              <a:t>produto</a:t>
            </a:r>
            <a:r>
              <a:rPr lang="en-US" sz="2200" dirty="0">
                <a:solidFill>
                  <a:srgbClr val="000000"/>
                </a:solidFill>
              </a:rPr>
              <a:t>, a </a:t>
            </a:r>
            <a:r>
              <a:rPr lang="en-US" sz="2200" dirty="0" err="1">
                <a:solidFill>
                  <a:srgbClr val="000000"/>
                </a:solidFill>
              </a:rPr>
              <a:t>demanda</a:t>
            </a:r>
            <a:r>
              <a:rPr lang="en-US" sz="2200" dirty="0">
                <a:solidFill>
                  <a:srgbClr val="000000"/>
                </a:solidFill>
              </a:rPr>
              <a:t> por </a:t>
            </a:r>
            <a:r>
              <a:rPr lang="en-US" sz="2200" dirty="0" err="1">
                <a:solidFill>
                  <a:srgbClr val="000000"/>
                </a:solidFill>
              </a:rPr>
              <a:t>moeda</a:t>
            </a:r>
            <a:r>
              <a:rPr lang="en-US" sz="2200" dirty="0">
                <a:solidFill>
                  <a:srgbClr val="000000"/>
                </a:solidFill>
              </a:rPr>
              <a:t> e a taxa de </a:t>
            </a:r>
            <a:r>
              <a:rPr lang="en-US" sz="2200" dirty="0" err="1">
                <a:solidFill>
                  <a:srgbClr val="000000"/>
                </a:solidFill>
              </a:rPr>
              <a:t>juros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provocando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uma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fuga</a:t>
            </a:r>
            <a:r>
              <a:rPr lang="en-US" sz="2200" dirty="0">
                <a:solidFill>
                  <a:srgbClr val="000000"/>
                </a:solidFill>
              </a:rPr>
              <a:t> de </a:t>
            </a:r>
            <a:r>
              <a:rPr lang="en-US" sz="2200" dirty="0" err="1">
                <a:solidFill>
                  <a:srgbClr val="000000"/>
                </a:solidFill>
              </a:rPr>
              <a:t>capitais</a:t>
            </a:r>
            <a:r>
              <a:rPr lang="en-US" sz="2200" dirty="0">
                <a:solidFill>
                  <a:srgbClr val="000000"/>
                </a:solidFill>
              </a:rPr>
              <a:t>. Para </a:t>
            </a:r>
            <a:r>
              <a:rPr lang="en-US" sz="2200" dirty="0" err="1">
                <a:solidFill>
                  <a:srgbClr val="000000"/>
                </a:solidFill>
              </a:rPr>
              <a:t>manter</a:t>
            </a:r>
            <a:r>
              <a:rPr lang="en-US" sz="2200" dirty="0">
                <a:solidFill>
                  <a:srgbClr val="000000"/>
                </a:solidFill>
              </a:rPr>
              <a:t> o </a:t>
            </a:r>
            <a:r>
              <a:rPr lang="en-US" sz="2200" dirty="0" err="1">
                <a:solidFill>
                  <a:srgbClr val="000000"/>
                </a:solidFill>
              </a:rPr>
              <a:t>câmbio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fixo</a:t>
            </a:r>
            <a:r>
              <a:rPr lang="en-US" sz="2200" dirty="0">
                <a:solidFill>
                  <a:srgbClr val="000000"/>
                </a:solidFill>
              </a:rPr>
              <a:t> o </a:t>
            </a:r>
            <a:r>
              <a:rPr lang="en-US" sz="2200" dirty="0" err="1">
                <a:solidFill>
                  <a:srgbClr val="000000"/>
                </a:solidFill>
              </a:rPr>
              <a:t>Bacen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vende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reservas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internacionais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contraindo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assim</a:t>
            </a:r>
            <a:r>
              <a:rPr lang="en-US" sz="2200" dirty="0">
                <a:solidFill>
                  <a:srgbClr val="000000"/>
                </a:solidFill>
              </a:rPr>
              <a:t> a </a:t>
            </a:r>
            <a:r>
              <a:rPr lang="en-US" sz="2200" dirty="0" err="1">
                <a:solidFill>
                  <a:srgbClr val="000000"/>
                </a:solidFill>
              </a:rPr>
              <a:t>oferta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monetária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en-US" sz="2200" dirty="0">
                <a:solidFill>
                  <a:srgbClr val="000000"/>
                </a:solidFill>
              </a:rPr>
              <a:t>Com </a:t>
            </a:r>
            <a:r>
              <a:rPr lang="en-US" sz="2200" dirty="0" err="1">
                <a:solidFill>
                  <a:srgbClr val="000000"/>
                </a:solidFill>
              </a:rPr>
              <a:t>isso</a:t>
            </a:r>
            <a:r>
              <a:rPr lang="en-US" sz="2200" dirty="0">
                <a:solidFill>
                  <a:srgbClr val="000000"/>
                </a:solidFill>
              </a:rPr>
              <a:t>, o </a:t>
            </a:r>
            <a:r>
              <a:rPr lang="en-US" sz="2200" dirty="0" err="1">
                <a:solidFill>
                  <a:srgbClr val="000000"/>
                </a:solidFill>
              </a:rPr>
              <a:t>produto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diminui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808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394AA1A5-DC19-4206-BF0E-56BFA1AD8C0A}"/>
              </a:ext>
            </a:extLst>
          </p:cNvPr>
          <p:cNvSpPr/>
          <p:nvPr/>
        </p:nvSpPr>
        <p:spPr>
          <a:xfrm>
            <a:off x="132520" y="1550494"/>
            <a:ext cx="477079" cy="47707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04FDAD7-CE74-4B5D-80C6-0855EFF96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526913"/>
            <a:ext cx="8852451" cy="4351338"/>
          </a:xfrm>
        </p:spPr>
        <p:txBody>
          <a:bodyPr>
            <a:normAutofit/>
          </a:bodyPr>
          <a:lstStyle/>
          <a:p>
            <a:r>
              <a:rPr lang="pt-BR" dirty="0"/>
              <a:t>Assinale a opção correta.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 item </a:t>
            </a:r>
            <a:r>
              <a:rPr lang="pt-BR" b="1" dirty="0"/>
              <a:t>I </a:t>
            </a:r>
            <a:r>
              <a:rPr lang="pt-BR" dirty="0"/>
              <a:t>está certo.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 item</a:t>
            </a:r>
            <a:r>
              <a:rPr lang="pt-BR" b="1" dirty="0"/>
              <a:t> II </a:t>
            </a:r>
            <a:r>
              <a:rPr lang="pt-BR" dirty="0"/>
              <a:t>está certo.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os itens </a:t>
            </a:r>
            <a:r>
              <a:rPr lang="pt-BR" b="1" dirty="0"/>
              <a:t>I </a:t>
            </a:r>
            <a:r>
              <a:rPr lang="pt-BR" dirty="0"/>
              <a:t>e </a:t>
            </a:r>
            <a:r>
              <a:rPr lang="pt-BR" b="1" dirty="0"/>
              <a:t>III </a:t>
            </a:r>
            <a:r>
              <a:rPr lang="pt-BR" dirty="0"/>
              <a:t>estão certos. 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Apenas os itens </a:t>
            </a:r>
            <a:r>
              <a:rPr lang="pt-BR" b="1" dirty="0"/>
              <a:t>II </a:t>
            </a:r>
            <a:r>
              <a:rPr lang="pt-BR" dirty="0"/>
              <a:t>e </a:t>
            </a:r>
            <a:r>
              <a:rPr lang="pt-BR" b="1" dirty="0"/>
              <a:t>III </a:t>
            </a:r>
            <a:r>
              <a:rPr lang="pt-BR" dirty="0"/>
              <a:t>estão certos.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/>
              <a:t>Todos os itens estão certos.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319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B825EB76-754D-4AB2-84B3-EC6AE3B5E72B}"/>
              </a:ext>
            </a:extLst>
          </p:cNvPr>
          <p:cNvSpPr/>
          <p:nvPr/>
        </p:nvSpPr>
        <p:spPr>
          <a:xfrm>
            <a:off x="145772" y="4134667"/>
            <a:ext cx="477079" cy="47707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DA97E6-8843-4AA7-8F1E-FF42F85D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365126"/>
            <a:ext cx="8786192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22) CEBRASPE (CESPE) - PEBTT (IFF)/IFF/ Administração/2018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C9EBFF-B179-4454-9C22-0067C7AC8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719606"/>
            <a:ext cx="8786192" cy="491904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Em uma pequena economia aberta com câmbio fixo, uma expansão fiscal resultará em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redução do emprego e do produto.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aumento do nível de preços e redução do consumo.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ampliação do produto e contração monetária.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expansão monetária e redução das exportações líquidas.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ampliação do estoque de moeda e depreciação do câmbio real. </a:t>
            </a:r>
          </a:p>
        </p:txBody>
      </p:sp>
    </p:spTree>
    <p:extLst>
      <p:ext uri="{BB962C8B-B14F-4D97-AF65-F5344CB8AC3E}">
        <p14:creationId xmlns:p14="http://schemas.microsoft.com/office/powerpoint/2010/main" val="18063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F103907-9BF8-4A10-9B77-574FEF7B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-164958"/>
            <a:ext cx="8515350" cy="1325563"/>
          </a:xfrm>
        </p:spPr>
        <p:txBody>
          <a:bodyPr/>
          <a:lstStyle/>
          <a:p>
            <a:pPr algn="ctr"/>
            <a:r>
              <a:rPr lang="pt-BR" b="1" dirty="0"/>
              <a:t>Política Fiscal com Câmbio Fixo e PMC</a:t>
            </a:r>
            <a:endParaRPr lang="en-US" b="1" dirty="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61A437C0-0BC1-44CC-9170-F3249BBFB8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4150" y="1255641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0707F446-1D00-4B2B-ACF6-AD06EDC04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4684641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FC51F1EC-D3ED-4CBE-B956-409B2E982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1789041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E8FE9B69-6FDC-4B56-B6CD-D03F65D6F4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8950" y="1636641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C1DA58A6-FF49-466F-BE5E-12510983EA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4150" y="2855841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287D0E31-0E2F-4CD2-91CB-44AE27E34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4350" y="2855841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6867FA33-BBF2-4ECC-B97D-B79AA1315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133184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EBE1EA44-78AF-47A9-BCC1-EA1CDF2C3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150" y="4151241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3" name="Object 14">
            <a:extLst>
              <a:ext uri="{FF2B5EF4-FFF2-40B4-BE49-F238E27FC236}">
                <a16:creationId xmlns:a16="http://schemas.microsoft.com/office/drawing/2014/main" id="{B61E01B6-1A4F-4162-B96B-239F996D7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151252"/>
              </p:ext>
            </p:extLst>
          </p:nvPr>
        </p:nvGraphicFramePr>
        <p:xfrm>
          <a:off x="762000" y="2322441"/>
          <a:ext cx="19034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3" name="Object 14">
                        <a:extLst>
                          <a:ext uri="{FF2B5EF4-FFF2-40B4-BE49-F238E27FC236}">
                            <a16:creationId xmlns:a16="http://schemas.microsoft.com/office/drawing/2014/main" id="{B2245B78-DA76-4899-8195-823182A091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22441"/>
                        <a:ext cx="190341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>
            <a:extLst>
              <a:ext uri="{FF2B5EF4-FFF2-40B4-BE49-F238E27FC236}">
                <a16:creationId xmlns:a16="http://schemas.microsoft.com/office/drawing/2014/main" id="{50C89E27-F7C7-46B9-9A73-5147DE7B06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631803"/>
              </p:ext>
            </p:extLst>
          </p:nvPr>
        </p:nvGraphicFramePr>
        <p:xfrm>
          <a:off x="2360613" y="1027041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4" name="Object 15">
                        <a:extLst>
                          <a:ext uri="{FF2B5EF4-FFF2-40B4-BE49-F238E27FC236}">
                            <a16:creationId xmlns:a16="http://schemas.microsoft.com/office/drawing/2014/main" id="{F37323D6-969D-46E7-9D2F-7A76EFB4FD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1027041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8">
            <a:extLst>
              <a:ext uri="{FF2B5EF4-FFF2-40B4-BE49-F238E27FC236}">
                <a16:creationId xmlns:a16="http://schemas.microsoft.com/office/drawing/2014/main" id="{2ED7E303-FB56-4206-8737-A79A19B5D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4668766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00"/>
                </a:solidFill>
              </a:rPr>
              <a:t>Y</a:t>
            </a:r>
            <a:r>
              <a:rPr kumimoji="1"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176E1908-05F8-4D76-B75B-5B9CE276D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2474841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" name="Oval 22">
            <a:extLst>
              <a:ext uri="{FF2B5EF4-FFF2-40B4-BE49-F238E27FC236}">
                <a16:creationId xmlns:a16="http://schemas.microsoft.com/office/drawing/2014/main" id="{B8146464-57F9-4CFE-B588-9DD1200AF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150" y="2779641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pSp>
        <p:nvGrpSpPr>
          <p:cNvPr id="18" name="Group 32">
            <a:extLst>
              <a:ext uri="{FF2B5EF4-FFF2-40B4-BE49-F238E27FC236}">
                <a16:creationId xmlns:a16="http://schemas.microsoft.com/office/drawing/2014/main" id="{91FC7A14-C826-4ADF-9854-F97E51383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484241"/>
            <a:ext cx="3276600" cy="2728913"/>
            <a:chOff x="2436" y="1210"/>
            <a:chExt cx="2064" cy="1719"/>
          </a:xfrm>
        </p:grpSpPr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E2190868-F1C0-41DF-AC14-75793D66F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6" y="1536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0" name="Oval 21">
              <a:extLst>
                <a:ext uri="{FF2B5EF4-FFF2-40B4-BE49-F238E27FC236}">
                  <a16:creationId xmlns:a16="http://schemas.microsoft.com/office/drawing/2014/main" id="{2AD736C1-6353-4B9C-9D3B-9AA5D5FEC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173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1" name="Line 23">
              <a:extLst>
                <a:ext uri="{FF2B5EF4-FFF2-40B4-BE49-F238E27FC236}">
                  <a16:creationId xmlns:a16="http://schemas.microsoft.com/office/drawing/2014/main" id="{21FA3607-66F3-4268-AC04-0B1F05E9F6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6" y="1210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Text Box 24">
              <a:extLst>
                <a:ext uri="{FF2B5EF4-FFF2-40B4-BE49-F238E27FC236}">
                  <a16:creationId xmlns:a16="http://schemas.microsoft.com/office/drawing/2014/main" id="{8FAF26FE-F908-4CDF-AFAA-8FF774D74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0" y="269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IS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3" name="Line 29">
              <a:extLst>
                <a:ext uri="{FF2B5EF4-FFF2-40B4-BE49-F238E27FC236}">
                  <a16:creationId xmlns:a16="http://schemas.microsoft.com/office/drawing/2014/main" id="{EBE46A49-26CD-49AE-9613-75498B546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2" y="1594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4" name="Group 33">
            <a:extLst>
              <a:ext uri="{FF2B5EF4-FFF2-40B4-BE49-F238E27FC236}">
                <a16:creationId xmlns:a16="http://schemas.microsoft.com/office/drawing/2014/main" id="{B74E911F-E19A-4AC9-9FA4-DBD18497683D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1484241"/>
            <a:ext cx="3200400" cy="3581400"/>
            <a:chOff x="2388" y="1210"/>
            <a:chExt cx="2016" cy="2256"/>
          </a:xfrm>
        </p:grpSpPr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56BC934-7CFB-46D0-8040-2EFF6D27D6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8" y="1402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17">
              <a:extLst>
                <a:ext uri="{FF2B5EF4-FFF2-40B4-BE49-F238E27FC236}">
                  <a16:creationId xmlns:a16="http://schemas.microsoft.com/office/drawing/2014/main" id="{2E09B4D2-E554-4158-8018-5C6DE3526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2" y="121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LM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Oval 25">
              <a:extLst>
                <a:ext uri="{FF2B5EF4-FFF2-40B4-BE49-F238E27FC236}">
                  <a16:creationId xmlns:a16="http://schemas.microsoft.com/office/drawing/2014/main" id="{99FFBD69-EC23-4550-8BD9-5DEDFC97E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2" y="2026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DAA8928F-6EFD-4083-8B7B-2C7FB5F682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4" y="1862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34E79A2E-AAC7-4019-8B5F-106ED5F702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00" y="2112"/>
              <a:ext cx="12" cy="1114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Text Box 28">
              <a:extLst>
                <a:ext uri="{FF2B5EF4-FFF2-40B4-BE49-F238E27FC236}">
                  <a16:creationId xmlns:a16="http://schemas.microsoft.com/office/drawing/2014/main" id="{A88E2A79-ECA1-4F4F-A637-79FD1591E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4" y="321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>
                  <a:solidFill>
                    <a:srgbClr val="0000FF"/>
                  </a:solidFill>
                </a:rPr>
                <a:t>Y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30AFBE93-3A92-4C33-A097-8E0E8A268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8" y="1546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B692C06F-A7D8-46F8-90A1-024AB4B0B8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313113"/>
              </p:ext>
            </p:extLst>
          </p:nvPr>
        </p:nvGraphicFramePr>
        <p:xfrm>
          <a:off x="6923088" y="4678291"/>
          <a:ext cx="3921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1C626E72-8998-47E8-956F-383E3BC690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4678291"/>
                        <a:ext cx="39211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aixaDeTexto 32">
            <a:extLst>
              <a:ext uri="{FF2B5EF4-FFF2-40B4-BE49-F238E27FC236}">
                <a16:creationId xmlns:a16="http://schemas.microsoft.com/office/drawing/2014/main" id="{447FC630-5F54-4777-BCDD-CDBF8BE9C908}"/>
              </a:ext>
            </a:extLst>
          </p:cNvPr>
          <p:cNvSpPr txBox="1"/>
          <p:nvPr/>
        </p:nvSpPr>
        <p:spPr>
          <a:xfrm>
            <a:off x="6400800" y="2627241"/>
            <a:ext cx="1009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BP=0</a:t>
            </a:r>
            <a:endParaRPr lang="en-US" sz="2200" dirty="0"/>
          </a:p>
        </p:txBody>
      </p:sp>
      <p:sp>
        <p:nvSpPr>
          <p:cNvPr id="34" name="Espaço Reservado para Conteúdo 2">
            <a:extLst>
              <a:ext uri="{FF2B5EF4-FFF2-40B4-BE49-F238E27FC236}">
                <a16:creationId xmlns:a16="http://schemas.microsoft.com/office/drawing/2014/main" id="{E7D3288F-C57E-43A1-B889-A2FCA76BE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5279686"/>
            <a:ext cx="8772939" cy="80307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en-US" sz="2200" dirty="0">
                <a:solidFill>
                  <a:srgbClr val="000000"/>
                </a:solidFill>
              </a:rPr>
              <a:t>Como </a:t>
            </a:r>
            <a:r>
              <a:rPr lang="en-US" sz="2200" dirty="0" err="1">
                <a:solidFill>
                  <a:srgbClr val="000000"/>
                </a:solidFill>
              </a:rPr>
              <a:t>vimos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nesse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caso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teremos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uma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expansão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endógena</a:t>
            </a:r>
            <a:r>
              <a:rPr lang="en-US" sz="2200" dirty="0">
                <a:solidFill>
                  <a:srgbClr val="000000"/>
                </a:solidFill>
              </a:rPr>
              <a:t> da </a:t>
            </a:r>
            <a:r>
              <a:rPr lang="en-US" sz="2200" dirty="0" err="1">
                <a:solidFill>
                  <a:srgbClr val="000000"/>
                </a:solidFill>
              </a:rPr>
              <a:t>oferta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monetária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en-US" sz="2200" dirty="0">
                <a:solidFill>
                  <a:srgbClr val="000000"/>
                </a:solidFill>
              </a:rPr>
              <a:t>Com o </a:t>
            </a:r>
            <a:r>
              <a:rPr lang="en-US" sz="2200" dirty="0" err="1">
                <a:solidFill>
                  <a:srgbClr val="000000"/>
                </a:solidFill>
              </a:rPr>
              <a:t>aumento</a:t>
            </a:r>
            <a:r>
              <a:rPr lang="en-US" sz="2200" dirty="0">
                <a:solidFill>
                  <a:srgbClr val="000000"/>
                </a:solidFill>
              </a:rPr>
              <a:t> da </a:t>
            </a:r>
            <a:r>
              <a:rPr lang="en-US" sz="2200" dirty="0" err="1">
                <a:solidFill>
                  <a:srgbClr val="000000"/>
                </a:solidFill>
              </a:rPr>
              <a:t>renda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teremos</a:t>
            </a:r>
            <a:r>
              <a:rPr lang="en-US" sz="2200" dirty="0">
                <a:solidFill>
                  <a:srgbClr val="000000"/>
                </a:solidFill>
              </a:rPr>
              <a:t> um </a:t>
            </a:r>
            <a:r>
              <a:rPr lang="en-US" sz="2200" dirty="0" err="1">
                <a:solidFill>
                  <a:srgbClr val="000000"/>
                </a:solidFill>
              </a:rPr>
              <a:t>aumento</a:t>
            </a:r>
            <a:r>
              <a:rPr lang="en-US" sz="2200" dirty="0">
                <a:solidFill>
                  <a:srgbClr val="000000"/>
                </a:solidFill>
              </a:rPr>
              <a:t> das </a:t>
            </a:r>
            <a:r>
              <a:rPr lang="en-US" sz="2200" dirty="0" err="1">
                <a:solidFill>
                  <a:srgbClr val="000000"/>
                </a:solidFill>
              </a:rPr>
              <a:t>importações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0328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 descr="Telhas">
            <a:extLst>
              <a:ext uri="{FF2B5EF4-FFF2-40B4-BE49-F238E27FC236}">
                <a16:creationId xmlns:a16="http://schemas.microsoft.com/office/drawing/2014/main" id="{2CB633CC-9665-40C7-9CE5-2A0B9E563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4724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 descr="30%">
            <a:extLst>
              <a:ext uri="{FF2B5EF4-FFF2-40B4-BE49-F238E27FC236}">
                <a16:creationId xmlns:a16="http://schemas.microsoft.com/office/drawing/2014/main" id="{2BA24ADB-2067-470E-B454-9D640086C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34290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DF85711B-4F89-4074-B075-48FD2CD89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626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pt-BR" altLang="en-US" sz="3800" b="1" dirty="0">
                <a:latin typeface="Calibri Light" panose="020F0302020204030204" pitchFamily="34" charset="0"/>
              </a:rPr>
              <a:t>Taxa de Câmbio Real Efetiva</a:t>
            </a:r>
            <a:r>
              <a:rPr kumimoji="1" lang="en-US" altLang="en-US" sz="3800" b="1" dirty="0">
                <a:latin typeface="Calibri Light" panose="020F0302020204030204" pitchFamily="34" charset="0"/>
              </a:rPr>
              <a:t> (Real Multilateral)</a:t>
            </a:r>
            <a:endParaRPr kumimoji="1" lang="pt-BR" altLang="en-US" sz="3800" b="1" dirty="0">
              <a:latin typeface="Calibri Light" panose="020F0302020204030204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1EF694E-D792-4945-A18D-A87A8B0BE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8763000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kumimoji="1" lang="pt-BR" altLang="en-US" sz="2200" b="1" dirty="0">
                <a:latin typeface="Calibri Light" panose="020F0302020204030204" pitchFamily="34" charset="0"/>
              </a:rPr>
              <a:t>Como um país possui vários parceiros comerciais, ele possui várias taxas de câmbio bilaterais. Devido a  isso,  usamos  o  conceito de taxa de câmbio real efetiva, que é uma ponderação  feita  com  as  diversas  taxas reais bilaterais,  onde  os  pesos  referem-se  às  participações  relativas  de  cada parceiro comercial no total do comércio.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kumimoji="1" lang="pt-BR" altLang="en-US" sz="2200" b="1" dirty="0">
              <a:latin typeface="Calibri Light" panose="020F0302020204030204" pitchFamily="34" charset="0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kumimoji="1" lang="pt-BR" altLang="en-US" sz="2200" b="1" dirty="0">
              <a:latin typeface="Calibri Light" panose="020F0302020204030204" pitchFamily="34" charset="0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kumimoji="1" lang="pt-BR" altLang="en-US" sz="2200" b="1" dirty="0">
              <a:latin typeface="Calibri Light" panose="020F0302020204030204" pitchFamily="34" charset="0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kumimoji="1" lang="pt-BR" altLang="en-US" sz="2200" b="1" dirty="0">
              <a:latin typeface="Calibri Light" panose="020F0302020204030204" pitchFamily="34" charset="0"/>
            </a:endParaRPr>
          </a:p>
          <a:p>
            <a:pPr marL="342900" lvl="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rgbClr val="002060"/>
                </a:solidFill>
              </a:rPr>
              <a:t>Observação: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800100" lvl="1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rgbClr val="002060"/>
                </a:solidFill>
              </a:rPr>
              <a:t>como trabalharemos com a hipótese da existência de somente duas Nações, não precisaremos utilizar o conceito de taxa de câmbio real efetiva.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kumimoji="1" lang="pt-BR" altLang="en-US" sz="2200" b="1" dirty="0">
              <a:latin typeface="Calibri Light" panose="020F0302020204030204" pitchFamily="34" charset="0"/>
            </a:endParaRPr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132B6DC6-20B6-4E62-806D-9BEDA07279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11869"/>
              </p:ext>
            </p:extLst>
          </p:nvPr>
        </p:nvGraphicFramePr>
        <p:xfrm>
          <a:off x="685800" y="2971800"/>
          <a:ext cx="327183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609480" progId="Equation.DSMT4">
                  <p:embed/>
                </p:oleObj>
              </mc:Choice>
              <mc:Fallback>
                <p:oleObj name="Equation" r:id="rId2" imgW="1015920" imgH="609480" progId="Equation.DSMT4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327183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7BC96495-7BC3-45B1-A957-AB0ADDB766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65608"/>
              </p:ext>
            </p:extLst>
          </p:nvPr>
        </p:nvGraphicFramePr>
        <p:xfrm>
          <a:off x="4343400" y="3048000"/>
          <a:ext cx="609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698400" progId="Equation.3">
                  <p:embed/>
                </p:oleObj>
              </mc:Choice>
              <mc:Fallback>
                <p:oleObj name="Equation" r:id="rId4" imgW="330120" imgH="698400" progId="Equation.3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048000"/>
                        <a:ext cx="609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>
            <a:extLst>
              <a:ext uri="{FF2B5EF4-FFF2-40B4-BE49-F238E27FC236}">
                <a16:creationId xmlns:a16="http://schemas.microsoft.com/office/drawing/2014/main" id="{8CC3397E-BC9A-44D5-9F76-F947FB4DE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048000"/>
            <a:ext cx="4114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pt-BR" altLang="en-US" sz="2000" dirty="0">
                <a:solidFill>
                  <a:srgbClr val="000000"/>
                </a:solidFill>
              </a:rPr>
              <a:t>Fator de ponderação para o país i;</a:t>
            </a:r>
          </a:p>
          <a:p>
            <a:pPr>
              <a:spcBef>
                <a:spcPct val="50000"/>
              </a:spcBef>
            </a:pPr>
            <a:r>
              <a:rPr kumimoji="1" lang="pt-BR" altLang="en-US" sz="2000" dirty="0">
                <a:solidFill>
                  <a:srgbClr val="000000"/>
                </a:solidFill>
              </a:rPr>
              <a:t>Taxa de câmbio bilateral com o país i;</a:t>
            </a:r>
          </a:p>
          <a:p>
            <a:pPr>
              <a:spcBef>
                <a:spcPct val="50000"/>
              </a:spcBef>
            </a:pPr>
            <a:r>
              <a:rPr kumimoji="1" lang="pt-BR" altLang="en-US" sz="2000" dirty="0">
                <a:solidFill>
                  <a:srgbClr val="000000"/>
                </a:solidFill>
              </a:rPr>
              <a:t>Nível de preços do país i.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7EB17B4E-762B-4420-B00E-BA8227D9A4C9}"/>
              </a:ext>
            </a:extLst>
          </p:cNvPr>
          <p:cNvCxnSpPr/>
          <p:nvPr/>
        </p:nvCxnSpPr>
        <p:spPr>
          <a:xfrm>
            <a:off x="4038600" y="37338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04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AEA4B83-7CAD-4615-94A6-5AB13B5729C2}"/>
              </a:ext>
            </a:extLst>
          </p:cNvPr>
          <p:cNvSpPr/>
          <p:nvPr/>
        </p:nvSpPr>
        <p:spPr>
          <a:xfrm>
            <a:off x="132520" y="5221350"/>
            <a:ext cx="477079" cy="47707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DD1D351-BA88-433C-96B0-6FFBDCC9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47078"/>
            <a:ext cx="8839200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23) CEBRASPE (CESPE) - ACE (TCE-MG)/ TCE-MG/Ciências Econômicas/2018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C213C5-D682-4DA6-8219-C4D002C80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308794"/>
            <a:ext cx="8733183" cy="52974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Em relação à política monetária e à fiscal em uma pequena economia aberta, com plena mobilidade de capitais e câmbio fixo, assinale a opção correta.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Existe a possibilidade de déficit crônico e persistente do balanço de pagamentos.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Os movimentos das reservas internacionais ficam exógenos.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Movimentos de elevação das taxas de juros internacionais não podem ser esterilizados por intermédio de operações no mercado aberto.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Ampliações da carteira de títulos públicos em posse do banco central são compensadas por reduções na base monetária.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Nesse modelo de economia, o banco central deve abrir mão da política monetária como instrumento de política macroeconômica. 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C2D1167-DDBE-43D0-9107-162FC69E670C}"/>
              </a:ext>
            </a:extLst>
          </p:cNvPr>
          <p:cNvSpPr txBox="1">
            <a:spLocks/>
          </p:cNvSpPr>
          <p:nvPr/>
        </p:nvSpPr>
        <p:spPr>
          <a:xfrm>
            <a:off x="742122" y="6233845"/>
            <a:ext cx="8216348" cy="45850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Como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vimos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nesse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caso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a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política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monetária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não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afetará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produto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35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88315ABA-108B-475A-81D9-56118B21F0C2}"/>
              </a:ext>
            </a:extLst>
          </p:cNvPr>
          <p:cNvSpPr/>
          <p:nvPr/>
        </p:nvSpPr>
        <p:spPr>
          <a:xfrm>
            <a:off x="145772" y="4253936"/>
            <a:ext cx="477079" cy="47707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A06942-098B-4954-99A0-281CE423D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365126"/>
            <a:ext cx="8759687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/>
              <a:t>24) CEBRASPE (CESPE) - ACE (TCE-MG)/ TCE-MG/Ciências Econômicas/2018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148EBA-9F8E-4E2C-AF97-DCA2F2BB8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1825625"/>
            <a:ext cx="8759687" cy="4351338"/>
          </a:xfrm>
        </p:spPr>
        <p:txBody>
          <a:bodyPr/>
          <a:lstStyle/>
          <a:p>
            <a:pPr algn="just"/>
            <a:r>
              <a:rPr lang="pt-BR" dirty="0"/>
              <a:t>Em uma economia com câmbio flutuante e mobilidade de capitais, a queda dos salários nominais provocará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redução do emprego.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redução do consumo.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depreciação do câmbio.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redução das exportações líquidas.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redução do produto. </a:t>
            </a:r>
          </a:p>
        </p:txBody>
      </p:sp>
    </p:spTree>
    <p:extLst>
      <p:ext uri="{BB962C8B-B14F-4D97-AF65-F5344CB8AC3E}">
        <p14:creationId xmlns:p14="http://schemas.microsoft.com/office/powerpoint/2010/main" val="423660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AE6CC-E824-4184-B640-D19116C6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338624"/>
            <a:ext cx="8825948" cy="1325563"/>
          </a:xfrm>
        </p:spPr>
        <p:txBody>
          <a:bodyPr>
            <a:normAutofit/>
          </a:bodyPr>
          <a:lstStyle/>
          <a:p>
            <a:pPr algn="just"/>
            <a:r>
              <a:rPr lang="it-IT" sz="4000" b="1" dirty="0"/>
              <a:t>25) CEBRASPE (CESPE) - AGE (SEDF)/ SEDF/ Economia/2017 </a:t>
            </a:r>
            <a:endParaRPr lang="pt-BR" sz="40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B2566E-3586-4535-B399-CE5FAF5E8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706357"/>
            <a:ext cx="8719931" cy="4351338"/>
          </a:xfrm>
        </p:spPr>
        <p:txBody>
          <a:bodyPr/>
          <a:lstStyle/>
          <a:p>
            <a:pPr algn="just"/>
            <a:r>
              <a:rPr lang="pt-BR" dirty="0"/>
              <a:t>Tendo em vista as interações entre câmbio, moeda, balanço de pagamentos e política econômica, julgue o item que se segue.</a:t>
            </a:r>
          </a:p>
          <a:p>
            <a:pPr algn="just"/>
            <a:r>
              <a:rPr lang="pt-BR" dirty="0"/>
              <a:t>Em uma economia aberta com regime de câmbio fixo e plena mobilidade de capitais, a política monetária é passiva.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BA1C9C6-92AC-489C-814A-C63884EFB76C}"/>
              </a:ext>
            </a:extLst>
          </p:cNvPr>
          <p:cNvSpPr txBox="1">
            <a:spLocks/>
          </p:cNvSpPr>
          <p:nvPr/>
        </p:nvSpPr>
        <p:spPr>
          <a:xfrm>
            <a:off x="288227" y="4245721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4DF64D22-F3D9-4D93-9715-EA8E01BC735B}"/>
              </a:ext>
            </a:extLst>
          </p:cNvPr>
          <p:cNvSpPr txBox="1">
            <a:spLocks/>
          </p:cNvSpPr>
          <p:nvPr/>
        </p:nvSpPr>
        <p:spPr>
          <a:xfrm>
            <a:off x="2001078" y="4497812"/>
            <a:ext cx="4094922" cy="4585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sz="2400" dirty="0"/>
              <a:t>Como </a:t>
            </a:r>
            <a:r>
              <a:rPr lang="en-US" sz="2400" dirty="0" err="1"/>
              <a:t>já</a:t>
            </a:r>
            <a:r>
              <a:rPr lang="en-US" sz="2400" dirty="0"/>
              <a:t> </a:t>
            </a:r>
            <a:r>
              <a:rPr lang="en-US" sz="2400" dirty="0" err="1"/>
              <a:t>vimos</a:t>
            </a:r>
            <a:r>
              <a:rPr lang="en-US" sz="2400" dirty="0"/>
              <a:t> </a:t>
            </a:r>
            <a:r>
              <a:rPr lang="en-US" sz="2400" dirty="0" err="1"/>
              <a:t>algumas</a:t>
            </a:r>
            <a:r>
              <a:rPr lang="en-US" sz="2400" dirty="0"/>
              <a:t> </a:t>
            </a:r>
            <a:r>
              <a:rPr lang="en-US" sz="2400" dirty="0" err="1"/>
              <a:t>vezes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010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D20B9-9B77-443D-997C-AEA19BF4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298866"/>
            <a:ext cx="8812696" cy="1325563"/>
          </a:xfrm>
        </p:spPr>
        <p:txBody>
          <a:bodyPr>
            <a:normAutofit/>
          </a:bodyPr>
          <a:lstStyle/>
          <a:p>
            <a:pPr algn="just"/>
            <a:r>
              <a:rPr lang="it-IT" sz="4000" b="1" dirty="0"/>
              <a:t>26) CEBRASPE (CESPE) - AGE (SEDF)/SEDF /Economia/2017 </a:t>
            </a:r>
            <a:endParaRPr lang="pt-BR" sz="40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1105EB-6BB3-4086-A090-E17EC164B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600341"/>
            <a:ext cx="8812695" cy="4351338"/>
          </a:xfrm>
        </p:spPr>
        <p:txBody>
          <a:bodyPr/>
          <a:lstStyle/>
          <a:p>
            <a:pPr algn="just"/>
            <a:r>
              <a:rPr lang="pt-BR" dirty="0"/>
              <a:t>Tendo em vista as interações entre câmbio, moeda, balanço de pagamentos e política econômica, julgue o item que se segue.</a:t>
            </a:r>
          </a:p>
          <a:p>
            <a:pPr algn="just"/>
            <a:r>
              <a:rPr lang="pt-BR" dirty="0"/>
              <a:t>Em uma economia aberta com regime de câmbio flutuante, expansões monetárias não afetam o produto de equilíbrio.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9688354-5D4B-4F17-8735-EC25D9074EF8}"/>
              </a:ext>
            </a:extLst>
          </p:cNvPr>
          <p:cNvSpPr txBox="1">
            <a:spLocks/>
          </p:cNvSpPr>
          <p:nvPr/>
        </p:nvSpPr>
        <p:spPr>
          <a:xfrm>
            <a:off x="248471" y="4656538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9253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55EC40D2-5A41-4ACB-9380-52160DF6AE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7950" y="1600200"/>
            <a:ext cx="0" cy="350520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6093C8EC-8A83-40A8-879F-F620E797B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5029200"/>
            <a:ext cx="4419600" cy="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B039A41D-31A7-465D-B59B-657CF4EA9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1350" y="21336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32A5EA1F-9353-4D5F-B9F3-7A44B161B9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2750" y="1981200"/>
            <a:ext cx="2514600" cy="2514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2C5F1673-E767-4DA9-82AC-3BCDB4D0D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3200400"/>
            <a:ext cx="36576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83A53D09-5F98-4B14-AE31-BF0865004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8150" y="3200400"/>
            <a:ext cx="0" cy="18288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EE8A2045-0A0E-478A-92D7-CBED7D76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67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LM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E426245C-5D51-4D9E-9AE8-59820AF30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449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b="1">
                <a:solidFill>
                  <a:srgbClr val="000000"/>
                </a:solidFill>
              </a:rPr>
              <a:t>IS</a:t>
            </a:r>
          </a:p>
        </p:txBody>
      </p:sp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7F42E2D8-3829-497A-B2E4-6E4F17173B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667000"/>
          <a:ext cx="19113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3">
                  <p:embed/>
                </p:oleObj>
              </mc:Choice>
              <mc:Fallback>
                <p:oleObj name="Equation" r:id="rId2" imgW="863280" imgH="291960" progId="Equation.3">
                  <p:embed/>
                  <p:pic>
                    <p:nvPicPr>
                      <p:cNvPr id="12" name="Object 14">
                        <a:extLst>
                          <a:ext uri="{FF2B5EF4-FFF2-40B4-BE49-F238E27FC236}">
                            <a16:creationId xmlns:a16="http://schemas.microsoft.com/office/drawing/2014/main" id="{1B787339-CE43-4B2D-BCEF-44C5EFC124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67000"/>
                        <a:ext cx="19113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>
            <a:extLst>
              <a:ext uri="{FF2B5EF4-FFF2-40B4-BE49-F238E27FC236}">
                <a16:creationId xmlns:a16="http://schemas.microsoft.com/office/drawing/2014/main" id="{78BC5DB2-F919-4E08-B716-DD4BB1F0F6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4413" y="1371600"/>
          <a:ext cx="287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Equation.3">
                  <p:embed/>
                </p:oleObj>
              </mc:Choice>
              <mc:Fallback>
                <p:oleObj name="Equation" r:id="rId4" imgW="88560" imgH="164880" progId="Equation.3">
                  <p:embed/>
                  <p:pic>
                    <p:nvPicPr>
                      <p:cNvPr id="13" name="Object 15">
                        <a:extLst>
                          <a:ext uri="{FF2B5EF4-FFF2-40B4-BE49-F238E27FC236}">
                            <a16:creationId xmlns:a16="http://schemas.microsoft.com/office/drawing/2014/main" id="{BB22F548-52D3-416B-BD59-70A5363C58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371600"/>
                        <a:ext cx="2873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8">
            <a:extLst>
              <a:ext uri="{FF2B5EF4-FFF2-40B4-BE49-F238E27FC236}">
                <a16:creationId xmlns:a16="http://schemas.microsoft.com/office/drawing/2014/main" id="{122A5655-DE0E-419C-8881-92F4F9B06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5013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00"/>
                </a:solidFill>
              </a:rPr>
              <a:t>Y</a:t>
            </a:r>
            <a:r>
              <a:rPr kumimoji="1"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4E96901B-E8E7-4CCF-A0DA-738E7066E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28194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6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" name="Oval 22">
            <a:extLst>
              <a:ext uri="{FF2B5EF4-FFF2-40B4-BE49-F238E27FC236}">
                <a16:creationId xmlns:a16="http://schemas.microsoft.com/office/drawing/2014/main" id="{89410963-FEE7-4500-929A-BE8A8F2E5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3124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>
              <a:solidFill>
                <a:srgbClr val="0000FF"/>
              </a:solidFill>
            </a:endParaRPr>
          </a:p>
        </p:txBody>
      </p:sp>
      <p:grpSp>
        <p:nvGrpSpPr>
          <p:cNvPr id="17" name="Group 32">
            <a:extLst>
              <a:ext uri="{FF2B5EF4-FFF2-40B4-BE49-F238E27FC236}">
                <a16:creationId xmlns:a16="http://schemas.microsoft.com/office/drawing/2014/main" id="{B6677251-080D-473A-9114-093727A3EAE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1828800"/>
            <a:ext cx="3200400" cy="2819400"/>
            <a:chOff x="2340" y="1152"/>
            <a:chExt cx="2016" cy="1776"/>
          </a:xfrm>
        </p:grpSpPr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C54C88EA-D6DC-48F8-9622-3B8DE60F41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40" y="1344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2EBC15D4-50DA-4765-A6A1-774313F05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" y="11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LM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3C30638A-EC4B-46E3-86AE-D04F675A0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2208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21" name="Oval 21">
              <a:extLst>
                <a:ext uri="{FF2B5EF4-FFF2-40B4-BE49-F238E27FC236}">
                  <a16:creationId xmlns:a16="http://schemas.microsoft.com/office/drawing/2014/main" id="{1049BC4C-6863-49E2-B004-8F1DC14C9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" y="2256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2" name="Line 29">
              <a:extLst>
                <a:ext uri="{FF2B5EF4-FFF2-40B4-BE49-F238E27FC236}">
                  <a16:creationId xmlns:a16="http://schemas.microsoft.com/office/drawing/2014/main" id="{427771AA-0821-4BD4-9C05-A6043424C1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6" y="2352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" name="Group 33">
            <a:extLst>
              <a:ext uri="{FF2B5EF4-FFF2-40B4-BE49-F238E27FC236}">
                <a16:creationId xmlns:a16="http://schemas.microsoft.com/office/drawing/2014/main" id="{7DF69288-0128-4E8F-BDE2-B4DC3EDB4695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1828800"/>
            <a:ext cx="3276600" cy="3581400"/>
            <a:chOff x="2388" y="1152"/>
            <a:chExt cx="2064" cy="2256"/>
          </a:xfrm>
        </p:grpSpPr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7DF828DB-E709-449D-85F5-A35BCA4BD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8" y="1152"/>
              <a:ext cx="1584" cy="1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E0D3A3B-996D-4118-8021-D25F1CB1D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2" y="264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800" b="1">
                  <a:solidFill>
                    <a:srgbClr val="0000FF"/>
                  </a:solidFill>
                </a:rPr>
                <a:t>IS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81CD335-153C-4AE4-B9A1-507BEE952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4" y="196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pt-BR">
                <a:solidFill>
                  <a:srgbClr val="0000FF"/>
                </a:solidFill>
              </a:endParaRP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51917BC3-E94B-4190-9988-91D7D9022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" y="1804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1600" b="1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F27B3DD3-10D5-4EE3-BA06-E4BF51F90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064"/>
              <a:ext cx="0" cy="1104"/>
            </a:xfrm>
            <a:prstGeom prst="line">
              <a:avLst/>
            </a:prstGeom>
            <a:noFill/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14BFA9C3-DC08-4AEE-A480-9F02B3056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" y="315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sz="2000" b="1">
                  <a:solidFill>
                    <a:srgbClr val="0000FF"/>
                  </a:solidFill>
                </a:rPr>
                <a:t>Y</a:t>
              </a:r>
              <a:r>
                <a:rPr kumimoji="1" lang="en-US" sz="14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F5FECC5A-76E0-4C94-9023-A1D7650574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8" y="2400"/>
              <a:ext cx="192" cy="1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1" name="Object 31">
            <a:extLst>
              <a:ext uri="{FF2B5EF4-FFF2-40B4-BE49-F238E27FC236}">
                <a16:creationId xmlns:a16="http://schemas.microsoft.com/office/drawing/2014/main" id="{2AEA88AD-F429-4F14-913E-36F4152845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5029200"/>
          <a:ext cx="387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31" name="Object 31">
                        <a:extLst>
                          <a:ext uri="{FF2B5EF4-FFF2-40B4-BE49-F238E27FC236}">
                            <a16:creationId xmlns:a16="http://schemas.microsoft.com/office/drawing/2014/main" id="{9FCE4E10-37D9-48A7-ADC8-D11F2A6D08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029200"/>
                        <a:ext cx="3873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ítulo 1">
            <a:extLst>
              <a:ext uri="{FF2B5EF4-FFF2-40B4-BE49-F238E27FC236}">
                <a16:creationId xmlns:a16="http://schemas.microsoft.com/office/drawing/2014/main" id="{4000327D-9C60-4437-9A9D-223C10861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" y="0"/>
            <a:ext cx="9143997" cy="1325563"/>
          </a:xfrm>
        </p:spPr>
        <p:txBody>
          <a:bodyPr>
            <a:normAutofit/>
          </a:bodyPr>
          <a:lstStyle/>
          <a:p>
            <a:r>
              <a:rPr lang="pt-BR" sz="3800" b="1" dirty="0"/>
              <a:t>Política Monetária com Câmbio Flexível e PMC</a:t>
            </a:r>
            <a:endParaRPr lang="en-US" sz="3800" b="1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FEF3EC50-00D9-4588-AB37-E30D00C6F404}"/>
              </a:ext>
            </a:extLst>
          </p:cNvPr>
          <p:cNvSpPr txBox="1"/>
          <p:nvPr/>
        </p:nvSpPr>
        <p:spPr>
          <a:xfrm>
            <a:off x="6305550" y="2971800"/>
            <a:ext cx="93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BP = 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4125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1EB53-6BF7-44FF-8EC0-9E94E1519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365126"/>
            <a:ext cx="8931966" cy="1325563"/>
          </a:xfrm>
        </p:spPr>
        <p:txBody>
          <a:bodyPr>
            <a:normAutofit/>
          </a:bodyPr>
          <a:lstStyle/>
          <a:p>
            <a:r>
              <a:rPr lang="it-IT" sz="3800" b="1" dirty="0"/>
              <a:t>27) CEBRASPE (CESPE) - Diplomata/IRBr/2017 </a:t>
            </a:r>
            <a:br>
              <a:rPr lang="it-IT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4FDB98-7E61-494F-BED5-FB7EBDCB1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083504"/>
            <a:ext cx="8931966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Virtualmente, todos os grandes países estabeleceram um banco central como “emprestador de última instância” para reduzir a probabilidade de que uma falta de liquidez</a:t>
            </a:r>
            <a:br>
              <a:rPr lang="pt-BR" dirty="0"/>
            </a:br>
            <a:r>
              <a:rPr lang="pt-BR" dirty="0"/>
              <a:t>se torne uma crise de solvência. A prática levou à questão do papel de um “emprestador internacional de última instância” que pudesse auxiliar os países a estabilizar o valor das suas moedas e reduzir a probabilidade de sua forte desvalorização em consequência da falta de liquidez, que, por sua vez, poderia causar um grande número</a:t>
            </a:r>
            <a:br>
              <a:rPr lang="pt-BR" dirty="0"/>
            </a:br>
            <a:r>
              <a:rPr lang="pt-BR" dirty="0"/>
              <a:t>de falências.</a:t>
            </a:r>
          </a:p>
          <a:p>
            <a:pPr lvl="1" algn="just"/>
            <a:r>
              <a:rPr lang="pt-BR" sz="2800" dirty="0"/>
              <a:t>Charles </a:t>
            </a:r>
            <a:r>
              <a:rPr lang="pt-BR" sz="2800" dirty="0" err="1"/>
              <a:t>Kindleberger</a:t>
            </a:r>
            <a:r>
              <a:rPr lang="pt-BR" sz="2800" dirty="0"/>
              <a:t>. Manias, pânicos e crises. 6.ª ed. São Paulo: Saraiva.</a:t>
            </a:r>
          </a:p>
        </p:txBody>
      </p:sp>
    </p:spTree>
    <p:extLst>
      <p:ext uri="{BB962C8B-B14F-4D97-AF65-F5344CB8AC3E}">
        <p14:creationId xmlns:p14="http://schemas.microsoft.com/office/powerpoint/2010/main" val="2506594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F058159-9679-47E3-9AF4-D153554C9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447400"/>
            <a:ext cx="8931966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Tendo como referência inicial esse fragmento de texto, julgue o item a seguir, pertinente às funções e competências de um banco central.</a:t>
            </a:r>
          </a:p>
          <a:p>
            <a:pPr algn="just"/>
            <a:r>
              <a:rPr lang="pt-BR" dirty="0"/>
              <a:t>Dada a relação existente entre as políticas monetária e cambial, os efeitos da política monetária executada pelo banco central de um país dependem fundamentalmente</a:t>
            </a:r>
            <a:br>
              <a:rPr lang="pt-BR" dirty="0"/>
            </a:br>
            <a:r>
              <a:rPr lang="pt-BR" dirty="0"/>
              <a:t>do tipo de regime cambial adotado. Assim, em um sistema de taxas de câmbio flexíveis com mobilidade internacional de capital, a fixação da taxa de juros básica como</a:t>
            </a:r>
            <a:br>
              <a:rPr lang="pt-BR" dirty="0"/>
            </a:br>
            <a:r>
              <a:rPr lang="pt-BR" dirty="0"/>
              <a:t>instrumento para o objetivo de estabilizar preços é inalcançável.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21DA561C-2E2F-4371-9181-39E68008C5A8}"/>
              </a:ext>
            </a:extLst>
          </p:cNvPr>
          <p:cNvSpPr txBox="1">
            <a:spLocks/>
          </p:cNvSpPr>
          <p:nvPr/>
        </p:nvSpPr>
        <p:spPr>
          <a:xfrm>
            <a:off x="195463" y="5398662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AF7A722B-FD8D-44DF-BFB4-35E052E5A689}"/>
              </a:ext>
            </a:extLst>
          </p:cNvPr>
          <p:cNvSpPr txBox="1">
            <a:spLocks/>
          </p:cNvSpPr>
          <p:nvPr/>
        </p:nvSpPr>
        <p:spPr>
          <a:xfrm>
            <a:off x="2001078" y="5186926"/>
            <a:ext cx="6824870" cy="10415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sz="2400" dirty="0"/>
              <a:t>Como </a:t>
            </a:r>
            <a:r>
              <a:rPr lang="en-US" sz="2400" dirty="0" err="1"/>
              <a:t>vimos</a:t>
            </a:r>
            <a:r>
              <a:rPr lang="en-US" sz="2400" dirty="0"/>
              <a:t>, o </a:t>
            </a:r>
            <a:r>
              <a:rPr lang="en-US" sz="2400" dirty="0" err="1"/>
              <a:t>Bacen</a:t>
            </a:r>
            <a:r>
              <a:rPr lang="en-US" sz="2400" dirty="0"/>
              <a:t> </a:t>
            </a:r>
            <a:r>
              <a:rPr lang="en-US" sz="2400" dirty="0" err="1"/>
              <a:t>perde</a:t>
            </a:r>
            <a:r>
              <a:rPr lang="en-US" sz="2400" dirty="0"/>
              <a:t> o </a:t>
            </a:r>
            <a:r>
              <a:rPr lang="en-US" sz="2400" dirty="0" err="1"/>
              <a:t>controle</a:t>
            </a:r>
            <a:r>
              <a:rPr lang="en-US" sz="2400" dirty="0"/>
              <a:t> da </a:t>
            </a:r>
            <a:r>
              <a:rPr lang="en-US" sz="2400" dirty="0" err="1"/>
              <a:t>oferta</a:t>
            </a:r>
            <a:r>
              <a:rPr lang="en-US" sz="2400" dirty="0"/>
              <a:t> </a:t>
            </a:r>
            <a:r>
              <a:rPr lang="en-US" sz="2400" dirty="0" err="1"/>
              <a:t>monetária</a:t>
            </a:r>
            <a:r>
              <a:rPr lang="en-US" sz="2400" dirty="0"/>
              <a:t> </a:t>
            </a:r>
            <a:r>
              <a:rPr lang="en-US" sz="2400" dirty="0" err="1"/>
              <a:t>quando</a:t>
            </a:r>
            <a:r>
              <a:rPr lang="en-US" sz="2400" dirty="0"/>
              <a:t> </a:t>
            </a:r>
            <a:r>
              <a:rPr lang="en-US" sz="2400" dirty="0" err="1"/>
              <a:t>combina</a:t>
            </a:r>
            <a:r>
              <a:rPr lang="en-US" sz="2400" dirty="0"/>
              <a:t> </a:t>
            </a:r>
            <a:r>
              <a:rPr lang="en-US" sz="2400" b="1" dirty="0" err="1"/>
              <a:t>câmbio</a:t>
            </a:r>
            <a:r>
              <a:rPr lang="en-US" sz="2400" b="1" dirty="0"/>
              <a:t> </a:t>
            </a:r>
            <a:r>
              <a:rPr lang="en-US" sz="2400" b="1" dirty="0" err="1"/>
              <a:t>fixo</a:t>
            </a:r>
            <a:r>
              <a:rPr lang="en-US" sz="2400" b="1" dirty="0"/>
              <a:t> </a:t>
            </a:r>
            <a:r>
              <a:rPr lang="en-US" sz="2400" dirty="0"/>
              <a:t>com </a:t>
            </a:r>
            <a:r>
              <a:rPr lang="en-US" sz="2400" dirty="0" err="1"/>
              <a:t>perfeita</a:t>
            </a:r>
            <a:r>
              <a:rPr lang="en-US" sz="2400" dirty="0"/>
              <a:t> </a:t>
            </a:r>
            <a:r>
              <a:rPr lang="en-US" sz="2400" dirty="0" err="1"/>
              <a:t>mobilidade</a:t>
            </a:r>
            <a:r>
              <a:rPr lang="en-US" sz="2400" dirty="0"/>
              <a:t> de </a:t>
            </a:r>
            <a:r>
              <a:rPr lang="en-US" sz="2400" dirty="0" err="1"/>
              <a:t>capitais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0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F3F3B-A682-4D25-8A54-5347BFE97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1" y="312118"/>
            <a:ext cx="8945217" cy="1325563"/>
          </a:xfrm>
        </p:spPr>
        <p:txBody>
          <a:bodyPr>
            <a:noAutofit/>
          </a:bodyPr>
          <a:lstStyle/>
          <a:p>
            <a:r>
              <a:rPr lang="pt-BR" sz="3800" b="1" dirty="0"/>
              <a:t>28) CEBRASPE (CESPE) – Eco (DPU)/DPU/2016 </a:t>
            </a:r>
            <a:br>
              <a:rPr lang="pt-BR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06AA0C-058A-4D2A-B16B-196573369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1" y="1083503"/>
            <a:ext cx="8945217" cy="4351338"/>
          </a:xfrm>
        </p:spPr>
        <p:txBody>
          <a:bodyPr/>
          <a:lstStyle/>
          <a:p>
            <a:pPr algn="just"/>
            <a:r>
              <a:rPr lang="pt-BR" dirty="0"/>
              <a:t>Em relação à macroeconomia aberta e aos instrumentos de política econômica, julgue o seguinte item.</a:t>
            </a:r>
          </a:p>
          <a:p>
            <a:pPr algn="just"/>
            <a:r>
              <a:rPr lang="pt-BR" dirty="0"/>
              <a:t>Em uma economia com câmbio flexível e perfeita mobilidade de capitais, a redução dos gastos do governo provoca redução, na mesma magnitude, das exportações</a:t>
            </a:r>
            <a:br>
              <a:rPr lang="pt-BR" dirty="0"/>
            </a:br>
            <a:r>
              <a:rPr lang="pt-BR" dirty="0"/>
              <a:t>líquidas.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AFCD2CD-6610-455B-AA73-611463A904A2}"/>
              </a:ext>
            </a:extLst>
          </p:cNvPr>
          <p:cNvSpPr txBox="1">
            <a:spLocks/>
          </p:cNvSpPr>
          <p:nvPr/>
        </p:nvSpPr>
        <p:spPr>
          <a:xfrm>
            <a:off x="142455" y="4139703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6628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53FF0-8867-4E03-AC69-2CE973562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351873"/>
            <a:ext cx="8878956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/>
              <a:t>29) CEBRASPE (CESPE) - </a:t>
            </a:r>
            <a:r>
              <a:rPr lang="pt-BR" b="1" dirty="0" err="1"/>
              <a:t>Aud</a:t>
            </a:r>
            <a:r>
              <a:rPr lang="pt-BR" b="1" dirty="0"/>
              <a:t> CE (TCE-PA)/ TCE-PA/Planejamento/Economia/2016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70E806-9A44-40B2-AED1-4C084F462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1706357"/>
            <a:ext cx="8878955" cy="4351338"/>
          </a:xfrm>
        </p:spPr>
        <p:txBody>
          <a:bodyPr/>
          <a:lstStyle/>
          <a:p>
            <a:pPr algn="just"/>
            <a:r>
              <a:rPr lang="pt-BR" dirty="0"/>
              <a:t>Considerando os principais resultados da teoria keynesiana e do modelo IS–LM, julgue o próximo item.</a:t>
            </a:r>
          </a:p>
          <a:p>
            <a:pPr algn="just"/>
            <a:r>
              <a:rPr lang="pt-BR" dirty="0"/>
              <a:t>O aumento do salário mínimo, em um modelo com câmbio flutuante, afeta positivamente o produto de equilíbrio da economia.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D42CD75-A883-47EB-9B9E-A68562800C97}"/>
              </a:ext>
            </a:extLst>
          </p:cNvPr>
          <p:cNvSpPr txBox="1">
            <a:spLocks/>
          </p:cNvSpPr>
          <p:nvPr/>
        </p:nvSpPr>
        <p:spPr>
          <a:xfrm>
            <a:off x="208715" y="4378242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9371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196A8-676B-4FB3-9E39-048483483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0" y="312118"/>
            <a:ext cx="9011478" cy="1325563"/>
          </a:xfrm>
        </p:spPr>
        <p:txBody>
          <a:bodyPr>
            <a:noAutofit/>
          </a:bodyPr>
          <a:lstStyle/>
          <a:p>
            <a:r>
              <a:rPr lang="it-IT" sz="3800" b="1" dirty="0"/>
              <a:t>30) CEBRASPE (CESPE) - Diplomata/IRBr/2016 </a:t>
            </a:r>
            <a:br>
              <a:rPr lang="it-IT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50429D-C1CF-4AA1-8540-2573AEB8E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10" y="1083502"/>
            <a:ext cx="9011478" cy="4351338"/>
          </a:xfrm>
        </p:spPr>
        <p:txBody>
          <a:bodyPr>
            <a:noAutofit/>
          </a:bodyPr>
          <a:lstStyle/>
          <a:p>
            <a:pPr algn="just"/>
            <a:r>
              <a:rPr lang="pt-BR" sz="2500" dirty="0"/>
              <a:t>O diplomata responsável pelo setor econômico da embaixada brasileira em determinado país elaborou e enviou à Secretaria de Estado um relatório sobre a situação econômica desse país.</a:t>
            </a:r>
          </a:p>
          <a:p>
            <a:pPr algn="just"/>
            <a:r>
              <a:rPr lang="pt-BR" sz="2500" dirty="0"/>
              <a:t>Considerando o fato de que uma das funções do diplomata é manter o governo brasileiro informado a respeito do contexto político, econômico e cultural do país onde ele esteja temporariamente vivendo, julgue o item a seguir.</a:t>
            </a:r>
          </a:p>
          <a:p>
            <a:pPr algn="just"/>
            <a:r>
              <a:rPr lang="pt-BR" sz="2500" dirty="0"/>
              <a:t>Considere que o referido país esteja em recessão e seja uma economia aberta, com câmbio flutuante e mobilidade de capitais forte, porém não perfeita. Nesse caso, de acordo com o modelo   IS-LM-BP, a implementação de uma política fiscal expansionista, para tentar impulsionar a atividade econômica, seria ineficaz.</a:t>
            </a:r>
          </a:p>
          <a:p>
            <a:pPr marL="0" indent="0" algn="just">
              <a:buNone/>
            </a:pPr>
            <a:r>
              <a:rPr lang="pt-BR" sz="2500" dirty="0"/>
              <a:t>(  ) Certo</a:t>
            </a:r>
          </a:p>
          <a:p>
            <a:pPr marL="0" indent="0" algn="just">
              <a:buNone/>
            </a:pPr>
            <a:r>
              <a:rPr lang="pt-BR" sz="2500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494867E-F470-415D-9084-F880B3195793}"/>
              </a:ext>
            </a:extLst>
          </p:cNvPr>
          <p:cNvSpPr txBox="1">
            <a:spLocks/>
          </p:cNvSpPr>
          <p:nvPr/>
        </p:nvSpPr>
        <p:spPr>
          <a:xfrm>
            <a:off x="129203" y="5995006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5113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6F90618-E2A5-4A35-967A-CB83D579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-69572"/>
            <a:ext cx="8733184" cy="1325563"/>
          </a:xfrm>
        </p:spPr>
        <p:txBody>
          <a:bodyPr>
            <a:normAutofit/>
          </a:bodyPr>
          <a:lstStyle/>
          <a:p>
            <a:r>
              <a:rPr lang="pt-BR" sz="3800" b="1" dirty="0"/>
              <a:t>Teorias de Determinação da Taxa de Câmbio</a:t>
            </a:r>
            <a:endParaRPr lang="en-US" sz="3800" b="1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F90B0E5-CAEB-4953-9276-D496262C1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54159"/>
            <a:ext cx="8534400" cy="5410200"/>
          </a:xfrm>
        </p:spPr>
        <p:txBody>
          <a:bodyPr>
            <a:normAutofit/>
          </a:bodyPr>
          <a:lstStyle/>
          <a:p>
            <a:pPr lvl="1" algn="just"/>
            <a:r>
              <a:rPr lang="pt-BR" b="1" dirty="0"/>
              <a:t>PDJ: comportamento da taxa de câmbio no curto prazo</a:t>
            </a:r>
          </a:p>
          <a:p>
            <a:pPr lvl="1" algn="just"/>
            <a:r>
              <a:rPr lang="pt-BR" b="1" dirty="0"/>
              <a:t>PPC: tendência de longo prazo da taxa de câmbio</a:t>
            </a:r>
            <a:endParaRPr lang="en-US" b="1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6BCC519-A016-4D7E-A283-EF03C4641514}"/>
              </a:ext>
            </a:extLst>
          </p:cNvPr>
          <p:cNvSpPr/>
          <p:nvPr/>
        </p:nvSpPr>
        <p:spPr>
          <a:xfrm>
            <a:off x="843163" y="3409266"/>
            <a:ext cx="3211023" cy="93610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Conteúdo 1">
            <a:extLst>
              <a:ext uri="{FF2B5EF4-FFF2-40B4-BE49-F238E27FC236}">
                <a16:creationId xmlns:a16="http://schemas.microsoft.com/office/drawing/2014/main" id="{94F5793B-D1A4-4EF9-A8F6-A0762005364A}"/>
              </a:ext>
            </a:extLst>
          </p:cNvPr>
          <p:cNvSpPr txBox="1">
            <a:spLocks/>
          </p:cNvSpPr>
          <p:nvPr/>
        </p:nvSpPr>
        <p:spPr>
          <a:xfrm>
            <a:off x="1" y="1954693"/>
            <a:ext cx="90379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b="1" dirty="0"/>
              <a:t>A PDJ</a:t>
            </a:r>
            <a:endParaRPr lang="pt-BR" b="1" dirty="0"/>
          </a:p>
          <a:p>
            <a:pPr lvl="1" algn="just"/>
            <a:r>
              <a:rPr lang="pt-BR" sz="2100" dirty="0"/>
              <a:t>A taxa de juros doméstica (Br) deve ser igual a taxa de juros livre de risco (considere a taxa de juros dos EUA) mais a expectativa de desvalorização cambial (moeda doméstica – Br) mais o prêmio de risco (Br).</a:t>
            </a:r>
          </a:p>
          <a:p>
            <a:pPr lvl="1" algn="just"/>
            <a:endParaRPr lang="pt-BR" dirty="0"/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9AB72B98-E707-40B8-A147-28D041646E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438667"/>
              </p:ext>
            </p:extLst>
          </p:nvPr>
        </p:nvGraphicFramePr>
        <p:xfrm>
          <a:off x="963963" y="3372679"/>
          <a:ext cx="30110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342720" progId="Equation.DSMT4">
                  <p:embed/>
                </p:oleObj>
              </mc:Choice>
              <mc:Fallback>
                <p:oleObj name="Equation" r:id="rId2" imgW="1257120" imgH="34272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963" y="3372679"/>
                        <a:ext cx="3011075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D7C5E4CD-E893-4729-B880-5EE8CAEBC02C}"/>
              </a:ext>
            </a:extLst>
          </p:cNvPr>
          <p:cNvCxnSpPr/>
          <p:nvPr/>
        </p:nvCxnSpPr>
        <p:spPr>
          <a:xfrm>
            <a:off x="2787380" y="4129346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8">
            <a:extLst>
              <a:ext uri="{FF2B5EF4-FFF2-40B4-BE49-F238E27FC236}">
                <a16:creationId xmlns:a16="http://schemas.microsoft.com/office/drawing/2014/main" id="{CA75DE2C-7AA5-4564-A2EF-6DEC7C819BFA}"/>
              </a:ext>
            </a:extLst>
          </p:cNvPr>
          <p:cNvCxnSpPr/>
          <p:nvPr/>
        </p:nvCxnSpPr>
        <p:spPr>
          <a:xfrm>
            <a:off x="2787380" y="4561394"/>
            <a:ext cx="2240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836846-3376-472E-A879-1343D88643AE}"/>
              </a:ext>
            </a:extLst>
          </p:cNvPr>
          <p:cNvSpPr txBox="1"/>
          <p:nvPr/>
        </p:nvSpPr>
        <p:spPr>
          <a:xfrm>
            <a:off x="3003404" y="4489386"/>
            <a:ext cx="4934648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100" dirty="0"/>
              <a:t>Expectativa de desvalorização do Real</a:t>
            </a:r>
          </a:p>
        </p:txBody>
      </p:sp>
      <p:sp>
        <p:nvSpPr>
          <p:cNvPr id="12" name="Espaço Reservado para Conteúdo 1">
            <a:extLst>
              <a:ext uri="{FF2B5EF4-FFF2-40B4-BE49-F238E27FC236}">
                <a16:creationId xmlns:a16="http://schemas.microsoft.com/office/drawing/2014/main" id="{593170BA-423C-4D87-92E0-938727E237D7}"/>
              </a:ext>
            </a:extLst>
          </p:cNvPr>
          <p:cNvSpPr txBox="1">
            <a:spLocks/>
          </p:cNvSpPr>
          <p:nvPr/>
        </p:nvSpPr>
        <p:spPr>
          <a:xfrm>
            <a:off x="323528" y="5224325"/>
            <a:ext cx="8496944" cy="149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sz="2200" dirty="0"/>
              <a:t>Logo,  se                                                            a  taxa  de  juros  doméstica deve ser aproximadamente 20% para que não ocorra entrada ou saída de capitais, afetando o valor da taxa de câmbio.</a:t>
            </a:r>
          </a:p>
          <a:p>
            <a:pPr algn="just" fontAlgn="auto">
              <a:spcAft>
                <a:spcPts val="0"/>
              </a:spcAft>
            </a:pPr>
            <a:endParaRPr lang="pt-BR" sz="2200" dirty="0"/>
          </a:p>
        </p:txBody>
      </p:sp>
      <p:graphicFrame>
        <p:nvGraphicFramePr>
          <p:cNvPr id="13" name="Object 1">
            <a:extLst>
              <a:ext uri="{FF2B5EF4-FFF2-40B4-BE49-F238E27FC236}">
                <a16:creationId xmlns:a16="http://schemas.microsoft.com/office/drawing/2014/main" id="{BE4BB929-C896-44FC-A008-BC862FB6F5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016034"/>
              </p:ext>
            </p:extLst>
          </p:nvPr>
        </p:nvGraphicFramePr>
        <p:xfrm>
          <a:off x="1752600" y="5075711"/>
          <a:ext cx="3657600" cy="559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20760" imgH="330120" progId="Equation.DSMT4">
                  <p:embed/>
                </p:oleObj>
              </mc:Choice>
              <mc:Fallback>
                <p:oleObj name="Equation" r:id="rId4" imgW="2120760" imgH="330120" progId="Equation.DSMT4">
                  <p:embed/>
                  <p:pic>
                    <p:nvPicPr>
                      <p:cNvPr id="1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075711"/>
                        <a:ext cx="3657600" cy="559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529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4663F3-63B9-452A-B005-8BF609A4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85614"/>
            <a:ext cx="8984974" cy="1325563"/>
          </a:xfrm>
        </p:spPr>
        <p:txBody>
          <a:bodyPr>
            <a:noAutofit/>
          </a:bodyPr>
          <a:lstStyle/>
          <a:p>
            <a:r>
              <a:rPr lang="it-IT" sz="3800" b="1" dirty="0"/>
              <a:t>31) CEBRASPE (CESPE) - Diplomata/IRBr/2016 </a:t>
            </a:r>
            <a:br>
              <a:rPr lang="it-IT" sz="3800" b="1" dirty="0"/>
            </a:br>
            <a:endParaRPr lang="pt-BR" sz="3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C8967F-DA55-4552-BE0B-2F3FE8B7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057000"/>
            <a:ext cx="8878956" cy="5515386"/>
          </a:xfrm>
        </p:spPr>
        <p:txBody>
          <a:bodyPr>
            <a:noAutofit/>
          </a:bodyPr>
          <a:lstStyle/>
          <a:p>
            <a:pPr algn="just"/>
            <a:r>
              <a:rPr lang="pt-BR" sz="2500" dirty="0"/>
              <a:t>O diplomata responsável pelo setor econômico da embaixada brasileira em determinado país elaborou e enviou à Secretaria de Estado um relatório sobre a situação econômica desse país.</a:t>
            </a:r>
          </a:p>
          <a:p>
            <a:pPr algn="just"/>
            <a:r>
              <a:rPr lang="pt-BR" sz="2500" dirty="0"/>
              <a:t>Considerando o fato de que uma das funções do diplomata é manter o governo brasileiro informado a respeito do contexto político, econômico e cultural do país onde ele</a:t>
            </a:r>
            <a:br>
              <a:rPr lang="pt-BR" sz="2500" dirty="0"/>
            </a:br>
            <a:r>
              <a:rPr lang="pt-BR" sz="2500" dirty="0"/>
              <a:t>esteja temporariamente vivendo, julgue o item a seguir.</a:t>
            </a:r>
          </a:p>
          <a:p>
            <a:pPr algn="just"/>
            <a:r>
              <a:rPr lang="pt-BR" sz="2500" dirty="0"/>
              <a:t>Considere que o referido país esteja em recessão e seja uma economia aberta, com câmbio fixo e fraca mobilidade de capitais. Nesse caso, de acordo com o modelo ISLM-BP, a implementação de uma política fiscal expansionista, para tentar impulsionar a atividade econômica, seria ineficaz.</a:t>
            </a:r>
          </a:p>
          <a:p>
            <a:pPr marL="0" indent="0" algn="just">
              <a:buNone/>
            </a:pPr>
            <a:r>
              <a:rPr lang="pt-BR" sz="2500" dirty="0"/>
              <a:t>(  ) Certo</a:t>
            </a:r>
          </a:p>
          <a:p>
            <a:pPr marL="0" indent="0" algn="just">
              <a:buNone/>
            </a:pPr>
            <a:r>
              <a:rPr lang="pt-BR" sz="2500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691D825-A5D0-4F55-B60C-B77AD69AB1CD}"/>
              </a:ext>
            </a:extLst>
          </p:cNvPr>
          <p:cNvSpPr txBox="1">
            <a:spLocks/>
          </p:cNvSpPr>
          <p:nvPr/>
        </p:nvSpPr>
        <p:spPr>
          <a:xfrm>
            <a:off x="208715" y="5968501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575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0F9BF-0C57-4EB1-8B0F-0E8BC074F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259110"/>
            <a:ext cx="8786191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32) CEBRASPE (CESPE) - AE ES/SEGER ES/ Ciências Econômicas/2013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431CAE-F41C-4E60-9D5C-4515AB842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441316"/>
            <a:ext cx="8786191" cy="4351338"/>
          </a:xfrm>
        </p:spPr>
        <p:txBody>
          <a:bodyPr>
            <a:noAutofit/>
          </a:bodyPr>
          <a:lstStyle/>
          <a:p>
            <a:pPr algn="just"/>
            <a:r>
              <a:rPr lang="pt-BR" sz="2600" dirty="0"/>
              <a:t>Acerca dos agregados monetários e dos instrumentos de política monetária adotados pelo Banco Central do Brasil (BACEN), assinale a opção correta.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dirty="0"/>
              <a:t>No modelo Mundell-Fleming com câmbio flexível e perfeita mobilidade de capitais, a expansão dos gastos do governo acarreta redução parcial das exportações líquidas.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dirty="0"/>
              <a:t>Considerando-se a validade da condição de Marshall-Lerner e dos efeitos da chamada curva J, é correto afirmar que uma depreciação da taxa de câmbio gera, no curto-prazo, aumento das exportações líquidas.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dirty="0"/>
              <a:t>Sempre que o recolhimento compulsório sobre depósitos à vista for alterado pelo BACEN, serão criados meios de pagamento na economia.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2256697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4BFC25B2-5D46-47FB-B7AA-71FEAC2B7D61}"/>
              </a:ext>
            </a:extLst>
          </p:cNvPr>
          <p:cNvSpPr/>
          <p:nvPr/>
        </p:nvSpPr>
        <p:spPr>
          <a:xfrm>
            <a:off x="92764" y="1656510"/>
            <a:ext cx="477079" cy="47707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B851D63-400B-4DEF-B504-D2866E232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1" y="460653"/>
            <a:ext cx="8865703" cy="435133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lphaLcParenR" startAt="4"/>
            </a:pPr>
            <a:r>
              <a:rPr lang="pt-BR" sz="2600" dirty="0"/>
              <a:t>O multiplicador monetário será sempre igual à razão entre os depósitos à vista em bancos comerciais e as reservas bancárias.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sz="2600" dirty="0"/>
              <a:t>Em uma economia com câmbio fixo e plena mobilidade de capitais, uma expansão fiscal gera aumento da base monetária na mesma proporção da variação das</a:t>
            </a:r>
            <a:br>
              <a:rPr lang="pt-BR" sz="2600" dirty="0"/>
            </a:br>
            <a:r>
              <a:rPr lang="pt-BR" sz="2600" dirty="0"/>
              <a:t>reservas internacionais, com vistas à manutenção da taxa de juros no nível externo e à garantia da estabilidade cambial. </a:t>
            </a:r>
          </a:p>
        </p:txBody>
      </p:sp>
    </p:spTree>
    <p:extLst>
      <p:ext uri="{BB962C8B-B14F-4D97-AF65-F5344CB8AC3E}">
        <p14:creationId xmlns:p14="http://schemas.microsoft.com/office/powerpoint/2010/main" val="375106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3B0A6-C266-427E-A677-898DB3C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7"/>
            <a:ext cx="8839200" cy="1325563"/>
          </a:xfrm>
        </p:spPr>
        <p:txBody>
          <a:bodyPr>
            <a:noAutofit/>
          </a:bodyPr>
          <a:lstStyle/>
          <a:p>
            <a:pPr algn="just"/>
            <a:r>
              <a:rPr lang="pt-BR" sz="3800" b="1" dirty="0"/>
              <a:t>33) CEBRASPE (CESPE) - AUFC (TCU)/TCU/ Controle Externo/Auditoria </a:t>
            </a:r>
            <a:r>
              <a:rPr lang="pt-BR" sz="3800" b="1" dirty="0" err="1"/>
              <a:t>Gov</a:t>
            </a:r>
            <a:r>
              <a:rPr lang="pt-BR" sz="3800" b="1" dirty="0"/>
              <a:t>/2013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8ECC89-BB90-4EC0-A69B-A7993711F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706357"/>
            <a:ext cx="8733182" cy="4351338"/>
          </a:xfrm>
        </p:spPr>
        <p:txBody>
          <a:bodyPr/>
          <a:lstStyle/>
          <a:p>
            <a:pPr algn="just"/>
            <a:r>
              <a:rPr lang="pt-BR" dirty="0"/>
              <a:t>Em relação à teoria macroeconômica para pequenas economias abertas, julgue o item que se segue.</a:t>
            </a:r>
          </a:p>
          <a:p>
            <a:pPr algn="just"/>
            <a:r>
              <a:rPr lang="pt-BR" dirty="0"/>
              <a:t>No regime de câmbio fixo, o aumento da tributação proporciona redução das reservas internacionais.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AE3D6308-F47C-47EF-8F50-FC608E72EF84}"/>
              </a:ext>
            </a:extLst>
          </p:cNvPr>
          <p:cNvSpPr txBox="1">
            <a:spLocks/>
          </p:cNvSpPr>
          <p:nvPr/>
        </p:nvSpPr>
        <p:spPr>
          <a:xfrm>
            <a:off x="221967" y="3463841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1626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EE0BF-D4DA-475C-8B15-ED21E605A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65126"/>
            <a:ext cx="8852452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/>
              <a:t>34) CEBRASPE (CESPE) - AUFC (TCU)/TCU/ Controle Externo/Auditoria </a:t>
            </a:r>
            <a:r>
              <a:rPr lang="pt-BR" b="1" dirty="0" err="1"/>
              <a:t>Gov</a:t>
            </a:r>
            <a:r>
              <a:rPr lang="pt-BR" b="1" dirty="0"/>
              <a:t>/2013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0C98C9-A423-4C5D-A9F2-A9132558B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1693105"/>
            <a:ext cx="8852451" cy="4351338"/>
          </a:xfrm>
        </p:spPr>
        <p:txBody>
          <a:bodyPr/>
          <a:lstStyle/>
          <a:p>
            <a:pPr algn="just"/>
            <a:r>
              <a:rPr lang="pt-BR" dirty="0"/>
              <a:t>Em relação à teoria macroeconômica para pequenas economias abertas, julgue o item que se segue.</a:t>
            </a:r>
          </a:p>
          <a:p>
            <a:pPr algn="just"/>
            <a:r>
              <a:rPr lang="pt-BR" dirty="0"/>
              <a:t>No regime de câmbio flutuante, a expansão dos gastos do governo não é capaz de estimular o produto da economia.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FBA0241-EBD0-4841-8BE9-D82CA6C00F59}"/>
              </a:ext>
            </a:extLst>
          </p:cNvPr>
          <p:cNvSpPr txBox="1">
            <a:spLocks/>
          </p:cNvSpPr>
          <p:nvPr/>
        </p:nvSpPr>
        <p:spPr>
          <a:xfrm>
            <a:off x="235219" y="3450588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9710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496E5-C81C-4FCB-8C4C-7411F510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378378"/>
            <a:ext cx="8865705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/>
              <a:t>35) CEBRASPE (CESPE) - AUFC (TCU)/TCU/ Controle Externo/Auditoria </a:t>
            </a:r>
            <a:r>
              <a:rPr lang="pt-BR" b="1" dirty="0" err="1"/>
              <a:t>Gov</a:t>
            </a:r>
            <a:r>
              <a:rPr lang="pt-BR" b="1" dirty="0"/>
              <a:t>/2013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FE91DC-5791-46AB-9E6E-8D5A103E1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666601"/>
            <a:ext cx="8865705" cy="4351338"/>
          </a:xfrm>
        </p:spPr>
        <p:txBody>
          <a:bodyPr/>
          <a:lstStyle/>
          <a:p>
            <a:pPr algn="just"/>
            <a:r>
              <a:rPr lang="pt-BR" dirty="0"/>
              <a:t>Em relação à teoria macroeconômica para pequenas economias abertas, julgue o item que se segue.</a:t>
            </a:r>
          </a:p>
          <a:p>
            <a:pPr algn="just"/>
            <a:r>
              <a:rPr lang="pt-BR" dirty="0"/>
              <a:t>Em um regime com câmbio fixo, a expansão dos gastos do governo leva ao aumento da renda e das exportações líquidas.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FBB14C6-9B30-4D55-963C-710AADFCE296}"/>
              </a:ext>
            </a:extLst>
          </p:cNvPr>
          <p:cNvSpPr txBox="1">
            <a:spLocks/>
          </p:cNvSpPr>
          <p:nvPr/>
        </p:nvSpPr>
        <p:spPr>
          <a:xfrm>
            <a:off x="195463" y="4338485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9895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4C65D-75F7-43C8-A351-5D269153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51875"/>
            <a:ext cx="8812696" cy="1325563"/>
          </a:xfrm>
        </p:spPr>
        <p:txBody>
          <a:bodyPr>
            <a:noAutofit/>
          </a:bodyPr>
          <a:lstStyle/>
          <a:p>
            <a:pPr algn="just"/>
            <a:r>
              <a:rPr lang="pt-BR" sz="3800" b="1" dirty="0"/>
              <a:t>36) CEBRASPE (CESPE) - Ana (BACEN)/Área 6 - Gestão e Análise Processual /2013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D77357-4258-4388-88CC-7A88EA1E6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653346"/>
            <a:ext cx="8812696" cy="4351338"/>
          </a:xfrm>
        </p:spPr>
        <p:txBody>
          <a:bodyPr/>
          <a:lstStyle/>
          <a:p>
            <a:pPr algn="just"/>
            <a:r>
              <a:rPr lang="pt-BR" dirty="0"/>
              <a:t>Julgue o próximo item, relativo aos regimes cambiais e seus efeitos sobre a economia.</a:t>
            </a:r>
          </a:p>
          <a:p>
            <a:pPr algn="just"/>
            <a:r>
              <a:rPr lang="pt-BR" dirty="0"/>
              <a:t>Em um regime com câmbio fixo, o aumento do salário nominal decorrente de política governamental acarreta tanto apreciação da taxa real de câmbio quanto redução</a:t>
            </a:r>
            <a:br>
              <a:rPr lang="pt-BR" dirty="0"/>
            </a:br>
            <a:r>
              <a:rPr lang="pt-BR" dirty="0"/>
              <a:t>das exportações líquidas.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B36FD8D-957A-4832-B1B7-932BD08ECB83}"/>
              </a:ext>
            </a:extLst>
          </p:cNvPr>
          <p:cNvSpPr txBox="1">
            <a:spLocks/>
          </p:cNvSpPr>
          <p:nvPr/>
        </p:nvSpPr>
        <p:spPr>
          <a:xfrm>
            <a:off x="248471" y="4192711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6976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0ACA2-CA20-4683-A9ED-20C6260FB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51874"/>
            <a:ext cx="8825948" cy="1325563"/>
          </a:xfrm>
        </p:spPr>
        <p:txBody>
          <a:bodyPr>
            <a:noAutofit/>
          </a:bodyPr>
          <a:lstStyle/>
          <a:p>
            <a:pPr algn="just"/>
            <a:r>
              <a:rPr lang="pt-BR" sz="3800" b="1" dirty="0"/>
              <a:t>37) CEBRASPE (CESPE) - Ana (BACEN) /Área 3 - Política Econômica e Monetária/2013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EE446F-2FE6-4EB9-86BD-4D162E66F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653347"/>
            <a:ext cx="8825948" cy="4351338"/>
          </a:xfrm>
        </p:spPr>
        <p:txBody>
          <a:bodyPr/>
          <a:lstStyle/>
          <a:p>
            <a:pPr algn="just"/>
            <a:r>
              <a:rPr lang="pt-BR" dirty="0"/>
              <a:t>Com relação aos modelos de determinação da renda e dos preços, julgue o item subsecutivo.</a:t>
            </a:r>
          </a:p>
          <a:p>
            <a:pPr algn="just"/>
            <a:r>
              <a:rPr lang="pt-BR" dirty="0"/>
              <a:t>Segundo o modelo Mundell-Fleming-</a:t>
            </a:r>
            <a:r>
              <a:rPr lang="pt-BR" dirty="0" err="1"/>
              <a:t>Dornbush</a:t>
            </a:r>
            <a:r>
              <a:rPr lang="pt-BR" dirty="0"/>
              <a:t>, sob taxas de câmbio fixas e perfeita mobilidade de capital, adotar uma política monetária independente do mercado</a:t>
            </a:r>
            <a:br>
              <a:rPr lang="pt-BR" dirty="0"/>
            </a:br>
            <a:r>
              <a:rPr lang="pt-BR" dirty="0"/>
              <a:t>externo é a melhor maneira de estabilizar o sistema econômico.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42AE827-D260-41CC-999D-7B5F0B2DFCCB}"/>
              </a:ext>
            </a:extLst>
          </p:cNvPr>
          <p:cNvSpPr txBox="1">
            <a:spLocks/>
          </p:cNvSpPr>
          <p:nvPr/>
        </p:nvSpPr>
        <p:spPr>
          <a:xfrm>
            <a:off x="221967" y="5067354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6800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687FF-5991-4598-BC94-06E104437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285614"/>
            <a:ext cx="8772940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38) CEBRASPE (CESPE) - ERPDACGN (ANP)/ ANP/Área II/2013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0D996C-1D7F-4848-A477-5D8016932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547330"/>
            <a:ext cx="8772940" cy="4879974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Julgue o item subsequente, com relação à paridade do poder de compra, determinante do consumo e da análise de política monetária e fiscal.</a:t>
            </a:r>
          </a:p>
          <a:p>
            <a:pPr algn="just"/>
            <a:r>
              <a:rPr lang="pt-BR" dirty="0"/>
              <a:t>Em uma economia com taxas de câmbio fixas, caso se estimule a despesa interna por intermédio de aquisições governamentais, essa política fiscal expansionista do</a:t>
            </a:r>
            <a:br>
              <a:rPr lang="pt-BR" dirty="0"/>
            </a:br>
            <a:r>
              <a:rPr lang="pt-BR" dirty="0"/>
              <a:t>governo deslocará a curva IS para a direita, elevando a taxa de câmbio. Entretanto, esse efeito mantém o nível de renda no mesmo patamar.</a:t>
            </a:r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AD36B78-E7FB-40E9-BBF5-B1882F14FDED}"/>
              </a:ext>
            </a:extLst>
          </p:cNvPr>
          <p:cNvSpPr txBox="1">
            <a:spLocks/>
          </p:cNvSpPr>
          <p:nvPr/>
        </p:nvSpPr>
        <p:spPr>
          <a:xfrm>
            <a:off x="195463" y="5743212"/>
            <a:ext cx="351184" cy="46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4781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8F9A7CD1-6237-4A6D-85CA-66380BE5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26029"/>
            <a:ext cx="3352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93309FE9-0283-4C09-8CD2-9ABE73420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64229"/>
            <a:ext cx="7696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25179B53-9DD5-48A4-BFC8-4B501BC0B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44965"/>
            <a:ext cx="8964488" cy="4525963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kumimoji="1" lang="en-US" sz="2800" b="1" dirty="0">
                <a:latin typeface="Times New Roman" pitchFamily="18" charset="0"/>
              </a:rPr>
              <a:t>    A </a:t>
            </a:r>
            <a:r>
              <a:rPr kumimoji="1" lang="en-US" sz="2800" b="1" dirty="0" err="1">
                <a:latin typeface="Times New Roman" pitchFamily="18" charset="0"/>
              </a:rPr>
              <a:t>Paridade</a:t>
            </a:r>
            <a:r>
              <a:rPr kumimoji="1" lang="en-US" sz="2800" b="1" dirty="0">
                <a:latin typeface="Times New Roman" pitchFamily="18" charset="0"/>
              </a:rPr>
              <a:t> do </a:t>
            </a:r>
            <a:r>
              <a:rPr kumimoji="1" lang="en-US" sz="2800" b="1" dirty="0" err="1">
                <a:latin typeface="Times New Roman" pitchFamily="18" charset="0"/>
              </a:rPr>
              <a:t>Poder</a:t>
            </a:r>
            <a:r>
              <a:rPr kumimoji="1" lang="en-US" sz="2800" b="1" dirty="0">
                <a:latin typeface="Times New Roman" pitchFamily="18" charset="0"/>
              </a:rPr>
              <a:t> de </a:t>
            </a:r>
            <a:r>
              <a:rPr kumimoji="1" lang="en-US" sz="2800" b="1" dirty="0" err="1">
                <a:latin typeface="Times New Roman" pitchFamily="18" charset="0"/>
              </a:rPr>
              <a:t>Compra</a:t>
            </a:r>
            <a:r>
              <a:rPr kumimoji="1" lang="en-US" sz="2800" b="1" dirty="0">
                <a:latin typeface="Times New Roman" pitchFamily="18" charset="0"/>
              </a:rPr>
              <a:t> (PPC)</a:t>
            </a:r>
            <a:endParaRPr kumimoji="1" lang="pt-BR" sz="1200" b="1" dirty="0">
              <a:latin typeface="Times New Roman" pitchFamily="18" charset="0"/>
            </a:endParaRPr>
          </a:p>
          <a:p>
            <a:pPr lvl="1" algn="just">
              <a:spcBef>
                <a:spcPct val="50000"/>
              </a:spcBef>
              <a:buClrTx/>
              <a:buFont typeface="Wingdings" panose="05000000000000000000" pitchFamily="2" charset="2"/>
              <a:buChar char="§"/>
            </a:pPr>
            <a:r>
              <a:rPr kumimoji="1" lang="en-US" sz="2400" dirty="0"/>
              <a:t>A </a:t>
            </a:r>
            <a:r>
              <a:rPr kumimoji="1" lang="en-US" sz="2400" dirty="0" err="1"/>
              <a:t>idéia</a:t>
            </a:r>
            <a:r>
              <a:rPr kumimoji="1" lang="en-US" sz="2400" dirty="0"/>
              <a:t> por </a:t>
            </a:r>
            <a:r>
              <a:rPr kumimoji="1" lang="en-US" sz="2400" dirty="0" err="1"/>
              <a:t>trás</a:t>
            </a:r>
            <a:r>
              <a:rPr kumimoji="1" lang="en-US" sz="2400" dirty="0"/>
              <a:t> de PPC é  a “lei do </a:t>
            </a:r>
            <a:r>
              <a:rPr kumimoji="1" lang="en-US" sz="2400" dirty="0" err="1"/>
              <a:t>preço</a:t>
            </a:r>
            <a:r>
              <a:rPr kumimoji="1" lang="en-US" sz="2400" dirty="0"/>
              <a:t> </a:t>
            </a:r>
            <a:r>
              <a:rPr kumimoji="1" lang="en-US" sz="2400" dirty="0" err="1"/>
              <a:t>único</a:t>
            </a:r>
            <a:r>
              <a:rPr kumimoji="1" lang="en-US" sz="2400" dirty="0"/>
              <a:t>”,  </a:t>
            </a:r>
            <a:r>
              <a:rPr kumimoji="1" lang="en-US" sz="2400" dirty="0" err="1"/>
              <a:t>isto</a:t>
            </a:r>
            <a:r>
              <a:rPr kumimoji="1" lang="en-US" sz="2400" dirty="0"/>
              <a:t> é: </a:t>
            </a:r>
            <a:r>
              <a:rPr kumimoji="1" lang="en-US" sz="2400" dirty="0" err="1"/>
              <a:t>sendo</a:t>
            </a:r>
            <a:r>
              <a:rPr kumimoji="1" lang="en-US" sz="2400" dirty="0"/>
              <a:t> </a:t>
            </a:r>
            <a:r>
              <a:rPr kumimoji="1" lang="en-US" sz="2400" dirty="0" err="1"/>
              <a:t>os</a:t>
            </a:r>
            <a:r>
              <a:rPr kumimoji="1" lang="en-US" sz="2400" dirty="0"/>
              <a:t> mercados </a:t>
            </a:r>
            <a:r>
              <a:rPr kumimoji="1" lang="en-US" sz="2400" dirty="0" err="1"/>
              <a:t>integrados</a:t>
            </a:r>
            <a:r>
              <a:rPr kumimoji="1" lang="en-US" sz="2400" dirty="0"/>
              <a:t>, um </a:t>
            </a:r>
            <a:r>
              <a:rPr kumimoji="1" lang="en-US" sz="2400" dirty="0" err="1"/>
              <a:t>bem</a:t>
            </a:r>
            <a:r>
              <a:rPr kumimoji="1" lang="en-US" sz="2400" dirty="0"/>
              <a:t> </a:t>
            </a:r>
            <a:r>
              <a:rPr kumimoji="1" lang="en-US" sz="2400" dirty="0" err="1"/>
              <a:t>transacionável</a:t>
            </a:r>
            <a:r>
              <a:rPr kumimoji="1" lang="en-US" sz="2400" dirty="0"/>
              <a:t> </a:t>
            </a:r>
            <a:r>
              <a:rPr kumimoji="1" lang="en-US" sz="2400" dirty="0" err="1"/>
              <a:t>deve</a:t>
            </a:r>
            <a:r>
              <a:rPr kumimoji="1" lang="en-US" sz="2400" dirty="0"/>
              <a:t> </a:t>
            </a:r>
            <a:r>
              <a:rPr kumimoji="1" lang="en-US" sz="2400" dirty="0" err="1"/>
              <a:t>possuir</a:t>
            </a:r>
            <a:r>
              <a:rPr kumimoji="1" lang="en-US" sz="2400" dirty="0"/>
              <a:t> o </a:t>
            </a:r>
            <a:r>
              <a:rPr kumimoji="1" lang="en-US" sz="2400" dirty="0" err="1"/>
              <a:t>mesmo</a:t>
            </a:r>
            <a:r>
              <a:rPr kumimoji="1" lang="en-US" sz="2400" dirty="0"/>
              <a:t> </a:t>
            </a:r>
            <a:r>
              <a:rPr kumimoji="1" lang="en-US" sz="2400" dirty="0" err="1"/>
              <a:t>preço</a:t>
            </a:r>
            <a:r>
              <a:rPr kumimoji="1" lang="en-US" sz="2400" dirty="0"/>
              <a:t> </a:t>
            </a:r>
            <a:r>
              <a:rPr kumimoji="1" lang="en-US" sz="2400" dirty="0" err="1"/>
              <a:t>em</a:t>
            </a:r>
            <a:r>
              <a:rPr kumimoji="1" lang="en-US" sz="2400" dirty="0"/>
              <a:t> </a:t>
            </a:r>
            <a:r>
              <a:rPr kumimoji="1" lang="en-US" sz="2400" dirty="0" err="1"/>
              <a:t>qualquer</a:t>
            </a:r>
            <a:r>
              <a:rPr kumimoji="1" lang="en-US" sz="2400" dirty="0"/>
              <a:t>   mercado  (</a:t>
            </a:r>
            <a:r>
              <a:rPr kumimoji="1" lang="en-US" sz="2400" dirty="0" err="1"/>
              <a:t>país</a:t>
            </a:r>
            <a:r>
              <a:rPr kumimoji="1" lang="en-US" sz="2400" dirty="0"/>
              <a:t>),  </a:t>
            </a:r>
            <a:r>
              <a:rPr kumimoji="1" lang="en-US" sz="2400" dirty="0" err="1"/>
              <a:t>fato</a:t>
            </a:r>
            <a:r>
              <a:rPr kumimoji="1" lang="en-US" sz="2400" dirty="0"/>
              <a:t>   que   </a:t>
            </a:r>
            <a:r>
              <a:rPr kumimoji="1" lang="en-US" sz="2400" dirty="0" err="1"/>
              <a:t>seria</a:t>
            </a:r>
            <a:r>
              <a:rPr kumimoji="1" lang="en-US" sz="2400" dirty="0"/>
              <a:t>    </a:t>
            </a:r>
            <a:r>
              <a:rPr kumimoji="1" lang="en-US" sz="2400" dirty="0" err="1"/>
              <a:t>garantido</a:t>
            </a:r>
            <a:r>
              <a:rPr kumimoji="1" lang="en-US" sz="2400" dirty="0"/>
              <a:t>   </a:t>
            </a:r>
            <a:r>
              <a:rPr kumimoji="1" lang="en-US" sz="2400" dirty="0" err="1"/>
              <a:t>pelo</a:t>
            </a:r>
            <a:r>
              <a:rPr kumimoji="1" lang="en-US" sz="2400" dirty="0"/>
              <a:t>   </a:t>
            </a:r>
            <a:r>
              <a:rPr kumimoji="1" lang="en-US" sz="2400" dirty="0" err="1"/>
              <a:t>processo</a:t>
            </a:r>
            <a:r>
              <a:rPr kumimoji="1" lang="en-US" sz="2400" dirty="0"/>
              <a:t>   de </a:t>
            </a:r>
            <a:r>
              <a:rPr kumimoji="1" lang="en-US" sz="2400" dirty="0" err="1"/>
              <a:t>arbitragem</a:t>
            </a:r>
            <a:r>
              <a:rPr kumimoji="1" lang="en-US" sz="2400" dirty="0"/>
              <a:t>.</a:t>
            </a:r>
          </a:p>
          <a:p>
            <a:pPr lvl="1" algn="just">
              <a:spcBef>
                <a:spcPct val="50000"/>
              </a:spcBef>
              <a:buClrTx/>
              <a:buFont typeface="Wingdings" panose="05000000000000000000" pitchFamily="2" charset="2"/>
              <a:buChar char="§"/>
            </a:pPr>
            <a:r>
              <a:rPr kumimoji="1" lang="en-US" sz="2400" dirty="0" err="1"/>
              <a:t>Desta</a:t>
            </a:r>
            <a:r>
              <a:rPr kumimoji="1" lang="en-US" sz="2400" dirty="0"/>
              <a:t> forma a </a:t>
            </a:r>
            <a:r>
              <a:rPr kumimoji="1" lang="en-US" sz="2400" dirty="0" err="1"/>
              <a:t>taxa</a:t>
            </a:r>
            <a:r>
              <a:rPr kumimoji="1" lang="en-US" sz="2400" dirty="0"/>
              <a:t> de </a:t>
            </a:r>
            <a:r>
              <a:rPr kumimoji="1" lang="en-US" sz="2400" dirty="0" err="1"/>
              <a:t>câmbio</a:t>
            </a:r>
            <a:r>
              <a:rPr kumimoji="1" lang="en-US" sz="2400" dirty="0"/>
              <a:t> de </a:t>
            </a:r>
            <a:r>
              <a:rPr kumimoji="1" lang="en-US" sz="2400" dirty="0" err="1"/>
              <a:t>longo</a:t>
            </a:r>
            <a:r>
              <a:rPr kumimoji="1" lang="en-US" sz="2400" dirty="0"/>
              <a:t> </a:t>
            </a:r>
            <a:r>
              <a:rPr kumimoji="1" lang="en-US" sz="2400" dirty="0" err="1"/>
              <a:t>prazo</a:t>
            </a:r>
            <a:r>
              <a:rPr kumimoji="1" lang="en-US" sz="2400" dirty="0"/>
              <a:t> </a:t>
            </a:r>
            <a:r>
              <a:rPr kumimoji="1" lang="en-US" sz="2400" dirty="0" err="1"/>
              <a:t>será</a:t>
            </a:r>
            <a:r>
              <a:rPr kumimoji="1" lang="en-US" sz="2400" dirty="0"/>
              <a:t> dada </a:t>
            </a:r>
            <a:r>
              <a:rPr kumimoji="1" lang="en-US" sz="2400" dirty="0" err="1"/>
              <a:t>por</a:t>
            </a:r>
            <a:r>
              <a:rPr kumimoji="1" lang="en-US" sz="2400" dirty="0"/>
              <a:t>:</a:t>
            </a:r>
          </a:p>
          <a:p>
            <a:pPr algn="just"/>
            <a:endParaRPr lang="pt-BR" dirty="0"/>
          </a:p>
        </p:txBody>
      </p:sp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33A3B032-CF8D-4F15-9DB8-0D45C5FE2F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744629"/>
              </p:ext>
            </p:extLst>
          </p:nvPr>
        </p:nvGraphicFramePr>
        <p:xfrm>
          <a:off x="5029200" y="2673629"/>
          <a:ext cx="28194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8960" imgH="393480" progId="Equation.3">
                  <p:embed/>
                </p:oleObj>
              </mc:Choice>
              <mc:Fallback>
                <p:oleObj name="Equation" r:id="rId2" imgW="1218960" imgH="393480" progId="Equation.3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673629"/>
                        <a:ext cx="2819400" cy="9112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9">
            <a:extLst>
              <a:ext uri="{FF2B5EF4-FFF2-40B4-BE49-F238E27FC236}">
                <a16:creationId xmlns:a16="http://schemas.microsoft.com/office/drawing/2014/main" id="{46922683-DE54-425E-B61F-255C40A7C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207029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149030D9-9A02-4ED5-B72E-1519DB5B3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902229"/>
            <a:ext cx="3507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400" b="1" dirty="0" err="1">
                <a:latin typeface="Times New Roman" pitchFamily="18" charset="0"/>
              </a:rPr>
              <a:t>Versão</a:t>
            </a:r>
            <a:r>
              <a:rPr kumimoji="1" lang="en-US" sz="2400" b="1" dirty="0">
                <a:latin typeface="Times New Roman" pitchFamily="18" charset="0"/>
              </a:rPr>
              <a:t> </a:t>
            </a:r>
            <a:r>
              <a:rPr kumimoji="1" lang="en-US" sz="2400" b="1" dirty="0" err="1">
                <a:latin typeface="Times New Roman" pitchFamily="18" charset="0"/>
              </a:rPr>
              <a:t>Absoluta</a:t>
            </a:r>
            <a:r>
              <a:rPr kumimoji="1" lang="en-US" sz="2400" b="1" dirty="0">
                <a:latin typeface="Times New Roman" pitchFamily="18" charset="0"/>
              </a:rPr>
              <a:t> da PPC</a:t>
            </a:r>
            <a:endParaRPr kumimoji="1" lang="pt-BR" sz="2400" b="1" dirty="0">
              <a:latin typeface="Times New Roman" pitchFamily="18" charset="0"/>
            </a:endParaRPr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2A17F3C9-09F6-4980-8309-CD358C0D32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3130829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4E8E20C2-097B-456D-A4B4-DE4E7F3D13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13082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E56EC511-D9D7-495F-A206-A07B60082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740429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D33AE5B7-424C-4AE5-8DB2-46CF851B1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664229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 dirty="0">
                <a:latin typeface="Times New Roman" pitchFamily="18" charset="0"/>
              </a:rPr>
              <a:t>A </a:t>
            </a:r>
            <a:r>
              <a:rPr kumimoji="1" lang="en-US" sz="2000" b="1" dirty="0" err="1">
                <a:latin typeface="Times New Roman" pitchFamily="18" charset="0"/>
              </a:rPr>
              <a:t>mesma</a:t>
            </a:r>
            <a:r>
              <a:rPr kumimoji="1" lang="en-US" sz="2000" b="1" dirty="0">
                <a:latin typeface="Times New Roman" pitchFamily="18" charset="0"/>
              </a:rPr>
              <a:t> </a:t>
            </a:r>
            <a:r>
              <a:rPr kumimoji="1" lang="en-US" sz="2000" b="1" dirty="0" err="1">
                <a:latin typeface="Times New Roman" pitchFamily="18" charset="0"/>
              </a:rPr>
              <a:t>cesta</a:t>
            </a:r>
            <a:r>
              <a:rPr kumimoji="1" lang="en-US" sz="2000" b="1" dirty="0">
                <a:latin typeface="Times New Roman" pitchFamily="18" charset="0"/>
              </a:rPr>
              <a:t> de bens </a:t>
            </a:r>
            <a:r>
              <a:rPr kumimoji="1" lang="en-US" sz="2000" b="1" dirty="0" err="1">
                <a:latin typeface="Times New Roman" pitchFamily="18" charset="0"/>
              </a:rPr>
              <a:t>em</a:t>
            </a:r>
            <a:r>
              <a:rPr kumimoji="1" lang="en-US" sz="2000" b="1" dirty="0">
                <a:latin typeface="Times New Roman" pitchFamily="18" charset="0"/>
              </a:rPr>
              <a:t> </a:t>
            </a:r>
            <a:r>
              <a:rPr kumimoji="1" lang="en-US" sz="2000" b="1" dirty="0" err="1">
                <a:latin typeface="Times New Roman" pitchFamily="18" charset="0"/>
              </a:rPr>
              <a:t>dois</a:t>
            </a:r>
            <a:r>
              <a:rPr kumimoji="1" lang="en-US" sz="2000" b="1" dirty="0">
                <a:latin typeface="Times New Roman" pitchFamily="18" charset="0"/>
              </a:rPr>
              <a:t> </a:t>
            </a:r>
            <a:r>
              <a:rPr kumimoji="1" lang="en-US" sz="2000" b="1" dirty="0" err="1">
                <a:latin typeface="Times New Roman" pitchFamily="18" charset="0"/>
              </a:rPr>
              <a:t>países</a:t>
            </a:r>
            <a:r>
              <a:rPr kumimoji="1" lang="en-US" sz="2000" b="1" dirty="0">
                <a:latin typeface="Times New Roman" pitchFamily="18" charset="0"/>
              </a:rPr>
              <a:t>, </a:t>
            </a:r>
            <a:r>
              <a:rPr kumimoji="1" lang="en-US" sz="2000" b="1" dirty="0" err="1">
                <a:latin typeface="Times New Roman" pitchFamily="18" charset="0"/>
              </a:rPr>
              <a:t>quando</a:t>
            </a:r>
            <a:r>
              <a:rPr kumimoji="1" lang="en-US" sz="2000" b="1" dirty="0">
                <a:latin typeface="Times New Roman" pitchFamily="18" charset="0"/>
              </a:rPr>
              <a:t> </a:t>
            </a:r>
            <a:r>
              <a:rPr kumimoji="1" lang="en-US" sz="2000" b="1" dirty="0" err="1">
                <a:latin typeface="Times New Roman" pitchFamily="18" charset="0"/>
              </a:rPr>
              <a:t>convertida</a:t>
            </a:r>
            <a:r>
              <a:rPr kumimoji="1" lang="en-US" sz="2000" b="1" dirty="0">
                <a:latin typeface="Times New Roman" pitchFamily="18" charset="0"/>
              </a:rPr>
              <a:t> </a:t>
            </a:r>
            <a:r>
              <a:rPr kumimoji="1" lang="en-US" sz="2000" b="1" dirty="0" err="1">
                <a:latin typeface="Times New Roman" pitchFamily="18" charset="0"/>
              </a:rPr>
              <a:t>na</a:t>
            </a:r>
            <a:r>
              <a:rPr kumimoji="1" lang="en-US" sz="2000" b="1" dirty="0">
                <a:latin typeface="Times New Roman" pitchFamily="18" charset="0"/>
              </a:rPr>
              <a:t> </a:t>
            </a:r>
            <a:r>
              <a:rPr kumimoji="1" lang="en-US" sz="2000" b="1" dirty="0" err="1">
                <a:latin typeface="Times New Roman" pitchFamily="18" charset="0"/>
              </a:rPr>
              <a:t>mesma</a:t>
            </a:r>
            <a:r>
              <a:rPr kumimoji="1" lang="en-US" sz="2000" b="1" dirty="0">
                <a:latin typeface="Times New Roman" pitchFamily="18" charset="0"/>
              </a:rPr>
              <a:t> </a:t>
            </a:r>
            <a:r>
              <a:rPr kumimoji="1" lang="en-US" sz="2000" b="1" dirty="0" err="1">
                <a:latin typeface="Times New Roman" pitchFamily="18" charset="0"/>
              </a:rPr>
              <a:t>moeda</a:t>
            </a:r>
            <a:r>
              <a:rPr kumimoji="1" lang="en-US" sz="2000" b="1" dirty="0">
                <a:latin typeface="Times New Roman" pitchFamily="18" charset="0"/>
              </a:rPr>
              <a:t>, </a:t>
            </a:r>
            <a:r>
              <a:rPr kumimoji="1" lang="en-US" sz="2000" b="1" dirty="0" err="1">
                <a:latin typeface="Times New Roman" pitchFamily="18" charset="0"/>
              </a:rPr>
              <a:t>apresenta</a:t>
            </a:r>
            <a:r>
              <a:rPr kumimoji="1" lang="en-US" sz="2000" b="1" dirty="0">
                <a:latin typeface="Times New Roman" pitchFamily="18" charset="0"/>
              </a:rPr>
              <a:t> um </a:t>
            </a:r>
            <a:r>
              <a:rPr kumimoji="1" lang="en-US" sz="2000" b="1" dirty="0" err="1">
                <a:latin typeface="Times New Roman" pitchFamily="18" charset="0"/>
              </a:rPr>
              <a:t>índice</a:t>
            </a:r>
            <a:r>
              <a:rPr kumimoji="1" lang="en-US" sz="2000" b="1" dirty="0">
                <a:latin typeface="Times New Roman" pitchFamily="18" charset="0"/>
              </a:rPr>
              <a:t> de </a:t>
            </a:r>
            <a:r>
              <a:rPr kumimoji="1" lang="en-US" sz="2000" b="1" dirty="0" err="1">
                <a:latin typeface="Times New Roman" pitchFamily="18" charset="0"/>
              </a:rPr>
              <a:t>preços</a:t>
            </a:r>
            <a:r>
              <a:rPr kumimoji="1" lang="en-US" sz="2000" b="1" dirty="0">
                <a:latin typeface="Times New Roman" pitchFamily="18" charset="0"/>
              </a:rPr>
              <a:t> </a:t>
            </a:r>
            <a:r>
              <a:rPr kumimoji="1" lang="en-US" sz="2000" b="1" dirty="0" err="1">
                <a:latin typeface="Times New Roman" pitchFamily="18" charset="0"/>
              </a:rPr>
              <a:t>idêntico</a:t>
            </a:r>
            <a:r>
              <a:rPr kumimoji="1" lang="en-US" sz="2000" b="1" dirty="0">
                <a:latin typeface="Times New Roman" pitchFamily="18" charset="0"/>
              </a:rPr>
              <a:t>.</a:t>
            </a:r>
            <a:endParaRPr kumimoji="1" lang="pt-BR" sz="2000" b="1" dirty="0">
              <a:latin typeface="Times New Roman" pitchFamily="18" charset="0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90334ADB-D1BE-498D-8D41-F9A38472B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5" y="4542186"/>
            <a:ext cx="831373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kumimoji="1" lang="en-US" sz="2300" dirty="0">
                <a:latin typeface="Calibri" panose="020F0502020204030204" pitchFamily="34" charset="0"/>
              </a:rPr>
              <a:t> A </a:t>
            </a:r>
            <a:r>
              <a:rPr kumimoji="1" lang="en-US" sz="2300" b="1" dirty="0" err="1">
                <a:latin typeface="Calibri" panose="020F0502020204030204" pitchFamily="34" charset="0"/>
              </a:rPr>
              <a:t>versão</a:t>
            </a:r>
            <a:r>
              <a:rPr kumimoji="1" lang="en-US" sz="2300" b="1" dirty="0">
                <a:latin typeface="Calibri" panose="020F0502020204030204" pitchFamily="34" charset="0"/>
              </a:rPr>
              <a:t> </a:t>
            </a:r>
            <a:r>
              <a:rPr kumimoji="1" lang="en-US" sz="2300" b="1" dirty="0" err="1">
                <a:latin typeface="Calibri" panose="020F0502020204030204" pitchFamily="34" charset="0"/>
              </a:rPr>
              <a:t>absoluta</a:t>
            </a:r>
            <a:r>
              <a:rPr kumimoji="1" lang="en-US" sz="2300" b="1" dirty="0">
                <a:latin typeface="Calibri" panose="020F0502020204030204" pitchFamily="34" charset="0"/>
              </a:rPr>
              <a:t> </a:t>
            </a:r>
            <a:r>
              <a:rPr kumimoji="1" lang="en-US" sz="2300" dirty="0">
                <a:latin typeface="Calibri" panose="020F0502020204030204" pitchFamily="34" charset="0"/>
              </a:rPr>
              <a:t>da PPC </a:t>
            </a:r>
            <a:r>
              <a:rPr kumimoji="1" lang="en-US" sz="2300" dirty="0" err="1">
                <a:latin typeface="Calibri" panose="020F0502020204030204" pitchFamily="34" charset="0"/>
              </a:rPr>
              <a:t>exige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que</a:t>
            </a:r>
            <a:r>
              <a:rPr kumimoji="1" lang="en-US" sz="2300" dirty="0">
                <a:latin typeface="Calibri" panose="020F0502020204030204" pitchFamily="34" charset="0"/>
              </a:rPr>
              <a:t>  </a:t>
            </a:r>
            <a:r>
              <a:rPr kumimoji="1" lang="en-US" sz="2300" dirty="0" err="1">
                <a:latin typeface="Calibri" panose="020F0502020204030204" pitchFamily="34" charset="0"/>
              </a:rPr>
              <a:t>todos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os</a:t>
            </a:r>
            <a:r>
              <a:rPr kumimoji="1" lang="en-US" sz="2300" dirty="0">
                <a:latin typeface="Calibri" panose="020F0502020204030204" pitchFamily="34" charset="0"/>
              </a:rPr>
              <a:t>  bens </a:t>
            </a:r>
            <a:r>
              <a:rPr kumimoji="1" lang="en-US" sz="2300" dirty="0" err="1">
                <a:latin typeface="Calibri" panose="020F0502020204030204" pitchFamily="34" charset="0"/>
              </a:rPr>
              <a:t>sejam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transacionáveis</a:t>
            </a:r>
            <a:r>
              <a:rPr kumimoji="1" lang="en-US" sz="2300" dirty="0">
                <a:latin typeface="Calibri" panose="020F0502020204030204" pitchFamily="34" charset="0"/>
              </a:rPr>
              <a:t>, </a:t>
            </a:r>
            <a:r>
              <a:rPr kumimoji="1" lang="en-US" sz="2300" dirty="0" err="1">
                <a:latin typeface="Calibri" panose="020F0502020204030204" pitchFamily="34" charset="0"/>
              </a:rPr>
              <a:t>que</a:t>
            </a:r>
            <a:r>
              <a:rPr kumimoji="1" lang="en-US" sz="2300" dirty="0">
                <a:latin typeface="Calibri" panose="020F0502020204030204" pitchFamily="34" charset="0"/>
              </a:rPr>
              <a:t> ambos </a:t>
            </a:r>
            <a:r>
              <a:rPr kumimoji="1" lang="en-US" sz="2300" dirty="0" err="1">
                <a:latin typeface="Calibri" panose="020F0502020204030204" pitchFamily="34" charset="0"/>
              </a:rPr>
              <a:t>os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países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calculem</a:t>
            </a:r>
            <a:r>
              <a:rPr kumimoji="1" lang="en-US" sz="2300" dirty="0">
                <a:latin typeface="Calibri" panose="020F0502020204030204" pitchFamily="34" charset="0"/>
              </a:rPr>
              <a:t> a </a:t>
            </a:r>
            <a:r>
              <a:rPr kumimoji="1" lang="en-US" sz="2300" dirty="0" err="1">
                <a:latin typeface="Calibri" panose="020F0502020204030204" pitchFamily="34" charset="0"/>
              </a:rPr>
              <a:t>taxa</a:t>
            </a:r>
            <a:r>
              <a:rPr kumimoji="1" lang="en-US" sz="2300" dirty="0">
                <a:latin typeface="Calibri" panose="020F0502020204030204" pitchFamily="34" charset="0"/>
              </a:rPr>
              <a:t> de </a:t>
            </a:r>
            <a:r>
              <a:rPr kumimoji="1" lang="en-US" sz="2300" dirty="0" err="1">
                <a:latin typeface="Calibri" panose="020F0502020204030204" pitchFamily="34" charset="0"/>
              </a:rPr>
              <a:t>inflação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utilizando</a:t>
            </a:r>
            <a:r>
              <a:rPr kumimoji="1" lang="en-US" sz="2300" dirty="0">
                <a:latin typeface="Calibri" panose="020F0502020204030204" pitchFamily="34" charset="0"/>
              </a:rPr>
              <a:t> a </a:t>
            </a:r>
            <a:r>
              <a:rPr kumimoji="1" lang="en-US" sz="2300" dirty="0" err="1">
                <a:latin typeface="Calibri" panose="020F0502020204030204" pitchFamily="34" charset="0"/>
              </a:rPr>
              <a:t>mesma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cesta</a:t>
            </a:r>
            <a:r>
              <a:rPr kumimoji="1" lang="en-US" sz="2300" dirty="0">
                <a:latin typeface="Calibri" panose="020F0502020204030204" pitchFamily="34" charset="0"/>
              </a:rPr>
              <a:t> de bens ,  com  as  </a:t>
            </a:r>
            <a:r>
              <a:rPr kumimoji="1" lang="en-US" sz="2300" dirty="0" err="1">
                <a:latin typeface="Calibri" panose="020F0502020204030204" pitchFamily="34" charset="0"/>
              </a:rPr>
              <a:t>mesmas</a:t>
            </a:r>
            <a:r>
              <a:rPr kumimoji="1" lang="en-US" sz="2300" dirty="0">
                <a:latin typeface="Calibri" panose="020F0502020204030204" pitchFamily="34" charset="0"/>
              </a:rPr>
              <a:t>  </a:t>
            </a:r>
            <a:r>
              <a:rPr kumimoji="1" lang="en-US" sz="2300" dirty="0" err="1">
                <a:latin typeface="Calibri" panose="020F0502020204030204" pitchFamily="34" charset="0"/>
              </a:rPr>
              <a:t>ponderações</a:t>
            </a:r>
            <a:r>
              <a:rPr kumimoji="1" lang="en-US" sz="2300" dirty="0">
                <a:latin typeface="Calibri" panose="020F0502020204030204" pitchFamily="34" charset="0"/>
              </a:rPr>
              <a:t> e </a:t>
            </a:r>
            <a:r>
              <a:rPr kumimoji="1" lang="en-US" sz="2300" dirty="0" err="1">
                <a:latin typeface="Calibri" panose="020F0502020204030204" pitchFamily="34" charset="0"/>
              </a:rPr>
              <a:t>que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inexistam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barreiras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ao</a:t>
            </a:r>
            <a:r>
              <a:rPr kumimoji="1" lang="en-US" sz="2300" dirty="0">
                <a:latin typeface="Calibri" panose="020F0502020204030204" pitchFamily="34" charset="0"/>
              </a:rPr>
              <a:t> </a:t>
            </a:r>
            <a:r>
              <a:rPr kumimoji="1" lang="en-US" sz="2300" dirty="0" err="1">
                <a:latin typeface="Calibri" panose="020F0502020204030204" pitchFamily="34" charset="0"/>
              </a:rPr>
              <a:t>comércio</a:t>
            </a:r>
            <a:r>
              <a:rPr kumimoji="1" lang="en-US" sz="2300" dirty="0">
                <a:latin typeface="Calibri" panose="020F0502020204030204" pitchFamily="34" charset="0"/>
              </a:rPr>
              <a:t>, </a:t>
            </a:r>
            <a:r>
              <a:rPr kumimoji="1" lang="en-US" sz="2300" dirty="0" err="1">
                <a:latin typeface="Calibri" panose="020F0502020204030204" pitchFamily="34" charset="0"/>
              </a:rPr>
              <a:t>sejam</a:t>
            </a:r>
            <a:r>
              <a:rPr kumimoji="1" lang="en-US" sz="2300" dirty="0">
                <a:latin typeface="Calibri" panose="020F0502020204030204" pitchFamily="34" charset="0"/>
              </a:rPr>
              <a:t>  </a:t>
            </a:r>
            <a:r>
              <a:rPr kumimoji="1" lang="en-US" sz="2300" dirty="0" err="1">
                <a:latin typeface="Calibri" panose="020F0502020204030204" pitchFamily="34" charset="0"/>
              </a:rPr>
              <a:t>artificiais</a:t>
            </a:r>
            <a:r>
              <a:rPr kumimoji="1" lang="en-US" sz="2300" dirty="0">
                <a:latin typeface="Calibri" panose="020F0502020204030204" pitchFamily="34" charset="0"/>
              </a:rPr>
              <a:t> (</a:t>
            </a:r>
            <a:r>
              <a:rPr kumimoji="1" lang="en-US" sz="2300" dirty="0" err="1">
                <a:latin typeface="Calibri" panose="020F0502020204030204" pitchFamily="34" charset="0"/>
              </a:rPr>
              <a:t>tarifas</a:t>
            </a:r>
            <a:r>
              <a:rPr kumimoji="1" lang="en-US" sz="2300" dirty="0">
                <a:latin typeface="Calibri" panose="020F0502020204030204" pitchFamily="34" charset="0"/>
              </a:rPr>
              <a:t>  de  </a:t>
            </a:r>
            <a:r>
              <a:rPr kumimoji="1" lang="en-US" sz="2300" dirty="0" err="1">
                <a:latin typeface="Calibri" panose="020F0502020204030204" pitchFamily="34" charset="0"/>
              </a:rPr>
              <a:t>importação</a:t>
            </a:r>
            <a:r>
              <a:rPr kumimoji="1" lang="en-US" sz="2300" dirty="0">
                <a:latin typeface="Calibri" panose="020F0502020204030204" pitchFamily="34" charset="0"/>
              </a:rPr>
              <a:t>)  </a:t>
            </a:r>
            <a:r>
              <a:rPr kumimoji="1" lang="en-US" sz="2300" dirty="0" err="1">
                <a:latin typeface="Calibri" panose="020F0502020204030204" pitchFamily="34" charset="0"/>
              </a:rPr>
              <a:t>ou</a:t>
            </a:r>
            <a:r>
              <a:rPr kumimoji="1" lang="en-US" sz="2300" dirty="0">
                <a:latin typeface="Calibri" panose="020F0502020204030204" pitchFamily="34" charset="0"/>
              </a:rPr>
              <a:t>  </a:t>
            </a:r>
            <a:r>
              <a:rPr kumimoji="1" lang="en-US" sz="2300" dirty="0" err="1">
                <a:latin typeface="Calibri" panose="020F0502020204030204" pitchFamily="34" charset="0"/>
              </a:rPr>
              <a:t>naturais</a:t>
            </a:r>
            <a:r>
              <a:rPr kumimoji="1" lang="en-US" sz="2300" dirty="0">
                <a:latin typeface="Calibri" panose="020F0502020204030204" pitchFamily="34" charset="0"/>
              </a:rPr>
              <a:t>  (</a:t>
            </a:r>
            <a:r>
              <a:rPr kumimoji="1" lang="en-US" sz="2300" dirty="0" err="1">
                <a:latin typeface="Calibri" panose="020F0502020204030204" pitchFamily="34" charset="0"/>
              </a:rPr>
              <a:t>elevados</a:t>
            </a:r>
            <a:r>
              <a:rPr kumimoji="1" lang="en-US" sz="2300" dirty="0">
                <a:latin typeface="Calibri" panose="020F0502020204030204" pitchFamily="34" charset="0"/>
              </a:rPr>
              <a:t>  </a:t>
            </a:r>
            <a:r>
              <a:rPr kumimoji="1" lang="en-US" sz="2300" dirty="0" err="1">
                <a:latin typeface="Calibri" panose="020F0502020204030204" pitchFamily="34" charset="0"/>
              </a:rPr>
              <a:t>custos</a:t>
            </a:r>
            <a:r>
              <a:rPr kumimoji="1" lang="en-US" sz="2300" dirty="0">
                <a:latin typeface="Calibri" panose="020F0502020204030204" pitchFamily="34" charset="0"/>
              </a:rPr>
              <a:t>  de </a:t>
            </a:r>
            <a:r>
              <a:rPr kumimoji="1" lang="en-US" sz="2300" dirty="0" err="1">
                <a:latin typeface="Calibri" panose="020F0502020204030204" pitchFamily="34" charset="0"/>
              </a:rPr>
              <a:t>transporte</a:t>
            </a:r>
            <a:r>
              <a:rPr kumimoji="1" lang="en-US" sz="2300" dirty="0">
                <a:latin typeface="Calibri" panose="020F0502020204030204" pitchFamily="34" charset="0"/>
              </a:rPr>
              <a:t>).</a:t>
            </a:r>
            <a:endParaRPr kumimoji="1" lang="pt-BR" sz="23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2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FD619E56-B595-498D-BE6C-BF06E8FEC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326373"/>
            <a:ext cx="88107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Desta</a:t>
            </a:r>
            <a:r>
              <a:rPr kumimoji="1" lang="en-US" sz="2400" dirty="0">
                <a:latin typeface="Calibri" panose="020F0502020204030204" pitchFamily="34" charset="0"/>
              </a:rPr>
              <a:t>  forma,  </a:t>
            </a:r>
            <a:r>
              <a:rPr kumimoji="1" lang="en-US" sz="2400" dirty="0" err="1">
                <a:latin typeface="Calibri" panose="020F0502020204030204" pitchFamily="34" charset="0"/>
              </a:rPr>
              <a:t>podemos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escrever</a:t>
            </a:r>
            <a:r>
              <a:rPr kumimoji="1" lang="en-US" sz="2400" dirty="0">
                <a:latin typeface="Calibri" panose="020F0502020204030204" pitchFamily="34" charset="0"/>
              </a:rPr>
              <a:t>:   </a:t>
            </a:r>
            <a:r>
              <a:rPr kumimoji="1" lang="en-US" sz="2400" b="1" dirty="0">
                <a:latin typeface="Calibri" panose="020F0502020204030204" pitchFamily="34" charset="0"/>
              </a:rPr>
              <a:t>P = </a:t>
            </a:r>
            <a:r>
              <a:rPr kumimoji="1" lang="en-US" sz="2400" b="1" dirty="0" err="1">
                <a:latin typeface="Calibri" panose="020F0502020204030204" pitchFamily="34" charset="0"/>
              </a:rPr>
              <a:t>kEP</a:t>
            </a:r>
            <a:r>
              <a:rPr kumimoji="1" lang="en-US" sz="2400" b="1" dirty="0">
                <a:latin typeface="Calibri" panose="020F0502020204030204" pitchFamily="34" charset="0"/>
              </a:rPr>
              <a:t>* </a:t>
            </a:r>
            <a:r>
              <a:rPr kumimoji="1" lang="en-US" sz="2400" dirty="0">
                <a:latin typeface="Calibri" panose="020F0502020204030204" pitchFamily="34" charset="0"/>
              </a:rPr>
              <a:t>,  </a:t>
            </a:r>
            <a:r>
              <a:rPr kumimoji="1" lang="en-US" sz="2400" dirty="0" err="1">
                <a:latin typeface="Calibri" panose="020F0502020204030204" pitchFamily="34" charset="0"/>
              </a:rPr>
              <a:t>onde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b="1" dirty="0">
                <a:latin typeface="Calibri" panose="020F0502020204030204" pitchFamily="34" charset="0"/>
              </a:rPr>
              <a:t>k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representa</a:t>
            </a:r>
            <a:r>
              <a:rPr kumimoji="1" lang="en-US" sz="2400" dirty="0">
                <a:latin typeface="Calibri" panose="020F0502020204030204" pitchFamily="34" charset="0"/>
              </a:rPr>
              <a:t>  a </a:t>
            </a:r>
            <a:r>
              <a:rPr kumimoji="1" lang="en-US" sz="2400" dirty="0" err="1">
                <a:latin typeface="Calibri" panose="020F0502020204030204" pitchFamily="34" charset="0"/>
              </a:rPr>
              <a:t>taxa</a:t>
            </a:r>
            <a:r>
              <a:rPr kumimoji="1" lang="en-US" sz="2400" dirty="0">
                <a:latin typeface="Calibri" panose="020F0502020204030204" pitchFamily="34" charset="0"/>
              </a:rPr>
              <a:t> de  </a:t>
            </a:r>
            <a:r>
              <a:rPr kumimoji="1" lang="en-US" sz="2400" dirty="0" err="1">
                <a:latin typeface="Calibri" panose="020F0502020204030204" pitchFamily="34" charset="0"/>
              </a:rPr>
              <a:t>paridade</a:t>
            </a:r>
            <a:r>
              <a:rPr kumimoji="1" lang="en-US" sz="2400" dirty="0">
                <a:latin typeface="Calibri" panose="020F0502020204030204" pitchFamily="34" charset="0"/>
              </a:rPr>
              <a:t>  real,   </a:t>
            </a:r>
            <a:r>
              <a:rPr kumimoji="1" lang="en-US" sz="2400" dirty="0" err="1">
                <a:latin typeface="Calibri" panose="020F0502020204030204" pitchFamily="34" charset="0"/>
              </a:rPr>
              <a:t>que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indica</a:t>
            </a:r>
            <a:r>
              <a:rPr kumimoji="1" lang="en-US" sz="2400" dirty="0">
                <a:latin typeface="Calibri" panose="020F0502020204030204" pitchFamily="34" charset="0"/>
              </a:rPr>
              <a:t>  o  </a:t>
            </a:r>
            <a:r>
              <a:rPr kumimoji="1" lang="en-US" sz="2400" dirty="0" err="1">
                <a:latin typeface="Calibri" panose="020F0502020204030204" pitchFamily="34" charset="0"/>
              </a:rPr>
              <a:t>grau</a:t>
            </a:r>
            <a:r>
              <a:rPr kumimoji="1" lang="en-US" sz="2400" dirty="0">
                <a:latin typeface="Calibri" panose="020F0502020204030204" pitchFamily="34" charset="0"/>
              </a:rPr>
              <a:t>  de  </a:t>
            </a:r>
            <a:r>
              <a:rPr kumimoji="1" lang="en-US" sz="2400" dirty="0" err="1">
                <a:latin typeface="Calibri" panose="020F0502020204030204" pitchFamily="34" charset="0"/>
              </a:rPr>
              <a:t>arbitragem</a:t>
            </a:r>
            <a:r>
              <a:rPr kumimoji="1" lang="en-US" sz="2400" dirty="0">
                <a:latin typeface="Calibri" panose="020F0502020204030204" pitchFamily="34" charset="0"/>
              </a:rPr>
              <a:t>,   </a:t>
            </a:r>
            <a:r>
              <a:rPr kumimoji="1" lang="en-US" sz="2400" dirty="0" err="1">
                <a:latin typeface="Calibri" panose="020F0502020204030204" pitchFamily="34" charset="0"/>
              </a:rPr>
              <a:t>que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será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perfeita</a:t>
            </a:r>
            <a:r>
              <a:rPr kumimoji="1" lang="en-US" sz="2400" dirty="0">
                <a:latin typeface="Calibri" panose="020F0502020204030204" pitchFamily="34" charset="0"/>
              </a:rPr>
              <a:t>, </a:t>
            </a:r>
            <a:r>
              <a:rPr kumimoji="1" lang="en-US" sz="2400" dirty="0" err="1">
                <a:latin typeface="Calibri" panose="020F0502020204030204" pitchFamily="34" charset="0"/>
              </a:rPr>
              <a:t>validando</a:t>
            </a:r>
            <a:r>
              <a:rPr kumimoji="1" lang="en-US" sz="2400" dirty="0">
                <a:latin typeface="Calibri" panose="020F0502020204030204" pitchFamily="34" charset="0"/>
              </a:rPr>
              <a:t> a </a:t>
            </a:r>
            <a:r>
              <a:rPr kumimoji="1" lang="en-US" sz="2400" dirty="0" err="1">
                <a:latin typeface="Calibri" panose="020F0502020204030204" pitchFamily="34" charset="0"/>
              </a:rPr>
              <a:t>versão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absoluta</a:t>
            </a:r>
            <a:r>
              <a:rPr kumimoji="1" lang="en-US" sz="2400" dirty="0">
                <a:latin typeface="Calibri" panose="020F0502020204030204" pitchFamily="34" charset="0"/>
              </a:rPr>
              <a:t> da PPC, </a:t>
            </a:r>
            <a:r>
              <a:rPr kumimoji="1" lang="en-US" sz="2400" dirty="0" err="1">
                <a:latin typeface="Calibri" panose="020F0502020204030204" pitchFamily="34" charset="0"/>
              </a:rPr>
              <a:t>quando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b="1" dirty="0">
                <a:latin typeface="Calibri" panose="020F0502020204030204" pitchFamily="34" charset="0"/>
              </a:rPr>
              <a:t>k = 1</a:t>
            </a:r>
            <a:r>
              <a:rPr kumimoji="1" lang="en-US" sz="2400" dirty="0">
                <a:latin typeface="Calibri" panose="020F0502020204030204" pitchFamily="34" charset="0"/>
              </a:rPr>
              <a:t>.</a:t>
            </a:r>
            <a:endParaRPr kumimoji="1" lang="pt-BR" sz="2400" dirty="0">
              <a:latin typeface="Calibri" panose="020F050202020403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F1C377D0-B944-47E1-BC4C-BFAA68A9A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616769"/>
            <a:ext cx="87129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kumimoji="1" lang="en-US" sz="2400" dirty="0">
                <a:latin typeface="Calibri" panose="020F0502020204030204" pitchFamily="34" charset="0"/>
              </a:rPr>
              <a:t> Como no </a:t>
            </a:r>
            <a:r>
              <a:rPr kumimoji="1" lang="en-US" sz="2400" dirty="0" err="1">
                <a:latin typeface="Calibri" panose="020F0502020204030204" pitchFamily="34" charset="0"/>
              </a:rPr>
              <a:t>mundo</a:t>
            </a:r>
            <a:r>
              <a:rPr kumimoji="1" lang="en-US" sz="2400" dirty="0">
                <a:latin typeface="Calibri" panose="020F0502020204030204" pitchFamily="34" charset="0"/>
              </a:rPr>
              <a:t> real </a:t>
            </a:r>
            <a:r>
              <a:rPr kumimoji="1" lang="en-US" sz="2400" dirty="0" err="1">
                <a:latin typeface="Calibri" panose="020F0502020204030204" pitchFamily="34" charset="0"/>
              </a:rPr>
              <a:t>dificilmente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os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preços</a:t>
            </a:r>
            <a:r>
              <a:rPr kumimoji="1" lang="en-US" sz="2400" dirty="0">
                <a:latin typeface="Calibri" panose="020F0502020204030204" pitchFamily="34" charset="0"/>
              </a:rPr>
              <a:t>  das </a:t>
            </a:r>
            <a:r>
              <a:rPr kumimoji="1" lang="en-US" sz="2400" dirty="0" err="1">
                <a:latin typeface="Calibri" panose="020F0502020204030204" pitchFamily="34" charset="0"/>
              </a:rPr>
              <a:t>mercadorias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nos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diferentes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países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são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iguais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quando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expressos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na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mesma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moeda</a:t>
            </a:r>
            <a:r>
              <a:rPr kumimoji="1" lang="en-US" sz="2400" dirty="0">
                <a:latin typeface="Calibri" panose="020F0502020204030204" pitchFamily="34" charset="0"/>
              </a:rPr>
              <a:t>, </a:t>
            </a:r>
            <a:r>
              <a:rPr kumimoji="1" lang="en-US" sz="2400" dirty="0" err="1">
                <a:latin typeface="Calibri" panose="020F0502020204030204" pitchFamily="34" charset="0"/>
              </a:rPr>
              <a:t>pois</a:t>
            </a:r>
            <a:r>
              <a:rPr kumimoji="1" lang="en-US" sz="2400" dirty="0">
                <a:latin typeface="Calibri" panose="020F0502020204030204" pitchFamily="34" charset="0"/>
              </a:rPr>
              <a:t> as </a:t>
            </a:r>
            <a:r>
              <a:rPr kumimoji="1" lang="en-US" sz="2400" dirty="0" err="1">
                <a:latin typeface="Calibri" panose="020F0502020204030204" pitchFamily="34" charset="0"/>
              </a:rPr>
              <a:t>condições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explicitadas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acima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não</a:t>
            </a:r>
            <a:r>
              <a:rPr kumimoji="1" lang="en-US" sz="2400" dirty="0">
                <a:latin typeface="Calibri" panose="020F0502020204030204" pitchFamily="34" charset="0"/>
              </a:rPr>
              <a:t>  se  </a:t>
            </a:r>
            <a:r>
              <a:rPr kumimoji="1" lang="en-US" sz="2400" dirty="0" err="1">
                <a:latin typeface="Calibri" panose="020F0502020204030204" pitchFamily="34" charset="0"/>
              </a:rPr>
              <a:t>verificam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perfeitamente</a:t>
            </a:r>
            <a:r>
              <a:rPr kumimoji="1" lang="en-US" sz="2400" dirty="0">
                <a:latin typeface="Calibri" panose="020F0502020204030204" pitchFamily="34" charset="0"/>
              </a:rPr>
              <a:t>,  </a:t>
            </a:r>
            <a:r>
              <a:rPr kumimoji="1" lang="en-US" sz="2400" dirty="0" err="1">
                <a:latin typeface="Calibri" panose="020F0502020204030204" pitchFamily="34" charset="0"/>
              </a:rPr>
              <a:t>temos</a:t>
            </a:r>
            <a:r>
              <a:rPr kumimoji="1" lang="en-US" sz="2400" dirty="0">
                <a:latin typeface="Calibri" panose="020F0502020204030204" pitchFamily="34" charset="0"/>
              </a:rPr>
              <a:t>  k  </a:t>
            </a:r>
            <a:r>
              <a:rPr kumimoji="1" lang="en-US" sz="2400" dirty="0" err="1">
                <a:latin typeface="Calibri" panose="020F0502020204030204" pitchFamily="34" charset="0"/>
              </a:rPr>
              <a:t>diferente</a:t>
            </a:r>
            <a:r>
              <a:rPr kumimoji="1" lang="en-US" sz="2400" dirty="0">
                <a:latin typeface="Calibri" panose="020F0502020204030204" pitchFamily="34" charset="0"/>
              </a:rPr>
              <a:t>  da </a:t>
            </a:r>
            <a:r>
              <a:rPr kumimoji="1" lang="en-US" sz="2400" dirty="0" err="1">
                <a:latin typeface="Calibri" panose="020F0502020204030204" pitchFamily="34" charset="0"/>
              </a:rPr>
              <a:t>unidade</a:t>
            </a:r>
            <a:r>
              <a:rPr kumimoji="1" lang="en-US" sz="2400" dirty="0">
                <a:latin typeface="Calibri" panose="020F0502020204030204" pitchFamily="34" charset="0"/>
              </a:rPr>
              <a:t>. </a:t>
            </a:r>
            <a:r>
              <a:rPr kumimoji="1" lang="en-US" sz="2400" dirty="0" err="1">
                <a:latin typeface="Calibri" panose="020F0502020204030204" pitchFamily="34" charset="0"/>
              </a:rPr>
              <a:t>Entretanto</a:t>
            </a:r>
            <a:r>
              <a:rPr kumimoji="1" lang="en-US" sz="2400" dirty="0">
                <a:latin typeface="Calibri" panose="020F0502020204030204" pitchFamily="34" charset="0"/>
              </a:rPr>
              <a:t>, se o valor de  k  se </a:t>
            </a:r>
            <a:r>
              <a:rPr kumimoji="1" lang="en-US" sz="2400" dirty="0" err="1">
                <a:latin typeface="Calibri" panose="020F0502020204030204" pitchFamily="34" charset="0"/>
              </a:rPr>
              <a:t>mantém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estável</a:t>
            </a:r>
            <a:r>
              <a:rPr kumimoji="1" lang="en-US" sz="2400" dirty="0">
                <a:latin typeface="Calibri" panose="020F0502020204030204" pitchFamily="34" charset="0"/>
              </a:rPr>
              <a:t> ao </a:t>
            </a:r>
            <a:r>
              <a:rPr kumimoji="1" lang="en-US" sz="2400" dirty="0" err="1">
                <a:latin typeface="Calibri" panose="020F0502020204030204" pitchFamily="34" charset="0"/>
              </a:rPr>
              <a:t>longo</a:t>
            </a:r>
            <a:r>
              <a:rPr kumimoji="1" lang="en-US" sz="2400" dirty="0">
                <a:latin typeface="Calibri" panose="020F0502020204030204" pitchFamily="34" charset="0"/>
              </a:rPr>
              <a:t> do  tempo, pois  </a:t>
            </a:r>
            <a:r>
              <a:rPr kumimoji="1" lang="en-US" sz="2400" dirty="0" err="1">
                <a:latin typeface="Calibri" panose="020F0502020204030204" pitchFamily="34" charset="0"/>
              </a:rPr>
              <a:t>os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fatores</a:t>
            </a:r>
            <a:r>
              <a:rPr kumimoji="1" lang="en-US" sz="2400" dirty="0">
                <a:latin typeface="Calibri" panose="020F0502020204030204" pitchFamily="34" charset="0"/>
              </a:rPr>
              <a:t>  que   </a:t>
            </a:r>
            <a:r>
              <a:rPr kumimoji="1" lang="en-US" sz="2400" dirty="0" err="1">
                <a:latin typeface="Calibri" panose="020F0502020204030204" pitchFamily="34" charset="0"/>
              </a:rPr>
              <a:t>impedem</a:t>
            </a:r>
            <a:r>
              <a:rPr kumimoji="1" lang="en-US" sz="2400" dirty="0">
                <a:latin typeface="Calibri" panose="020F0502020204030204" pitchFamily="34" charset="0"/>
              </a:rPr>
              <a:t>  a  </a:t>
            </a:r>
            <a:r>
              <a:rPr kumimoji="1" lang="en-US" sz="2400" dirty="0" err="1">
                <a:latin typeface="Calibri" panose="020F0502020204030204" pitchFamily="34" charset="0"/>
              </a:rPr>
              <a:t>arbitragem</a:t>
            </a:r>
            <a:r>
              <a:rPr kumimoji="1" lang="en-US" sz="2400" dirty="0">
                <a:latin typeface="Calibri" panose="020F0502020204030204" pitchFamily="34" charset="0"/>
              </a:rPr>
              <a:t>  </a:t>
            </a:r>
            <a:r>
              <a:rPr kumimoji="1" lang="en-US" sz="2400" dirty="0" err="1">
                <a:latin typeface="Calibri" panose="020F0502020204030204" pitchFamily="34" charset="0"/>
              </a:rPr>
              <a:t>perfeita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vem</a:t>
            </a:r>
            <a:r>
              <a:rPr kumimoji="1" lang="en-US" sz="2400" dirty="0">
                <a:latin typeface="Calibri" panose="020F0502020204030204" pitchFamily="34" charset="0"/>
              </a:rPr>
              <a:t>  se  </a:t>
            </a:r>
            <a:r>
              <a:rPr kumimoji="1" lang="en-US" sz="2400" dirty="0" err="1">
                <a:latin typeface="Calibri" panose="020F0502020204030204" pitchFamily="34" charset="0"/>
              </a:rPr>
              <a:t>mantendo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razoavelmente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constantes</a:t>
            </a:r>
            <a:r>
              <a:rPr kumimoji="1" lang="en-US" sz="2400" dirty="0">
                <a:latin typeface="Calibri" panose="020F0502020204030204" pitchFamily="34" charset="0"/>
              </a:rPr>
              <a:t>, </a:t>
            </a:r>
            <a:r>
              <a:rPr kumimoji="1" lang="en-US" sz="2400" dirty="0" err="1">
                <a:latin typeface="Calibri" panose="020F0502020204030204" pitchFamily="34" charset="0"/>
              </a:rPr>
              <a:t>podemos</a:t>
            </a:r>
            <a:r>
              <a:rPr kumimoji="1" lang="en-US" sz="2400" dirty="0">
                <a:latin typeface="Calibri" panose="020F0502020204030204" pitchFamily="34" charset="0"/>
              </a:rPr>
              <a:t> </a:t>
            </a:r>
            <a:r>
              <a:rPr kumimoji="1" lang="en-US" sz="2400" dirty="0" err="1">
                <a:latin typeface="Calibri" panose="020F0502020204030204" pitchFamily="34" charset="0"/>
              </a:rPr>
              <a:t>escrever</a:t>
            </a:r>
            <a:r>
              <a:rPr kumimoji="1" lang="en-US" sz="2400" dirty="0">
                <a:latin typeface="Calibri" panose="020F0502020204030204" pitchFamily="34" charset="0"/>
              </a:rPr>
              <a:t> a </a:t>
            </a:r>
            <a:r>
              <a:rPr kumimoji="1" lang="en-US" sz="2400" b="1" dirty="0" err="1">
                <a:latin typeface="Calibri" panose="020F0502020204030204" pitchFamily="34" charset="0"/>
              </a:rPr>
              <a:t>versão</a:t>
            </a:r>
            <a:r>
              <a:rPr kumimoji="1" lang="en-US" sz="2400" b="1" dirty="0">
                <a:latin typeface="Calibri" panose="020F0502020204030204" pitchFamily="34" charset="0"/>
              </a:rPr>
              <a:t> </a:t>
            </a:r>
            <a:r>
              <a:rPr kumimoji="1" lang="en-US" sz="2400" b="1" dirty="0" err="1">
                <a:latin typeface="Calibri" panose="020F0502020204030204" pitchFamily="34" charset="0"/>
              </a:rPr>
              <a:t>relativa</a:t>
            </a:r>
            <a:r>
              <a:rPr kumimoji="1" lang="en-US" sz="2400" b="1" dirty="0">
                <a:latin typeface="Calibri" panose="020F0502020204030204" pitchFamily="34" charset="0"/>
              </a:rPr>
              <a:t> da PPC.</a:t>
            </a:r>
            <a:endParaRPr kumimoji="1" lang="pt-BR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5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3521</TotalTime>
  <Words>7485</Words>
  <Application>Microsoft Office PowerPoint</Application>
  <PresentationFormat>Apresentação na tela (4:3)</PresentationFormat>
  <Paragraphs>538</Paragraphs>
  <Slides>78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78</vt:i4>
      </vt:variant>
    </vt:vector>
  </HeadingPairs>
  <TitlesOfParts>
    <vt:vector size="87" baseType="lpstr">
      <vt:lpstr>Arial</vt:lpstr>
      <vt:lpstr>Calibri</vt:lpstr>
      <vt:lpstr>Calibri Light</vt:lpstr>
      <vt:lpstr>Symbol</vt:lpstr>
      <vt:lpstr>Times New Roman</vt:lpstr>
      <vt:lpstr>Wingdings</vt:lpstr>
      <vt:lpstr>Wingdings 3</vt:lpstr>
      <vt:lpstr>Tema do Office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Teorias de Determinação da Taxa de Câmbio</vt:lpstr>
      <vt:lpstr>Apresentação do PowerPoint</vt:lpstr>
      <vt:lpstr>Apresentação do PowerPoint</vt:lpstr>
      <vt:lpstr>Apresentação do PowerPoint</vt:lpstr>
      <vt:lpstr>O Mercado de Bens em uma Economia Aberta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Política Monetária com Câmbio Fixo e PMC</vt:lpstr>
      <vt:lpstr>Apresentação do PowerPoint</vt:lpstr>
      <vt:lpstr>Política Monetária com Câmbio Flexível e PMC</vt:lpstr>
      <vt:lpstr>Apresentação do PowerPoint</vt:lpstr>
      <vt:lpstr>Política Fiscal com Câmbio Fixo e PMC</vt:lpstr>
      <vt:lpstr>Apresentação do PowerPoint</vt:lpstr>
      <vt:lpstr>Política Fiscal com Câmbio Flexível e PMC</vt:lpstr>
      <vt:lpstr>Apresentação do PowerPoint</vt:lpstr>
      <vt:lpstr>1) CEBRASPE (CESPE) - Ana GRS (SLU DF)/ SLU DF/Economia/2019 </vt:lpstr>
      <vt:lpstr>2) CEBRASPE (CESPE) - Ana Adm (EBSERH)/ EBSERH/Economia/2018 </vt:lpstr>
      <vt:lpstr>3) CEBRASPE (CESPE) - Eco (DPU)/DPU/2016  </vt:lpstr>
      <vt:lpstr>4) CEBRASPE (CESPE) - AFCE (TCE-SC)/ TCE-SC/Controle Externo/Economia/2016 </vt:lpstr>
      <vt:lpstr>5) CEBRASPE (CESPE) - Aud CE (TCE-PA)/ TCE-PA/Fiscalização/Economia/2016 </vt:lpstr>
      <vt:lpstr>6) CEBRASPE (CESPE) - Aud CE (TCE-PA)/ TCE-PA/Planejamento/Economia/2016 </vt:lpstr>
      <vt:lpstr>7) CEBRASPE (CESPE) - Diplomata/IRBr/2015  </vt:lpstr>
      <vt:lpstr>8) CEBRASPE (CESPE) – Eco (SUFRAMA) /2014 </vt:lpstr>
      <vt:lpstr>9) CEBRASPE (CESPE) - Eco (CADE)/ 2014 </vt:lpstr>
      <vt:lpstr>10) CEBRASPE (CESPE) - AL (CAM DEP)/CAM DEP/Área IX/Consultor Legislativo/2014 </vt:lpstr>
      <vt:lpstr>Política Fiscal com Câmbio Fixo e PMC</vt:lpstr>
      <vt:lpstr>Apresentação do PowerPoint</vt:lpstr>
      <vt:lpstr>11) CEBRASPE (CESPE) - Diplomata/IRBr/2014  </vt:lpstr>
      <vt:lpstr>12) CEBRASPE (CESPE) - ERPDACGN (ANP)/ ANP/Área II/2013  </vt:lpstr>
      <vt:lpstr>13) CEBRASPE (CESPE) - ACE (TC-DF)/2012 </vt:lpstr>
      <vt:lpstr>14) CEBRASPE (CESPE) - (ANAC)/ 2012 </vt:lpstr>
      <vt:lpstr>15) CEBRASPE (CESPE) -  ANAC/2012 </vt:lpstr>
      <vt:lpstr>16) CEBRASPE (CESPE) - Eco (CADE)/ 2014 </vt:lpstr>
      <vt:lpstr>17) CEBRASPE (CESPE) - Aud (TCE-RN)/ 2015 </vt:lpstr>
      <vt:lpstr>Apresentação do PowerPoint</vt:lpstr>
      <vt:lpstr>Apresentação do PowerPoint</vt:lpstr>
      <vt:lpstr>18) CEBRASPE (CESPE) - Esp (FUNPRESP) /FUNPRESP/Investimentos/2016 </vt:lpstr>
      <vt:lpstr>19) CEBRASPE (CESPE) - Diplomata/IRBr/2017  </vt:lpstr>
      <vt:lpstr>Apresentação do PowerPoint</vt:lpstr>
      <vt:lpstr>Apresentação do PowerPoint</vt:lpstr>
      <vt:lpstr>20) CEBRASPE (CESPE) – Eco (DPU)/DPU/2016  </vt:lpstr>
      <vt:lpstr>21) CEBRASPE (CESPE) - ACE (TCE-RO)/TCE-RO/Economia/2019 </vt:lpstr>
      <vt:lpstr>Política Fiscal com Câmbio Flexível e PMC</vt:lpstr>
      <vt:lpstr>Apresentação do PowerPoint</vt:lpstr>
      <vt:lpstr>Política Monetária com Câmbio Flexível e PMC</vt:lpstr>
      <vt:lpstr>Apresentação do PowerPoint</vt:lpstr>
      <vt:lpstr>Política Fiscal Contracionista com Câmbio Fixo</vt:lpstr>
      <vt:lpstr>Apresentação do PowerPoint</vt:lpstr>
      <vt:lpstr>22) CEBRASPE (CESPE) - PEBTT (IFF)/IFF/ Administração/2018 </vt:lpstr>
      <vt:lpstr>Política Fiscal com Câmbio Fixo e PMC</vt:lpstr>
      <vt:lpstr>23) CEBRASPE (CESPE) - ACE (TCE-MG)/ TCE-MG/Ciências Econômicas/2018 </vt:lpstr>
      <vt:lpstr>24) CEBRASPE (CESPE) - ACE (TCE-MG)/ TCE-MG/Ciências Econômicas/2018 </vt:lpstr>
      <vt:lpstr>25) CEBRASPE (CESPE) - AGE (SEDF)/ SEDF/ Economia/2017 </vt:lpstr>
      <vt:lpstr>26) CEBRASPE (CESPE) - AGE (SEDF)/SEDF /Economia/2017 </vt:lpstr>
      <vt:lpstr>Política Monetária com Câmbio Flexível e PMC</vt:lpstr>
      <vt:lpstr>27) CEBRASPE (CESPE) - Diplomata/IRBr/2017  </vt:lpstr>
      <vt:lpstr>Apresentação do PowerPoint</vt:lpstr>
      <vt:lpstr>28) CEBRASPE (CESPE) – Eco (DPU)/DPU/2016  </vt:lpstr>
      <vt:lpstr>29) CEBRASPE (CESPE) - Aud CE (TCE-PA)/ TCE-PA/Planejamento/Economia/2016 </vt:lpstr>
      <vt:lpstr>30) CEBRASPE (CESPE) - Diplomata/IRBr/2016  </vt:lpstr>
      <vt:lpstr>31) CEBRASPE (CESPE) - Diplomata/IRBr/2016  </vt:lpstr>
      <vt:lpstr>32) CEBRASPE (CESPE) - AE ES/SEGER ES/ Ciências Econômicas/2013 </vt:lpstr>
      <vt:lpstr>Apresentação do PowerPoint</vt:lpstr>
      <vt:lpstr>33) CEBRASPE (CESPE) - AUFC (TCU)/TCU/ Controle Externo/Auditoria Gov/2013 </vt:lpstr>
      <vt:lpstr>34) CEBRASPE (CESPE) - AUFC (TCU)/TCU/ Controle Externo/Auditoria Gov/2013 </vt:lpstr>
      <vt:lpstr>35) CEBRASPE (CESPE) - AUFC (TCU)/TCU/ Controle Externo/Auditoria Gov/2013 </vt:lpstr>
      <vt:lpstr>36) CEBRASPE (CESPE) - Ana (BACEN)/Área 6 - Gestão e Análise Processual /2013 </vt:lpstr>
      <vt:lpstr>37) CEBRASPE (CESPE) - Ana (BACEN) /Área 3 - Política Econômica e Monetária/2013 </vt:lpstr>
      <vt:lpstr>38) CEBRASPE (CESPE) - ERPDACGN (ANP)/ ANP/Área II/2013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</dc:title>
  <dc:creator>ac</dc:creator>
  <cp:lastModifiedBy>Antonio Carlos Assumpção</cp:lastModifiedBy>
  <cp:revision>301</cp:revision>
  <dcterms:created xsi:type="dcterms:W3CDTF">2015-04-14T21:17:59Z</dcterms:created>
  <dcterms:modified xsi:type="dcterms:W3CDTF">2021-05-15T13:31:29Z</dcterms:modified>
</cp:coreProperties>
</file>