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3"/>
  </p:notesMasterIdLst>
  <p:handoutMasterIdLst>
    <p:handoutMasterId r:id="rId14"/>
  </p:handoutMasterIdLst>
  <p:sldIdLst>
    <p:sldId id="256" r:id="rId2"/>
    <p:sldId id="580" r:id="rId3"/>
    <p:sldId id="581" r:id="rId4"/>
    <p:sldId id="582" r:id="rId5"/>
    <p:sldId id="583" r:id="rId6"/>
    <p:sldId id="585" r:id="rId7"/>
    <p:sldId id="586" r:id="rId8"/>
    <p:sldId id="587" r:id="rId9"/>
    <p:sldId id="591" r:id="rId10"/>
    <p:sldId id="588" r:id="rId11"/>
    <p:sldId id="589" r:id="rId12"/>
  </p:sldIdLst>
  <p:sldSz cx="12192000" cy="6858000"/>
  <p:notesSz cx="6794500" cy="9931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8F8F8"/>
    <a:srgbClr val="99FF99"/>
    <a:srgbClr val="EAEAEA"/>
    <a:srgbClr val="FFFFFF"/>
    <a:srgbClr val="CCECFF"/>
    <a:srgbClr val="99CCFF"/>
    <a:srgbClr val="00FF99"/>
    <a:srgbClr val="C4E3B5"/>
    <a:srgbClr val="DAED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13" autoAdjust="0"/>
    <p:restoredTop sz="96949" autoAdjust="0"/>
  </p:normalViewPr>
  <p:slideViewPr>
    <p:cSldViewPr snapToGrid="0">
      <p:cViewPr varScale="1">
        <p:scale>
          <a:sx n="68" d="100"/>
          <a:sy n="68" d="100"/>
        </p:scale>
        <p:origin x="1056" y="60"/>
      </p:cViewPr>
      <p:guideLst>
        <p:guide orient="horz" pos="2160"/>
        <p:guide pos="3840"/>
      </p:guideLst>
    </p:cSldViewPr>
  </p:slideViewPr>
  <p:outlineViewPr>
    <p:cViewPr>
      <p:scale>
        <a:sx n="33" d="100"/>
        <a:sy n="33" d="100"/>
      </p:scale>
      <p:origin x="0" y="179382"/>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37" d="100"/>
          <a:sy n="37" d="100"/>
        </p:scale>
        <p:origin x="-1470" y="-96"/>
      </p:cViewPr>
      <p:guideLst>
        <p:guide orient="horz" pos="3128"/>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513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idx="2"/>
          </p:nvPr>
        </p:nvSpPr>
        <p:spPr bwMode="auto">
          <a:xfrm>
            <a:off x="100013" y="752475"/>
            <a:ext cx="6594475" cy="3709988"/>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06463" y="4718050"/>
            <a:ext cx="4981575" cy="4468813"/>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477956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3849688" y="0"/>
            <a:ext cx="2944812" cy="496888"/>
          </a:xfrm>
          <a:prstGeom prst="rect">
            <a:avLst/>
          </a:prstGeom>
          <a:noFill/>
          <a:ln w="12700">
            <a:noFill/>
            <a:miter lim="800000"/>
            <a:headEnd/>
            <a:tailEnd/>
          </a:ln>
        </p:spPr>
        <p:txBody>
          <a:bodyPr wrap="none" anchor="ctr"/>
          <a:lstStyle/>
          <a:p>
            <a:endParaRPr lang="pt-BR"/>
          </a:p>
        </p:txBody>
      </p:sp>
      <p:sp>
        <p:nvSpPr>
          <p:cNvPr id="124931" name="Rectangle 3"/>
          <p:cNvSpPr>
            <a:spLocks noChangeArrowheads="1"/>
          </p:cNvSpPr>
          <p:nvPr/>
        </p:nvSpPr>
        <p:spPr bwMode="auto">
          <a:xfrm>
            <a:off x="3849688" y="9434513"/>
            <a:ext cx="2944812" cy="496887"/>
          </a:xfrm>
          <a:prstGeom prst="rect">
            <a:avLst/>
          </a:prstGeom>
          <a:noFill/>
          <a:ln w="12700">
            <a:noFill/>
            <a:miter lim="800000"/>
            <a:headEnd/>
            <a:tailEnd/>
          </a:ln>
        </p:spPr>
        <p:txBody>
          <a:bodyPr lIns="90488" tIns="44450" rIns="90488" bIns="44450" anchor="b"/>
          <a:lstStyle/>
          <a:p>
            <a:pPr algn="r"/>
            <a:r>
              <a:rPr lang="en-US" sz="1200"/>
              <a:t>1</a:t>
            </a:r>
          </a:p>
        </p:txBody>
      </p:sp>
      <p:sp>
        <p:nvSpPr>
          <p:cNvPr id="124932" name="Rectangle 4"/>
          <p:cNvSpPr>
            <a:spLocks noChangeArrowheads="1"/>
          </p:cNvSpPr>
          <p:nvPr/>
        </p:nvSpPr>
        <p:spPr bwMode="auto">
          <a:xfrm>
            <a:off x="0" y="9434513"/>
            <a:ext cx="2944813" cy="496887"/>
          </a:xfrm>
          <a:prstGeom prst="rect">
            <a:avLst/>
          </a:prstGeom>
          <a:noFill/>
          <a:ln w="12700">
            <a:noFill/>
            <a:miter lim="800000"/>
            <a:headEnd/>
            <a:tailEnd/>
          </a:ln>
        </p:spPr>
        <p:txBody>
          <a:bodyPr wrap="none" anchor="ctr"/>
          <a:lstStyle/>
          <a:p>
            <a:endParaRPr lang="pt-BR"/>
          </a:p>
        </p:txBody>
      </p:sp>
      <p:sp>
        <p:nvSpPr>
          <p:cNvPr id="124933" name="Rectangle 5"/>
          <p:cNvSpPr>
            <a:spLocks noChangeArrowheads="1"/>
          </p:cNvSpPr>
          <p:nvPr/>
        </p:nvSpPr>
        <p:spPr bwMode="auto">
          <a:xfrm>
            <a:off x="0" y="0"/>
            <a:ext cx="2944813" cy="496888"/>
          </a:xfrm>
          <a:prstGeom prst="rect">
            <a:avLst/>
          </a:prstGeom>
          <a:noFill/>
          <a:ln w="12700">
            <a:noFill/>
            <a:miter lim="800000"/>
            <a:headEnd/>
            <a:tailEnd/>
          </a:ln>
        </p:spPr>
        <p:txBody>
          <a:bodyPr wrap="none" anchor="ctr"/>
          <a:lstStyle/>
          <a:p>
            <a:endParaRPr lang="pt-BR"/>
          </a:p>
        </p:txBody>
      </p:sp>
      <p:sp>
        <p:nvSpPr>
          <p:cNvPr id="124934" name="Rectangle 6"/>
          <p:cNvSpPr>
            <a:spLocks noGrp="1" noRot="1" noChangeAspect="1" noChangeArrowheads="1" noTextEdit="1"/>
          </p:cNvSpPr>
          <p:nvPr>
            <p:ph type="sldImg"/>
          </p:nvPr>
        </p:nvSpPr>
        <p:spPr>
          <a:xfrm>
            <a:off x="100013" y="752475"/>
            <a:ext cx="6594475" cy="3709988"/>
          </a:xfrm>
          <a:ln cap="flat"/>
        </p:spPr>
      </p:sp>
      <p:sp>
        <p:nvSpPr>
          <p:cNvPr id="124935"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387609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a:t>Clique para editar o estilo do título mestre</a:t>
            </a:r>
          </a:p>
        </p:txBody>
      </p:sp>
      <p:sp>
        <p:nvSpPr>
          <p:cNvPr id="3" name="Subtítu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052984" y="133351"/>
            <a:ext cx="2834216" cy="602297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543984" y="133351"/>
            <a:ext cx="8305800" cy="602297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ítulo, texto e gráfic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Gráfico 3"/>
          <p:cNvSpPr>
            <a:spLocks noGrp="1"/>
          </p:cNvSpPr>
          <p:nvPr>
            <p:ph type="chart" sz="half" idx="2"/>
          </p:nvPr>
        </p:nvSpPr>
        <p:spPr>
          <a:xfrm>
            <a:off x="6316133" y="1273175"/>
            <a:ext cx="5571067" cy="4883150"/>
          </a:xfrm>
        </p:spPr>
        <p:txBody>
          <a:bodyPr/>
          <a:lstStyle/>
          <a:p>
            <a:pPr lvl="0"/>
            <a:endParaRPr lang="pt-BR" noProof="0"/>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316133" y="1273175"/>
            <a:ext cx="5571067"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ítulo e texto e 2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quarter" idx="2"/>
          </p:nvPr>
        </p:nvSpPr>
        <p:spPr>
          <a:xfrm>
            <a:off x="6316133" y="1273176"/>
            <a:ext cx="5571067" cy="2365375"/>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Conteúdo 4"/>
          <p:cNvSpPr>
            <a:spLocks noGrp="1"/>
          </p:cNvSpPr>
          <p:nvPr>
            <p:ph sz="quarter" idx="3"/>
          </p:nvPr>
        </p:nvSpPr>
        <p:spPr>
          <a:xfrm>
            <a:off x="6316133" y="3790951"/>
            <a:ext cx="5571067" cy="2365375"/>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543984" y="1273175"/>
            <a:ext cx="5568949" cy="4883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316133" y="1273175"/>
            <a:ext cx="5571067" cy="4883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1888067" y="133351"/>
            <a:ext cx="9491133" cy="785813"/>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a:t>Clique para editar o estilo do título mestre</a:t>
            </a:r>
          </a:p>
        </p:txBody>
      </p:sp>
      <p:sp>
        <p:nvSpPr>
          <p:cNvPr id="28675" name="Rectangle 3"/>
          <p:cNvSpPr>
            <a:spLocks noGrp="1" noChangeArrowheads="1"/>
          </p:cNvSpPr>
          <p:nvPr>
            <p:ph type="body" idx="1"/>
          </p:nvPr>
        </p:nvSpPr>
        <p:spPr bwMode="auto">
          <a:xfrm>
            <a:off x="543984" y="1273175"/>
            <a:ext cx="11343216"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t>Clique para editar os estilos do texto mestre</a:t>
            </a:r>
          </a:p>
          <a:p>
            <a:pPr lvl="1"/>
            <a:r>
              <a:rPr lang="en-US"/>
              <a:t>Segundo nível</a:t>
            </a:r>
          </a:p>
          <a:p>
            <a:pPr lvl="2"/>
            <a:r>
              <a:rPr lang="en-US"/>
              <a:t>Terceiro nível</a:t>
            </a:r>
          </a:p>
          <a:p>
            <a:pPr lvl="3"/>
            <a:r>
              <a:rPr lang="en-US"/>
              <a:t>Quarto nível</a:t>
            </a:r>
          </a:p>
          <a:p>
            <a:pPr lvl="4"/>
            <a:r>
              <a:rPr lang="en-US"/>
              <a:t>Quinto nível</a:t>
            </a:r>
          </a:p>
        </p:txBody>
      </p:sp>
      <p:sp>
        <p:nvSpPr>
          <p:cNvPr id="2" name="Retângulo 1">
            <a:extLst>
              <a:ext uri="{FF2B5EF4-FFF2-40B4-BE49-F238E27FC236}">
                <a16:creationId xmlns:a16="http://schemas.microsoft.com/office/drawing/2014/main" id="{DBB869E3-39CA-45A6-8728-52CDB2D5EAFB}"/>
              </a:ext>
            </a:extLst>
          </p:cNvPr>
          <p:cNvSpPr/>
          <p:nvPr userDrawn="1"/>
        </p:nvSpPr>
        <p:spPr>
          <a:xfrm>
            <a:off x="0" y="-26988"/>
            <a:ext cx="12192000" cy="1603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pt-B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eaLnBrk="1" hangingPunct="1">
              <a:defRPr/>
            </a:pPr>
            <a:endParaRPr lang="en-US"/>
          </a:p>
        </p:txBody>
      </p:sp>
      <p:sp>
        <p:nvSpPr>
          <p:cNvPr id="3" name="Retângulo 2">
            <a:extLst>
              <a:ext uri="{FF2B5EF4-FFF2-40B4-BE49-F238E27FC236}">
                <a16:creationId xmlns:a16="http://schemas.microsoft.com/office/drawing/2014/main" id="{6AC67E6A-EFC0-41D4-B131-0B9C0B7BA5E6}"/>
              </a:ext>
            </a:extLst>
          </p:cNvPr>
          <p:cNvSpPr/>
          <p:nvPr userDrawn="1"/>
        </p:nvSpPr>
        <p:spPr>
          <a:xfrm>
            <a:off x="-4356" y="6753497"/>
            <a:ext cx="12192000" cy="11595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pt-B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transition spd="med">
    <p:wipe dir="r"/>
  </p:transition>
  <p:hf hdr="0" dt="0"/>
  <p:txStyles>
    <p:titleStyle>
      <a:lvl1pPr algn="l" rtl="0" eaLnBrk="0" fontAlgn="base" hangingPunct="0">
        <a:spcBef>
          <a:spcPct val="0"/>
        </a:spcBef>
        <a:spcAft>
          <a:spcPct val="0"/>
        </a:spcAft>
        <a:defRPr sz="3600" b="1">
          <a:solidFill>
            <a:srgbClr val="663300"/>
          </a:solidFill>
          <a:latin typeface="+mj-lt"/>
          <a:ea typeface="+mj-ea"/>
          <a:cs typeface="+mj-cs"/>
        </a:defRPr>
      </a:lvl1pPr>
      <a:lvl2pPr algn="l" rtl="0" eaLnBrk="0" fontAlgn="base" hangingPunct="0">
        <a:spcBef>
          <a:spcPct val="0"/>
        </a:spcBef>
        <a:spcAft>
          <a:spcPct val="0"/>
        </a:spcAft>
        <a:defRPr sz="3600" b="1">
          <a:solidFill>
            <a:srgbClr val="663300"/>
          </a:solidFill>
          <a:latin typeface="Arial" charset="0"/>
        </a:defRPr>
      </a:lvl2pPr>
      <a:lvl3pPr algn="l" rtl="0" eaLnBrk="0" fontAlgn="base" hangingPunct="0">
        <a:spcBef>
          <a:spcPct val="0"/>
        </a:spcBef>
        <a:spcAft>
          <a:spcPct val="0"/>
        </a:spcAft>
        <a:defRPr sz="3600" b="1">
          <a:solidFill>
            <a:srgbClr val="663300"/>
          </a:solidFill>
          <a:latin typeface="Arial" charset="0"/>
        </a:defRPr>
      </a:lvl3pPr>
      <a:lvl4pPr algn="l" rtl="0" eaLnBrk="0" fontAlgn="base" hangingPunct="0">
        <a:spcBef>
          <a:spcPct val="0"/>
        </a:spcBef>
        <a:spcAft>
          <a:spcPct val="0"/>
        </a:spcAft>
        <a:defRPr sz="3600" b="1">
          <a:solidFill>
            <a:srgbClr val="663300"/>
          </a:solidFill>
          <a:latin typeface="Arial" charset="0"/>
        </a:defRPr>
      </a:lvl4pPr>
      <a:lvl5pPr algn="l" rtl="0" eaLnBrk="0" fontAlgn="base" hangingPunct="0">
        <a:spcBef>
          <a:spcPct val="0"/>
        </a:spcBef>
        <a:spcAft>
          <a:spcPct val="0"/>
        </a:spcAft>
        <a:defRPr sz="3600" b="1">
          <a:solidFill>
            <a:srgbClr val="663300"/>
          </a:solidFill>
          <a:latin typeface="Arial" charset="0"/>
        </a:defRPr>
      </a:lvl5pPr>
      <a:lvl6pPr marL="457200" algn="l" rtl="0" eaLnBrk="0" fontAlgn="base" hangingPunct="0">
        <a:spcBef>
          <a:spcPct val="0"/>
        </a:spcBef>
        <a:spcAft>
          <a:spcPct val="0"/>
        </a:spcAft>
        <a:defRPr sz="3600" b="1">
          <a:solidFill>
            <a:srgbClr val="663300"/>
          </a:solidFill>
          <a:latin typeface="Arial" charset="0"/>
        </a:defRPr>
      </a:lvl6pPr>
      <a:lvl7pPr marL="914400" algn="l" rtl="0" eaLnBrk="0" fontAlgn="base" hangingPunct="0">
        <a:spcBef>
          <a:spcPct val="0"/>
        </a:spcBef>
        <a:spcAft>
          <a:spcPct val="0"/>
        </a:spcAft>
        <a:defRPr sz="3600" b="1">
          <a:solidFill>
            <a:srgbClr val="663300"/>
          </a:solidFill>
          <a:latin typeface="Arial" charset="0"/>
        </a:defRPr>
      </a:lvl7pPr>
      <a:lvl8pPr marL="1371600" algn="l" rtl="0" eaLnBrk="0" fontAlgn="base" hangingPunct="0">
        <a:spcBef>
          <a:spcPct val="0"/>
        </a:spcBef>
        <a:spcAft>
          <a:spcPct val="0"/>
        </a:spcAft>
        <a:defRPr sz="3600" b="1">
          <a:solidFill>
            <a:srgbClr val="663300"/>
          </a:solidFill>
          <a:latin typeface="Arial" charset="0"/>
        </a:defRPr>
      </a:lvl8pPr>
      <a:lvl9pPr marL="1828800" algn="l" rtl="0" eaLnBrk="0" fontAlgn="base" hangingPunct="0">
        <a:spcBef>
          <a:spcPct val="0"/>
        </a:spcBef>
        <a:spcAft>
          <a:spcPct val="0"/>
        </a:spcAft>
        <a:defRPr sz="3600" b="1">
          <a:solidFill>
            <a:srgbClr val="663300"/>
          </a:solidFill>
          <a:latin typeface="Arial" charset="0"/>
        </a:defRPr>
      </a:lvl9pPr>
    </p:titleStyle>
    <p:body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824E95B4-DE2C-4DBF-8984-D8E0765B115C}"/>
              </a:ext>
            </a:extLst>
          </p:cNvPr>
          <p:cNvSpPr/>
          <p:nvPr/>
        </p:nvSpPr>
        <p:spPr>
          <a:xfrm>
            <a:off x="1341018" y="193963"/>
            <a:ext cx="9134825" cy="1861931"/>
          </a:xfrm>
          <a:prstGeom prst="rect">
            <a:avLst/>
          </a:prstGeom>
          <a:solidFill>
            <a:srgbClr val="F8F8F8"/>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pt-BR"/>
          </a:p>
        </p:txBody>
      </p:sp>
      <p:sp>
        <p:nvSpPr>
          <p:cNvPr id="6" name="Retângulo 5">
            <a:extLst>
              <a:ext uri="{FF2B5EF4-FFF2-40B4-BE49-F238E27FC236}">
                <a16:creationId xmlns:a16="http://schemas.microsoft.com/office/drawing/2014/main" id="{A8F58939-5A73-47AB-B92E-783ADA5A4694}"/>
              </a:ext>
            </a:extLst>
          </p:cNvPr>
          <p:cNvSpPr/>
          <p:nvPr/>
        </p:nvSpPr>
        <p:spPr>
          <a:xfrm>
            <a:off x="1954696" y="2128658"/>
            <a:ext cx="7898296" cy="1039393"/>
          </a:xfrm>
          <a:prstGeom prst="rect">
            <a:avLst/>
          </a:prstGeom>
          <a:solidFill>
            <a:srgbClr val="F8F8F8"/>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pt-BR"/>
          </a:p>
        </p:txBody>
      </p:sp>
      <p:pic>
        <p:nvPicPr>
          <p:cNvPr id="7" name="Picture 2" descr="O que mais cai na UERJ - Vestibular UERJ - EducaBras">
            <a:extLst>
              <a:ext uri="{FF2B5EF4-FFF2-40B4-BE49-F238E27FC236}">
                <a16:creationId xmlns:a16="http://schemas.microsoft.com/office/drawing/2014/main" id="{2F5503EE-2788-45BF-8E13-67425CF7DE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3779" y="240333"/>
            <a:ext cx="1749287" cy="1749287"/>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m 8" descr="Uma imagem contendo brinquedo, lego&#10;&#10;Descrição gerada automaticamente">
            <a:extLst>
              <a:ext uri="{FF2B5EF4-FFF2-40B4-BE49-F238E27FC236}">
                <a16:creationId xmlns:a16="http://schemas.microsoft.com/office/drawing/2014/main" id="{1FFC5686-55B3-487A-88C6-CB4C6AF6CD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87220" y="2203886"/>
            <a:ext cx="971550" cy="923925"/>
          </a:xfrm>
          <a:prstGeom prst="rect">
            <a:avLst/>
          </a:prstGeom>
        </p:spPr>
      </p:pic>
      <p:sp>
        <p:nvSpPr>
          <p:cNvPr id="11" name="CaixaDeTexto 24">
            <a:extLst>
              <a:ext uri="{FF2B5EF4-FFF2-40B4-BE49-F238E27FC236}">
                <a16:creationId xmlns:a16="http://schemas.microsoft.com/office/drawing/2014/main" id="{3E27B3C6-A653-48A5-8970-E9BB477A3250}"/>
              </a:ext>
            </a:extLst>
          </p:cNvPr>
          <p:cNvSpPr txBox="1"/>
          <p:nvPr/>
        </p:nvSpPr>
        <p:spPr>
          <a:xfrm>
            <a:off x="3058770" y="2351110"/>
            <a:ext cx="6794221" cy="615553"/>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pt-BR" sz="3400" b="1" dirty="0">
                <a:solidFill>
                  <a:srgbClr val="002060"/>
                </a:solidFill>
              </a:rPr>
              <a:t>Faculdade de Ciências Econômicas </a:t>
            </a:r>
          </a:p>
        </p:txBody>
      </p:sp>
      <p:sp>
        <p:nvSpPr>
          <p:cNvPr id="12" name="CaixaDeTexto 25">
            <a:extLst>
              <a:ext uri="{FF2B5EF4-FFF2-40B4-BE49-F238E27FC236}">
                <a16:creationId xmlns:a16="http://schemas.microsoft.com/office/drawing/2014/main" id="{7CBF00A3-44E8-4A1A-AEAE-73BBA4AC61D2}"/>
              </a:ext>
            </a:extLst>
          </p:cNvPr>
          <p:cNvSpPr txBox="1"/>
          <p:nvPr/>
        </p:nvSpPr>
        <p:spPr>
          <a:xfrm>
            <a:off x="3154078" y="724046"/>
            <a:ext cx="7321766" cy="584775"/>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pt-BR" sz="3200" b="1" dirty="0">
                <a:solidFill>
                  <a:srgbClr val="002060"/>
                </a:solidFill>
              </a:rPr>
              <a:t>Universidade Estadual do Rio de Janeiro </a:t>
            </a:r>
          </a:p>
        </p:txBody>
      </p:sp>
      <p:sp>
        <p:nvSpPr>
          <p:cNvPr id="13" name="Text Box 20">
            <a:extLst>
              <a:ext uri="{FF2B5EF4-FFF2-40B4-BE49-F238E27FC236}">
                <a16:creationId xmlns:a16="http://schemas.microsoft.com/office/drawing/2014/main" id="{0DB6045B-867F-4339-AAE5-C6F09446F7ED}"/>
              </a:ext>
            </a:extLst>
          </p:cNvPr>
          <p:cNvSpPr txBox="1">
            <a:spLocks noChangeArrowheads="1"/>
          </p:cNvSpPr>
          <p:nvPr/>
        </p:nvSpPr>
        <p:spPr bwMode="auto">
          <a:xfrm>
            <a:off x="5458359" y="5463709"/>
            <a:ext cx="6055232" cy="1200329"/>
          </a:xfrm>
          <a:prstGeom prst="rect">
            <a:avLst/>
          </a:prstGeom>
          <a:noFill/>
          <a:ln w="9525">
            <a:noFill/>
            <a:miter lim="800000"/>
            <a:headEnd/>
            <a:tailEnd/>
          </a:ln>
          <a:effectLst/>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en-US" sz="2400" b="1" i="1" dirty="0">
                <a:solidFill>
                  <a:srgbClr val="002060"/>
                </a:solidFill>
              </a:rPr>
              <a:t>Prof.: Antonio Carlos Assumpção</a:t>
            </a:r>
          </a:p>
          <a:p>
            <a:pPr algn="ctr">
              <a:defRPr/>
            </a:pPr>
            <a:r>
              <a:rPr lang="en-US" sz="2400" b="1" i="1" dirty="0" err="1">
                <a:solidFill>
                  <a:srgbClr val="002060"/>
                </a:solidFill>
              </a:rPr>
              <a:t>Doutor</a:t>
            </a:r>
            <a:r>
              <a:rPr lang="en-US" sz="2400" b="1" i="1" dirty="0">
                <a:solidFill>
                  <a:srgbClr val="002060"/>
                </a:solidFill>
              </a:rPr>
              <a:t> </a:t>
            </a:r>
            <a:r>
              <a:rPr lang="en-US" sz="2400" b="1" i="1" dirty="0" err="1">
                <a:solidFill>
                  <a:srgbClr val="002060"/>
                </a:solidFill>
              </a:rPr>
              <a:t>em</a:t>
            </a:r>
            <a:r>
              <a:rPr lang="en-US" sz="2400" b="1" i="1" dirty="0">
                <a:solidFill>
                  <a:srgbClr val="002060"/>
                </a:solidFill>
              </a:rPr>
              <a:t> Economia – UFF</a:t>
            </a:r>
          </a:p>
          <a:p>
            <a:pPr algn="ctr">
              <a:defRPr/>
            </a:pPr>
            <a:r>
              <a:rPr lang="en-US" sz="2400" b="1" i="1" dirty="0">
                <a:solidFill>
                  <a:srgbClr val="002060"/>
                </a:solidFill>
              </a:rPr>
              <a:t>Site: acjassumpcao.com</a:t>
            </a:r>
            <a:endParaRPr lang="pt-BR" sz="2400" b="1" i="1" dirty="0">
              <a:solidFill>
                <a:srgbClr val="002060"/>
              </a:solidFill>
            </a:endParaRPr>
          </a:p>
        </p:txBody>
      </p:sp>
      <p:sp>
        <p:nvSpPr>
          <p:cNvPr id="14" name="Retângulo 13">
            <a:extLst>
              <a:ext uri="{FF2B5EF4-FFF2-40B4-BE49-F238E27FC236}">
                <a16:creationId xmlns:a16="http://schemas.microsoft.com/office/drawing/2014/main" id="{2E641E5B-C60D-4EEE-9C7C-DB8C971B517F}"/>
              </a:ext>
            </a:extLst>
          </p:cNvPr>
          <p:cNvSpPr/>
          <p:nvPr/>
        </p:nvSpPr>
        <p:spPr>
          <a:xfrm>
            <a:off x="2637692" y="3264665"/>
            <a:ext cx="6541478" cy="1451971"/>
          </a:xfrm>
          <a:prstGeom prst="rect">
            <a:avLst/>
          </a:prstGeom>
          <a:solidFill>
            <a:srgbClr val="F8F8F8"/>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pt-BR" dirty="0"/>
          </a:p>
        </p:txBody>
      </p:sp>
      <p:sp>
        <p:nvSpPr>
          <p:cNvPr id="15" name="CaixaDeTexto 26">
            <a:extLst>
              <a:ext uri="{FF2B5EF4-FFF2-40B4-BE49-F238E27FC236}">
                <a16:creationId xmlns:a16="http://schemas.microsoft.com/office/drawing/2014/main" id="{FADA44B1-7F6C-405D-8F96-2EA7D9989EAF}"/>
              </a:ext>
            </a:extLst>
          </p:cNvPr>
          <p:cNvSpPr txBox="1"/>
          <p:nvPr/>
        </p:nvSpPr>
        <p:spPr>
          <a:xfrm>
            <a:off x="2676428" y="3342933"/>
            <a:ext cx="6446469" cy="1277273"/>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r>
              <a:rPr lang="pt-BR" sz="3200" b="1" dirty="0">
                <a:solidFill>
                  <a:srgbClr val="002060"/>
                </a:solidFill>
              </a:rPr>
              <a:t>Disciplina: Análise Microeconômica</a:t>
            </a:r>
          </a:p>
          <a:p>
            <a:pPr algn="ctr"/>
            <a:endParaRPr lang="pt-BR" sz="900" b="1" dirty="0">
              <a:solidFill>
                <a:srgbClr val="002060"/>
              </a:solidFill>
            </a:endParaRPr>
          </a:p>
          <a:p>
            <a:pPr algn="ctr"/>
            <a:r>
              <a:rPr lang="pt-BR" sz="3000" b="1" dirty="0">
                <a:solidFill>
                  <a:srgbClr val="002060"/>
                </a:solidFill>
              </a:rPr>
              <a:t>Curso: Administração/Contabilidade</a:t>
            </a:r>
          </a:p>
          <a:p>
            <a:pPr algn="ctr"/>
            <a:endParaRPr lang="pt-BR" sz="600" b="1" dirty="0">
              <a:solidFill>
                <a:srgbClr val="002060"/>
              </a:solidFill>
            </a:endParaRPr>
          </a:p>
        </p:txBody>
      </p:sp>
      <p:sp>
        <p:nvSpPr>
          <p:cNvPr id="16" name="Text Box 20">
            <a:extLst>
              <a:ext uri="{FF2B5EF4-FFF2-40B4-BE49-F238E27FC236}">
                <a16:creationId xmlns:a16="http://schemas.microsoft.com/office/drawing/2014/main" id="{D59B0250-5E6B-42BC-8BE5-E6EBE564C34D}"/>
              </a:ext>
            </a:extLst>
          </p:cNvPr>
          <p:cNvSpPr txBox="1">
            <a:spLocks noChangeArrowheads="1"/>
          </p:cNvSpPr>
          <p:nvPr/>
        </p:nvSpPr>
        <p:spPr bwMode="auto">
          <a:xfrm>
            <a:off x="2600274" y="4800184"/>
            <a:ext cx="5376107" cy="461665"/>
          </a:xfrm>
          <a:prstGeom prst="rect">
            <a:avLst/>
          </a:prstGeom>
          <a:solidFill>
            <a:srgbClr val="F8F8F8"/>
          </a:solidFill>
          <a:ln w="9525">
            <a:solidFill>
              <a:schemeClr val="tx1"/>
            </a:solidFill>
            <a:miter lim="800000"/>
            <a:headEnd/>
            <a:tailEnd/>
          </a:ln>
          <a:effectLst/>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r">
              <a:defRPr/>
            </a:pPr>
            <a:r>
              <a:rPr lang="en-US" b="1" i="1" dirty="0" err="1"/>
              <a:t>Exercícios</a:t>
            </a:r>
            <a:r>
              <a:rPr lang="en-US" b="1" i="1" dirty="0"/>
              <a:t> </a:t>
            </a:r>
            <a:r>
              <a:rPr lang="en-US" b="1" i="1" dirty="0" err="1"/>
              <a:t>Resolvidos</a:t>
            </a:r>
            <a:r>
              <a:rPr lang="en-US" b="1" i="1" dirty="0"/>
              <a:t> – Lista 3 – </a:t>
            </a:r>
            <a:r>
              <a:rPr lang="en-US" b="1" i="1" dirty="0" err="1"/>
              <a:t>Parte</a:t>
            </a:r>
            <a:r>
              <a:rPr lang="en-US" b="1" i="1" dirty="0"/>
              <a:t> b</a:t>
            </a:r>
            <a:endParaRPr lang="pt-BR" sz="2400" b="1" i="1" dirty="0"/>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3018C83-E752-4A0D-91B4-1644F5B677F7}"/>
              </a:ext>
            </a:extLst>
          </p:cNvPr>
          <p:cNvSpPr>
            <a:spLocks noGrp="1"/>
          </p:cNvSpPr>
          <p:nvPr>
            <p:ph idx="1"/>
          </p:nvPr>
        </p:nvSpPr>
        <p:spPr>
          <a:xfrm>
            <a:off x="234492" y="63349"/>
            <a:ext cx="11765250" cy="4883150"/>
          </a:xfrm>
        </p:spPr>
        <p:txBody>
          <a:bodyPr/>
          <a:lstStyle/>
          <a:p>
            <a:pPr marL="0" lvl="0" indent="0" algn="just">
              <a:spcAft>
                <a:spcPts val="600"/>
              </a:spcAft>
              <a:buNone/>
              <a:tabLst>
                <a:tab pos="-457200" algn="l"/>
              </a:tabLst>
            </a:pPr>
            <a:r>
              <a:rPr lang="en-US" sz="28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15)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Dê</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alguns</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exemplos</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de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discriminação</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de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preços</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de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terceiro</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grau</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Esse</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tipo</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de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discriminação</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poderá</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ser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eficaz</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quando</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diferentes</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grupos</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de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consumidores</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possuírem</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diferentes</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níveis</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de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demanda</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mas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elasticidades-preço</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chemeClr val="tx1"/>
                </a:solidFill>
                <a:effectLst/>
                <a:latin typeface="Calibri" panose="020F0502020204030204" pitchFamily="34" charset="0"/>
                <a:ea typeface="Cambria" panose="02040503050406030204" pitchFamily="18" charset="0"/>
                <a:cs typeface="Calibri" panose="020F0502020204030204" pitchFamily="34" charset="0"/>
              </a:rPr>
              <a:t>iguais</a:t>
            </a:r>
            <a:r>
              <a:rPr lang="en-US" sz="26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a:t>
            </a:r>
            <a:endParaRPr lang="pt-BR" sz="2600" dirty="0">
              <a:solidFill>
                <a:schemeClr val="tx1"/>
              </a:solidFill>
              <a:effectLst/>
              <a:latin typeface="Calibri" panose="020F0502020204030204" pitchFamily="34" charset="0"/>
              <a:ea typeface="Cambria" panose="02040503050406030204" pitchFamily="18" charset="0"/>
              <a:cs typeface="Calibri" panose="020F0502020204030204" pitchFamily="34" charset="0"/>
            </a:endParaRPr>
          </a:p>
          <a:p>
            <a:pPr marL="226695" algn="just">
              <a:spcAft>
                <a:spcPts val="600"/>
              </a:spcAft>
              <a:tabLst>
                <a:tab pos="-457200" algn="l"/>
              </a:tabLst>
            </a:pP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A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prática</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da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discriminação</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de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preço</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de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terceiro</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grau</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requer</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que o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produtor</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seja</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capaz</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de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separar</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consumidores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em</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diferentes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mercados e de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impedir</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que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consumidores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em</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um mercado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revendam</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o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produto</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aos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consumidores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no outro mercado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arbitragem</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exemplos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apresentados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no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curso</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enfatizam</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as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técnicas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usadas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para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separar</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consumidores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também</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há</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porém</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técnicas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para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impedir</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arbitragem</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As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companhias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aéreas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por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exemplo</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restringem</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revenda</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de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passagens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ao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imprimir</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nomes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dos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passageiros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nas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passagens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Outros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exemplos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referem</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-se à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segmentação</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do mercado por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idade</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ou</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sexo</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por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exemplo</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cobrança</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de entradas de cinema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diferentes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para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diferentes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grupos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etários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Caso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consumidores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nos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diferentes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mercados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tenham</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mesma</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elasticidade-preço</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sabemos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que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preços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serão</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idênticos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em</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todos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mercados;</a:t>
            </a:r>
            <a:r>
              <a:rPr lang="en-US" sz="2600" spc="-10" dirty="0">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apesar</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do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produtor</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ser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capaz</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de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efetivamente</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segmentar</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o mercado,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não</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há</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incentivo</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para que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preços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diferentes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sejam</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t>
            </a:r>
            <a:r>
              <a:rPr lang="en-US" sz="2600" spc="-10" dirty="0" err="1">
                <a:solidFill>
                  <a:srgbClr val="C00000"/>
                </a:solidFill>
                <a:effectLst/>
                <a:latin typeface="Calibri" panose="020F0502020204030204" pitchFamily="34" charset="0"/>
                <a:ea typeface="Cambria" panose="02040503050406030204" pitchFamily="18" charset="0"/>
                <a:cs typeface="Calibri" panose="020F0502020204030204" pitchFamily="34" charset="0"/>
              </a:rPr>
              <a:t>cobrados</a:t>
            </a:r>
            <a:r>
              <a:rPr lang="en-US" sz="26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a:t>
            </a:r>
            <a:endParaRPr lang="pt-BR" sz="2600" dirty="0">
              <a:effectLst/>
              <a:latin typeface="Calibri" panose="020F0502020204030204" pitchFamily="34" charset="0"/>
              <a:ea typeface="Cambria" panose="02040503050406030204" pitchFamily="18" charset="0"/>
              <a:cs typeface="Calibri" panose="020F0502020204030204" pitchFamily="34" charset="0"/>
            </a:endParaRPr>
          </a:p>
          <a:p>
            <a:endParaRPr lang="pt-BR"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212044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F0D4F8A-177D-4028-8CCD-E6838908DE1D}"/>
              </a:ext>
            </a:extLst>
          </p:cNvPr>
          <p:cNvSpPr>
            <a:spLocks noGrp="1"/>
          </p:cNvSpPr>
          <p:nvPr>
            <p:ph idx="1"/>
          </p:nvPr>
        </p:nvSpPr>
        <p:spPr>
          <a:xfrm>
            <a:off x="234493" y="63350"/>
            <a:ext cx="11694909" cy="4883150"/>
          </a:xfrm>
        </p:spPr>
        <p:txBody>
          <a:bodyPr/>
          <a:lstStyle/>
          <a:p>
            <a:pPr marL="0" lvl="0" indent="0" algn="just">
              <a:spcBef>
                <a:spcPts val="600"/>
              </a:spcBef>
              <a:spcAft>
                <a:spcPts val="600"/>
              </a:spcAft>
              <a:buNone/>
              <a:tabLst>
                <a:tab pos="-457200" algn="l"/>
              </a:tabLst>
            </a:pPr>
            <a:r>
              <a:rPr lang="pt-BR" sz="2800" spc="-1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20) Suponha que, após uma fusão, todas as empresas de um setor monopolisticamente competitivo se tornassem parte de uma mesma grande empresa. A nova companhia produziria a mesma quantidade de marcas diferentes? Ela produziria apenas uma marca?  Explique.</a:t>
            </a:r>
            <a:endParaRPr lang="pt-BR" sz="2800" dirty="0">
              <a:solidFill>
                <a:schemeClr val="tx1"/>
              </a:solidFill>
              <a:effectLst/>
              <a:latin typeface="Calibri" panose="020F0502020204030204" pitchFamily="34" charset="0"/>
              <a:ea typeface="Cambria" panose="02040503050406030204" pitchFamily="18" charset="0"/>
              <a:cs typeface="Calibri" panose="020F0502020204030204" pitchFamily="34" charset="0"/>
            </a:endParaRPr>
          </a:p>
          <a:p>
            <a:pPr marL="226695" algn="just">
              <a:spcBef>
                <a:spcPts val="600"/>
              </a:spcBef>
              <a:spcAft>
                <a:spcPts val="600"/>
              </a:spcAft>
              <a:tabLst>
                <a:tab pos="-457200" algn="l"/>
              </a:tabLst>
            </a:pPr>
            <a:r>
              <a:rPr lang="pt-BR" sz="25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A concorrência monopolística é definida pela diferenciação dos produtos. Cada empresa aufere lucro econômico ao distinguir uma marca das demais. Essa distinção pode derivar de diferenças reais no produto ou simplesmente de diferenças na estratégia de propaganda. </a:t>
            </a:r>
          </a:p>
          <a:p>
            <a:pPr marL="226695" algn="just">
              <a:spcBef>
                <a:spcPts val="600"/>
              </a:spcBef>
              <a:spcAft>
                <a:spcPts val="600"/>
              </a:spcAft>
              <a:tabLst>
                <a:tab pos="-457200" algn="l"/>
              </a:tabLst>
            </a:pPr>
            <a:r>
              <a:rPr lang="pt-BR" sz="2500" spc="-10"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Caso essas concorrentes fossem fundidas em uma só empresa, o monopolista resultante não produziria tantas marcas diferentes como no mercado anterior, dado que um grau excessivo de competição entre as marcas é mutuamente destrutivo. Entretanto, não é provável que apenas uma marca seja produzida após a fusão. A produção com diversas marcas e com preços e características diferentes é uma forma de dividir o mercado em grupos de consumidores caracterizados por diferentes elasticidades de preço, o que pode, também, estimular a demanda como um todo.</a:t>
            </a:r>
            <a:endParaRPr lang="pt-BR" sz="2500" dirty="0">
              <a:effectLst/>
              <a:latin typeface="Calibri" panose="020F0502020204030204" pitchFamily="34" charset="0"/>
              <a:ea typeface="Cambria" panose="02040503050406030204" pitchFamily="18" charset="0"/>
              <a:cs typeface="Calibri" panose="020F0502020204030204" pitchFamily="34" charset="0"/>
            </a:endParaRPr>
          </a:p>
          <a:p>
            <a:endParaRPr lang="pt-BR"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276531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A80D016-DADB-4685-9E45-9EFC36245D71}"/>
              </a:ext>
            </a:extLst>
          </p:cNvPr>
          <p:cNvSpPr>
            <a:spLocks noGrp="1"/>
          </p:cNvSpPr>
          <p:nvPr>
            <p:ph idx="1"/>
          </p:nvPr>
        </p:nvSpPr>
        <p:spPr>
          <a:xfrm>
            <a:off x="248562" y="316572"/>
            <a:ext cx="11807450" cy="4883150"/>
          </a:xfrm>
        </p:spPr>
        <p:txBody>
          <a:bodyPr/>
          <a:lstStyle/>
          <a:p>
            <a:pPr marL="0" indent="0" algn="just">
              <a:buNone/>
            </a:pPr>
            <a:r>
              <a:rPr lang="pt-BR" spc="-15" dirty="0">
                <a:solidFill>
                  <a:schemeClr val="tx1"/>
                </a:solidFill>
                <a:effectLst/>
                <a:latin typeface="Calibri" panose="020F0502020204030204" pitchFamily="34" charset="0"/>
                <a:ea typeface="Cambria" panose="02040503050406030204" pitchFamily="18" charset="0"/>
              </a:rPr>
              <a:t>6) A partir dos dados da Tabela abaixo (Tabela 1), mostre o que ocorreria com a escolha do nível de produção da empresa caso o preço do produto apresentasse uma redução de $40 para $35. (A tabela abaixo mostra as informações de receita e custo da empresa para o caso em que o preço cai de $40 para $35.</a:t>
            </a:r>
            <a:endParaRPr lang="pt-BR" dirty="0">
              <a:solidFill>
                <a:schemeClr val="tx1"/>
              </a:solidFill>
            </a:endParaRPr>
          </a:p>
        </p:txBody>
      </p:sp>
      <p:sp>
        <p:nvSpPr>
          <p:cNvPr id="2" name="CaixaDeTexto 1">
            <a:extLst>
              <a:ext uri="{FF2B5EF4-FFF2-40B4-BE49-F238E27FC236}">
                <a16:creationId xmlns:a16="http://schemas.microsoft.com/office/drawing/2014/main" id="{192087F9-FD91-4558-B3FE-77245822014A}"/>
              </a:ext>
            </a:extLst>
          </p:cNvPr>
          <p:cNvSpPr txBox="1"/>
          <p:nvPr/>
        </p:nvSpPr>
        <p:spPr>
          <a:xfrm>
            <a:off x="253218" y="3038623"/>
            <a:ext cx="11802794" cy="3293209"/>
          </a:xfrm>
          <a:prstGeom prst="rect">
            <a:avLst/>
          </a:prstGeom>
          <a:noFill/>
        </p:spPr>
        <p:txBody>
          <a:bodyPr wrap="square" rtlCol="0">
            <a:spAutoFit/>
          </a:bodyPr>
          <a:lstStyle/>
          <a:p>
            <a:pPr marL="457200" indent="-457200" algn="just">
              <a:buFont typeface="Arial" panose="020B0604020202020204" pitchFamily="34" charset="0"/>
              <a:buChar char="•"/>
            </a:pPr>
            <a:r>
              <a:rPr lang="pt-BR" sz="2800" dirty="0">
                <a:solidFill>
                  <a:srgbClr val="C00000"/>
                </a:solidFill>
                <a:latin typeface="Calibri" panose="020F0502020204030204" pitchFamily="34" charset="0"/>
                <a:cs typeface="Calibri" panose="020F0502020204030204" pitchFamily="34" charset="0"/>
              </a:rPr>
              <a:t>Observe que temos um mercado concorrencial perfeito, com a </a:t>
            </a:r>
            <a:r>
              <a:rPr lang="pt-BR" sz="2800" dirty="0" err="1">
                <a:solidFill>
                  <a:srgbClr val="C00000"/>
                </a:solidFill>
                <a:latin typeface="Calibri" panose="020F0502020204030204" pitchFamily="34" charset="0"/>
                <a:cs typeface="Calibri" panose="020F0502020204030204" pitchFamily="34" charset="0"/>
              </a:rPr>
              <a:t>RMg</a:t>
            </a:r>
            <a:r>
              <a:rPr lang="pt-BR" sz="2800" dirty="0">
                <a:solidFill>
                  <a:srgbClr val="C00000"/>
                </a:solidFill>
                <a:latin typeface="Calibri" panose="020F0502020204030204" pitchFamily="34" charset="0"/>
                <a:cs typeface="Calibri" panose="020F0502020204030204" pitchFamily="34" charset="0"/>
              </a:rPr>
              <a:t> = P (firma “tomadora” de preço).</a:t>
            </a:r>
          </a:p>
          <a:p>
            <a:pPr marL="457200" indent="-457200" algn="just">
              <a:buFont typeface="Arial" panose="020B0604020202020204" pitchFamily="34" charset="0"/>
              <a:buChar char="•"/>
            </a:pPr>
            <a:endParaRPr lang="pt-BR" sz="600" dirty="0">
              <a:solidFill>
                <a:srgbClr val="C00000"/>
              </a:solidFill>
              <a:latin typeface="Calibri" panose="020F0502020204030204" pitchFamily="34" charset="0"/>
              <a:cs typeface="Calibri" panose="020F0502020204030204" pitchFamily="34" charset="0"/>
            </a:endParaRPr>
          </a:p>
          <a:p>
            <a:pPr marL="457200" indent="-457200" algn="just">
              <a:buFont typeface="Arial" panose="020B0604020202020204" pitchFamily="34" charset="0"/>
              <a:buChar char="•"/>
            </a:pPr>
            <a:r>
              <a:rPr lang="pt-BR" sz="2800" dirty="0">
                <a:solidFill>
                  <a:srgbClr val="C00000"/>
                </a:solidFill>
                <a:latin typeface="Calibri" panose="020F0502020204030204" pitchFamily="34" charset="0"/>
                <a:cs typeface="Calibri" panose="020F0502020204030204" pitchFamily="34" charset="0"/>
              </a:rPr>
              <a:t>Logo, para maximizar o lucro a firma deve produzir até o ponto onde P = </a:t>
            </a:r>
            <a:r>
              <a:rPr lang="pt-BR" sz="2800" dirty="0" err="1">
                <a:solidFill>
                  <a:srgbClr val="C00000"/>
                </a:solidFill>
                <a:latin typeface="Calibri" panose="020F0502020204030204" pitchFamily="34" charset="0"/>
                <a:cs typeface="Calibri" panose="020F0502020204030204" pitchFamily="34" charset="0"/>
              </a:rPr>
              <a:t>CMg</a:t>
            </a:r>
            <a:r>
              <a:rPr lang="pt-BR" sz="2800" dirty="0">
                <a:solidFill>
                  <a:srgbClr val="C00000"/>
                </a:solidFill>
                <a:latin typeface="Calibri" panose="020F0502020204030204" pitchFamily="34" charset="0"/>
                <a:cs typeface="Calibri" panose="020F0502020204030204" pitchFamily="34" charset="0"/>
              </a:rPr>
              <a:t> (ou a menor diferença entre P e </a:t>
            </a:r>
            <a:r>
              <a:rPr lang="pt-BR" sz="2800" dirty="0" err="1">
                <a:solidFill>
                  <a:srgbClr val="C00000"/>
                </a:solidFill>
                <a:latin typeface="Calibri" panose="020F0502020204030204" pitchFamily="34" charset="0"/>
                <a:cs typeface="Calibri" panose="020F0502020204030204" pitchFamily="34" charset="0"/>
              </a:rPr>
              <a:t>CMg</a:t>
            </a:r>
            <a:r>
              <a:rPr lang="pt-BR" sz="2800" dirty="0">
                <a:solidFill>
                  <a:srgbClr val="C00000"/>
                </a:solidFill>
                <a:latin typeface="Calibri" panose="020F0502020204030204" pitchFamily="34" charset="0"/>
                <a:cs typeface="Calibri" panose="020F0502020204030204" pitchFamily="34" charset="0"/>
              </a:rPr>
              <a:t>).</a:t>
            </a:r>
          </a:p>
          <a:p>
            <a:pPr marL="914400" lvl="1" indent="-457200" algn="just">
              <a:buFont typeface="Arial" panose="020B0604020202020204" pitchFamily="34" charset="0"/>
              <a:buChar char="•"/>
            </a:pPr>
            <a:r>
              <a:rPr lang="pt-BR" sz="2800" dirty="0">
                <a:solidFill>
                  <a:srgbClr val="C00000"/>
                </a:solidFill>
                <a:latin typeface="Calibri" panose="020F0502020204030204" pitchFamily="34" charset="0"/>
                <a:cs typeface="Calibri" panose="020F0502020204030204" pitchFamily="34" charset="0"/>
              </a:rPr>
              <a:t>Com isso, a quantidade maximizadora de lucros é 8 e:</a:t>
            </a:r>
          </a:p>
          <a:p>
            <a:pPr marL="1371600" lvl="2" indent="-457200" algn="just">
              <a:buFont typeface="Arial" panose="020B0604020202020204" pitchFamily="34" charset="0"/>
              <a:buChar char="•"/>
            </a:pPr>
            <a:r>
              <a:rPr lang="pt-BR" sz="2800" dirty="0">
                <a:solidFill>
                  <a:srgbClr val="C00000"/>
                </a:solidFill>
                <a:latin typeface="Calibri" panose="020F0502020204030204" pitchFamily="34" charset="0"/>
                <a:cs typeface="Calibri" panose="020F0502020204030204" pitchFamily="34" charset="0"/>
              </a:rPr>
              <a:t>RT = $40 x 8 = $320. Como o CT = $260, teremos um lucro de $60.</a:t>
            </a:r>
          </a:p>
          <a:p>
            <a:pPr marL="1371600" lvl="2" indent="-457200" algn="just">
              <a:buFont typeface="Arial" panose="020B0604020202020204" pitchFamily="34" charset="0"/>
              <a:buChar char="•"/>
            </a:pPr>
            <a:endParaRPr lang="pt-BR" sz="600" dirty="0">
              <a:solidFill>
                <a:srgbClr val="C00000"/>
              </a:solidFill>
              <a:latin typeface="Calibri" panose="020F0502020204030204" pitchFamily="34" charset="0"/>
              <a:cs typeface="Calibri" panose="020F0502020204030204" pitchFamily="34" charset="0"/>
            </a:endParaRPr>
          </a:p>
          <a:p>
            <a:pPr marL="457200" indent="-457200" algn="just">
              <a:buFont typeface="Arial" panose="020B0604020202020204" pitchFamily="34" charset="0"/>
              <a:buChar char="•"/>
            </a:pPr>
            <a:r>
              <a:rPr lang="pt-BR" sz="2800" b="1" dirty="0">
                <a:solidFill>
                  <a:srgbClr val="C00000"/>
                </a:solidFill>
                <a:latin typeface="Calibri" panose="020F0502020204030204" pitchFamily="34" charset="0"/>
                <a:cs typeface="Calibri" panose="020F0502020204030204" pitchFamily="34" charset="0"/>
              </a:rPr>
              <a:t>Mas qual a produção e o lucro quando o preço diminui para $35 ?</a:t>
            </a:r>
          </a:p>
        </p:txBody>
      </p:sp>
    </p:spTree>
    <p:extLst>
      <p:ext uri="{BB962C8B-B14F-4D97-AF65-F5344CB8AC3E}">
        <p14:creationId xmlns:p14="http://schemas.microsoft.com/office/powerpoint/2010/main" val="426094861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78DA3D72-9CE8-4F6E-B7F2-0B55E6CF94A8}"/>
              </a:ext>
            </a:extLst>
          </p:cNvPr>
          <p:cNvPicPr>
            <a:picLocks noChangeAspect="1"/>
          </p:cNvPicPr>
          <p:nvPr/>
        </p:nvPicPr>
        <p:blipFill>
          <a:blip r:embed="rId2"/>
          <a:stretch>
            <a:fillRect/>
          </a:stretch>
        </p:blipFill>
        <p:spPr>
          <a:xfrm>
            <a:off x="253219" y="182880"/>
            <a:ext cx="11676186" cy="6471137"/>
          </a:xfrm>
          <a:prstGeom prst="rect">
            <a:avLst/>
          </a:prstGeom>
          <a:ln w="28575">
            <a:solidFill>
              <a:schemeClr val="tx1"/>
            </a:solidFill>
          </a:ln>
        </p:spPr>
      </p:pic>
      <p:sp>
        <p:nvSpPr>
          <p:cNvPr id="2" name="Retângulo 1">
            <a:extLst>
              <a:ext uri="{FF2B5EF4-FFF2-40B4-BE49-F238E27FC236}">
                <a16:creationId xmlns:a16="http://schemas.microsoft.com/office/drawing/2014/main" id="{21C1F415-DF58-48CB-960D-73965E4481EE}"/>
              </a:ext>
            </a:extLst>
          </p:cNvPr>
          <p:cNvSpPr/>
          <p:nvPr/>
        </p:nvSpPr>
        <p:spPr bwMode="auto">
          <a:xfrm>
            <a:off x="1758462" y="1266092"/>
            <a:ext cx="520504" cy="5064370"/>
          </a:xfrm>
          <a:prstGeom prst="rect">
            <a:avLst/>
          </a:prstGeom>
          <a:noFill/>
          <a:ln w="28575" cap="flat" cmpd="sng" algn="ctr">
            <a:solidFill>
              <a:srgbClr val="00B05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5" name="Retângulo 4">
            <a:extLst>
              <a:ext uri="{FF2B5EF4-FFF2-40B4-BE49-F238E27FC236}">
                <a16:creationId xmlns:a16="http://schemas.microsoft.com/office/drawing/2014/main" id="{EF86E736-856F-47F5-92C0-BA57973C436D}"/>
              </a:ext>
            </a:extLst>
          </p:cNvPr>
          <p:cNvSpPr/>
          <p:nvPr/>
        </p:nvSpPr>
        <p:spPr bwMode="auto">
          <a:xfrm>
            <a:off x="5849817" y="4682200"/>
            <a:ext cx="520504" cy="338554"/>
          </a:xfrm>
          <a:prstGeom prst="rect">
            <a:avLst/>
          </a:prstGeom>
          <a:no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1600" b="0" i="0" u="none" strike="noStrike" cap="none" normalizeH="0" baseline="0" dirty="0">
              <a:ln>
                <a:noFill/>
              </a:ln>
              <a:solidFill>
                <a:schemeClr val="tx1"/>
              </a:solidFill>
              <a:effectLst/>
              <a:latin typeface="Times New Roman" pitchFamily="18" charset="0"/>
            </a:endParaRPr>
          </a:p>
        </p:txBody>
      </p:sp>
      <p:sp>
        <p:nvSpPr>
          <p:cNvPr id="6" name="Retângulo 5">
            <a:extLst>
              <a:ext uri="{FF2B5EF4-FFF2-40B4-BE49-F238E27FC236}">
                <a16:creationId xmlns:a16="http://schemas.microsoft.com/office/drawing/2014/main" id="{74F53547-8932-406C-B7BB-783B546FB3E6}"/>
              </a:ext>
            </a:extLst>
          </p:cNvPr>
          <p:cNvSpPr/>
          <p:nvPr/>
        </p:nvSpPr>
        <p:spPr bwMode="auto">
          <a:xfrm>
            <a:off x="5847469" y="5115954"/>
            <a:ext cx="520504" cy="338554"/>
          </a:xfrm>
          <a:prstGeom prst="rect">
            <a:avLst/>
          </a:prstGeom>
          <a:noFill/>
          <a:ln w="2857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1600" b="0" i="0" u="none" strike="noStrike" cap="none" normalizeH="0" baseline="0" dirty="0">
              <a:ln>
                <a:noFill/>
              </a:ln>
              <a:solidFill>
                <a:schemeClr val="tx1"/>
              </a:solidFill>
              <a:effectLst/>
              <a:latin typeface="Times New Roman" pitchFamily="18" charset="0"/>
            </a:endParaRPr>
          </a:p>
        </p:txBody>
      </p:sp>
      <p:cxnSp>
        <p:nvCxnSpPr>
          <p:cNvPr id="7" name="Conector de Seta Reta 6">
            <a:extLst>
              <a:ext uri="{FF2B5EF4-FFF2-40B4-BE49-F238E27FC236}">
                <a16:creationId xmlns:a16="http://schemas.microsoft.com/office/drawing/2014/main" id="{EA8FABBA-A6E5-4E95-8EFD-B06DBA181A17}"/>
              </a:ext>
            </a:extLst>
          </p:cNvPr>
          <p:cNvCxnSpPr>
            <a:cxnSpLocks/>
          </p:cNvCxnSpPr>
          <p:nvPr/>
        </p:nvCxnSpPr>
        <p:spPr bwMode="auto">
          <a:xfrm>
            <a:off x="6353905" y="1702191"/>
            <a:ext cx="0" cy="2909669"/>
          </a:xfrm>
          <a:prstGeom prst="straightConnector1">
            <a:avLst/>
          </a:prstGeom>
          <a:solidFill>
            <a:srgbClr val="FFCC99"/>
          </a:solidFill>
          <a:ln w="28575" cap="flat" cmpd="sng" algn="ctr">
            <a:solidFill>
              <a:srgbClr val="00B050"/>
            </a:solidFill>
            <a:prstDash val="solid"/>
            <a:round/>
            <a:headEnd type="none" w="med" len="med"/>
            <a:tailEnd type="triangle"/>
          </a:ln>
          <a:effectLst/>
        </p:spPr>
      </p:cxnSp>
      <p:sp>
        <p:nvSpPr>
          <p:cNvPr id="9" name="Retângulo 8">
            <a:extLst>
              <a:ext uri="{FF2B5EF4-FFF2-40B4-BE49-F238E27FC236}">
                <a16:creationId xmlns:a16="http://schemas.microsoft.com/office/drawing/2014/main" id="{41F73C6A-4FEE-46E7-A070-5A9750A0B149}"/>
              </a:ext>
            </a:extLst>
          </p:cNvPr>
          <p:cNvSpPr/>
          <p:nvPr/>
        </p:nvSpPr>
        <p:spPr bwMode="auto">
          <a:xfrm>
            <a:off x="9209648" y="4271891"/>
            <a:ext cx="520504" cy="338554"/>
          </a:xfrm>
          <a:prstGeom prst="rect">
            <a:avLst/>
          </a:prstGeom>
          <a:noFill/>
          <a:ln w="2857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1600" b="0" i="0" u="none" strike="noStrike" cap="none" normalizeH="0" baseline="0" dirty="0">
              <a:ln>
                <a:noFill/>
              </a:ln>
              <a:solidFill>
                <a:schemeClr val="tx1"/>
              </a:solidFill>
              <a:effectLst/>
              <a:latin typeface="Times New Roman" pitchFamily="18" charset="0"/>
            </a:endParaRPr>
          </a:p>
        </p:txBody>
      </p:sp>
      <p:sp>
        <p:nvSpPr>
          <p:cNvPr id="10" name="Retângulo 9">
            <a:extLst>
              <a:ext uri="{FF2B5EF4-FFF2-40B4-BE49-F238E27FC236}">
                <a16:creationId xmlns:a16="http://schemas.microsoft.com/office/drawing/2014/main" id="{46F16EB0-C04D-43B1-8C57-8C935C9A2C25}"/>
              </a:ext>
            </a:extLst>
          </p:cNvPr>
          <p:cNvSpPr/>
          <p:nvPr/>
        </p:nvSpPr>
        <p:spPr bwMode="auto">
          <a:xfrm>
            <a:off x="8138159" y="4269545"/>
            <a:ext cx="520504" cy="338554"/>
          </a:xfrm>
          <a:prstGeom prst="rect">
            <a:avLst/>
          </a:prstGeom>
          <a:noFill/>
          <a:ln w="2857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1600" b="0" i="0" u="none" strike="noStrike" cap="none" normalizeH="0" baseline="0" dirty="0">
              <a:ln>
                <a:noFill/>
              </a:ln>
              <a:solidFill>
                <a:schemeClr val="tx1"/>
              </a:solidFill>
              <a:effectLst/>
              <a:latin typeface="Times New Roman" pitchFamily="18" charset="0"/>
            </a:endParaRPr>
          </a:p>
        </p:txBody>
      </p:sp>
      <p:sp>
        <p:nvSpPr>
          <p:cNvPr id="11" name="Retângulo 10">
            <a:extLst>
              <a:ext uri="{FF2B5EF4-FFF2-40B4-BE49-F238E27FC236}">
                <a16:creationId xmlns:a16="http://schemas.microsoft.com/office/drawing/2014/main" id="{0A9550F6-DA7F-407F-A2C6-E1AA1CC3BDB6}"/>
              </a:ext>
            </a:extLst>
          </p:cNvPr>
          <p:cNvSpPr/>
          <p:nvPr/>
        </p:nvSpPr>
        <p:spPr bwMode="auto">
          <a:xfrm>
            <a:off x="10318651" y="4269545"/>
            <a:ext cx="520504" cy="338554"/>
          </a:xfrm>
          <a:prstGeom prst="rect">
            <a:avLst/>
          </a:prstGeom>
          <a:noFill/>
          <a:ln w="2857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1600" b="0" i="0" u="none" strike="noStrike" cap="none" normalizeH="0" baseline="0" dirty="0">
              <a:ln>
                <a:noFill/>
              </a:ln>
              <a:solidFill>
                <a:schemeClr val="tx1"/>
              </a:solidFill>
              <a:effectLst/>
              <a:latin typeface="Times New Roman" pitchFamily="18" charset="0"/>
            </a:endParaRPr>
          </a:p>
        </p:txBody>
      </p:sp>
      <p:sp>
        <p:nvSpPr>
          <p:cNvPr id="12" name="Retângulo 11">
            <a:extLst>
              <a:ext uri="{FF2B5EF4-FFF2-40B4-BE49-F238E27FC236}">
                <a16:creationId xmlns:a16="http://schemas.microsoft.com/office/drawing/2014/main" id="{10527798-AFD0-4EC8-8869-B900A49EBB0A}"/>
              </a:ext>
            </a:extLst>
          </p:cNvPr>
          <p:cNvSpPr/>
          <p:nvPr/>
        </p:nvSpPr>
        <p:spPr bwMode="auto">
          <a:xfrm>
            <a:off x="3692766" y="4283612"/>
            <a:ext cx="520504" cy="338554"/>
          </a:xfrm>
          <a:prstGeom prst="rect">
            <a:avLst/>
          </a:prstGeom>
          <a:noFill/>
          <a:ln w="2857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1600" b="0" i="0" u="none" strike="noStrike" cap="none" normalizeH="0" baseline="0" dirty="0">
              <a:ln>
                <a:noFill/>
              </a:ln>
              <a:solidFill>
                <a:schemeClr val="tx1"/>
              </a:solidFill>
              <a:effectLst/>
              <a:latin typeface="Times New Roman" pitchFamily="18" charset="0"/>
            </a:endParaRPr>
          </a:p>
        </p:txBody>
      </p:sp>
      <p:sp>
        <p:nvSpPr>
          <p:cNvPr id="13" name="Retângulo 12">
            <a:extLst>
              <a:ext uri="{FF2B5EF4-FFF2-40B4-BE49-F238E27FC236}">
                <a16:creationId xmlns:a16="http://schemas.microsoft.com/office/drawing/2014/main" id="{55E487D5-A4CD-4B24-9241-F8AD86E5877D}"/>
              </a:ext>
            </a:extLst>
          </p:cNvPr>
          <p:cNvSpPr/>
          <p:nvPr/>
        </p:nvSpPr>
        <p:spPr bwMode="auto">
          <a:xfrm>
            <a:off x="3666980" y="4679853"/>
            <a:ext cx="520504" cy="338554"/>
          </a:xfrm>
          <a:prstGeom prst="rect">
            <a:avLst/>
          </a:prstGeom>
          <a:no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1600" b="0" i="0" u="none" strike="noStrike" cap="none" normalizeH="0" baseline="0" dirty="0">
              <a:ln>
                <a:noFill/>
              </a:ln>
              <a:solidFill>
                <a:schemeClr val="tx1"/>
              </a:solidFill>
              <a:effectLst/>
              <a:latin typeface="Times New Roman" pitchFamily="18" charset="0"/>
            </a:endParaRPr>
          </a:p>
        </p:txBody>
      </p:sp>
      <p:sp>
        <p:nvSpPr>
          <p:cNvPr id="14" name="Retângulo 13">
            <a:extLst>
              <a:ext uri="{FF2B5EF4-FFF2-40B4-BE49-F238E27FC236}">
                <a16:creationId xmlns:a16="http://schemas.microsoft.com/office/drawing/2014/main" id="{C930AE1D-D2AC-4F33-8F76-CB26445FA982}"/>
              </a:ext>
            </a:extLst>
          </p:cNvPr>
          <p:cNvSpPr/>
          <p:nvPr/>
        </p:nvSpPr>
        <p:spPr bwMode="auto">
          <a:xfrm>
            <a:off x="8138167" y="4677508"/>
            <a:ext cx="520504" cy="338554"/>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1600" b="0" i="0" u="none" strike="noStrike" cap="none" normalizeH="0" baseline="0" dirty="0">
              <a:ln>
                <a:noFill/>
              </a:ln>
              <a:solidFill>
                <a:schemeClr val="tx1"/>
              </a:solidFill>
              <a:effectLst/>
              <a:latin typeface="Times New Roman" pitchFamily="18" charset="0"/>
            </a:endParaRPr>
          </a:p>
        </p:txBody>
      </p:sp>
      <p:sp>
        <p:nvSpPr>
          <p:cNvPr id="15" name="Retângulo 14">
            <a:extLst>
              <a:ext uri="{FF2B5EF4-FFF2-40B4-BE49-F238E27FC236}">
                <a16:creationId xmlns:a16="http://schemas.microsoft.com/office/drawing/2014/main" id="{29492F7B-12D9-486B-A374-E35FC6EA92C9}"/>
              </a:ext>
            </a:extLst>
          </p:cNvPr>
          <p:cNvSpPr/>
          <p:nvPr/>
        </p:nvSpPr>
        <p:spPr bwMode="auto">
          <a:xfrm>
            <a:off x="10318654" y="4677510"/>
            <a:ext cx="520504" cy="338554"/>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1600" b="0" i="0" u="none" strike="noStrike" cap="none" normalizeH="0" baseline="0" dirty="0">
              <a:ln>
                <a:noFill/>
              </a:ln>
              <a:solidFill>
                <a:schemeClr val="tx1"/>
              </a:solidFill>
              <a:effectLst/>
              <a:latin typeface="Times New Roman" pitchFamily="18" charset="0"/>
            </a:endParaRPr>
          </a:p>
        </p:txBody>
      </p:sp>
      <p:sp>
        <p:nvSpPr>
          <p:cNvPr id="16" name="Retângulo 15">
            <a:extLst>
              <a:ext uri="{FF2B5EF4-FFF2-40B4-BE49-F238E27FC236}">
                <a16:creationId xmlns:a16="http://schemas.microsoft.com/office/drawing/2014/main" id="{AAFB1597-5479-4542-BAD2-B6FDB4FCA00E}"/>
              </a:ext>
            </a:extLst>
          </p:cNvPr>
          <p:cNvSpPr/>
          <p:nvPr/>
        </p:nvSpPr>
        <p:spPr bwMode="auto">
          <a:xfrm>
            <a:off x="2623626" y="4691574"/>
            <a:ext cx="520504" cy="338554"/>
          </a:xfrm>
          <a:prstGeom prst="rect">
            <a:avLst/>
          </a:prstGeom>
          <a:no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1600" b="0" i="0" u="none" strike="noStrike" cap="none" normalizeH="0" baseline="0" dirty="0">
              <a:ln>
                <a:noFill/>
              </a:ln>
              <a:solidFill>
                <a:schemeClr val="tx1"/>
              </a:solidFill>
              <a:effectLst/>
              <a:latin typeface="Times New Roman" pitchFamily="18" charset="0"/>
            </a:endParaRPr>
          </a:p>
        </p:txBody>
      </p:sp>
      <p:sp>
        <p:nvSpPr>
          <p:cNvPr id="17" name="Retângulo 16">
            <a:extLst>
              <a:ext uri="{FF2B5EF4-FFF2-40B4-BE49-F238E27FC236}">
                <a16:creationId xmlns:a16="http://schemas.microsoft.com/office/drawing/2014/main" id="{7A72CCD7-9397-4449-8FC6-E1AA0491FE34}"/>
              </a:ext>
            </a:extLst>
          </p:cNvPr>
          <p:cNvSpPr/>
          <p:nvPr/>
        </p:nvSpPr>
        <p:spPr bwMode="auto">
          <a:xfrm>
            <a:off x="4731435" y="4689228"/>
            <a:ext cx="520504" cy="338554"/>
          </a:xfrm>
          <a:prstGeom prst="rect">
            <a:avLst/>
          </a:prstGeom>
          <a:no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16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0691411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ppt_x"/>
                                          </p:val>
                                        </p:tav>
                                        <p:tav tm="100000">
                                          <p:val>
                                            <p:strVal val="#ppt_x"/>
                                          </p:val>
                                        </p:tav>
                                      </p:tavLst>
                                    </p:anim>
                                    <p:anim calcmode="lin" valueType="num">
                                      <p:cBhvr additive="base">
                                        <p:cTn id="3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0E5A696-2911-43CC-9AB5-A0CE0431FF75}"/>
              </a:ext>
            </a:extLst>
          </p:cNvPr>
          <p:cNvSpPr>
            <a:spLocks noGrp="1"/>
          </p:cNvSpPr>
          <p:nvPr>
            <p:ph idx="1"/>
          </p:nvPr>
        </p:nvSpPr>
        <p:spPr>
          <a:xfrm>
            <a:off x="248561" y="288434"/>
            <a:ext cx="11680842" cy="4883150"/>
          </a:xfrm>
        </p:spPr>
        <p:txBody>
          <a:bodyPr/>
          <a:lstStyle/>
          <a:p>
            <a:pPr algn="just">
              <a:buClr>
                <a:srgbClr val="C00000"/>
              </a:buClr>
              <a:buSzPct val="100000"/>
              <a:buFont typeface="Wingdings" panose="05000000000000000000" pitchFamily="2" charset="2"/>
              <a:buChar char="§"/>
            </a:pPr>
            <a:r>
              <a:rPr lang="pt-BR" sz="2800" spc="-15"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Ao preço de $40, a empresa deveria produzir oito unidades de produto para maximizar seu lucro </a:t>
            </a:r>
            <a:r>
              <a:rPr lang="pt-BR" sz="2800" spc="-15" dirty="0">
                <a:solidFill>
                  <a:srgbClr val="C00000"/>
                </a:solidFill>
                <a:effectLst/>
                <a:latin typeface="Calibri" panose="020F0502020204030204" pitchFamily="34" charset="0"/>
                <a:ea typeface="Cambria" panose="02040503050406030204" pitchFamily="18" charset="0"/>
                <a:cs typeface="Calibri" panose="020F0502020204030204" pitchFamily="34" charset="0"/>
                <a:sym typeface="Symbol" panose="05050102010706020507" pitchFamily="18" charset="2"/>
              </a:rPr>
              <a:t></a:t>
            </a:r>
            <a:r>
              <a:rPr lang="pt-BR" sz="2800" spc="-15"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essa é a quantidade mais próxima do ponto em que o preço se iguala ao custo marginal.  Ao preço de $35, a empresa deveria produzir sete unidades de produto com o objetivo de maximizar seu lucro.  Quando o preço cai de $40 para $35, o lucro cai de $60 para $23.</a:t>
            </a:r>
            <a:endParaRPr lang="pt-BR" sz="2800" dirty="0">
              <a:effectLst/>
              <a:latin typeface="Calibri" panose="020F0502020204030204" pitchFamily="34" charset="0"/>
              <a:ea typeface="Cambria" panose="02040503050406030204" pitchFamily="18" charset="0"/>
              <a:cs typeface="Calibri" panose="020F0502020204030204" pitchFamily="34" charset="0"/>
            </a:endParaRPr>
          </a:p>
          <a:p>
            <a:pPr algn="just">
              <a:buClr>
                <a:srgbClr val="C00000"/>
              </a:buClr>
              <a:buSzPct val="100000"/>
              <a:buFont typeface="Wingdings" panose="05000000000000000000" pitchFamily="2" charset="2"/>
              <a:buChar char="§"/>
            </a:pPr>
            <a:endParaRPr lang="pt-BR"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07501088"/>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F3F1E51-F06A-4C10-BDFC-BA81745AB17F}"/>
              </a:ext>
            </a:extLst>
          </p:cNvPr>
          <p:cNvSpPr>
            <a:spLocks noGrp="1"/>
          </p:cNvSpPr>
          <p:nvPr>
            <p:ph idx="1"/>
          </p:nvPr>
        </p:nvSpPr>
        <p:spPr>
          <a:xfrm>
            <a:off x="248561" y="218100"/>
            <a:ext cx="11666774" cy="4883150"/>
          </a:xfrm>
        </p:spPr>
        <p:txBody>
          <a:bodyPr/>
          <a:lstStyle/>
          <a:p>
            <a:pPr lvl="0" algn="just">
              <a:spcAft>
                <a:spcPts val="600"/>
              </a:spcAft>
              <a:buFont typeface="Wingdings" panose="05000000000000000000" pitchFamily="2" charset="2"/>
              <a:buChar char="§"/>
              <a:tabLst>
                <a:tab pos="-457200" algn="l"/>
              </a:tabLst>
            </a:pPr>
            <a:r>
              <a:rPr lang="pt-BR" sz="2800" spc="-15" dirty="0">
                <a:solidFill>
                  <a:schemeClr val="tx1"/>
                </a:solidFill>
                <a:latin typeface="Calibri" panose="020F0502020204030204" pitchFamily="34" charset="0"/>
                <a:ea typeface="Cambria" panose="02040503050406030204" pitchFamily="18" charset="0"/>
                <a:cs typeface="Times New Roman" panose="02020603050405020304" pitchFamily="18" charset="0"/>
              </a:rPr>
              <a:t>7</a:t>
            </a:r>
            <a:r>
              <a:rPr lang="pt-BR" sz="2800" spc="-15" dirty="0">
                <a:solidFill>
                  <a:schemeClr val="tx1"/>
                </a:solidFill>
                <a:effectLst/>
                <a:latin typeface="Calibri" panose="020F0502020204030204" pitchFamily="34" charset="0"/>
                <a:ea typeface="Cambria" panose="02040503050406030204" pitchFamily="18" charset="0"/>
                <a:cs typeface="Times New Roman" panose="02020603050405020304" pitchFamily="18" charset="0"/>
              </a:rPr>
              <a:t>) </a:t>
            </a:r>
            <a:r>
              <a:rPr lang="pt-BR" sz="2800" spc="-15" dirty="0">
                <a:solidFill>
                  <a:schemeClr val="tx1"/>
                </a:solidFill>
                <a:effectLst/>
                <a:latin typeface="Calibri" panose="020F0502020204030204" pitchFamily="34" charset="0"/>
                <a:ea typeface="Cambria" panose="02040503050406030204" pitchFamily="18" charset="0"/>
                <a:cs typeface="Calibri" panose="020F0502020204030204" pitchFamily="34" charset="0"/>
              </a:rPr>
              <a:t>Utilizando novamente os dados da Tabela 1, descreva o que ocorreria com a escolha do nível de produção da empresa e com seu lucro se o custo fixo da produção fosse aumentado de $50 para $100 e, posteriormente, para $150. Que conclusão geral você poderia tirar dos efeitos dos custos fixos sobre o nível de produção escolhido  pela empresa?</a:t>
            </a:r>
            <a:endParaRPr lang="pt-BR" sz="2800" dirty="0">
              <a:solidFill>
                <a:schemeClr val="tx1"/>
              </a:solidFill>
              <a:effectLst/>
              <a:latin typeface="Calibri" panose="020F0502020204030204" pitchFamily="34" charset="0"/>
              <a:ea typeface="Cambria" panose="02040503050406030204" pitchFamily="18" charset="0"/>
              <a:cs typeface="Calibri" panose="020F0502020204030204" pitchFamily="34" charset="0"/>
            </a:endParaRPr>
          </a:p>
          <a:p>
            <a:pPr algn="just">
              <a:spcAft>
                <a:spcPts val="600"/>
              </a:spcAft>
              <a:buClr>
                <a:srgbClr val="C00000"/>
              </a:buClr>
              <a:buSzPct val="101000"/>
              <a:buFont typeface="Wingdings" panose="05000000000000000000" pitchFamily="2" charset="2"/>
              <a:buChar char="§"/>
              <a:tabLst>
                <a:tab pos="-457200" algn="l"/>
              </a:tabLst>
            </a:pPr>
            <a:endParaRPr lang="pt-BR" sz="2800" dirty="0">
              <a:effectLst/>
              <a:latin typeface="Calibri" panose="020F0502020204030204" pitchFamily="34" charset="0"/>
              <a:ea typeface="Cambria" panose="02040503050406030204" pitchFamily="18" charset="0"/>
              <a:cs typeface="Calibri" panose="020F0502020204030204" pitchFamily="34" charset="0"/>
            </a:endParaRPr>
          </a:p>
          <a:p>
            <a:endParaRPr lang="pt-BR" dirty="0"/>
          </a:p>
        </p:txBody>
      </p:sp>
    </p:spTree>
    <p:extLst>
      <p:ext uri="{BB962C8B-B14F-4D97-AF65-F5344CB8AC3E}">
        <p14:creationId xmlns:p14="http://schemas.microsoft.com/office/powerpoint/2010/main" val="60817944"/>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E137640-1F8A-463A-9247-F53DFF7FC94E}"/>
              </a:ext>
            </a:extLst>
          </p:cNvPr>
          <p:cNvSpPr>
            <a:spLocks noGrp="1"/>
          </p:cNvSpPr>
          <p:nvPr>
            <p:ph idx="1"/>
          </p:nvPr>
        </p:nvSpPr>
        <p:spPr>
          <a:xfrm>
            <a:off x="332952" y="302505"/>
            <a:ext cx="11526096" cy="4883150"/>
          </a:xfrm>
        </p:spPr>
        <p:txBody>
          <a:bodyPr/>
          <a:lstStyle/>
          <a:p>
            <a:pPr algn="just">
              <a:buClr>
                <a:srgbClr val="C00000"/>
              </a:buClr>
              <a:buSzPct val="100000"/>
              <a:buFont typeface="Wingdings" panose="05000000000000000000" pitchFamily="2" charset="2"/>
              <a:buChar char="§"/>
            </a:pPr>
            <a:r>
              <a:rPr lang="pt-BR" sz="2800" spc="-15"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Em todos os casos acima </a:t>
            </a:r>
            <a:r>
              <a:rPr lang="pt-BR" sz="2800" spc="-15" dirty="0">
                <a:solidFill>
                  <a:srgbClr val="C00000"/>
                </a:solidFill>
                <a:effectLst/>
                <a:latin typeface="Calibri" panose="020F0502020204030204" pitchFamily="34" charset="0"/>
                <a:ea typeface="Cambria" panose="02040503050406030204" pitchFamily="18" charset="0"/>
                <a:cs typeface="Calibri" panose="020F0502020204030204" pitchFamily="34" charset="0"/>
                <a:sym typeface="Symbol" panose="05050102010706020507" pitchFamily="18" charset="2"/>
              </a:rPr>
              <a:t></a:t>
            </a:r>
            <a:r>
              <a:rPr lang="pt-BR" sz="2800" spc="-15"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com custo fixo igual a 50, 100 e 150 </a:t>
            </a:r>
            <a:r>
              <a:rPr lang="pt-BR" sz="2800" spc="-15" dirty="0">
                <a:solidFill>
                  <a:srgbClr val="C00000"/>
                </a:solidFill>
                <a:effectLst/>
                <a:latin typeface="Calibri" panose="020F0502020204030204" pitchFamily="34" charset="0"/>
                <a:ea typeface="Cambria" panose="02040503050406030204" pitchFamily="18" charset="0"/>
                <a:cs typeface="Calibri" panose="020F0502020204030204" pitchFamily="34" charset="0"/>
                <a:sym typeface="Symbol" panose="05050102010706020507" pitchFamily="18" charset="2"/>
              </a:rPr>
              <a:t></a:t>
            </a:r>
            <a:r>
              <a:rPr lang="pt-BR" sz="2800" spc="-15"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 a empresa produzirá 8 unidades, pois essa é a quantidade mais próxima do ponto em que o preço é igual ao custo marginal (excluídos os casos em que o custo marginal é superior ao preço). </a:t>
            </a:r>
          </a:p>
          <a:p>
            <a:pPr algn="just">
              <a:buClr>
                <a:srgbClr val="C00000"/>
              </a:buClr>
              <a:buSzPct val="100000"/>
              <a:buFont typeface="Wingdings" panose="05000000000000000000" pitchFamily="2" charset="2"/>
              <a:buChar char="§"/>
            </a:pPr>
            <a:endParaRPr lang="pt-BR" sz="1200" spc="-15" dirty="0">
              <a:solidFill>
                <a:srgbClr val="C00000"/>
              </a:solidFill>
              <a:effectLst/>
              <a:latin typeface="Calibri" panose="020F0502020204030204" pitchFamily="34" charset="0"/>
              <a:ea typeface="Cambria" panose="02040503050406030204" pitchFamily="18" charset="0"/>
              <a:cs typeface="Calibri" panose="020F0502020204030204" pitchFamily="34" charset="0"/>
            </a:endParaRPr>
          </a:p>
          <a:p>
            <a:pPr algn="just">
              <a:spcBef>
                <a:spcPts val="600"/>
              </a:spcBef>
              <a:buClr>
                <a:srgbClr val="C00000"/>
              </a:buClr>
              <a:buSzPct val="100000"/>
              <a:buFont typeface="Wingdings" panose="05000000000000000000" pitchFamily="2" charset="2"/>
              <a:buChar char="§"/>
            </a:pPr>
            <a:r>
              <a:rPr lang="pt-BR" sz="2800" b="1" spc="-15" dirty="0">
                <a:solidFill>
                  <a:srgbClr val="C00000"/>
                </a:solidFill>
                <a:effectLst/>
                <a:latin typeface="Calibri" panose="020F0502020204030204" pitchFamily="34" charset="0"/>
                <a:ea typeface="Cambria" panose="02040503050406030204" pitchFamily="18" charset="0"/>
                <a:cs typeface="Calibri" panose="020F0502020204030204" pitchFamily="34" charset="0"/>
              </a:rPr>
              <a:t>Os custos fixos não influenciam a quantidade ótima produzida, pois não afetam o custo marginal.</a:t>
            </a:r>
          </a:p>
          <a:p>
            <a:pPr lvl="1" algn="just">
              <a:spcBef>
                <a:spcPts val="600"/>
              </a:spcBef>
              <a:buClr>
                <a:srgbClr val="C00000"/>
              </a:buClr>
              <a:buSzPct val="100000"/>
              <a:buFont typeface="Wingdings" panose="05000000000000000000" pitchFamily="2" charset="2"/>
              <a:buChar char="§"/>
            </a:pPr>
            <a:r>
              <a:rPr lang="pt-BR" b="1" spc="-15" dirty="0">
                <a:solidFill>
                  <a:srgbClr val="C00000"/>
                </a:solidFill>
                <a:latin typeface="Calibri" panose="020F0502020204030204" pitchFamily="34" charset="0"/>
                <a:ea typeface="Cambria" panose="02040503050406030204" pitchFamily="18" charset="0"/>
                <a:cs typeface="Calibri" panose="020F0502020204030204" pitchFamily="34" charset="0"/>
              </a:rPr>
              <a:t>Afetam apenas o montante do lucro!</a:t>
            </a:r>
            <a:endParaRPr lang="pt-BR" b="1" dirty="0">
              <a:effectLst/>
              <a:latin typeface="Calibri" panose="020F0502020204030204" pitchFamily="34" charset="0"/>
              <a:ea typeface="Cambria" panose="02040503050406030204" pitchFamily="18" charset="0"/>
              <a:cs typeface="Calibri" panose="020F0502020204030204" pitchFamily="34" charset="0"/>
            </a:endParaRPr>
          </a:p>
          <a:p>
            <a:pPr algn="just">
              <a:buClr>
                <a:srgbClr val="C00000"/>
              </a:buClr>
              <a:buSzPct val="100000"/>
              <a:buFont typeface="Wingdings" panose="05000000000000000000" pitchFamily="2" charset="2"/>
              <a:buChar char="§"/>
            </a:pPr>
            <a:endParaRPr lang="pt-BR"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7391971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433C166-12B8-4938-B3B2-8C2B44D9B557}"/>
              </a:ext>
            </a:extLst>
          </p:cNvPr>
          <p:cNvSpPr>
            <a:spLocks noGrp="1"/>
          </p:cNvSpPr>
          <p:nvPr>
            <p:ph idx="1"/>
          </p:nvPr>
        </p:nvSpPr>
        <p:spPr>
          <a:xfrm>
            <a:off x="234494" y="189966"/>
            <a:ext cx="11666774" cy="4883150"/>
          </a:xfrm>
        </p:spPr>
        <p:txBody>
          <a:bodyPr/>
          <a:lstStyle/>
          <a:p>
            <a:pPr marL="0" lvl="0" indent="0" algn="just">
              <a:spcAft>
                <a:spcPts val="600"/>
              </a:spcAft>
              <a:buNone/>
              <a:tabLst>
                <a:tab pos="-457200" algn="l"/>
              </a:tabLst>
            </a:pPr>
            <a:r>
              <a:rPr lang="pt-BR" sz="2800" spc="-15" dirty="0">
                <a:solidFill>
                  <a:schemeClr val="tx1"/>
                </a:solidFill>
                <a:effectLst/>
                <a:latin typeface="Calibri" panose="020F0502020204030204" pitchFamily="34" charset="0"/>
                <a:ea typeface="Cambria" panose="02040503050406030204" pitchFamily="18" charset="0"/>
                <a:cs typeface="Times New Roman" panose="02020603050405020304" pitchFamily="18" charset="0"/>
              </a:rPr>
              <a:t>13) Quais das afirmações abaixo são falsas e quais são verdadeiras ? Justifique sua resposta.</a:t>
            </a:r>
            <a:endParaRPr lang="pt-BR" sz="28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marL="0" lvl="0" indent="0" algn="just">
              <a:spcAft>
                <a:spcPts val="600"/>
              </a:spcAft>
              <a:buNone/>
              <a:tabLst>
                <a:tab pos="-457200" algn="l"/>
              </a:tabLst>
            </a:pPr>
            <a:r>
              <a:rPr lang="pt-BR" sz="2800" spc="-15" dirty="0">
                <a:solidFill>
                  <a:schemeClr val="tx1"/>
                </a:solidFill>
                <a:effectLst/>
                <a:latin typeface="Calibri" panose="020F0502020204030204" pitchFamily="34" charset="0"/>
                <a:ea typeface="Cambria" panose="02040503050406030204" pitchFamily="18" charset="0"/>
                <a:cs typeface="Times New Roman" panose="02020603050405020304" pitchFamily="18" charset="0"/>
              </a:rPr>
              <a:t>a) O monopolista cobra o preço que quer.</a:t>
            </a:r>
            <a:endParaRPr lang="pt-BR" sz="28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marL="442595" algn="just">
              <a:spcAft>
                <a:spcPts val="600"/>
              </a:spcAft>
              <a:tabLst>
                <a:tab pos="-457200" algn="l"/>
              </a:tabLst>
            </a:pPr>
            <a:r>
              <a:rPr lang="pt-BR" sz="2800" b="1"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Falsa:</a:t>
            </a:r>
            <a:r>
              <a:rPr lang="pt-BR"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Não</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existe</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demanda</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para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diversos</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preços</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o  que  impede o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monopolista</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de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cobrar</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qualquer</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preço</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que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queira</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Quanto</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ao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maior</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preço</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que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consegue</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este</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está</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associado</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à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produção</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de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apenas</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uma</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unidade</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Enquanto</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Rmg</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&gt;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Cmg</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o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monopolista</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ganha</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mais</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vendendo</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mais</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o que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requer</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redução</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do </a:t>
            </a:r>
            <a:r>
              <a:rPr lang="en-US" sz="2800" spc="-15" dirty="0" err="1">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preço</a:t>
            </a:r>
            <a:r>
              <a:rPr lang="en-US"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a:t>
            </a:r>
            <a:endParaRPr lang="pt-BR" sz="28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0" algn="just">
              <a:spcAft>
                <a:spcPts val="600"/>
              </a:spcAft>
              <a:buNone/>
              <a:tabLst>
                <a:tab pos="-457200" algn="l"/>
              </a:tabLst>
            </a:pPr>
            <a:r>
              <a:rPr lang="pt-BR" sz="2800" spc="-15" dirty="0">
                <a:solidFill>
                  <a:schemeClr val="tx1"/>
                </a:solidFill>
                <a:latin typeface="Calibri" panose="020F0502020204030204" pitchFamily="34" charset="0"/>
                <a:ea typeface="Cambria" panose="02040503050406030204" pitchFamily="18" charset="0"/>
                <a:cs typeface="Times New Roman" panose="02020603050405020304" pitchFamily="18" charset="0"/>
              </a:rPr>
              <a:t>b) </a:t>
            </a:r>
            <a:r>
              <a:rPr lang="pt-BR" sz="2800" spc="-15" dirty="0">
                <a:solidFill>
                  <a:schemeClr val="tx1"/>
                </a:solidFill>
                <a:effectLst/>
                <a:latin typeface="Calibri" panose="020F0502020204030204" pitchFamily="34" charset="0"/>
                <a:ea typeface="Cambria" panose="02040503050406030204" pitchFamily="18" charset="0"/>
                <a:cs typeface="Times New Roman" panose="02020603050405020304" pitchFamily="18" charset="0"/>
              </a:rPr>
              <a:t>Os monopólios sempre geram lucro econômico.</a:t>
            </a:r>
            <a:endParaRPr lang="pt-BR" sz="28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marL="457200" algn="just">
              <a:spcAft>
                <a:spcPts val="600"/>
              </a:spcAft>
              <a:tabLst>
                <a:tab pos="-457200" algn="l"/>
              </a:tabLst>
            </a:pPr>
            <a:r>
              <a:rPr lang="pt-BR" sz="2800" b="1"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Falsa:</a:t>
            </a:r>
            <a:r>
              <a:rPr lang="pt-BR"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 assim como outras firmas em qualquer estrutura de mercado, os monopólios podem apresentar prejuízo.</a:t>
            </a:r>
            <a:endParaRPr lang="pt-BR" sz="2800" dirty="0">
              <a:effectLst/>
              <a:latin typeface="Cambria" panose="02040503050406030204" pitchFamily="18" charset="0"/>
              <a:ea typeface="Cambria" panose="02040503050406030204" pitchFamily="18" charset="0"/>
              <a:cs typeface="Times New Roman" panose="02020603050405020304" pitchFamily="18" charset="0"/>
            </a:endParaRPr>
          </a:p>
          <a:p>
            <a:endParaRPr lang="pt-BR" dirty="0"/>
          </a:p>
        </p:txBody>
      </p:sp>
    </p:spTree>
    <p:extLst>
      <p:ext uri="{BB962C8B-B14F-4D97-AF65-F5344CB8AC3E}">
        <p14:creationId xmlns:p14="http://schemas.microsoft.com/office/powerpoint/2010/main" val="46260970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E0DF331-8827-49A7-B6EF-3BA84C736728}"/>
              </a:ext>
            </a:extLst>
          </p:cNvPr>
          <p:cNvSpPr>
            <a:spLocks noGrp="1"/>
          </p:cNvSpPr>
          <p:nvPr>
            <p:ph idx="1"/>
          </p:nvPr>
        </p:nvSpPr>
        <p:spPr>
          <a:xfrm>
            <a:off x="178221" y="189959"/>
            <a:ext cx="11751182" cy="4883150"/>
          </a:xfrm>
        </p:spPr>
        <p:txBody>
          <a:bodyPr/>
          <a:lstStyle/>
          <a:p>
            <a:pPr marL="0" lvl="0" indent="0" algn="just">
              <a:spcAft>
                <a:spcPts val="600"/>
              </a:spcAft>
              <a:buNone/>
              <a:tabLst>
                <a:tab pos="-457200" algn="l"/>
              </a:tabLst>
            </a:pPr>
            <a:r>
              <a:rPr lang="pt-BR" sz="2800" spc="-15" dirty="0">
                <a:solidFill>
                  <a:schemeClr val="tx1"/>
                </a:solidFill>
                <a:effectLst/>
                <a:latin typeface="Calibri" panose="020F0502020204030204" pitchFamily="34" charset="0"/>
                <a:ea typeface="Cambria" panose="02040503050406030204" pitchFamily="18" charset="0"/>
                <a:cs typeface="Times New Roman" panose="02020603050405020304" pitchFamily="18" charset="0"/>
              </a:rPr>
              <a:t>c) Os monopólios produzem onde há maior lucro por unidade.</a:t>
            </a:r>
            <a:endParaRPr lang="pt-BR" sz="28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marL="457200" algn="just">
              <a:spcAft>
                <a:spcPts val="600"/>
              </a:spcAft>
              <a:tabLst>
                <a:tab pos="-457200" algn="l"/>
              </a:tabLst>
            </a:pPr>
            <a:r>
              <a:rPr lang="pt-BR" sz="2800" b="1"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Falsa: </a:t>
            </a:r>
            <a:r>
              <a:rPr lang="pt-BR"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uma   firma  que  tem  o maior  lucro  unitário  não  está  tendo  o maior  lucro  possível.    Por  exemplo,   supondo  que  a  primeira unidade  aumenta  os  lucros  em  R$ 3,00,  a seguinte em R$ 2,00,   a  terceira  em  R$ 1,00 e que a quarta reduz  o lucro em  R$ 1,00,   o  maior lucro médio está na produção  de  uma  unidade,  mas  o maior lucro possível (R$ 6,00), está na produção de três unidades,  onde  o  lucro médio  é  apenas  R$ 2,00.  Uma firma sempre deve produzir mais quando o  aumento da produção  proporciona uma  elevação dos lucros, ainda que estes cresçam em valores inferiores   ao  lucro  médio,  vindo  a  reduzir,  consequentemente,  os  lucros  médios.</a:t>
            </a:r>
            <a:endParaRPr lang="pt-BR" sz="2800" dirty="0">
              <a:effectLst/>
              <a:latin typeface="Cambria" panose="02040503050406030204" pitchFamily="18" charset="0"/>
              <a:ea typeface="Cambria" panose="02040503050406030204" pitchFamily="18" charset="0"/>
              <a:cs typeface="Times New Roman" panose="02020603050405020304" pitchFamily="18" charset="0"/>
            </a:endParaRPr>
          </a:p>
          <a:p>
            <a:endParaRPr lang="pt-BR" sz="2800" dirty="0"/>
          </a:p>
        </p:txBody>
      </p:sp>
    </p:spTree>
    <p:extLst>
      <p:ext uri="{BB962C8B-B14F-4D97-AF65-F5344CB8AC3E}">
        <p14:creationId xmlns:p14="http://schemas.microsoft.com/office/powerpoint/2010/main" val="57287811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D823D6E9-70B5-49C1-95F0-4F58D8C5D2D3}"/>
              </a:ext>
            </a:extLst>
          </p:cNvPr>
          <p:cNvSpPr>
            <a:spLocks noGrp="1"/>
          </p:cNvSpPr>
          <p:nvPr>
            <p:ph idx="1"/>
          </p:nvPr>
        </p:nvSpPr>
        <p:spPr>
          <a:xfrm>
            <a:off x="178221" y="189959"/>
            <a:ext cx="11751182" cy="4883150"/>
          </a:xfrm>
        </p:spPr>
        <p:txBody>
          <a:bodyPr/>
          <a:lstStyle/>
          <a:p>
            <a:pPr marL="0" lvl="0" indent="0" algn="just">
              <a:spcAft>
                <a:spcPts val="600"/>
              </a:spcAft>
              <a:buNone/>
              <a:tabLst>
                <a:tab pos="-457200" algn="l"/>
              </a:tabLst>
            </a:pPr>
            <a:r>
              <a:rPr lang="pt-BR" sz="2800" spc="-15" dirty="0">
                <a:solidFill>
                  <a:schemeClr val="tx1"/>
                </a:solidFill>
                <a:latin typeface="Calibri" panose="020F0502020204030204" pitchFamily="34" charset="0"/>
                <a:ea typeface="Cambria" panose="02040503050406030204" pitchFamily="18" charset="0"/>
                <a:cs typeface="Times New Roman" panose="02020603050405020304" pitchFamily="18" charset="0"/>
              </a:rPr>
              <a:t>d)</a:t>
            </a:r>
            <a:r>
              <a:rPr lang="pt-BR" sz="2800" spc="-15" dirty="0">
                <a:solidFill>
                  <a:schemeClr val="tx1"/>
                </a:solidFill>
                <a:effectLst/>
                <a:latin typeface="Calibri" panose="020F0502020204030204" pitchFamily="34" charset="0"/>
                <a:ea typeface="Cambria" panose="02040503050406030204" pitchFamily="18" charset="0"/>
                <a:cs typeface="Times New Roman" panose="02020603050405020304" pitchFamily="18" charset="0"/>
              </a:rPr>
              <a:t> Um monopólio não possui uma curva de oferta.</a:t>
            </a:r>
            <a:endParaRPr lang="pt-BR" sz="28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marL="457200" algn="just">
              <a:spcAft>
                <a:spcPts val="600"/>
              </a:spcAft>
              <a:tabLst>
                <a:tab pos="-457200" algn="l"/>
              </a:tabLst>
            </a:pPr>
            <a:r>
              <a:rPr lang="pt-BR" sz="2800" b="1"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Verdadeira: </a:t>
            </a:r>
            <a:r>
              <a:rPr lang="pt-BR"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a curva de oferta diz quanto a firma vai  produzir a cada  preço.  O  monopolista  não  é  um  tomador  de  preço, ele  determina  o  preço,  e  pode  cobrar  diferentes  preços  para cada quantidade,  dependendo   de   seus   objetivos.   Dessa   forma,   não   podemos construir uma relação estável entre preço e quantidade ofertada.</a:t>
            </a:r>
            <a:endParaRPr lang="pt-BR" sz="28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0" algn="just">
              <a:spcAft>
                <a:spcPts val="600"/>
              </a:spcAft>
              <a:buNone/>
              <a:tabLst>
                <a:tab pos="-457200" algn="l"/>
              </a:tabLst>
            </a:pPr>
            <a:r>
              <a:rPr lang="pt-BR" sz="2800" spc="-15" dirty="0">
                <a:solidFill>
                  <a:schemeClr val="tx1"/>
                </a:solidFill>
                <a:effectLst/>
                <a:latin typeface="Calibri" panose="020F0502020204030204" pitchFamily="34" charset="0"/>
                <a:ea typeface="Cambria" panose="02040503050406030204" pitchFamily="18" charset="0"/>
                <a:cs typeface="Times New Roman" panose="02020603050405020304" pitchFamily="18" charset="0"/>
              </a:rPr>
              <a:t>e) Os monopólios produzem menos do que as firmas competitivas quando os custos são os mesmos.</a:t>
            </a:r>
            <a:endParaRPr lang="pt-BR" sz="28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marL="457200" algn="just">
              <a:spcAft>
                <a:spcPts val="600"/>
              </a:spcAft>
              <a:tabLst>
                <a:tab pos="-457200" algn="l"/>
              </a:tabLst>
            </a:pPr>
            <a:r>
              <a:rPr lang="pt-BR" sz="2800" b="1"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Verdadeira: </a:t>
            </a:r>
            <a:r>
              <a:rPr lang="pt-BR" sz="2800" spc="-15" dirty="0">
                <a:solidFill>
                  <a:srgbClr val="C00000"/>
                </a:solidFill>
                <a:effectLst/>
                <a:latin typeface="Calibri" panose="020F0502020204030204" pitchFamily="34" charset="0"/>
                <a:ea typeface="Cambria" panose="02040503050406030204" pitchFamily="18" charset="0"/>
                <a:cs typeface="Times New Roman" panose="02020603050405020304" pitchFamily="18" charset="0"/>
              </a:rPr>
              <a:t>se a  indústria  tem  os  mesmos  custos,  independentemente da presença   de   muitas   firmas   ou   de apenas   uma,    a   produção  industrial total será maior quando  a   indústria  for competitiva  do que quando monopolizada por uma firma.</a:t>
            </a:r>
            <a:endParaRPr lang="pt-BR" sz="2800" dirty="0">
              <a:effectLst/>
              <a:latin typeface="Cambria" panose="02040503050406030204" pitchFamily="18" charset="0"/>
              <a:ea typeface="Cambria" panose="02040503050406030204" pitchFamily="18" charset="0"/>
              <a:cs typeface="Times New Roman" panose="02020603050405020304" pitchFamily="18" charset="0"/>
            </a:endParaRPr>
          </a:p>
          <a:p>
            <a:endParaRPr lang="pt-BR" sz="2800" dirty="0"/>
          </a:p>
        </p:txBody>
      </p:sp>
    </p:spTree>
    <p:extLst>
      <p:ext uri="{BB962C8B-B14F-4D97-AF65-F5344CB8AC3E}">
        <p14:creationId xmlns:p14="http://schemas.microsoft.com/office/powerpoint/2010/main" val="39961433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ultiple Bars">
  <a:themeElements>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fontScheme name="Multiple Bars">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ultiple 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iple 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ultiple 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iple 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iple 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iple 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ultiple 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Template>
  <TotalTime>4161</TotalTime>
  <Words>1199</Words>
  <Application>Microsoft Office PowerPoint</Application>
  <PresentationFormat>Widescreen</PresentationFormat>
  <Paragraphs>40</Paragraphs>
  <Slides>11</Slides>
  <Notes>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11</vt:i4>
      </vt:variant>
    </vt:vector>
  </HeadingPairs>
  <TitlesOfParts>
    <vt:vector size="17" baseType="lpstr">
      <vt:lpstr>Arial</vt:lpstr>
      <vt:lpstr>Calibri</vt:lpstr>
      <vt:lpstr>Cambria</vt:lpstr>
      <vt:lpstr>Times New Roman</vt:lpstr>
      <vt:lpstr>Wingdings</vt:lpstr>
      <vt:lpstr>Multiple Bars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2</dc:title>
  <dc:creator>ACJA</dc:creator>
  <cp:lastModifiedBy>Antonio Carlos Assumpção</cp:lastModifiedBy>
  <cp:revision>230</cp:revision>
  <dcterms:created xsi:type="dcterms:W3CDTF">2000-03-16T15:04:42Z</dcterms:created>
  <dcterms:modified xsi:type="dcterms:W3CDTF">2021-12-06T13:41:02Z</dcterms:modified>
</cp:coreProperties>
</file>