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720" r:id="rId2"/>
  </p:sldMasterIdLst>
  <p:notesMasterIdLst>
    <p:notesMasterId r:id="rId42"/>
  </p:notesMasterIdLst>
  <p:handoutMasterIdLst>
    <p:handoutMasterId r:id="rId43"/>
  </p:handoutMasterIdLst>
  <p:sldIdLst>
    <p:sldId id="256" r:id="rId3"/>
    <p:sldId id="589" r:id="rId4"/>
    <p:sldId id="590" r:id="rId5"/>
    <p:sldId id="591" r:id="rId6"/>
    <p:sldId id="592" r:id="rId7"/>
    <p:sldId id="593" r:id="rId8"/>
    <p:sldId id="603" r:id="rId9"/>
    <p:sldId id="595" r:id="rId10"/>
    <p:sldId id="597" r:id="rId11"/>
    <p:sldId id="598" r:id="rId12"/>
    <p:sldId id="415" r:id="rId13"/>
    <p:sldId id="485" r:id="rId14"/>
    <p:sldId id="618" r:id="rId15"/>
    <p:sldId id="635" r:id="rId16"/>
    <p:sldId id="636" r:id="rId17"/>
    <p:sldId id="532" r:id="rId18"/>
    <p:sldId id="535" r:id="rId19"/>
    <p:sldId id="536" r:id="rId20"/>
    <p:sldId id="537" r:id="rId21"/>
    <p:sldId id="550" r:id="rId22"/>
    <p:sldId id="551" r:id="rId23"/>
    <p:sldId id="552" r:id="rId24"/>
    <p:sldId id="553" r:id="rId25"/>
    <p:sldId id="538" r:id="rId26"/>
    <p:sldId id="554" r:id="rId27"/>
    <p:sldId id="555" r:id="rId28"/>
    <p:sldId id="650" r:id="rId29"/>
    <p:sldId id="637" r:id="rId30"/>
    <p:sldId id="638" r:id="rId31"/>
    <p:sldId id="639" r:id="rId32"/>
    <p:sldId id="640" r:id="rId33"/>
    <p:sldId id="641" r:id="rId34"/>
    <p:sldId id="643" r:id="rId35"/>
    <p:sldId id="644" r:id="rId36"/>
    <p:sldId id="645" r:id="rId37"/>
    <p:sldId id="646" r:id="rId38"/>
    <p:sldId id="647" r:id="rId39"/>
    <p:sldId id="648" r:id="rId40"/>
    <p:sldId id="649" r:id="rId41"/>
  </p:sldIdLst>
  <p:sldSz cx="12192000" cy="6858000"/>
  <p:notesSz cx="6794500" cy="9931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FFFFFF"/>
    <a:srgbClr val="CCFFCC"/>
    <a:srgbClr val="663300"/>
    <a:srgbClr val="996633"/>
    <a:srgbClr val="FFCCFF"/>
    <a:srgbClr val="DDDDDD"/>
    <a:srgbClr val="008000"/>
    <a:srgbClr val="366C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7E2E00-0237-43BF-BC9F-7C46B63413D0}" v="21" dt="2024-02-23T11:26:19.6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6610" autoAdjust="0"/>
  </p:normalViewPr>
  <p:slideViewPr>
    <p:cSldViewPr snapToGrid="0">
      <p:cViewPr varScale="1">
        <p:scale>
          <a:sx n="78" d="100"/>
          <a:sy n="78" d="100"/>
        </p:scale>
        <p:origin x="850" y="9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320"/>
    </p:cViewPr>
  </p:sorterViewPr>
  <p:notesViewPr>
    <p:cSldViewPr snapToGrid="0">
      <p:cViewPr varScale="1">
        <p:scale>
          <a:sx n="37" d="100"/>
          <a:sy n="37" d="100"/>
        </p:scale>
        <p:origin x="-1470" y="-96"/>
      </p:cViewPr>
      <p:guideLst>
        <p:guide orient="horz" pos="3128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handoutMaster" Target="handoutMasters/handoutMaster1.xml"/><Relationship Id="rId48" Type="http://schemas.microsoft.com/office/2016/11/relationships/changesInfo" Target="changesInfos/changesInfo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onio Carlos Assumpção" userId="6220ee74a8c688f2" providerId="LiveId" clId="{FA7E2E00-0237-43BF-BC9F-7C46B63413D0}"/>
    <pc:docChg chg="custSel modSld modMainMaster">
      <pc:chgData name="Antonio Carlos Assumpção" userId="6220ee74a8c688f2" providerId="LiveId" clId="{FA7E2E00-0237-43BF-BC9F-7C46B63413D0}" dt="2024-02-23T11:29:41.777" v="376" actId="1036"/>
      <pc:docMkLst>
        <pc:docMk/>
      </pc:docMkLst>
      <pc:sldChg chg="addSp delSp modSp mod">
        <pc:chgData name="Antonio Carlos Assumpção" userId="6220ee74a8c688f2" providerId="LiveId" clId="{FA7E2E00-0237-43BF-BC9F-7C46B63413D0}" dt="2024-02-23T11:25:32.641" v="123" actId="20577"/>
        <pc:sldMkLst>
          <pc:docMk/>
          <pc:sldMk cId="0" sldId="256"/>
        </pc:sldMkLst>
        <pc:spChg chg="add mod">
          <ac:chgData name="Antonio Carlos Assumpção" userId="6220ee74a8c688f2" providerId="LiveId" clId="{FA7E2E00-0237-43BF-BC9F-7C46B63413D0}" dt="2024-02-23T11:25:32.641" v="123" actId="20577"/>
          <ac:spMkLst>
            <pc:docMk/>
            <pc:sldMk cId="0" sldId="256"/>
            <ac:spMk id="2" creationId="{CEF831F0-F443-9D1C-4834-23318F4F90EB}"/>
          </ac:spMkLst>
        </pc:spChg>
        <pc:spChg chg="add mod">
          <ac:chgData name="Antonio Carlos Assumpção" userId="6220ee74a8c688f2" providerId="LiveId" clId="{FA7E2E00-0237-43BF-BC9F-7C46B63413D0}" dt="2024-02-23T11:21:26.211" v="5"/>
          <ac:spMkLst>
            <pc:docMk/>
            <pc:sldMk cId="0" sldId="256"/>
            <ac:spMk id="4" creationId="{73DC0CDC-40BD-5336-19B1-01903D128C70}"/>
          </ac:spMkLst>
        </pc:spChg>
        <pc:spChg chg="add mod">
          <ac:chgData name="Antonio Carlos Assumpção" userId="6220ee74a8c688f2" providerId="LiveId" clId="{FA7E2E00-0237-43BF-BC9F-7C46B63413D0}" dt="2024-02-23T11:23:55.523" v="9"/>
          <ac:spMkLst>
            <pc:docMk/>
            <pc:sldMk cId="0" sldId="256"/>
            <ac:spMk id="5" creationId="{36450572-E462-DD01-C96E-E9E300DB5EC7}"/>
          </ac:spMkLst>
        </pc:spChg>
        <pc:spChg chg="del">
          <ac:chgData name="Antonio Carlos Assumpção" userId="6220ee74a8c688f2" providerId="LiveId" clId="{FA7E2E00-0237-43BF-BC9F-7C46B63413D0}" dt="2024-02-23T11:23:48.392" v="8" actId="478"/>
          <ac:spMkLst>
            <pc:docMk/>
            <pc:sldMk cId="0" sldId="256"/>
            <ac:spMk id="19" creationId="{E5CD745A-F095-4238-809F-D35C6B846545}"/>
          </ac:spMkLst>
        </pc:spChg>
        <pc:spChg chg="del">
          <ac:chgData name="Antonio Carlos Assumpção" userId="6220ee74a8c688f2" providerId="LiveId" clId="{FA7E2E00-0237-43BF-BC9F-7C46B63413D0}" dt="2024-02-23T11:21:13.315" v="4" actId="478"/>
          <ac:spMkLst>
            <pc:docMk/>
            <pc:sldMk cId="0" sldId="256"/>
            <ac:spMk id="21" creationId="{576AA2A7-F695-49AA-9630-8624B72F92EE}"/>
          </ac:spMkLst>
        </pc:spChg>
        <pc:spChg chg="del">
          <ac:chgData name="Antonio Carlos Assumpção" userId="6220ee74a8c688f2" providerId="LiveId" clId="{FA7E2E00-0237-43BF-BC9F-7C46B63413D0}" dt="2024-02-23T11:21:06.690" v="0" actId="478"/>
          <ac:spMkLst>
            <pc:docMk/>
            <pc:sldMk cId="0" sldId="256"/>
            <ac:spMk id="23" creationId="{449561BD-FFC1-4461-A641-9846957CF6A0}"/>
          </ac:spMkLst>
        </pc:spChg>
        <pc:spChg chg="del">
          <ac:chgData name="Antonio Carlos Assumpção" userId="6220ee74a8c688f2" providerId="LiveId" clId="{FA7E2E00-0237-43BF-BC9F-7C46B63413D0}" dt="2024-02-23T11:21:08.536" v="1" actId="478"/>
          <ac:spMkLst>
            <pc:docMk/>
            <pc:sldMk cId="0" sldId="256"/>
            <ac:spMk id="24" creationId="{4042B040-355C-413A-B522-B08411383FD4}"/>
          </ac:spMkLst>
        </pc:spChg>
        <pc:spChg chg="del">
          <ac:chgData name="Antonio Carlos Assumpção" userId="6220ee74a8c688f2" providerId="LiveId" clId="{FA7E2E00-0237-43BF-BC9F-7C46B63413D0}" dt="2024-02-23T11:21:11.586" v="3" actId="478"/>
          <ac:spMkLst>
            <pc:docMk/>
            <pc:sldMk cId="0" sldId="256"/>
            <ac:spMk id="26" creationId="{17A06570-2305-4492-808F-B28333BE2332}"/>
          </ac:spMkLst>
        </pc:spChg>
        <pc:picChg chg="add mod">
          <ac:chgData name="Antonio Carlos Assumpção" userId="6220ee74a8c688f2" providerId="LiveId" clId="{FA7E2E00-0237-43BF-BC9F-7C46B63413D0}" dt="2024-02-23T11:21:26.211" v="5"/>
          <ac:picMkLst>
            <pc:docMk/>
            <pc:sldMk cId="0" sldId="256"/>
            <ac:picMk id="3" creationId="{70293ED1-E1CA-1511-EC77-154C2F86B94F}"/>
          </ac:picMkLst>
        </pc:picChg>
        <pc:picChg chg="add mod">
          <ac:chgData name="Antonio Carlos Assumpção" userId="6220ee74a8c688f2" providerId="LiveId" clId="{FA7E2E00-0237-43BF-BC9F-7C46B63413D0}" dt="2024-02-23T11:23:55.523" v="9"/>
          <ac:picMkLst>
            <pc:docMk/>
            <pc:sldMk cId="0" sldId="256"/>
            <ac:picMk id="6" creationId="{AD3D1BD4-FE0C-08EB-C322-7CF1248DBF4A}"/>
          </ac:picMkLst>
        </pc:picChg>
        <pc:picChg chg="del">
          <ac:chgData name="Antonio Carlos Assumpção" userId="6220ee74a8c688f2" providerId="LiveId" clId="{FA7E2E00-0237-43BF-BC9F-7C46B63413D0}" dt="2024-02-23T11:21:09.121" v="2" actId="478"/>
          <ac:picMkLst>
            <pc:docMk/>
            <pc:sldMk cId="0" sldId="256"/>
            <ac:picMk id="18" creationId="{07A54216-FD97-4A88-82CE-3C2139096DBB}"/>
          </ac:picMkLst>
        </pc:picChg>
      </pc:sldChg>
      <pc:sldChg chg="modSp mod">
        <pc:chgData name="Antonio Carlos Assumpção" userId="6220ee74a8c688f2" providerId="LiveId" clId="{FA7E2E00-0237-43BF-BC9F-7C46B63413D0}" dt="2024-02-23T11:26:52.686" v="172" actId="1036"/>
        <pc:sldMkLst>
          <pc:docMk/>
          <pc:sldMk cId="3368646624" sldId="554"/>
        </pc:sldMkLst>
        <pc:spChg chg="mod">
          <ac:chgData name="Antonio Carlos Assumpção" userId="6220ee74a8c688f2" providerId="LiveId" clId="{FA7E2E00-0237-43BF-BC9F-7C46B63413D0}" dt="2024-02-23T11:26:52.686" v="172" actId="1036"/>
          <ac:spMkLst>
            <pc:docMk/>
            <pc:sldMk cId="3368646624" sldId="554"/>
            <ac:spMk id="6" creationId="{00000000-0000-0000-0000-000000000000}"/>
          </ac:spMkLst>
        </pc:spChg>
        <pc:spChg chg="mod">
          <ac:chgData name="Antonio Carlos Assumpção" userId="6220ee74a8c688f2" providerId="LiveId" clId="{FA7E2E00-0237-43BF-BC9F-7C46B63413D0}" dt="2024-02-23T11:26:52.686" v="172" actId="1036"/>
          <ac:spMkLst>
            <pc:docMk/>
            <pc:sldMk cId="3368646624" sldId="554"/>
            <ac:spMk id="7" creationId="{00000000-0000-0000-0000-000000000000}"/>
          </ac:spMkLst>
        </pc:spChg>
        <pc:spChg chg="mod">
          <ac:chgData name="Antonio Carlos Assumpção" userId="6220ee74a8c688f2" providerId="LiveId" clId="{FA7E2E00-0237-43BF-BC9F-7C46B63413D0}" dt="2024-02-23T11:26:52.686" v="172" actId="1036"/>
          <ac:spMkLst>
            <pc:docMk/>
            <pc:sldMk cId="3368646624" sldId="554"/>
            <ac:spMk id="8" creationId="{00000000-0000-0000-0000-000000000000}"/>
          </ac:spMkLst>
        </pc:spChg>
        <pc:spChg chg="mod">
          <ac:chgData name="Antonio Carlos Assumpção" userId="6220ee74a8c688f2" providerId="LiveId" clId="{FA7E2E00-0237-43BF-BC9F-7C46B63413D0}" dt="2024-02-23T11:26:52.686" v="172" actId="1036"/>
          <ac:spMkLst>
            <pc:docMk/>
            <pc:sldMk cId="3368646624" sldId="554"/>
            <ac:spMk id="12" creationId="{00000000-0000-0000-0000-000000000000}"/>
          </ac:spMkLst>
        </pc:spChg>
        <pc:spChg chg="mod">
          <ac:chgData name="Antonio Carlos Assumpção" userId="6220ee74a8c688f2" providerId="LiveId" clId="{FA7E2E00-0237-43BF-BC9F-7C46B63413D0}" dt="2024-02-23T11:26:52.686" v="172" actId="1036"/>
          <ac:spMkLst>
            <pc:docMk/>
            <pc:sldMk cId="3368646624" sldId="554"/>
            <ac:spMk id="14" creationId="{00000000-0000-0000-0000-000000000000}"/>
          </ac:spMkLst>
        </pc:spChg>
        <pc:spChg chg="mod">
          <ac:chgData name="Antonio Carlos Assumpção" userId="6220ee74a8c688f2" providerId="LiveId" clId="{FA7E2E00-0237-43BF-BC9F-7C46B63413D0}" dt="2024-02-23T11:26:52.686" v="172" actId="1036"/>
          <ac:spMkLst>
            <pc:docMk/>
            <pc:sldMk cId="3368646624" sldId="554"/>
            <ac:spMk id="15" creationId="{00000000-0000-0000-0000-000000000000}"/>
          </ac:spMkLst>
        </pc:spChg>
        <pc:spChg chg="mod">
          <ac:chgData name="Antonio Carlos Assumpção" userId="6220ee74a8c688f2" providerId="LiveId" clId="{FA7E2E00-0237-43BF-BC9F-7C46B63413D0}" dt="2024-02-23T11:26:52.686" v="172" actId="1036"/>
          <ac:spMkLst>
            <pc:docMk/>
            <pc:sldMk cId="3368646624" sldId="554"/>
            <ac:spMk id="16" creationId="{00000000-0000-0000-0000-000000000000}"/>
          </ac:spMkLst>
        </pc:spChg>
        <pc:spChg chg="mod">
          <ac:chgData name="Antonio Carlos Assumpção" userId="6220ee74a8c688f2" providerId="LiveId" clId="{FA7E2E00-0237-43BF-BC9F-7C46B63413D0}" dt="2024-02-23T11:26:52.686" v="172" actId="1036"/>
          <ac:spMkLst>
            <pc:docMk/>
            <pc:sldMk cId="3368646624" sldId="554"/>
            <ac:spMk id="17" creationId="{00000000-0000-0000-0000-000000000000}"/>
          </ac:spMkLst>
        </pc:spChg>
        <pc:spChg chg="mod">
          <ac:chgData name="Antonio Carlos Assumpção" userId="6220ee74a8c688f2" providerId="LiveId" clId="{FA7E2E00-0237-43BF-BC9F-7C46B63413D0}" dt="2024-02-23T11:26:52.686" v="172" actId="1036"/>
          <ac:spMkLst>
            <pc:docMk/>
            <pc:sldMk cId="3368646624" sldId="554"/>
            <ac:spMk id="18" creationId="{00000000-0000-0000-0000-000000000000}"/>
          </ac:spMkLst>
        </pc:spChg>
        <pc:spChg chg="mod">
          <ac:chgData name="Antonio Carlos Assumpção" userId="6220ee74a8c688f2" providerId="LiveId" clId="{FA7E2E00-0237-43BF-BC9F-7C46B63413D0}" dt="2024-02-23T11:26:52.686" v="172" actId="1036"/>
          <ac:spMkLst>
            <pc:docMk/>
            <pc:sldMk cId="3368646624" sldId="554"/>
            <ac:spMk id="19" creationId="{00000000-0000-0000-0000-000000000000}"/>
          </ac:spMkLst>
        </pc:spChg>
        <pc:spChg chg="mod">
          <ac:chgData name="Antonio Carlos Assumpção" userId="6220ee74a8c688f2" providerId="LiveId" clId="{FA7E2E00-0237-43BF-BC9F-7C46B63413D0}" dt="2024-02-23T11:26:52.686" v="172" actId="1036"/>
          <ac:spMkLst>
            <pc:docMk/>
            <pc:sldMk cId="3368646624" sldId="554"/>
            <ac:spMk id="22" creationId="{00000000-0000-0000-0000-000000000000}"/>
          </ac:spMkLst>
        </pc:spChg>
        <pc:graphicFrameChg chg="mod">
          <ac:chgData name="Antonio Carlos Assumpção" userId="6220ee74a8c688f2" providerId="LiveId" clId="{FA7E2E00-0237-43BF-BC9F-7C46B63413D0}" dt="2024-02-23T11:26:52.686" v="172" actId="1036"/>
          <ac:graphicFrameMkLst>
            <pc:docMk/>
            <pc:sldMk cId="3368646624" sldId="554"/>
            <ac:graphicFrameMk id="9" creationId="{00000000-0000-0000-0000-000000000000}"/>
          </ac:graphicFrameMkLst>
        </pc:graphicFrameChg>
        <pc:graphicFrameChg chg="mod">
          <ac:chgData name="Antonio Carlos Assumpção" userId="6220ee74a8c688f2" providerId="LiveId" clId="{FA7E2E00-0237-43BF-BC9F-7C46B63413D0}" dt="2024-02-23T11:26:52.686" v="172" actId="1036"/>
          <ac:graphicFrameMkLst>
            <pc:docMk/>
            <pc:sldMk cId="3368646624" sldId="554"/>
            <ac:graphicFrameMk id="20" creationId="{00000000-0000-0000-0000-000000000000}"/>
          </ac:graphicFrameMkLst>
        </pc:graphicFrameChg>
        <pc:cxnChg chg="mod">
          <ac:chgData name="Antonio Carlos Assumpção" userId="6220ee74a8c688f2" providerId="LiveId" clId="{FA7E2E00-0237-43BF-BC9F-7C46B63413D0}" dt="2024-02-23T11:26:52.686" v="172" actId="1036"/>
          <ac:cxnSpMkLst>
            <pc:docMk/>
            <pc:sldMk cId="3368646624" sldId="554"/>
            <ac:cxnSpMk id="10" creationId="{00000000-0000-0000-0000-000000000000}"/>
          </ac:cxnSpMkLst>
        </pc:cxnChg>
        <pc:cxnChg chg="mod">
          <ac:chgData name="Antonio Carlos Assumpção" userId="6220ee74a8c688f2" providerId="LiveId" clId="{FA7E2E00-0237-43BF-BC9F-7C46B63413D0}" dt="2024-02-23T11:26:52.686" v="172" actId="1036"/>
          <ac:cxnSpMkLst>
            <pc:docMk/>
            <pc:sldMk cId="3368646624" sldId="554"/>
            <ac:cxnSpMk id="11" creationId="{00000000-0000-0000-0000-000000000000}"/>
          </ac:cxnSpMkLst>
        </pc:cxnChg>
      </pc:sldChg>
      <pc:sldChg chg="modSp">
        <pc:chgData name="Antonio Carlos Assumpção" userId="6220ee74a8c688f2" providerId="LiveId" clId="{FA7E2E00-0237-43BF-BC9F-7C46B63413D0}" dt="2024-02-23T11:26:19.653" v="138" actId="1036"/>
        <pc:sldMkLst>
          <pc:docMk/>
          <pc:sldMk cId="3835464556" sldId="618"/>
        </pc:sldMkLst>
        <pc:spChg chg="mod">
          <ac:chgData name="Antonio Carlos Assumpção" userId="6220ee74a8c688f2" providerId="LiveId" clId="{FA7E2E00-0237-43BF-BC9F-7C46B63413D0}" dt="2024-02-23T11:26:19.653" v="138" actId="1036"/>
          <ac:spMkLst>
            <pc:docMk/>
            <pc:sldMk cId="3835464556" sldId="618"/>
            <ac:spMk id="2" creationId="{00000000-0000-0000-0000-000000000000}"/>
          </ac:spMkLst>
        </pc:spChg>
        <pc:spChg chg="mod">
          <ac:chgData name="Antonio Carlos Assumpção" userId="6220ee74a8c688f2" providerId="LiveId" clId="{FA7E2E00-0237-43BF-BC9F-7C46B63413D0}" dt="2024-02-23T11:26:19.653" v="138" actId="1036"/>
          <ac:spMkLst>
            <pc:docMk/>
            <pc:sldMk cId="3835464556" sldId="618"/>
            <ac:spMk id="3" creationId="{00000000-0000-0000-0000-000000000000}"/>
          </ac:spMkLst>
        </pc:spChg>
        <pc:spChg chg="mod">
          <ac:chgData name="Antonio Carlos Assumpção" userId="6220ee74a8c688f2" providerId="LiveId" clId="{FA7E2E00-0237-43BF-BC9F-7C46B63413D0}" dt="2024-02-23T11:26:19.653" v="138" actId="1036"/>
          <ac:spMkLst>
            <pc:docMk/>
            <pc:sldMk cId="3835464556" sldId="618"/>
            <ac:spMk id="5" creationId="{00000000-0000-0000-0000-000000000000}"/>
          </ac:spMkLst>
        </pc:spChg>
        <pc:spChg chg="mod">
          <ac:chgData name="Antonio Carlos Assumpção" userId="6220ee74a8c688f2" providerId="LiveId" clId="{FA7E2E00-0237-43BF-BC9F-7C46B63413D0}" dt="2024-02-23T11:26:19.653" v="138" actId="1036"/>
          <ac:spMkLst>
            <pc:docMk/>
            <pc:sldMk cId="3835464556" sldId="618"/>
            <ac:spMk id="6" creationId="{00000000-0000-0000-0000-000000000000}"/>
          </ac:spMkLst>
        </pc:spChg>
        <pc:spChg chg="mod">
          <ac:chgData name="Antonio Carlos Assumpção" userId="6220ee74a8c688f2" providerId="LiveId" clId="{FA7E2E00-0237-43BF-BC9F-7C46B63413D0}" dt="2024-02-23T11:26:19.653" v="138" actId="1036"/>
          <ac:spMkLst>
            <pc:docMk/>
            <pc:sldMk cId="3835464556" sldId="618"/>
            <ac:spMk id="7" creationId="{00000000-0000-0000-0000-000000000000}"/>
          </ac:spMkLst>
        </pc:spChg>
        <pc:spChg chg="mod">
          <ac:chgData name="Antonio Carlos Assumpção" userId="6220ee74a8c688f2" providerId="LiveId" clId="{FA7E2E00-0237-43BF-BC9F-7C46B63413D0}" dt="2024-02-23T11:26:19.653" v="138" actId="1036"/>
          <ac:spMkLst>
            <pc:docMk/>
            <pc:sldMk cId="3835464556" sldId="618"/>
            <ac:spMk id="8" creationId="{00000000-0000-0000-0000-000000000000}"/>
          </ac:spMkLst>
        </pc:spChg>
        <pc:spChg chg="mod">
          <ac:chgData name="Antonio Carlos Assumpção" userId="6220ee74a8c688f2" providerId="LiveId" clId="{FA7E2E00-0237-43BF-BC9F-7C46B63413D0}" dt="2024-02-23T11:26:19.653" v="138" actId="1036"/>
          <ac:spMkLst>
            <pc:docMk/>
            <pc:sldMk cId="3835464556" sldId="618"/>
            <ac:spMk id="9" creationId="{00000000-0000-0000-0000-000000000000}"/>
          </ac:spMkLst>
        </pc:spChg>
        <pc:spChg chg="mod">
          <ac:chgData name="Antonio Carlos Assumpção" userId="6220ee74a8c688f2" providerId="LiveId" clId="{FA7E2E00-0237-43BF-BC9F-7C46B63413D0}" dt="2024-02-23T11:26:19.653" v="138" actId="1036"/>
          <ac:spMkLst>
            <pc:docMk/>
            <pc:sldMk cId="3835464556" sldId="618"/>
            <ac:spMk id="10" creationId="{00000000-0000-0000-0000-000000000000}"/>
          </ac:spMkLst>
        </pc:spChg>
        <pc:spChg chg="mod">
          <ac:chgData name="Antonio Carlos Assumpção" userId="6220ee74a8c688f2" providerId="LiveId" clId="{FA7E2E00-0237-43BF-BC9F-7C46B63413D0}" dt="2024-02-23T11:26:19.653" v="138" actId="1036"/>
          <ac:spMkLst>
            <pc:docMk/>
            <pc:sldMk cId="3835464556" sldId="618"/>
            <ac:spMk id="11" creationId="{00000000-0000-0000-0000-000000000000}"/>
          </ac:spMkLst>
        </pc:spChg>
        <pc:spChg chg="mod">
          <ac:chgData name="Antonio Carlos Assumpção" userId="6220ee74a8c688f2" providerId="LiveId" clId="{FA7E2E00-0237-43BF-BC9F-7C46B63413D0}" dt="2024-02-23T11:26:19.653" v="138" actId="1036"/>
          <ac:spMkLst>
            <pc:docMk/>
            <pc:sldMk cId="3835464556" sldId="618"/>
            <ac:spMk id="12" creationId="{00000000-0000-0000-0000-000000000000}"/>
          </ac:spMkLst>
        </pc:spChg>
        <pc:spChg chg="mod">
          <ac:chgData name="Antonio Carlos Assumpção" userId="6220ee74a8c688f2" providerId="LiveId" clId="{FA7E2E00-0237-43BF-BC9F-7C46B63413D0}" dt="2024-02-23T11:26:19.653" v="138" actId="1036"/>
          <ac:spMkLst>
            <pc:docMk/>
            <pc:sldMk cId="3835464556" sldId="618"/>
            <ac:spMk id="13" creationId="{00000000-0000-0000-0000-000000000000}"/>
          </ac:spMkLst>
        </pc:spChg>
        <pc:spChg chg="mod">
          <ac:chgData name="Antonio Carlos Assumpção" userId="6220ee74a8c688f2" providerId="LiveId" clId="{FA7E2E00-0237-43BF-BC9F-7C46B63413D0}" dt="2024-02-23T11:26:19.653" v="138" actId="1036"/>
          <ac:spMkLst>
            <pc:docMk/>
            <pc:sldMk cId="3835464556" sldId="618"/>
            <ac:spMk id="14" creationId="{00000000-0000-0000-0000-000000000000}"/>
          </ac:spMkLst>
        </pc:spChg>
        <pc:spChg chg="mod">
          <ac:chgData name="Antonio Carlos Assumpção" userId="6220ee74a8c688f2" providerId="LiveId" clId="{FA7E2E00-0237-43BF-BC9F-7C46B63413D0}" dt="2024-02-23T11:26:19.653" v="138" actId="1036"/>
          <ac:spMkLst>
            <pc:docMk/>
            <pc:sldMk cId="3835464556" sldId="618"/>
            <ac:spMk id="15" creationId="{00000000-0000-0000-0000-000000000000}"/>
          </ac:spMkLst>
        </pc:spChg>
        <pc:spChg chg="mod">
          <ac:chgData name="Antonio Carlos Assumpção" userId="6220ee74a8c688f2" providerId="LiveId" clId="{FA7E2E00-0237-43BF-BC9F-7C46B63413D0}" dt="2024-02-23T11:26:19.653" v="138" actId="1036"/>
          <ac:spMkLst>
            <pc:docMk/>
            <pc:sldMk cId="3835464556" sldId="618"/>
            <ac:spMk id="16" creationId="{00000000-0000-0000-0000-000000000000}"/>
          </ac:spMkLst>
        </pc:spChg>
        <pc:spChg chg="mod">
          <ac:chgData name="Antonio Carlos Assumpção" userId="6220ee74a8c688f2" providerId="LiveId" clId="{FA7E2E00-0237-43BF-BC9F-7C46B63413D0}" dt="2024-02-23T11:26:19.653" v="138" actId="1036"/>
          <ac:spMkLst>
            <pc:docMk/>
            <pc:sldMk cId="3835464556" sldId="618"/>
            <ac:spMk id="31" creationId="{00000000-0000-0000-0000-000000000000}"/>
          </ac:spMkLst>
        </pc:spChg>
        <pc:spChg chg="mod">
          <ac:chgData name="Antonio Carlos Assumpção" userId="6220ee74a8c688f2" providerId="LiveId" clId="{FA7E2E00-0237-43BF-BC9F-7C46B63413D0}" dt="2024-02-23T11:26:19.653" v="138" actId="1036"/>
          <ac:spMkLst>
            <pc:docMk/>
            <pc:sldMk cId="3835464556" sldId="618"/>
            <ac:spMk id="34" creationId="{00000000-0000-0000-0000-000000000000}"/>
          </ac:spMkLst>
        </pc:spChg>
        <pc:spChg chg="mod">
          <ac:chgData name="Antonio Carlos Assumpção" userId="6220ee74a8c688f2" providerId="LiveId" clId="{FA7E2E00-0237-43BF-BC9F-7C46B63413D0}" dt="2024-02-23T11:26:19.653" v="138" actId="1036"/>
          <ac:spMkLst>
            <pc:docMk/>
            <pc:sldMk cId="3835464556" sldId="618"/>
            <ac:spMk id="35" creationId="{00000000-0000-0000-0000-000000000000}"/>
          </ac:spMkLst>
        </pc:spChg>
        <pc:spChg chg="mod">
          <ac:chgData name="Antonio Carlos Assumpção" userId="6220ee74a8c688f2" providerId="LiveId" clId="{FA7E2E00-0237-43BF-BC9F-7C46B63413D0}" dt="2024-02-23T11:26:19.653" v="138" actId="1036"/>
          <ac:spMkLst>
            <pc:docMk/>
            <pc:sldMk cId="3835464556" sldId="618"/>
            <ac:spMk id="36" creationId="{00000000-0000-0000-0000-000000000000}"/>
          </ac:spMkLst>
        </pc:spChg>
        <pc:spChg chg="mod">
          <ac:chgData name="Antonio Carlos Assumpção" userId="6220ee74a8c688f2" providerId="LiveId" clId="{FA7E2E00-0237-43BF-BC9F-7C46B63413D0}" dt="2024-02-23T11:26:19.653" v="138" actId="1036"/>
          <ac:spMkLst>
            <pc:docMk/>
            <pc:sldMk cId="3835464556" sldId="618"/>
            <ac:spMk id="37" creationId="{00000000-0000-0000-0000-000000000000}"/>
          </ac:spMkLst>
        </pc:spChg>
        <pc:spChg chg="mod">
          <ac:chgData name="Antonio Carlos Assumpção" userId="6220ee74a8c688f2" providerId="LiveId" clId="{FA7E2E00-0237-43BF-BC9F-7C46B63413D0}" dt="2024-02-23T11:26:19.653" v="138" actId="1036"/>
          <ac:spMkLst>
            <pc:docMk/>
            <pc:sldMk cId="3835464556" sldId="618"/>
            <ac:spMk id="38" creationId="{00000000-0000-0000-0000-000000000000}"/>
          </ac:spMkLst>
        </pc:spChg>
        <pc:spChg chg="mod">
          <ac:chgData name="Antonio Carlos Assumpção" userId="6220ee74a8c688f2" providerId="LiveId" clId="{FA7E2E00-0237-43BF-BC9F-7C46B63413D0}" dt="2024-02-23T11:26:19.653" v="138" actId="1036"/>
          <ac:spMkLst>
            <pc:docMk/>
            <pc:sldMk cId="3835464556" sldId="618"/>
            <ac:spMk id="44" creationId="{00000000-0000-0000-0000-000000000000}"/>
          </ac:spMkLst>
        </pc:spChg>
        <pc:spChg chg="mod">
          <ac:chgData name="Antonio Carlos Assumpção" userId="6220ee74a8c688f2" providerId="LiveId" clId="{FA7E2E00-0237-43BF-BC9F-7C46B63413D0}" dt="2024-02-23T11:26:19.653" v="138" actId="1036"/>
          <ac:spMkLst>
            <pc:docMk/>
            <pc:sldMk cId="3835464556" sldId="618"/>
            <ac:spMk id="45" creationId="{00000000-0000-0000-0000-000000000000}"/>
          </ac:spMkLst>
        </pc:spChg>
        <pc:spChg chg="mod">
          <ac:chgData name="Antonio Carlos Assumpção" userId="6220ee74a8c688f2" providerId="LiveId" clId="{FA7E2E00-0237-43BF-BC9F-7C46B63413D0}" dt="2024-02-23T11:26:19.653" v="138" actId="1036"/>
          <ac:spMkLst>
            <pc:docMk/>
            <pc:sldMk cId="3835464556" sldId="618"/>
            <ac:spMk id="46" creationId="{00000000-0000-0000-0000-000000000000}"/>
          </ac:spMkLst>
        </pc:spChg>
        <pc:spChg chg="mod">
          <ac:chgData name="Antonio Carlos Assumpção" userId="6220ee74a8c688f2" providerId="LiveId" clId="{FA7E2E00-0237-43BF-BC9F-7C46B63413D0}" dt="2024-02-23T11:26:19.653" v="138" actId="1036"/>
          <ac:spMkLst>
            <pc:docMk/>
            <pc:sldMk cId="3835464556" sldId="618"/>
            <ac:spMk id="47" creationId="{00000000-0000-0000-0000-000000000000}"/>
          </ac:spMkLst>
        </pc:spChg>
        <pc:spChg chg="mod">
          <ac:chgData name="Antonio Carlos Assumpção" userId="6220ee74a8c688f2" providerId="LiveId" clId="{FA7E2E00-0237-43BF-BC9F-7C46B63413D0}" dt="2024-02-23T11:26:19.653" v="138" actId="1036"/>
          <ac:spMkLst>
            <pc:docMk/>
            <pc:sldMk cId="3835464556" sldId="618"/>
            <ac:spMk id="48" creationId="{00000000-0000-0000-0000-000000000000}"/>
          </ac:spMkLst>
        </pc:spChg>
        <pc:spChg chg="mod">
          <ac:chgData name="Antonio Carlos Assumpção" userId="6220ee74a8c688f2" providerId="LiveId" clId="{FA7E2E00-0237-43BF-BC9F-7C46B63413D0}" dt="2024-02-23T11:26:19.653" v="138" actId="1036"/>
          <ac:spMkLst>
            <pc:docMk/>
            <pc:sldMk cId="3835464556" sldId="618"/>
            <ac:spMk id="49" creationId="{00000000-0000-0000-0000-000000000000}"/>
          </ac:spMkLst>
        </pc:spChg>
        <pc:spChg chg="mod">
          <ac:chgData name="Antonio Carlos Assumpção" userId="6220ee74a8c688f2" providerId="LiveId" clId="{FA7E2E00-0237-43BF-BC9F-7C46B63413D0}" dt="2024-02-23T11:26:19.653" v="138" actId="1036"/>
          <ac:spMkLst>
            <pc:docMk/>
            <pc:sldMk cId="3835464556" sldId="618"/>
            <ac:spMk id="50" creationId="{00000000-0000-0000-0000-000000000000}"/>
          </ac:spMkLst>
        </pc:spChg>
        <pc:spChg chg="mod">
          <ac:chgData name="Antonio Carlos Assumpção" userId="6220ee74a8c688f2" providerId="LiveId" clId="{FA7E2E00-0237-43BF-BC9F-7C46B63413D0}" dt="2024-02-23T11:26:19.653" v="138" actId="1036"/>
          <ac:spMkLst>
            <pc:docMk/>
            <pc:sldMk cId="3835464556" sldId="618"/>
            <ac:spMk id="51" creationId="{00000000-0000-0000-0000-000000000000}"/>
          </ac:spMkLst>
        </pc:spChg>
        <pc:spChg chg="mod">
          <ac:chgData name="Antonio Carlos Assumpção" userId="6220ee74a8c688f2" providerId="LiveId" clId="{FA7E2E00-0237-43BF-BC9F-7C46B63413D0}" dt="2024-02-23T11:26:19.653" v="138" actId="1036"/>
          <ac:spMkLst>
            <pc:docMk/>
            <pc:sldMk cId="3835464556" sldId="618"/>
            <ac:spMk id="52" creationId="{00000000-0000-0000-0000-000000000000}"/>
          </ac:spMkLst>
        </pc:spChg>
        <pc:spChg chg="mod">
          <ac:chgData name="Antonio Carlos Assumpção" userId="6220ee74a8c688f2" providerId="LiveId" clId="{FA7E2E00-0237-43BF-BC9F-7C46B63413D0}" dt="2024-02-23T11:26:19.653" v="138" actId="1036"/>
          <ac:spMkLst>
            <pc:docMk/>
            <pc:sldMk cId="3835464556" sldId="618"/>
            <ac:spMk id="53" creationId="{00000000-0000-0000-0000-000000000000}"/>
          </ac:spMkLst>
        </pc:spChg>
        <pc:cxnChg chg="mod">
          <ac:chgData name="Antonio Carlos Assumpção" userId="6220ee74a8c688f2" providerId="LiveId" clId="{FA7E2E00-0237-43BF-BC9F-7C46B63413D0}" dt="2024-02-23T11:26:19.653" v="138" actId="1036"/>
          <ac:cxnSpMkLst>
            <pc:docMk/>
            <pc:sldMk cId="3835464556" sldId="618"/>
            <ac:cxnSpMk id="33" creationId="{00000000-0000-0000-0000-000000000000}"/>
          </ac:cxnSpMkLst>
        </pc:cxnChg>
        <pc:cxnChg chg="mod">
          <ac:chgData name="Antonio Carlos Assumpção" userId="6220ee74a8c688f2" providerId="LiveId" clId="{FA7E2E00-0237-43BF-BC9F-7C46B63413D0}" dt="2024-02-23T11:26:19.653" v="138" actId="1036"/>
          <ac:cxnSpMkLst>
            <pc:docMk/>
            <pc:sldMk cId="3835464556" sldId="618"/>
            <ac:cxnSpMk id="39" creationId="{00000000-0000-0000-0000-000000000000}"/>
          </ac:cxnSpMkLst>
        </pc:cxnChg>
      </pc:sldChg>
      <pc:sldChg chg="modSp mod">
        <pc:chgData name="Antonio Carlos Assumpção" userId="6220ee74a8c688f2" providerId="LiveId" clId="{FA7E2E00-0237-43BF-BC9F-7C46B63413D0}" dt="2024-02-23T11:26:33.288" v="157" actId="1036"/>
        <pc:sldMkLst>
          <pc:docMk/>
          <pc:sldMk cId="2319938174" sldId="635"/>
        </pc:sldMkLst>
        <pc:spChg chg="mod">
          <ac:chgData name="Antonio Carlos Assumpção" userId="6220ee74a8c688f2" providerId="LiveId" clId="{FA7E2E00-0237-43BF-BC9F-7C46B63413D0}" dt="2024-02-23T11:26:33.288" v="157" actId="1036"/>
          <ac:spMkLst>
            <pc:docMk/>
            <pc:sldMk cId="2319938174" sldId="635"/>
            <ac:spMk id="2" creationId="{6640CE45-8627-475C-BCC6-8520B20F4FC3}"/>
          </ac:spMkLst>
        </pc:spChg>
        <pc:spChg chg="mod">
          <ac:chgData name="Antonio Carlos Assumpção" userId="6220ee74a8c688f2" providerId="LiveId" clId="{FA7E2E00-0237-43BF-BC9F-7C46B63413D0}" dt="2024-02-23T11:26:33.288" v="157" actId="1036"/>
          <ac:spMkLst>
            <pc:docMk/>
            <pc:sldMk cId="2319938174" sldId="635"/>
            <ac:spMk id="3" creationId="{393CB06D-D46C-44FA-857B-0FB90F3C4252}"/>
          </ac:spMkLst>
        </pc:spChg>
        <pc:spChg chg="mod">
          <ac:chgData name="Antonio Carlos Assumpção" userId="6220ee74a8c688f2" providerId="LiveId" clId="{FA7E2E00-0237-43BF-BC9F-7C46B63413D0}" dt="2024-02-23T11:26:33.288" v="157" actId="1036"/>
          <ac:spMkLst>
            <pc:docMk/>
            <pc:sldMk cId="2319938174" sldId="635"/>
            <ac:spMk id="8" creationId="{52B158A7-0E90-4DCC-970B-EC4D17463092}"/>
          </ac:spMkLst>
        </pc:spChg>
        <pc:spChg chg="mod">
          <ac:chgData name="Antonio Carlos Assumpção" userId="6220ee74a8c688f2" providerId="LiveId" clId="{FA7E2E00-0237-43BF-BC9F-7C46B63413D0}" dt="2024-02-23T11:26:33.288" v="157" actId="1036"/>
          <ac:spMkLst>
            <pc:docMk/>
            <pc:sldMk cId="2319938174" sldId="635"/>
            <ac:spMk id="9" creationId="{838D51E6-B3B3-4DAE-B487-980959AE724A}"/>
          </ac:spMkLst>
        </pc:spChg>
        <pc:graphicFrameChg chg="mod">
          <ac:chgData name="Antonio Carlos Assumpção" userId="6220ee74a8c688f2" providerId="LiveId" clId="{FA7E2E00-0237-43BF-BC9F-7C46B63413D0}" dt="2024-02-23T11:26:33.288" v="157" actId="1036"/>
          <ac:graphicFrameMkLst>
            <pc:docMk/>
            <pc:sldMk cId="2319938174" sldId="635"/>
            <ac:graphicFrameMk id="5" creationId="{5CA781CD-AAA8-4F2B-A586-E64C56B3860F}"/>
          </ac:graphicFrameMkLst>
        </pc:graphicFrameChg>
        <pc:graphicFrameChg chg="mod">
          <ac:chgData name="Antonio Carlos Assumpção" userId="6220ee74a8c688f2" providerId="LiveId" clId="{FA7E2E00-0237-43BF-BC9F-7C46B63413D0}" dt="2024-02-23T11:26:33.288" v="157" actId="1036"/>
          <ac:graphicFrameMkLst>
            <pc:docMk/>
            <pc:sldMk cId="2319938174" sldId="635"/>
            <ac:graphicFrameMk id="6" creationId="{0DCDF014-6564-4902-BA38-5EFB55F485EA}"/>
          </ac:graphicFrameMkLst>
        </pc:graphicFrameChg>
        <pc:graphicFrameChg chg="mod">
          <ac:chgData name="Antonio Carlos Assumpção" userId="6220ee74a8c688f2" providerId="LiveId" clId="{FA7E2E00-0237-43BF-BC9F-7C46B63413D0}" dt="2024-02-23T11:26:33.288" v="157" actId="1036"/>
          <ac:graphicFrameMkLst>
            <pc:docMk/>
            <pc:sldMk cId="2319938174" sldId="635"/>
            <ac:graphicFrameMk id="10" creationId="{56099E82-29B5-437D-AEBC-D4FD8B2E2889}"/>
          </ac:graphicFrameMkLst>
        </pc:graphicFrameChg>
        <pc:graphicFrameChg chg="mod">
          <ac:chgData name="Antonio Carlos Assumpção" userId="6220ee74a8c688f2" providerId="LiveId" clId="{FA7E2E00-0237-43BF-BC9F-7C46B63413D0}" dt="2024-02-23T11:26:33.288" v="157" actId="1036"/>
          <ac:graphicFrameMkLst>
            <pc:docMk/>
            <pc:sldMk cId="2319938174" sldId="635"/>
            <ac:graphicFrameMk id="11" creationId="{6C085472-E500-4201-954F-890587C21276}"/>
          </ac:graphicFrameMkLst>
        </pc:graphicFrameChg>
        <pc:graphicFrameChg chg="mod">
          <ac:chgData name="Antonio Carlos Assumpção" userId="6220ee74a8c688f2" providerId="LiveId" clId="{FA7E2E00-0237-43BF-BC9F-7C46B63413D0}" dt="2024-02-23T11:26:33.288" v="157" actId="1036"/>
          <ac:graphicFrameMkLst>
            <pc:docMk/>
            <pc:sldMk cId="2319938174" sldId="635"/>
            <ac:graphicFrameMk id="12" creationId="{5EDD7261-771A-4CA5-AE16-ABF810CD12B3}"/>
          </ac:graphicFrameMkLst>
        </pc:graphicFrameChg>
      </pc:sldChg>
      <pc:sldChg chg="modSp mod">
        <pc:chgData name="Antonio Carlos Assumpção" userId="6220ee74a8c688f2" providerId="LiveId" clId="{FA7E2E00-0237-43BF-BC9F-7C46B63413D0}" dt="2024-02-23T11:27:25.775" v="211" actId="1036"/>
        <pc:sldMkLst>
          <pc:docMk/>
          <pc:sldMk cId="4281264717" sldId="637"/>
        </pc:sldMkLst>
        <pc:spChg chg="mod">
          <ac:chgData name="Antonio Carlos Assumpção" userId="6220ee74a8c688f2" providerId="LiveId" clId="{FA7E2E00-0237-43BF-BC9F-7C46B63413D0}" dt="2024-02-23T11:27:17.023" v="198" actId="1036"/>
          <ac:spMkLst>
            <pc:docMk/>
            <pc:sldMk cId="4281264717" sldId="637"/>
            <ac:spMk id="6" creationId="{E2486B9C-47F1-45E7-9B17-1F67EE868193}"/>
          </ac:spMkLst>
        </pc:spChg>
        <pc:spChg chg="mod">
          <ac:chgData name="Antonio Carlos Assumpção" userId="6220ee74a8c688f2" providerId="LiveId" clId="{FA7E2E00-0237-43BF-BC9F-7C46B63413D0}" dt="2024-02-23T11:27:25.775" v="211" actId="1036"/>
          <ac:spMkLst>
            <pc:docMk/>
            <pc:sldMk cId="4281264717" sldId="637"/>
            <ac:spMk id="7" creationId="{782D0EA6-2497-4972-8798-8854741B7E55}"/>
          </ac:spMkLst>
        </pc:spChg>
        <pc:spChg chg="mod">
          <ac:chgData name="Antonio Carlos Assumpção" userId="6220ee74a8c688f2" providerId="LiveId" clId="{FA7E2E00-0237-43BF-BC9F-7C46B63413D0}" dt="2024-02-23T11:27:17.023" v="198" actId="1036"/>
          <ac:spMkLst>
            <pc:docMk/>
            <pc:sldMk cId="4281264717" sldId="637"/>
            <ac:spMk id="9" creationId="{3C913627-19DC-49D0-9016-B0DD34DD2861}"/>
          </ac:spMkLst>
        </pc:spChg>
        <pc:spChg chg="mod">
          <ac:chgData name="Antonio Carlos Assumpção" userId="6220ee74a8c688f2" providerId="LiveId" clId="{FA7E2E00-0237-43BF-BC9F-7C46B63413D0}" dt="2024-02-23T11:27:25.775" v="211" actId="1036"/>
          <ac:spMkLst>
            <pc:docMk/>
            <pc:sldMk cId="4281264717" sldId="637"/>
            <ac:spMk id="10" creationId="{39CC7741-D2A9-49F4-9DC0-40A72C66DA3A}"/>
          </ac:spMkLst>
        </pc:spChg>
        <pc:graphicFrameChg chg="mod">
          <ac:chgData name="Antonio Carlos Assumpção" userId="6220ee74a8c688f2" providerId="LiveId" clId="{FA7E2E00-0237-43BF-BC9F-7C46B63413D0}" dt="2024-02-23T11:27:25.775" v="211" actId="1036"/>
          <ac:graphicFrameMkLst>
            <pc:docMk/>
            <pc:sldMk cId="4281264717" sldId="637"/>
            <ac:graphicFrameMk id="8" creationId="{8BECD5CE-99D6-430B-B089-275F12B75027}"/>
          </ac:graphicFrameMkLst>
        </pc:graphicFrameChg>
      </pc:sldChg>
      <pc:sldChg chg="modSp mod">
        <pc:chgData name="Antonio Carlos Assumpção" userId="6220ee74a8c688f2" providerId="LiveId" clId="{FA7E2E00-0237-43BF-BC9F-7C46B63413D0}" dt="2024-02-23T11:27:37.786" v="223" actId="1036"/>
        <pc:sldMkLst>
          <pc:docMk/>
          <pc:sldMk cId="3490595987" sldId="638"/>
        </pc:sldMkLst>
        <pc:spChg chg="mod">
          <ac:chgData name="Antonio Carlos Assumpção" userId="6220ee74a8c688f2" providerId="LiveId" clId="{FA7E2E00-0237-43BF-BC9F-7C46B63413D0}" dt="2024-02-23T11:27:37.786" v="223" actId="1036"/>
          <ac:spMkLst>
            <pc:docMk/>
            <pc:sldMk cId="3490595987" sldId="638"/>
            <ac:spMk id="6" creationId="{8BA728F8-64C1-4DF4-B83C-43811E208D37}"/>
          </ac:spMkLst>
        </pc:spChg>
        <pc:grpChg chg="mod">
          <ac:chgData name="Antonio Carlos Assumpção" userId="6220ee74a8c688f2" providerId="LiveId" clId="{FA7E2E00-0237-43BF-BC9F-7C46B63413D0}" dt="2024-02-23T11:27:37.786" v="223" actId="1036"/>
          <ac:grpSpMkLst>
            <pc:docMk/>
            <pc:sldMk cId="3490595987" sldId="638"/>
            <ac:grpSpMk id="18" creationId="{E0A87B61-6466-4D94-A544-9F0B59E51C3F}"/>
          </ac:grpSpMkLst>
        </pc:grpChg>
        <pc:graphicFrameChg chg="mod">
          <ac:chgData name="Antonio Carlos Assumpção" userId="6220ee74a8c688f2" providerId="LiveId" clId="{FA7E2E00-0237-43BF-BC9F-7C46B63413D0}" dt="2024-02-23T11:27:37.786" v="223" actId="1036"/>
          <ac:graphicFrameMkLst>
            <pc:docMk/>
            <pc:sldMk cId="3490595987" sldId="638"/>
            <ac:graphicFrameMk id="7" creationId="{0C3C443E-2BE7-4AD4-97CB-9C20C86B26D7}"/>
          </ac:graphicFrameMkLst>
        </pc:graphicFrameChg>
        <pc:graphicFrameChg chg="mod">
          <ac:chgData name="Antonio Carlos Assumpção" userId="6220ee74a8c688f2" providerId="LiveId" clId="{FA7E2E00-0237-43BF-BC9F-7C46B63413D0}" dt="2024-02-23T11:27:37.786" v="223" actId="1036"/>
          <ac:graphicFrameMkLst>
            <pc:docMk/>
            <pc:sldMk cId="3490595987" sldId="638"/>
            <ac:graphicFrameMk id="8" creationId="{517FB53D-743C-4F77-BA2F-F9C4E71687E0}"/>
          </ac:graphicFrameMkLst>
        </pc:graphicFrameChg>
      </pc:sldChg>
      <pc:sldChg chg="modSp mod">
        <pc:chgData name="Antonio Carlos Assumpção" userId="6220ee74a8c688f2" providerId="LiveId" clId="{FA7E2E00-0237-43BF-BC9F-7C46B63413D0}" dt="2024-02-23T11:27:58.629" v="260" actId="1035"/>
        <pc:sldMkLst>
          <pc:docMk/>
          <pc:sldMk cId="4034256515" sldId="639"/>
        </pc:sldMkLst>
        <pc:spChg chg="mod">
          <ac:chgData name="Antonio Carlos Assumpção" userId="6220ee74a8c688f2" providerId="LiveId" clId="{FA7E2E00-0237-43BF-BC9F-7C46B63413D0}" dt="2024-02-23T11:27:52.305" v="247" actId="1036"/>
          <ac:spMkLst>
            <pc:docMk/>
            <pc:sldMk cId="4034256515" sldId="639"/>
            <ac:spMk id="7" creationId="{2771E277-B5C7-4080-94AD-08F4923C697B}"/>
          </ac:spMkLst>
        </pc:spChg>
        <pc:graphicFrameChg chg="mod">
          <ac:chgData name="Antonio Carlos Assumpção" userId="6220ee74a8c688f2" providerId="LiveId" clId="{FA7E2E00-0237-43BF-BC9F-7C46B63413D0}" dt="2024-02-23T11:27:58.629" v="260" actId="1035"/>
          <ac:graphicFrameMkLst>
            <pc:docMk/>
            <pc:sldMk cId="4034256515" sldId="639"/>
            <ac:graphicFrameMk id="8" creationId="{F22851A0-D472-48EC-B868-30A2BE3AF286}"/>
          </ac:graphicFrameMkLst>
        </pc:graphicFrameChg>
        <pc:graphicFrameChg chg="mod">
          <ac:chgData name="Antonio Carlos Assumpção" userId="6220ee74a8c688f2" providerId="LiveId" clId="{FA7E2E00-0237-43BF-BC9F-7C46B63413D0}" dt="2024-02-23T11:27:52.305" v="247" actId="1036"/>
          <ac:graphicFrameMkLst>
            <pc:docMk/>
            <pc:sldMk cId="4034256515" sldId="639"/>
            <ac:graphicFrameMk id="13" creationId="{E60F313E-9A97-4FE5-8EB5-F86E2CD0C115}"/>
          </ac:graphicFrameMkLst>
        </pc:graphicFrameChg>
      </pc:sldChg>
      <pc:sldChg chg="modSp mod">
        <pc:chgData name="Antonio Carlos Assumpção" userId="6220ee74a8c688f2" providerId="LiveId" clId="{FA7E2E00-0237-43BF-BC9F-7C46B63413D0}" dt="2024-02-23T11:28:09.640" v="277" actId="1036"/>
        <pc:sldMkLst>
          <pc:docMk/>
          <pc:sldMk cId="1809815870" sldId="640"/>
        </pc:sldMkLst>
        <pc:spChg chg="mod">
          <ac:chgData name="Antonio Carlos Assumpção" userId="6220ee74a8c688f2" providerId="LiveId" clId="{FA7E2E00-0237-43BF-BC9F-7C46B63413D0}" dt="2024-02-23T11:28:09.640" v="277" actId="1036"/>
          <ac:spMkLst>
            <pc:docMk/>
            <pc:sldMk cId="1809815870" sldId="640"/>
            <ac:spMk id="7" creationId="{1F92C0C2-0A97-46F9-8039-3126525A0540}"/>
          </ac:spMkLst>
        </pc:spChg>
      </pc:sldChg>
      <pc:sldChg chg="modSp mod">
        <pc:chgData name="Antonio Carlos Assumpção" userId="6220ee74a8c688f2" providerId="LiveId" clId="{FA7E2E00-0237-43BF-BC9F-7C46B63413D0}" dt="2024-02-23T11:28:18.702" v="293" actId="1036"/>
        <pc:sldMkLst>
          <pc:docMk/>
          <pc:sldMk cId="730060293" sldId="641"/>
        </pc:sldMkLst>
        <pc:spChg chg="mod">
          <ac:chgData name="Antonio Carlos Assumpção" userId="6220ee74a8c688f2" providerId="LiveId" clId="{FA7E2E00-0237-43BF-BC9F-7C46B63413D0}" dt="2024-02-23T11:28:18.702" v="293" actId="1036"/>
          <ac:spMkLst>
            <pc:docMk/>
            <pc:sldMk cId="730060293" sldId="641"/>
            <ac:spMk id="6" creationId="{EF90AE8B-B840-4B5D-BFCB-45F2257EED9D}"/>
          </ac:spMkLst>
        </pc:spChg>
        <pc:spChg chg="mod">
          <ac:chgData name="Antonio Carlos Assumpção" userId="6220ee74a8c688f2" providerId="LiveId" clId="{FA7E2E00-0237-43BF-BC9F-7C46B63413D0}" dt="2024-02-23T11:28:18.702" v="293" actId="1036"/>
          <ac:spMkLst>
            <pc:docMk/>
            <pc:sldMk cId="730060293" sldId="641"/>
            <ac:spMk id="7" creationId="{AAB842F0-A968-4B82-8919-ABC6329FA174}"/>
          </ac:spMkLst>
        </pc:spChg>
        <pc:spChg chg="mod">
          <ac:chgData name="Antonio Carlos Assumpção" userId="6220ee74a8c688f2" providerId="LiveId" clId="{FA7E2E00-0237-43BF-BC9F-7C46B63413D0}" dt="2024-02-23T11:28:18.702" v="293" actId="1036"/>
          <ac:spMkLst>
            <pc:docMk/>
            <pc:sldMk cId="730060293" sldId="641"/>
            <ac:spMk id="8" creationId="{79FA19DB-8630-497E-BF8E-55F43CC65A1B}"/>
          </ac:spMkLst>
        </pc:spChg>
        <pc:spChg chg="mod">
          <ac:chgData name="Antonio Carlos Assumpção" userId="6220ee74a8c688f2" providerId="LiveId" clId="{FA7E2E00-0237-43BF-BC9F-7C46B63413D0}" dt="2024-02-23T11:28:18.702" v="293" actId="1036"/>
          <ac:spMkLst>
            <pc:docMk/>
            <pc:sldMk cId="730060293" sldId="641"/>
            <ac:spMk id="9" creationId="{D71F5E11-9BDD-4059-881E-07D70E04C483}"/>
          </ac:spMkLst>
        </pc:spChg>
        <pc:spChg chg="mod">
          <ac:chgData name="Antonio Carlos Assumpção" userId="6220ee74a8c688f2" providerId="LiveId" clId="{FA7E2E00-0237-43BF-BC9F-7C46B63413D0}" dt="2024-02-23T11:28:18.702" v="293" actId="1036"/>
          <ac:spMkLst>
            <pc:docMk/>
            <pc:sldMk cId="730060293" sldId="641"/>
            <ac:spMk id="10" creationId="{1F688CF0-FC0F-4776-940E-5D74682BC03F}"/>
          </ac:spMkLst>
        </pc:spChg>
        <pc:spChg chg="mod">
          <ac:chgData name="Antonio Carlos Assumpção" userId="6220ee74a8c688f2" providerId="LiveId" clId="{FA7E2E00-0237-43BF-BC9F-7C46B63413D0}" dt="2024-02-23T11:28:18.702" v="293" actId="1036"/>
          <ac:spMkLst>
            <pc:docMk/>
            <pc:sldMk cId="730060293" sldId="641"/>
            <ac:spMk id="11" creationId="{18011A9A-3B99-40E4-9ED1-A3740A433E19}"/>
          </ac:spMkLst>
        </pc:spChg>
        <pc:spChg chg="mod">
          <ac:chgData name="Antonio Carlos Assumpção" userId="6220ee74a8c688f2" providerId="LiveId" clId="{FA7E2E00-0237-43BF-BC9F-7C46B63413D0}" dt="2024-02-23T11:28:18.702" v="293" actId="1036"/>
          <ac:spMkLst>
            <pc:docMk/>
            <pc:sldMk cId="730060293" sldId="641"/>
            <ac:spMk id="13" creationId="{956DCCC9-D35B-44F2-AF70-1F06DBB7FB98}"/>
          </ac:spMkLst>
        </pc:spChg>
        <pc:spChg chg="mod">
          <ac:chgData name="Antonio Carlos Assumpção" userId="6220ee74a8c688f2" providerId="LiveId" clId="{FA7E2E00-0237-43BF-BC9F-7C46B63413D0}" dt="2024-02-23T11:28:18.702" v="293" actId="1036"/>
          <ac:spMkLst>
            <pc:docMk/>
            <pc:sldMk cId="730060293" sldId="641"/>
            <ac:spMk id="14" creationId="{E158668F-D28F-49A8-895B-14A2E8ECE522}"/>
          </ac:spMkLst>
        </pc:spChg>
        <pc:spChg chg="mod">
          <ac:chgData name="Antonio Carlos Assumpção" userId="6220ee74a8c688f2" providerId="LiveId" clId="{FA7E2E00-0237-43BF-BC9F-7C46B63413D0}" dt="2024-02-23T11:28:18.702" v="293" actId="1036"/>
          <ac:spMkLst>
            <pc:docMk/>
            <pc:sldMk cId="730060293" sldId="641"/>
            <ac:spMk id="15" creationId="{3D782B18-9B93-4844-A0CF-C0E8D9196F19}"/>
          </ac:spMkLst>
        </pc:spChg>
        <pc:graphicFrameChg chg="mod">
          <ac:chgData name="Antonio Carlos Assumpção" userId="6220ee74a8c688f2" providerId="LiveId" clId="{FA7E2E00-0237-43BF-BC9F-7C46B63413D0}" dt="2024-02-23T11:28:18.702" v="293" actId="1036"/>
          <ac:graphicFrameMkLst>
            <pc:docMk/>
            <pc:sldMk cId="730060293" sldId="641"/>
            <ac:graphicFrameMk id="12" creationId="{1FD28416-E732-4139-93FD-E463E343FD86}"/>
          </ac:graphicFrameMkLst>
        </pc:graphicFrameChg>
      </pc:sldChg>
      <pc:sldChg chg="modSp mod">
        <pc:chgData name="Antonio Carlos Assumpção" userId="6220ee74a8c688f2" providerId="LiveId" clId="{FA7E2E00-0237-43BF-BC9F-7C46B63413D0}" dt="2024-02-23T11:28:27.377" v="308" actId="1036"/>
        <pc:sldMkLst>
          <pc:docMk/>
          <pc:sldMk cId="3356135928" sldId="643"/>
        </pc:sldMkLst>
        <pc:spChg chg="mod">
          <ac:chgData name="Antonio Carlos Assumpção" userId="6220ee74a8c688f2" providerId="LiveId" clId="{FA7E2E00-0237-43BF-BC9F-7C46B63413D0}" dt="2024-02-23T11:28:27.377" v="308" actId="1036"/>
          <ac:spMkLst>
            <pc:docMk/>
            <pc:sldMk cId="3356135928" sldId="643"/>
            <ac:spMk id="6" creationId="{FBE64D04-C64B-40D8-9D61-FB3CEDA8949C}"/>
          </ac:spMkLst>
        </pc:spChg>
      </pc:sldChg>
      <pc:sldChg chg="modSp mod">
        <pc:chgData name="Antonio Carlos Assumpção" userId="6220ee74a8c688f2" providerId="LiveId" clId="{FA7E2E00-0237-43BF-BC9F-7C46B63413D0}" dt="2024-02-23T11:28:37.649" v="313" actId="1036"/>
        <pc:sldMkLst>
          <pc:docMk/>
          <pc:sldMk cId="1593002437" sldId="644"/>
        </pc:sldMkLst>
        <pc:spChg chg="mod">
          <ac:chgData name="Antonio Carlos Assumpção" userId="6220ee74a8c688f2" providerId="LiveId" clId="{FA7E2E00-0237-43BF-BC9F-7C46B63413D0}" dt="2024-02-23T11:28:37.649" v="313" actId="1036"/>
          <ac:spMkLst>
            <pc:docMk/>
            <pc:sldMk cId="1593002437" sldId="644"/>
            <ac:spMk id="17" creationId="{51CE7A42-EB42-45DB-BD35-74A9FB043294}"/>
          </ac:spMkLst>
        </pc:spChg>
      </pc:sldChg>
      <pc:sldChg chg="modSp mod">
        <pc:chgData name="Antonio Carlos Assumpção" userId="6220ee74a8c688f2" providerId="LiveId" clId="{FA7E2E00-0237-43BF-BC9F-7C46B63413D0}" dt="2024-02-23T11:29:15.922" v="334" actId="1036"/>
        <pc:sldMkLst>
          <pc:docMk/>
          <pc:sldMk cId="2636029334" sldId="646"/>
        </pc:sldMkLst>
        <pc:spChg chg="mod">
          <ac:chgData name="Antonio Carlos Assumpção" userId="6220ee74a8c688f2" providerId="LiveId" clId="{FA7E2E00-0237-43BF-BC9F-7C46B63413D0}" dt="2024-02-23T11:29:10" v="322" actId="1036"/>
          <ac:spMkLst>
            <pc:docMk/>
            <pc:sldMk cId="2636029334" sldId="646"/>
            <ac:spMk id="18" creationId="{E3E5BA26-901B-48CA-A680-0463296E9CB5}"/>
          </ac:spMkLst>
        </pc:spChg>
        <pc:spChg chg="mod">
          <ac:chgData name="Antonio Carlos Assumpção" userId="6220ee74a8c688f2" providerId="LiveId" clId="{FA7E2E00-0237-43BF-BC9F-7C46B63413D0}" dt="2024-02-23T11:29:15.922" v="334" actId="1036"/>
          <ac:spMkLst>
            <pc:docMk/>
            <pc:sldMk cId="2636029334" sldId="646"/>
            <ac:spMk id="33" creationId="{9619B2CE-8559-4C26-8346-C183586087D3}"/>
          </ac:spMkLst>
        </pc:spChg>
      </pc:sldChg>
      <pc:sldChg chg="modSp mod">
        <pc:chgData name="Antonio Carlos Assumpção" userId="6220ee74a8c688f2" providerId="LiveId" clId="{FA7E2E00-0237-43BF-BC9F-7C46B63413D0}" dt="2024-02-23T11:29:24.125" v="347" actId="1036"/>
        <pc:sldMkLst>
          <pc:docMk/>
          <pc:sldMk cId="234363684" sldId="647"/>
        </pc:sldMkLst>
        <pc:spChg chg="mod">
          <ac:chgData name="Antonio Carlos Assumpção" userId="6220ee74a8c688f2" providerId="LiveId" clId="{FA7E2E00-0237-43BF-BC9F-7C46B63413D0}" dt="2024-02-23T11:29:24.125" v="347" actId="1036"/>
          <ac:spMkLst>
            <pc:docMk/>
            <pc:sldMk cId="234363684" sldId="647"/>
            <ac:spMk id="11" creationId="{E9B9D8A1-CE7F-4AF8-8F99-429D6C2577EC}"/>
          </ac:spMkLst>
        </pc:spChg>
      </pc:sldChg>
      <pc:sldChg chg="modSp mod">
        <pc:chgData name="Antonio Carlos Assumpção" userId="6220ee74a8c688f2" providerId="LiveId" clId="{FA7E2E00-0237-43BF-BC9F-7C46B63413D0}" dt="2024-02-23T11:29:31.338" v="358" actId="1036"/>
        <pc:sldMkLst>
          <pc:docMk/>
          <pc:sldMk cId="99402739" sldId="648"/>
        </pc:sldMkLst>
        <pc:spChg chg="mod">
          <ac:chgData name="Antonio Carlos Assumpção" userId="6220ee74a8c688f2" providerId="LiveId" clId="{FA7E2E00-0237-43BF-BC9F-7C46B63413D0}" dt="2024-02-23T11:29:31.338" v="358" actId="1036"/>
          <ac:spMkLst>
            <pc:docMk/>
            <pc:sldMk cId="99402739" sldId="648"/>
            <ac:spMk id="7" creationId="{0A17968E-1D39-4529-B625-46F90002AA9C}"/>
          </ac:spMkLst>
        </pc:spChg>
      </pc:sldChg>
      <pc:sldChg chg="modSp mod">
        <pc:chgData name="Antonio Carlos Assumpção" userId="6220ee74a8c688f2" providerId="LiveId" clId="{FA7E2E00-0237-43BF-BC9F-7C46B63413D0}" dt="2024-02-23T11:29:41.777" v="376" actId="1036"/>
        <pc:sldMkLst>
          <pc:docMk/>
          <pc:sldMk cId="2604083965" sldId="649"/>
        </pc:sldMkLst>
        <pc:spChg chg="mod">
          <ac:chgData name="Antonio Carlos Assumpção" userId="6220ee74a8c688f2" providerId="LiveId" clId="{FA7E2E00-0237-43BF-BC9F-7C46B63413D0}" dt="2024-02-23T11:29:41.777" v="376" actId="1036"/>
          <ac:spMkLst>
            <pc:docMk/>
            <pc:sldMk cId="2604083965" sldId="649"/>
            <ac:spMk id="3" creationId="{E7C9AA17-6E1E-4566-B3C5-EF510ED4EFE7}"/>
          </ac:spMkLst>
        </pc:spChg>
      </pc:sldChg>
      <pc:sldChg chg="modSp mod">
        <pc:chgData name="Antonio Carlos Assumpção" userId="6220ee74a8c688f2" providerId="LiveId" clId="{FA7E2E00-0237-43BF-BC9F-7C46B63413D0}" dt="2024-02-23T11:27:02.469" v="181" actId="1036"/>
        <pc:sldMkLst>
          <pc:docMk/>
          <pc:sldMk cId="1501565622" sldId="650"/>
        </pc:sldMkLst>
        <pc:spChg chg="mod">
          <ac:chgData name="Antonio Carlos Assumpção" userId="6220ee74a8c688f2" providerId="LiveId" clId="{FA7E2E00-0237-43BF-BC9F-7C46B63413D0}" dt="2024-02-23T11:27:02.469" v="181" actId="1036"/>
          <ac:spMkLst>
            <pc:docMk/>
            <pc:sldMk cId="1501565622" sldId="650"/>
            <ac:spMk id="6" creationId="{CF46FB03-C50F-4395-BF1E-CA4C1F34163A}"/>
          </ac:spMkLst>
        </pc:spChg>
        <pc:spChg chg="mod">
          <ac:chgData name="Antonio Carlos Assumpção" userId="6220ee74a8c688f2" providerId="LiveId" clId="{FA7E2E00-0237-43BF-BC9F-7C46B63413D0}" dt="2024-02-23T11:27:02.469" v="181" actId="1036"/>
          <ac:spMkLst>
            <pc:docMk/>
            <pc:sldMk cId="1501565622" sldId="650"/>
            <ac:spMk id="7" creationId="{12A3F00D-9741-4C1C-AA5D-E7EE33E71503}"/>
          </ac:spMkLst>
        </pc:spChg>
        <pc:spChg chg="mod">
          <ac:chgData name="Antonio Carlos Assumpção" userId="6220ee74a8c688f2" providerId="LiveId" clId="{FA7E2E00-0237-43BF-BC9F-7C46B63413D0}" dt="2024-02-23T11:27:02.469" v="181" actId="1036"/>
          <ac:spMkLst>
            <pc:docMk/>
            <pc:sldMk cId="1501565622" sldId="650"/>
            <ac:spMk id="9" creationId="{A2599BA2-87D3-4AF7-A2A4-024D3F91C572}"/>
          </ac:spMkLst>
        </pc:spChg>
        <pc:graphicFrameChg chg="mod">
          <ac:chgData name="Antonio Carlos Assumpção" userId="6220ee74a8c688f2" providerId="LiveId" clId="{FA7E2E00-0237-43BF-BC9F-7C46B63413D0}" dt="2024-02-23T11:27:02.469" v="181" actId="1036"/>
          <ac:graphicFrameMkLst>
            <pc:docMk/>
            <pc:sldMk cId="1501565622" sldId="650"/>
            <ac:graphicFrameMk id="8" creationId="{EA3B0EC4-4274-4E48-A188-097737339FA9}"/>
          </ac:graphicFrameMkLst>
        </pc:graphicFrameChg>
        <pc:graphicFrameChg chg="mod">
          <ac:chgData name="Antonio Carlos Assumpção" userId="6220ee74a8c688f2" providerId="LiveId" clId="{FA7E2E00-0237-43BF-BC9F-7C46B63413D0}" dt="2024-02-23T11:27:02.469" v="181" actId="1036"/>
          <ac:graphicFrameMkLst>
            <pc:docMk/>
            <pc:sldMk cId="1501565622" sldId="650"/>
            <ac:graphicFrameMk id="10" creationId="{BA02DBA8-635A-449E-BA40-7C3C0BD58246}"/>
          </ac:graphicFrameMkLst>
        </pc:graphicFrameChg>
      </pc:sldChg>
      <pc:sldMasterChg chg="addSp delSp modSp mod">
        <pc:chgData name="Antonio Carlos Assumpção" userId="6220ee74a8c688f2" providerId="LiveId" clId="{FA7E2E00-0237-43BF-BC9F-7C46B63413D0}" dt="2024-02-23T11:23:38.821" v="7"/>
        <pc:sldMasterMkLst>
          <pc:docMk/>
          <pc:sldMasterMk cId="0" sldId="2147483649"/>
        </pc:sldMasterMkLst>
        <pc:spChg chg="add mod">
          <ac:chgData name="Antonio Carlos Assumpção" userId="6220ee74a8c688f2" providerId="LiveId" clId="{FA7E2E00-0237-43BF-BC9F-7C46B63413D0}" dt="2024-02-23T11:23:38.821" v="7"/>
          <ac:spMkLst>
            <pc:docMk/>
            <pc:sldMasterMk cId="0" sldId="2147483649"/>
            <ac:spMk id="3" creationId="{FF3332DA-47DD-CAC2-208C-3386DFBB5874}"/>
          </ac:spMkLst>
        </pc:spChg>
        <pc:picChg chg="add mod">
          <ac:chgData name="Antonio Carlos Assumpção" userId="6220ee74a8c688f2" providerId="LiveId" clId="{FA7E2E00-0237-43BF-BC9F-7C46B63413D0}" dt="2024-02-23T11:23:38.821" v="7"/>
          <ac:picMkLst>
            <pc:docMk/>
            <pc:sldMasterMk cId="0" sldId="2147483649"/>
            <ac:picMk id="4" creationId="{5F97A250-0B1A-FFD0-15B0-D95B7204966D}"/>
          </ac:picMkLst>
        </pc:picChg>
        <pc:picChg chg="del">
          <ac:chgData name="Antonio Carlos Assumpção" userId="6220ee74a8c688f2" providerId="LiveId" clId="{FA7E2E00-0237-43BF-BC9F-7C46B63413D0}" dt="2024-02-23T11:23:31.046" v="6" actId="478"/>
          <ac:picMkLst>
            <pc:docMk/>
            <pc:sldMasterMk cId="0" sldId="2147483649"/>
            <ac:picMk id="6" creationId="{00000000-0000-0000-0000-000000000000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7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2475"/>
            <a:ext cx="6594475" cy="37099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8050"/>
            <a:ext cx="4981575" cy="4468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686110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r"/>
            <a:r>
              <a:rPr lang="en-US" sz="1200"/>
              <a:t>1</a:t>
            </a: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21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2475"/>
            <a:ext cx="6594475" cy="3709988"/>
          </a:xfrm>
          <a:ln cap="flat"/>
        </p:spPr>
      </p:sp>
      <p:sp>
        <p:nvSpPr>
          <p:cNvPr id="9216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6833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Parte 4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534BACA-7949-491E-A0F8-6D5C25FB3C63}" type="slidenum">
              <a:rPr lang="en-US"/>
              <a:pPr>
                <a:defRPr/>
              </a:pPr>
              <a:t>‹nº›</a:t>
            </a:fld>
            <a:endParaRPr lang="en-US" b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Parte 4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CE045D6-3207-4B51-9726-ACCD9D9590D4}" type="slidenum">
              <a:rPr lang="en-US"/>
              <a:pPr>
                <a:defRPr/>
              </a:pPr>
              <a:t>‹nº›</a:t>
            </a:fld>
            <a:endParaRPr lang="en-US" b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052984" y="133351"/>
            <a:ext cx="2834216" cy="602297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43984" y="133351"/>
            <a:ext cx="8305800" cy="602297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Parte 4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758CEEE-34B2-4CEB-8FA8-BEE590DAB87A}" type="slidenum">
              <a:rPr lang="en-US"/>
              <a:pPr>
                <a:defRPr/>
              </a:pPr>
              <a:t>‹nº›</a:t>
            </a:fld>
            <a:endParaRPr lang="en-US" b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88067" y="133351"/>
            <a:ext cx="9491133" cy="785813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543984" y="1273175"/>
            <a:ext cx="5568949" cy="488315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16133" y="1273175"/>
            <a:ext cx="5571067" cy="488315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Parte 4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89861C6-D127-429A-9736-24F6C3A1BAB3}" type="slidenum">
              <a:rPr lang="en-US"/>
              <a:pPr>
                <a:defRPr/>
              </a:pPr>
              <a:t>‹nº›</a:t>
            </a:fld>
            <a:endParaRPr lang="en-US" b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88067" y="133351"/>
            <a:ext cx="9491133" cy="785813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543984" y="1273175"/>
            <a:ext cx="5568949" cy="488315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6316133" y="1273176"/>
            <a:ext cx="5571067" cy="236537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6316133" y="3790951"/>
            <a:ext cx="5571067" cy="236537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Parte 4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CB2ABF-47AE-4DB4-97E0-AEC354207375}" type="slidenum">
              <a:rPr lang="en-US"/>
              <a:pPr>
                <a:defRPr/>
              </a:pPr>
              <a:t>‹nº›</a:t>
            </a:fld>
            <a:endParaRPr lang="en-US" b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conteúd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88067" y="133351"/>
            <a:ext cx="9491133" cy="785813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43984" y="1273175"/>
            <a:ext cx="5568949" cy="488315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6316133" y="1273176"/>
            <a:ext cx="5571067" cy="236537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6316133" y="3790951"/>
            <a:ext cx="5571067" cy="236537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Parte 4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B7C3DF-62B8-41C3-A60F-FF37C5FF327A}" type="slidenum">
              <a:rPr lang="en-US"/>
              <a:pPr>
                <a:defRPr/>
              </a:pPr>
              <a:t>‹nº›</a:t>
            </a:fld>
            <a:endParaRPr lang="en-US" b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0830-DD20-4B83-9F3A-8021A1ECE93E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CCFDF-025A-49E1-8BD2-551251CBF8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11709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0830-DD20-4B83-9F3A-8021A1ECE93E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CCFDF-025A-49E1-8BD2-551251CBF8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0629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0830-DD20-4B83-9F3A-8021A1ECE93E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CCFDF-025A-49E1-8BD2-551251CBF8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37620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0830-DD20-4B83-9F3A-8021A1ECE93E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CCFDF-025A-49E1-8BD2-551251CBF8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00225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0830-DD20-4B83-9F3A-8021A1ECE93E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CCFDF-025A-49E1-8BD2-551251CBF8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9964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Parte 4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2985C0-629B-4A8B-9298-4E31AF055BC3}" type="slidenum">
              <a:rPr lang="en-US"/>
              <a:pPr>
                <a:defRPr/>
              </a:pPr>
              <a:t>‹nº›</a:t>
            </a:fld>
            <a:endParaRPr lang="en-US" b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0830-DD20-4B83-9F3A-8021A1ECE93E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CCFDF-025A-49E1-8BD2-551251CBF8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92803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0830-DD20-4B83-9F3A-8021A1ECE93E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CCFDF-025A-49E1-8BD2-551251CBF8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90321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0830-DD20-4B83-9F3A-8021A1ECE93E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CCFDF-025A-49E1-8BD2-551251CBF8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39607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0830-DD20-4B83-9F3A-8021A1ECE93E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CCFDF-025A-49E1-8BD2-551251CBF8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08994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0830-DD20-4B83-9F3A-8021A1ECE93E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CCFDF-025A-49E1-8BD2-551251CBF8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72662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0830-DD20-4B83-9F3A-8021A1ECE93E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CCFDF-025A-49E1-8BD2-551251CBF8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9376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Parte 4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880115E-C93D-43AF-B25E-01C6F598680A}" type="slidenum">
              <a:rPr lang="en-US"/>
              <a:pPr>
                <a:defRPr/>
              </a:pPr>
              <a:t>‹nº›</a:t>
            </a:fld>
            <a:endParaRPr lang="en-US" b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43984" y="1273175"/>
            <a:ext cx="5568949" cy="4883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16133" y="1273175"/>
            <a:ext cx="5571067" cy="4883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Parte 4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3EBA942-0624-4366-882A-50BFC605B11B}" type="slidenum">
              <a:rPr lang="en-US"/>
              <a:pPr>
                <a:defRPr/>
              </a:pPr>
              <a:t>‹nº›</a:t>
            </a:fld>
            <a:endParaRPr lang="en-US" b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Parte 4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F4960A-B101-497E-96C4-D083B8F2C828}" type="slidenum">
              <a:rPr lang="en-US"/>
              <a:pPr>
                <a:defRPr/>
              </a:pPr>
              <a:t>‹nº›</a:t>
            </a:fld>
            <a:endParaRPr lang="en-US" b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Parte 4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A12DDA3-5E08-4B2C-83C0-52674F91C1B8}" type="slidenum">
              <a:rPr lang="en-US"/>
              <a:pPr>
                <a:defRPr/>
              </a:pPr>
              <a:t>‹nº›</a:t>
            </a:fld>
            <a:endParaRPr lang="en-US" b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Parte 4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855BEAC-6EBE-4E30-9E2F-F0E79B518303}" type="slidenum">
              <a:rPr lang="en-US"/>
              <a:pPr>
                <a:defRPr/>
              </a:pPr>
              <a:t>‹nº›</a:t>
            </a:fld>
            <a:endParaRPr lang="en-US" b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Parte 4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1489E65-6690-4215-B2ED-BBE32282AD4E}" type="slidenum">
              <a:rPr lang="en-US"/>
              <a:pPr>
                <a:defRPr/>
              </a:pPr>
              <a:t>‹nº›</a:t>
            </a:fld>
            <a:endParaRPr lang="en-US" b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Parte 4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A4E2B-C61C-45D0-84C5-8DFCD064F1D2}" type="slidenum">
              <a:rPr lang="en-US"/>
              <a:pPr>
                <a:defRPr/>
              </a:pPr>
              <a:t>‹nº›</a:t>
            </a:fld>
            <a:endParaRPr lang="en-US" b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88067" y="133351"/>
            <a:ext cx="9491133" cy="785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 para editar o estilo do título mestre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3984" y="1273175"/>
            <a:ext cx="11343216" cy="4883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 para editar os estilos do texto mestre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</a:p>
        </p:txBody>
      </p:sp>
      <p:sp>
        <p:nvSpPr>
          <p:cNvPr id="466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94318" y="6440488"/>
            <a:ext cx="548216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latin typeface="+mn-lt"/>
              </a:defRPr>
            </a:lvl1pPr>
          </a:lstStyle>
          <a:p>
            <a:pPr>
              <a:defRPr/>
            </a:pPr>
            <a:r>
              <a:rPr lang="en-US"/>
              <a:t>Parte 4</a:t>
            </a:r>
          </a:p>
        </p:txBody>
      </p:sp>
      <p:sp>
        <p:nvSpPr>
          <p:cNvPr id="466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679518" y="6440488"/>
            <a:ext cx="145838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E1EFF15-2163-4431-ABF2-9A6CC129D6C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99A9A504-165D-4725-A4BF-6A7C58D63111}"/>
              </a:ext>
            </a:extLst>
          </p:cNvPr>
          <p:cNvSpPr/>
          <p:nvPr userDrawn="1"/>
        </p:nvSpPr>
        <p:spPr bwMode="auto">
          <a:xfrm>
            <a:off x="4206240" y="1371600"/>
            <a:ext cx="3513909" cy="404948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FF3332DA-47DD-CAC2-208C-3386DFBB5874}"/>
              </a:ext>
            </a:extLst>
          </p:cNvPr>
          <p:cNvSpPr/>
          <p:nvPr userDrawn="1"/>
        </p:nvSpPr>
        <p:spPr>
          <a:xfrm>
            <a:off x="0" y="-26988"/>
            <a:ext cx="12192000" cy="36512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/>
          </a:p>
        </p:txBody>
      </p:sp>
      <p:pic>
        <p:nvPicPr>
          <p:cNvPr id="4" name="Imagem 7">
            <a:extLst>
              <a:ext uri="{FF2B5EF4-FFF2-40B4-BE49-F238E27FC236}">
                <a16:creationId xmlns:a16="http://schemas.microsoft.com/office/drawing/2014/main" id="{5F97A250-0B1A-FFD0-15B0-D95B7204966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-26988"/>
            <a:ext cx="1347788" cy="419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</p:sldLayoutIdLst>
  <p:transition spd="med">
    <p:wipe dir="r"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663300"/>
        </a:buClr>
        <a:buSzPct val="75000"/>
        <a:buFont typeface="Wingdings" pitchFamily="2" charset="2"/>
        <a:buChar char="n"/>
        <a:defRPr sz="3200">
          <a:solidFill>
            <a:srgbClr val="37654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rgbClr val="663300"/>
        </a:buClr>
        <a:buSzPct val="80000"/>
        <a:buFont typeface="Wingdings" pitchFamily="2" charset="2"/>
        <a:buChar char="l"/>
        <a:defRPr sz="2800">
          <a:solidFill>
            <a:srgbClr val="376546"/>
          </a:solidFill>
          <a:latin typeface="+mn-lt"/>
        </a:defRPr>
      </a:lvl2pPr>
      <a:lvl3pPr marL="1143000" indent="-228600" algn="l" rtl="0" eaLnBrk="0" fontAlgn="base" hangingPunct="0">
        <a:spcBef>
          <a:spcPct val="34000"/>
        </a:spcBef>
        <a:spcAft>
          <a:spcPct val="0"/>
        </a:spcAft>
        <a:buClr>
          <a:srgbClr val="663300"/>
        </a:buClr>
        <a:buSzPct val="40000"/>
        <a:buFont typeface="Wingdings" pitchFamily="2" charset="2"/>
        <a:buChar char="u"/>
        <a:defRPr sz="2800">
          <a:solidFill>
            <a:srgbClr val="37654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•"/>
        <a:defRPr sz="2400">
          <a:solidFill>
            <a:srgbClr val="37654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40830-DD20-4B83-9F3A-8021A1ECE93E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CCFDF-025A-49E1-8BD2-551251CBF8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5030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11.wmf"/><Relationship Id="rId7" Type="http://schemas.openxmlformats.org/officeDocument/2006/relationships/image" Target="../media/image13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7" Type="http://schemas.openxmlformats.org/officeDocument/2006/relationships/image" Target="../media/image26.w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4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oleObject" Target="../embeddings/oleObject26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7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oleObject" Target="../embeddings/oleObject30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1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image" Target="../media/image33.wmf"/><Relationship Id="rId7" Type="http://schemas.openxmlformats.org/officeDocument/2006/relationships/image" Target="../media/image35.wmf"/><Relationship Id="rId2" Type="http://schemas.openxmlformats.org/officeDocument/2006/relationships/oleObject" Target="../embeddings/oleObject3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37.wmf"/><Relationship Id="rId5" Type="http://schemas.openxmlformats.org/officeDocument/2006/relationships/image" Target="../media/image34.wmf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6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oleObject" Target="../embeddings/oleObject37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wmf"/><Relationship Id="rId4" Type="http://schemas.openxmlformats.org/officeDocument/2006/relationships/oleObject" Target="../embeddings/oleObject38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oleObject" Target="../embeddings/oleObject39.bin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image" Target="../media/image46.wmf"/><Relationship Id="rId3" Type="http://schemas.openxmlformats.org/officeDocument/2006/relationships/image" Target="../media/image41.wmf"/><Relationship Id="rId7" Type="http://schemas.openxmlformats.org/officeDocument/2006/relationships/image" Target="../media/image43.wmf"/><Relationship Id="rId12" Type="http://schemas.openxmlformats.org/officeDocument/2006/relationships/oleObject" Target="../embeddings/oleObject45.bin"/><Relationship Id="rId2" Type="http://schemas.openxmlformats.org/officeDocument/2006/relationships/oleObject" Target="../embeddings/oleObject4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45.wmf"/><Relationship Id="rId5" Type="http://schemas.openxmlformats.org/officeDocument/2006/relationships/image" Target="../media/image42.wmf"/><Relationship Id="rId15" Type="http://schemas.openxmlformats.org/officeDocument/2006/relationships/image" Target="../media/image47.wmf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41.bin"/><Relationship Id="rId9" Type="http://schemas.openxmlformats.org/officeDocument/2006/relationships/image" Target="../media/image44.wmf"/><Relationship Id="rId14" Type="http://schemas.openxmlformats.org/officeDocument/2006/relationships/oleObject" Target="../embeddings/oleObject4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image" Target="../media/image48.wmf"/><Relationship Id="rId7" Type="http://schemas.openxmlformats.org/officeDocument/2006/relationships/image" Target="../media/image50.wmf"/><Relationship Id="rId2" Type="http://schemas.openxmlformats.org/officeDocument/2006/relationships/oleObject" Target="../embeddings/oleObject4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9.bin"/><Relationship Id="rId11" Type="http://schemas.openxmlformats.org/officeDocument/2006/relationships/image" Target="../media/image52.wmf"/><Relationship Id="rId5" Type="http://schemas.openxmlformats.org/officeDocument/2006/relationships/image" Target="../media/image49.wmf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8.bin"/><Relationship Id="rId9" Type="http://schemas.openxmlformats.org/officeDocument/2006/relationships/image" Target="../media/image51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13" Type="http://schemas.openxmlformats.org/officeDocument/2006/relationships/image" Target="../media/image56.wmf"/><Relationship Id="rId3" Type="http://schemas.openxmlformats.org/officeDocument/2006/relationships/image" Target="../media/image43.wmf"/><Relationship Id="rId7" Type="http://schemas.openxmlformats.org/officeDocument/2006/relationships/image" Target="../media/image53.wmf"/><Relationship Id="rId12" Type="http://schemas.openxmlformats.org/officeDocument/2006/relationships/oleObject" Target="../embeddings/oleObject55.bin"/><Relationship Id="rId2" Type="http://schemas.openxmlformats.org/officeDocument/2006/relationships/oleObject" Target="../embeddings/oleObject4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2.bin"/><Relationship Id="rId11" Type="http://schemas.openxmlformats.org/officeDocument/2006/relationships/image" Target="../media/image55.wmf"/><Relationship Id="rId5" Type="http://schemas.openxmlformats.org/officeDocument/2006/relationships/image" Target="../media/image44.wmf"/><Relationship Id="rId10" Type="http://schemas.openxmlformats.org/officeDocument/2006/relationships/oleObject" Target="../embeddings/oleObject54.bin"/><Relationship Id="rId4" Type="http://schemas.openxmlformats.org/officeDocument/2006/relationships/oleObject" Target="../embeddings/oleObject43.bin"/><Relationship Id="rId9" Type="http://schemas.openxmlformats.org/officeDocument/2006/relationships/image" Target="../media/image54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oleObject" Target="../embeddings/oleObject56.bin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oleObject" Target="../embeddings/oleObject57.bin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7.wmf"/><Relationship Id="rId12" Type="http://schemas.openxmlformats.org/officeDocument/2006/relationships/oleObject" Target="../embeddings/oleObject9.bin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>
            <a:extLst>
              <a:ext uri="{FF2B5EF4-FFF2-40B4-BE49-F238E27FC236}">
                <a16:creationId xmlns:a16="http://schemas.microsoft.com/office/drawing/2014/main" id="{DB5C9A9D-8524-483E-AF26-CD92B4080D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5587218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rgbClr val="002060"/>
              </a:solidFill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EF831F0-F443-9D1C-4834-23318F4F9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3" y="2841625"/>
            <a:ext cx="11233150" cy="1666875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b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547688" indent="-2730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822325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096963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13716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1828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286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2743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2004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br>
              <a:rPr lang="pt-BR" altLang="pt-BR" sz="2800" b="1" dirty="0">
                <a:solidFill>
                  <a:srgbClr val="002060"/>
                </a:solidFill>
                <a:latin typeface="Arial" panose="020B0604020202020204" pitchFamily="34" charset="0"/>
              </a:rPr>
            </a:br>
            <a:br>
              <a:rPr lang="pt-BR" altLang="pt-BR" sz="2800" b="1" dirty="0">
                <a:solidFill>
                  <a:srgbClr val="002060"/>
                </a:solidFill>
                <a:latin typeface="Arial" panose="020B0604020202020204" pitchFamily="34" charset="0"/>
              </a:rPr>
            </a:br>
            <a:r>
              <a:rPr lang="pt-BR" altLang="pt-BR" sz="2800" b="1" dirty="0">
                <a:solidFill>
                  <a:srgbClr val="002060"/>
                </a:solidFill>
                <a:latin typeface="Arial" panose="020B0604020202020204" pitchFamily="34" charset="0"/>
              </a:rPr>
              <a:t>Microeconomia</a:t>
            </a:r>
            <a:br>
              <a:rPr lang="pt-BR" altLang="pt-BR" sz="2800" b="1" dirty="0">
                <a:solidFill>
                  <a:srgbClr val="002060"/>
                </a:solidFill>
                <a:latin typeface="Arial" panose="020B0604020202020204" pitchFamily="34" charset="0"/>
              </a:rPr>
            </a:br>
            <a:r>
              <a:rPr lang="pt-BR" altLang="pt-BR" sz="2800" b="1" dirty="0">
                <a:solidFill>
                  <a:srgbClr val="002060"/>
                </a:solidFill>
                <a:latin typeface="Arial" panose="020B0604020202020204" pitchFamily="34" charset="0"/>
              </a:rPr>
              <a:t>CNU - 2024 </a:t>
            </a:r>
            <a:br>
              <a:rPr lang="pt-BR" altLang="pt-BR" sz="2800" b="1" dirty="0">
                <a:solidFill>
                  <a:srgbClr val="002060"/>
                </a:solidFill>
                <a:latin typeface="Arial" panose="020B0604020202020204" pitchFamily="34" charset="0"/>
              </a:rPr>
            </a:br>
            <a:r>
              <a:rPr lang="pt-BR" altLang="pt-BR" sz="2800" b="1" dirty="0">
                <a:solidFill>
                  <a:srgbClr val="002060"/>
                </a:solidFill>
                <a:latin typeface="Arial" panose="020B0604020202020204" pitchFamily="34" charset="0"/>
              </a:rPr>
              <a:t>Parte </a:t>
            </a:r>
            <a:r>
              <a:rPr lang="pt-BR" altLang="pt-BR" sz="2800" b="1" dirty="0" err="1">
                <a:solidFill>
                  <a:srgbClr val="002060"/>
                </a:solidFill>
                <a:latin typeface="Arial" panose="020B0604020202020204" pitchFamily="34" charset="0"/>
              </a:rPr>
              <a:t>IIa</a:t>
            </a:r>
            <a:endParaRPr lang="pt-BR" altLang="pt-BR" sz="28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800" b="1" dirty="0">
                <a:solidFill>
                  <a:srgbClr val="002060"/>
                </a:solidFill>
                <a:latin typeface="Arial" panose="020B0604020202020204" pitchFamily="34" charset="0"/>
              </a:rPr>
              <a:t>Teoria do Consumidor - Adicional</a:t>
            </a:r>
          </a:p>
        </p:txBody>
      </p:sp>
      <p:pic>
        <p:nvPicPr>
          <p:cNvPr id="3" name="Imagem 5">
            <a:extLst>
              <a:ext uri="{FF2B5EF4-FFF2-40B4-BE49-F238E27FC236}">
                <a16:creationId xmlns:a16="http://schemas.microsoft.com/office/drawing/2014/main" id="{70293ED1-E1CA-1511-EC77-154C2F86B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238" y="404813"/>
            <a:ext cx="6935787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ubtítulo 2">
            <a:extLst>
              <a:ext uri="{FF2B5EF4-FFF2-40B4-BE49-F238E27FC236}">
                <a16:creationId xmlns:a16="http://schemas.microsoft.com/office/drawing/2014/main" id="{73DC0CDC-40BD-5336-19B1-01903D128C70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6096000" y="5445125"/>
            <a:ext cx="571023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547688" indent="-2730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822325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096963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13716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1828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286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2743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2004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200" b="1" i="1" dirty="0">
                <a:solidFill>
                  <a:srgbClr val="002060"/>
                </a:solidFill>
              </a:rPr>
              <a:t>Prof. Antonio Carlos Assumpção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200" b="1" i="1" dirty="0">
                <a:solidFill>
                  <a:srgbClr val="002060"/>
                </a:solidFill>
              </a:rPr>
              <a:t>Doutor em Economia – UFF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200" b="1" i="1" dirty="0">
                <a:solidFill>
                  <a:srgbClr val="002060"/>
                </a:solidFill>
              </a:rPr>
              <a:t>Site : acjassumpcao.com</a:t>
            </a:r>
            <a:endParaRPr lang="en-US" altLang="pt-BR" sz="2200" b="1" i="1" dirty="0">
              <a:solidFill>
                <a:srgbClr val="002060"/>
              </a:solidFill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36450572-E462-DD01-C96E-E9E300DB5EC7}"/>
              </a:ext>
            </a:extLst>
          </p:cNvPr>
          <p:cNvSpPr/>
          <p:nvPr/>
        </p:nvSpPr>
        <p:spPr>
          <a:xfrm>
            <a:off x="0" y="-26988"/>
            <a:ext cx="12192000" cy="36512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/>
          </a:p>
        </p:txBody>
      </p:sp>
      <p:pic>
        <p:nvPicPr>
          <p:cNvPr id="6" name="Imagem 7">
            <a:extLst>
              <a:ext uri="{FF2B5EF4-FFF2-40B4-BE49-F238E27FC236}">
                <a16:creationId xmlns:a16="http://schemas.microsoft.com/office/drawing/2014/main" id="{AD3D1BD4-FE0C-08EB-C322-7CF1248DBF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-26988"/>
            <a:ext cx="1347788" cy="419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251741" y="5817768"/>
            <a:ext cx="35426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>
                <a:latin typeface="Arial" charset="0"/>
              </a:rPr>
              <a:t>x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844840" y="2747544"/>
            <a:ext cx="0" cy="32861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838490" y="6020968"/>
            <a:ext cx="44592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442951" y="2444331"/>
            <a:ext cx="35426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b="1" dirty="0">
                <a:latin typeface="Arial" charset="0"/>
              </a:rPr>
              <a:t>y</a:t>
            </a:r>
          </a:p>
        </p:txBody>
      </p:sp>
      <p:sp>
        <p:nvSpPr>
          <p:cNvPr id="10" name="Arc 20"/>
          <p:cNvSpPr>
            <a:spLocks/>
          </p:cNvSpPr>
          <p:nvPr/>
        </p:nvSpPr>
        <p:spPr bwMode="auto">
          <a:xfrm rot="15976116" flipV="1">
            <a:off x="942770" y="3720340"/>
            <a:ext cx="2385870" cy="2410088"/>
          </a:xfrm>
          <a:custGeom>
            <a:avLst/>
            <a:gdLst>
              <a:gd name="T0" fmla="*/ 0 w 21600"/>
              <a:gd name="T1" fmla="*/ 0 h 21600"/>
              <a:gd name="T2" fmla="*/ 253838563 w 21600"/>
              <a:gd name="T3" fmla="*/ 173657415 h 21600"/>
              <a:gd name="T4" fmla="*/ 0 w 21600"/>
              <a:gd name="T5" fmla="*/ 17365741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pt-BR" sz="150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745339" y="1704109"/>
            <a:ext cx="4962745" cy="461665"/>
          </a:xfrm>
          <a:prstGeom prst="rect">
            <a:avLst/>
          </a:prstGeom>
          <a:solidFill>
            <a:srgbClr val="F8F8F8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Preferências Côncavas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2840184" y="5541826"/>
            <a:ext cx="1163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3241959" y="5126183"/>
            <a:ext cx="1163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3616024" y="4765964"/>
            <a:ext cx="1163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6022578" y="2798630"/>
            <a:ext cx="5947750" cy="1415772"/>
          </a:xfrm>
          <a:prstGeom prst="rect">
            <a:avLst/>
          </a:prstGeom>
          <a:solidFill>
            <a:srgbClr val="F8F8F8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Características: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600" dirty="0" err="1">
                <a:latin typeface="Arial" panose="020B0604020202020204" pitchFamily="34" charset="0"/>
                <a:cs typeface="Arial" panose="020B0604020202020204" pitchFamily="34" charset="0"/>
              </a:rPr>
              <a:t>TMgS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crescente (em módulo).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Propensão à especialização.</a:t>
            </a:r>
          </a:p>
        </p:txBody>
      </p:sp>
      <p:sp>
        <p:nvSpPr>
          <p:cNvPr id="19" name="Título 1"/>
          <p:cNvSpPr>
            <a:spLocks noGrp="1"/>
          </p:cNvSpPr>
          <p:nvPr>
            <p:ph type="title"/>
          </p:nvPr>
        </p:nvSpPr>
        <p:spPr>
          <a:xfrm>
            <a:off x="678873" y="133351"/>
            <a:ext cx="10700327" cy="785813"/>
          </a:xfrm>
        </p:spPr>
        <p:txBody>
          <a:bodyPr/>
          <a:lstStyle/>
          <a:p>
            <a:pPr algn="ctr"/>
            <a:r>
              <a:rPr lang="pt-BR" sz="3200" dirty="0">
                <a:solidFill>
                  <a:schemeClr val="tx1"/>
                </a:solidFill>
              </a:rPr>
              <a:t>Preferências Típicas</a:t>
            </a:r>
          </a:p>
        </p:txBody>
      </p:sp>
      <p:sp>
        <p:nvSpPr>
          <p:cNvPr id="20" name="Arc 20"/>
          <p:cNvSpPr>
            <a:spLocks/>
          </p:cNvSpPr>
          <p:nvPr/>
        </p:nvSpPr>
        <p:spPr bwMode="auto">
          <a:xfrm rot="15976116" flipV="1">
            <a:off x="896124" y="4108703"/>
            <a:ext cx="1983406" cy="1973780"/>
          </a:xfrm>
          <a:custGeom>
            <a:avLst/>
            <a:gdLst>
              <a:gd name="T0" fmla="*/ 0 w 21600"/>
              <a:gd name="T1" fmla="*/ 0 h 21600"/>
              <a:gd name="T2" fmla="*/ 253838563 w 21600"/>
              <a:gd name="T3" fmla="*/ 173657415 h 21600"/>
              <a:gd name="T4" fmla="*/ 0 w 21600"/>
              <a:gd name="T5" fmla="*/ 17365741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pt-BR" sz="15000" dirty="0"/>
          </a:p>
        </p:txBody>
      </p:sp>
      <p:sp>
        <p:nvSpPr>
          <p:cNvPr id="21" name="Arc 20"/>
          <p:cNvSpPr>
            <a:spLocks/>
          </p:cNvSpPr>
          <p:nvPr/>
        </p:nvSpPr>
        <p:spPr bwMode="auto">
          <a:xfrm rot="15976116" flipV="1">
            <a:off x="943836" y="3253591"/>
            <a:ext cx="2848383" cy="2906996"/>
          </a:xfrm>
          <a:custGeom>
            <a:avLst/>
            <a:gdLst>
              <a:gd name="T0" fmla="*/ 0 w 21600"/>
              <a:gd name="T1" fmla="*/ 0 h 21600"/>
              <a:gd name="T2" fmla="*/ 253838563 w 21600"/>
              <a:gd name="T3" fmla="*/ 173657415 h 21600"/>
              <a:gd name="T4" fmla="*/ 0 w 21600"/>
              <a:gd name="T5" fmla="*/ 17365741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pt-BR" sz="19000" dirty="0"/>
          </a:p>
        </p:txBody>
      </p:sp>
    </p:spTree>
    <p:extLst>
      <p:ext uri="{BB962C8B-B14F-4D97-AF65-F5344CB8AC3E}">
        <p14:creationId xmlns:p14="http://schemas.microsoft.com/office/powerpoint/2010/main" val="36476705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2" name="Rectangle 7"/>
          <p:cNvSpPr>
            <a:spLocks noChangeArrowheads="1"/>
          </p:cNvSpPr>
          <p:nvPr/>
        </p:nvSpPr>
        <p:spPr bwMode="auto">
          <a:xfrm>
            <a:off x="592932" y="1847850"/>
            <a:ext cx="11031031" cy="654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 algn="just">
              <a:spcBef>
                <a:spcPct val="70000"/>
              </a:spcBef>
              <a:buSzPct val="75000"/>
              <a:buFont typeface="Arial" panose="020B0604020202020204" pitchFamily="34" charset="0"/>
              <a:buChar char="•"/>
            </a:pPr>
            <a:r>
              <a:rPr lang="pt-BR" dirty="0">
                <a:latin typeface="Arial" charset="0"/>
              </a:rPr>
              <a:t>Se o consumidor não se interessa, de  nenhuma forma,   por anchovas e adora pimentões, sua utilidade só   aumenta caso seu  consumo  de pimentões aumente.  Portanto, para  esse consumidor, pimentão é um  bem e anchova é um “neutro”. </a:t>
            </a:r>
          </a:p>
          <a:p>
            <a:pPr marL="342900" indent="-342900" algn="just">
              <a:spcBef>
                <a:spcPct val="70000"/>
              </a:spcBef>
              <a:buSzPct val="80000"/>
              <a:buFont typeface="Arial" panose="020B0604020202020204" pitchFamily="34" charset="0"/>
              <a:buChar char="•"/>
            </a:pPr>
            <a:r>
              <a:rPr lang="pt-BR" dirty="0">
                <a:latin typeface="Arial" charset="0"/>
              </a:rPr>
              <a:t>Supondo que o consumidor adore pimentões e deteste anchovas, havendo uma possibilidade  de  troca  de pimentões  por anchovas, as curvas de indiferença serão positivamente   inclinadas,  pois  para   uma    maior quantidade de anchovas o consumidor deve  receber, como   compensação,   uma   maior    quantidade de pimentões para permanecer  na   mesma   curva   de indiferença.  </a:t>
            </a:r>
            <a:endParaRPr lang="en-US" dirty="0">
              <a:latin typeface="Arial" charset="0"/>
            </a:endParaRPr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678873" y="133351"/>
            <a:ext cx="10700327" cy="785813"/>
          </a:xfrm>
        </p:spPr>
        <p:txBody>
          <a:bodyPr/>
          <a:lstStyle/>
          <a:p>
            <a:pPr algn="ctr"/>
            <a:r>
              <a:rPr lang="pt-BR" sz="3200" dirty="0">
                <a:solidFill>
                  <a:schemeClr val="tx1"/>
                </a:solidFill>
              </a:rPr>
              <a:t>Preferências Típicas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92932" y="1122214"/>
            <a:ext cx="5960261" cy="461665"/>
          </a:xfrm>
          <a:prstGeom prst="rect">
            <a:avLst/>
          </a:prstGeom>
          <a:solidFill>
            <a:srgbClr val="F8F8F8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spcBef>
                <a:spcPct val="70000"/>
              </a:spcBef>
              <a:buClr>
                <a:srgbClr val="663300"/>
              </a:buClr>
              <a:buSzPct val="75000"/>
            </a:pPr>
            <a:r>
              <a:rPr lang="en-US" b="1" dirty="0">
                <a:latin typeface="Arial" charset="0"/>
              </a:rPr>
              <a:t>“Males” e “</a:t>
            </a:r>
            <a:r>
              <a:rPr lang="en-US" b="1" dirty="0" err="1">
                <a:latin typeface="Arial" charset="0"/>
              </a:rPr>
              <a:t>Neutros</a:t>
            </a:r>
            <a:r>
              <a:rPr lang="en-US" b="1" dirty="0">
                <a:latin typeface="Arial" charset="0"/>
              </a:rPr>
              <a:t>”  (</a:t>
            </a:r>
            <a:r>
              <a:rPr lang="en-US" b="1" dirty="0" err="1">
                <a:latin typeface="Arial" charset="0"/>
              </a:rPr>
              <a:t>Bads</a:t>
            </a:r>
            <a:r>
              <a:rPr lang="en-US" b="1" dirty="0">
                <a:latin typeface="Arial" charset="0"/>
              </a:rPr>
              <a:t> and Goods)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6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6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Line 5"/>
          <p:cNvSpPr>
            <a:spLocks noChangeShapeType="1"/>
          </p:cNvSpPr>
          <p:nvPr/>
        </p:nvSpPr>
        <p:spPr bwMode="auto">
          <a:xfrm flipV="1">
            <a:off x="1761700" y="2196532"/>
            <a:ext cx="0" cy="29765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71685" name="Line 6"/>
          <p:cNvSpPr>
            <a:spLocks noChangeShapeType="1"/>
          </p:cNvSpPr>
          <p:nvPr/>
        </p:nvSpPr>
        <p:spPr bwMode="auto">
          <a:xfrm>
            <a:off x="1672800" y="5049269"/>
            <a:ext cx="3281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71686" name="Line 7"/>
          <p:cNvSpPr>
            <a:spLocks noChangeShapeType="1"/>
          </p:cNvSpPr>
          <p:nvPr/>
        </p:nvSpPr>
        <p:spPr bwMode="auto">
          <a:xfrm flipV="1">
            <a:off x="7377837" y="2196532"/>
            <a:ext cx="0" cy="29765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71687" name="Line 8"/>
          <p:cNvSpPr>
            <a:spLocks noChangeShapeType="1"/>
          </p:cNvSpPr>
          <p:nvPr/>
        </p:nvSpPr>
        <p:spPr bwMode="auto">
          <a:xfrm>
            <a:off x="7288937" y="5049269"/>
            <a:ext cx="31940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71688" name="Text Box 9"/>
          <p:cNvSpPr txBox="1">
            <a:spLocks noChangeArrowheads="1"/>
          </p:cNvSpPr>
          <p:nvPr/>
        </p:nvSpPr>
        <p:spPr bwMode="auto">
          <a:xfrm>
            <a:off x="218052" y="2046732"/>
            <a:ext cx="785077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200" b="1" dirty="0">
                <a:latin typeface="+mn-lt"/>
              </a:rPr>
              <a:t>Anchovas                                                       </a:t>
            </a:r>
            <a:r>
              <a:rPr lang="pt-BR" sz="2200" b="1" dirty="0" err="1">
                <a:latin typeface="+mn-lt"/>
              </a:rPr>
              <a:t>Anchovas</a:t>
            </a:r>
            <a:endParaRPr lang="pt-BR" sz="2200" b="1" dirty="0">
              <a:latin typeface="+mn-lt"/>
            </a:endParaRPr>
          </a:p>
        </p:txBody>
      </p:sp>
      <p:sp>
        <p:nvSpPr>
          <p:cNvPr id="71689" name="Text Box 10"/>
          <p:cNvSpPr txBox="1">
            <a:spLocks noChangeArrowheads="1"/>
          </p:cNvSpPr>
          <p:nvPr/>
        </p:nvSpPr>
        <p:spPr bwMode="auto">
          <a:xfrm>
            <a:off x="3852714" y="5049270"/>
            <a:ext cx="728634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200" b="1" dirty="0">
                <a:latin typeface="+mn-lt"/>
              </a:rPr>
              <a:t>Pimentões                                                     </a:t>
            </a:r>
            <a:r>
              <a:rPr lang="pt-BR" sz="2200" b="1" dirty="0" err="1">
                <a:latin typeface="+mn-lt"/>
              </a:rPr>
              <a:t>Pimentões</a:t>
            </a:r>
            <a:endParaRPr lang="pt-BR" sz="2200" b="1" dirty="0">
              <a:latin typeface="+mn-lt"/>
            </a:endParaRPr>
          </a:p>
        </p:txBody>
      </p:sp>
      <p:sp>
        <p:nvSpPr>
          <p:cNvPr id="71690" name="Line 11"/>
          <p:cNvSpPr>
            <a:spLocks noChangeShapeType="1"/>
          </p:cNvSpPr>
          <p:nvPr/>
        </p:nvSpPr>
        <p:spPr bwMode="auto">
          <a:xfrm flipV="1">
            <a:off x="2469725" y="2445769"/>
            <a:ext cx="0" cy="2603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1691" name="Line 12"/>
          <p:cNvSpPr>
            <a:spLocks noChangeShapeType="1"/>
          </p:cNvSpPr>
          <p:nvPr/>
        </p:nvSpPr>
        <p:spPr bwMode="auto">
          <a:xfrm flipV="1">
            <a:off x="3003125" y="2445769"/>
            <a:ext cx="0" cy="2603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1692" name="Line 13"/>
          <p:cNvSpPr>
            <a:spLocks noChangeShapeType="1"/>
          </p:cNvSpPr>
          <p:nvPr/>
        </p:nvSpPr>
        <p:spPr bwMode="auto">
          <a:xfrm flipV="1">
            <a:off x="3534937" y="2445769"/>
            <a:ext cx="0" cy="2603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1693" name="Line 14"/>
          <p:cNvSpPr>
            <a:spLocks noChangeShapeType="1"/>
          </p:cNvSpPr>
          <p:nvPr/>
        </p:nvSpPr>
        <p:spPr bwMode="auto">
          <a:xfrm flipV="1">
            <a:off x="7555638" y="2196532"/>
            <a:ext cx="1597025" cy="2232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1694" name="Line 15"/>
          <p:cNvSpPr>
            <a:spLocks noChangeShapeType="1"/>
          </p:cNvSpPr>
          <p:nvPr/>
        </p:nvSpPr>
        <p:spPr bwMode="auto">
          <a:xfrm flipV="1">
            <a:off x="7822337" y="2445770"/>
            <a:ext cx="1595438" cy="2232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1695" name="Line 16"/>
          <p:cNvSpPr>
            <a:spLocks noChangeShapeType="1"/>
          </p:cNvSpPr>
          <p:nvPr/>
        </p:nvSpPr>
        <p:spPr bwMode="auto">
          <a:xfrm flipV="1">
            <a:off x="8176351" y="2693419"/>
            <a:ext cx="1508125" cy="210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1696" name="Text Box 17"/>
          <p:cNvSpPr txBox="1">
            <a:spLocks noChangeArrowheads="1"/>
          </p:cNvSpPr>
          <p:nvPr/>
        </p:nvSpPr>
        <p:spPr bwMode="auto">
          <a:xfrm>
            <a:off x="2274028" y="2107342"/>
            <a:ext cx="19510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000" b="1" dirty="0">
                <a:latin typeface="+mn-lt"/>
              </a:rPr>
              <a:t>U</a:t>
            </a:r>
            <a:r>
              <a:rPr lang="pt-BR" sz="1400" b="1" dirty="0">
                <a:latin typeface="+mn-lt"/>
              </a:rPr>
              <a:t>1</a:t>
            </a:r>
            <a:r>
              <a:rPr lang="pt-BR" sz="2000" b="1" dirty="0">
                <a:latin typeface="+mn-lt"/>
              </a:rPr>
              <a:t>    U</a:t>
            </a:r>
            <a:r>
              <a:rPr lang="pt-BR" sz="1400" b="1" dirty="0">
                <a:latin typeface="+mn-lt"/>
              </a:rPr>
              <a:t>2</a:t>
            </a:r>
            <a:r>
              <a:rPr lang="pt-BR" sz="2000" b="1" dirty="0">
                <a:latin typeface="+mn-lt"/>
              </a:rPr>
              <a:t>    U</a:t>
            </a:r>
            <a:r>
              <a:rPr lang="pt-BR" sz="1400" b="1" dirty="0">
                <a:latin typeface="+mn-lt"/>
              </a:rPr>
              <a:t>3</a:t>
            </a:r>
          </a:p>
        </p:txBody>
      </p:sp>
      <p:sp>
        <p:nvSpPr>
          <p:cNvPr id="71697" name="Text Box 18"/>
          <p:cNvSpPr txBox="1">
            <a:spLocks noChangeArrowheads="1"/>
          </p:cNvSpPr>
          <p:nvPr/>
        </p:nvSpPr>
        <p:spPr bwMode="auto">
          <a:xfrm>
            <a:off x="9076463" y="1825057"/>
            <a:ext cx="12414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000" b="1">
                <a:latin typeface="+mn-lt"/>
              </a:rPr>
              <a:t>U</a:t>
            </a:r>
            <a:r>
              <a:rPr lang="pt-BR" sz="1400" b="1">
                <a:latin typeface="+mn-lt"/>
              </a:rPr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pt-BR" sz="2000">
                <a:latin typeface="+mn-lt"/>
              </a:rPr>
              <a:t>   </a:t>
            </a:r>
          </a:p>
          <a:p>
            <a:pPr eaLnBrk="1" hangingPunct="1">
              <a:spcBef>
                <a:spcPct val="50000"/>
              </a:spcBef>
            </a:pPr>
            <a:r>
              <a:rPr lang="pt-BR" sz="2000">
                <a:latin typeface="+mn-lt"/>
              </a:rPr>
              <a:t>       </a:t>
            </a:r>
          </a:p>
        </p:txBody>
      </p:sp>
      <p:sp>
        <p:nvSpPr>
          <p:cNvPr id="71698" name="Text Box 19"/>
          <p:cNvSpPr txBox="1">
            <a:spLocks noChangeArrowheads="1"/>
          </p:cNvSpPr>
          <p:nvPr/>
        </p:nvSpPr>
        <p:spPr bwMode="auto">
          <a:xfrm>
            <a:off x="9355863" y="2120332"/>
            <a:ext cx="771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000" b="1">
                <a:latin typeface="+mn-lt"/>
              </a:rPr>
              <a:t>U</a:t>
            </a:r>
            <a:r>
              <a:rPr lang="pt-BR" sz="1400" b="1">
                <a:latin typeface="+mn-lt"/>
              </a:rPr>
              <a:t>2</a:t>
            </a:r>
          </a:p>
        </p:txBody>
      </p:sp>
      <p:sp>
        <p:nvSpPr>
          <p:cNvPr id="71699" name="Text Box 20"/>
          <p:cNvSpPr txBox="1">
            <a:spLocks noChangeArrowheads="1"/>
          </p:cNvSpPr>
          <p:nvPr/>
        </p:nvSpPr>
        <p:spPr bwMode="auto">
          <a:xfrm>
            <a:off x="9646375" y="2398145"/>
            <a:ext cx="7096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000" b="1" dirty="0">
                <a:latin typeface="+mn-lt"/>
              </a:rPr>
              <a:t>U</a:t>
            </a:r>
            <a:r>
              <a:rPr lang="pt-BR" sz="1400" b="1" dirty="0">
                <a:latin typeface="+mn-lt"/>
              </a:rPr>
              <a:t>3</a:t>
            </a:r>
          </a:p>
        </p:txBody>
      </p:sp>
      <p:grpSp>
        <p:nvGrpSpPr>
          <p:cNvPr id="2" name="Grupo 24"/>
          <p:cNvGrpSpPr>
            <a:grpSpLocks/>
          </p:cNvGrpSpPr>
          <p:nvPr/>
        </p:nvGrpSpPr>
        <p:grpSpPr bwMode="auto">
          <a:xfrm>
            <a:off x="799955" y="3546765"/>
            <a:ext cx="10463792" cy="2997336"/>
            <a:chOff x="-724432" y="3048000"/>
            <a:chExt cx="10464996" cy="2997726"/>
          </a:xfrm>
        </p:grpSpPr>
        <p:cxnSp>
          <p:nvCxnSpPr>
            <p:cNvPr id="71702" name="Conector de seta reta 21"/>
            <p:cNvCxnSpPr>
              <a:cxnSpLocks noChangeShapeType="1"/>
            </p:cNvCxnSpPr>
            <p:nvPr/>
          </p:nvCxnSpPr>
          <p:spPr bwMode="auto">
            <a:xfrm>
              <a:off x="6216204" y="3048000"/>
              <a:ext cx="2438400" cy="1588"/>
            </a:xfrm>
            <a:prstGeom prst="straightConnector1">
              <a:avLst/>
            </a:prstGeom>
            <a:noFill/>
            <a:ln w="12700" algn="ctr">
              <a:solidFill>
                <a:schemeClr val="accent6">
                  <a:lumMod val="75000"/>
                </a:schemeClr>
              </a:solidFill>
              <a:round/>
              <a:headEnd/>
              <a:tailEnd type="arrow" w="med" len="med"/>
            </a:ln>
          </p:spPr>
        </p:cxnSp>
        <p:cxnSp>
          <p:nvCxnSpPr>
            <p:cNvPr id="71703" name="Conector de seta reta 22"/>
            <p:cNvCxnSpPr>
              <a:cxnSpLocks noChangeShapeType="1"/>
            </p:cNvCxnSpPr>
            <p:nvPr/>
          </p:nvCxnSpPr>
          <p:spPr bwMode="auto">
            <a:xfrm>
              <a:off x="508692" y="3055260"/>
              <a:ext cx="2438400" cy="1588"/>
            </a:xfrm>
            <a:prstGeom prst="straightConnector1">
              <a:avLst/>
            </a:prstGeom>
            <a:noFill/>
            <a:ln w="12700" algn="ctr">
              <a:solidFill>
                <a:schemeClr val="accent6">
                  <a:lumMod val="75000"/>
                </a:schemeClr>
              </a:solidFill>
              <a:round/>
              <a:headEnd/>
              <a:tailEnd type="arrow" w="med" len="med"/>
            </a:ln>
          </p:spPr>
        </p:cxnSp>
        <p:sp>
          <p:nvSpPr>
            <p:cNvPr id="71704" name="CaixaDeTexto 23"/>
            <p:cNvSpPr txBox="1">
              <a:spLocks noChangeArrowheads="1"/>
            </p:cNvSpPr>
            <p:nvPr/>
          </p:nvSpPr>
          <p:spPr bwMode="auto">
            <a:xfrm>
              <a:off x="-724432" y="5214622"/>
              <a:ext cx="10464996" cy="831104"/>
            </a:xfrm>
            <a:prstGeom prst="rect">
              <a:avLst/>
            </a:prstGeom>
            <a:noFill/>
            <a:ln w="9525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pt-BR" dirty="0"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  <a:t>Pela direção das curvas de indiferença podemos notar que pimentão é um bem e anchova um “neutro” (gráfico 1) e um “mal” (gráfico 2).</a:t>
              </a:r>
            </a:p>
          </p:txBody>
        </p:sp>
      </p:grpSp>
      <p:sp>
        <p:nvSpPr>
          <p:cNvPr id="25" name="Título 1"/>
          <p:cNvSpPr>
            <a:spLocks noGrp="1"/>
          </p:cNvSpPr>
          <p:nvPr>
            <p:ph type="title"/>
          </p:nvPr>
        </p:nvSpPr>
        <p:spPr>
          <a:xfrm>
            <a:off x="678873" y="133351"/>
            <a:ext cx="10700327" cy="785813"/>
          </a:xfrm>
        </p:spPr>
        <p:txBody>
          <a:bodyPr/>
          <a:lstStyle/>
          <a:p>
            <a:pPr algn="ctr"/>
            <a:r>
              <a:rPr lang="pt-BR" sz="3200" dirty="0">
                <a:solidFill>
                  <a:schemeClr val="tx1"/>
                </a:solidFill>
              </a:rPr>
              <a:t>Preferências Típicas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592932" y="1122214"/>
            <a:ext cx="5960261" cy="461665"/>
          </a:xfrm>
          <a:prstGeom prst="rect">
            <a:avLst/>
          </a:prstGeom>
          <a:solidFill>
            <a:srgbClr val="F8F8F8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spcBef>
                <a:spcPct val="70000"/>
              </a:spcBef>
              <a:buClr>
                <a:srgbClr val="663300"/>
              </a:buClr>
              <a:buSzPct val="75000"/>
            </a:pPr>
            <a:r>
              <a:rPr lang="en-US" b="1" dirty="0">
                <a:latin typeface="Arial" charset="0"/>
              </a:rPr>
              <a:t>“Males” e “</a:t>
            </a:r>
            <a:r>
              <a:rPr lang="en-US" b="1" dirty="0" err="1">
                <a:latin typeface="Arial" charset="0"/>
              </a:rPr>
              <a:t>Neutros</a:t>
            </a:r>
            <a:r>
              <a:rPr lang="en-US" b="1" dirty="0">
                <a:latin typeface="Arial" charset="0"/>
              </a:rPr>
              <a:t>”  (</a:t>
            </a:r>
            <a:r>
              <a:rPr lang="en-US" b="1" dirty="0" err="1">
                <a:latin typeface="Arial" charset="0"/>
              </a:rPr>
              <a:t>Bads</a:t>
            </a:r>
            <a:r>
              <a:rPr lang="en-US" b="1" dirty="0">
                <a:latin typeface="Arial" charset="0"/>
              </a:rPr>
              <a:t> and Goods)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tângulo 52"/>
          <p:cNvSpPr/>
          <p:nvPr/>
        </p:nvSpPr>
        <p:spPr bwMode="auto">
          <a:xfrm>
            <a:off x="1136073" y="2749055"/>
            <a:ext cx="4752109" cy="4048603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543984" y="298423"/>
            <a:ext cx="11343216" cy="957415"/>
          </a:xfrm>
        </p:spPr>
        <p:txBody>
          <a:bodyPr/>
          <a:lstStyle/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</a:rPr>
              <a:t>2) Curvas de indiferença circulares indicam que o pressuposto de convexidade das preferências não é válido.</a:t>
            </a:r>
          </a:p>
        </p:txBody>
      </p:sp>
      <p:sp>
        <p:nvSpPr>
          <p:cNvPr id="2" name="Retângulo 1"/>
          <p:cNvSpPr/>
          <p:nvPr/>
        </p:nvSpPr>
        <p:spPr>
          <a:xfrm>
            <a:off x="554175" y="1221342"/>
            <a:ext cx="11139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>
                <a:latin typeface="MinionPro-Regular"/>
              </a:rPr>
              <a:t>Preferências convexas são aquelas que satisfazem a seguinte propriedade: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011380" y="1743260"/>
            <a:ext cx="108758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t-BR" b="1" dirty="0">
                <a:latin typeface="+mn-lt"/>
              </a:rPr>
              <a:t> Convexidade forte ou estrita: </a:t>
            </a:r>
            <a:r>
              <a:rPr lang="pt-BR" dirty="0">
                <a:latin typeface="+mn-lt"/>
              </a:rPr>
              <a:t>para quaisquer </a:t>
            </a:r>
            <a:r>
              <a:rPr lang="pt-BR" b="1" dirty="0">
                <a:latin typeface="+mn-lt"/>
              </a:rPr>
              <a:t>x </a:t>
            </a:r>
            <a:r>
              <a:rPr lang="pt-BR" i="1" dirty="0">
                <a:latin typeface="+mn-lt"/>
              </a:rPr>
              <a:t>, </a:t>
            </a:r>
            <a:r>
              <a:rPr lang="pt-BR" b="1" dirty="0">
                <a:latin typeface="+mn-lt"/>
              </a:rPr>
              <a:t>y ∈ </a:t>
            </a:r>
            <a:r>
              <a:rPr lang="pt-BR" i="1" dirty="0">
                <a:latin typeface="+mn-lt"/>
              </a:rPr>
              <a:t>X  </a:t>
            </a:r>
            <a:r>
              <a:rPr lang="pt-BR" dirty="0">
                <a:latin typeface="+mn-lt"/>
              </a:rPr>
              <a:t>e  0 </a:t>
            </a:r>
            <a:r>
              <a:rPr lang="pt-BR" i="1" dirty="0">
                <a:latin typeface="+mn-lt"/>
              </a:rPr>
              <a:t>&lt;</a:t>
            </a:r>
            <a:r>
              <a:rPr lang="pt-BR" i="1" dirty="0">
                <a:latin typeface="Symbol" panose="05050102010706020507" pitchFamily="18" charset="2"/>
              </a:rPr>
              <a:t> l </a:t>
            </a:r>
            <a:r>
              <a:rPr lang="pt-BR" i="1" dirty="0">
                <a:latin typeface="+mn-lt"/>
              </a:rPr>
              <a:t>&lt; </a:t>
            </a:r>
            <a:r>
              <a:rPr lang="pt-BR" dirty="0">
                <a:latin typeface="+mn-lt"/>
              </a:rPr>
              <a:t>1, temos:</a:t>
            </a:r>
          </a:p>
          <a:p>
            <a:pPr marL="0" indent="0" algn="just">
              <a:buClrTx/>
              <a:buNone/>
            </a:pPr>
            <a:r>
              <a:rPr lang="pt-BR" dirty="0">
                <a:latin typeface="+mn-lt"/>
              </a:rPr>
              <a:t>   </a:t>
            </a:r>
            <a:r>
              <a:rPr lang="es-ES" b="1" dirty="0">
                <a:latin typeface="+mn-lt"/>
              </a:rPr>
              <a:t>x </a:t>
            </a:r>
            <a:r>
              <a:rPr lang="es-ES" b="1" dirty="0">
                <a:latin typeface="+mn-lt"/>
                <a:cs typeface="Lucida Sans Unicode" panose="020B0602030504020204" pitchFamily="34" charset="0"/>
              </a:rPr>
              <a:t>≿</a:t>
            </a:r>
            <a:r>
              <a:rPr lang="es-ES" b="1" dirty="0">
                <a:latin typeface="+mn-lt"/>
              </a:rPr>
              <a:t> y ⇒ </a:t>
            </a:r>
            <a:r>
              <a:rPr lang="es-ES" i="1" dirty="0">
                <a:latin typeface="Symbol" panose="05050102010706020507" pitchFamily="18" charset="2"/>
              </a:rPr>
              <a:t>l</a:t>
            </a:r>
            <a:r>
              <a:rPr lang="es-ES" b="1" dirty="0">
                <a:latin typeface="+mn-lt"/>
              </a:rPr>
              <a:t>x </a:t>
            </a:r>
            <a:r>
              <a:rPr lang="es-ES" dirty="0">
                <a:latin typeface="+mn-lt"/>
              </a:rPr>
              <a:t>+ (1 </a:t>
            </a:r>
            <a:r>
              <a:rPr lang="es-ES" b="1" dirty="0">
                <a:latin typeface="+mn-lt"/>
              </a:rPr>
              <a:t>− </a:t>
            </a:r>
            <a:r>
              <a:rPr lang="es-ES" i="1" dirty="0">
                <a:latin typeface="Symbol" panose="05050102010706020507" pitchFamily="18" charset="2"/>
              </a:rPr>
              <a:t>l</a:t>
            </a:r>
            <a:r>
              <a:rPr lang="es-ES" dirty="0">
                <a:latin typeface="+mn-lt"/>
              </a:rPr>
              <a:t>)</a:t>
            </a:r>
            <a:r>
              <a:rPr lang="es-ES" b="1" dirty="0">
                <a:latin typeface="+mn-lt"/>
              </a:rPr>
              <a:t>y ≻ y</a:t>
            </a:r>
            <a:r>
              <a:rPr lang="es-ES" i="1" dirty="0">
                <a:latin typeface="+mn-lt"/>
              </a:rPr>
              <a:t>.</a:t>
            </a:r>
          </a:p>
        </p:txBody>
      </p:sp>
      <p:sp>
        <p:nvSpPr>
          <p:cNvPr id="5" name="Retângulo 4"/>
          <p:cNvSpPr/>
          <p:nvPr/>
        </p:nvSpPr>
        <p:spPr bwMode="auto">
          <a:xfrm>
            <a:off x="1260955" y="2644451"/>
            <a:ext cx="4502543" cy="4402596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 useBgFill="1">
        <p:nvSpPr>
          <p:cNvPr id="7" name="Oval 2"/>
          <p:cNvSpPr>
            <a:spLocks noChangeArrowheads="1"/>
          </p:cNvSpPr>
          <p:nvPr/>
        </p:nvSpPr>
        <p:spPr bwMode="auto">
          <a:xfrm>
            <a:off x="2962755" y="4027927"/>
            <a:ext cx="1852151" cy="1508931"/>
          </a:xfrm>
          <a:prstGeom prst="ellipse">
            <a:avLst/>
          </a:prstGeom>
          <a:ln w="50800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 useBgFill="1">
        <p:nvSpPr>
          <p:cNvPr id="8" name="Oval 3"/>
          <p:cNvSpPr>
            <a:spLocks noChangeArrowheads="1"/>
          </p:cNvSpPr>
          <p:nvPr/>
        </p:nvSpPr>
        <p:spPr bwMode="auto">
          <a:xfrm>
            <a:off x="3258311" y="4325743"/>
            <a:ext cx="847261" cy="615485"/>
          </a:xfrm>
          <a:prstGeom prst="ellipse">
            <a:avLst/>
          </a:prstGeom>
          <a:ln w="50800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1879050" y="3650694"/>
            <a:ext cx="0" cy="2680339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1879050" y="6331033"/>
            <a:ext cx="313289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338425" y="3319590"/>
            <a:ext cx="438960" cy="45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pt-BR" sz="3200" b="1" dirty="0">
                <a:latin typeface="+mn-lt"/>
              </a:rPr>
              <a:t>x</a:t>
            </a:r>
            <a:r>
              <a:rPr lang="en-US" altLang="pt-BR" sz="3200" b="1" baseline="-25000" dirty="0">
                <a:latin typeface="+mn-lt"/>
              </a:rPr>
              <a:t>2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931438" y="6208849"/>
            <a:ext cx="438960" cy="45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pt-BR" sz="3200" b="1" dirty="0">
                <a:latin typeface="+mn-lt"/>
              </a:rPr>
              <a:t>x</a:t>
            </a:r>
            <a:r>
              <a:rPr lang="en-US" altLang="pt-BR" sz="3200" b="1" baseline="-25000" dirty="0">
                <a:latin typeface="+mn-lt"/>
              </a:rPr>
              <a:t>1</a:t>
            </a:r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3625910" y="4626665"/>
            <a:ext cx="167482" cy="168762"/>
          </a:xfrm>
          <a:prstGeom prst="star16">
            <a:avLst>
              <a:gd name="adj" fmla="val 37500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2253420" y="3432296"/>
            <a:ext cx="3448154" cy="2640630"/>
          </a:xfrm>
          <a:prstGeom prst="ellipse">
            <a:avLst/>
          </a:prstGeom>
          <a:noFill/>
          <a:ln w="50800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2493816" y="2859895"/>
            <a:ext cx="3024797" cy="4315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US" altLang="pt-BR" sz="2200" dirty="0">
                <a:latin typeface="+mn-lt"/>
              </a:rPr>
              <a:t>Ponto de </a:t>
            </a:r>
            <a:r>
              <a:rPr lang="en-US" altLang="pt-BR" sz="2200" dirty="0" err="1">
                <a:latin typeface="+mn-lt"/>
              </a:rPr>
              <a:t>Saciedade</a:t>
            </a:r>
            <a:endParaRPr lang="en-US" altLang="pt-BR" sz="2200" dirty="0">
              <a:latin typeface="+mn-lt"/>
            </a:endParaRPr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>
            <a:off x="3712796" y="3294749"/>
            <a:ext cx="0" cy="1283632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1" name="CaixaDeTexto 30"/>
          <p:cNvSpPr txBox="1"/>
          <p:nvPr/>
        </p:nvSpPr>
        <p:spPr>
          <a:xfrm>
            <a:off x="3394364" y="4359267"/>
            <a:ext cx="2493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+mn-lt"/>
              </a:rPr>
              <a:t>Z</a:t>
            </a:r>
          </a:p>
        </p:txBody>
      </p:sp>
      <p:cxnSp>
        <p:nvCxnSpPr>
          <p:cNvPr id="33" name="Conector reto 32"/>
          <p:cNvCxnSpPr>
            <a:stCxn id="7" idx="2"/>
          </p:cNvCxnSpPr>
          <p:nvPr/>
        </p:nvCxnSpPr>
        <p:spPr bwMode="auto">
          <a:xfrm>
            <a:off x="2962755" y="4782393"/>
            <a:ext cx="802927" cy="754465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Elipse 33"/>
          <p:cNvSpPr/>
          <p:nvPr/>
        </p:nvSpPr>
        <p:spPr bwMode="auto">
          <a:xfrm>
            <a:off x="3713014" y="5457945"/>
            <a:ext cx="152400" cy="168762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Elipse 34"/>
          <p:cNvSpPr/>
          <p:nvPr/>
        </p:nvSpPr>
        <p:spPr bwMode="auto">
          <a:xfrm>
            <a:off x="2881742" y="4723649"/>
            <a:ext cx="152400" cy="168762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Elipse 35"/>
          <p:cNvSpPr/>
          <p:nvPr/>
        </p:nvSpPr>
        <p:spPr bwMode="auto">
          <a:xfrm>
            <a:off x="3962393" y="3947785"/>
            <a:ext cx="152400" cy="168762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Elipse 36"/>
          <p:cNvSpPr/>
          <p:nvPr/>
        </p:nvSpPr>
        <p:spPr bwMode="auto">
          <a:xfrm>
            <a:off x="4460383" y="5240324"/>
            <a:ext cx="152400" cy="168762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9" name="Conector reto 38"/>
          <p:cNvCxnSpPr>
            <a:stCxn id="36" idx="5"/>
            <a:endCxn id="7" idx="5"/>
          </p:cNvCxnSpPr>
          <p:nvPr/>
        </p:nvCxnSpPr>
        <p:spPr bwMode="auto">
          <a:xfrm>
            <a:off x="4092475" y="4091832"/>
            <a:ext cx="451190" cy="1224048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Elipse 43"/>
          <p:cNvSpPr/>
          <p:nvPr/>
        </p:nvSpPr>
        <p:spPr bwMode="auto">
          <a:xfrm>
            <a:off x="4155582" y="4409049"/>
            <a:ext cx="152400" cy="168762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Elipse 44"/>
          <p:cNvSpPr/>
          <p:nvPr/>
        </p:nvSpPr>
        <p:spPr bwMode="auto">
          <a:xfrm>
            <a:off x="3255039" y="5060215"/>
            <a:ext cx="152400" cy="168762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CaixaDeTexto 45"/>
          <p:cNvSpPr txBox="1"/>
          <p:nvPr/>
        </p:nvSpPr>
        <p:spPr>
          <a:xfrm>
            <a:off x="2576952" y="4564004"/>
            <a:ext cx="4433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+mn-lt"/>
              </a:rPr>
              <a:t>A</a:t>
            </a:r>
          </a:p>
        </p:txBody>
      </p:sp>
      <p:sp>
        <p:nvSpPr>
          <p:cNvPr id="47" name="CaixaDeTexto 46"/>
          <p:cNvSpPr txBox="1"/>
          <p:nvPr/>
        </p:nvSpPr>
        <p:spPr>
          <a:xfrm>
            <a:off x="3491347" y="5492265"/>
            <a:ext cx="4433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+mn-lt"/>
              </a:rPr>
              <a:t>B</a:t>
            </a:r>
          </a:p>
        </p:txBody>
      </p:sp>
      <p:sp>
        <p:nvSpPr>
          <p:cNvPr id="48" name="CaixaDeTexto 47"/>
          <p:cNvSpPr txBox="1"/>
          <p:nvPr/>
        </p:nvSpPr>
        <p:spPr>
          <a:xfrm>
            <a:off x="4045527" y="3691173"/>
            <a:ext cx="4433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+mn-lt"/>
              </a:rPr>
              <a:t>E</a:t>
            </a:r>
          </a:p>
        </p:txBody>
      </p:sp>
      <p:sp>
        <p:nvSpPr>
          <p:cNvPr id="49" name="CaixaDeTexto 48"/>
          <p:cNvSpPr txBox="1"/>
          <p:nvPr/>
        </p:nvSpPr>
        <p:spPr>
          <a:xfrm>
            <a:off x="4585851" y="5145901"/>
            <a:ext cx="4433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+mn-lt"/>
              </a:rPr>
              <a:t>D</a:t>
            </a:r>
          </a:p>
        </p:txBody>
      </p:sp>
      <p:sp>
        <p:nvSpPr>
          <p:cNvPr id="50" name="CaixaDeTexto 49"/>
          <p:cNvSpPr txBox="1"/>
          <p:nvPr/>
        </p:nvSpPr>
        <p:spPr>
          <a:xfrm>
            <a:off x="3311237" y="4841100"/>
            <a:ext cx="4433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C</a:t>
            </a:r>
          </a:p>
        </p:txBody>
      </p:sp>
      <p:sp>
        <p:nvSpPr>
          <p:cNvPr id="51" name="CaixaDeTexto 50"/>
          <p:cNvSpPr txBox="1"/>
          <p:nvPr/>
        </p:nvSpPr>
        <p:spPr>
          <a:xfrm>
            <a:off x="4239485" y="4189933"/>
            <a:ext cx="4433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G</a:t>
            </a:r>
          </a:p>
        </p:txBody>
      </p:sp>
      <p:sp>
        <p:nvSpPr>
          <p:cNvPr id="52" name="CaixaDeTexto 51"/>
          <p:cNvSpPr txBox="1"/>
          <p:nvPr/>
        </p:nvSpPr>
        <p:spPr>
          <a:xfrm>
            <a:off x="6036609" y="3920790"/>
            <a:ext cx="5961427" cy="1661993"/>
          </a:xfrm>
          <a:prstGeom prst="rect">
            <a:avLst/>
          </a:prstGeom>
          <a:solidFill>
            <a:srgbClr val="F8F8F8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>
                <a:latin typeface="+mn-lt"/>
              </a:rPr>
              <a:t>Se as preferências forem circulares (existência de um ponto de saciedade):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600" dirty="0">
              <a:latin typeface="+mn-lt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dirty="0">
                <a:latin typeface="+mn-lt"/>
              </a:rPr>
              <a:t>G</a:t>
            </a:r>
            <a:r>
              <a:rPr lang="es-ES" dirty="0">
                <a:latin typeface="+mn-lt"/>
              </a:rPr>
              <a:t> ≻ E  </a:t>
            </a:r>
            <a:r>
              <a:rPr lang="es-ES" dirty="0" err="1">
                <a:latin typeface="+mn-lt"/>
              </a:rPr>
              <a:t>e</a:t>
            </a:r>
            <a:r>
              <a:rPr lang="es-ES" dirty="0">
                <a:latin typeface="+mn-lt"/>
              </a:rPr>
              <a:t>  G ≻ D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dirty="0">
                <a:latin typeface="+mn-lt"/>
              </a:rPr>
              <a:t>C</a:t>
            </a:r>
            <a:r>
              <a:rPr lang="es-ES" dirty="0">
                <a:latin typeface="+mn-lt"/>
              </a:rPr>
              <a:t> ≻ A  e  C ≻ B</a:t>
            </a:r>
          </a:p>
        </p:txBody>
      </p:sp>
      <p:sp>
        <p:nvSpPr>
          <p:cNvPr id="38" name="CaixaDeTexto 37"/>
          <p:cNvSpPr txBox="1"/>
          <p:nvPr/>
        </p:nvSpPr>
        <p:spPr>
          <a:xfrm>
            <a:off x="5084608" y="632384"/>
            <a:ext cx="387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  <a:latin typeface="+mn-lt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383546455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4" grpId="0" animBg="1"/>
      <p:bldP spid="45" grpId="0" animBg="1"/>
      <p:bldP spid="50" grpId="0"/>
      <p:bldP spid="51" grpId="0"/>
      <p:bldP spid="52" grpId="0" animBg="1"/>
      <p:bldP spid="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40CE45-8627-475C-BCC6-8520B20F4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8067" y="81008"/>
            <a:ext cx="9491133" cy="785813"/>
          </a:xfrm>
        </p:spPr>
        <p:txBody>
          <a:bodyPr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Demandas </a:t>
            </a:r>
            <a:r>
              <a:rPr lang="pt-BR" dirty="0" err="1">
                <a:solidFill>
                  <a:schemeClr val="tx1"/>
                </a:solidFill>
              </a:rPr>
              <a:t>Marshalianas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93CB06D-D46C-44FA-857B-0FB90F3C4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45" y="1023883"/>
            <a:ext cx="11732455" cy="48831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pt-BR" b="1" dirty="0">
                <a:solidFill>
                  <a:schemeClr val="tx1"/>
                </a:solidFill>
              </a:rPr>
              <a:t>Cobb-Douglas:</a:t>
            </a:r>
          </a:p>
        </p:txBody>
      </p:sp>
      <p:graphicFrame>
        <p:nvGraphicFramePr>
          <p:cNvPr id="6" name="Object 1">
            <a:extLst>
              <a:ext uri="{FF2B5EF4-FFF2-40B4-BE49-F238E27FC236}">
                <a16:creationId xmlns:a16="http://schemas.microsoft.com/office/drawing/2014/main" id="{0DCDF014-6564-4902-BA38-5EFB55F485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1258671"/>
              </p:ext>
            </p:extLst>
          </p:nvPr>
        </p:nvGraphicFramePr>
        <p:xfrm>
          <a:off x="7773988" y="1122308"/>
          <a:ext cx="290512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4120" imgH="177480" progId="Equation.DSMT4">
                  <p:embed/>
                </p:oleObj>
              </mc:Choice>
              <mc:Fallback>
                <p:oleObj name="Equation" r:id="rId2" imgW="114120" imgH="177480" progId="Equation.DSMT4">
                  <p:embed/>
                  <p:pic>
                    <p:nvPicPr>
                      <p:cNvPr id="6" name="Object 1">
                        <a:extLst>
                          <a:ext uri="{FF2B5EF4-FFF2-40B4-BE49-F238E27FC236}">
                            <a16:creationId xmlns:a16="http://schemas.microsoft.com/office/drawing/2014/main" id="{0DCDF014-6564-4902-BA38-5EFB55F485E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3988" y="1122308"/>
                        <a:ext cx="290512" cy="454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">
            <a:extLst>
              <a:ext uri="{FF2B5EF4-FFF2-40B4-BE49-F238E27FC236}">
                <a16:creationId xmlns:a16="http://schemas.microsoft.com/office/drawing/2014/main" id="{5CA781CD-AAA8-4F2B-A586-E64C56B386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6530230"/>
              </p:ext>
            </p:extLst>
          </p:nvPr>
        </p:nvGraphicFramePr>
        <p:xfrm>
          <a:off x="3527502" y="1015016"/>
          <a:ext cx="1860428" cy="6866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22080" imgH="228600" progId="Equation.DSMT4">
                  <p:embed/>
                </p:oleObj>
              </mc:Choice>
              <mc:Fallback>
                <p:oleObj name="Equation" r:id="rId4" imgW="622080" imgH="228600" progId="Equation.DSMT4">
                  <p:embed/>
                  <p:pic>
                    <p:nvPicPr>
                      <p:cNvPr id="5" name="Object 1">
                        <a:extLst>
                          <a:ext uri="{FF2B5EF4-FFF2-40B4-BE49-F238E27FC236}">
                            <a16:creationId xmlns:a16="http://schemas.microsoft.com/office/drawing/2014/main" id="{5CA781CD-AAA8-4F2B-A586-E64C56B386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7502" y="1015016"/>
                        <a:ext cx="1860428" cy="6866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tângulo 7">
            <a:extLst>
              <a:ext uri="{FF2B5EF4-FFF2-40B4-BE49-F238E27FC236}">
                <a16:creationId xmlns:a16="http://schemas.microsoft.com/office/drawing/2014/main" id="{52B158A7-0E90-4DCC-970B-EC4D17463092}"/>
              </a:ext>
            </a:extLst>
          </p:cNvPr>
          <p:cNvSpPr/>
          <p:nvPr/>
        </p:nvSpPr>
        <p:spPr>
          <a:xfrm>
            <a:off x="8613513" y="5277406"/>
            <a:ext cx="2615635" cy="1196805"/>
          </a:xfrm>
          <a:prstGeom prst="rect">
            <a:avLst/>
          </a:prstGeom>
          <a:solidFill>
            <a:srgbClr val="F8F8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838D51E6-B3B3-4DAE-B487-980959AE724A}"/>
              </a:ext>
            </a:extLst>
          </p:cNvPr>
          <p:cNvSpPr/>
          <p:nvPr/>
        </p:nvSpPr>
        <p:spPr>
          <a:xfrm>
            <a:off x="5464121" y="5277406"/>
            <a:ext cx="2643135" cy="1196805"/>
          </a:xfrm>
          <a:prstGeom prst="rect">
            <a:avLst/>
          </a:prstGeom>
          <a:solidFill>
            <a:srgbClr val="F8F8F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0" name="Object 1">
            <a:extLst>
              <a:ext uri="{FF2B5EF4-FFF2-40B4-BE49-F238E27FC236}">
                <a16:creationId xmlns:a16="http://schemas.microsoft.com/office/drawing/2014/main" id="{56099E82-29B5-437D-AEBC-D4FD8B2E28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270756"/>
              </p:ext>
            </p:extLst>
          </p:nvPr>
        </p:nvGraphicFramePr>
        <p:xfrm>
          <a:off x="5740400" y="871493"/>
          <a:ext cx="5948362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336760" imgH="444240" progId="Equation.DSMT4">
                  <p:embed/>
                </p:oleObj>
              </mc:Choice>
              <mc:Fallback>
                <p:oleObj name="Equation" r:id="rId6" imgW="2336760" imgH="444240" progId="Equation.DSMT4">
                  <p:embed/>
                  <p:pic>
                    <p:nvPicPr>
                      <p:cNvPr id="10" name="Object 1">
                        <a:extLst>
                          <a:ext uri="{FF2B5EF4-FFF2-40B4-BE49-F238E27FC236}">
                            <a16:creationId xmlns:a16="http://schemas.microsoft.com/office/drawing/2014/main" id="{56099E82-29B5-437D-AEBC-D4FD8B2E288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0400" y="871493"/>
                        <a:ext cx="5948362" cy="11318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">
            <a:extLst>
              <a:ext uri="{FF2B5EF4-FFF2-40B4-BE49-F238E27FC236}">
                <a16:creationId xmlns:a16="http://schemas.microsoft.com/office/drawing/2014/main" id="{6C085472-E500-4201-954F-890587C212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0695055"/>
              </p:ext>
            </p:extLst>
          </p:nvPr>
        </p:nvGraphicFramePr>
        <p:xfrm>
          <a:off x="550283" y="2195091"/>
          <a:ext cx="10861806" cy="11345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267080" imgH="444240" progId="Equation.DSMT4">
                  <p:embed/>
                </p:oleObj>
              </mc:Choice>
              <mc:Fallback>
                <p:oleObj name="Equation" r:id="rId8" imgW="4267080" imgH="444240" progId="Equation.DSMT4">
                  <p:embed/>
                  <p:pic>
                    <p:nvPicPr>
                      <p:cNvPr id="11" name="Object 1">
                        <a:extLst>
                          <a:ext uri="{FF2B5EF4-FFF2-40B4-BE49-F238E27FC236}">
                            <a16:creationId xmlns:a16="http://schemas.microsoft.com/office/drawing/2014/main" id="{6C085472-E500-4201-954F-890587C2127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283" y="2195091"/>
                        <a:ext cx="10861806" cy="1134553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">
            <a:extLst>
              <a:ext uri="{FF2B5EF4-FFF2-40B4-BE49-F238E27FC236}">
                <a16:creationId xmlns:a16="http://schemas.microsoft.com/office/drawing/2014/main" id="{5EDD7261-771A-4CA5-AE16-ABF810CD12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0071635"/>
              </p:ext>
            </p:extLst>
          </p:nvPr>
        </p:nvGraphicFramePr>
        <p:xfrm>
          <a:off x="561148" y="3512361"/>
          <a:ext cx="10668000" cy="330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190760" imgH="1295280" progId="Equation.DSMT4">
                  <p:embed/>
                </p:oleObj>
              </mc:Choice>
              <mc:Fallback>
                <p:oleObj name="Equation" r:id="rId10" imgW="4190760" imgH="1295280" progId="Equation.DSMT4">
                  <p:embed/>
                  <p:pic>
                    <p:nvPicPr>
                      <p:cNvPr id="12" name="Object 1">
                        <a:extLst>
                          <a:ext uri="{FF2B5EF4-FFF2-40B4-BE49-F238E27FC236}">
                            <a16:creationId xmlns:a16="http://schemas.microsoft.com/office/drawing/2014/main" id="{5EDD7261-771A-4CA5-AE16-ABF810CD12B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148" y="3512361"/>
                        <a:ext cx="10668000" cy="33035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993817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1">
            <a:extLst>
              <a:ext uri="{FF2B5EF4-FFF2-40B4-BE49-F238E27FC236}">
                <a16:creationId xmlns:a16="http://schemas.microsoft.com/office/drawing/2014/main" id="{2C81A0DB-D0D1-45EF-9A9C-A293809594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9695411"/>
              </p:ext>
            </p:extLst>
          </p:nvPr>
        </p:nvGraphicFramePr>
        <p:xfrm>
          <a:off x="541875" y="411601"/>
          <a:ext cx="7265694" cy="43432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47840" imgH="1473120" progId="Equation.DSMT4">
                  <p:embed/>
                </p:oleObj>
              </mc:Choice>
              <mc:Fallback>
                <p:oleObj name="Equation" r:id="rId2" imgW="2247840" imgH="1473120" progId="Equation.DSMT4">
                  <p:embed/>
                  <p:pic>
                    <p:nvPicPr>
                      <p:cNvPr id="7" name="Object 1">
                        <a:extLst>
                          <a:ext uri="{FF2B5EF4-FFF2-40B4-BE49-F238E27FC236}">
                            <a16:creationId xmlns:a16="http://schemas.microsoft.com/office/drawing/2014/main" id="{2C81A0DB-D0D1-45EF-9A9C-A293809594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875" y="411601"/>
                        <a:ext cx="7265694" cy="4343279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284977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27"/>
          <p:cNvSpPr txBox="1">
            <a:spLocks noChangeArrowheads="1"/>
          </p:cNvSpPr>
          <p:nvPr/>
        </p:nvSpPr>
        <p:spPr bwMode="auto">
          <a:xfrm>
            <a:off x="401782" y="1054807"/>
            <a:ext cx="11402291" cy="12948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t-BR" sz="2400" kern="0" dirty="0">
                <a:solidFill>
                  <a:schemeClr val="tx1"/>
                </a:solidFill>
              </a:rPr>
              <a:t>O consumidor maximiza a utilidade adquirindo a cesta A: curva de indiferença mais distante da origem que toca a restrição orçamentária (pode ser adquirida dada a renda monetária e os preços de x e y).</a:t>
            </a:r>
          </a:p>
          <a:p>
            <a:pPr algn="just"/>
            <a:endParaRPr lang="pt-BR" sz="2400" kern="0" dirty="0"/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title"/>
          </p:nvPr>
        </p:nvSpPr>
        <p:spPr>
          <a:xfrm>
            <a:off x="401782" y="224776"/>
            <a:ext cx="11028218" cy="785813"/>
          </a:xfrm>
          <a:noFill/>
        </p:spPr>
        <p:txBody>
          <a:bodyPr anchor="ctr"/>
          <a:lstStyle/>
          <a:p>
            <a:pPr algn="r"/>
            <a:r>
              <a:rPr lang="pt-BR" sz="3200" dirty="0">
                <a:solidFill>
                  <a:schemeClr val="tx1"/>
                </a:solidFill>
              </a:rPr>
              <a:t>Maximização da Utilidade:  Complementos Perfeitos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8" name="Conector de seta reta 7"/>
          <p:cNvCxnSpPr/>
          <p:nvPr/>
        </p:nvCxnSpPr>
        <p:spPr bwMode="auto">
          <a:xfrm flipV="1">
            <a:off x="1410061" y="2660076"/>
            <a:ext cx="0" cy="3012439"/>
          </a:xfrm>
          <a:prstGeom prst="straightConnector1">
            <a:avLst/>
          </a:prstGeom>
          <a:solidFill>
            <a:srgbClr val="FFCC99"/>
          </a:solidFill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Conector de seta reta 8"/>
          <p:cNvCxnSpPr/>
          <p:nvPr/>
        </p:nvCxnSpPr>
        <p:spPr bwMode="auto">
          <a:xfrm>
            <a:off x="1391341" y="5699808"/>
            <a:ext cx="3882378" cy="0"/>
          </a:xfrm>
          <a:prstGeom prst="straightConnector1">
            <a:avLst/>
          </a:prstGeom>
          <a:solidFill>
            <a:srgbClr val="FFCC99"/>
          </a:solidFill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CaixaDeTexto 9"/>
          <p:cNvSpPr txBox="1"/>
          <p:nvPr/>
        </p:nvSpPr>
        <p:spPr>
          <a:xfrm>
            <a:off x="1025653" y="2496714"/>
            <a:ext cx="369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+mn-lt"/>
              </a:rPr>
              <a:t>y</a:t>
            </a:r>
            <a:endParaRPr lang="en-US" dirty="0">
              <a:latin typeface="+mn-lt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5123709" y="5620407"/>
            <a:ext cx="369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+mn-lt"/>
              </a:rPr>
              <a:t>x</a:t>
            </a:r>
            <a:endParaRPr lang="en-US" dirty="0">
              <a:latin typeface="+mn-lt"/>
            </a:endParaRPr>
          </a:p>
        </p:txBody>
      </p:sp>
      <p:cxnSp>
        <p:nvCxnSpPr>
          <p:cNvPr id="12" name="Conector reto 11"/>
          <p:cNvCxnSpPr/>
          <p:nvPr/>
        </p:nvCxnSpPr>
        <p:spPr bwMode="auto">
          <a:xfrm>
            <a:off x="1410061" y="3344735"/>
            <a:ext cx="2866034" cy="2355073"/>
          </a:xfrm>
          <a:prstGeom prst="line">
            <a:avLst/>
          </a:prstGeom>
          <a:solidFill>
            <a:srgbClr val="FFCC99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CaixaDeTexto 12"/>
          <p:cNvSpPr txBox="1"/>
          <p:nvPr/>
        </p:nvSpPr>
        <p:spPr>
          <a:xfrm>
            <a:off x="4594752" y="5180778"/>
            <a:ext cx="291441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+mn-lt"/>
              </a:rPr>
              <a:t>Restrição Orçamentária</a:t>
            </a:r>
            <a:endParaRPr lang="en-US" sz="2000" dirty="0">
              <a:latin typeface="+mn-lt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4230800" y="4494675"/>
            <a:ext cx="602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dirty="0" err="1">
                <a:latin typeface="+mn-lt"/>
              </a:rPr>
              <a:t>Uo</a:t>
            </a:r>
            <a:endParaRPr lang="en-US" sz="1800" b="1" dirty="0">
              <a:latin typeface="+mn-lt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4246719" y="4210345"/>
            <a:ext cx="602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dirty="0">
                <a:latin typeface="+mn-lt"/>
              </a:rPr>
              <a:t>U</a:t>
            </a:r>
            <a:r>
              <a:rPr lang="pt-BR" sz="1400" b="1" dirty="0">
                <a:latin typeface="+mn-lt"/>
              </a:rPr>
              <a:t>1</a:t>
            </a:r>
            <a:endParaRPr lang="en-US" sz="1400" b="1" dirty="0">
              <a:latin typeface="+mn-lt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2437778" y="5617422"/>
            <a:ext cx="532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>
                <a:latin typeface="Symbol" panose="05050102010706020507" pitchFamily="18" charset="2"/>
              </a:rPr>
              <a:t>a</a:t>
            </a:r>
            <a:r>
              <a:rPr lang="pt-BR" dirty="0" err="1">
                <a:latin typeface="+mn-lt"/>
              </a:rPr>
              <a:t>x</a:t>
            </a:r>
            <a:endParaRPr lang="en-US" dirty="0">
              <a:latin typeface="+mn-lt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928252" y="4156077"/>
            <a:ext cx="537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>
                <a:latin typeface="Symbol" panose="05050102010706020507" pitchFamily="18" charset="2"/>
              </a:rPr>
              <a:t>b</a:t>
            </a:r>
            <a:r>
              <a:rPr lang="pt-BR" dirty="0" err="1">
                <a:latin typeface="+mn-lt"/>
              </a:rPr>
              <a:t>y</a:t>
            </a:r>
            <a:endParaRPr lang="en-US" dirty="0">
              <a:latin typeface="+mn-lt"/>
            </a:endParaRPr>
          </a:p>
        </p:txBody>
      </p:sp>
      <p:sp>
        <p:nvSpPr>
          <p:cNvPr id="26" name="Rectangle 1027"/>
          <p:cNvSpPr txBox="1">
            <a:spLocks noChangeArrowheads="1"/>
          </p:cNvSpPr>
          <p:nvPr/>
        </p:nvSpPr>
        <p:spPr bwMode="auto">
          <a:xfrm>
            <a:off x="4073238" y="2638587"/>
            <a:ext cx="7758545" cy="78808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t-BR" sz="2200" b="1" kern="0" dirty="0">
                <a:solidFill>
                  <a:schemeClr val="tx1"/>
                </a:solidFill>
              </a:rPr>
              <a:t>Problema:</a:t>
            </a:r>
            <a:r>
              <a:rPr lang="pt-BR" sz="2200" kern="0" dirty="0">
                <a:solidFill>
                  <a:schemeClr val="tx1"/>
                </a:solidFill>
              </a:rPr>
              <a:t> como encontrar a cesta A, já que a função de Leontief não é derivável.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2712795" y="3933660"/>
            <a:ext cx="2729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latin typeface="+mn-lt"/>
              </a:rPr>
              <a:t>A</a:t>
            </a:r>
            <a:endParaRPr lang="en-US" sz="2200" b="1" dirty="0">
              <a:latin typeface="+mn-lt"/>
            </a:endParaRPr>
          </a:p>
        </p:txBody>
      </p:sp>
      <p:cxnSp>
        <p:nvCxnSpPr>
          <p:cNvPr id="35" name="Conector reto 34"/>
          <p:cNvCxnSpPr/>
          <p:nvPr/>
        </p:nvCxnSpPr>
        <p:spPr bwMode="auto">
          <a:xfrm>
            <a:off x="2310808" y="2958379"/>
            <a:ext cx="0" cy="1677913"/>
          </a:xfrm>
          <a:prstGeom prst="line">
            <a:avLst/>
          </a:prstGeom>
          <a:solidFill>
            <a:srgbClr val="FFCC99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Conector reto 37"/>
          <p:cNvCxnSpPr/>
          <p:nvPr/>
        </p:nvCxnSpPr>
        <p:spPr bwMode="auto">
          <a:xfrm>
            <a:off x="2299654" y="4636292"/>
            <a:ext cx="1990296" cy="0"/>
          </a:xfrm>
          <a:prstGeom prst="line">
            <a:avLst/>
          </a:prstGeom>
          <a:solidFill>
            <a:srgbClr val="FFCC99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Conector reto 44"/>
          <p:cNvCxnSpPr/>
          <p:nvPr/>
        </p:nvCxnSpPr>
        <p:spPr bwMode="auto">
          <a:xfrm>
            <a:off x="2692949" y="4403072"/>
            <a:ext cx="1597001" cy="0"/>
          </a:xfrm>
          <a:prstGeom prst="line">
            <a:avLst/>
          </a:prstGeom>
          <a:solidFill>
            <a:srgbClr val="FFCC99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Conector reto 47"/>
          <p:cNvCxnSpPr/>
          <p:nvPr/>
        </p:nvCxnSpPr>
        <p:spPr bwMode="auto">
          <a:xfrm flipV="1">
            <a:off x="2680944" y="2944524"/>
            <a:ext cx="0" cy="1472376"/>
          </a:xfrm>
          <a:prstGeom prst="line">
            <a:avLst/>
          </a:prstGeom>
          <a:solidFill>
            <a:srgbClr val="FFCC99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Elipse 48"/>
          <p:cNvSpPr/>
          <p:nvPr/>
        </p:nvSpPr>
        <p:spPr bwMode="auto">
          <a:xfrm>
            <a:off x="2599696" y="4288423"/>
            <a:ext cx="143505" cy="189103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2" name="Conector reto 51"/>
          <p:cNvCxnSpPr/>
          <p:nvPr/>
        </p:nvCxnSpPr>
        <p:spPr bwMode="auto">
          <a:xfrm>
            <a:off x="1410061" y="4406264"/>
            <a:ext cx="1189635" cy="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Conector reto 53"/>
          <p:cNvCxnSpPr/>
          <p:nvPr/>
        </p:nvCxnSpPr>
        <p:spPr bwMode="auto">
          <a:xfrm>
            <a:off x="2690057" y="4403072"/>
            <a:ext cx="1" cy="124206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Conector de Seta Reta 56"/>
          <p:cNvCxnSpPr/>
          <p:nvPr/>
        </p:nvCxnSpPr>
        <p:spPr bwMode="auto">
          <a:xfrm flipH="1">
            <a:off x="4073238" y="5370591"/>
            <a:ext cx="540327" cy="0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58" name="Objeto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404564"/>
              </p:ext>
            </p:extLst>
          </p:nvPr>
        </p:nvGraphicFramePr>
        <p:xfrm>
          <a:off x="5273719" y="3764580"/>
          <a:ext cx="593883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09680" imgH="253800" progId="Equation.DSMT4">
                  <p:embed/>
                </p:oleObj>
              </mc:Choice>
              <mc:Fallback>
                <p:oleObj name="Equation" r:id="rId2" imgW="2209680" imgH="253800" progId="Equation.DSMT4">
                  <p:embed/>
                  <p:pic>
                    <p:nvPicPr>
                      <p:cNvPr id="58" name="Objeto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3719" y="3764580"/>
                        <a:ext cx="5938838" cy="63817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0" name="Conector de Seta Reta 59"/>
          <p:cNvCxnSpPr/>
          <p:nvPr/>
        </p:nvCxnSpPr>
        <p:spPr bwMode="auto">
          <a:xfrm>
            <a:off x="7883236" y="3404725"/>
            <a:ext cx="0" cy="344761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50515535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 bwMode="auto">
          <a:xfrm>
            <a:off x="8021774" y="4073235"/>
            <a:ext cx="2576945" cy="1620982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tângulo 2"/>
          <p:cNvSpPr/>
          <p:nvPr/>
        </p:nvSpPr>
        <p:spPr bwMode="auto">
          <a:xfrm>
            <a:off x="4876800" y="4059382"/>
            <a:ext cx="2576945" cy="1620982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401781" y="917575"/>
            <a:ext cx="11402291" cy="4883150"/>
          </a:xfrm>
        </p:spPr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pt-BR" sz="2600" dirty="0">
                <a:solidFill>
                  <a:schemeClr val="tx1"/>
                </a:solidFill>
              </a:rPr>
              <a:t>Demandas </a:t>
            </a:r>
            <a:r>
              <a:rPr lang="pt-BR" sz="2600" dirty="0" err="1">
                <a:solidFill>
                  <a:schemeClr val="tx1"/>
                </a:solidFill>
              </a:rPr>
              <a:t>Marshalianas</a:t>
            </a:r>
            <a:r>
              <a:rPr lang="pt-BR" sz="2600" dirty="0">
                <a:solidFill>
                  <a:schemeClr val="tx1"/>
                </a:solidFill>
              </a:rPr>
              <a:t> de Uma Função de Leontief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pt-BR" sz="2600" dirty="0">
                <a:solidFill>
                  <a:schemeClr val="tx1"/>
                </a:solidFill>
              </a:rPr>
              <a:t>Complementares Perfeitos</a:t>
            </a:r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8856988"/>
              </p:ext>
            </p:extLst>
          </p:nvPr>
        </p:nvGraphicFramePr>
        <p:xfrm>
          <a:off x="1253622" y="1908322"/>
          <a:ext cx="10036353" cy="3772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733560" imgH="1498320" progId="Equation.DSMT4">
                  <p:embed/>
                </p:oleObj>
              </mc:Choice>
              <mc:Fallback>
                <p:oleObj name="Equation" r:id="rId2" imgW="3733560" imgH="1498320" progId="Equation.DSMT4">
                  <p:embed/>
                  <p:pic>
                    <p:nvPicPr>
                      <p:cNvPr id="9" name="Obje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3622" y="1908322"/>
                        <a:ext cx="10036353" cy="37720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28"/>
          <p:cNvSpPr>
            <a:spLocks noGrp="1" noChangeArrowheads="1"/>
          </p:cNvSpPr>
          <p:nvPr>
            <p:ph type="title"/>
          </p:nvPr>
        </p:nvSpPr>
        <p:spPr>
          <a:xfrm>
            <a:off x="401782" y="224776"/>
            <a:ext cx="11028218" cy="785813"/>
          </a:xfrm>
          <a:noFill/>
        </p:spPr>
        <p:txBody>
          <a:bodyPr anchor="ctr"/>
          <a:lstStyle/>
          <a:p>
            <a:pPr algn="r"/>
            <a:r>
              <a:rPr lang="pt-BR" sz="3200" dirty="0">
                <a:solidFill>
                  <a:schemeClr val="tx1"/>
                </a:solidFill>
              </a:rPr>
              <a:t>Maximização da Utilidade:  Complementos Perfeitos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19216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401782" y="1122996"/>
            <a:ext cx="11430000" cy="733426"/>
          </a:xfrm>
        </p:spPr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Exemplo: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Seja U(</a:t>
            </a:r>
            <a:r>
              <a:rPr lang="pt-BR" dirty="0" err="1">
                <a:solidFill>
                  <a:schemeClr val="tx1"/>
                </a:solidFill>
              </a:rPr>
              <a:t>x,y</a:t>
            </a:r>
            <a:r>
              <a:rPr lang="pt-BR" dirty="0">
                <a:solidFill>
                  <a:schemeClr val="tx1"/>
                </a:solidFill>
              </a:rPr>
              <a:t>) = min{x,4y}, I = 8, </a:t>
            </a:r>
            <a:r>
              <a:rPr lang="pt-BR" dirty="0" err="1">
                <a:solidFill>
                  <a:schemeClr val="tx1"/>
                </a:solidFill>
              </a:rPr>
              <a:t>P</a:t>
            </a:r>
            <a:r>
              <a:rPr lang="pt-BR" sz="2200" dirty="0" err="1">
                <a:solidFill>
                  <a:schemeClr val="tx1"/>
                </a:solidFill>
              </a:rPr>
              <a:t>x</a:t>
            </a:r>
            <a:r>
              <a:rPr lang="pt-BR" dirty="0">
                <a:solidFill>
                  <a:schemeClr val="tx1"/>
                </a:solidFill>
              </a:rPr>
              <a:t>=1 e </a:t>
            </a:r>
            <a:r>
              <a:rPr lang="pt-BR" dirty="0" err="1">
                <a:solidFill>
                  <a:schemeClr val="tx1"/>
                </a:solidFill>
              </a:rPr>
              <a:t>P</a:t>
            </a:r>
            <a:r>
              <a:rPr lang="pt-BR" sz="2200" dirty="0" err="1">
                <a:solidFill>
                  <a:schemeClr val="tx1"/>
                </a:solidFill>
              </a:rPr>
              <a:t>y</a:t>
            </a:r>
            <a:r>
              <a:rPr lang="pt-BR" dirty="0">
                <a:solidFill>
                  <a:schemeClr val="tx1"/>
                </a:solidFill>
              </a:rPr>
              <a:t>=4.</a:t>
            </a:r>
          </a:p>
        </p:txBody>
      </p:sp>
      <p:graphicFrame>
        <p:nvGraphicFramePr>
          <p:cNvPr id="1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5141213"/>
              </p:ext>
            </p:extLst>
          </p:nvPr>
        </p:nvGraphicFramePr>
        <p:xfrm>
          <a:off x="1217756" y="2504233"/>
          <a:ext cx="6885146" cy="320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30240" imgH="1218960" progId="Equation.DSMT4">
                  <p:embed/>
                </p:oleObj>
              </mc:Choice>
              <mc:Fallback>
                <p:oleObj name="Equation" r:id="rId2" imgW="2730240" imgH="1218960" progId="Equation.DSMT4">
                  <p:embed/>
                  <p:pic>
                    <p:nvPicPr>
                      <p:cNvPr id="1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7756" y="2504233"/>
                        <a:ext cx="6885146" cy="3203837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028"/>
          <p:cNvSpPr>
            <a:spLocks noGrp="1" noChangeArrowheads="1"/>
          </p:cNvSpPr>
          <p:nvPr>
            <p:ph type="title"/>
          </p:nvPr>
        </p:nvSpPr>
        <p:spPr>
          <a:xfrm>
            <a:off x="401782" y="197070"/>
            <a:ext cx="11028218" cy="785813"/>
          </a:xfrm>
          <a:noFill/>
        </p:spPr>
        <p:txBody>
          <a:bodyPr anchor="ctr"/>
          <a:lstStyle/>
          <a:p>
            <a:pPr algn="r"/>
            <a:r>
              <a:rPr lang="pt-BR" sz="3200" dirty="0">
                <a:solidFill>
                  <a:schemeClr val="tx1"/>
                </a:solidFill>
              </a:rPr>
              <a:t>Maximização da Utilidade:  Complementos Perfeitos</a:t>
            </a:r>
            <a:endParaRPr lang="en-US" sz="3200" dirty="0">
              <a:solidFill>
                <a:schemeClr val="tx1"/>
              </a:solidFill>
            </a:endParaRPr>
          </a:p>
        </p:txBody>
      </p:sp>
      <p:graphicFrame>
        <p:nvGraphicFramePr>
          <p:cNvPr id="1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0263884"/>
              </p:ext>
            </p:extLst>
          </p:nvPr>
        </p:nvGraphicFramePr>
        <p:xfrm>
          <a:off x="8693295" y="2890546"/>
          <a:ext cx="3138487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44520" imgH="482400" progId="Equation.DSMT4">
                  <p:embed/>
                </p:oleObj>
              </mc:Choice>
              <mc:Fallback>
                <p:oleObj name="Equation" r:id="rId4" imgW="1244520" imgH="482400" progId="Equation.DSMT4">
                  <p:embed/>
                  <p:pic>
                    <p:nvPicPr>
                      <p:cNvPr id="16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3295" y="2890546"/>
                        <a:ext cx="3138487" cy="126682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Conector de Seta Reta 20"/>
          <p:cNvCxnSpPr/>
          <p:nvPr/>
        </p:nvCxnSpPr>
        <p:spPr bwMode="auto">
          <a:xfrm>
            <a:off x="10196947" y="4156353"/>
            <a:ext cx="0" cy="443346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CaixaDeTexto 21"/>
          <p:cNvSpPr txBox="1"/>
          <p:nvPr/>
        </p:nvSpPr>
        <p:spPr>
          <a:xfrm>
            <a:off x="8637875" y="4585849"/>
            <a:ext cx="3263178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200" dirty="0">
                <a:latin typeface="+mn-lt"/>
              </a:rPr>
              <a:t>Quatro unidades de x para cada unidade de y.</a:t>
            </a:r>
          </a:p>
        </p:txBody>
      </p:sp>
    </p:spTree>
    <p:extLst>
      <p:ext uri="{BB962C8B-B14F-4D97-AF65-F5344CB8AC3E}">
        <p14:creationId xmlns:p14="http://schemas.microsoft.com/office/powerpoint/2010/main" val="132190657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926" y="1150343"/>
            <a:ext cx="11402291" cy="4883150"/>
          </a:xfrm>
        </p:spPr>
        <p:txBody>
          <a:bodyPr/>
          <a:lstStyle/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</a:rPr>
              <a:t>Como vimos, no caso de dois bens que sejam substitutos perfeitos, a função utilidade é dada por: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endParaRPr lang="pt-BR" sz="2400" dirty="0">
              <a:solidFill>
                <a:schemeClr val="tx1"/>
              </a:solidFill>
            </a:endParaRPr>
          </a:p>
          <a:p>
            <a:pPr algn="just">
              <a:buClrTx/>
              <a:buFont typeface="Arial" panose="020B0604020202020204" pitchFamily="34" charset="0"/>
              <a:buChar char="•"/>
            </a:pPr>
            <a:endParaRPr lang="pt-BR" sz="1200" dirty="0">
              <a:solidFill>
                <a:schemeClr val="tx1"/>
              </a:solidFill>
            </a:endParaRP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</a:rPr>
              <a:t>Caso </a:t>
            </a:r>
            <a:r>
              <a:rPr lang="pt-BR" sz="2400" dirty="0">
                <a:solidFill>
                  <a:schemeClr val="tx1"/>
                </a:solidFill>
                <a:latin typeface="Symbol" panose="05050102010706020507" pitchFamily="18" charset="2"/>
              </a:rPr>
              <a:t>a</a:t>
            </a:r>
            <a:r>
              <a:rPr lang="pt-BR" sz="2400" dirty="0">
                <a:solidFill>
                  <a:schemeClr val="tx1"/>
                </a:solidFill>
              </a:rPr>
              <a:t> e </a:t>
            </a:r>
            <a:r>
              <a:rPr lang="pt-BR" sz="2400" dirty="0">
                <a:solidFill>
                  <a:schemeClr val="tx1"/>
                </a:solidFill>
                <a:latin typeface="Symbol" panose="05050102010706020507" pitchFamily="18" charset="2"/>
              </a:rPr>
              <a:t>b </a:t>
            </a:r>
            <a:r>
              <a:rPr lang="pt-BR" sz="2400" dirty="0">
                <a:solidFill>
                  <a:schemeClr val="tx1"/>
                </a:solidFill>
                <a:latin typeface="+mj-lt"/>
              </a:rPr>
              <a:t>sejam iguais a um:                           .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endParaRPr lang="pt-BR" sz="600" dirty="0">
              <a:solidFill>
                <a:schemeClr val="tx1"/>
              </a:solidFill>
              <a:latin typeface="+mj-lt"/>
            </a:endParaRPr>
          </a:p>
          <a:p>
            <a:pPr algn="just">
              <a:buClrTx/>
              <a:buFont typeface="Arial" panose="020B0604020202020204" pitchFamily="34" charset="0"/>
              <a:buChar char="•"/>
            </a:pPr>
            <a:endParaRPr lang="pt-BR" sz="400" dirty="0">
              <a:solidFill>
                <a:schemeClr val="tx1"/>
              </a:solidFill>
              <a:latin typeface="+mj-lt"/>
            </a:endParaRPr>
          </a:p>
          <a:p>
            <a:pPr lvl="1" algn="just">
              <a:buClrTx/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</a:rPr>
              <a:t>Note que, neste caso, como a </a:t>
            </a:r>
            <a:r>
              <a:rPr lang="pt-BR" sz="2400" dirty="0" err="1">
                <a:solidFill>
                  <a:schemeClr val="tx1"/>
                </a:solidFill>
              </a:rPr>
              <a:t>TMgS</a:t>
            </a:r>
            <a:r>
              <a:rPr lang="pt-BR" sz="1600" dirty="0">
                <a:solidFill>
                  <a:schemeClr val="tx1"/>
                </a:solidFill>
              </a:rPr>
              <a:t>(</a:t>
            </a:r>
            <a:r>
              <a:rPr lang="pt-BR" sz="1600" dirty="0" err="1">
                <a:solidFill>
                  <a:schemeClr val="tx1"/>
                </a:solidFill>
              </a:rPr>
              <a:t>y,x</a:t>
            </a:r>
            <a:r>
              <a:rPr lang="pt-BR" sz="1600" dirty="0">
                <a:solidFill>
                  <a:schemeClr val="tx1"/>
                </a:solidFill>
              </a:rPr>
              <a:t>) </a:t>
            </a:r>
            <a:r>
              <a:rPr lang="pt-BR" sz="2400" dirty="0">
                <a:solidFill>
                  <a:schemeClr val="tx1"/>
                </a:solidFill>
              </a:rPr>
              <a:t>é igual a -1, tanto faz possuir 10 unidades de x, 10 de y ou cinco unidades de cada um. </a:t>
            </a:r>
          </a:p>
          <a:p>
            <a:pPr lvl="1" algn="just">
              <a:buClrTx/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</a:rPr>
              <a:t>Logo, o consumidor gastará toda a sua renda adquirindo o bem cujo preço é menor. Caso os preços sejam iguais, ele poderá adquirir qualquer combinação de x e y que respeite a sua restrição orçamentária.</a:t>
            </a:r>
          </a:p>
          <a:p>
            <a:pPr algn="just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748144" y="146999"/>
            <a:ext cx="10224655" cy="785813"/>
          </a:xfrm>
        </p:spPr>
        <p:txBody>
          <a:bodyPr/>
          <a:lstStyle/>
          <a:p>
            <a:pPr algn="r"/>
            <a:r>
              <a:rPr lang="pt-BR" sz="3200" dirty="0">
                <a:solidFill>
                  <a:schemeClr val="tx1"/>
                </a:solidFill>
              </a:rPr>
              <a:t>Maximização da Utilidade: Substitutos Perfeitos</a:t>
            </a:r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7361197"/>
              </p:ext>
            </p:extLst>
          </p:nvPr>
        </p:nvGraphicFramePr>
        <p:xfrm>
          <a:off x="875533" y="2032481"/>
          <a:ext cx="3039209" cy="7504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28520" imgH="253800" progId="Equation.DSMT4">
                  <p:embed/>
                </p:oleObj>
              </mc:Choice>
              <mc:Fallback>
                <p:oleObj name="Equation" r:id="rId2" imgW="1028520" imgH="253800" progId="Equation.DSMT4">
                  <p:embed/>
                  <p:pic>
                    <p:nvPicPr>
                      <p:cNvPr id="7" name="Objeto 6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75533" y="2032481"/>
                        <a:ext cx="3039209" cy="750422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494356"/>
              </p:ext>
            </p:extLst>
          </p:nvPr>
        </p:nvGraphicFramePr>
        <p:xfrm>
          <a:off x="5021197" y="2852178"/>
          <a:ext cx="2052618" cy="6414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12520" imgH="253800" progId="Equation.DSMT4">
                  <p:embed/>
                </p:oleObj>
              </mc:Choice>
              <mc:Fallback>
                <p:oleObj name="Equation" r:id="rId4" imgW="812520" imgH="253800" progId="Equation.DSMT4">
                  <p:embed/>
                  <p:pic>
                    <p:nvPicPr>
                      <p:cNvPr id="8" name="Objeto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21197" y="2852178"/>
                        <a:ext cx="2052618" cy="641443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734226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1" y="77931"/>
            <a:ext cx="10464800" cy="785813"/>
          </a:xfrm>
        </p:spPr>
        <p:txBody>
          <a:bodyPr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Saciedade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3984" y="982890"/>
            <a:ext cx="11343216" cy="1843437"/>
          </a:xfrm>
        </p:spPr>
        <p:txBody>
          <a:bodyPr/>
          <a:lstStyle/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t-BR" sz="2600" dirty="0">
                <a:solidFill>
                  <a:schemeClr val="tx1"/>
                </a:solidFill>
              </a:rPr>
              <a:t>Alguma vezes desejamos examinar uma situação que envolva saciedade, na qual há uma cesta melhor que todas as outras para o consumidor. Logo, quanto mais perto ele estiver dela maior será a sua utilidade, de acordo com as suas preferências.</a:t>
            </a: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7148493"/>
              </p:ext>
            </p:extLst>
          </p:nvPr>
        </p:nvGraphicFramePr>
        <p:xfrm>
          <a:off x="9194487" y="2825539"/>
          <a:ext cx="1156631" cy="624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69800" imgH="253800" progId="Equation.DSMT4">
                  <p:embed/>
                </p:oleObj>
              </mc:Choice>
              <mc:Fallback>
                <p:oleObj name="Equation" r:id="rId2" imgW="469800" imgH="253800" progId="Equation.DSMT4">
                  <p:embed/>
                  <p:pic>
                    <p:nvPicPr>
                      <p:cNvPr id="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94487" y="2825539"/>
                        <a:ext cx="1156631" cy="6247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Espaço Reservado para Conteúdo 2"/>
          <p:cNvSpPr txBox="1">
            <a:spLocks/>
          </p:cNvSpPr>
          <p:nvPr/>
        </p:nvSpPr>
        <p:spPr bwMode="auto">
          <a:xfrm>
            <a:off x="571689" y="2867104"/>
            <a:ext cx="11343216" cy="17326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t-BR" sz="2600" kern="0" dirty="0">
                <a:solidFill>
                  <a:schemeClr val="tx1"/>
                </a:solidFill>
              </a:rPr>
              <a:t>Imagine que o consumidor tenha uma cesta de bens          de maior preferência e quanto mais se afastar dela pior se sentirá.</a:t>
            </a:r>
          </a:p>
          <a:p>
            <a:pPr lvl="1" algn="just">
              <a:buClrTx/>
              <a:buFont typeface="Arial" panose="020B0604020202020204" pitchFamily="34" charset="0"/>
              <a:buChar char="•"/>
            </a:pPr>
            <a:r>
              <a:rPr lang="pt-BR" sz="2400" kern="0" dirty="0">
                <a:solidFill>
                  <a:schemeClr val="tx1"/>
                </a:solidFill>
              </a:rPr>
              <a:t>Nesse caso, diremos que tal cesta é o ponto de saciedade.</a:t>
            </a:r>
          </a:p>
        </p:txBody>
      </p:sp>
    </p:spTree>
    <p:extLst>
      <p:ext uri="{BB962C8B-B14F-4D97-AF65-F5344CB8AC3E}">
        <p14:creationId xmlns:p14="http://schemas.microsoft.com/office/powerpoint/2010/main" val="218090561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auto">
          <a:xfrm>
            <a:off x="835164" y="3144982"/>
            <a:ext cx="4055491" cy="775854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Retângulo 1"/>
          <p:cNvSpPr/>
          <p:nvPr/>
        </p:nvSpPr>
        <p:spPr bwMode="auto">
          <a:xfrm>
            <a:off x="5250873" y="1819419"/>
            <a:ext cx="6567054" cy="3486872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927" y="1123047"/>
            <a:ext cx="11430000" cy="4883150"/>
          </a:xfrm>
        </p:spPr>
        <p:txBody>
          <a:bodyPr/>
          <a:lstStyle/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</a:rPr>
              <a:t>Logo, neste caso, podemos resumir as funções de demanda da seguinte forma: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5013467"/>
              </p:ext>
            </p:extLst>
          </p:nvPr>
        </p:nvGraphicFramePr>
        <p:xfrm>
          <a:off x="835164" y="1819419"/>
          <a:ext cx="10952353" cy="34868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406760" imgH="1447560" progId="Equation.DSMT4">
                  <p:embed/>
                </p:oleObj>
              </mc:Choice>
              <mc:Fallback>
                <p:oleObj name="Equation" r:id="rId2" imgW="4406760" imgH="1447560" progId="Equation.DSMT4">
                  <p:embed/>
                  <p:pic>
                    <p:nvPicPr>
                      <p:cNvPr id="7" name="Objeto 6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35164" y="1819419"/>
                        <a:ext cx="10952353" cy="34868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748144" y="146999"/>
            <a:ext cx="10224655" cy="785813"/>
          </a:xfrm>
        </p:spPr>
        <p:txBody>
          <a:bodyPr/>
          <a:lstStyle/>
          <a:p>
            <a:pPr algn="r"/>
            <a:r>
              <a:rPr lang="pt-BR" sz="3200" dirty="0">
                <a:solidFill>
                  <a:schemeClr val="tx1"/>
                </a:solidFill>
              </a:rPr>
              <a:t>Maximização da Utilidade: Substitutos Perfeitos</a:t>
            </a:r>
          </a:p>
        </p:txBody>
      </p:sp>
    </p:spTree>
    <p:extLst>
      <p:ext uri="{BB962C8B-B14F-4D97-AF65-F5344CB8AC3E}">
        <p14:creationId xmlns:p14="http://schemas.microsoft.com/office/powerpoint/2010/main" val="220289155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Conector reto 21"/>
          <p:cNvCxnSpPr/>
          <p:nvPr/>
        </p:nvCxnSpPr>
        <p:spPr bwMode="auto">
          <a:xfrm>
            <a:off x="1374072" y="2865399"/>
            <a:ext cx="1310186" cy="1501256"/>
          </a:xfrm>
          <a:prstGeom prst="line">
            <a:avLst/>
          </a:prstGeom>
          <a:solidFill>
            <a:srgbClr val="FFCC99"/>
          </a:solidFill>
          <a:ln w="381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Conector reto 24"/>
          <p:cNvCxnSpPr/>
          <p:nvPr/>
        </p:nvCxnSpPr>
        <p:spPr bwMode="auto">
          <a:xfrm>
            <a:off x="1389992" y="3550063"/>
            <a:ext cx="649504" cy="816592"/>
          </a:xfrm>
          <a:prstGeom prst="line">
            <a:avLst/>
          </a:prstGeom>
          <a:solidFill>
            <a:srgbClr val="FFCC99"/>
          </a:solidFill>
          <a:ln w="381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 dirty="0">
                <a:solidFill>
                  <a:schemeClr val="tx1"/>
                </a:solidFill>
              </a:rPr>
              <a:t>Exemplo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0218" y="805624"/>
            <a:ext cx="10079182" cy="4883150"/>
          </a:xfrm>
        </p:spPr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pt-BR" sz="2600" dirty="0">
                <a:solidFill>
                  <a:schemeClr val="tx1"/>
                </a:solidFill>
              </a:rPr>
              <a:t>Suponha que:</a:t>
            </a:r>
            <a:endParaRPr lang="en-US" sz="2600" dirty="0">
              <a:solidFill>
                <a:schemeClr val="tx1"/>
              </a:solidFill>
            </a:endParaRPr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9630610"/>
              </p:ext>
            </p:extLst>
          </p:nvPr>
        </p:nvGraphicFramePr>
        <p:xfrm>
          <a:off x="2915233" y="804863"/>
          <a:ext cx="5770563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14600" imgH="266400" progId="Equation.DSMT4">
                  <p:embed/>
                </p:oleObj>
              </mc:Choice>
              <mc:Fallback>
                <p:oleObj name="Equation" r:id="rId2" imgW="2514600" imgH="266400" progId="Equation.DSMT4">
                  <p:embed/>
                  <p:pic>
                    <p:nvPicPr>
                      <p:cNvPr id="6" name="Objeto 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915233" y="804863"/>
                        <a:ext cx="5770563" cy="611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Conector de seta reta 7"/>
          <p:cNvCxnSpPr/>
          <p:nvPr/>
        </p:nvCxnSpPr>
        <p:spPr bwMode="auto">
          <a:xfrm flipV="1">
            <a:off x="1374072" y="1555288"/>
            <a:ext cx="0" cy="2811368"/>
          </a:xfrm>
          <a:prstGeom prst="straightConnector1">
            <a:avLst/>
          </a:prstGeom>
          <a:solidFill>
            <a:srgbClr val="FFCC99"/>
          </a:solidFill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Conector de seta reta 9"/>
          <p:cNvCxnSpPr/>
          <p:nvPr/>
        </p:nvCxnSpPr>
        <p:spPr bwMode="auto">
          <a:xfrm>
            <a:off x="1374073" y="4366656"/>
            <a:ext cx="3521123" cy="1"/>
          </a:xfrm>
          <a:prstGeom prst="straightConnector1">
            <a:avLst/>
          </a:prstGeom>
          <a:solidFill>
            <a:srgbClr val="FFCC99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CaixaDeTexto 11"/>
          <p:cNvSpPr txBox="1"/>
          <p:nvPr/>
        </p:nvSpPr>
        <p:spPr>
          <a:xfrm>
            <a:off x="1062047" y="1323273"/>
            <a:ext cx="202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+mn-lt"/>
              </a:rPr>
              <a:t>y</a:t>
            </a:r>
            <a:endParaRPr lang="en-US" dirty="0">
              <a:latin typeface="+mn-lt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4721927" y="4259823"/>
            <a:ext cx="202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+mn-lt"/>
              </a:rPr>
              <a:t>x</a:t>
            </a:r>
            <a:endParaRPr lang="en-US" dirty="0">
              <a:latin typeface="+mn-lt"/>
            </a:endParaRPr>
          </a:p>
        </p:txBody>
      </p:sp>
      <p:graphicFrame>
        <p:nvGraphicFramePr>
          <p:cNvPr id="16" name="Obje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6297393"/>
              </p:ext>
            </p:extLst>
          </p:nvPr>
        </p:nvGraphicFramePr>
        <p:xfrm>
          <a:off x="4476156" y="1762831"/>
          <a:ext cx="5390445" cy="10607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260440" imgH="444240" progId="Equation.DSMT4">
                  <p:embed/>
                </p:oleObj>
              </mc:Choice>
              <mc:Fallback>
                <p:oleObj name="Equation" r:id="rId4" imgW="2260440" imgH="444240" progId="Equation.DSMT4">
                  <p:embed/>
                  <p:pic>
                    <p:nvPicPr>
                      <p:cNvPr id="16" name="Objeto 1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76156" y="1762831"/>
                        <a:ext cx="5390445" cy="1060706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Conector reto 19"/>
          <p:cNvCxnSpPr/>
          <p:nvPr/>
        </p:nvCxnSpPr>
        <p:spPr bwMode="auto">
          <a:xfrm>
            <a:off x="1374072" y="2865399"/>
            <a:ext cx="2429302" cy="1501256"/>
          </a:xfrm>
          <a:prstGeom prst="line">
            <a:avLst/>
          </a:prstGeom>
          <a:solidFill>
            <a:srgbClr val="FFCC99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Conector reto 26"/>
          <p:cNvCxnSpPr/>
          <p:nvPr/>
        </p:nvCxnSpPr>
        <p:spPr bwMode="auto">
          <a:xfrm>
            <a:off x="1389992" y="1734895"/>
            <a:ext cx="2413382" cy="2631761"/>
          </a:xfrm>
          <a:prstGeom prst="line">
            <a:avLst/>
          </a:prstGeom>
          <a:solidFill>
            <a:srgbClr val="FFCC99"/>
          </a:solidFill>
          <a:ln w="381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CaixaDeTexto 31"/>
          <p:cNvSpPr txBox="1"/>
          <p:nvPr/>
        </p:nvSpPr>
        <p:spPr>
          <a:xfrm>
            <a:off x="1756197" y="3834390"/>
            <a:ext cx="5186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U</a:t>
            </a:r>
            <a:r>
              <a:rPr lang="pt-BR" sz="12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0</a:t>
            </a:r>
            <a:endParaRPr lang="en-US" sz="12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2386273" y="3836663"/>
            <a:ext cx="5186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U</a:t>
            </a:r>
            <a:r>
              <a:rPr lang="pt-BR" sz="12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1</a:t>
            </a:r>
            <a:endParaRPr lang="en-US" sz="12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3425777" y="3757047"/>
            <a:ext cx="5186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U</a:t>
            </a:r>
            <a:r>
              <a:rPr lang="pt-BR" sz="12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2</a:t>
            </a:r>
            <a:endParaRPr lang="en-US" sz="12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21" name="Objeto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0478790"/>
              </p:ext>
            </p:extLst>
          </p:nvPr>
        </p:nvGraphicFramePr>
        <p:xfrm>
          <a:off x="4476157" y="2904008"/>
          <a:ext cx="2381839" cy="662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14400" imgH="253800" progId="Equation.DSMT4">
                  <p:embed/>
                </p:oleObj>
              </mc:Choice>
              <mc:Fallback>
                <p:oleObj name="Equation" r:id="rId6" imgW="914400" imgH="253800" progId="Equation.DSMT4">
                  <p:embed/>
                  <p:pic>
                    <p:nvPicPr>
                      <p:cNvPr id="21" name="Objeto 20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476157" y="2904008"/>
                        <a:ext cx="2381839" cy="662268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Elipse 6"/>
          <p:cNvSpPr/>
          <p:nvPr/>
        </p:nvSpPr>
        <p:spPr bwMode="auto">
          <a:xfrm>
            <a:off x="3680511" y="4291366"/>
            <a:ext cx="155755" cy="151477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US" sz="100" dirty="0"/>
          </a:p>
        </p:txBody>
      </p:sp>
      <p:sp>
        <p:nvSpPr>
          <p:cNvPr id="24" name="Elipse 23"/>
          <p:cNvSpPr/>
          <p:nvPr/>
        </p:nvSpPr>
        <p:spPr bwMode="auto">
          <a:xfrm>
            <a:off x="1294420" y="2819683"/>
            <a:ext cx="155755" cy="151477"/>
          </a:xfrm>
          <a:prstGeom prst="ellipse">
            <a:avLst/>
          </a:prstGeom>
          <a:solidFill>
            <a:srgbClr val="0070C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US" sz="1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1376336" y="2523586"/>
            <a:ext cx="1615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A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3780204" y="3999410"/>
            <a:ext cx="1615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B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895986" y="2701628"/>
            <a:ext cx="4912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+mn-lt"/>
              </a:rPr>
              <a:t>50</a:t>
            </a:r>
            <a:endParaRPr lang="en-US" sz="2000" b="1" dirty="0">
              <a:latin typeface="+mn-lt"/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1130687" y="4246104"/>
            <a:ext cx="4912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0</a:t>
            </a:r>
            <a:endParaRPr lang="en-US" sz="2000" b="1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3491757" y="4396435"/>
            <a:ext cx="6368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+mn-lt"/>
              </a:rPr>
              <a:t>100</a:t>
            </a:r>
            <a:endParaRPr lang="en-US" sz="2000" b="1" dirty="0">
              <a:latin typeface="+mn-lt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457199" y="4901198"/>
            <a:ext cx="11305309" cy="166199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dirty="0">
                <a:latin typeface="+mn-lt"/>
              </a:rPr>
              <a:t>Note que a cesta B(0,100) é preferível à cesta A(50,0)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dirty="0">
                <a:latin typeface="+mn-lt"/>
              </a:rPr>
              <a:t>A escolha da cesta B se deve ao fato de que P</a:t>
            </a:r>
            <a:r>
              <a:rPr lang="pt-BR" sz="1400" dirty="0">
                <a:latin typeface="+mn-lt"/>
              </a:rPr>
              <a:t>X</a:t>
            </a:r>
            <a:r>
              <a:rPr lang="pt-BR" dirty="0">
                <a:latin typeface="+mn-lt"/>
              </a:rPr>
              <a:t> &lt; P</a:t>
            </a:r>
            <a:r>
              <a:rPr lang="pt-BR" sz="1400" dirty="0">
                <a:latin typeface="+mn-lt"/>
              </a:rPr>
              <a:t>Y</a:t>
            </a:r>
            <a:r>
              <a:rPr lang="pt-BR" dirty="0">
                <a:latin typeface="+mn-lt"/>
              </a:rPr>
              <a:t> , com  U</a:t>
            </a:r>
            <a:r>
              <a:rPr lang="pt-BR" sz="1600" dirty="0">
                <a:latin typeface="+mn-lt"/>
              </a:rPr>
              <a:t>(</a:t>
            </a:r>
            <a:r>
              <a:rPr lang="pt-BR" sz="1600" dirty="0" err="1">
                <a:latin typeface="+mn-lt"/>
              </a:rPr>
              <a:t>x,y</a:t>
            </a:r>
            <a:r>
              <a:rPr lang="pt-BR" sz="1600" dirty="0">
                <a:latin typeface="+mn-lt"/>
              </a:rPr>
              <a:t>) </a:t>
            </a:r>
            <a:r>
              <a:rPr lang="pt-BR" dirty="0">
                <a:latin typeface="+mn-lt"/>
              </a:rPr>
              <a:t>= y + x .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endParaRPr lang="pt-BR" sz="600" dirty="0">
              <a:latin typeface="+mn-lt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dirty="0">
                <a:latin typeface="+mn-lt"/>
              </a:rPr>
              <a:t>Qual seria a escolha do consumidor se duas unidades de x fossem equivalentes a uma unidade de y ?</a:t>
            </a:r>
            <a:endParaRPr lang="en-US" dirty="0">
              <a:latin typeface="+mn-lt"/>
            </a:endParaRPr>
          </a:p>
        </p:txBody>
      </p:sp>
      <p:cxnSp>
        <p:nvCxnSpPr>
          <p:cNvPr id="19" name="Conector de Seta Reta 18"/>
          <p:cNvCxnSpPr/>
          <p:nvPr/>
        </p:nvCxnSpPr>
        <p:spPr bwMode="auto">
          <a:xfrm flipH="1">
            <a:off x="2039496" y="2293184"/>
            <a:ext cx="2436660" cy="941958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16850999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7" grpId="0" animBg="1"/>
      <p:bldP spid="24" grpId="0" animBg="1"/>
      <p:bldP spid="9" grpId="0"/>
      <p:bldP spid="2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9378" y="778951"/>
            <a:ext cx="11679382" cy="5399327"/>
          </a:xfrm>
        </p:spPr>
        <p:txBody>
          <a:bodyPr/>
          <a:lstStyle/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</a:rPr>
              <a:t>Vimos anteriormente que, caso a </a:t>
            </a:r>
            <a:r>
              <a:rPr lang="pt-BR" sz="2400" dirty="0" err="1">
                <a:solidFill>
                  <a:schemeClr val="tx1"/>
                </a:solidFill>
              </a:rPr>
              <a:t>TMgS</a:t>
            </a:r>
            <a:r>
              <a:rPr lang="pt-BR" sz="1600" dirty="0">
                <a:solidFill>
                  <a:schemeClr val="tx1"/>
                </a:solidFill>
              </a:rPr>
              <a:t>(</a:t>
            </a:r>
            <a:r>
              <a:rPr lang="pt-BR" sz="1600" dirty="0" err="1">
                <a:solidFill>
                  <a:schemeClr val="tx1"/>
                </a:solidFill>
              </a:rPr>
              <a:t>y,x</a:t>
            </a:r>
            <a:r>
              <a:rPr lang="pt-BR" sz="1600" dirty="0">
                <a:solidFill>
                  <a:schemeClr val="tx1"/>
                </a:solidFill>
              </a:rPr>
              <a:t>)</a:t>
            </a:r>
            <a:r>
              <a:rPr lang="pt-BR" sz="2400" dirty="0">
                <a:solidFill>
                  <a:schemeClr val="tx1"/>
                </a:solidFill>
              </a:rPr>
              <a:t> seja superior (em módulo) à relação de preços (</a:t>
            </a:r>
            <a:r>
              <a:rPr lang="pt-BR" sz="2400" dirty="0" err="1">
                <a:solidFill>
                  <a:schemeClr val="tx1"/>
                </a:solidFill>
              </a:rPr>
              <a:t>P</a:t>
            </a:r>
            <a:r>
              <a:rPr lang="pt-BR" sz="1600" dirty="0" err="1">
                <a:solidFill>
                  <a:schemeClr val="tx1"/>
                </a:solidFill>
              </a:rPr>
              <a:t>x</a:t>
            </a:r>
            <a:r>
              <a:rPr lang="pt-BR" sz="2400" dirty="0">
                <a:solidFill>
                  <a:schemeClr val="tx1"/>
                </a:solidFill>
              </a:rPr>
              <a:t>/</a:t>
            </a:r>
            <a:r>
              <a:rPr lang="pt-BR" sz="2400" dirty="0" err="1">
                <a:solidFill>
                  <a:schemeClr val="tx1"/>
                </a:solidFill>
              </a:rPr>
              <a:t>P</a:t>
            </a:r>
            <a:r>
              <a:rPr lang="pt-BR" sz="1600" dirty="0" err="1">
                <a:solidFill>
                  <a:schemeClr val="tx1"/>
                </a:solidFill>
              </a:rPr>
              <a:t>y</a:t>
            </a:r>
            <a:r>
              <a:rPr lang="pt-BR" sz="2400" dirty="0">
                <a:solidFill>
                  <a:schemeClr val="tx1"/>
                </a:solidFill>
              </a:rPr>
              <a:t>), o consumidor escolherá somente x.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endParaRPr lang="pt-BR" sz="200" dirty="0">
              <a:solidFill>
                <a:schemeClr val="tx1"/>
              </a:solidFill>
            </a:endParaRP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</a:rPr>
              <a:t>Suponha que a função utilidade seja dada por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endParaRPr lang="pt-BR" sz="400" dirty="0">
              <a:solidFill>
                <a:schemeClr val="tx1"/>
              </a:solidFill>
            </a:endParaRPr>
          </a:p>
          <a:p>
            <a:pPr lvl="1" algn="just">
              <a:buClrTx/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</a:rPr>
              <a:t>Neste caso, a escolha depende de </a:t>
            </a:r>
            <a:r>
              <a:rPr lang="pt-BR" sz="2400" dirty="0">
                <a:solidFill>
                  <a:schemeClr val="tx1"/>
                </a:solidFill>
                <a:latin typeface="Symbol" panose="05050102010706020507" pitchFamily="18" charset="2"/>
              </a:rPr>
              <a:t>a</a:t>
            </a:r>
            <a:r>
              <a:rPr lang="pt-BR" sz="2400" dirty="0">
                <a:solidFill>
                  <a:schemeClr val="tx1"/>
                </a:solidFill>
              </a:rPr>
              <a:t> e </a:t>
            </a:r>
            <a:r>
              <a:rPr lang="pt-BR" sz="2400" dirty="0">
                <a:solidFill>
                  <a:schemeClr val="tx1"/>
                </a:solidFill>
                <a:latin typeface="Symbol" panose="05050102010706020507" pitchFamily="18" charset="2"/>
              </a:rPr>
              <a:t>b</a:t>
            </a:r>
            <a:r>
              <a:rPr lang="pt-BR" sz="2400" dirty="0">
                <a:solidFill>
                  <a:schemeClr val="tx1"/>
                </a:solidFill>
              </a:rPr>
              <a:t>, parâmetros que definem a </a:t>
            </a:r>
            <a:r>
              <a:rPr lang="pt-BR" sz="2400" dirty="0" err="1">
                <a:solidFill>
                  <a:schemeClr val="tx1"/>
                </a:solidFill>
              </a:rPr>
              <a:t>TMgS</a:t>
            </a:r>
            <a:r>
              <a:rPr lang="pt-BR" sz="1600" dirty="0">
                <a:solidFill>
                  <a:schemeClr val="tx1"/>
                </a:solidFill>
              </a:rPr>
              <a:t>(</a:t>
            </a:r>
            <a:r>
              <a:rPr lang="pt-BR" sz="1600" dirty="0" err="1">
                <a:solidFill>
                  <a:schemeClr val="tx1"/>
                </a:solidFill>
              </a:rPr>
              <a:t>y,x</a:t>
            </a:r>
            <a:r>
              <a:rPr lang="pt-BR" sz="1600" dirty="0">
                <a:solidFill>
                  <a:schemeClr val="tx1"/>
                </a:solidFill>
              </a:rPr>
              <a:t>) </a:t>
            </a:r>
            <a:r>
              <a:rPr lang="pt-BR" sz="2400" dirty="0">
                <a:solidFill>
                  <a:schemeClr val="tx1"/>
                </a:solidFill>
              </a:rPr>
              <a:t>.</a:t>
            </a:r>
          </a:p>
          <a:p>
            <a:pPr lvl="1" algn="just">
              <a:buClrTx/>
              <a:buFont typeface="Arial" panose="020B0604020202020204" pitchFamily="34" charset="0"/>
              <a:buChar char="•"/>
            </a:pPr>
            <a:endParaRPr lang="pt-BR" sz="2400" dirty="0">
              <a:solidFill>
                <a:schemeClr val="tx1"/>
              </a:solidFill>
            </a:endParaRPr>
          </a:p>
          <a:p>
            <a:pPr lvl="1" algn="just"/>
            <a:endParaRPr lang="pt-BR" sz="2000" dirty="0">
              <a:solidFill>
                <a:schemeClr val="tx1"/>
              </a:solidFill>
            </a:endParaRPr>
          </a:p>
          <a:p>
            <a:pPr marL="457200" lvl="1" indent="0" algn="just">
              <a:buNone/>
            </a:pPr>
            <a:endParaRPr lang="pt-BR" sz="1200" dirty="0">
              <a:solidFill>
                <a:schemeClr val="tx1"/>
              </a:solidFill>
            </a:endParaRPr>
          </a:p>
          <a:p>
            <a:pPr marL="457200" lvl="1" indent="0" algn="just">
              <a:buNone/>
            </a:pPr>
            <a:endParaRPr lang="pt-BR" sz="400" dirty="0">
              <a:solidFill>
                <a:schemeClr val="tx1"/>
              </a:solidFill>
            </a:endParaRPr>
          </a:p>
          <a:p>
            <a:pPr marL="457200" lvl="1" indent="0" algn="just">
              <a:buNone/>
            </a:pPr>
            <a:endParaRPr lang="pt-BR" sz="1200" dirty="0">
              <a:solidFill>
                <a:schemeClr val="tx1"/>
              </a:solidFill>
            </a:endParaRPr>
          </a:p>
          <a:p>
            <a:pPr marL="457200" lvl="1" indent="0" algn="just">
              <a:buNone/>
            </a:pPr>
            <a:endParaRPr lang="pt-BR" sz="2000" dirty="0">
              <a:solidFill>
                <a:schemeClr val="tx1"/>
              </a:solidFill>
            </a:endParaRPr>
          </a:p>
          <a:p>
            <a:pPr lvl="2" algn="just">
              <a:buClrTx/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tx1"/>
                </a:solidFill>
              </a:rPr>
              <a:t>se |</a:t>
            </a:r>
            <a:r>
              <a:rPr lang="pt-BR" sz="2200" dirty="0">
                <a:solidFill>
                  <a:schemeClr val="tx1"/>
                </a:solidFill>
                <a:latin typeface="Symbol" panose="05050102010706020507" pitchFamily="18" charset="2"/>
              </a:rPr>
              <a:t>a/b</a:t>
            </a:r>
            <a:r>
              <a:rPr lang="pt-BR" sz="2200" dirty="0">
                <a:solidFill>
                  <a:schemeClr val="tx1"/>
                </a:solidFill>
              </a:rPr>
              <a:t>| &gt; |</a:t>
            </a:r>
            <a:r>
              <a:rPr lang="pt-BR" sz="2200" dirty="0" err="1">
                <a:solidFill>
                  <a:schemeClr val="tx1"/>
                </a:solidFill>
              </a:rPr>
              <a:t>Px</a:t>
            </a:r>
            <a:r>
              <a:rPr lang="pt-BR" sz="2200" dirty="0">
                <a:solidFill>
                  <a:schemeClr val="tx1"/>
                </a:solidFill>
              </a:rPr>
              <a:t>/</a:t>
            </a:r>
            <a:r>
              <a:rPr lang="pt-BR" sz="2200" dirty="0" err="1">
                <a:solidFill>
                  <a:schemeClr val="tx1"/>
                </a:solidFill>
              </a:rPr>
              <a:t>Py</a:t>
            </a:r>
            <a:r>
              <a:rPr lang="pt-BR" sz="2200" dirty="0">
                <a:solidFill>
                  <a:schemeClr val="tx1"/>
                </a:solidFill>
              </a:rPr>
              <a:t>| , o consumidor escolherá somente x.</a:t>
            </a:r>
          </a:p>
          <a:p>
            <a:pPr lvl="2" algn="just">
              <a:buClrTx/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tx1"/>
                </a:solidFill>
              </a:rPr>
              <a:t>se |</a:t>
            </a:r>
            <a:r>
              <a:rPr lang="pt-BR" sz="2200" dirty="0">
                <a:solidFill>
                  <a:schemeClr val="tx1"/>
                </a:solidFill>
                <a:latin typeface="Symbol" panose="05050102010706020507" pitchFamily="18" charset="2"/>
              </a:rPr>
              <a:t>a/b</a:t>
            </a:r>
            <a:r>
              <a:rPr lang="pt-BR" sz="2200" dirty="0">
                <a:solidFill>
                  <a:schemeClr val="tx1"/>
                </a:solidFill>
              </a:rPr>
              <a:t>| &lt; |</a:t>
            </a:r>
            <a:r>
              <a:rPr lang="pt-BR" sz="2200" dirty="0" err="1">
                <a:solidFill>
                  <a:schemeClr val="tx1"/>
                </a:solidFill>
              </a:rPr>
              <a:t>Px</a:t>
            </a:r>
            <a:r>
              <a:rPr lang="pt-BR" sz="2200" dirty="0">
                <a:solidFill>
                  <a:schemeClr val="tx1"/>
                </a:solidFill>
              </a:rPr>
              <a:t>/</a:t>
            </a:r>
            <a:r>
              <a:rPr lang="pt-BR" sz="2200" dirty="0" err="1">
                <a:solidFill>
                  <a:schemeClr val="tx1"/>
                </a:solidFill>
              </a:rPr>
              <a:t>Py</a:t>
            </a:r>
            <a:r>
              <a:rPr lang="pt-BR" sz="2200" dirty="0">
                <a:solidFill>
                  <a:schemeClr val="tx1"/>
                </a:solidFill>
              </a:rPr>
              <a:t>| , o consumidor escolherá somente y.</a:t>
            </a:r>
          </a:p>
          <a:p>
            <a:pPr lvl="2" algn="just">
              <a:buClrTx/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tx1"/>
                </a:solidFill>
              </a:rPr>
              <a:t>se |</a:t>
            </a:r>
            <a:r>
              <a:rPr lang="pt-BR" sz="2200" dirty="0">
                <a:solidFill>
                  <a:schemeClr val="tx1"/>
                </a:solidFill>
                <a:latin typeface="Symbol" panose="05050102010706020507" pitchFamily="18" charset="2"/>
              </a:rPr>
              <a:t>a/b</a:t>
            </a:r>
            <a:r>
              <a:rPr lang="pt-BR" sz="2200" dirty="0">
                <a:solidFill>
                  <a:schemeClr val="tx1"/>
                </a:solidFill>
              </a:rPr>
              <a:t>| = |</a:t>
            </a:r>
            <a:r>
              <a:rPr lang="pt-BR" sz="2200" dirty="0" err="1">
                <a:solidFill>
                  <a:schemeClr val="tx1"/>
                </a:solidFill>
              </a:rPr>
              <a:t>Px</a:t>
            </a:r>
            <a:r>
              <a:rPr lang="pt-BR" sz="2200" dirty="0">
                <a:solidFill>
                  <a:schemeClr val="tx1"/>
                </a:solidFill>
              </a:rPr>
              <a:t>/</a:t>
            </a:r>
            <a:r>
              <a:rPr lang="pt-BR" sz="2200" dirty="0" err="1">
                <a:solidFill>
                  <a:schemeClr val="tx1"/>
                </a:solidFill>
              </a:rPr>
              <a:t>Py</a:t>
            </a:r>
            <a:r>
              <a:rPr lang="pt-BR" sz="2200" dirty="0">
                <a:solidFill>
                  <a:schemeClr val="tx1"/>
                </a:solidFill>
              </a:rPr>
              <a:t>| , o consumidor escolherá qualquer combinação de x e y que respeite a restrição orçamentária.</a:t>
            </a:r>
            <a:endParaRPr lang="pt-BR" sz="2000" dirty="0">
              <a:solidFill>
                <a:schemeClr val="tx1"/>
              </a:solidFill>
            </a:endParaRPr>
          </a:p>
          <a:p>
            <a:pPr lvl="1" algn="just"/>
            <a:endParaRPr lang="pt-BR" sz="2000" dirty="0">
              <a:solidFill>
                <a:schemeClr val="tx1"/>
              </a:solidFill>
            </a:endParaRPr>
          </a:p>
          <a:p>
            <a:pPr lvl="1" algn="just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1672679" y="36366"/>
            <a:ext cx="8681423" cy="785813"/>
          </a:xfrm>
        </p:spPr>
        <p:txBody>
          <a:bodyPr/>
          <a:lstStyle/>
          <a:p>
            <a:pPr algn="ctr"/>
            <a:r>
              <a:rPr lang="pt-BR" sz="3200" dirty="0">
                <a:solidFill>
                  <a:schemeClr val="tx1"/>
                </a:solidFill>
                <a:latin typeface="+mn-lt"/>
              </a:rPr>
              <a:t>Generalizando o Exemplo Anterior</a:t>
            </a:r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7898121"/>
              </p:ext>
            </p:extLst>
          </p:nvPr>
        </p:nvGraphicFramePr>
        <p:xfrm>
          <a:off x="6982110" y="1704105"/>
          <a:ext cx="251460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41120" imgH="253800" progId="Equation.DSMT4">
                  <p:embed/>
                </p:oleObj>
              </mc:Choice>
              <mc:Fallback>
                <p:oleObj name="Equation" r:id="rId2" imgW="1041120" imgH="253800" progId="Equation.DSMT4">
                  <p:embed/>
                  <p:pic>
                    <p:nvPicPr>
                      <p:cNvPr id="7" name="Objeto 6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982110" y="1704105"/>
                        <a:ext cx="2514600" cy="692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3918851"/>
              </p:ext>
            </p:extLst>
          </p:nvPr>
        </p:nvGraphicFramePr>
        <p:xfrm>
          <a:off x="1094318" y="2791667"/>
          <a:ext cx="3630082" cy="1807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11280" imgH="787320" progId="Equation.DSMT4">
                  <p:embed/>
                </p:oleObj>
              </mc:Choice>
              <mc:Fallback>
                <p:oleObj name="Equation" r:id="rId4" imgW="1511280" imgH="787320" progId="Equation.DSMT4">
                  <p:embed/>
                  <p:pic>
                    <p:nvPicPr>
                      <p:cNvPr id="8" name="Objeto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94318" y="2791667"/>
                        <a:ext cx="3630082" cy="1807065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have Esquerda 1"/>
          <p:cNvSpPr/>
          <p:nvPr/>
        </p:nvSpPr>
        <p:spPr bwMode="auto">
          <a:xfrm>
            <a:off x="1052949" y="4862945"/>
            <a:ext cx="184073" cy="1468582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80132" y="5347860"/>
            <a:ext cx="886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+mn-lt"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05427664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2630" y="1273175"/>
            <a:ext cx="11343216" cy="4883150"/>
          </a:xfrm>
        </p:spPr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Assim, temos: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65716"/>
              </p:ext>
            </p:extLst>
          </p:nvPr>
        </p:nvGraphicFramePr>
        <p:xfrm>
          <a:off x="4364934" y="2008909"/>
          <a:ext cx="7240911" cy="3365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40080" imgH="1447560" progId="Equation.DSMT4">
                  <p:embed/>
                </p:oleObj>
              </mc:Choice>
              <mc:Fallback>
                <p:oleObj name="Equation" r:id="rId2" imgW="3340080" imgH="1447560" progId="Equation.DSMT4">
                  <p:embed/>
                  <p:pic>
                    <p:nvPicPr>
                      <p:cNvPr id="6" name="Objeto 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364934" y="2008909"/>
                        <a:ext cx="7240911" cy="3365057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703157" y="3480185"/>
            <a:ext cx="3235812" cy="400110"/>
          </a:xfrm>
          <a:prstGeom prst="rect">
            <a:avLst/>
          </a:prstGeom>
          <a:solidFill>
            <a:srgbClr val="F8F8F8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+mn-lt"/>
              </a:rPr>
              <a:t>Demandas </a:t>
            </a:r>
            <a:r>
              <a:rPr lang="pt-BR" sz="2000" b="1" dirty="0" err="1">
                <a:latin typeface="+mn-lt"/>
              </a:rPr>
              <a:t>Marshalianas</a:t>
            </a:r>
            <a:endParaRPr lang="en-US" sz="2000" b="1" dirty="0">
              <a:latin typeface="+mn-lt"/>
            </a:endParaRPr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520278" y="77931"/>
            <a:ext cx="8681423" cy="785813"/>
          </a:xfrm>
        </p:spPr>
        <p:txBody>
          <a:bodyPr/>
          <a:lstStyle/>
          <a:p>
            <a:pPr algn="ctr"/>
            <a:r>
              <a:rPr lang="pt-BR" sz="3200" dirty="0">
                <a:solidFill>
                  <a:schemeClr val="tx1"/>
                </a:solidFill>
                <a:latin typeface="+mn-lt"/>
              </a:rPr>
              <a:t>Generalizando o Exemplo Anterior</a:t>
            </a:r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13" name="Conector de Seta Reta 12"/>
          <p:cNvCxnSpPr/>
          <p:nvPr/>
        </p:nvCxnSpPr>
        <p:spPr bwMode="auto">
          <a:xfrm>
            <a:off x="3930432" y="3666361"/>
            <a:ext cx="415637" cy="0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031963225"/>
      </p:ext>
    </p:extLst>
  </p:cSld>
  <p:clrMapOvr>
    <a:masterClrMapping/>
  </p:clrMapOvr>
  <p:transition spd="med"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193964" y="988853"/>
            <a:ext cx="11596254" cy="5508941"/>
          </a:xfrm>
        </p:spPr>
        <p:txBody>
          <a:bodyPr>
            <a:normAutofit/>
          </a:bodyPr>
          <a:lstStyle/>
          <a:p>
            <a:pPr marL="566928" indent="-457200" algn="just">
              <a:buClrTx/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chemeClr val="tx1"/>
                </a:solidFill>
              </a:rPr>
              <a:t>Observe a seguinte afirmação:</a:t>
            </a:r>
          </a:p>
          <a:p>
            <a:pPr marL="566928" indent="-457200" algn="just">
              <a:buClrTx/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</a:rPr>
              <a:t>Se a função utilidade for </a:t>
            </a:r>
            <a:r>
              <a:rPr lang="pt-BR" sz="2400" i="1" dirty="0">
                <a:solidFill>
                  <a:schemeClr val="tx1"/>
                </a:solidFill>
              </a:rPr>
              <a:t>U(x</a:t>
            </a:r>
            <a:r>
              <a:rPr lang="pt-BR" sz="1600" i="1" dirty="0">
                <a:solidFill>
                  <a:schemeClr val="tx1"/>
                </a:solidFill>
              </a:rPr>
              <a:t>1</a:t>
            </a:r>
            <a:r>
              <a:rPr lang="pt-BR" sz="2400" i="1" dirty="0">
                <a:solidFill>
                  <a:schemeClr val="tx1"/>
                </a:solidFill>
              </a:rPr>
              <a:t>,x</a:t>
            </a:r>
            <a:r>
              <a:rPr lang="pt-BR" sz="1600" i="1" dirty="0">
                <a:solidFill>
                  <a:schemeClr val="tx1"/>
                </a:solidFill>
              </a:rPr>
              <a:t>2</a:t>
            </a:r>
            <a:r>
              <a:rPr lang="pt-BR" sz="2400" i="1" dirty="0">
                <a:solidFill>
                  <a:schemeClr val="tx1"/>
                </a:solidFill>
              </a:rPr>
              <a:t>) = x</a:t>
            </a:r>
            <a:r>
              <a:rPr lang="pt-BR" sz="1600" i="1" dirty="0">
                <a:solidFill>
                  <a:schemeClr val="tx1"/>
                </a:solidFill>
              </a:rPr>
              <a:t>1</a:t>
            </a:r>
            <a:r>
              <a:rPr lang="pt-BR" sz="2400" i="1" dirty="0">
                <a:solidFill>
                  <a:schemeClr val="tx1"/>
                </a:solidFill>
              </a:rPr>
              <a:t> + 0,25x</a:t>
            </a:r>
            <a:r>
              <a:rPr lang="pt-BR" sz="1600" i="1" dirty="0">
                <a:solidFill>
                  <a:schemeClr val="tx1"/>
                </a:solidFill>
              </a:rPr>
              <a:t>2</a:t>
            </a:r>
            <a:r>
              <a:rPr lang="pt-BR" sz="2400" i="1" dirty="0">
                <a:solidFill>
                  <a:schemeClr val="tx1"/>
                </a:solidFill>
              </a:rPr>
              <a:t>  </a:t>
            </a:r>
            <a:r>
              <a:rPr lang="pt-BR" sz="2400" dirty="0">
                <a:solidFill>
                  <a:schemeClr val="tx1"/>
                </a:solidFill>
              </a:rPr>
              <a:t>e a renda do consumidor for igual a </a:t>
            </a:r>
            <a:r>
              <a:rPr lang="pt-BR" sz="2400" i="1" dirty="0">
                <a:solidFill>
                  <a:schemeClr val="tx1"/>
                </a:solidFill>
              </a:rPr>
              <a:t>I </a:t>
            </a:r>
            <a:r>
              <a:rPr lang="pt-BR" sz="2400" dirty="0">
                <a:solidFill>
                  <a:schemeClr val="tx1"/>
                </a:solidFill>
              </a:rPr>
              <a:t>, com </a:t>
            </a:r>
            <a:r>
              <a:rPr lang="pt-BR" sz="2400" i="1" dirty="0">
                <a:solidFill>
                  <a:schemeClr val="tx1"/>
                </a:solidFill>
              </a:rPr>
              <a:t>p</a:t>
            </a:r>
            <a:r>
              <a:rPr lang="pt-BR" sz="1600" i="1" dirty="0">
                <a:solidFill>
                  <a:schemeClr val="tx1"/>
                </a:solidFill>
              </a:rPr>
              <a:t>1</a:t>
            </a:r>
            <a:r>
              <a:rPr lang="pt-BR" sz="2400" i="1" dirty="0">
                <a:solidFill>
                  <a:schemeClr val="tx1"/>
                </a:solidFill>
              </a:rPr>
              <a:t> = 1 e p</a:t>
            </a:r>
            <a:r>
              <a:rPr lang="pt-BR" sz="1600" i="1" dirty="0">
                <a:solidFill>
                  <a:schemeClr val="tx1"/>
                </a:solidFill>
              </a:rPr>
              <a:t>2</a:t>
            </a:r>
            <a:r>
              <a:rPr lang="pt-BR" sz="2400" i="1" dirty="0">
                <a:solidFill>
                  <a:schemeClr val="tx1"/>
                </a:solidFill>
              </a:rPr>
              <a:t> = 2</a:t>
            </a:r>
            <a:r>
              <a:rPr lang="pt-BR" sz="2400" dirty="0">
                <a:solidFill>
                  <a:schemeClr val="tx1"/>
                </a:solidFill>
              </a:rPr>
              <a:t>, em que </a:t>
            </a:r>
            <a:r>
              <a:rPr lang="pt-BR" sz="2400" i="1" dirty="0" err="1">
                <a:solidFill>
                  <a:schemeClr val="tx1"/>
                </a:solidFill>
              </a:rPr>
              <a:t>p</a:t>
            </a:r>
            <a:r>
              <a:rPr lang="pt-BR" sz="1600" i="1" dirty="0" err="1">
                <a:solidFill>
                  <a:schemeClr val="tx1"/>
                </a:solidFill>
              </a:rPr>
              <a:t>i</a:t>
            </a:r>
            <a:r>
              <a:rPr lang="pt-BR" sz="2400" i="1" dirty="0">
                <a:solidFill>
                  <a:schemeClr val="tx1"/>
                </a:solidFill>
              </a:rPr>
              <a:t> </a:t>
            </a:r>
            <a:r>
              <a:rPr lang="pt-BR" sz="2400" dirty="0">
                <a:solidFill>
                  <a:schemeClr val="tx1"/>
                </a:solidFill>
              </a:rPr>
              <a:t>é o preço do bem </a:t>
            </a:r>
            <a:r>
              <a:rPr lang="pt-BR" sz="2400" i="1" dirty="0">
                <a:solidFill>
                  <a:schemeClr val="tx1"/>
                </a:solidFill>
              </a:rPr>
              <a:t>i</a:t>
            </a:r>
            <a:r>
              <a:rPr lang="pt-BR" sz="2400" dirty="0">
                <a:solidFill>
                  <a:schemeClr val="tx1"/>
                </a:solidFill>
              </a:rPr>
              <a:t>, então o consumidor irá utilizar toda a sua renda na aquisição do bem com maior utilidade marginal, no caso, na aquisição do bem 1.</a:t>
            </a:r>
          </a:p>
        </p:txBody>
      </p:sp>
      <p:sp>
        <p:nvSpPr>
          <p:cNvPr id="9" name="Título 1"/>
          <p:cNvSpPr txBox="1">
            <a:spLocks/>
          </p:cNvSpPr>
          <p:nvPr/>
        </p:nvSpPr>
        <p:spPr bwMode="auto">
          <a:xfrm>
            <a:off x="3289738" y="106055"/>
            <a:ext cx="8312931" cy="785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algn="r"/>
            <a:r>
              <a:rPr lang="pt-BR" kern="0" dirty="0">
                <a:solidFill>
                  <a:schemeClr val="tx1"/>
                </a:solidFill>
              </a:rPr>
              <a:t>Exemplo</a:t>
            </a:r>
            <a:endParaRPr lang="en-US" kern="0" dirty="0">
              <a:solidFill>
                <a:schemeClr val="tx1"/>
              </a:solidFill>
            </a:endParaRPr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3515278"/>
              </p:ext>
            </p:extLst>
          </p:nvPr>
        </p:nvGraphicFramePr>
        <p:xfrm>
          <a:off x="831273" y="3254515"/>
          <a:ext cx="11083636" cy="1220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356000" imgH="482400" progId="Equation.DSMT4">
                  <p:embed/>
                </p:oleObj>
              </mc:Choice>
              <mc:Fallback>
                <p:oleObj name="Equation" r:id="rId2" imgW="4356000" imgH="482400" progId="Equation.DSMT4">
                  <p:embed/>
                  <p:pic>
                    <p:nvPicPr>
                      <p:cNvPr id="10" name="Objeto 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31273" y="3254515"/>
                        <a:ext cx="11083636" cy="12205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878841" y="4613566"/>
            <a:ext cx="108282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+mn-lt"/>
              </a:rPr>
              <a:t>Como </a:t>
            </a:r>
            <a:r>
              <a:rPr lang="pt-BR" dirty="0" err="1">
                <a:latin typeface="+mn-lt"/>
              </a:rPr>
              <a:t>TMgS</a:t>
            </a:r>
            <a:r>
              <a:rPr lang="pt-BR" dirty="0">
                <a:latin typeface="+mn-lt"/>
              </a:rPr>
              <a:t> &gt; relação de preços </a:t>
            </a:r>
            <a:r>
              <a:rPr lang="pt-BR" dirty="0">
                <a:latin typeface="+mn-lt"/>
                <a:sym typeface="Symbol" panose="05050102010706020507" pitchFamily="18" charset="2"/>
              </a:rPr>
              <a:t> x</a:t>
            </a:r>
            <a:r>
              <a:rPr lang="pt-BR" sz="1400" dirty="0">
                <a:latin typeface="+mn-lt"/>
                <a:sym typeface="Symbol" panose="05050102010706020507" pitchFamily="18" charset="2"/>
              </a:rPr>
              <a:t>1</a:t>
            </a:r>
            <a:r>
              <a:rPr lang="pt-BR" dirty="0">
                <a:latin typeface="+mn-lt"/>
                <a:sym typeface="Symbol" panose="05050102010706020507" pitchFamily="18" charset="2"/>
              </a:rPr>
              <a:t> = (I/</a:t>
            </a:r>
            <a:r>
              <a:rPr lang="pt-BR" dirty="0" err="1">
                <a:latin typeface="+mn-lt"/>
                <a:sym typeface="Symbol" panose="05050102010706020507" pitchFamily="18" charset="2"/>
              </a:rPr>
              <a:t>Px</a:t>
            </a:r>
            <a:r>
              <a:rPr lang="pt-BR" dirty="0">
                <a:latin typeface="+mn-lt"/>
                <a:sym typeface="Symbol" panose="05050102010706020507" pitchFamily="18" charset="2"/>
              </a:rPr>
              <a:t>)  e x</a:t>
            </a:r>
            <a:r>
              <a:rPr lang="pt-BR" sz="1400" dirty="0">
                <a:latin typeface="+mn-lt"/>
                <a:sym typeface="Symbol" panose="05050102010706020507" pitchFamily="18" charset="2"/>
              </a:rPr>
              <a:t>2</a:t>
            </a:r>
            <a:r>
              <a:rPr lang="pt-BR" dirty="0">
                <a:latin typeface="+mn-lt"/>
                <a:sym typeface="Symbol" panose="05050102010706020507" pitchFamily="18" charset="2"/>
              </a:rPr>
              <a:t> = 0.</a:t>
            </a:r>
          </a:p>
          <a:p>
            <a:endParaRPr lang="pt-B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309345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1246914" y="93712"/>
            <a:ext cx="9850573" cy="785813"/>
          </a:xfrm>
        </p:spPr>
        <p:txBody>
          <a:bodyPr/>
          <a:lstStyle/>
          <a:p>
            <a:pPr algn="r"/>
            <a:r>
              <a:rPr lang="pt-BR" sz="3200" dirty="0">
                <a:solidFill>
                  <a:schemeClr val="tx1"/>
                </a:solidFill>
                <a:latin typeface="+mn-lt"/>
              </a:rPr>
              <a:t>Maximização de Utilidade: Função Quase Linear</a:t>
            </a:r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517233" y="3677164"/>
            <a:ext cx="3395910" cy="648073"/>
          </a:xfrm>
          <a:prstGeom prst="rect">
            <a:avLst/>
          </a:prstGeom>
          <a:solidFill>
            <a:srgbClr val="F8F8F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374073" y="1119707"/>
            <a:ext cx="11471563" cy="4325112"/>
          </a:xfrm>
          <a:ln>
            <a:noFill/>
          </a:ln>
        </p:spPr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pt-BR" sz="2600" dirty="0">
                <a:solidFill>
                  <a:schemeClr val="tx1"/>
                </a:solidFill>
              </a:rPr>
              <a:t>Seja a função utilidade                               </a:t>
            </a:r>
            <a:endParaRPr lang="pt-BR" dirty="0">
              <a:solidFill>
                <a:schemeClr val="tx1"/>
              </a:solidFill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</a:rPr>
              <a:t>Desta forma: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</a:rPr>
              <a:t>Ela é quase linear em x</a:t>
            </a:r>
            <a:r>
              <a:rPr lang="pt-BR" sz="1400" dirty="0">
                <a:solidFill>
                  <a:schemeClr val="tx1"/>
                </a:solidFill>
              </a:rPr>
              <a:t>1 .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</a:rPr>
              <a:t>A </a:t>
            </a:r>
            <a:r>
              <a:rPr lang="pt-BR" sz="2400" dirty="0" err="1">
                <a:solidFill>
                  <a:schemeClr val="tx1"/>
                </a:solidFill>
              </a:rPr>
              <a:t>TMgS</a:t>
            </a:r>
            <a:r>
              <a:rPr lang="pt-BR" sz="2400" dirty="0">
                <a:solidFill>
                  <a:schemeClr val="tx1"/>
                </a:solidFill>
              </a:rPr>
              <a:t>(x</a:t>
            </a:r>
            <a:r>
              <a:rPr lang="pt-BR" sz="1400" dirty="0">
                <a:solidFill>
                  <a:schemeClr val="tx1"/>
                </a:solidFill>
              </a:rPr>
              <a:t>2</a:t>
            </a:r>
            <a:r>
              <a:rPr lang="pt-BR" sz="2400" dirty="0">
                <a:solidFill>
                  <a:schemeClr val="tx1"/>
                </a:solidFill>
              </a:rPr>
              <a:t>,x</a:t>
            </a:r>
            <a:r>
              <a:rPr lang="pt-BR" sz="1400" dirty="0">
                <a:solidFill>
                  <a:schemeClr val="tx1"/>
                </a:solidFill>
              </a:rPr>
              <a:t>1</a:t>
            </a:r>
            <a:r>
              <a:rPr lang="pt-BR" sz="2400" dirty="0">
                <a:solidFill>
                  <a:schemeClr val="tx1"/>
                </a:solidFill>
              </a:rPr>
              <a:t>) depende exclusivamente de x</a:t>
            </a:r>
            <a:r>
              <a:rPr lang="pt-BR" sz="1400" dirty="0">
                <a:solidFill>
                  <a:schemeClr val="tx1"/>
                </a:solidFill>
              </a:rPr>
              <a:t>1</a:t>
            </a:r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7497790"/>
              </p:ext>
            </p:extLst>
          </p:nvPr>
        </p:nvGraphicFramePr>
        <p:xfrm>
          <a:off x="4354513" y="1076476"/>
          <a:ext cx="351155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84200" imgH="253800" progId="Equation.DSMT4">
                  <p:embed/>
                </p:oleObj>
              </mc:Choice>
              <mc:Fallback>
                <p:oleObj name="Equation" r:id="rId2" imgW="1384200" imgH="253800" progId="Equation.DSMT4">
                  <p:embed/>
                  <p:pic>
                    <p:nvPicPr>
                      <p:cNvPr id="9" name="Objeto 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354513" y="1076476"/>
                        <a:ext cx="3511550" cy="644525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Conector de seta reta 9"/>
          <p:cNvCxnSpPr/>
          <p:nvPr/>
        </p:nvCxnSpPr>
        <p:spPr>
          <a:xfrm flipV="1">
            <a:off x="2783632" y="3498315"/>
            <a:ext cx="0" cy="273630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>
            <a:off x="2783632" y="6234619"/>
            <a:ext cx="396044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2347816" y="3262841"/>
            <a:ext cx="5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+mn-lt"/>
              </a:rPr>
              <a:t>x</a:t>
            </a:r>
            <a:r>
              <a:rPr lang="pt-BR" sz="1600" dirty="0">
                <a:latin typeface="+mn-lt"/>
              </a:rPr>
              <a:t>2</a:t>
            </a:r>
            <a:endParaRPr lang="en-US" sz="1600" dirty="0">
              <a:latin typeface="+mn-lt"/>
            </a:endParaRPr>
          </a:p>
        </p:txBody>
      </p:sp>
      <p:sp>
        <p:nvSpPr>
          <p:cNvPr id="14" name="Arco 13"/>
          <p:cNvSpPr/>
          <p:nvPr/>
        </p:nvSpPr>
        <p:spPr>
          <a:xfrm rot="10800000">
            <a:off x="2783634" y="2750939"/>
            <a:ext cx="7632847" cy="2304256"/>
          </a:xfrm>
          <a:prstGeom prst="arc">
            <a:avLst>
              <a:gd name="adj1" fmla="val 15702170"/>
              <a:gd name="adj2" fmla="val 2147818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o 14"/>
          <p:cNvSpPr/>
          <p:nvPr/>
        </p:nvSpPr>
        <p:spPr>
          <a:xfrm rot="10800000">
            <a:off x="2783633" y="3254994"/>
            <a:ext cx="7632847" cy="2304256"/>
          </a:xfrm>
          <a:prstGeom prst="arc">
            <a:avLst>
              <a:gd name="adj1" fmla="val 15702170"/>
              <a:gd name="adj2" fmla="val 2147818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o 15"/>
          <p:cNvSpPr/>
          <p:nvPr/>
        </p:nvSpPr>
        <p:spPr>
          <a:xfrm rot="10800000">
            <a:off x="2783634" y="3759050"/>
            <a:ext cx="7632847" cy="2304256"/>
          </a:xfrm>
          <a:prstGeom prst="arc">
            <a:avLst>
              <a:gd name="adj1" fmla="val 15702170"/>
              <a:gd name="adj2" fmla="val 2147818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aixaDeTexto 16"/>
          <p:cNvSpPr txBox="1"/>
          <p:nvPr/>
        </p:nvSpPr>
        <p:spPr>
          <a:xfrm>
            <a:off x="6702507" y="5782572"/>
            <a:ext cx="648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U</a:t>
            </a:r>
            <a:r>
              <a:rPr lang="pt-BR" sz="1400" dirty="0"/>
              <a:t>0</a:t>
            </a:r>
            <a:endParaRPr lang="en-US" sz="140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6716776" y="5295725"/>
            <a:ext cx="648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U</a:t>
            </a:r>
            <a:r>
              <a:rPr lang="pt-BR" sz="1400" dirty="0"/>
              <a:t>1</a:t>
            </a:r>
            <a:endParaRPr lang="en-US" sz="1400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6716362" y="4819172"/>
            <a:ext cx="648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U</a:t>
            </a:r>
            <a:r>
              <a:rPr lang="pt-BR" sz="1400" dirty="0"/>
              <a:t>2</a:t>
            </a:r>
            <a:endParaRPr lang="en-US" sz="1400" dirty="0"/>
          </a:p>
        </p:txBody>
      </p:sp>
      <p:graphicFrame>
        <p:nvGraphicFramePr>
          <p:cNvPr id="20" name="Objeto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6002274"/>
              </p:ext>
            </p:extLst>
          </p:nvPr>
        </p:nvGraphicFramePr>
        <p:xfrm>
          <a:off x="4578897" y="3672531"/>
          <a:ext cx="3334246" cy="664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44520" imgH="266400" progId="Equation.DSMT4">
                  <p:embed/>
                </p:oleObj>
              </mc:Choice>
              <mc:Fallback>
                <p:oleObj name="Equation" r:id="rId4" imgW="1244520" imgH="266400" progId="Equation.DSMT4">
                  <p:embed/>
                  <p:pic>
                    <p:nvPicPr>
                      <p:cNvPr id="20" name="Objeto 1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8897" y="3672531"/>
                        <a:ext cx="3334246" cy="664785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CaixaDeTexto 21"/>
          <p:cNvSpPr txBox="1"/>
          <p:nvPr/>
        </p:nvSpPr>
        <p:spPr>
          <a:xfrm>
            <a:off x="6545737" y="6186156"/>
            <a:ext cx="5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+mn-lt"/>
              </a:rPr>
              <a:t>x</a:t>
            </a:r>
            <a:r>
              <a:rPr lang="pt-BR" sz="1600" dirty="0">
                <a:latin typeface="+mn-lt"/>
              </a:rPr>
              <a:t>1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68646624"/>
      </p:ext>
    </p:extLst>
  </p:cSld>
  <p:clrMapOvr>
    <a:masterClrMapping/>
  </p:clrMapOvr>
  <p:transition spd="med"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415636" y="490114"/>
            <a:ext cx="11416146" cy="5256584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</a:rPr>
              <a:t>Suponha que a função utilidade de um consumidor seja dada por:  </a:t>
            </a:r>
          </a:p>
          <a:p>
            <a:pPr marL="0" indent="0" algn="just">
              <a:buNone/>
            </a:pPr>
            <a:r>
              <a:rPr lang="pt-BR" sz="2400" dirty="0">
                <a:solidFill>
                  <a:schemeClr val="tx1"/>
                </a:solidFill>
              </a:rPr>
              <a:t>                                                       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</a:rPr>
              <a:t>Podemos encontrar a escolha ótima do consumidor igualando a </a:t>
            </a:r>
            <a:r>
              <a:rPr lang="pt-BR" sz="2400" dirty="0" err="1">
                <a:solidFill>
                  <a:schemeClr val="tx1"/>
                </a:solidFill>
              </a:rPr>
              <a:t>TMgS</a:t>
            </a:r>
            <a:r>
              <a:rPr lang="pt-BR" sz="2400" dirty="0">
                <a:solidFill>
                  <a:schemeClr val="tx1"/>
                </a:solidFill>
              </a:rPr>
              <a:t> (inclinação da curva de indiferença) à relação de preços (inclinação da restrição orçamentária).</a:t>
            </a:r>
          </a:p>
          <a:p>
            <a:pPr algn="just"/>
            <a:endParaRPr lang="pt-BR" sz="2400" dirty="0">
              <a:solidFill>
                <a:schemeClr val="tx1"/>
              </a:solidFill>
            </a:endParaRPr>
          </a:p>
          <a:p>
            <a:pPr marL="457200" lvl="1" indent="0" algn="just">
              <a:buNone/>
            </a:pPr>
            <a:endParaRPr lang="pt-BR" sz="2400" b="1" dirty="0">
              <a:solidFill>
                <a:schemeClr val="tx1"/>
              </a:solidFill>
            </a:endParaRPr>
          </a:p>
          <a:p>
            <a:pPr lvl="1" algn="just"/>
            <a:endParaRPr lang="pt-BR" sz="2400" b="1" dirty="0">
              <a:solidFill>
                <a:schemeClr val="tx1"/>
              </a:solidFill>
            </a:endParaRPr>
          </a:p>
          <a:p>
            <a:pPr lvl="1" algn="just"/>
            <a:endParaRPr lang="pt-BR" sz="2400" b="1" dirty="0">
              <a:solidFill>
                <a:schemeClr val="tx1"/>
              </a:solidFill>
            </a:endParaRPr>
          </a:p>
          <a:p>
            <a:pPr lvl="1" algn="just"/>
            <a:endParaRPr lang="pt-BR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1239572"/>
              </p:ext>
            </p:extLst>
          </p:nvPr>
        </p:nvGraphicFramePr>
        <p:xfrm>
          <a:off x="821913" y="855443"/>
          <a:ext cx="3713162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60160" imgH="266400" progId="Equation.DSMT4">
                  <p:embed/>
                </p:oleObj>
              </mc:Choice>
              <mc:Fallback>
                <p:oleObj name="Equation" r:id="rId2" imgW="1460160" imgH="266400" progId="Equation.DSMT4">
                  <p:embed/>
                  <p:pic>
                    <p:nvPicPr>
                      <p:cNvPr id="8" name="Obje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913" y="855443"/>
                        <a:ext cx="3713162" cy="679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7631088"/>
              </p:ext>
            </p:extLst>
          </p:nvPr>
        </p:nvGraphicFramePr>
        <p:xfrm>
          <a:off x="4536856" y="700797"/>
          <a:ext cx="4424264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01720" imgH="330120" progId="Equation.DSMT4">
                  <p:embed/>
                </p:oleObj>
              </mc:Choice>
              <mc:Fallback>
                <p:oleObj name="Equation" r:id="rId4" imgW="1701720" imgH="330120" progId="Equation.DSMT4">
                  <p:embed/>
                  <p:pic>
                    <p:nvPicPr>
                      <p:cNvPr id="9" name="Obje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6856" y="700797"/>
                        <a:ext cx="4424264" cy="8048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9759834"/>
              </p:ext>
            </p:extLst>
          </p:nvPr>
        </p:nvGraphicFramePr>
        <p:xfrm>
          <a:off x="861578" y="2820750"/>
          <a:ext cx="5096669" cy="2153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981080" imgH="838080" progId="Equation.DSMT4">
                  <p:embed/>
                </p:oleObj>
              </mc:Choice>
              <mc:Fallback>
                <p:oleObj name="Equation" r:id="rId6" imgW="1981080" imgH="838080" progId="Equation.DSMT4">
                  <p:embed/>
                  <p:pic>
                    <p:nvPicPr>
                      <p:cNvPr id="10" name="Obje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1578" y="2820750"/>
                        <a:ext cx="5096669" cy="2153028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4279531"/>
              </p:ext>
            </p:extLst>
          </p:nvPr>
        </p:nvGraphicFramePr>
        <p:xfrm>
          <a:off x="6988904" y="3228975"/>
          <a:ext cx="4647583" cy="1315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688760" imgH="482400" progId="Equation.DSMT4">
                  <p:embed/>
                </p:oleObj>
              </mc:Choice>
              <mc:Fallback>
                <p:oleObj name="Equation" r:id="rId8" imgW="1688760" imgH="482400" progId="Equation.DSMT4">
                  <p:embed/>
                  <p:pic>
                    <p:nvPicPr>
                      <p:cNvPr id="11" name="Objeto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8904" y="3228975"/>
                        <a:ext cx="4647583" cy="1315316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5539793"/>
              </p:ext>
            </p:extLst>
          </p:nvPr>
        </p:nvGraphicFramePr>
        <p:xfrm>
          <a:off x="861578" y="5125606"/>
          <a:ext cx="9180513" cy="1239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568680" imgH="482400" progId="Equation.DSMT4">
                  <p:embed/>
                </p:oleObj>
              </mc:Choice>
              <mc:Fallback>
                <p:oleObj name="Equation" r:id="rId10" imgW="3568680" imgH="482400" progId="Equation.DSMT4">
                  <p:embed/>
                  <p:pic>
                    <p:nvPicPr>
                      <p:cNvPr id="12" name="Objeto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1578" y="5125606"/>
                        <a:ext cx="9180513" cy="1239837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482727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CF46FB03-C50F-4395-BF1E-CA4C1F34163A}"/>
              </a:ext>
            </a:extLst>
          </p:cNvPr>
          <p:cNvSpPr/>
          <p:nvPr/>
        </p:nvSpPr>
        <p:spPr bwMode="auto">
          <a:xfrm>
            <a:off x="526474" y="3427433"/>
            <a:ext cx="1759527" cy="1177635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12A3F00D-9741-4C1C-AA5D-E7EE33E71503}"/>
              </a:ext>
            </a:extLst>
          </p:cNvPr>
          <p:cNvSpPr/>
          <p:nvPr/>
        </p:nvSpPr>
        <p:spPr bwMode="auto">
          <a:xfrm>
            <a:off x="498764" y="1487797"/>
            <a:ext cx="2230581" cy="1191491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8" name="Objeto 7">
            <a:extLst>
              <a:ext uri="{FF2B5EF4-FFF2-40B4-BE49-F238E27FC236}">
                <a16:creationId xmlns:a16="http://schemas.microsoft.com/office/drawing/2014/main" id="{EA3B0EC4-4274-4E48-A188-097737339F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1191347"/>
              </p:ext>
            </p:extLst>
          </p:nvPr>
        </p:nvGraphicFramePr>
        <p:xfrm>
          <a:off x="609600" y="284755"/>
          <a:ext cx="11208327" cy="4334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65560" imgH="1726920" progId="Equation.DSMT4">
                  <p:embed/>
                </p:oleObj>
              </mc:Choice>
              <mc:Fallback>
                <p:oleObj name="Equation" r:id="rId2" imgW="4165560" imgH="1726920" progId="Equation.DSMT4">
                  <p:embed/>
                  <p:pic>
                    <p:nvPicPr>
                      <p:cNvPr id="8" name="Objeto 7">
                        <a:extLst>
                          <a:ext uri="{FF2B5EF4-FFF2-40B4-BE49-F238E27FC236}">
                            <a16:creationId xmlns:a16="http://schemas.microsoft.com/office/drawing/2014/main" id="{EA3B0EC4-4274-4E48-A188-097737339FA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84755"/>
                        <a:ext cx="11208327" cy="43341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A2599BA2-87D3-4AF7-A2A4-024D3F91C572}"/>
              </a:ext>
            </a:extLst>
          </p:cNvPr>
          <p:cNvSpPr txBox="1"/>
          <p:nvPr/>
        </p:nvSpPr>
        <p:spPr>
          <a:xfrm>
            <a:off x="609600" y="4799030"/>
            <a:ext cx="112083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>
                <a:latin typeface="+mn-lt"/>
              </a:rPr>
              <a:t>Notar que uma alteração no preço do bem x</a:t>
            </a:r>
            <a:r>
              <a:rPr lang="pt-BR" sz="1600" dirty="0">
                <a:latin typeface="+mn-lt"/>
              </a:rPr>
              <a:t>1</a:t>
            </a:r>
            <a:r>
              <a:rPr lang="pt-BR" b="1" dirty="0">
                <a:latin typeface="+mn-lt"/>
              </a:rPr>
              <a:t> </a:t>
            </a:r>
            <a:r>
              <a:rPr lang="pt-BR" dirty="0">
                <a:latin typeface="+mn-lt"/>
              </a:rPr>
              <a:t>altera o consumo do bem</a:t>
            </a:r>
            <a:r>
              <a:rPr lang="pt-BR" b="1" dirty="0">
                <a:latin typeface="+mn-lt"/>
              </a:rPr>
              <a:t>  </a:t>
            </a:r>
            <a:r>
              <a:rPr lang="pt-BR" dirty="0">
                <a:latin typeface="+mn-lt"/>
              </a:rPr>
              <a:t>somente via efeito substituição, ou seja, o efeito renda é igual a zero.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dirty="0">
              <a:latin typeface="+mn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>
                <a:latin typeface="+mn-lt"/>
              </a:rPr>
              <a:t>Substituindo os dados do exemplo:</a:t>
            </a:r>
            <a:endParaRPr lang="en-US" dirty="0">
              <a:latin typeface="+mn-lt"/>
            </a:endParaRPr>
          </a:p>
        </p:txBody>
      </p:sp>
      <p:graphicFrame>
        <p:nvGraphicFramePr>
          <p:cNvPr id="10" name="Objeto 9">
            <a:extLst>
              <a:ext uri="{FF2B5EF4-FFF2-40B4-BE49-F238E27FC236}">
                <a16:creationId xmlns:a16="http://schemas.microsoft.com/office/drawing/2014/main" id="{BA02DBA8-635A-449E-BA40-7C3C0BD582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6988939"/>
              </p:ext>
            </p:extLst>
          </p:nvPr>
        </p:nvGraphicFramePr>
        <p:xfrm>
          <a:off x="5848350" y="5644738"/>
          <a:ext cx="5399088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323800" imgH="393480" progId="Equation.DSMT4">
                  <p:embed/>
                </p:oleObj>
              </mc:Choice>
              <mc:Fallback>
                <p:oleObj name="Equation" r:id="rId4" imgW="2323800" imgH="393480" progId="Equation.DSMT4">
                  <p:embed/>
                  <p:pic>
                    <p:nvPicPr>
                      <p:cNvPr id="10" name="Objeto 9">
                        <a:extLst>
                          <a:ext uri="{FF2B5EF4-FFF2-40B4-BE49-F238E27FC236}">
                            <a16:creationId xmlns:a16="http://schemas.microsoft.com/office/drawing/2014/main" id="{BA02DBA8-635A-449E-BA40-7C3C0BD5824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8350" y="5644738"/>
                        <a:ext cx="5399088" cy="955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156562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E2486B9C-47F1-45E7-9B17-1F67EE868193}"/>
              </a:ext>
            </a:extLst>
          </p:cNvPr>
          <p:cNvSpPr/>
          <p:nvPr/>
        </p:nvSpPr>
        <p:spPr>
          <a:xfrm>
            <a:off x="179512" y="323591"/>
            <a:ext cx="87849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>
                <a:solidFill>
                  <a:srgbClr val="000000"/>
                </a:solidFill>
                <a:latin typeface="Arial" panose="020B0604020202020204" pitchFamily="34" charset="0"/>
              </a:rPr>
              <a:t>QUESTÃO 02 – ANPEC 2018 </a:t>
            </a:r>
          </a:p>
          <a:p>
            <a:pPr algn="just"/>
            <a:endParaRPr lang="pt-BR" sz="28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782D0EA6-2497-4972-8798-8854741B7E55}"/>
              </a:ext>
            </a:extLst>
          </p:cNvPr>
          <p:cNvSpPr txBox="1"/>
          <p:nvPr/>
        </p:nvSpPr>
        <p:spPr>
          <a:xfrm>
            <a:off x="179512" y="2410081"/>
            <a:ext cx="11832976" cy="1131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0)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No ponto que representa a escolha do consumidor, a taxa marginal de substituição definida por                        será igual a ½; </a:t>
            </a:r>
          </a:p>
        </p:txBody>
      </p:sp>
      <p:graphicFrame>
        <p:nvGraphicFramePr>
          <p:cNvPr id="8" name="Object 21">
            <a:extLst>
              <a:ext uri="{FF2B5EF4-FFF2-40B4-BE49-F238E27FC236}">
                <a16:creationId xmlns:a16="http://schemas.microsoft.com/office/drawing/2014/main" id="{8BECD5CE-99D6-430B-B089-275F12B750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3098278"/>
              </p:ext>
            </p:extLst>
          </p:nvPr>
        </p:nvGraphicFramePr>
        <p:xfrm>
          <a:off x="2025745" y="2909546"/>
          <a:ext cx="1842868" cy="898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27000" imgH="444240" progId="Equation.DSMT4">
                  <p:embed/>
                </p:oleObj>
              </mc:Choice>
              <mc:Fallback>
                <p:oleObj name="Equation" r:id="rId2" imgW="927000" imgH="444240" progId="Equation.DSMT4">
                  <p:embed/>
                  <p:pic>
                    <p:nvPicPr>
                      <p:cNvPr id="8" name="Object 21">
                        <a:extLst>
                          <a:ext uri="{FF2B5EF4-FFF2-40B4-BE49-F238E27FC236}">
                            <a16:creationId xmlns:a16="http://schemas.microsoft.com/office/drawing/2014/main" id="{8BECD5CE-99D6-430B-B089-275F12B75027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5745" y="2909546"/>
                        <a:ext cx="1842868" cy="898139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3C913627-19DC-49D0-9016-B0DD34DD2861}"/>
              </a:ext>
            </a:extLst>
          </p:cNvPr>
          <p:cNvSpPr txBox="1"/>
          <p:nvPr/>
        </p:nvSpPr>
        <p:spPr>
          <a:xfrm>
            <a:off x="179512" y="800352"/>
            <a:ext cx="118329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As preferências de um consumidor são representadas pela seguinte função utilidade: (𝑥,𝑦) = 𝑥𝑦 + 10𝑥. Se a sua renda mensal for igual a $10 e os preços unitários de 𝑥 e 𝑦 forem, respectivamente, 𝑝𝑥 = $1 𝑒 𝑝𝑦 = $2, avalie a veracidade das seguintes proposições: 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39CC7741-D2A9-49F4-9DC0-40A72C66DA3A}"/>
              </a:ext>
            </a:extLst>
          </p:cNvPr>
          <p:cNvSpPr txBox="1"/>
          <p:nvPr/>
        </p:nvSpPr>
        <p:spPr>
          <a:xfrm>
            <a:off x="6062711" y="3093904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A13D5355-AF71-466A-BA19-C12DB367D17D}"/>
              </a:ext>
            </a:extLst>
          </p:cNvPr>
          <p:cNvSpPr txBox="1"/>
          <p:nvPr/>
        </p:nvSpPr>
        <p:spPr>
          <a:xfrm>
            <a:off x="179511" y="3785621"/>
            <a:ext cx="118329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Veremos que: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inclinação da restrição orçamentária é igual a ½ (em módulo), mas no ponto de escolha ótima a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TMgS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y,x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) não assume esse valor, pois nesse caso temos uma solução de canto.</a:t>
            </a:r>
          </a:p>
          <a:p>
            <a:pPr marL="457200" indent="-457200" algn="just">
              <a:buFont typeface="+mj-lt"/>
              <a:buAutoNum type="arabicParenR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As curvas de indiferença são convexas, mas como |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TMgS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y,x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)| &gt; |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Px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Py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|, o consumidor gastará toda a sua renda com o bem x.</a:t>
            </a:r>
          </a:p>
        </p:txBody>
      </p:sp>
    </p:spTree>
    <p:extLst>
      <p:ext uri="{BB962C8B-B14F-4D97-AF65-F5344CB8AC3E}">
        <p14:creationId xmlns:p14="http://schemas.microsoft.com/office/powerpoint/2010/main" val="428126471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8BA728F8-64C1-4DF4-B83C-43811E208D37}"/>
              </a:ext>
            </a:extLst>
          </p:cNvPr>
          <p:cNvSpPr/>
          <p:nvPr/>
        </p:nvSpPr>
        <p:spPr>
          <a:xfrm>
            <a:off x="6833803" y="1154844"/>
            <a:ext cx="1944435" cy="103240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7" name="Object 1">
            <a:extLst>
              <a:ext uri="{FF2B5EF4-FFF2-40B4-BE49-F238E27FC236}">
                <a16:creationId xmlns:a16="http://schemas.microsoft.com/office/drawing/2014/main" id="{0C3C443E-2BE7-4AD4-97CB-9C20C86B26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803886"/>
              </p:ext>
            </p:extLst>
          </p:nvPr>
        </p:nvGraphicFramePr>
        <p:xfrm>
          <a:off x="404639" y="332526"/>
          <a:ext cx="8993978" cy="6035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492360" imgH="253800" progId="Equation.DSMT4">
                  <p:embed/>
                </p:oleObj>
              </mc:Choice>
              <mc:Fallback>
                <p:oleObj name="Equation" r:id="rId2" imgW="3492360" imgH="253800" progId="Equation.DSMT4">
                  <p:embed/>
                  <p:pic>
                    <p:nvPicPr>
                      <p:cNvPr id="7" name="Object 1">
                        <a:extLst>
                          <a:ext uri="{FF2B5EF4-FFF2-40B4-BE49-F238E27FC236}">
                            <a16:creationId xmlns:a16="http://schemas.microsoft.com/office/drawing/2014/main" id="{0C3C443E-2BE7-4AD4-97CB-9C20C86B26D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639" y="332526"/>
                        <a:ext cx="8993978" cy="6035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">
            <a:extLst>
              <a:ext uri="{FF2B5EF4-FFF2-40B4-BE49-F238E27FC236}">
                <a16:creationId xmlns:a16="http://schemas.microsoft.com/office/drawing/2014/main" id="{517FB53D-743C-4F77-BA2F-F9C4E71687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1743839"/>
              </p:ext>
            </p:extLst>
          </p:nvPr>
        </p:nvGraphicFramePr>
        <p:xfrm>
          <a:off x="471404" y="1195166"/>
          <a:ext cx="8176862" cy="1056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174840" imgH="444240" progId="Equation.DSMT4">
                  <p:embed/>
                </p:oleObj>
              </mc:Choice>
              <mc:Fallback>
                <p:oleObj name="Equation" r:id="rId4" imgW="3174840" imgH="444240" progId="Equation.DSMT4">
                  <p:embed/>
                  <p:pic>
                    <p:nvPicPr>
                      <p:cNvPr id="8" name="Object 1">
                        <a:extLst>
                          <a:ext uri="{FF2B5EF4-FFF2-40B4-BE49-F238E27FC236}">
                            <a16:creationId xmlns:a16="http://schemas.microsoft.com/office/drawing/2014/main" id="{517FB53D-743C-4F77-BA2F-F9C4E71687E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04" y="1195166"/>
                        <a:ext cx="8176862" cy="10561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Agrupar 17">
            <a:extLst>
              <a:ext uri="{FF2B5EF4-FFF2-40B4-BE49-F238E27FC236}">
                <a16:creationId xmlns:a16="http://schemas.microsoft.com/office/drawing/2014/main" id="{E0A87B61-6466-4D94-A544-9F0B59E51C3F}"/>
              </a:ext>
            </a:extLst>
          </p:cNvPr>
          <p:cNvGrpSpPr/>
          <p:nvPr/>
        </p:nvGrpSpPr>
        <p:grpSpPr>
          <a:xfrm>
            <a:off x="1757550" y="2615183"/>
            <a:ext cx="6683065" cy="4171778"/>
            <a:chOff x="1757550" y="3083381"/>
            <a:chExt cx="5518515" cy="3387282"/>
          </a:xfrm>
        </p:grpSpPr>
        <p:cxnSp>
          <p:nvCxnSpPr>
            <p:cNvPr id="9" name="Conector de Seta Reta 8">
              <a:extLst>
                <a:ext uri="{FF2B5EF4-FFF2-40B4-BE49-F238E27FC236}">
                  <a16:creationId xmlns:a16="http://schemas.microsoft.com/office/drawing/2014/main" id="{B8722ECE-F67F-4DA6-B888-2B9F0A7B436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55776" y="3203895"/>
              <a:ext cx="0" cy="25922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de Seta Reta 9">
              <a:extLst>
                <a:ext uri="{FF2B5EF4-FFF2-40B4-BE49-F238E27FC236}">
                  <a16:creationId xmlns:a16="http://schemas.microsoft.com/office/drawing/2014/main" id="{671DDE72-CB02-4B9E-BD02-00BD6C993257}"/>
                </a:ext>
              </a:extLst>
            </p:cNvPr>
            <p:cNvCxnSpPr/>
            <p:nvPr/>
          </p:nvCxnSpPr>
          <p:spPr>
            <a:xfrm>
              <a:off x="2555776" y="5796183"/>
              <a:ext cx="345638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1" name="Object 1">
              <a:extLst>
                <a:ext uri="{FF2B5EF4-FFF2-40B4-BE49-F238E27FC236}">
                  <a16:creationId xmlns:a16="http://schemas.microsoft.com/office/drawing/2014/main" id="{CB4E6AD6-D109-4D21-A0AB-7B10393FE48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79339305"/>
                </p:ext>
              </p:extLst>
            </p:nvPr>
          </p:nvGraphicFramePr>
          <p:xfrm>
            <a:off x="2123728" y="3083381"/>
            <a:ext cx="397494" cy="4349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39680" imgH="164880" progId="Equation.DSMT4">
                    <p:embed/>
                  </p:oleObj>
                </mc:Choice>
                <mc:Fallback>
                  <p:oleObj name="Equation" r:id="rId6" imgW="139680" imgH="164880" progId="Equation.DSMT4">
                    <p:embed/>
                    <p:pic>
                      <p:nvPicPr>
                        <p:cNvPr id="11" name="Object 1">
                          <a:extLst>
                            <a:ext uri="{FF2B5EF4-FFF2-40B4-BE49-F238E27FC236}">
                              <a16:creationId xmlns:a16="http://schemas.microsoft.com/office/drawing/2014/main" id="{CB4E6AD6-D109-4D21-A0AB-7B10393FE48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23728" y="3083381"/>
                          <a:ext cx="397494" cy="43495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">
              <a:extLst>
                <a:ext uri="{FF2B5EF4-FFF2-40B4-BE49-F238E27FC236}">
                  <a16:creationId xmlns:a16="http://schemas.microsoft.com/office/drawing/2014/main" id="{5C114F34-F854-403A-8861-0D0D205964E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44245079"/>
                </p:ext>
              </p:extLst>
            </p:nvPr>
          </p:nvGraphicFramePr>
          <p:xfrm>
            <a:off x="6012159" y="5655689"/>
            <a:ext cx="360035" cy="3683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126720" imgH="139680" progId="Equation.DSMT4">
                    <p:embed/>
                  </p:oleObj>
                </mc:Choice>
                <mc:Fallback>
                  <p:oleObj name="Equation" r:id="rId8" imgW="126720" imgH="139680" progId="Equation.DSMT4">
                    <p:embed/>
                    <p:pic>
                      <p:nvPicPr>
                        <p:cNvPr id="12" name="Object 1">
                          <a:extLst>
                            <a:ext uri="{FF2B5EF4-FFF2-40B4-BE49-F238E27FC236}">
                              <a16:creationId xmlns:a16="http://schemas.microsoft.com/office/drawing/2014/main" id="{5C114F34-F854-403A-8861-0D0D205964E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12159" y="5655689"/>
                          <a:ext cx="360035" cy="36835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3" name="Conector reto 12">
              <a:extLst>
                <a:ext uri="{FF2B5EF4-FFF2-40B4-BE49-F238E27FC236}">
                  <a16:creationId xmlns:a16="http://schemas.microsoft.com/office/drawing/2014/main" id="{BC4A75CF-A9EA-4AAE-B881-AB001A1ECD8C}"/>
                </a:ext>
              </a:extLst>
            </p:cNvPr>
            <p:cNvCxnSpPr>
              <a:cxnSpLocks/>
            </p:cNvCxnSpPr>
            <p:nvPr/>
          </p:nvCxnSpPr>
          <p:spPr>
            <a:xfrm>
              <a:off x="2555775" y="4140000"/>
              <a:ext cx="2952329" cy="165618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4" name="Object 1">
              <a:extLst>
                <a:ext uri="{FF2B5EF4-FFF2-40B4-BE49-F238E27FC236}">
                  <a16:creationId xmlns:a16="http://schemas.microsoft.com/office/drawing/2014/main" id="{7755A87A-62E9-4999-9E6E-F1EB381590F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52563715"/>
                </p:ext>
              </p:extLst>
            </p:nvPr>
          </p:nvGraphicFramePr>
          <p:xfrm>
            <a:off x="1757550" y="3842130"/>
            <a:ext cx="726218" cy="6942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431640" imgH="444240" progId="Equation.DSMT4">
                    <p:embed/>
                  </p:oleObj>
                </mc:Choice>
                <mc:Fallback>
                  <p:oleObj name="Equation" r:id="rId10" imgW="431640" imgH="444240" progId="Equation.DSMT4">
                    <p:embed/>
                    <p:pic>
                      <p:nvPicPr>
                        <p:cNvPr id="14" name="Object 1">
                          <a:extLst>
                            <a:ext uri="{FF2B5EF4-FFF2-40B4-BE49-F238E27FC236}">
                              <a16:creationId xmlns:a16="http://schemas.microsoft.com/office/drawing/2014/main" id="{7755A87A-62E9-4999-9E6E-F1EB381590F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57550" y="3842130"/>
                          <a:ext cx="726218" cy="69423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1">
              <a:extLst>
                <a:ext uri="{FF2B5EF4-FFF2-40B4-BE49-F238E27FC236}">
                  <a16:creationId xmlns:a16="http://schemas.microsoft.com/office/drawing/2014/main" id="{90A683DB-8A27-4096-B3BC-3C064FF730C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49245876"/>
                </p:ext>
              </p:extLst>
            </p:nvPr>
          </p:nvGraphicFramePr>
          <p:xfrm>
            <a:off x="5108196" y="5796183"/>
            <a:ext cx="832517" cy="674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495000" imgH="431640" progId="Equation.DSMT4">
                    <p:embed/>
                  </p:oleObj>
                </mc:Choice>
                <mc:Fallback>
                  <p:oleObj name="Equation" r:id="rId12" imgW="495000" imgH="431640" progId="Equation.DSMT4">
                    <p:embed/>
                    <p:pic>
                      <p:nvPicPr>
                        <p:cNvPr id="15" name="Object 1">
                          <a:extLst>
                            <a:ext uri="{FF2B5EF4-FFF2-40B4-BE49-F238E27FC236}">
                              <a16:creationId xmlns:a16="http://schemas.microsoft.com/office/drawing/2014/main" id="{90A683DB-8A27-4096-B3BC-3C064FF730C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8196" y="5796183"/>
                          <a:ext cx="832517" cy="67448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1">
              <a:extLst>
                <a:ext uri="{FF2B5EF4-FFF2-40B4-BE49-F238E27FC236}">
                  <a16:creationId xmlns:a16="http://schemas.microsoft.com/office/drawing/2014/main" id="{AD5ED39E-81F6-4C7B-82AB-DCB14BE3C21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62554685"/>
                </p:ext>
              </p:extLst>
            </p:nvPr>
          </p:nvGraphicFramePr>
          <p:xfrm>
            <a:off x="4283968" y="3774458"/>
            <a:ext cx="2992097" cy="8269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1485720" imgH="444240" progId="Equation.DSMT4">
                    <p:embed/>
                  </p:oleObj>
                </mc:Choice>
                <mc:Fallback>
                  <p:oleObj name="Equation" r:id="rId14" imgW="1485720" imgH="444240" progId="Equation.DSMT4">
                    <p:embed/>
                    <p:pic>
                      <p:nvPicPr>
                        <p:cNvPr id="16" name="Object 1">
                          <a:extLst>
                            <a:ext uri="{FF2B5EF4-FFF2-40B4-BE49-F238E27FC236}">
                              <a16:creationId xmlns:a16="http://schemas.microsoft.com/office/drawing/2014/main" id="{AD5ED39E-81F6-4C7B-82AB-DCB14BE3C21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83968" y="3774458"/>
                          <a:ext cx="2992097" cy="826977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lumMod val="95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7" name="Conector de Seta Reta 16">
              <a:extLst>
                <a:ext uri="{FF2B5EF4-FFF2-40B4-BE49-F238E27FC236}">
                  <a16:creationId xmlns:a16="http://schemas.microsoft.com/office/drawing/2014/main" id="{B2EAD8B5-12A7-420D-8990-B4EDCBF6C2D8}"/>
                </a:ext>
              </a:extLst>
            </p:cNvPr>
            <p:cNvCxnSpPr/>
            <p:nvPr/>
          </p:nvCxnSpPr>
          <p:spPr>
            <a:xfrm>
              <a:off x="4283968" y="4601435"/>
              <a:ext cx="0" cy="53069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9059598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 bwMode="auto">
          <a:xfrm>
            <a:off x="124875" y="1042240"/>
            <a:ext cx="5804209" cy="5632311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 useBgFill="1">
        <p:nvSpPr>
          <p:cNvPr id="6" name="Oval 2"/>
          <p:cNvSpPr>
            <a:spLocks noChangeArrowheads="1"/>
          </p:cNvSpPr>
          <p:nvPr/>
        </p:nvSpPr>
        <p:spPr bwMode="auto">
          <a:xfrm>
            <a:off x="2318658" y="2812143"/>
            <a:ext cx="2387600" cy="1930400"/>
          </a:xfrm>
          <a:prstGeom prst="ellipse">
            <a:avLst/>
          </a:prstGeom>
          <a:ln w="50800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 useBgFill="1">
        <p:nvSpPr>
          <p:cNvPr id="7" name="Oval 3"/>
          <p:cNvSpPr>
            <a:spLocks noChangeArrowheads="1"/>
          </p:cNvSpPr>
          <p:nvPr/>
        </p:nvSpPr>
        <p:spPr bwMode="auto">
          <a:xfrm>
            <a:off x="2699658" y="3193143"/>
            <a:ext cx="1092200" cy="787400"/>
          </a:xfrm>
          <a:prstGeom prst="ellipse">
            <a:avLst/>
          </a:prstGeom>
          <a:ln w="50800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921658" y="2329543"/>
            <a:ext cx="0" cy="3429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921658" y="5758543"/>
            <a:ext cx="403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96183" y="1994581"/>
            <a:ext cx="565861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pt-BR" sz="3200" b="1" dirty="0">
                <a:latin typeface="+mn-lt"/>
              </a:rPr>
              <a:t>x</a:t>
            </a:r>
            <a:r>
              <a:rPr lang="en-US" altLang="pt-BR" sz="3200" b="1" baseline="-25000" dirty="0">
                <a:latin typeface="+mn-lt"/>
              </a:rPr>
              <a:t>2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999361" y="5744028"/>
            <a:ext cx="565861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pt-BR" sz="3200" b="1" dirty="0">
                <a:latin typeface="+mn-lt"/>
              </a:rPr>
              <a:t>x</a:t>
            </a:r>
            <a:r>
              <a:rPr lang="en-US" altLang="pt-BR" sz="3200" b="1" baseline="-25000" dirty="0">
                <a:latin typeface="+mn-lt"/>
              </a:rPr>
              <a:t>1</a:t>
            </a:r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3137808" y="3631293"/>
            <a:ext cx="215900" cy="215900"/>
          </a:xfrm>
          <a:prstGeom prst="star16">
            <a:avLst>
              <a:gd name="adj" fmla="val 37500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3" name="Oval 10"/>
          <p:cNvSpPr>
            <a:spLocks noChangeArrowheads="1"/>
          </p:cNvSpPr>
          <p:nvPr/>
        </p:nvSpPr>
        <p:spPr bwMode="auto">
          <a:xfrm>
            <a:off x="1404258" y="2050143"/>
            <a:ext cx="4445000" cy="3378200"/>
          </a:xfrm>
          <a:prstGeom prst="ellipse">
            <a:avLst/>
          </a:prstGeom>
          <a:noFill/>
          <a:ln w="50800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3971929" y="1087443"/>
            <a:ext cx="1641475" cy="770084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US" altLang="pt-BR" sz="2200" dirty="0">
                <a:latin typeface="+mn-lt"/>
              </a:rPr>
              <a:t>Ponto de </a:t>
            </a:r>
            <a:r>
              <a:rPr lang="en-US" altLang="pt-BR" sz="2200" dirty="0" err="1">
                <a:latin typeface="+mn-lt"/>
              </a:rPr>
              <a:t>Saciedade</a:t>
            </a:r>
            <a:endParaRPr lang="en-US" altLang="pt-BR" sz="2200" dirty="0">
              <a:latin typeface="+mn-lt"/>
            </a:endParaRPr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 flipH="1">
            <a:off x="3353708" y="1862367"/>
            <a:ext cx="1309008" cy="1768926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4" name="Título 1"/>
          <p:cNvSpPr>
            <a:spLocks noGrp="1"/>
          </p:cNvSpPr>
          <p:nvPr>
            <p:ph type="title"/>
          </p:nvPr>
        </p:nvSpPr>
        <p:spPr>
          <a:xfrm>
            <a:off x="914401" y="133351"/>
            <a:ext cx="10464800" cy="785813"/>
          </a:xfrm>
        </p:spPr>
        <p:txBody>
          <a:bodyPr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Saciedade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277280" y="1291770"/>
            <a:ext cx="329595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Curvas de Indiferença</a:t>
            </a:r>
          </a:p>
        </p:txBody>
      </p:sp>
      <p:cxnSp>
        <p:nvCxnSpPr>
          <p:cNvPr id="27" name="Conector de Seta Reta 26"/>
          <p:cNvCxnSpPr/>
          <p:nvPr/>
        </p:nvCxnSpPr>
        <p:spPr bwMode="auto">
          <a:xfrm>
            <a:off x="1799772" y="1753435"/>
            <a:ext cx="518886" cy="452736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Conector reto 28"/>
          <p:cNvCxnSpPr/>
          <p:nvPr/>
        </p:nvCxnSpPr>
        <p:spPr bwMode="auto">
          <a:xfrm>
            <a:off x="921658" y="3761919"/>
            <a:ext cx="2216150" cy="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Conector reto 30"/>
          <p:cNvCxnSpPr/>
          <p:nvPr/>
        </p:nvCxnSpPr>
        <p:spPr bwMode="auto">
          <a:xfrm>
            <a:off x="3252110" y="3847193"/>
            <a:ext cx="0" cy="191135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3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744472"/>
              </p:ext>
            </p:extLst>
          </p:nvPr>
        </p:nvGraphicFramePr>
        <p:xfrm>
          <a:off x="3029405" y="5685973"/>
          <a:ext cx="512082" cy="7681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2280" imgH="228600" progId="Equation.DSMT4">
                  <p:embed/>
                </p:oleObj>
              </mc:Choice>
              <mc:Fallback>
                <p:oleObj name="Equation" r:id="rId2" imgW="152280" imgH="228600" progId="Equation.DSMT4">
                  <p:embed/>
                  <p:pic>
                    <p:nvPicPr>
                      <p:cNvPr id="3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9405" y="5685973"/>
                        <a:ext cx="512082" cy="7681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393259"/>
              </p:ext>
            </p:extLst>
          </p:nvPr>
        </p:nvGraphicFramePr>
        <p:xfrm>
          <a:off x="331106" y="3369355"/>
          <a:ext cx="554038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4880" imgH="228600" progId="Equation.DSMT4">
                  <p:embed/>
                </p:oleObj>
              </mc:Choice>
              <mc:Fallback>
                <p:oleObj name="Equation" r:id="rId4" imgW="164880" imgH="228600" progId="Equation.DSMT4">
                  <p:embed/>
                  <p:pic>
                    <p:nvPicPr>
                      <p:cNvPr id="3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106" y="3369355"/>
                        <a:ext cx="554038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CaixaDeTexto 34"/>
          <p:cNvSpPr txBox="1"/>
          <p:nvPr/>
        </p:nvSpPr>
        <p:spPr>
          <a:xfrm>
            <a:off x="6081489" y="1042240"/>
            <a:ext cx="5892798" cy="5632311"/>
          </a:xfrm>
          <a:prstGeom prst="rect">
            <a:avLst/>
          </a:prstGeom>
          <a:solidFill>
            <a:srgbClr val="F8F8F8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>
                <a:latin typeface="+mn-lt"/>
              </a:rPr>
              <a:t>Nesse caso, as curvas de indiferença possuem inclinação negativa quando o consumidor possui “muito pouco” ou “demais” de ambos os bens e inclinação positiva quando possui “demais” de um dos bens.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>
                <a:latin typeface="+mn-lt"/>
              </a:rPr>
              <a:t>Quando ele possui “demais” de um dos bens, esse bem torna-se um “mal” e, nesse caso, a redução do consumo mais para perto de seu ponto de saciedade.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>
                <a:latin typeface="+mn-lt"/>
              </a:rPr>
              <a:t>Se ele possuir “demais” de ambos os bens, ambos serão “males”. Nesse caso, a redução no consumo de ambos fará com que a sua utilidade aumente</a:t>
            </a:r>
          </a:p>
        </p:txBody>
      </p:sp>
      <p:cxnSp>
        <p:nvCxnSpPr>
          <p:cNvPr id="39" name="Conector de Seta Reta 38"/>
          <p:cNvCxnSpPr/>
          <p:nvPr/>
        </p:nvCxnSpPr>
        <p:spPr bwMode="auto">
          <a:xfrm flipV="1">
            <a:off x="2086427" y="4426857"/>
            <a:ext cx="366487" cy="315686"/>
          </a:xfrm>
          <a:prstGeom prst="straightConnector1">
            <a:avLst/>
          </a:prstGeom>
          <a:solidFill>
            <a:srgbClr val="FFCC99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2" name="Conector de Seta Reta 41"/>
          <p:cNvCxnSpPr/>
          <p:nvPr/>
        </p:nvCxnSpPr>
        <p:spPr bwMode="auto">
          <a:xfrm flipV="1">
            <a:off x="2609491" y="3985303"/>
            <a:ext cx="366487" cy="315686"/>
          </a:xfrm>
          <a:prstGeom prst="straightConnector1">
            <a:avLst/>
          </a:prstGeom>
          <a:solidFill>
            <a:srgbClr val="FFCC99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3" name="Conector de Seta Reta 42"/>
          <p:cNvCxnSpPr/>
          <p:nvPr/>
        </p:nvCxnSpPr>
        <p:spPr bwMode="auto">
          <a:xfrm flipH="1" flipV="1">
            <a:off x="3940630" y="3760163"/>
            <a:ext cx="604158" cy="1756"/>
          </a:xfrm>
          <a:prstGeom prst="straightConnector1">
            <a:avLst/>
          </a:prstGeom>
          <a:solidFill>
            <a:srgbClr val="FFCC99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7" name="Conector de Seta Reta 46"/>
          <p:cNvCxnSpPr/>
          <p:nvPr/>
        </p:nvCxnSpPr>
        <p:spPr bwMode="auto">
          <a:xfrm flipH="1" flipV="1">
            <a:off x="4905830" y="3752909"/>
            <a:ext cx="604158" cy="1756"/>
          </a:xfrm>
          <a:prstGeom prst="straightConnector1">
            <a:avLst/>
          </a:prstGeom>
          <a:solidFill>
            <a:srgbClr val="FFCC99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8" name="Conector de Seta Reta 47"/>
          <p:cNvCxnSpPr/>
          <p:nvPr/>
        </p:nvCxnSpPr>
        <p:spPr bwMode="auto">
          <a:xfrm>
            <a:off x="2761891" y="2305276"/>
            <a:ext cx="164713" cy="469334"/>
          </a:xfrm>
          <a:prstGeom prst="straightConnector1">
            <a:avLst/>
          </a:prstGeom>
          <a:solidFill>
            <a:srgbClr val="FFCC99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51" name="Conector de Seta Reta 50"/>
          <p:cNvCxnSpPr/>
          <p:nvPr/>
        </p:nvCxnSpPr>
        <p:spPr bwMode="auto">
          <a:xfrm>
            <a:off x="3073945" y="3314020"/>
            <a:ext cx="106801" cy="239516"/>
          </a:xfrm>
          <a:prstGeom prst="straightConnector1">
            <a:avLst/>
          </a:prstGeom>
          <a:solidFill>
            <a:srgbClr val="FFCC99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54" name="Conector de Seta Reta 53"/>
          <p:cNvCxnSpPr/>
          <p:nvPr/>
        </p:nvCxnSpPr>
        <p:spPr bwMode="auto">
          <a:xfrm>
            <a:off x="2950571" y="2943907"/>
            <a:ext cx="106801" cy="239516"/>
          </a:xfrm>
          <a:prstGeom prst="straightConnector1">
            <a:avLst/>
          </a:prstGeom>
          <a:solidFill>
            <a:srgbClr val="FFCC99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57" name="Conector de Seta Reta 56"/>
          <p:cNvCxnSpPr/>
          <p:nvPr/>
        </p:nvCxnSpPr>
        <p:spPr bwMode="auto">
          <a:xfrm flipH="1">
            <a:off x="3381828" y="3744715"/>
            <a:ext cx="215095" cy="22707"/>
          </a:xfrm>
          <a:prstGeom prst="straightConnector1">
            <a:avLst/>
          </a:prstGeom>
          <a:solidFill>
            <a:srgbClr val="FFCC99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73222769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1" grpId="0" animBg="1"/>
      <p:bldP spid="2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361C9D2C-D3F9-4D66-99B9-D70E4F53F4DE}"/>
              </a:ext>
            </a:extLst>
          </p:cNvPr>
          <p:cNvSpPr/>
          <p:nvPr/>
        </p:nvSpPr>
        <p:spPr>
          <a:xfrm>
            <a:off x="6592986" y="6103946"/>
            <a:ext cx="3001180" cy="57460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771E277-B5C7-4080-94AD-08F4923C697B}"/>
              </a:ext>
            </a:extLst>
          </p:cNvPr>
          <p:cNvSpPr txBox="1"/>
          <p:nvPr/>
        </p:nvSpPr>
        <p:spPr>
          <a:xfrm>
            <a:off x="106325" y="336602"/>
            <a:ext cx="9003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Calculando o ponto ótimo: |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TMgS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y,x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)| = |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Px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Py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|. </a:t>
            </a:r>
          </a:p>
        </p:txBody>
      </p:sp>
      <p:graphicFrame>
        <p:nvGraphicFramePr>
          <p:cNvPr id="8" name="Object 1">
            <a:extLst>
              <a:ext uri="{FF2B5EF4-FFF2-40B4-BE49-F238E27FC236}">
                <a16:creationId xmlns:a16="http://schemas.microsoft.com/office/drawing/2014/main" id="{F22851A0-D472-48EC-B868-30A2BE3AF2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9088546"/>
              </p:ext>
            </p:extLst>
          </p:nvPr>
        </p:nvGraphicFramePr>
        <p:xfrm>
          <a:off x="150460" y="834927"/>
          <a:ext cx="5945540" cy="1647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90560" imgH="787320" progId="Equation.DSMT4">
                  <p:embed/>
                </p:oleObj>
              </mc:Choice>
              <mc:Fallback>
                <p:oleObj name="Equation" r:id="rId2" imgW="2590560" imgH="787320" progId="Equation.DSMT4">
                  <p:embed/>
                  <p:pic>
                    <p:nvPicPr>
                      <p:cNvPr id="8" name="Object 1">
                        <a:extLst>
                          <a:ext uri="{FF2B5EF4-FFF2-40B4-BE49-F238E27FC236}">
                            <a16:creationId xmlns:a16="http://schemas.microsoft.com/office/drawing/2014/main" id="{F22851A0-D472-48EC-B868-30A2BE3AF28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460" y="834927"/>
                        <a:ext cx="5945540" cy="16470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E9540D96-56D3-45E6-91E1-E3B884D4564E}"/>
              </a:ext>
            </a:extLst>
          </p:cNvPr>
          <p:cNvSpPr txBox="1"/>
          <p:nvPr/>
        </p:nvSpPr>
        <p:spPr>
          <a:xfrm>
            <a:off x="123240" y="2284429"/>
            <a:ext cx="119183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Note que: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As utilidades marginais de ambos os bens são positivas; logo, as curvas de indiferença são negativamente inclinadas.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endParaRPr lang="pt-BR" sz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TMgS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y,x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) diminui conforme x aumenta; logo, as curvas de indiferença são convexas. </a:t>
            </a:r>
          </a:p>
        </p:txBody>
      </p:sp>
      <p:graphicFrame>
        <p:nvGraphicFramePr>
          <p:cNvPr id="10" name="Object 1">
            <a:extLst>
              <a:ext uri="{FF2B5EF4-FFF2-40B4-BE49-F238E27FC236}">
                <a16:creationId xmlns:a16="http://schemas.microsoft.com/office/drawing/2014/main" id="{9FBAE339-2D8C-4FB3-9B67-76B5DEE3DC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4804697"/>
              </p:ext>
            </p:extLst>
          </p:nvPr>
        </p:nvGraphicFramePr>
        <p:xfrm>
          <a:off x="150459" y="4292375"/>
          <a:ext cx="5877751" cy="842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39800" imgH="393480" progId="Equation.DSMT4">
                  <p:embed/>
                </p:oleObj>
              </mc:Choice>
              <mc:Fallback>
                <p:oleObj name="Equation" r:id="rId4" imgW="2539800" imgH="393480" progId="Equation.DSMT4">
                  <p:embed/>
                  <p:pic>
                    <p:nvPicPr>
                      <p:cNvPr id="10" name="Object 1">
                        <a:extLst>
                          <a:ext uri="{FF2B5EF4-FFF2-40B4-BE49-F238E27FC236}">
                            <a16:creationId xmlns:a16="http://schemas.microsoft.com/office/drawing/2014/main" id="{9FBAE339-2D8C-4FB3-9B67-76B5DEE3DC0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459" y="4292375"/>
                        <a:ext cx="5877751" cy="8423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">
            <a:extLst>
              <a:ext uri="{FF2B5EF4-FFF2-40B4-BE49-F238E27FC236}">
                <a16:creationId xmlns:a16="http://schemas.microsoft.com/office/drawing/2014/main" id="{9D4952F9-FC9D-4A85-A59D-16673A6516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1976148"/>
              </p:ext>
            </p:extLst>
          </p:nvPr>
        </p:nvGraphicFramePr>
        <p:xfrm>
          <a:off x="196921" y="5288471"/>
          <a:ext cx="7023925" cy="5435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035160" imgH="253800" progId="Equation.DSMT4">
                  <p:embed/>
                </p:oleObj>
              </mc:Choice>
              <mc:Fallback>
                <p:oleObj name="Equation" r:id="rId6" imgW="3035160" imgH="253800" progId="Equation.DSMT4">
                  <p:embed/>
                  <p:pic>
                    <p:nvPicPr>
                      <p:cNvPr id="11" name="Object 1">
                        <a:extLst>
                          <a:ext uri="{FF2B5EF4-FFF2-40B4-BE49-F238E27FC236}">
                            <a16:creationId xmlns:a16="http://schemas.microsoft.com/office/drawing/2014/main" id="{9D4952F9-FC9D-4A85-A59D-16673A65169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921" y="5288471"/>
                        <a:ext cx="7023925" cy="5435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">
            <a:extLst>
              <a:ext uri="{FF2B5EF4-FFF2-40B4-BE49-F238E27FC236}">
                <a16:creationId xmlns:a16="http://schemas.microsoft.com/office/drawing/2014/main" id="{40B1D9AC-7360-4B80-9144-1B205EB8D9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00863"/>
              </p:ext>
            </p:extLst>
          </p:nvPr>
        </p:nvGraphicFramePr>
        <p:xfrm>
          <a:off x="210984" y="5933461"/>
          <a:ext cx="9285902" cy="950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012920" imgH="444240" progId="Equation.DSMT4">
                  <p:embed/>
                </p:oleObj>
              </mc:Choice>
              <mc:Fallback>
                <p:oleObj name="Equation" r:id="rId8" imgW="4012920" imgH="444240" progId="Equation.DSMT4">
                  <p:embed/>
                  <p:pic>
                    <p:nvPicPr>
                      <p:cNvPr id="12" name="Object 1">
                        <a:extLst>
                          <a:ext uri="{FF2B5EF4-FFF2-40B4-BE49-F238E27FC236}">
                            <a16:creationId xmlns:a16="http://schemas.microsoft.com/office/drawing/2014/main" id="{40B1D9AC-7360-4B80-9144-1B205EB8D93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984" y="5933461"/>
                        <a:ext cx="9285902" cy="9503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">
            <a:extLst>
              <a:ext uri="{FF2B5EF4-FFF2-40B4-BE49-F238E27FC236}">
                <a16:creationId xmlns:a16="http://schemas.microsoft.com/office/drawing/2014/main" id="{E60F313E-9A97-4FE5-8EB5-F86E2CD0C1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1330409"/>
              </p:ext>
            </p:extLst>
          </p:nvPr>
        </p:nvGraphicFramePr>
        <p:xfrm>
          <a:off x="8169448" y="366991"/>
          <a:ext cx="2887758" cy="667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12520" imgH="203040" progId="Equation.DSMT4">
                  <p:embed/>
                </p:oleObj>
              </mc:Choice>
              <mc:Fallback>
                <p:oleObj name="Equation" r:id="rId10" imgW="812520" imgH="203040" progId="Equation.DSMT4">
                  <p:embed/>
                  <p:pic>
                    <p:nvPicPr>
                      <p:cNvPr id="13" name="Object 1">
                        <a:extLst>
                          <a:ext uri="{FF2B5EF4-FFF2-40B4-BE49-F238E27FC236}">
                            <a16:creationId xmlns:a16="http://schemas.microsoft.com/office/drawing/2014/main" id="{E60F313E-9A97-4FE5-8EB5-F86E2CD0C11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69448" y="366991"/>
                        <a:ext cx="2887758" cy="667718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425651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1F92C0C2-0A97-46F9-8039-3126525A0540}"/>
              </a:ext>
            </a:extLst>
          </p:cNvPr>
          <p:cNvSpPr txBox="1"/>
          <p:nvPr/>
        </p:nvSpPr>
        <p:spPr>
          <a:xfrm>
            <a:off x="179511" y="379116"/>
            <a:ext cx="117358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Se o consumidor gasta toda a sua renda com x, sendo R = 10 e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Px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= 1, teremos  x* = 10  e  y* = 0.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Note que nesse ponto a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TMgS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y,x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) = |(y+10)/x| = |1| &gt; |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Px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Py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| = |1/2| </a:t>
            </a:r>
          </a:p>
        </p:txBody>
      </p:sp>
      <p:grpSp>
        <p:nvGrpSpPr>
          <p:cNvPr id="21" name="Agrupar 20">
            <a:extLst>
              <a:ext uri="{FF2B5EF4-FFF2-40B4-BE49-F238E27FC236}">
                <a16:creationId xmlns:a16="http://schemas.microsoft.com/office/drawing/2014/main" id="{A0E7B6F5-6986-4C85-81B6-E84ACB9CBA98}"/>
              </a:ext>
            </a:extLst>
          </p:cNvPr>
          <p:cNvGrpSpPr/>
          <p:nvPr/>
        </p:nvGrpSpPr>
        <p:grpSpPr>
          <a:xfrm>
            <a:off x="618978" y="1167621"/>
            <a:ext cx="12957805" cy="6087748"/>
            <a:chOff x="1835696" y="2361883"/>
            <a:chExt cx="11719583" cy="4868124"/>
          </a:xfrm>
        </p:grpSpPr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id="{748A5BA1-017C-4B1F-8E2A-90021CFE3203}"/>
                </a:ext>
              </a:extLst>
            </p:cNvPr>
            <p:cNvSpPr/>
            <p:nvPr/>
          </p:nvSpPr>
          <p:spPr>
            <a:xfrm>
              <a:off x="1835696" y="3107746"/>
              <a:ext cx="5472608" cy="338437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8" name="Conector de Seta Reta 7">
              <a:extLst>
                <a:ext uri="{FF2B5EF4-FFF2-40B4-BE49-F238E27FC236}">
                  <a16:creationId xmlns:a16="http://schemas.microsoft.com/office/drawing/2014/main" id="{FBB8F66B-E417-49F7-B1DD-AE5DD726EA3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39737" y="3411760"/>
              <a:ext cx="0" cy="25922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de Seta Reta 8">
              <a:extLst>
                <a:ext uri="{FF2B5EF4-FFF2-40B4-BE49-F238E27FC236}">
                  <a16:creationId xmlns:a16="http://schemas.microsoft.com/office/drawing/2014/main" id="{C10C3545-7864-495E-BB79-E47B22D25806}"/>
                </a:ext>
              </a:extLst>
            </p:cNvPr>
            <p:cNvCxnSpPr/>
            <p:nvPr/>
          </p:nvCxnSpPr>
          <p:spPr>
            <a:xfrm>
              <a:off x="2439737" y="6004048"/>
              <a:ext cx="345638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" name="Object 1">
              <a:extLst>
                <a:ext uri="{FF2B5EF4-FFF2-40B4-BE49-F238E27FC236}">
                  <a16:creationId xmlns:a16="http://schemas.microsoft.com/office/drawing/2014/main" id="{2575086E-4CB3-45AD-8C17-170257F6820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66631728"/>
                </p:ext>
              </p:extLst>
            </p:nvPr>
          </p:nvGraphicFramePr>
          <p:xfrm>
            <a:off x="2007689" y="3251762"/>
            <a:ext cx="397494" cy="4349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139680" imgH="164880" progId="Equation.DSMT4">
                    <p:embed/>
                  </p:oleObj>
                </mc:Choice>
                <mc:Fallback>
                  <p:oleObj name="Equation" r:id="rId2" imgW="139680" imgH="164880" progId="Equation.DSMT4">
                    <p:embed/>
                    <p:pic>
                      <p:nvPicPr>
                        <p:cNvPr id="10" name="Object 1">
                          <a:extLst>
                            <a:ext uri="{FF2B5EF4-FFF2-40B4-BE49-F238E27FC236}">
                              <a16:creationId xmlns:a16="http://schemas.microsoft.com/office/drawing/2014/main" id="{2575086E-4CB3-45AD-8C17-170257F6820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07689" y="3251762"/>
                          <a:ext cx="397494" cy="43495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">
              <a:extLst>
                <a:ext uri="{FF2B5EF4-FFF2-40B4-BE49-F238E27FC236}">
                  <a16:creationId xmlns:a16="http://schemas.microsoft.com/office/drawing/2014/main" id="{F41641B1-332F-4C60-B708-5DF25E097B2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91128207"/>
                </p:ext>
              </p:extLst>
            </p:nvPr>
          </p:nvGraphicFramePr>
          <p:xfrm>
            <a:off x="5868144" y="6051756"/>
            <a:ext cx="360035" cy="3683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26720" imgH="139680" progId="Equation.DSMT4">
                    <p:embed/>
                  </p:oleObj>
                </mc:Choice>
                <mc:Fallback>
                  <p:oleObj name="Equation" r:id="rId4" imgW="126720" imgH="139680" progId="Equation.DSMT4">
                    <p:embed/>
                    <p:pic>
                      <p:nvPicPr>
                        <p:cNvPr id="11" name="Object 1">
                          <a:extLst>
                            <a:ext uri="{FF2B5EF4-FFF2-40B4-BE49-F238E27FC236}">
                              <a16:creationId xmlns:a16="http://schemas.microsoft.com/office/drawing/2014/main" id="{F41641B1-332F-4C60-B708-5DF25E097B2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68144" y="6051756"/>
                          <a:ext cx="360035" cy="36835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2" name="Conector reto 11">
              <a:extLst>
                <a:ext uri="{FF2B5EF4-FFF2-40B4-BE49-F238E27FC236}">
                  <a16:creationId xmlns:a16="http://schemas.microsoft.com/office/drawing/2014/main" id="{81C49C92-498C-4EF8-B5F5-5DF8DC36A39D}"/>
                </a:ext>
              </a:extLst>
            </p:cNvPr>
            <p:cNvCxnSpPr>
              <a:cxnSpLocks/>
            </p:cNvCxnSpPr>
            <p:nvPr/>
          </p:nvCxnSpPr>
          <p:spPr>
            <a:xfrm>
              <a:off x="2439736" y="4347865"/>
              <a:ext cx="2952329" cy="165618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3" name="Object 1">
              <a:extLst>
                <a:ext uri="{FF2B5EF4-FFF2-40B4-BE49-F238E27FC236}">
                  <a16:creationId xmlns:a16="http://schemas.microsoft.com/office/drawing/2014/main" id="{510E9AE4-9B88-4959-94E3-EB31B4538D6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21916284"/>
                </p:ext>
              </p:extLst>
            </p:nvPr>
          </p:nvGraphicFramePr>
          <p:xfrm>
            <a:off x="2147665" y="4257270"/>
            <a:ext cx="192087" cy="2778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14120" imgH="177480" progId="Equation.DSMT4">
                    <p:embed/>
                  </p:oleObj>
                </mc:Choice>
                <mc:Fallback>
                  <p:oleObj name="Equation" r:id="rId6" imgW="114120" imgH="177480" progId="Equation.DSMT4">
                    <p:embed/>
                    <p:pic>
                      <p:nvPicPr>
                        <p:cNvPr id="13" name="Object 1">
                          <a:extLst>
                            <a:ext uri="{FF2B5EF4-FFF2-40B4-BE49-F238E27FC236}">
                              <a16:creationId xmlns:a16="http://schemas.microsoft.com/office/drawing/2014/main" id="{510E9AE4-9B88-4959-94E3-EB31B4538D6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47665" y="4257270"/>
                          <a:ext cx="192087" cy="27781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1">
              <a:extLst>
                <a:ext uri="{FF2B5EF4-FFF2-40B4-BE49-F238E27FC236}">
                  <a16:creationId xmlns:a16="http://schemas.microsoft.com/office/drawing/2014/main" id="{5149BB6A-9759-4BF4-BB66-BBA0BEB2B47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70751214"/>
                </p:ext>
              </p:extLst>
            </p:nvPr>
          </p:nvGraphicFramePr>
          <p:xfrm>
            <a:off x="5220072" y="6060074"/>
            <a:ext cx="298450" cy="2778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177480" imgH="177480" progId="Equation.DSMT4">
                    <p:embed/>
                  </p:oleObj>
                </mc:Choice>
                <mc:Fallback>
                  <p:oleObj name="Equation" r:id="rId8" imgW="177480" imgH="177480" progId="Equation.DSMT4">
                    <p:embed/>
                    <p:pic>
                      <p:nvPicPr>
                        <p:cNvPr id="14" name="Object 1">
                          <a:extLst>
                            <a:ext uri="{FF2B5EF4-FFF2-40B4-BE49-F238E27FC236}">
                              <a16:creationId xmlns:a16="http://schemas.microsoft.com/office/drawing/2014/main" id="{5149BB6A-9759-4BF4-BB66-BBA0BEB2B47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20072" y="6060074"/>
                          <a:ext cx="298450" cy="27781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A16FF9BB-A598-4295-BBD3-38D1448D999B}"/>
                </a:ext>
              </a:extLst>
            </p:cNvPr>
            <p:cNvSpPr/>
            <p:nvPr/>
          </p:nvSpPr>
          <p:spPr>
            <a:xfrm>
              <a:off x="5318369" y="5942347"/>
              <a:ext cx="108250" cy="11772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aphicFrame>
          <p:nvGraphicFramePr>
            <p:cNvPr id="16" name="Object 1">
              <a:extLst>
                <a:ext uri="{FF2B5EF4-FFF2-40B4-BE49-F238E27FC236}">
                  <a16:creationId xmlns:a16="http://schemas.microsoft.com/office/drawing/2014/main" id="{2EF0CFB1-F8D3-4A97-BCA1-8989BA52C60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13033091"/>
                </p:ext>
              </p:extLst>
            </p:nvPr>
          </p:nvGraphicFramePr>
          <p:xfrm>
            <a:off x="5364088" y="5450700"/>
            <a:ext cx="1829452" cy="4653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927000" imgH="253800" progId="Equation.DSMT4">
                    <p:embed/>
                  </p:oleObj>
                </mc:Choice>
                <mc:Fallback>
                  <p:oleObj name="Equation" r:id="rId10" imgW="927000" imgH="253800" progId="Equation.DSMT4">
                    <p:embed/>
                    <p:pic>
                      <p:nvPicPr>
                        <p:cNvPr id="16" name="Object 1">
                          <a:extLst>
                            <a:ext uri="{FF2B5EF4-FFF2-40B4-BE49-F238E27FC236}">
                              <a16:creationId xmlns:a16="http://schemas.microsoft.com/office/drawing/2014/main" id="{2EF0CFB1-F8D3-4A97-BCA1-8989BA52C60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64088" y="5450700"/>
                          <a:ext cx="1829452" cy="46535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">
              <a:extLst>
                <a:ext uri="{FF2B5EF4-FFF2-40B4-BE49-F238E27FC236}">
                  <a16:creationId xmlns:a16="http://schemas.microsoft.com/office/drawing/2014/main" id="{768B5087-BB93-407A-8423-07DF1E04D2B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10457383"/>
                </p:ext>
              </p:extLst>
            </p:nvPr>
          </p:nvGraphicFramePr>
          <p:xfrm>
            <a:off x="3947027" y="3966403"/>
            <a:ext cx="1052513" cy="3254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533160" imgH="177480" progId="Equation.DSMT4">
                    <p:embed/>
                  </p:oleObj>
                </mc:Choice>
                <mc:Fallback>
                  <p:oleObj name="Equation" r:id="rId12" imgW="533160" imgH="177480" progId="Equation.DSMT4">
                    <p:embed/>
                    <p:pic>
                      <p:nvPicPr>
                        <p:cNvPr id="17" name="Object 1">
                          <a:extLst>
                            <a:ext uri="{FF2B5EF4-FFF2-40B4-BE49-F238E27FC236}">
                              <a16:creationId xmlns:a16="http://schemas.microsoft.com/office/drawing/2014/main" id="{768B5087-BB93-407A-8423-07DF1E04D2B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47027" y="3966403"/>
                          <a:ext cx="1052513" cy="32543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239ED2ED-2E4A-4541-AE60-8D3059E89022}"/>
                </a:ext>
              </a:extLst>
            </p:cNvPr>
            <p:cNvSpPr txBox="1"/>
            <p:nvPr/>
          </p:nvSpPr>
          <p:spPr>
            <a:xfrm>
              <a:off x="5220073" y="4826646"/>
              <a:ext cx="1829452" cy="3691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b="1" dirty="0">
                  <a:latin typeface="Arial" panose="020B0604020202020204" pitchFamily="34" charset="0"/>
                  <a:cs typeface="Arial" panose="020B0604020202020204" pitchFamily="34" charset="0"/>
                </a:rPr>
                <a:t>Cesta Ótima</a:t>
              </a:r>
            </a:p>
          </p:txBody>
        </p:sp>
        <p:cxnSp>
          <p:nvCxnSpPr>
            <p:cNvPr id="19" name="Conector de Seta Reta 18">
              <a:extLst>
                <a:ext uri="{FF2B5EF4-FFF2-40B4-BE49-F238E27FC236}">
                  <a16:creationId xmlns:a16="http://schemas.microsoft.com/office/drawing/2014/main" id="{7287CF84-659B-41CA-8D9A-E1E172666132}"/>
                </a:ext>
              </a:extLst>
            </p:cNvPr>
            <p:cNvCxnSpPr/>
            <p:nvPr/>
          </p:nvCxnSpPr>
          <p:spPr>
            <a:xfrm>
              <a:off x="6084168" y="5195978"/>
              <a:ext cx="0" cy="2547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Arco 19">
              <a:extLst>
                <a:ext uri="{FF2B5EF4-FFF2-40B4-BE49-F238E27FC236}">
                  <a16:creationId xmlns:a16="http://schemas.microsoft.com/office/drawing/2014/main" id="{198E5E35-A372-4CD0-A33D-B756CBA1A497}"/>
                </a:ext>
              </a:extLst>
            </p:cNvPr>
            <p:cNvSpPr/>
            <p:nvPr/>
          </p:nvSpPr>
          <p:spPr>
            <a:xfrm rot="11092521">
              <a:off x="4606216" y="2361883"/>
              <a:ext cx="8949063" cy="4868124"/>
            </a:xfrm>
            <a:prstGeom prst="arc">
              <a:avLst>
                <a:gd name="adj1" fmla="val 20083496"/>
                <a:gd name="adj2" fmla="val 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180981587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EF90AE8B-B840-4B5D-BFCB-45F2257EED9D}"/>
              </a:ext>
            </a:extLst>
          </p:cNvPr>
          <p:cNvSpPr txBox="1"/>
          <p:nvPr/>
        </p:nvSpPr>
        <p:spPr>
          <a:xfrm>
            <a:off x="179512" y="496363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1)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Tais preferências violam o axioma da convexidade;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AAB842F0-A968-4B82-8919-ABC6329FA174}"/>
              </a:ext>
            </a:extLst>
          </p:cNvPr>
          <p:cNvSpPr txBox="1"/>
          <p:nvPr/>
        </p:nvSpPr>
        <p:spPr>
          <a:xfrm>
            <a:off x="7610157" y="524499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79FA19DB-8630-497E-BF8E-55F43CC65A1B}"/>
              </a:ext>
            </a:extLst>
          </p:cNvPr>
          <p:cNvSpPr txBox="1"/>
          <p:nvPr/>
        </p:nvSpPr>
        <p:spPr>
          <a:xfrm>
            <a:off x="179511" y="896473"/>
            <a:ext cx="10188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Conforme vimos, nesse caso, as preferências são convexas.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D71F5E11-9BDD-4059-881E-07D70E04C483}"/>
              </a:ext>
            </a:extLst>
          </p:cNvPr>
          <p:cNvSpPr txBox="1"/>
          <p:nvPr/>
        </p:nvSpPr>
        <p:spPr>
          <a:xfrm>
            <a:off x="179512" y="1669489"/>
            <a:ext cx="10807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2)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O consumidor escolhe uma cesta cuja utilidade assume o valor 𝑈 = 100; 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1F688CF0-FC0F-4776-940E-5D74682BC03F}"/>
              </a:ext>
            </a:extLst>
          </p:cNvPr>
          <p:cNvSpPr txBox="1"/>
          <p:nvPr/>
        </p:nvSpPr>
        <p:spPr>
          <a:xfrm>
            <a:off x="10434920" y="1669489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8011A9A-3B99-40E4-9ED1-A3740A433E19}"/>
              </a:ext>
            </a:extLst>
          </p:cNvPr>
          <p:cNvSpPr txBox="1"/>
          <p:nvPr/>
        </p:nvSpPr>
        <p:spPr>
          <a:xfrm>
            <a:off x="179512" y="2153801"/>
            <a:ext cx="11173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Conforme vimos, a cesta ótima é dada por x* = 10  e  y* = 0. Com isso, temos:</a:t>
            </a:r>
          </a:p>
        </p:txBody>
      </p:sp>
      <p:graphicFrame>
        <p:nvGraphicFramePr>
          <p:cNvPr id="12" name="Objeto 11">
            <a:extLst>
              <a:ext uri="{FF2B5EF4-FFF2-40B4-BE49-F238E27FC236}">
                <a16:creationId xmlns:a16="http://schemas.microsoft.com/office/drawing/2014/main" id="{1FD28416-E732-4139-93FD-E463E343FD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3427325"/>
              </p:ext>
            </p:extLst>
          </p:nvPr>
        </p:nvGraphicFramePr>
        <p:xfrm>
          <a:off x="598520" y="2690435"/>
          <a:ext cx="10374280" cy="5993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78160" imgH="253800" progId="Equation.DSMT4">
                  <p:embed/>
                </p:oleObj>
              </mc:Choice>
              <mc:Fallback>
                <p:oleObj name="Equation" r:id="rId2" imgW="4178160" imgH="253800" progId="Equation.DSMT4">
                  <p:embed/>
                  <p:pic>
                    <p:nvPicPr>
                      <p:cNvPr id="12" name="Objeto 11">
                        <a:extLst>
                          <a:ext uri="{FF2B5EF4-FFF2-40B4-BE49-F238E27FC236}">
                            <a16:creationId xmlns:a16="http://schemas.microsoft.com/office/drawing/2014/main" id="{1FD28416-E732-4139-93FD-E463E343FD8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520" y="2690435"/>
                        <a:ext cx="10374280" cy="5993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aixaDeTexto 12">
            <a:extLst>
              <a:ext uri="{FF2B5EF4-FFF2-40B4-BE49-F238E27FC236}">
                <a16:creationId xmlns:a16="http://schemas.microsoft.com/office/drawing/2014/main" id="{956DCCC9-D35B-44F2-AF70-1F06DBB7FB98}"/>
              </a:ext>
            </a:extLst>
          </p:cNvPr>
          <p:cNvSpPr txBox="1"/>
          <p:nvPr/>
        </p:nvSpPr>
        <p:spPr>
          <a:xfrm>
            <a:off x="179512" y="3500130"/>
            <a:ext cx="118202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3)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Caso o consumidor consuma apenas o bem 𝑦, a razão entre a utilidade marginal do bem 𝑥 e o seu preço é maior do que a razão entre a utilidade marginal e o preço do bem 𝑥, indicando que, se dispusesse de mais renda, aumentaria o consumo de 𝑦; 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E158668F-D28F-49A8-895B-14A2E8ECE522}"/>
              </a:ext>
            </a:extLst>
          </p:cNvPr>
          <p:cNvSpPr txBox="1"/>
          <p:nvPr/>
        </p:nvSpPr>
        <p:spPr>
          <a:xfrm>
            <a:off x="11763685" y="4280651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3D782B18-9B93-4844-A0CF-C0E8D9196F19}"/>
              </a:ext>
            </a:extLst>
          </p:cNvPr>
          <p:cNvSpPr txBox="1"/>
          <p:nvPr/>
        </p:nvSpPr>
        <p:spPr>
          <a:xfrm>
            <a:off x="251520" y="5120663"/>
            <a:ext cx="11748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Caso a renda do consumidor fosse maior, ele aumentaria o consumo   de x.</a:t>
            </a:r>
          </a:p>
        </p:txBody>
      </p:sp>
    </p:spTree>
    <p:extLst>
      <p:ext uri="{BB962C8B-B14F-4D97-AF65-F5344CB8AC3E}">
        <p14:creationId xmlns:p14="http://schemas.microsoft.com/office/powerpoint/2010/main" val="73006029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4" grpId="0"/>
      <p:bldP spid="1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FBE64D04-C64B-40D8-9D61-FB3CEDA89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5162" y="114573"/>
            <a:ext cx="7118350" cy="785813"/>
          </a:xfrm>
        </p:spPr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Observação Importante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E89895EB-9082-436B-9971-725D889E9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782" y="1108285"/>
            <a:ext cx="11388436" cy="4883150"/>
          </a:xfrm>
        </p:spPr>
        <p:txBody>
          <a:bodyPr/>
          <a:lstStyle/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chemeClr val="tx1"/>
                </a:solidFill>
              </a:rPr>
              <a:t>Podemos calcular os ES e ER de duas formas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chemeClr val="tx1"/>
                </a:solidFill>
              </a:rPr>
              <a:t>Critério de Hicks : </a:t>
            </a:r>
            <a:r>
              <a:rPr lang="pt-BR" dirty="0">
                <a:solidFill>
                  <a:schemeClr val="tx1"/>
                </a:solidFill>
              </a:rPr>
              <a:t>compensação de renda de forma a manter a utilidade constante.</a:t>
            </a:r>
          </a:p>
          <a:p>
            <a:pPr lvl="1" algn="just">
              <a:buClrTx/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Compensação de renda, após a variação no preço, para que o consumidor volte para a mesma curva de indiferença </a:t>
            </a:r>
            <a:r>
              <a:rPr lang="pt-BR" b="1" dirty="0">
                <a:solidFill>
                  <a:schemeClr val="tx1"/>
                </a:solidFill>
              </a:rPr>
              <a:t>(mesma utilidade).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chemeClr val="tx1"/>
                </a:solidFill>
              </a:rPr>
              <a:t>Critério de </a:t>
            </a:r>
            <a:r>
              <a:rPr lang="pt-BR" b="1" dirty="0" err="1">
                <a:solidFill>
                  <a:schemeClr val="tx1"/>
                </a:solidFill>
              </a:rPr>
              <a:t>Slutsky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endParaRPr lang="pt-BR" dirty="0">
              <a:solidFill>
                <a:schemeClr val="tx1"/>
              </a:solidFill>
            </a:endParaRPr>
          </a:p>
          <a:p>
            <a:pPr lvl="1" algn="just">
              <a:buClrTx/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Compensação de renda, após a variação no preço, para que o consumidor possa voltar a adquirir a </a:t>
            </a:r>
            <a:r>
              <a:rPr lang="pt-BR" b="1" dirty="0">
                <a:solidFill>
                  <a:schemeClr val="tx1"/>
                </a:solidFill>
              </a:rPr>
              <a:t>mesma cesta de consumo</a:t>
            </a:r>
            <a:r>
              <a:rPr lang="pt-BR" dirty="0">
                <a:solidFill>
                  <a:schemeClr val="tx1"/>
                </a:solidFill>
              </a:rPr>
              <a:t>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135928"/>
      </p:ext>
    </p:extLst>
  </p:cSld>
  <p:clrMapOvr>
    <a:masterClrMapping/>
  </p:clrMapOvr>
  <p:transition spd="med">
    <p:wipe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D5DA41DA-9F90-44CC-A601-6F0E2911E955}"/>
              </a:ext>
            </a:extLst>
          </p:cNvPr>
          <p:cNvCxnSpPr/>
          <p:nvPr/>
        </p:nvCxnSpPr>
        <p:spPr bwMode="auto">
          <a:xfrm rot="5400000" flipH="1">
            <a:off x="2602913" y="3577019"/>
            <a:ext cx="2295" cy="1085399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E456FC08-C55E-4005-A7FB-4B1379896678}"/>
              </a:ext>
            </a:extLst>
          </p:cNvPr>
          <p:cNvCxnSpPr/>
          <p:nvPr/>
        </p:nvCxnSpPr>
        <p:spPr bwMode="auto">
          <a:xfrm>
            <a:off x="3153560" y="4118861"/>
            <a:ext cx="1295400" cy="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Conector de seta reta 8">
            <a:extLst>
              <a:ext uri="{FF2B5EF4-FFF2-40B4-BE49-F238E27FC236}">
                <a16:creationId xmlns:a16="http://schemas.microsoft.com/office/drawing/2014/main" id="{64C14AF1-34AD-4280-8856-6A911287A00E}"/>
              </a:ext>
            </a:extLst>
          </p:cNvPr>
          <p:cNvCxnSpPr/>
          <p:nvPr/>
        </p:nvCxnSpPr>
        <p:spPr bwMode="auto">
          <a:xfrm rot="5400000" flipH="1" flipV="1">
            <a:off x="104766" y="4220169"/>
            <a:ext cx="3937794" cy="794"/>
          </a:xfrm>
          <a:prstGeom prst="straightConnector1">
            <a:avLst/>
          </a:prstGeom>
          <a:solidFill>
            <a:srgbClr val="FFCC99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Conector de seta reta 9">
            <a:extLst>
              <a:ext uri="{FF2B5EF4-FFF2-40B4-BE49-F238E27FC236}">
                <a16:creationId xmlns:a16="http://schemas.microsoft.com/office/drawing/2014/main" id="{15ADA34B-4C01-4395-B0F5-71F9216CCB9D}"/>
              </a:ext>
            </a:extLst>
          </p:cNvPr>
          <p:cNvCxnSpPr/>
          <p:nvPr/>
        </p:nvCxnSpPr>
        <p:spPr bwMode="auto">
          <a:xfrm>
            <a:off x="2061360" y="6188669"/>
            <a:ext cx="5689600" cy="1588"/>
          </a:xfrm>
          <a:prstGeom prst="straightConnector1">
            <a:avLst/>
          </a:prstGeom>
          <a:solidFill>
            <a:srgbClr val="FFCC99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CaixaDeTexto 9">
            <a:extLst>
              <a:ext uri="{FF2B5EF4-FFF2-40B4-BE49-F238E27FC236}">
                <a16:creationId xmlns:a16="http://schemas.microsoft.com/office/drawing/2014/main" id="{20AD9B92-F0FB-46E6-8D65-BA72537E1525}"/>
              </a:ext>
            </a:extLst>
          </p:cNvPr>
          <p:cNvSpPr txBox="1"/>
          <p:nvPr/>
        </p:nvSpPr>
        <p:spPr>
          <a:xfrm>
            <a:off x="1654960" y="2048470"/>
            <a:ext cx="5207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latin typeface="+mn-lt"/>
              </a:rPr>
              <a:t>y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4FADA394-8F7F-4928-8636-21B13B830D6E}"/>
              </a:ext>
            </a:extLst>
          </p:cNvPr>
          <p:cNvSpPr txBox="1"/>
          <p:nvPr/>
        </p:nvSpPr>
        <p:spPr>
          <a:xfrm>
            <a:off x="7610102" y="6167895"/>
            <a:ext cx="5207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latin typeface="+mn-lt"/>
              </a:rPr>
              <a:t>x</a:t>
            </a:r>
          </a:p>
        </p:txBody>
      </p: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382D972E-6799-4FF9-B811-D5AFB27C6A04}"/>
              </a:ext>
            </a:extLst>
          </p:cNvPr>
          <p:cNvCxnSpPr/>
          <p:nvPr/>
        </p:nvCxnSpPr>
        <p:spPr bwMode="auto">
          <a:xfrm>
            <a:off x="2074060" y="2581869"/>
            <a:ext cx="5384800" cy="3619500"/>
          </a:xfrm>
          <a:prstGeom prst="line">
            <a:avLst/>
          </a:prstGeom>
          <a:solidFill>
            <a:srgbClr val="FFCC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Elipse 12">
            <a:extLst>
              <a:ext uri="{FF2B5EF4-FFF2-40B4-BE49-F238E27FC236}">
                <a16:creationId xmlns:a16="http://schemas.microsoft.com/office/drawing/2014/main" id="{F0F88867-C390-469B-BCC3-ABE5C912AEC5}"/>
              </a:ext>
            </a:extLst>
          </p:cNvPr>
          <p:cNvSpPr/>
          <p:nvPr/>
        </p:nvSpPr>
        <p:spPr bwMode="auto">
          <a:xfrm>
            <a:off x="4347360" y="4055071"/>
            <a:ext cx="127000" cy="151477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pt-BR" sz="100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1C81AFE9-3844-4185-823D-0809368AE6B3}"/>
              </a:ext>
            </a:extLst>
          </p:cNvPr>
          <p:cNvSpPr txBox="1"/>
          <p:nvPr/>
        </p:nvSpPr>
        <p:spPr>
          <a:xfrm>
            <a:off x="6087260" y="4448770"/>
            <a:ext cx="723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U</a:t>
            </a:r>
            <a:r>
              <a:rPr lang="pt-BR" sz="1800" b="1" dirty="0"/>
              <a:t>0</a:t>
            </a:r>
          </a:p>
        </p:txBody>
      </p: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24098E92-D487-4266-AFF4-E9AA61D45D2D}"/>
              </a:ext>
            </a:extLst>
          </p:cNvPr>
          <p:cNvCxnSpPr/>
          <p:nvPr/>
        </p:nvCxnSpPr>
        <p:spPr bwMode="auto">
          <a:xfrm rot="5400000">
            <a:off x="3432499" y="5146808"/>
            <a:ext cx="2032922" cy="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95A20C12-08AF-4F14-BF90-EED670B66AF6}"/>
              </a:ext>
            </a:extLst>
          </p:cNvPr>
          <p:cNvSpPr txBox="1"/>
          <p:nvPr/>
        </p:nvSpPr>
        <p:spPr>
          <a:xfrm>
            <a:off x="4382618" y="3737570"/>
            <a:ext cx="3683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/>
              <a:t>A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51CE7A42-EB42-45DB-BD35-74A9FB043294}"/>
              </a:ext>
            </a:extLst>
          </p:cNvPr>
          <p:cNvSpPr txBox="1">
            <a:spLocks/>
          </p:cNvSpPr>
          <p:nvPr/>
        </p:nvSpPr>
        <p:spPr bwMode="auto">
          <a:xfrm>
            <a:off x="2251395" y="31349"/>
            <a:ext cx="7118350" cy="785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algn="ctr"/>
            <a:r>
              <a:rPr lang="pt-BR" sz="3200" kern="0" dirty="0">
                <a:solidFill>
                  <a:schemeClr val="tx1"/>
                </a:solidFill>
              </a:rPr>
              <a:t>Compensação de Hicks</a:t>
            </a:r>
          </a:p>
        </p:txBody>
      </p:sp>
      <p:sp>
        <p:nvSpPr>
          <p:cNvPr id="18" name="Arco 17">
            <a:extLst>
              <a:ext uri="{FF2B5EF4-FFF2-40B4-BE49-F238E27FC236}">
                <a16:creationId xmlns:a16="http://schemas.microsoft.com/office/drawing/2014/main" id="{BE2F8028-AAC2-4B98-8FF3-D23F0976B6BD}"/>
              </a:ext>
            </a:extLst>
          </p:cNvPr>
          <p:cNvSpPr/>
          <p:nvPr/>
        </p:nvSpPr>
        <p:spPr bwMode="auto">
          <a:xfrm flipH="1" flipV="1">
            <a:off x="3552652" y="744920"/>
            <a:ext cx="5778500" cy="3934778"/>
          </a:xfrm>
          <a:prstGeom prst="arc">
            <a:avLst>
              <a:gd name="adj1" fmla="val 16824375"/>
              <a:gd name="adj2" fmla="val 59308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pt-BR" sz="13000" dirty="0"/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71BC5A19-5324-4F79-B843-034565101795}"/>
              </a:ext>
            </a:extLst>
          </p:cNvPr>
          <p:cNvSpPr txBox="1"/>
          <p:nvPr/>
        </p:nvSpPr>
        <p:spPr>
          <a:xfrm>
            <a:off x="4279120" y="6111317"/>
            <a:ext cx="52240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>
                <a:latin typeface="+mn-lt"/>
              </a:rPr>
              <a:t>x</a:t>
            </a:r>
            <a:r>
              <a:rPr lang="pt-BR" sz="1400" dirty="0">
                <a:latin typeface="+mn-lt"/>
              </a:rPr>
              <a:t>0</a:t>
            </a:r>
            <a:endParaRPr lang="en-US" sz="1400" dirty="0">
              <a:latin typeface="+mn-lt"/>
            </a:endParaRPr>
          </a:p>
        </p:txBody>
      </p:sp>
      <p:grpSp>
        <p:nvGrpSpPr>
          <p:cNvPr id="20" name="Agrupar 19">
            <a:extLst>
              <a:ext uri="{FF2B5EF4-FFF2-40B4-BE49-F238E27FC236}">
                <a16:creationId xmlns:a16="http://schemas.microsoft.com/office/drawing/2014/main" id="{3730F6AD-BFCB-4893-A2F7-A9F56B11CFAD}"/>
              </a:ext>
            </a:extLst>
          </p:cNvPr>
          <p:cNvGrpSpPr/>
          <p:nvPr/>
        </p:nvGrpSpPr>
        <p:grpSpPr>
          <a:xfrm>
            <a:off x="2086760" y="1362669"/>
            <a:ext cx="6654800" cy="5243363"/>
            <a:chOff x="2086760" y="1362669"/>
            <a:chExt cx="6654800" cy="5243363"/>
          </a:xfrm>
        </p:grpSpPr>
        <p:sp>
          <p:nvSpPr>
            <p:cNvPr id="21" name="Arco 20">
              <a:extLst>
                <a:ext uri="{FF2B5EF4-FFF2-40B4-BE49-F238E27FC236}">
                  <a16:creationId xmlns:a16="http://schemas.microsoft.com/office/drawing/2014/main" id="{EB3A7392-63DF-4674-A38F-F7E2E3FB602E}"/>
                </a:ext>
              </a:extLst>
            </p:cNvPr>
            <p:cNvSpPr/>
            <p:nvPr/>
          </p:nvSpPr>
          <p:spPr bwMode="auto">
            <a:xfrm flipH="1" flipV="1">
              <a:off x="2912260" y="1362669"/>
              <a:ext cx="5829300" cy="3922078"/>
            </a:xfrm>
            <a:prstGeom prst="arc">
              <a:avLst>
                <a:gd name="adj1" fmla="val 16824375"/>
                <a:gd name="adj2" fmla="val 59308"/>
              </a:avLst>
            </a:prstGeom>
            <a:noFill/>
            <a:ln w="28575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pt-BR" sz="13000" dirty="0"/>
            </a:p>
          </p:txBody>
        </p:sp>
        <p:cxnSp>
          <p:nvCxnSpPr>
            <p:cNvPr id="22" name="Conector reto 21">
              <a:extLst>
                <a:ext uri="{FF2B5EF4-FFF2-40B4-BE49-F238E27FC236}">
                  <a16:creationId xmlns:a16="http://schemas.microsoft.com/office/drawing/2014/main" id="{FDA2116E-12D5-4025-BBE4-B365FBB81CE8}"/>
                </a:ext>
              </a:extLst>
            </p:cNvPr>
            <p:cNvCxnSpPr/>
            <p:nvPr/>
          </p:nvCxnSpPr>
          <p:spPr bwMode="auto">
            <a:xfrm rot="16200000" flipH="1">
              <a:off x="1489860" y="3166069"/>
              <a:ext cx="3594100" cy="2400300"/>
            </a:xfrm>
            <a:prstGeom prst="line">
              <a:avLst/>
            </a:prstGeom>
            <a:solidFill>
              <a:srgbClr val="FFCC99"/>
            </a:solidFill>
            <a:ln w="28575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" name="Elipse 22">
              <a:extLst>
                <a:ext uri="{FF2B5EF4-FFF2-40B4-BE49-F238E27FC236}">
                  <a16:creationId xmlns:a16="http://schemas.microsoft.com/office/drawing/2014/main" id="{DA26E709-49F4-4F4A-B106-9DA844CC012B}"/>
                </a:ext>
              </a:extLst>
            </p:cNvPr>
            <p:cNvSpPr/>
            <p:nvPr/>
          </p:nvSpPr>
          <p:spPr bwMode="auto">
            <a:xfrm>
              <a:off x="3090060" y="4029671"/>
              <a:ext cx="127000" cy="151477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pt-BR" sz="100" dirty="0"/>
            </a:p>
          </p:txBody>
        </p: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82B4AAF9-471F-4552-90D1-2C35E3B7D902}"/>
                </a:ext>
              </a:extLst>
            </p:cNvPr>
            <p:cNvSpPr txBox="1"/>
            <p:nvPr/>
          </p:nvSpPr>
          <p:spPr>
            <a:xfrm>
              <a:off x="5439560" y="5067278"/>
              <a:ext cx="7239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>
                  <a:solidFill>
                    <a:schemeClr val="accent2">
                      <a:lumMod val="50000"/>
                    </a:schemeClr>
                  </a:solidFill>
                </a:rPr>
                <a:t>U</a:t>
              </a:r>
              <a:r>
                <a:rPr lang="pt-BR" sz="1800" b="1" dirty="0">
                  <a:solidFill>
                    <a:schemeClr val="accent2">
                      <a:lumMod val="50000"/>
                    </a:schemeClr>
                  </a:solidFill>
                </a:rPr>
                <a:t>1</a:t>
              </a:r>
            </a:p>
          </p:txBody>
        </p:sp>
        <p:cxnSp>
          <p:nvCxnSpPr>
            <p:cNvPr id="25" name="Conector reto 24">
              <a:extLst>
                <a:ext uri="{FF2B5EF4-FFF2-40B4-BE49-F238E27FC236}">
                  <a16:creationId xmlns:a16="http://schemas.microsoft.com/office/drawing/2014/main" id="{6D1A48BB-C6B3-4E5A-A8C1-5079CBBB970A}"/>
                </a:ext>
              </a:extLst>
            </p:cNvPr>
            <p:cNvCxnSpPr>
              <a:stCxn id="23" idx="4"/>
            </p:cNvCxnSpPr>
            <p:nvPr/>
          </p:nvCxnSpPr>
          <p:spPr bwMode="auto">
            <a:xfrm rot="5400000">
              <a:off x="2137099" y="5197608"/>
              <a:ext cx="2032922" cy="0"/>
            </a:xfrm>
            <a:prstGeom prst="line">
              <a:avLst/>
            </a:prstGeom>
            <a:solidFill>
              <a:srgbClr val="FFCC99"/>
            </a:solidFill>
            <a:ln w="12700" cap="flat" cmpd="sng" algn="ctr">
              <a:solidFill>
                <a:schemeClr val="accent2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" name="CaixaDeTexto 25">
              <a:extLst>
                <a:ext uri="{FF2B5EF4-FFF2-40B4-BE49-F238E27FC236}">
                  <a16:creationId xmlns:a16="http://schemas.microsoft.com/office/drawing/2014/main" id="{60BECB0F-46F5-4EFA-A625-5F60EFE2F9D3}"/>
                </a:ext>
              </a:extLst>
            </p:cNvPr>
            <p:cNvSpPr txBox="1"/>
            <p:nvPr/>
          </p:nvSpPr>
          <p:spPr>
            <a:xfrm>
              <a:off x="3140860" y="3713115"/>
              <a:ext cx="3683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solidFill>
                    <a:schemeClr val="accent2">
                      <a:lumMod val="50000"/>
                    </a:schemeClr>
                  </a:solidFill>
                </a:rPr>
                <a:t>B</a:t>
              </a:r>
            </a:p>
          </p:txBody>
        </p: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id="{04806083-A8CC-4F3C-98FA-A68C85677F8D}"/>
                </a:ext>
              </a:extLst>
            </p:cNvPr>
            <p:cNvSpPr txBox="1"/>
            <p:nvPr/>
          </p:nvSpPr>
          <p:spPr>
            <a:xfrm>
              <a:off x="2957562" y="6113589"/>
              <a:ext cx="52240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600" dirty="0">
                  <a:solidFill>
                    <a:schemeClr val="accent2">
                      <a:lumMod val="50000"/>
                    </a:schemeClr>
                  </a:solidFill>
                  <a:latin typeface="+mn-lt"/>
                </a:rPr>
                <a:t>x</a:t>
              </a:r>
              <a:r>
                <a:rPr lang="pt-BR" sz="1400" dirty="0">
                  <a:solidFill>
                    <a:schemeClr val="accent2">
                      <a:lumMod val="50000"/>
                    </a:schemeClr>
                  </a:solidFill>
                  <a:latin typeface="+mn-lt"/>
                </a:rPr>
                <a:t>1</a:t>
              </a:r>
              <a:endParaRPr lang="en-US" sz="1400" dirty="0">
                <a:solidFill>
                  <a:schemeClr val="accent2">
                    <a:lumMod val="50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F110206-FC3E-4935-AE4A-297C2664C33D}"/>
              </a:ext>
            </a:extLst>
          </p:cNvPr>
          <p:cNvGrpSpPr/>
          <p:nvPr/>
        </p:nvGrpSpPr>
        <p:grpSpPr>
          <a:xfrm>
            <a:off x="3139917" y="2585089"/>
            <a:ext cx="2400300" cy="4007088"/>
            <a:chOff x="3139917" y="2585089"/>
            <a:chExt cx="2400300" cy="4007088"/>
          </a:xfrm>
        </p:grpSpPr>
        <p:cxnSp>
          <p:nvCxnSpPr>
            <p:cNvPr id="29" name="Conector reto 28">
              <a:extLst>
                <a:ext uri="{FF2B5EF4-FFF2-40B4-BE49-F238E27FC236}">
                  <a16:creationId xmlns:a16="http://schemas.microsoft.com/office/drawing/2014/main" id="{6BE7F3CF-9C05-4F2E-A714-8A3E7E690A0B}"/>
                </a:ext>
              </a:extLst>
            </p:cNvPr>
            <p:cNvCxnSpPr/>
            <p:nvPr/>
          </p:nvCxnSpPr>
          <p:spPr bwMode="auto">
            <a:xfrm rot="16200000" flipH="1">
              <a:off x="2543017" y="3181989"/>
              <a:ext cx="3594100" cy="2400300"/>
            </a:xfrm>
            <a:prstGeom prst="line">
              <a:avLst/>
            </a:prstGeom>
            <a:solidFill>
              <a:srgbClr val="FFCC99"/>
            </a:solidFill>
            <a:ln w="28575" cap="flat" cmpd="sng" algn="ctr">
              <a:solidFill>
                <a:srgbClr val="C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0" name="Elipse 29">
              <a:extLst>
                <a:ext uri="{FF2B5EF4-FFF2-40B4-BE49-F238E27FC236}">
                  <a16:creationId xmlns:a16="http://schemas.microsoft.com/office/drawing/2014/main" id="{E5003B65-A995-4D57-AD7F-893973BB6E59}"/>
                </a:ext>
              </a:extLst>
            </p:cNvPr>
            <p:cNvSpPr/>
            <p:nvPr/>
          </p:nvSpPr>
          <p:spPr bwMode="auto">
            <a:xfrm>
              <a:off x="3735484" y="3456840"/>
              <a:ext cx="127000" cy="151477"/>
            </a:xfrm>
            <a:prstGeom prst="ellipse">
              <a:avLst/>
            </a:prstGeom>
            <a:solidFill>
              <a:srgbClr val="C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pt-BR" sz="100" dirty="0"/>
            </a:p>
          </p:txBody>
        </p:sp>
        <p:cxnSp>
          <p:nvCxnSpPr>
            <p:cNvPr id="31" name="Conector reto 30">
              <a:extLst>
                <a:ext uri="{FF2B5EF4-FFF2-40B4-BE49-F238E27FC236}">
                  <a16:creationId xmlns:a16="http://schemas.microsoft.com/office/drawing/2014/main" id="{6C2ACFF2-9891-4146-A39B-9C0950D6016E}"/>
                </a:ext>
              </a:extLst>
            </p:cNvPr>
            <p:cNvCxnSpPr/>
            <p:nvPr/>
          </p:nvCxnSpPr>
          <p:spPr bwMode="auto">
            <a:xfrm>
              <a:off x="3798315" y="3456839"/>
              <a:ext cx="0" cy="2706430"/>
            </a:xfrm>
            <a:prstGeom prst="line">
              <a:avLst/>
            </a:prstGeom>
            <a:solidFill>
              <a:srgbClr val="FFCC99"/>
            </a:solidFill>
            <a:ln w="12700" cap="flat" cmpd="sng" algn="ctr">
              <a:solidFill>
                <a:srgbClr val="C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" name="CaixaDeTexto 31">
              <a:extLst>
                <a:ext uri="{FF2B5EF4-FFF2-40B4-BE49-F238E27FC236}">
                  <a16:creationId xmlns:a16="http://schemas.microsoft.com/office/drawing/2014/main" id="{93EF3E11-3527-4D47-BA3F-3E62CC80AF2F}"/>
                </a:ext>
              </a:extLst>
            </p:cNvPr>
            <p:cNvSpPr txBox="1"/>
            <p:nvPr/>
          </p:nvSpPr>
          <p:spPr>
            <a:xfrm>
              <a:off x="3798036" y="3180284"/>
              <a:ext cx="3683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solidFill>
                    <a:srgbClr val="C00000"/>
                  </a:solidFill>
                </a:rPr>
                <a:t>C</a:t>
              </a:r>
            </a:p>
          </p:txBody>
        </p:sp>
        <p:sp>
          <p:nvSpPr>
            <p:cNvPr id="33" name="CaixaDeTexto 32">
              <a:extLst>
                <a:ext uri="{FF2B5EF4-FFF2-40B4-BE49-F238E27FC236}">
                  <a16:creationId xmlns:a16="http://schemas.microsoft.com/office/drawing/2014/main" id="{76F9F31B-FDF7-4967-820A-62CC6015BDD1}"/>
                </a:ext>
              </a:extLst>
            </p:cNvPr>
            <p:cNvSpPr txBox="1"/>
            <p:nvPr/>
          </p:nvSpPr>
          <p:spPr>
            <a:xfrm>
              <a:off x="3626093" y="6099734"/>
              <a:ext cx="52240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600" dirty="0" err="1">
                  <a:solidFill>
                    <a:srgbClr val="C00000"/>
                  </a:solidFill>
                  <a:latin typeface="+mn-lt"/>
                </a:rPr>
                <a:t>x</a:t>
              </a:r>
              <a:r>
                <a:rPr lang="pt-BR" sz="1800" dirty="0" err="1">
                  <a:solidFill>
                    <a:srgbClr val="C00000"/>
                  </a:solidFill>
                  <a:latin typeface="+mn-lt"/>
                </a:rPr>
                <a:t>c</a:t>
              </a:r>
              <a:r>
                <a:rPr lang="pt-BR" dirty="0">
                  <a:solidFill>
                    <a:srgbClr val="C00000"/>
                  </a:solidFill>
                  <a:latin typeface="+mn-lt"/>
                </a:rPr>
                <a:t> </a:t>
              </a:r>
              <a:endParaRPr lang="en-US" sz="1400" dirty="0">
                <a:solidFill>
                  <a:srgbClr val="C00000"/>
                </a:solidFill>
                <a:latin typeface="+mn-lt"/>
              </a:endParaRPr>
            </a:p>
          </p:txBody>
        </p:sp>
      </p:grpSp>
      <p:cxnSp>
        <p:nvCxnSpPr>
          <p:cNvPr id="34" name="Conector de seta reta 31">
            <a:extLst>
              <a:ext uri="{FF2B5EF4-FFF2-40B4-BE49-F238E27FC236}">
                <a16:creationId xmlns:a16="http://schemas.microsoft.com/office/drawing/2014/main" id="{DD393F12-7A05-42AF-991E-843538ED5A18}"/>
              </a:ext>
            </a:extLst>
          </p:cNvPr>
          <p:cNvCxnSpPr/>
          <p:nvPr/>
        </p:nvCxnSpPr>
        <p:spPr bwMode="auto">
          <a:xfrm flipH="1">
            <a:off x="3873856" y="6084020"/>
            <a:ext cx="446209" cy="2272"/>
          </a:xfrm>
          <a:prstGeom prst="straightConnector1">
            <a:avLst/>
          </a:prstGeom>
          <a:solidFill>
            <a:srgbClr val="FFCC99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Conector de seta reta 32">
            <a:extLst>
              <a:ext uri="{FF2B5EF4-FFF2-40B4-BE49-F238E27FC236}">
                <a16:creationId xmlns:a16="http://schemas.microsoft.com/office/drawing/2014/main" id="{B19ED40F-A7D3-48A8-A6F8-4C8A1DFA34A8}"/>
              </a:ext>
            </a:extLst>
          </p:cNvPr>
          <p:cNvCxnSpPr/>
          <p:nvPr/>
        </p:nvCxnSpPr>
        <p:spPr bwMode="auto">
          <a:xfrm flipH="1">
            <a:off x="3234686" y="6072644"/>
            <a:ext cx="446209" cy="2272"/>
          </a:xfrm>
          <a:prstGeom prst="straightConnector1">
            <a:avLst/>
          </a:prstGeom>
          <a:solidFill>
            <a:srgbClr val="FFCC99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87E16F61-1B11-4A99-AF2D-EAD2871E5E61}"/>
              </a:ext>
            </a:extLst>
          </p:cNvPr>
          <p:cNvSpPr txBox="1"/>
          <p:nvPr/>
        </p:nvSpPr>
        <p:spPr>
          <a:xfrm>
            <a:off x="3873474" y="5743797"/>
            <a:ext cx="528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dirty="0"/>
              <a:t>ES</a:t>
            </a:r>
            <a:endParaRPr lang="en-US" sz="1800" b="1" dirty="0"/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82BBDF13-3E24-474B-BDEB-A18CE8D900F6}"/>
              </a:ext>
            </a:extLst>
          </p:cNvPr>
          <p:cNvSpPr txBox="1"/>
          <p:nvPr/>
        </p:nvSpPr>
        <p:spPr>
          <a:xfrm>
            <a:off x="3234301" y="5759717"/>
            <a:ext cx="528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dirty="0"/>
              <a:t>ER</a:t>
            </a:r>
            <a:endParaRPr lang="en-US" sz="1800" b="1" dirty="0"/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CDBBFDF8-2391-483D-A966-48502913E2B2}"/>
              </a:ext>
            </a:extLst>
          </p:cNvPr>
          <p:cNvSpPr txBox="1"/>
          <p:nvPr/>
        </p:nvSpPr>
        <p:spPr>
          <a:xfrm>
            <a:off x="3576843" y="953481"/>
            <a:ext cx="8171809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>
                <a:latin typeface="+mn-lt"/>
              </a:rPr>
              <a:t>Equilíbrio inicial: ponto 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Aumento no preço do bem x : ponto B.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C00000"/>
                </a:solidFill>
                <a:latin typeface="+mn-lt"/>
              </a:rPr>
              <a:t>Compensação de renda para que o consumidor permaneça com </a:t>
            </a:r>
            <a:r>
              <a:rPr lang="pt-BR" b="1" dirty="0">
                <a:solidFill>
                  <a:srgbClr val="C00000"/>
                </a:solidFill>
                <a:latin typeface="+mn-lt"/>
              </a:rPr>
              <a:t>o mesmo nível de utilidade</a:t>
            </a:r>
            <a:r>
              <a:rPr lang="pt-BR" dirty="0">
                <a:solidFill>
                  <a:srgbClr val="C00000"/>
                </a:solidFill>
                <a:latin typeface="+mn-lt"/>
              </a:rPr>
              <a:t>: ponto C.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9300243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50E4F329-25A9-425A-BFD4-E3B7B8BF1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345" y="1273175"/>
            <a:ext cx="11346873" cy="4883150"/>
          </a:xfrm>
        </p:spPr>
        <p:txBody>
          <a:bodyPr/>
          <a:lstStyle/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t-BR" sz="2600" dirty="0">
                <a:solidFill>
                  <a:schemeClr val="tx1"/>
                </a:solidFill>
              </a:rPr>
              <a:t>Segundo </a:t>
            </a:r>
            <a:r>
              <a:rPr lang="pt-BR" sz="2600" dirty="0" err="1">
                <a:solidFill>
                  <a:schemeClr val="tx1"/>
                </a:solidFill>
              </a:rPr>
              <a:t>Slutsky</a:t>
            </a:r>
            <a:r>
              <a:rPr lang="pt-BR" sz="2600" dirty="0">
                <a:solidFill>
                  <a:schemeClr val="tx1"/>
                </a:solidFill>
              </a:rPr>
              <a:t>, o efeito preço total (ER+ES) é o mesmo, mas a compensação de renda deve dar-se de forma a restituir ao consumidor o seu poder de compra </a:t>
            </a:r>
            <a:r>
              <a:rPr lang="pt-BR" sz="2600" b="1" dirty="0">
                <a:solidFill>
                  <a:schemeClr val="tx1"/>
                </a:solidFill>
              </a:rPr>
              <a:t>(mesma cesta inicial)</a:t>
            </a:r>
            <a:r>
              <a:rPr lang="pt-BR" sz="2600" dirty="0">
                <a:solidFill>
                  <a:schemeClr val="tx1"/>
                </a:solidFill>
              </a:rPr>
              <a:t> e não a mesma utilidade. Note que, nesse caso, os efeitos renda e substituição são diferentes.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t-BR" sz="2600" dirty="0">
                <a:solidFill>
                  <a:schemeClr val="tx1"/>
                </a:solidFill>
              </a:rPr>
              <a:t>Caso o preço de x aumente, a compensação de </a:t>
            </a:r>
            <a:r>
              <a:rPr lang="pt-BR" sz="2600" dirty="0" err="1">
                <a:solidFill>
                  <a:schemeClr val="tx1"/>
                </a:solidFill>
              </a:rPr>
              <a:t>Slutsky</a:t>
            </a:r>
            <a:r>
              <a:rPr lang="pt-BR" sz="2600" dirty="0">
                <a:solidFill>
                  <a:schemeClr val="tx1"/>
                </a:solidFill>
              </a:rPr>
              <a:t> deverá restituir ao consumidor a renda necessária para que ele volte a comprar a mesma cesta. </a:t>
            </a:r>
          </a:p>
          <a:p>
            <a:pPr lvl="1" algn="just">
              <a:buClrTx/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chemeClr val="tx1"/>
                </a:solidFill>
              </a:rPr>
              <a:t>Entretanto, ele não voltará a comprar a mesma cesta,</a:t>
            </a:r>
            <a:r>
              <a:rPr lang="pt-BR" sz="2400" dirty="0">
                <a:solidFill>
                  <a:schemeClr val="tx1"/>
                </a:solidFill>
              </a:rPr>
              <a:t> pois o preço do bem x ficou mais caro relativamente ao bem y. Dessa forma, ele substituirá x por y, pois isso permitirá a ele aumentar a sua utilidade (posicionar-se em uma curva de indiferença mais elevada).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F8093972-A1B7-4658-925C-2592D5E8D007}"/>
              </a:ext>
            </a:extLst>
          </p:cNvPr>
          <p:cNvSpPr txBox="1">
            <a:spLocks/>
          </p:cNvSpPr>
          <p:nvPr/>
        </p:nvSpPr>
        <p:spPr bwMode="auto">
          <a:xfrm>
            <a:off x="2251395" y="51464"/>
            <a:ext cx="7118350" cy="785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algn="ctr"/>
            <a:r>
              <a:rPr lang="pt-BR" sz="3200" kern="0" dirty="0">
                <a:solidFill>
                  <a:schemeClr val="tx1"/>
                </a:solidFill>
              </a:rPr>
              <a:t>Compensação de </a:t>
            </a:r>
            <a:r>
              <a:rPr lang="pt-BR" sz="3200" kern="0" dirty="0" err="1">
                <a:solidFill>
                  <a:schemeClr val="tx1"/>
                </a:solidFill>
              </a:rPr>
              <a:t>Slutsky</a:t>
            </a:r>
            <a:endParaRPr lang="pt-BR" sz="32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331903"/>
      </p:ext>
    </p:extLst>
  </p:cSld>
  <p:clrMapOvr>
    <a:masterClrMapping/>
  </p:clrMapOvr>
  <p:transition spd="med">
    <p:wipe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AB771CC6-E18D-4472-ADA3-18E2886D5505}"/>
              </a:ext>
            </a:extLst>
          </p:cNvPr>
          <p:cNvCxnSpPr/>
          <p:nvPr/>
        </p:nvCxnSpPr>
        <p:spPr bwMode="auto">
          <a:xfrm rot="16200000" flipH="1">
            <a:off x="2359180" y="3223549"/>
            <a:ext cx="3594100" cy="2400300"/>
          </a:xfrm>
          <a:prstGeom prst="line">
            <a:avLst/>
          </a:prstGeom>
          <a:solidFill>
            <a:srgbClr val="FFCC99"/>
          </a:solidFill>
          <a:ln w="28575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612B118F-1A55-4F14-A740-715E448D6B76}"/>
              </a:ext>
            </a:extLst>
          </p:cNvPr>
          <p:cNvCxnSpPr/>
          <p:nvPr/>
        </p:nvCxnSpPr>
        <p:spPr bwMode="auto">
          <a:xfrm rot="5400000" flipH="1">
            <a:off x="2173412" y="3618579"/>
            <a:ext cx="2295" cy="1085399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53EBA229-946B-415B-AC6F-7345ED501FE0}"/>
              </a:ext>
            </a:extLst>
          </p:cNvPr>
          <p:cNvCxnSpPr/>
          <p:nvPr/>
        </p:nvCxnSpPr>
        <p:spPr bwMode="auto">
          <a:xfrm>
            <a:off x="2724059" y="4160421"/>
            <a:ext cx="1295400" cy="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Conector de seta reta 8">
            <a:extLst>
              <a:ext uri="{FF2B5EF4-FFF2-40B4-BE49-F238E27FC236}">
                <a16:creationId xmlns:a16="http://schemas.microsoft.com/office/drawing/2014/main" id="{3889B129-4B9C-4F30-AA36-EB732D8AAAC3}"/>
              </a:ext>
            </a:extLst>
          </p:cNvPr>
          <p:cNvCxnSpPr/>
          <p:nvPr/>
        </p:nvCxnSpPr>
        <p:spPr bwMode="auto">
          <a:xfrm rot="5400000" flipH="1" flipV="1">
            <a:off x="-324735" y="4261729"/>
            <a:ext cx="3937794" cy="794"/>
          </a:xfrm>
          <a:prstGeom prst="straightConnector1">
            <a:avLst/>
          </a:prstGeom>
          <a:solidFill>
            <a:srgbClr val="FFCC99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id="{8D0CBFCC-CC1B-47A0-9683-527DABE9FC2B}"/>
              </a:ext>
            </a:extLst>
          </p:cNvPr>
          <p:cNvCxnSpPr/>
          <p:nvPr/>
        </p:nvCxnSpPr>
        <p:spPr bwMode="auto">
          <a:xfrm>
            <a:off x="1631859" y="6230229"/>
            <a:ext cx="5689600" cy="1588"/>
          </a:xfrm>
          <a:prstGeom prst="straightConnector1">
            <a:avLst/>
          </a:prstGeom>
          <a:solidFill>
            <a:srgbClr val="FFCC99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003C738-C590-4EF5-9BFC-5306CF1D9EE0}"/>
              </a:ext>
            </a:extLst>
          </p:cNvPr>
          <p:cNvSpPr txBox="1"/>
          <p:nvPr/>
        </p:nvSpPr>
        <p:spPr>
          <a:xfrm>
            <a:off x="1225459" y="2090030"/>
            <a:ext cx="5207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latin typeface="+mn-lt"/>
              </a:rPr>
              <a:t>y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4982DD40-36EE-4680-8D4A-FAF3A8892C61}"/>
              </a:ext>
            </a:extLst>
          </p:cNvPr>
          <p:cNvSpPr txBox="1"/>
          <p:nvPr/>
        </p:nvSpPr>
        <p:spPr>
          <a:xfrm>
            <a:off x="7194456" y="6167888"/>
            <a:ext cx="5207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latin typeface="+mn-lt"/>
              </a:rPr>
              <a:t>x</a:t>
            </a:r>
          </a:p>
        </p:txBody>
      </p: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EC429AE1-FC42-49F4-B561-6A588B391336}"/>
              </a:ext>
            </a:extLst>
          </p:cNvPr>
          <p:cNvCxnSpPr/>
          <p:nvPr/>
        </p:nvCxnSpPr>
        <p:spPr bwMode="auto">
          <a:xfrm>
            <a:off x="1644559" y="2623429"/>
            <a:ext cx="5384800" cy="3619500"/>
          </a:xfrm>
          <a:prstGeom prst="line">
            <a:avLst/>
          </a:prstGeom>
          <a:solidFill>
            <a:srgbClr val="FFCC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Elipse 13">
            <a:extLst>
              <a:ext uri="{FF2B5EF4-FFF2-40B4-BE49-F238E27FC236}">
                <a16:creationId xmlns:a16="http://schemas.microsoft.com/office/drawing/2014/main" id="{56E86B94-5084-4C47-801A-5C458FF476C6}"/>
              </a:ext>
            </a:extLst>
          </p:cNvPr>
          <p:cNvSpPr/>
          <p:nvPr/>
        </p:nvSpPr>
        <p:spPr bwMode="auto">
          <a:xfrm>
            <a:off x="3917859" y="4096631"/>
            <a:ext cx="127000" cy="151477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pt-BR" sz="100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E19BCDD9-45B1-400B-B54D-0CEEFFAA7B8E}"/>
              </a:ext>
            </a:extLst>
          </p:cNvPr>
          <p:cNvSpPr txBox="1"/>
          <p:nvPr/>
        </p:nvSpPr>
        <p:spPr>
          <a:xfrm>
            <a:off x="5643904" y="4490330"/>
            <a:ext cx="723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U</a:t>
            </a:r>
            <a:r>
              <a:rPr lang="pt-BR" sz="1800" b="1" dirty="0"/>
              <a:t>0</a:t>
            </a:r>
          </a:p>
        </p:txBody>
      </p: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DAF8A26F-C0B2-48B3-B10A-A7E3D4AC7D40}"/>
              </a:ext>
            </a:extLst>
          </p:cNvPr>
          <p:cNvCxnSpPr/>
          <p:nvPr/>
        </p:nvCxnSpPr>
        <p:spPr bwMode="auto">
          <a:xfrm rot="5400000">
            <a:off x="3002998" y="5188368"/>
            <a:ext cx="2032922" cy="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4F822D13-2359-426E-822A-E3A44E0214B1}"/>
              </a:ext>
            </a:extLst>
          </p:cNvPr>
          <p:cNvSpPr txBox="1"/>
          <p:nvPr/>
        </p:nvSpPr>
        <p:spPr>
          <a:xfrm>
            <a:off x="3652866" y="4093031"/>
            <a:ext cx="3683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/>
              <a:t>A</a:t>
            </a:r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id="{E3E5BA26-901B-48CA-A680-0463296E9CB5}"/>
              </a:ext>
            </a:extLst>
          </p:cNvPr>
          <p:cNvSpPr txBox="1">
            <a:spLocks/>
          </p:cNvSpPr>
          <p:nvPr/>
        </p:nvSpPr>
        <p:spPr bwMode="auto">
          <a:xfrm>
            <a:off x="2428818" y="15257"/>
            <a:ext cx="7118350" cy="785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algn="ctr"/>
            <a:r>
              <a:rPr lang="pt-BR" sz="3200" kern="0" dirty="0">
                <a:solidFill>
                  <a:schemeClr val="tx1"/>
                </a:solidFill>
              </a:rPr>
              <a:t>Compensação de </a:t>
            </a:r>
            <a:r>
              <a:rPr lang="pt-BR" sz="3200" kern="0" dirty="0" err="1">
                <a:solidFill>
                  <a:schemeClr val="tx1"/>
                </a:solidFill>
              </a:rPr>
              <a:t>Slutsky</a:t>
            </a:r>
            <a:endParaRPr lang="pt-BR" sz="3200" kern="0" dirty="0">
              <a:solidFill>
                <a:schemeClr val="tx1"/>
              </a:solidFill>
            </a:endParaRPr>
          </a:p>
        </p:txBody>
      </p:sp>
      <p:sp>
        <p:nvSpPr>
          <p:cNvPr id="19" name="Arco 18">
            <a:extLst>
              <a:ext uri="{FF2B5EF4-FFF2-40B4-BE49-F238E27FC236}">
                <a16:creationId xmlns:a16="http://schemas.microsoft.com/office/drawing/2014/main" id="{4D46946B-B168-424C-B0B5-11C3F3F7A44D}"/>
              </a:ext>
            </a:extLst>
          </p:cNvPr>
          <p:cNvSpPr/>
          <p:nvPr/>
        </p:nvSpPr>
        <p:spPr bwMode="auto">
          <a:xfrm flipH="1" flipV="1">
            <a:off x="3123151" y="786480"/>
            <a:ext cx="5778500" cy="3934778"/>
          </a:xfrm>
          <a:prstGeom prst="arc">
            <a:avLst>
              <a:gd name="adj1" fmla="val 16824375"/>
              <a:gd name="adj2" fmla="val 59308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pt-BR" sz="13000" dirty="0"/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62567EC8-AEA8-4A1E-9C29-7DB218ED541E}"/>
              </a:ext>
            </a:extLst>
          </p:cNvPr>
          <p:cNvSpPr txBox="1"/>
          <p:nvPr/>
        </p:nvSpPr>
        <p:spPr>
          <a:xfrm>
            <a:off x="3849619" y="6152877"/>
            <a:ext cx="52240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>
                <a:latin typeface="+mn-lt"/>
              </a:rPr>
              <a:t>x</a:t>
            </a:r>
            <a:r>
              <a:rPr lang="pt-BR" sz="1400" dirty="0">
                <a:latin typeface="+mn-lt"/>
              </a:rPr>
              <a:t>0</a:t>
            </a:r>
            <a:endParaRPr lang="en-US" sz="1400" dirty="0">
              <a:latin typeface="+mn-lt"/>
            </a:endParaRPr>
          </a:p>
        </p:txBody>
      </p:sp>
      <p:grpSp>
        <p:nvGrpSpPr>
          <p:cNvPr id="21" name="Agrupar 20">
            <a:extLst>
              <a:ext uri="{FF2B5EF4-FFF2-40B4-BE49-F238E27FC236}">
                <a16:creationId xmlns:a16="http://schemas.microsoft.com/office/drawing/2014/main" id="{61524FE6-55AB-4745-A5F8-2A82826678E1}"/>
              </a:ext>
            </a:extLst>
          </p:cNvPr>
          <p:cNvGrpSpPr/>
          <p:nvPr/>
        </p:nvGrpSpPr>
        <p:grpSpPr>
          <a:xfrm>
            <a:off x="1657259" y="1404229"/>
            <a:ext cx="6654800" cy="5243363"/>
            <a:chOff x="1657259" y="1404229"/>
            <a:chExt cx="6654800" cy="5243363"/>
          </a:xfrm>
        </p:grpSpPr>
        <p:sp>
          <p:nvSpPr>
            <p:cNvPr id="22" name="Arco 21">
              <a:extLst>
                <a:ext uri="{FF2B5EF4-FFF2-40B4-BE49-F238E27FC236}">
                  <a16:creationId xmlns:a16="http://schemas.microsoft.com/office/drawing/2014/main" id="{5472E9D6-0369-40B8-912E-488FB1603A73}"/>
                </a:ext>
              </a:extLst>
            </p:cNvPr>
            <p:cNvSpPr/>
            <p:nvPr/>
          </p:nvSpPr>
          <p:spPr bwMode="auto">
            <a:xfrm flipH="1" flipV="1">
              <a:off x="2482759" y="1404229"/>
              <a:ext cx="5829300" cy="3922078"/>
            </a:xfrm>
            <a:prstGeom prst="arc">
              <a:avLst>
                <a:gd name="adj1" fmla="val 16824375"/>
                <a:gd name="adj2" fmla="val 59308"/>
              </a:avLst>
            </a:prstGeom>
            <a:noFill/>
            <a:ln w="28575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pt-BR" sz="13000" dirty="0"/>
            </a:p>
          </p:txBody>
        </p:sp>
        <p:cxnSp>
          <p:nvCxnSpPr>
            <p:cNvPr id="23" name="Conector reto 22">
              <a:extLst>
                <a:ext uri="{FF2B5EF4-FFF2-40B4-BE49-F238E27FC236}">
                  <a16:creationId xmlns:a16="http://schemas.microsoft.com/office/drawing/2014/main" id="{4954BDDD-4DB1-4DF6-9E22-E5EB872F2497}"/>
                </a:ext>
              </a:extLst>
            </p:cNvPr>
            <p:cNvCxnSpPr/>
            <p:nvPr/>
          </p:nvCxnSpPr>
          <p:spPr bwMode="auto">
            <a:xfrm rot="16200000" flipH="1">
              <a:off x="1060359" y="3207629"/>
              <a:ext cx="3594100" cy="2400300"/>
            </a:xfrm>
            <a:prstGeom prst="line">
              <a:avLst/>
            </a:prstGeom>
            <a:solidFill>
              <a:srgbClr val="FFCC99"/>
            </a:solidFill>
            <a:ln w="28575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A2BDF332-CA79-4C75-8E04-9C334A3B19A6}"/>
                </a:ext>
              </a:extLst>
            </p:cNvPr>
            <p:cNvSpPr/>
            <p:nvPr/>
          </p:nvSpPr>
          <p:spPr bwMode="auto">
            <a:xfrm>
              <a:off x="2660559" y="4071231"/>
              <a:ext cx="127000" cy="151477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pt-BR" sz="100" dirty="0"/>
            </a:p>
          </p:txBody>
        </p:sp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F0195648-8A81-43C7-9FE3-C994AC1A2EE6}"/>
                </a:ext>
              </a:extLst>
            </p:cNvPr>
            <p:cNvSpPr txBox="1"/>
            <p:nvPr/>
          </p:nvSpPr>
          <p:spPr>
            <a:xfrm>
              <a:off x="5010059" y="5108838"/>
              <a:ext cx="7239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>
                  <a:solidFill>
                    <a:schemeClr val="accent2">
                      <a:lumMod val="50000"/>
                    </a:schemeClr>
                  </a:solidFill>
                </a:rPr>
                <a:t>U</a:t>
              </a:r>
              <a:r>
                <a:rPr lang="pt-BR" sz="1800" b="1" dirty="0">
                  <a:solidFill>
                    <a:schemeClr val="accent2">
                      <a:lumMod val="50000"/>
                    </a:schemeClr>
                  </a:solidFill>
                </a:rPr>
                <a:t>1</a:t>
              </a:r>
            </a:p>
          </p:txBody>
        </p:sp>
        <p:cxnSp>
          <p:nvCxnSpPr>
            <p:cNvPr id="26" name="Conector reto 25">
              <a:extLst>
                <a:ext uri="{FF2B5EF4-FFF2-40B4-BE49-F238E27FC236}">
                  <a16:creationId xmlns:a16="http://schemas.microsoft.com/office/drawing/2014/main" id="{B863C150-AB33-444D-87F8-A42D74661C0F}"/>
                </a:ext>
              </a:extLst>
            </p:cNvPr>
            <p:cNvCxnSpPr>
              <a:stCxn id="24" idx="4"/>
            </p:cNvCxnSpPr>
            <p:nvPr/>
          </p:nvCxnSpPr>
          <p:spPr bwMode="auto">
            <a:xfrm rot="5400000">
              <a:off x="1707598" y="5239168"/>
              <a:ext cx="2032922" cy="0"/>
            </a:xfrm>
            <a:prstGeom prst="line">
              <a:avLst/>
            </a:prstGeom>
            <a:solidFill>
              <a:srgbClr val="FFCC99"/>
            </a:solidFill>
            <a:ln w="12700" cap="flat" cmpd="sng" algn="ctr">
              <a:solidFill>
                <a:schemeClr val="accent2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id="{73534656-6375-408F-91E4-2D1179841780}"/>
                </a:ext>
              </a:extLst>
            </p:cNvPr>
            <p:cNvSpPr txBox="1"/>
            <p:nvPr/>
          </p:nvSpPr>
          <p:spPr>
            <a:xfrm>
              <a:off x="2356517" y="4082222"/>
              <a:ext cx="3683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solidFill>
                    <a:schemeClr val="accent2">
                      <a:lumMod val="50000"/>
                    </a:schemeClr>
                  </a:solidFill>
                </a:rPr>
                <a:t>B</a:t>
              </a:r>
            </a:p>
          </p:txBody>
        </p:sp>
        <p:sp>
          <p:nvSpPr>
            <p:cNvPr id="28" name="CaixaDeTexto 27">
              <a:extLst>
                <a:ext uri="{FF2B5EF4-FFF2-40B4-BE49-F238E27FC236}">
                  <a16:creationId xmlns:a16="http://schemas.microsoft.com/office/drawing/2014/main" id="{940090AD-5FF2-471A-AF1B-6F81DCE3C4B4}"/>
                </a:ext>
              </a:extLst>
            </p:cNvPr>
            <p:cNvSpPr txBox="1"/>
            <p:nvPr/>
          </p:nvSpPr>
          <p:spPr>
            <a:xfrm>
              <a:off x="2528061" y="6155149"/>
              <a:ext cx="52240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600" dirty="0">
                  <a:solidFill>
                    <a:schemeClr val="accent2">
                      <a:lumMod val="50000"/>
                    </a:schemeClr>
                  </a:solidFill>
                  <a:latin typeface="+mn-lt"/>
                </a:rPr>
                <a:t>x</a:t>
              </a:r>
              <a:r>
                <a:rPr lang="pt-BR" sz="1400" dirty="0">
                  <a:solidFill>
                    <a:schemeClr val="accent2">
                      <a:lumMod val="50000"/>
                    </a:schemeClr>
                  </a:solidFill>
                  <a:latin typeface="+mn-lt"/>
                </a:rPr>
                <a:t>1</a:t>
              </a:r>
              <a:endParaRPr lang="en-US" sz="1400" dirty="0">
                <a:solidFill>
                  <a:schemeClr val="accent2">
                    <a:lumMod val="50000"/>
                  </a:schemeClr>
                </a:solidFill>
                <a:latin typeface="+mn-lt"/>
              </a:endParaRPr>
            </a:p>
          </p:txBody>
        </p:sp>
      </p:grpSp>
      <p:cxnSp>
        <p:nvCxnSpPr>
          <p:cNvPr id="29" name="Conector de seta reta 29">
            <a:extLst>
              <a:ext uri="{FF2B5EF4-FFF2-40B4-BE49-F238E27FC236}">
                <a16:creationId xmlns:a16="http://schemas.microsoft.com/office/drawing/2014/main" id="{140162F1-F3E3-496E-83C3-6B2DA1B84F29}"/>
              </a:ext>
            </a:extLst>
          </p:cNvPr>
          <p:cNvCxnSpPr/>
          <p:nvPr/>
        </p:nvCxnSpPr>
        <p:spPr bwMode="auto">
          <a:xfrm flipH="1">
            <a:off x="3471651" y="6125580"/>
            <a:ext cx="446209" cy="2272"/>
          </a:xfrm>
          <a:prstGeom prst="straightConnector1">
            <a:avLst/>
          </a:prstGeom>
          <a:solidFill>
            <a:srgbClr val="FFCC99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Conector de seta reta 30">
            <a:extLst>
              <a:ext uri="{FF2B5EF4-FFF2-40B4-BE49-F238E27FC236}">
                <a16:creationId xmlns:a16="http://schemas.microsoft.com/office/drawing/2014/main" id="{7A30205B-5C46-405B-AF7B-DCDE4E550119}"/>
              </a:ext>
            </a:extLst>
          </p:cNvPr>
          <p:cNvCxnSpPr/>
          <p:nvPr/>
        </p:nvCxnSpPr>
        <p:spPr bwMode="auto">
          <a:xfrm flipH="1">
            <a:off x="2805185" y="6114204"/>
            <a:ext cx="446209" cy="2272"/>
          </a:xfrm>
          <a:prstGeom prst="straightConnector1">
            <a:avLst/>
          </a:prstGeom>
          <a:solidFill>
            <a:srgbClr val="FFCC99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2FCB663C-E538-4F25-B520-6F6F37D3CAD3}"/>
              </a:ext>
            </a:extLst>
          </p:cNvPr>
          <p:cNvSpPr txBox="1"/>
          <p:nvPr/>
        </p:nvSpPr>
        <p:spPr>
          <a:xfrm>
            <a:off x="3471269" y="5799005"/>
            <a:ext cx="528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dirty="0"/>
              <a:t>ES</a:t>
            </a:r>
            <a:endParaRPr lang="en-US" sz="1800" b="1" dirty="0"/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4D37BF91-6160-4CEA-9C81-88E1F85A63DB}"/>
              </a:ext>
            </a:extLst>
          </p:cNvPr>
          <p:cNvSpPr txBox="1"/>
          <p:nvPr/>
        </p:nvSpPr>
        <p:spPr>
          <a:xfrm>
            <a:off x="2804800" y="5801277"/>
            <a:ext cx="528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dirty="0"/>
              <a:t>ER</a:t>
            </a:r>
            <a:endParaRPr lang="en-US" sz="1800" b="1" dirty="0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9619B2CE-8559-4C26-8346-C183586087D3}"/>
              </a:ext>
            </a:extLst>
          </p:cNvPr>
          <p:cNvSpPr txBox="1"/>
          <p:nvPr/>
        </p:nvSpPr>
        <p:spPr>
          <a:xfrm>
            <a:off x="3838634" y="851028"/>
            <a:ext cx="8270241" cy="2462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200" dirty="0">
                <a:latin typeface="+mn-lt"/>
              </a:rPr>
              <a:t>Equilíbrio inicial: ponto 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Aumento no preço do bem x : ponto B.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rgbClr val="C00000"/>
                </a:solidFill>
                <a:latin typeface="+mn-lt"/>
              </a:rPr>
              <a:t>Compensação de renda para que o consumidor </a:t>
            </a:r>
            <a:r>
              <a:rPr lang="pt-BR" sz="2200" b="1" dirty="0">
                <a:solidFill>
                  <a:srgbClr val="C00000"/>
                </a:solidFill>
                <a:latin typeface="+mn-lt"/>
              </a:rPr>
              <a:t>mantenha o seu poder de compra</a:t>
            </a:r>
            <a:r>
              <a:rPr lang="pt-BR" sz="2200" dirty="0">
                <a:solidFill>
                  <a:srgbClr val="C00000"/>
                </a:solidFill>
                <a:latin typeface="+mn-lt"/>
              </a:rPr>
              <a:t>: ponto C.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rgbClr val="C00000"/>
                </a:solidFill>
                <a:latin typeface="+mn-lt"/>
              </a:rPr>
              <a:t>Note que o consumidor não voltará a comprar a mesma cesta (A), pois existe outra cesta factível que permite a ele uma utilidade maior (substituindo x por y).</a:t>
            </a:r>
            <a:endParaRPr lang="en-US" sz="2200" dirty="0">
              <a:solidFill>
                <a:srgbClr val="C00000"/>
              </a:solidFill>
              <a:latin typeface="+mn-lt"/>
            </a:endParaRPr>
          </a:p>
        </p:txBody>
      </p:sp>
      <p:grpSp>
        <p:nvGrpSpPr>
          <p:cNvPr id="34" name="Agrupar 33">
            <a:extLst>
              <a:ext uri="{FF2B5EF4-FFF2-40B4-BE49-F238E27FC236}">
                <a16:creationId xmlns:a16="http://schemas.microsoft.com/office/drawing/2014/main" id="{8D69958A-9DAB-4342-8EC6-A2A8D89184EB}"/>
              </a:ext>
            </a:extLst>
          </p:cNvPr>
          <p:cNvGrpSpPr/>
          <p:nvPr/>
        </p:nvGrpSpPr>
        <p:grpSpPr>
          <a:xfrm>
            <a:off x="3261903" y="993471"/>
            <a:ext cx="5778500" cy="5654121"/>
            <a:chOff x="3261903" y="993471"/>
            <a:chExt cx="5778500" cy="5654121"/>
          </a:xfrm>
        </p:grpSpPr>
        <p:sp>
          <p:nvSpPr>
            <p:cNvPr id="35" name="CaixaDeTexto 34">
              <a:extLst>
                <a:ext uri="{FF2B5EF4-FFF2-40B4-BE49-F238E27FC236}">
                  <a16:creationId xmlns:a16="http://schemas.microsoft.com/office/drawing/2014/main" id="{5339E999-ACE8-419E-A7AB-8CEC1869C0D0}"/>
                </a:ext>
              </a:extLst>
            </p:cNvPr>
            <p:cNvSpPr txBox="1"/>
            <p:nvPr/>
          </p:nvSpPr>
          <p:spPr>
            <a:xfrm>
              <a:off x="3368535" y="2935239"/>
              <a:ext cx="3683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solidFill>
                    <a:srgbClr val="C00000"/>
                  </a:solidFill>
                </a:rPr>
                <a:t>C</a:t>
              </a:r>
            </a:p>
          </p:txBody>
        </p:sp>
        <p:sp>
          <p:nvSpPr>
            <p:cNvPr id="36" name="CaixaDeTexto 35">
              <a:extLst>
                <a:ext uri="{FF2B5EF4-FFF2-40B4-BE49-F238E27FC236}">
                  <a16:creationId xmlns:a16="http://schemas.microsoft.com/office/drawing/2014/main" id="{CD7F5510-B940-430B-BB0D-E0A96E076B72}"/>
                </a:ext>
              </a:extLst>
            </p:cNvPr>
            <p:cNvSpPr txBox="1"/>
            <p:nvPr/>
          </p:nvSpPr>
          <p:spPr>
            <a:xfrm>
              <a:off x="3278480" y="6155149"/>
              <a:ext cx="52240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600" dirty="0">
                  <a:solidFill>
                    <a:srgbClr val="C00000"/>
                  </a:solidFill>
                  <a:latin typeface="+mn-lt"/>
                </a:rPr>
                <a:t>x’ </a:t>
              </a:r>
              <a:endParaRPr lang="en-US" sz="2600" dirty="0">
                <a:solidFill>
                  <a:srgbClr val="C00000"/>
                </a:solidFill>
                <a:latin typeface="+mn-lt"/>
              </a:endParaRPr>
            </a:p>
          </p:txBody>
        </p:sp>
        <p:sp>
          <p:nvSpPr>
            <p:cNvPr id="37" name="Arco 36">
              <a:extLst>
                <a:ext uri="{FF2B5EF4-FFF2-40B4-BE49-F238E27FC236}">
                  <a16:creationId xmlns:a16="http://schemas.microsoft.com/office/drawing/2014/main" id="{0BE36048-E45E-4D1C-BAA3-9175E608A3A2}"/>
                </a:ext>
              </a:extLst>
            </p:cNvPr>
            <p:cNvSpPr/>
            <p:nvPr/>
          </p:nvSpPr>
          <p:spPr bwMode="auto">
            <a:xfrm flipH="1" flipV="1">
              <a:off x="3261903" y="993471"/>
              <a:ext cx="5778500" cy="3419951"/>
            </a:xfrm>
            <a:prstGeom prst="arc">
              <a:avLst>
                <a:gd name="adj1" fmla="val 18966575"/>
                <a:gd name="adj2" fmla="val 59308"/>
              </a:avLst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pt-BR" sz="13000" dirty="0"/>
            </a:p>
          </p:txBody>
        </p:sp>
        <p:sp>
          <p:nvSpPr>
            <p:cNvPr id="38" name="Elipse 37">
              <a:extLst>
                <a:ext uri="{FF2B5EF4-FFF2-40B4-BE49-F238E27FC236}">
                  <a16:creationId xmlns:a16="http://schemas.microsoft.com/office/drawing/2014/main" id="{2DA3BD85-0139-4CCD-AC03-4C37EEB1F59E}"/>
                </a:ext>
              </a:extLst>
            </p:cNvPr>
            <p:cNvSpPr/>
            <p:nvPr/>
          </p:nvSpPr>
          <p:spPr bwMode="auto">
            <a:xfrm>
              <a:off x="3387871" y="3252736"/>
              <a:ext cx="127000" cy="151477"/>
            </a:xfrm>
            <a:prstGeom prst="ellipse">
              <a:avLst/>
            </a:prstGeom>
            <a:solidFill>
              <a:srgbClr val="C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pt-BR" sz="100" dirty="0"/>
            </a:p>
          </p:txBody>
        </p:sp>
        <p:cxnSp>
          <p:nvCxnSpPr>
            <p:cNvPr id="39" name="Conector reto 38">
              <a:extLst>
                <a:ext uri="{FF2B5EF4-FFF2-40B4-BE49-F238E27FC236}">
                  <a16:creationId xmlns:a16="http://schemas.microsoft.com/office/drawing/2014/main" id="{E28274CA-56D4-4236-ACA1-62E0740A83EC}"/>
                </a:ext>
              </a:extLst>
            </p:cNvPr>
            <p:cNvCxnSpPr/>
            <p:nvPr/>
          </p:nvCxnSpPr>
          <p:spPr bwMode="auto">
            <a:xfrm>
              <a:off x="3439327" y="3252735"/>
              <a:ext cx="0" cy="2977494"/>
            </a:xfrm>
            <a:prstGeom prst="line">
              <a:avLst/>
            </a:prstGeom>
            <a:solidFill>
              <a:srgbClr val="FFCC99"/>
            </a:solidFill>
            <a:ln w="12700" cap="flat" cmpd="sng" algn="ctr">
              <a:solidFill>
                <a:srgbClr val="C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0" name="CaixaDeTexto 39">
              <a:extLst>
                <a:ext uri="{FF2B5EF4-FFF2-40B4-BE49-F238E27FC236}">
                  <a16:creationId xmlns:a16="http://schemas.microsoft.com/office/drawing/2014/main" id="{934E1ECE-E389-4F98-B073-058668478533}"/>
                </a:ext>
              </a:extLst>
            </p:cNvPr>
            <p:cNvSpPr txBox="1"/>
            <p:nvPr/>
          </p:nvSpPr>
          <p:spPr>
            <a:xfrm>
              <a:off x="4568207" y="3959097"/>
              <a:ext cx="7239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>
                  <a:solidFill>
                    <a:srgbClr val="C00000"/>
                  </a:solidFill>
                </a:rPr>
                <a:t>U</a:t>
              </a:r>
              <a:r>
                <a:rPr lang="pt-BR" sz="1800" b="1" dirty="0">
                  <a:solidFill>
                    <a:srgbClr val="C00000"/>
                  </a:solidFill>
                </a:rPr>
                <a:t>’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3602933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5FCDA5FE-1380-445F-AB16-B0DDAA96110B}"/>
              </a:ext>
            </a:extLst>
          </p:cNvPr>
          <p:cNvSpPr/>
          <p:nvPr/>
        </p:nvSpPr>
        <p:spPr bwMode="auto">
          <a:xfrm>
            <a:off x="766906" y="4281053"/>
            <a:ext cx="4733349" cy="1218334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388295B9-12CC-48F9-AAD1-4C4AA979D7E1}"/>
              </a:ext>
            </a:extLst>
          </p:cNvPr>
          <p:cNvSpPr/>
          <p:nvPr/>
        </p:nvSpPr>
        <p:spPr bwMode="auto">
          <a:xfrm>
            <a:off x="5555671" y="3299106"/>
            <a:ext cx="2394673" cy="580165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AD9B4401-F85E-4F45-ABE1-A8FC648852C6}"/>
              </a:ext>
            </a:extLst>
          </p:cNvPr>
          <p:cNvSpPr/>
          <p:nvPr/>
        </p:nvSpPr>
        <p:spPr bwMode="auto">
          <a:xfrm>
            <a:off x="1842655" y="3285253"/>
            <a:ext cx="3380509" cy="580165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36C6D551-BC46-4F26-AC3F-59601667D118}"/>
              </a:ext>
            </a:extLst>
          </p:cNvPr>
          <p:cNvSpPr/>
          <p:nvPr/>
        </p:nvSpPr>
        <p:spPr bwMode="auto">
          <a:xfrm>
            <a:off x="766906" y="2429020"/>
            <a:ext cx="3591719" cy="563562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Espaço Reservado para Conteúdo 2">
            <a:extLst>
              <a:ext uri="{FF2B5EF4-FFF2-40B4-BE49-F238E27FC236}">
                <a16:creationId xmlns:a16="http://schemas.microsoft.com/office/drawing/2014/main" id="{1572E1A6-E441-4E96-95AB-F892C7027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218" y="843678"/>
            <a:ext cx="11526982" cy="4883150"/>
          </a:xfrm>
        </p:spPr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pt-BR" sz="2600" dirty="0">
                <a:solidFill>
                  <a:schemeClr val="tx1"/>
                </a:solidFill>
              </a:rPr>
              <a:t>Portanto, a hipótese de maximização da utilidade demonstra que podemos representar os efeitos substituição e renda, derivados de uma alteração no preço como: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E9B9D8A1-CE7F-4AF8-8F99-429D6C257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815" y="55136"/>
            <a:ext cx="9767646" cy="785813"/>
          </a:xfrm>
        </p:spPr>
        <p:txBody>
          <a:bodyPr/>
          <a:lstStyle/>
          <a:p>
            <a:r>
              <a:rPr lang="pt-BR" sz="3200" dirty="0">
                <a:solidFill>
                  <a:schemeClr val="tx1"/>
                </a:solidFill>
              </a:rPr>
              <a:t>Análise Formal dos Efeitos Renda e Substituição</a:t>
            </a:r>
          </a:p>
        </p:txBody>
      </p:sp>
      <p:graphicFrame>
        <p:nvGraphicFramePr>
          <p:cNvPr id="12" name="Objeto 11">
            <a:extLst>
              <a:ext uri="{FF2B5EF4-FFF2-40B4-BE49-F238E27FC236}">
                <a16:creationId xmlns:a16="http://schemas.microsoft.com/office/drawing/2014/main" id="{46EE13E5-95B3-45FD-9CF4-6D9A21BA26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5777288"/>
              </p:ext>
            </p:extLst>
          </p:nvPr>
        </p:nvGraphicFramePr>
        <p:xfrm>
          <a:off x="766906" y="2415165"/>
          <a:ext cx="7183438" cy="312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52400" imgH="1193760" progId="Equation.DSMT4">
                  <p:embed/>
                </p:oleObj>
              </mc:Choice>
              <mc:Fallback>
                <p:oleObj name="Equation" r:id="rId2" imgW="2552400" imgH="1193760" progId="Equation.DSMT4">
                  <p:embed/>
                  <p:pic>
                    <p:nvPicPr>
                      <p:cNvPr id="12" name="Objeto 11">
                        <a:extLst>
                          <a:ext uri="{FF2B5EF4-FFF2-40B4-BE49-F238E27FC236}">
                            <a16:creationId xmlns:a16="http://schemas.microsoft.com/office/drawing/2014/main" id="{46EE13E5-95B3-45FD-9CF4-6D9A21BA26D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66906" y="2415165"/>
                        <a:ext cx="7183438" cy="312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086585EF-48C4-44B6-9DB6-AB4EFC0EAF58}"/>
              </a:ext>
            </a:extLst>
          </p:cNvPr>
          <p:cNvCxnSpPr/>
          <p:nvPr/>
        </p:nvCxnSpPr>
        <p:spPr bwMode="auto">
          <a:xfrm flipH="1">
            <a:off x="2258291" y="3879271"/>
            <a:ext cx="1" cy="554184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Conector de Seta Reta 13">
            <a:extLst>
              <a:ext uri="{FF2B5EF4-FFF2-40B4-BE49-F238E27FC236}">
                <a16:creationId xmlns:a16="http://schemas.microsoft.com/office/drawing/2014/main" id="{B944975E-99BD-4859-A485-948CF07F11BD}"/>
              </a:ext>
            </a:extLst>
          </p:cNvPr>
          <p:cNvCxnSpPr/>
          <p:nvPr/>
        </p:nvCxnSpPr>
        <p:spPr bwMode="auto">
          <a:xfrm flipH="1">
            <a:off x="4876582" y="3879271"/>
            <a:ext cx="956180" cy="554184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34363684"/>
      </p:ext>
    </p:extLst>
  </p:cSld>
  <p:clrMapOvr>
    <a:masterClrMapping/>
  </p:clrMapOvr>
  <p:transition spd="med">
    <p:wipe dir="r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ECA88AFE-A1C0-4F50-A584-67B26EA44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527" y="829821"/>
            <a:ext cx="11748655" cy="5709522"/>
          </a:xfrm>
        </p:spPr>
        <p:txBody>
          <a:bodyPr/>
          <a:lstStyle/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t-BR" sz="2600" b="1" dirty="0">
                <a:solidFill>
                  <a:schemeClr val="tx1"/>
                </a:solidFill>
              </a:rPr>
              <a:t>A equação de </a:t>
            </a:r>
            <a:r>
              <a:rPr lang="pt-BR" sz="2600" b="1" dirty="0" err="1">
                <a:solidFill>
                  <a:schemeClr val="tx1"/>
                </a:solidFill>
              </a:rPr>
              <a:t>Slutsky</a:t>
            </a:r>
            <a:r>
              <a:rPr lang="pt-BR" sz="2600" b="1" dirty="0">
                <a:solidFill>
                  <a:schemeClr val="tx1"/>
                </a:solidFill>
              </a:rPr>
              <a:t> nos permite uma análise da direção e magnitude dos efeitos renda e substituição.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t-BR" sz="2600" dirty="0">
                <a:solidFill>
                  <a:schemeClr val="tx1"/>
                </a:solidFill>
              </a:rPr>
              <a:t>Como vimos, o </a:t>
            </a:r>
            <a:r>
              <a:rPr lang="pt-BR" sz="2600" b="1" dirty="0">
                <a:solidFill>
                  <a:schemeClr val="tx1"/>
                </a:solidFill>
              </a:rPr>
              <a:t>efeito substituição é, sempre, negativo</a:t>
            </a:r>
            <a:r>
              <a:rPr lang="pt-BR" sz="2600" dirty="0">
                <a:solidFill>
                  <a:schemeClr val="tx1"/>
                </a:solidFill>
              </a:rPr>
              <a:t>. Logo, segundo o efeito substituição, preço e quantidade variam em sentido contrário. Dito de outro modo, a curva de demanda compensada é negativamente inclinada.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t-BR" sz="2600" dirty="0">
                <a:solidFill>
                  <a:schemeClr val="tx1"/>
                </a:solidFill>
              </a:rPr>
              <a:t>Já o sinal do </a:t>
            </a:r>
            <a:r>
              <a:rPr lang="pt-BR" sz="2600" b="1" dirty="0">
                <a:solidFill>
                  <a:schemeClr val="tx1"/>
                </a:solidFill>
              </a:rPr>
              <a:t>efeito renda</a:t>
            </a:r>
            <a:r>
              <a:rPr lang="pt-BR" sz="2600" dirty="0">
                <a:solidFill>
                  <a:schemeClr val="tx1"/>
                </a:solidFill>
              </a:rPr>
              <a:t>, depende do sinal de (</a:t>
            </a:r>
            <a:r>
              <a:rPr lang="pt-BR" sz="2600" dirty="0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</a:t>
            </a:r>
            <a:r>
              <a:rPr lang="pt-BR" sz="2600" i="1" dirty="0">
                <a:solidFill>
                  <a:schemeClr val="tx1"/>
                </a:solidFill>
                <a:sym typeface="Symbol" panose="05050102010706020507" pitchFamily="18" charset="2"/>
              </a:rPr>
              <a:t>x</a:t>
            </a:r>
            <a:r>
              <a:rPr lang="pt-BR" sz="2600" dirty="0">
                <a:solidFill>
                  <a:schemeClr val="tx1"/>
                </a:solidFill>
                <a:sym typeface="Symbol" panose="05050102010706020507" pitchFamily="18" charset="2"/>
              </a:rPr>
              <a:t>/</a:t>
            </a:r>
            <a:r>
              <a:rPr lang="pt-BR" sz="2600" dirty="0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</a:t>
            </a:r>
            <a:r>
              <a:rPr lang="pt-BR" sz="2600" i="1" dirty="0">
                <a:solidFill>
                  <a:schemeClr val="tx1"/>
                </a:solidFill>
                <a:sym typeface="Symbol" panose="05050102010706020507" pitchFamily="18" charset="2"/>
              </a:rPr>
              <a:t>I</a:t>
            </a:r>
            <a:r>
              <a:rPr lang="pt-BR" sz="2600" dirty="0">
                <a:solidFill>
                  <a:schemeClr val="tx1"/>
                </a:solidFill>
                <a:sym typeface="Symbol" panose="05050102010706020507" pitchFamily="18" charset="2"/>
              </a:rPr>
              <a:t>).</a:t>
            </a:r>
          </a:p>
          <a:p>
            <a:pPr lvl="1" algn="just">
              <a:buClrTx/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sym typeface="Symbol" panose="05050102010706020507" pitchFamily="18" charset="2"/>
              </a:rPr>
              <a:t>Se x é um </a:t>
            </a:r>
            <a:r>
              <a:rPr lang="pt-BR" sz="2400" b="1" dirty="0">
                <a:solidFill>
                  <a:schemeClr val="tx1"/>
                </a:solidFill>
                <a:sym typeface="Symbol" panose="05050102010706020507" pitchFamily="18" charset="2"/>
              </a:rPr>
              <a:t>bem normal</a:t>
            </a:r>
            <a:r>
              <a:rPr lang="pt-BR" sz="2400" dirty="0">
                <a:solidFill>
                  <a:schemeClr val="tx1"/>
                </a:solidFill>
                <a:sym typeface="Symbol" panose="05050102010706020507" pitchFamily="18" charset="2"/>
              </a:rPr>
              <a:t>, teremos </a:t>
            </a:r>
            <a:r>
              <a:rPr lang="pt-BR" sz="2400" dirty="0">
                <a:solidFill>
                  <a:schemeClr val="tx1"/>
                </a:solidFill>
              </a:rPr>
              <a:t>(</a:t>
            </a:r>
            <a:r>
              <a:rPr lang="pt-BR" sz="2400" dirty="0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</a:t>
            </a:r>
            <a:r>
              <a:rPr lang="pt-BR" sz="2400" i="1" dirty="0">
                <a:solidFill>
                  <a:schemeClr val="tx1"/>
                </a:solidFill>
                <a:sym typeface="Symbol" panose="05050102010706020507" pitchFamily="18" charset="2"/>
              </a:rPr>
              <a:t>x</a:t>
            </a:r>
            <a:r>
              <a:rPr lang="pt-BR" sz="2400" dirty="0">
                <a:solidFill>
                  <a:schemeClr val="tx1"/>
                </a:solidFill>
                <a:sym typeface="Symbol" panose="05050102010706020507" pitchFamily="18" charset="2"/>
              </a:rPr>
              <a:t>/</a:t>
            </a:r>
            <a:r>
              <a:rPr lang="pt-BR" sz="2400" dirty="0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</a:t>
            </a:r>
            <a:r>
              <a:rPr lang="pt-BR" sz="2400" i="1" dirty="0">
                <a:solidFill>
                  <a:schemeClr val="tx1"/>
                </a:solidFill>
                <a:sym typeface="Symbol" panose="05050102010706020507" pitchFamily="18" charset="2"/>
              </a:rPr>
              <a:t>I</a:t>
            </a:r>
            <a:r>
              <a:rPr lang="pt-BR" sz="2400" dirty="0">
                <a:solidFill>
                  <a:schemeClr val="tx1"/>
                </a:solidFill>
                <a:sym typeface="Symbol" panose="05050102010706020507" pitchFamily="18" charset="2"/>
              </a:rPr>
              <a:t>) &gt; 0. Com isso, uma elevação no preço, que reduza a renda real do consumidor, reduzirá a quantidade demandada.</a:t>
            </a:r>
          </a:p>
          <a:p>
            <a:pPr lvl="1" algn="just">
              <a:buClrTx/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sym typeface="Symbol" panose="05050102010706020507" pitchFamily="18" charset="2"/>
              </a:rPr>
              <a:t>Se x é um </a:t>
            </a:r>
            <a:r>
              <a:rPr lang="pt-BR" sz="2400" b="1" dirty="0">
                <a:solidFill>
                  <a:schemeClr val="tx1"/>
                </a:solidFill>
                <a:sym typeface="Symbol" panose="05050102010706020507" pitchFamily="18" charset="2"/>
              </a:rPr>
              <a:t>bem inferior</a:t>
            </a:r>
            <a:r>
              <a:rPr lang="pt-BR" sz="2400" dirty="0">
                <a:solidFill>
                  <a:schemeClr val="tx1"/>
                </a:solidFill>
                <a:sym typeface="Symbol" panose="05050102010706020507" pitchFamily="18" charset="2"/>
              </a:rPr>
              <a:t>, teremos </a:t>
            </a:r>
            <a:r>
              <a:rPr lang="pt-BR" sz="2400" dirty="0">
                <a:solidFill>
                  <a:schemeClr val="tx1"/>
                </a:solidFill>
              </a:rPr>
              <a:t>(</a:t>
            </a:r>
            <a:r>
              <a:rPr lang="pt-BR" sz="2400" dirty="0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</a:t>
            </a:r>
            <a:r>
              <a:rPr lang="pt-BR" sz="2400" i="1" dirty="0">
                <a:solidFill>
                  <a:schemeClr val="tx1"/>
                </a:solidFill>
                <a:sym typeface="Symbol" panose="05050102010706020507" pitchFamily="18" charset="2"/>
              </a:rPr>
              <a:t>x</a:t>
            </a:r>
            <a:r>
              <a:rPr lang="pt-BR" sz="2400" dirty="0">
                <a:solidFill>
                  <a:schemeClr val="tx1"/>
                </a:solidFill>
                <a:sym typeface="Symbol" panose="05050102010706020507" pitchFamily="18" charset="2"/>
              </a:rPr>
              <a:t>/</a:t>
            </a:r>
            <a:r>
              <a:rPr lang="pt-BR" sz="2400" dirty="0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</a:t>
            </a:r>
            <a:r>
              <a:rPr lang="pt-BR" sz="2400" i="1" dirty="0">
                <a:solidFill>
                  <a:schemeClr val="tx1"/>
                </a:solidFill>
                <a:sym typeface="Symbol" panose="05050102010706020507" pitchFamily="18" charset="2"/>
              </a:rPr>
              <a:t>I</a:t>
            </a:r>
            <a:r>
              <a:rPr lang="pt-BR" sz="2400" dirty="0">
                <a:solidFill>
                  <a:schemeClr val="tx1"/>
                </a:solidFill>
                <a:sym typeface="Symbol" panose="05050102010706020507" pitchFamily="18" charset="2"/>
              </a:rPr>
              <a:t>) &lt; 0. Nesse caso, uma elevação no preço, que reduza a renda real do consumidor, aumentará a quantidade demandada.</a:t>
            </a:r>
          </a:p>
          <a:p>
            <a:pPr lvl="1" algn="just">
              <a:buClrTx/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sym typeface="Symbol" panose="05050102010706020507" pitchFamily="18" charset="2"/>
              </a:rPr>
              <a:t>Claro, se o </a:t>
            </a:r>
            <a:r>
              <a:rPr lang="pt-BR" sz="2400" b="1" dirty="0">
                <a:solidFill>
                  <a:schemeClr val="tx1"/>
                </a:solidFill>
                <a:sym typeface="Symbol" panose="05050102010706020507" pitchFamily="18" charset="2"/>
              </a:rPr>
              <a:t>bem for inferior e |ER| &gt; |ES|, </a:t>
            </a:r>
            <a:r>
              <a:rPr lang="pt-BR" sz="2400" dirty="0">
                <a:solidFill>
                  <a:schemeClr val="tx1"/>
                </a:solidFill>
                <a:sym typeface="Symbol" panose="05050102010706020507" pitchFamily="18" charset="2"/>
              </a:rPr>
              <a:t>teremos um bem de </a:t>
            </a:r>
            <a:r>
              <a:rPr lang="pt-BR" sz="2400" b="1" dirty="0" err="1">
                <a:solidFill>
                  <a:schemeClr val="tx1"/>
                </a:solidFill>
                <a:sym typeface="Symbol" panose="05050102010706020507" pitchFamily="18" charset="2"/>
              </a:rPr>
              <a:t>Giffen</a:t>
            </a:r>
            <a:r>
              <a:rPr lang="pt-BR" sz="2400" b="1" dirty="0">
                <a:solidFill>
                  <a:schemeClr val="tx1"/>
                </a:solidFill>
                <a:sym typeface="Symbol" panose="05050102010706020507" pitchFamily="18" charset="2"/>
              </a:rPr>
              <a:t>,</a:t>
            </a:r>
            <a:r>
              <a:rPr lang="pt-BR" sz="2400" dirty="0">
                <a:solidFill>
                  <a:schemeClr val="tx1"/>
                </a:solidFill>
                <a:sym typeface="Symbol" panose="05050102010706020507" pitchFamily="18" charset="2"/>
              </a:rPr>
              <a:t> com uma curva de demanda positivamente inclinada.</a:t>
            </a:r>
            <a:endParaRPr lang="pt-BR" sz="2400" dirty="0">
              <a:solidFill>
                <a:schemeClr val="tx1"/>
              </a:solidFill>
            </a:endParaRPr>
          </a:p>
          <a:p>
            <a:pPr lvl="1" algn="just">
              <a:buClrTx/>
              <a:buFont typeface="Arial" panose="020B0604020202020204" pitchFamily="34" charset="0"/>
              <a:buChar char="•"/>
            </a:pPr>
            <a:endParaRPr lang="pt-BR" sz="2200" dirty="0">
              <a:solidFill>
                <a:schemeClr val="tx1"/>
              </a:solidFill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A17968E-1D39-4529-B625-46F90002A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815" y="55137"/>
            <a:ext cx="9767646" cy="785813"/>
          </a:xfrm>
        </p:spPr>
        <p:txBody>
          <a:bodyPr/>
          <a:lstStyle/>
          <a:p>
            <a:r>
              <a:rPr lang="pt-BR" sz="3200" dirty="0">
                <a:solidFill>
                  <a:schemeClr val="tx1"/>
                </a:solidFill>
              </a:rPr>
              <a:t>Análise Formal dos Efeitos Renda e Substituição</a:t>
            </a:r>
          </a:p>
        </p:txBody>
      </p:sp>
    </p:spTree>
    <p:extLst>
      <p:ext uri="{BB962C8B-B14F-4D97-AF65-F5344CB8AC3E}">
        <p14:creationId xmlns:p14="http://schemas.microsoft.com/office/powerpoint/2010/main" val="9940273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C9AA17-6E1E-4566-B3C5-EF510ED4E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155" y="400523"/>
            <a:ext cx="11877789" cy="48831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pt-BR" b="1" dirty="0">
                <a:solidFill>
                  <a:schemeClr val="tx1"/>
                </a:solidFill>
              </a:rPr>
              <a:t>Observação Importante Final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No caso de uma Cobb –Douglas com expoentes iguais, considerando a compensação de </a:t>
            </a:r>
            <a:r>
              <a:rPr lang="pt-BR" dirty="0" err="1">
                <a:solidFill>
                  <a:schemeClr val="tx1"/>
                </a:solidFill>
              </a:rPr>
              <a:t>slutsky</a:t>
            </a:r>
            <a:r>
              <a:rPr lang="pt-BR" dirty="0">
                <a:solidFill>
                  <a:schemeClr val="tx1"/>
                </a:solidFill>
              </a:rPr>
              <a:t>, os efeitos renda e substituição são iguais, ou seja: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Caso o preço aumente $1 para $2 e a quantidade demandada diminua em 10 unidades, teremos: ES = -5 e ER = -5</a:t>
            </a:r>
          </a:p>
        </p:txBody>
      </p:sp>
    </p:spTree>
    <p:extLst>
      <p:ext uri="{BB962C8B-B14F-4D97-AF65-F5344CB8AC3E}">
        <p14:creationId xmlns:p14="http://schemas.microsoft.com/office/powerpoint/2010/main" val="2604083965"/>
      </p:ext>
    </p:extLst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t-BR" sz="2800" b="1" dirty="0">
                <a:solidFill>
                  <a:schemeClr val="tx1"/>
                </a:solidFill>
              </a:rPr>
              <a:t>Convexidade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endParaRPr lang="pt-BR" sz="600" b="1" dirty="0">
              <a:solidFill>
                <a:schemeClr val="tx1"/>
              </a:solidFill>
            </a:endParaRP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t-BR" sz="2600" b="1" dirty="0">
                <a:solidFill>
                  <a:schemeClr val="tx1"/>
                </a:solidFill>
              </a:rPr>
              <a:t>Convexidade (fraca)</a:t>
            </a:r>
            <a:r>
              <a:rPr lang="pt-BR" sz="2600" dirty="0">
                <a:solidFill>
                  <a:schemeClr val="tx1"/>
                </a:solidFill>
              </a:rPr>
              <a:t>: para quaisquer </a:t>
            </a:r>
            <a:r>
              <a:rPr lang="pt-BR" sz="2600" b="1" dirty="0">
                <a:solidFill>
                  <a:schemeClr val="tx1"/>
                </a:solidFill>
              </a:rPr>
              <a:t>x </a:t>
            </a:r>
            <a:r>
              <a:rPr lang="pt-BR" sz="2600" i="1" dirty="0">
                <a:solidFill>
                  <a:schemeClr val="tx1"/>
                </a:solidFill>
              </a:rPr>
              <a:t>, </a:t>
            </a:r>
            <a:r>
              <a:rPr lang="pt-BR" sz="2600" b="1" dirty="0">
                <a:solidFill>
                  <a:schemeClr val="tx1"/>
                </a:solidFill>
              </a:rPr>
              <a:t>y ∈ </a:t>
            </a:r>
            <a:r>
              <a:rPr lang="pt-BR" sz="2600" i="1" dirty="0">
                <a:solidFill>
                  <a:schemeClr val="tx1"/>
                </a:solidFill>
              </a:rPr>
              <a:t>X  </a:t>
            </a:r>
            <a:r>
              <a:rPr lang="pt-BR" sz="2600" dirty="0">
                <a:solidFill>
                  <a:schemeClr val="tx1"/>
                </a:solidFill>
              </a:rPr>
              <a:t>e  0 </a:t>
            </a:r>
            <a:r>
              <a:rPr lang="pt-BR" sz="2600" i="1" dirty="0">
                <a:solidFill>
                  <a:schemeClr val="tx1"/>
                </a:solidFill>
              </a:rPr>
              <a:t>&lt; </a:t>
            </a:r>
            <a:r>
              <a:rPr lang="pt-BR" sz="2600" i="1" dirty="0">
                <a:solidFill>
                  <a:schemeClr val="tx1"/>
                </a:solidFill>
                <a:latin typeface="Symbol" panose="05050102010706020507" pitchFamily="18" charset="2"/>
              </a:rPr>
              <a:t>l</a:t>
            </a:r>
            <a:r>
              <a:rPr lang="pt-BR" sz="2600" i="1" dirty="0">
                <a:solidFill>
                  <a:schemeClr val="tx1"/>
                </a:solidFill>
              </a:rPr>
              <a:t> &lt; </a:t>
            </a:r>
            <a:r>
              <a:rPr lang="pt-BR" sz="2600" dirty="0">
                <a:solidFill>
                  <a:schemeClr val="tx1"/>
                </a:solidFill>
              </a:rPr>
              <a:t>1</a:t>
            </a:r>
          </a:p>
          <a:p>
            <a:pPr marL="0" indent="0" algn="just">
              <a:buClrTx/>
              <a:buNone/>
            </a:pPr>
            <a:r>
              <a:rPr lang="es-ES" sz="2600" b="1" dirty="0">
                <a:solidFill>
                  <a:schemeClr val="tx1"/>
                </a:solidFill>
              </a:rPr>
              <a:t>                                 </a:t>
            </a:r>
            <a:r>
              <a:rPr lang="es-ES" sz="2800" b="1" dirty="0">
                <a:solidFill>
                  <a:schemeClr val="tx1"/>
                </a:solidFill>
              </a:rPr>
              <a:t>x </a:t>
            </a:r>
            <a:r>
              <a:rPr lang="es-ES" sz="28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≿</a:t>
            </a:r>
            <a:r>
              <a:rPr lang="es-ES" sz="2800" b="1" dirty="0">
                <a:solidFill>
                  <a:schemeClr val="tx1"/>
                </a:solidFill>
              </a:rPr>
              <a:t> y ⇒ </a:t>
            </a:r>
            <a:r>
              <a:rPr lang="es-ES" sz="2800" i="1" dirty="0">
                <a:solidFill>
                  <a:schemeClr val="tx1"/>
                </a:solidFill>
                <a:latin typeface="Symbol" panose="05050102010706020507" pitchFamily="18" charset="2"/>
              </a:rPr>
              <a:t>l</a:t>
            </a:r>
            <a:r>
              <a:rPr lang="es-ES" sz="2800" b="1" dirty="0">
                <a:solidFill>
                  <a:schemeClr val="tx1"/>
                </a:solidFill>
              </a:rPr>
              <a:t>x </a:t>
            </a:r>
            <a:r>
              <a:rPr lang="es-ES" sz="2800" dirty="0">
                <a:solidFill>
                  <a:schemeClr val="tx1"/>
                </a:solidFill>
              </a:rPr>
              <a:t>+ (1 </a:t>
            </a:r>
            <a:r>
              <a:rPr lang="es-ES" sz="2800" b="1" dirty="0">
                <a:solidFill>
                  <a:schemeClr val="tx1"/>
                </a:solidFill>
              </a:rPr>
              <a:t>− </a:t>
            </a:r>
            <a:r>
              <a:rPr lang="es-ES" sz="2800" i="1" dirty="0">
                <a:solidFill>
                  <a:schemeClr val="tx1"/>
                </a:solidFill>
                <a:latin typeface="Symbol" panose="05050102010706020507" pitchFamily="18" charset="2"/>
              </a:rPr>
              <a:t>l</a:t>
            </a:r>
            <a:r>
              <a:rPr lang="es-ES" sz="2800" dirty="0">
                <a:solidFill>
                  <a:schemeClr val="tx1"/>
                </a:solidFill>
              </a:rPr>
              <a:t>)</a:t>
            </a:r>
            <a:r>
              <a:rPr lang="es-ES" sz="2800" b="1" dirty="0">
                <a:solidFill>
                  <a:schemeClr val="tx1"/>
                </a:solidFill>
              </a:rPr>
              <a:t>y </a:t>
            </a:r>
            <a:r>
              <a:rPr lang="es-ES" sz="28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≿</a:t>
            </a:r>
            <a:r>
              <a:rPr lang="es-ES" sz="2800" b="1" dirty="0">
                <a:solidFill>
                  <a:schemeClr val="tx1"/>
                </a:solidFill>
              </a:rPr>
              <a:t> y</a:t>
            </a:r>
            <a:r>
              <a:rPr lang="es-ES" sz="2800" i="1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ClrTx/>
              <a:buNone/>
            </a:pPr>
            <a:endParaRPr lang="es-ES" sz="600" i="1" dirty="0">
              <a:solidFill>
                <a:schemeClr val="tx1"/>
              </a:solidFill>
            </a:endParaRP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t-BR" sz="2600" b="1" dirty="0">
                <a:solidFill>
                  <a:schemeClr val="tx1"/>
                </a:solidFill>
              </a:rPr>
              <a:t>Convexidade forte ou estrita: </a:t>
            </a:r>
            <a:r>
              <a:rPr lang="pt-BR" sz="2600" dirty="0">
                <a:solidFill>
                  <a:schemeClr val="tx1"/>
                </a:solidFill>
              </a:rPr>
              <a:t>para quaisquer </a:t>
            </a:r>
            <a:r>
              <a:rPr lang="pt-BR" sz="2600" b="1" dirty="0">
                <a:solidFill>
                  <a:schemeClr val="tx1"/>
                </a:solidFill>
              </a:rPr>
              <a:t>x </a:t>
            </a:r>
            <a:r>
              <a:rPr lang="pt-BR" sz="2600" i="1" dirty="0">
                <a:solidFill>
                  <a:schemeClr val="tx1"/>
                </a:solidFill>
              </a:rPr>
              <a:t>, </a:t>
            </a:r>
            <a:r>
              <a:rPr lang="pt-BR" sz="2600" b="1" dirty="0">
                <a:solidFill>
                  <a:schemeClr val="tx1"/>
                </a:solidFill>
              </a:rPr>
              <a:t>y ∈ </a:t>
            </a:r>
            <a:r>
              <a:rPr lang="pt-BR" sz="2600" i="1" dirty="0">
                <a:solidFill>
                  <a:schemeClr val="tx1"/>
                </a:solidFill>
              </a:rPr>
              <a:t>X  </a:t>
            </a:r>
            <a:r>
              <a:rPr lang="pt-BR" sz="2600" dirty="0">
                <a:solidFill>
                  <a:schemeClr val="tx1"/>
                </a:solidFill>
              </a:rPr>
              <a:t>e  0 </a:t>
            </a:r>
            <a:r>
              <a:rPr lang="pt-BR" sz="2600" i="1" dirty="0">
                <a:solidFill>
                  <a:schemeClr val="tx1"/>
                </a:solidFill>
              </a:rPr>
              <a:t>&lt; </a:t>
            </a:r>
            <a:r>
              <a:rPr lang="pt-BR" sz="2600" i="1" dirty="0">
                <a:solidFill>
                  <a:schemeClr val="tx1"/>
                </a:solidFill>
                <a:latin typeface="Symbol" panose="05050102010706020507" pitchFamily="18" charset="2"/>
              </a:rPr>
              <a:t>l</a:t>
            </a:r>
            <a:r>
              <a:rPr lang="pt-BR" sz="2600" i="1" dirty="0">
                <a:solidFill>
                  <a:schemeClr val="tx1"/>
                </a:solidFill>
              </a:rPr>
              <a:t> &lt; </a:t>
            </a:r>
            <a:r>
              <a:rPr lang="pt-BR" sz="2600" dirty="0">
                <a:solidFill>
                  <a:schemeClr val="tx1"/>
                </a:solidFill>
              </a:rPr>
              <a:t>1</a:t>
            </a:r>
          </a:p>
          <a:p>
            <a:pPr marL="0" indent="0" algn="just">
              <a:buClrTx/>
              <a:buNone/>
            </a:pPr>
            <a:r>
              <a:rPr lang="es-ES" sz="2600" b="1" dirty="0">
                <a:solidFill>
                  <a:schemeClr val="tx1"/>
                </a:solidFill>
              </a:rPr>
              <a:t>                                 </a:t>
            </a:r>
            <a:r>
              <a:rPr lang="es-ES" sz="2800" b="1" dirty="0">
                <a:solidFill>
                  <a:schemeClr val="tx1"/>
                </a:solidFill>
              </a:rPr>
              <a:t>x </a:t>
            </a:r>
            <a:r>
              <a:rPr lang="es-ES" sz="28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≿</a:t>
            </a:r>
            <a:r>
              <a:rPr lang="es-ES" sz="2800" b="1" dirty="0">
                <a:solidFill>
                  <a:schemeClr val="tx1"/>
                </a:solidFill>
              </a:rPr>
              <a:t> y ⇒ </a:t>
            </a:r>
            <a:r>
              <a:rPr lang="es-ES" sz="2800" i="1" dirty="0">
                <a:solidFill>
                  <a:schemeClr val="tx1"/>
                </a:solidFill>
                <a:latin typeface="Symbol" panose="05050102010706020507" pitchFamily="18" charset="2"/>
              </a:rPr>
              <a:t>l</a:t>
            </a:r>
            <a:r>
              <a:rPr lang="es-ES" sz="2800" b="1" dirty="0">
                <a:solidFill>
                  <a:schemeClr val="tx1"/>
                </a:solidFill>
              </a:rPr>
              <a:t>x </a:t>
            </a:r>
            <a:r>
              <a:rPr lang="es-ES" sz="2800" dirty="0">
                <a:solidFill>
                  <a:schemeClr val="tx1"/>
                </a:solidFill>
              </a:rPr>
              <a:t>+ (1 </a:t>
            </a:r>
            <a:r>
              <a:rPr lang="es-ES" sz="2800" b="1" dirty="0">
                <a:solidFill>
                  <a:schemeClr val="tx1"/>
                </a:solidFill>
              </a:rPr>
              <a:t>− </a:t>
            </a:r>
            <a:r>
              <a:rPr lang="es-ES" sz="2800" i="1" dirty="0">
                <a:solidFill>
                  <a:schemeClr val="tx1"/>
                </a:solidFill>
                <a:latin typeface="Symbol" panose="05050102010706020507" pitchFamily="18" charset="2"/>
              </a:rPr>
              <a:t>l</a:t>
            </a:r>
            <a:r>
              <a:rPr lang="es-ES" sz="2800" dirty="0">
                <a:solidFill>
                  <a:schemeClr val="tx1"/>
                </a:solidFill>
              </a:rPr>
              <a:t>)</a:t>
            </a:r>
            <a:r>
              <a:rPr lang="es-ES" sz="2800" b="1" dirty="0">
                <a:solidFill>
                  <a:schemeClr val="tx1"/>
                </a:solidFill>
              </a:rPr>
              <a:t>y ≻ y</a:t>
            </a:r>
            <a:r>
              <a:rPr lang="es-ES" sz="2800" i="1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ClrTx/>
              <a:buNone/>
            </a:pPr>
            <a:endParaRPr lang="es-ES" sz="1200" i="1" dirty="0">
              <a:solidFill>
                <a:schemeClr val="tx1"/>
              </a:solidFill>
            </a:endParaRP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</a:rPr>
              <a:t>Note que convexidade forte implica convexidade fraca, mas a recíproca não é verdadeira.</a:t>
            </a: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1888068" y="133351"/>
            <a:ext cx="8156478" cy="785813"/>
          </a:xfrm>
        </p:spPr>
        <p:txBody>
          <a:bodyPr/>
          <a:lstStyle/>
          <a:p>
            <a:r>
              <a:rPr lang="pt-BR" sz="3200" dirty="0">
                <a:solidFill>
                  <a:schemeClr val="tx1"/>
                </a:solidFill>
              </a:rPr>
              <a:t>Hipóteses Adicionais Sobre Preferências</a:t>
            </a:r>
          </a:p>
        </p:txBody>
      </p:sp>
    </p:spTree>
    <p:extLst>
      <p:ext uri="{BB962C8B-B14F-4D97-AF65-F5344CB8AC3E}">
        <p14:creationId xmlns:p14="http://schemas.microsoft.com/office/powerpoint/2010/main" val="321097209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 bwMode="auto">
          <a:xfrm>
            <a:off x="0" y="1163789"/>
            <a:ext cx="12192000" cy="5167738"/>
          </a:xfrm>
          <a:prstGeom prst="rect">
            <a:avLst/>
          </a:prstGeom>
          <a:solidFill>
            <a:srgbClr val="F8F8F8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Elipse 65"/>
          <p:cNvSpPr/>
          <p:nvPr/>
        </p:nvSpPr>
        <p:spPr bwMode="auto">
          <a:xfrm>
            <a:off x="8834192" y="3699173"/>
            <a:ext cx="1273015" cy="1211818"/>
          </a:xfrm>
          <a:prstGeom prst="ellipse">
            <a:avLst/>
          </a:prstGeom>
          <a:solidFill>
            <a:srgbClr val="CCFFCC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5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Elipse 64"/>
          <p:cNvSpPr/>
          <p:nvPr/>
        </p:nvSpPr>
        <p:spPr bwMode="auto">
          <a:xfrm>
            <a:off x="7324042" y="2189020"/>
            <a:ext cx="1273015" cy="1211818"/>
          </a:xfrm>
          <a:prstGeom prst="ellipse">
            <a:avLst/>
          </a:prstGeom>
          <a:solidFill>
            <a:srgbClr val="CCFFCC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5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tângulo 63"/>
          <p:cNvSpPr/>
          <p:nvPr/>
        </p:nvSpPr>
        <p:spPr bwMode="auto">
          <a:xfrm rot="2513175">
            <a:off x="7922468" y="3167182"/>
            <a:ext cx="1175372" cy="1140526"/>
          </a:xfrm>
          <a:prstGeom prst="rect">
            <a:avLst/>
          </a:prstGeom>
          <a:solidFill>
            <a:srgbClr val="CCFFCC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1888068" y="133351"/>
            <a:ext cx="8156478" cy="785813"/>
          </a:xfrm>
        </p:spPr>
        <p:txBody>
          <a:bodyPr/>
          <a:lstStyle/>
          <a:p>
            <a:r>
              <a:rPr lang="pt-BR" sz="3200" dirty="0">
                <a:solidFill>
                  <a:schemeClr val="tx1"/>
                </a:solidFill>
              </a:rPr>
              <a:t>Hipóteses Adicionais Sobre Preferências</a:t>
            </a: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852383" y="2010886"/>
            <a:ext cx="0" cy="3429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852383" y="5439886"/>
            <a:ext cx="403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888521" y="5189842"/>
            <a:ext cx="485710" cy="493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pt-BR" sz="2600" b="1" dirty="0">
                <a:latin typeface="+mn-lt"/>
              </a:rPr>
              <a:t>x</a:t>
            </a:r>
            <a:r>
              <a:rPr lang="en-US" altLang="pt-BR" sz="1600" b="1" dirty="0">
                <a:latin typeface="+mn-lt"/>
              </a:rPr>
              <a:t>1</a:t>
            </a:r>
            <a:endParaRPr lang="en-US" altLang="pt-BR" sz="1600" b="1" baseline="-25000" dirty="0">
              <a:latin typeface="+mn-lt"/>
            </a:endParaRPr>
          </a:p>
        </p:txBody>
      </p:sp>
      <p:sp>
        <p:nvSpPr>
          <p:cNvPr id="28" name="Arco 27"/>
          <p:cNvSpPr/>
          <p:nvPr/>
        </p:nvSpPr>
        <p:spPr bwMode="auto">
          <a:xfrm rot="10800000">
            <a:off x="1163787" y="-560287"/>
            <a:ext cx="6428497" cy="5685889"/>
          </a:xfrm>
          <a:prstGeom prst="arc">
            <a:avLst/>
          </a:prstGeom>
          <a:solidFill>
            <a:srgbClr val="CCFFCC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0" name="Conector reto 29"/>
          <p:cNvCxnSpPr/>
          <p:nvPr/>
        </p:nvCxnSpPr>
        <p:spPr bwMode="auto">
          <a:xfrm>
            <a:off x="1316182" y="3131127"/>
            <a:ext cx="1981200" cy="1814946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Elipse 30"/>
          <p:cNvSpPr/>
          <p:nvPr/>
        </p:nvSpPr>
        <p:spPr bwMode="auto">
          <a:xfrm>
            <a:off x="3214262" y="4862949"/>
            <a:ext cx="124691" cy="19396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Elipse 31"/>
          <p:cNvSpPr/>
          <p:nvPr/>
        </p:nvSpPr>
        <p:spPr bwMode="auto">
          <a:xfrm>
            <a:off x="1219207" y="3034155"/>
            <a:ext cx="124691" cy="19396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1274620" y="2673932"/>
            <a:ext cx="258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+mn-lt"/>
              </a:rPr>
              <a:t>y</a:t>
            </a:r>
          </a:p>
        </p:txBody>
      </p:sp>
      <p:sp>
        <p:nvSpPr>
          <p:cNvPr id="34" name="CaixaDeTexto 33"/>
          <p:cNvSpPr txBox="1"/>
          <p:nvPr/>
        </p:nvSpPr>
        <p:spPr>
          <a:xfrm>
            <a:off x="3269679" y="4516592"/>
            <a:ext cx="258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+mn-lt"/>
              </a:rPr>
              <a:t>x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817414" y="5652647"/>
            <a:ext cx="403167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b="1" dirty="0">
                <a:latin typeface="+mn-lt"/>
              </a:rPr>
              <a:t>z</a:t>
            </a:r>
            <a:r>
              <a:rPr lang="es-ES" dirty="0">
                <a:latin typeface="+mn-lt"/>
              </a:rPr>
              <a:t> = [</a:t>
            </a:r>
            <a:r>
              <a:rPr lang="es-ES" i="1" dirty="0">
                <a:latin typeface="Symbol" panose="05050102010706020507" pitchFamily="18" charset="2"/>
              </a:rPr>
              <a:t>l</a:t>
            </a:r>
            <a:r>
              <a:rPr lang="es-ES" b="1" dirty="0">
                <a:latin typeface="+mn-lt"/>
              </a:rPr>
              <a:t>x </a:t>
            </a:r>
            <a:r>
              <a:rPr lang="es-ES" dirty="0">
                <a:latin typeface="+mn-lt"/>
              </a:rPr>
              <a:t>+ (1 </a:t>
            </a:r>
            <a:r>
              <a:rPr lang="es-ES" b="1" dirty="0">
                <a:latin typeface="+mn-lt"/>
              </a:rPr>
              <a:t>− </a:t>
            </a:r>
            <a:r>
              <a:rPr lang="es-ES" i="1" dirty="0">
                <a:latin typeface="Symbol" panose="05050102010706020507" pitchFamily="18" charset="2"/>
              </a:rPr>
              <a:t>l</a:t>
            </a:r>
            <a:r>
              <a:rPr lang="es-ES" dirty="0">
                <a:latin typeface="+mn-lt"/>
              </a:rPr>
              <a:t>)</a:t>
            </a:r>
            <a:r>
              <a:rPr lang="es-ES" b="1" dirty="0">
                <a:latin typeface="+mn-lt"/>
              </a:rPr>
              <a:t>y</a:t>
            </a:r>
            <a:r>
              <a:rPr lang="es-ES" dirty="0">
                <a:latin typeface="+mn-lt"/>
              </a:rPr>
              <a:t>]</a:t>
            </a:r>
            <a:r>
              <a:rPr lang="es-ES" b="1" dirty="0">
                <a:latin typeface="+mn-lt"/>
              </a:rPr>
              <a:t> </a:t>
            </a:r>
            <a:r>
              <a:rPr lang="es-E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≻ y </a:t>
            </a:r>
            <a:r>
              <a:rPr lang="es-ES" b="1" dirty="0">
                <a:latin typeface="+mn-lt"/>
                <a:cs typeface="Lucida Sans Unicode" panose="020B0602030504020204" pitchFamily="34" charset="0"/>
              </a:rPr>
              <a:t>e</a:t>
            </a:r>
            <a:r>
              <a:rPr lang="es-E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≻x</a:t>
            </a:r>
            <a:endParaRPr lang="pt-BR" dirty="0">
              <a:latin typeface="+mn-lt"/>
            </a:endParaRPr>
          </a:p>
        </p:txBody>
      </p:sp>
      <p:sp>
        <p:nvSpPr>
          <p:cNvPr id="36" name="Elipse 35"/>
          <p:cNvSpPr/>
          <p:nvPr/>
        </p:nvSpPr>
        <p:spPr bwMode="auto">
          <a:xfrm>
            <a:off x="2189023" y="3879269"/>
            <a:ext cx="124691" cy="19396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2327563" y="361603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+mn-lt"/>
              </a:rPr>
              <a:t>z</a:t>
            </a:r>
          </a:p>
        </p:txBody>
      </p:sp>
      <p:sp>
        <p:nvSpPr>
          <p:cNvPr id="38" name="CaixaDeTexto 37"/>
          <p:cNvSpPr txBox="1"/>
          <p:nvPr/>
        </p:nvSpPr>
        <p:spPr>
          <a:xfrm>
            <a:off x="152404" y="1360805"/>
            <a:ext cx="5500255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>
                <a:latin typeface="+mn-lt"/>
              </a:rPr>
              <a:t>Preferências Estritamente Convexas</a:t>
            </a:r>
          </a:p>
        </p:txBody>
      </p:sp>
      <p:sp>
        <p:nvSpPr>
          <p:cNvPr id="39" name="Line 5"/>
          <p:cNvSpPr>
            <a:spLocks noChangeShapeType="1"/>
          </p:cNvSpPr>
          <p:nvPr/>
        </p:nvSpPr>
        <p:spPr bwMode="auto">
          <a:xfrm>
            <a:off x="6657430" y="1997029"/>
            <a:ext cx="0" cy="3429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" name="Line 6"/>
          <p:cNvSpPr>
            <a:spLocks noChangeShapeType="1"/>
          </p:cNvSpPr>
          <p:nvPr/>
        </p:nvSpPr>
        <p:spPr bwMode="auto">
          <a:xfrm>
            <a:off x="6657430" y="5426029"/>
            <a:ext cx="403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8" name="CaixaDeTexto 47"/>
          <p:cNvSpPr txBox="1"/>
          <p:nvPr/>
        </p:nvSpPr>
        <p:spPr>
          <a:xfrm>
            <a:off x="6636316" y="5638790"/>
            <a:ext cx="403167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b="1" dirty="0">
                <a:latin typeface="+mn-lt"/>
              </a:rPr>
              <a:t>z</a:t>
            </a:r>
            <a:r>
              <a:rPr lang="es-ES" dirty="0">
                <a:latin typeface="+mn-lt"/>
              </a:rPr>
              <a:t> = [</a:t>
            </a:r>
            <a:r>
              <a:rPr lang="es-ES" i="1" dirty="0">
                <a:latin typeface="Symbol" panose="05050102010706020507" pitchFamily="18" charset="2"/>
              </a:rPr>
              <a:t>l</a:t>
            </a:r>
            <a:r>
              <a:rPr lang="es-ES" b="1" dirty="0">
                <a:latin typeface="+mn-lt"/>
              </a:rPr>
              <a:t>x </a:t>
            </a:r>
            <a:r>
              <a:rPr lang="es-ES" dirty="0">
                <a:latin typeface="+mn-lt"/>
              </a:rPr>
              <a:t>+ (1 </a:t>
            </a:r>
            <a:r>
              <a:rPr lang="es-ES" b="1" dirty="0">
                <a:latin typeface="+mn-lt"/>
              </a:rPr>
              <a:t>− </a:t>
            </a:r>
            <a:r>
              <a:rPr lang="es-ES" i="1" dirty="0">
                <a:latin typeface="Symbol" panose="05050102010706020507" pitchFamily="18" charset="2"/>
              </a:rPr>
              <a:t>l</a:t>
            </a:r>
            <a:r>
              <a:rPr lang="es-ES" dirty="0">
                <a:latin typeface="+mn-lt"/>
              </a:rPr>
              <a:t>)</a:t>
            </a:r>
            <a:r>
              <a:rPr lang="es-ES" b="1" dirty="0">
                <a:latin typeface="+mn-lt"/>
              </a:rPr>
              <a:t>y</a:t>
            </a:r>
            <a:r>
              <a:rPr lang="es-ES" dirty="0">
                <a:latin typeface="+mn-lt"/>
              </a:rPr>
              <a:t>]</a:t>
            </a:r>
            <a:r>
              <a:rPr lang="es-ES" b="1" dirty="0">
                <a:latin typeface="+mn-lt"/>
              </a:rPr>
              <a:t> </a:t>
            </a:r>
            <a:r>
              <a:rPr lang="es-E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≿ y </a:t>
            </a:r>
            <a:r>
              <a:rPr lang="es-ES" b="1" dirty="0">
                <a:latin typeface="+mn-lt"/>
                <a:cs typeface="Lucida Sans Unicode" panose="020B0602030504020204" pitchFamily="34" charset="0"/>
              </a:rPr>
              <a:t>e</a:t>
            </a:r>
            <a:r>
              <a:rPr lang="es-E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≿x</a:t>
            </a:r>
            <a:endParaRPr lang="pt-BR" dirty="0">
              <a:latin typeface="+mn-lt"/>
            </a:endParaRPr>
          </a:p>
        </p:txBody>
      </p:sp>
      <p:sp>
        <p:nvSpPr>
          <p:cNvPr id="49" name="Elipse 48"/>
          <p:cNvSpPr/>
          <p:nvPr/>
        </p:nvSpPr>
        <p:spPr bwMode="auto">
          <a:xfrm>
            <a:off x="8021778" y="4045527"/>
            <a:ext cx="124691" cy="19396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CaixaDeTexto 49"/>
          <p:cNvSpPr txBox="1"/>
          <p:nvPr/>
        </p:nvSpPr>
        <p:spPr>
          <a:xfrm>
            <a:off x="8077186" y="3713013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+mn-lt"/>
              </a:rPr>
              <a:t>z</a:t>
            </a:r>
          </a:p>
        </p:txBody>
      </p:sp>
      <p:sp>
        <p:nvSpPr>
          <p:cNvPr id="51" name="CaixaDeTexto 50"/>
          <p:cNvSpPr txBox="1"/>
          <p:nvPr/>
        </p:nvSpPr>
        <p:spPr>
          <a:xfrm>
            <a:off x="6012870" y="1346948"/>
            <a:ext cx="6068289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>
                <a:latin typeface="+mn-lt"/>
              </a:rPr>
              <a:t>Preferências Convexas </a:t>
            </a:r>
            <a:r>
              <a:rPr lang="pt-BR" sz="2200" b="1" dirty="0">
                <a:latin typeface="+mn-lt"/>
              </a:rPr>
              <a:t>(não estritamente)</a:t>
            </a:r>
          </a:p>
        </p:txBody>
      </p:sp>
      <p:cxnSp>
        <p:nvCxnSpPr>
          <p:cNvPr id="53" name="Conector reto 52"/>
          <p:cNvCxnSpPr/>
          <p:nvPr/>
        </p:nvCxnSpPr>
        <p:spPr bwMode="auto">
          <a:xfrm>
            <a:off x="7675424" y="3749891"/>
            <a:ext cx="841664" cy="780545"/>
          </a:xfrm>
          <a:prstGeom prst="line">
            <a:avLst/>
          </a:prstGeom>
          <a:solidFill>
            <a:srgbClr val="FFCC99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Arco 54"/>
          <p:cNvSpPr/>
          <p:nvPr/>
        </p:nvSpPr>
        <p:spPr bwMode="auto">
          <a:xfrm rot="13234444">
            <a:off x="7112181" y="2063523"/>
            <a:ext cx="3689954" cy="2497945"/>
          </a:xfrm>
          <a:prstGeom prst="arc">
            <a:avLst>
              <a:gd name="adj1" fmla="val 18061773"/>
              <a:gd name="adj2" fmla="val 20705574"/>
            </a:avLst>
          </a:prstGeom>
          <a:solidFill>
            <a:srgbClr val="CCFFCC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Arco 55"/>
          <p:cNvSpPr/>
          <p:nvPr/>
        </p:nvSpPr>
        <p:spPr bwMode="auto">
          <a:xfrm rot="2436529" flipV="1">
            <a:off x="6968588" y="2648477"/>
            <a:ext cx="3533556" cy="1832122"/>
          </a:xfrm>
          <a:prstGeom prst="arc">
            <a:avLst>
              <a:gd name="adj1" fmla="val 18061773"/>
              <a:gd name="adj2" fmla="val 20705574"/>
            </a:avLst>
          </a:prstGeom>
          <a:solidFill>
            <a:srgbClr val="CCFFCC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Elipse 44"/>
          <p:cNvSpPr/>
          <p:nvPr/>
        </p:nvSpPr>
        <p:spPr bwMode="auto">
          <a:xfrm>
            <a:off x="7633849" y="3671469"/>
            <a:ext cx="124691" cy="19396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Elipse 43"/>
          <p:cNvSpPr/>
          <p:nvPr/>
        </p:nvSpPr>
        <p:spPr bwMode="auto">
          <a:xfrm>
            <a:off x="8451274" y="4419593"/>
            <a:ext cx="124691" cy="19396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Arco 66"/>
          <p:cNvSpPr/>
          <p:nvPr/>
        </p:nvSpPr>
        <p:spPr bwMode="auto">
          <a:xfrm rot="2039463">
            <a:off x="6158626" y="2508340"/>
            <a:ext cx="4198967" cy="2145998"/>
          </a:xfrm>
          <a:prstGeom prst="arc">
            <a:avLst>
              <a:gd name="adj1" fmla="val 14649356"/>
              <a:gd name="adj2" fmla="val 20752715"/>
            </a:avLst>
          </a:prstGeom>
          <a:solidFill>
            <a:srgbClr val="CCFFCC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CaixaDeTexto 45"/>
          <p:cNvSpPr txBox="1"/>
          <p:nvPr/>
        </p:nvSpPr>
        <p:spPr>
          <a:xfrm>
            <a:off x="7689270" y="3297382"/>
            <a:ext cx="258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+mn-lt"/>
              </a:rPr>
              <a:t>y</a:t>
            </a:r>
          </a:p>
        </p:txBody>
      </p:sp>
      <p:sp>
        <p:nvSpPr>
          <p:cNvPr id="47" name="CaixaDeTexto 46"/>
          <p:cNvSpPr txBox="1"/>
          <p:nvPr/>
        </p:nvSpPr>
        <p:spPr>
          <a:xfrm>
            <a:off x="8562110" y="4100946"/>
            <a:ext cx="258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+mn-lt"/>
              </a:rPr>
              <a:t>x</a:t>
            </a:r>
          </a:p>
        </p:txBody>
      </p:sp>
      <p:sp>
        <p:nvSpPr>
          <p:cNvPr id="43" name="Rectangle 8"/>
          <p:cNvSpPr>
            <a:spLocks noChangeArrowheads="1"/>
          </p:cNvSpPr>
          <p:nvPr/>
        </p:nvSpPr>
        <p:spPr bwMode="auto">
          <a:xfrm>
            <a:off x="330379" y="1767771"/>
            <a:ext cx="485710" cy="493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pt-BR" sz="2600" b="1" dirty="0">
                <a:latin typeface="+mn-lt"/>
              </a:rPr>
              <a:t>x</a:t>
            </a:r>
            <a:r>
              <a:rPr lang="en-US" altLang="pt-BR" sz="1600" b="1" dirty="0">
                <a:latin typeface="+mn-lt"/>
              </a:rPr>
              <a:t>2</a:t>
            </a:r>
            <a:endParaRPr lang="en-US" altLang="pt-BR" sz="1600" b="1" baseline="-25000" dirty="0">
              <a:latin typeface="+mn-lt"/>
            </a:endParaRPr>
          </a:p>
        </p:txBody>
      </p:sp>
      <p:sp>
        <p:nvSpPr>
          <p:cNvPr id="52" name="Rectangle 8"/>
          <p:cNvSpPr>
            <a:spLocks noChangeArrowheads="1"/>
          </p:cNvSpPr>
          <p:nvPr/>
        </p:nvSpPr>
        <p:spPr bwMode="auto">
          <a:xfrm>
            <a:off x="6093876" y="1837041"/>
            <a:ext cx="485710" cy="493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pt-BR" sz="2600" b="1" dirty="0">
                <a:latin typeface="+mn-lt"/>
              </a:rPr>
              <a:t>x</a:t>
            </a:r>
            <a:r>
              <a:rPr lang="en-US" altLang="pt-BR" sz="1600" b="1" dirty="0">
                <a:latin typeface="+mn-lt"/>
              </a:rPr>
              <a:t>2</a:t>
            </a:r>
            <a:endParaRPr lang="en-US" altLang="pt-BR" sz="1600" b="1" baseline="-25000" dirty="0">
              <a:latin typeface="+mn-lt"/>
            </a:endParaRPr>
          </a:p>
        </p:txBody>
      </p:sp>
      <p:sp>
        <p:nvSpPr>
          <p:cNvPr id="54" name="Rectangle 8"/>
          <p:cNvSpPr>
            <a:spLocks noChangeArrowheads="1"/>
          </p:cNvSpPr>
          <p:nvPr/>
        </p:nvSpPr>
        <p:spPr bwMode="auto">
          <a:xfrm>
            <a:off x="10610430" y="5189839"/>
            <a:ext cx="485710" cy="493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pt-BR" sz="2600" b="1" dirty="0">
                <a:latin typeface="+mn-lt"/>
              </a:rPr>
              <a:t>x</a:t>
            </a:r>
            <a:r>
              <a:rPr lang="en-US" altLang="pt-BR" sz="1600" b="1" dirty="0">
                <a:latin typeface="+mn-lt"/>
              </a:rPr>
              <a:t>1</a:t>
            </a:r>
            <a:endParaRPr lang="en-US" altLang="pt-BR" sz="1600" b="1" baseline="-25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0536124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/>
      <p:bldP spid="48" grpId="0" animBg="1"/>
      <p:bldP spid="49" grpId="0" animBg="1"/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 bwMode="auto">
          <a:xfrm>
            <a:off x="4945444" y="2134008"/>
            <a:ext cx="7080296" cy="3815790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Retângulo 3"/>
          <p:cNvSpPr/>
          <p:nvPr/>
        </p:nvSpPr>
        <p:spPr bwMode="auto">
          <a:xfrm>
            <a:off x="166689" y="2099008"/>
            <a:ext cx="4592368" cy="3850790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1" y="133351"/>
            <a:ext cx="10464800" cy="785813"/>
          </a:xfrm>
        </p:spPr>
        <p:txBody>
          <a:bodyPr/>
          <a:lstStyle/>
          <a:p>
            <a:pPr algn="ctr"/>
            <a:r>
              <a:rPr lang="pt-BR" sz="3200" dirty="0">
                <a:solidFill>
                  <a:schemeClr val="tx1"/>
                </a:solidFill>
              </a:rPr>
              <a:t>Preferências Convexas: Significado.</a:t>
            </a:r>
          </a:p>
        </p:txBody>
      </p:sp>
      <p:graphicFrame>
        <p:nvGraphicFramePr>
          <p:cNvPr id="22" name="Objeto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9108710"/>
              </p:ext>
            </p:extLst>
          </p:nvPr>
        </p:nvGraphicFramePr>
        <p:xfrm>
          <a:off x="5112846" y="2838957"/>
          <a:ext cx="6871341" cy="1725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71800" imgH="774360" progId="Equation.DSMT4">
                  <p:embed/>
                </p:oleObj>
              </mc:Choice>
              <mc:Fallback>
                <p:oleObj name="Equation" r:id="rId2" imgW="2971800" imgH="774360" progId="Equation.DSMT4">
                  <p:embed/>
                  <p:pic>
                    <p:nvPicPr>
                      <p:cNvPr id="22" name="Objeto 2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112846" y="2838957"/>
                        <a:ext cx="6871341" cy="17252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to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3682681"/>
              </p:ext>
            </p:extLst>
          </p:nvPr>
        </p:nvGraphicFramePr>
        <p:xfrm>
          <a:off x="5111704" y="2134008"/>
          <a:ext cx="4816443" cy="623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82600" imgH="279360" progId="Equation.DSMT4">
                  <p:embed/>
                </p:oleObj>
              </mc:Choice>
              <mc:Fallback>
                <p:oleObj name="Equation" r:id="rId4" imgW="2082600" imgH="279360" progId="Equation.DSMT4">
                  <p:embed/>
                  <p:pic>
                    <p:nvPicPr>
                      <p:cNvPr id="23" name="Objeto 2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111704" y="2134008"/>
                        <a:ext cx="4816443" cy="6237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to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3246464"/>
              </p:ext>
            </p:extLst>
          </p:nvPr>
        </p:nvGraphicFramePr>
        <p:xfrm>
          <a:off x="5136448" y="4794108"/>
          <a:ext cx="3990556" cy="1052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726920" imgH="469800" progId="Equation.DSMT4">
                  <p:embed/>
                </p:oleObj>
              </mc:Choice>
              <mc:Fallback>
                <p:oleObj name="Equation" r:id="rId6" imgW="1726920" imgH="469800" progId="Equation.DSMT4">
                  <p:embed/>
                  <p:pic>
                    <p:nvPicPr>
                      <p:cNvPr id="24" name="Objeto 23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136448" y="4794108"/>
                        <a:ext cx="3990556" cy="10525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Arco 10"/>
          <p:cNvSpPr/>
          <p:nvPr/>
        </p:nvSpPr>
        <p:spPr>
          <a:xfrm rot="10971293">
            <a:off x="1013952" y="1187156"/>
            <a:ext cx="5069119" cy="4067209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Arco 16"/>
          <p:cNvSpPr/>
          <p:nvPr/>
        </p:nvSpPr>
        <p:spPr>
          <a:xfrm rot="10971293">
            <a:off x="1206995" y="1007970"/>
            <a:ext cx="5069119" cy="4067209"/>
          </a:xfrm>
          <a:prstGeom prst="arc">
            <a:avLst>
              <a:gd name="adj1" fmla="val 16427575"/>
              <a:gd name="adj2" fmla="val 21311900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ctor de Seta Reta 5"/>
          <p:cNvCxnSpPr/>
          <p:nvPr/>
        </p:nvCxnSpPr>
        <p:spPr>
          <a:xfrm flipV="1">
            <a:off x="728663" y="2303982"/>
            <a:ext cx="0" cy="327958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>
            <a:off x="728663" y="5583565"/>
            <a:ext cx="3764347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4286574" y="5526535"/>
            <a:ext cx="386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+mn-lt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70286" y="2099008"/>
            <a:ext cx="386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+mn-lt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3408219" y="5069520"/>
            <a:ext cx="6017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2" name="Elipse 11"/>
          <p:cNvSpPr/>
          <p:nvPr/>
        </p:nvSpPr>
        <p:spPr>
          <a:xfrm flipH="1">
            <a:off x="1059665" y="3636312"/>
            <a:ext cx="151605" cy="19304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lipse 12"/>
          <p:cNvSpPr/>
          <p:nvPr/>
        </p:nvSpPr>
        <p:spPr>
          <a:xfrm flipH="1">
            <a:off x="2562575" y="4968643"/>
            <a:ext cx="151605" cy="19304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4" name="Obje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8817562"/>
              </p:ext>
            </p:extLst>
          </p:nvPr>
        </p:nvGraphicFramePr>
        <p:xfrm>
          <a:off x="728663" y="3746089"/>
          <a:ext cx="414946" cy="41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52280" imgH="164880" progId="Equation.DSMT4">
                  <p:embed/>
                </p:oleObj>
              </mc:Choice>
              <mc:Fallback>
                <p:oleObj name="Equation" r:id="rId8" imgW="152280" imgH="164880" progId="Equation.DSMT4">
                  <p:embed/>
                  <p:pic>
                    <p:nvPicPr>
                      <p:cNvPr id="14" name="Objeto 13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28663" y="3746089"/>
                        <a:ext cx="414946" cy="415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8184591"/>
              </p:ext>
            </p:extLst>
          </p:nvPr>
        </p:nvGraphicFramePr>
        <p:xfrm>
          <a:off x="2244150" y="5065340"/>
          <a:ext cx="414946" cy="41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52280" imgH="164880" progId="Equation.DSMT4">
                  <p:embed/>
                </p:oleObj>
              </mc:Choice>
              <mc:Fallback>
                <p:oleObj name="Equation" r:id="rId10" imgW="152280" imgH="164880" progId="Equation.DSMT4">
                  <p:embed/>
                  <p:pic>
                    <p:nvPicPr>
                      <p:cNvPr id="15" name="Objeto 14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244150" y="5065340"/>
                        <a:ext cx="414946" cy="415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Conector reto 15"/>
          <p:cNvCxnSpPr>
            <a:stCxn id="12" idx="3"/>
            <a:endCxn id="13" idx="7"/>
          </p:cNvCxnSpPr>
          <p:nvPr/>
        </p:nvCxnSpPr>
        <p:spPr>
          <a:xfrm>
            <a:off x="1189070" y="3801083"/>
            <a:ext cx="1395707" cy="119583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3445125" y="4785876"/>
            <a:ext cx="6756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pt-BR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9" name="Elipse 18"/>
          <p:cNvSpPr/>
          <p:nvPr/>
        </p:nvSpPr>
        <p:spPr>
          <a:xfrm flipH="1">
            <a:off x="1790401" y="4263167"/>
            <a:ext cx="151605" cy="193041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20" name="Objeto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6584102"/>
              </p:ext>
            </p:extLst>
          </p:nvPr>
        </p:nvGraphicFramePr>
        <p:xfrm>
          <a:off x="1983445" y="3943773"/>
          <a:ext cx="414946" cy="41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52280" imgH="164880" progId="Equation.DSMT4">
                  <p:embed/>
                </p:oleObj>
              </mc:Choice>
              <mc:Fallback>
                <p:oleObj name="Equation" r:id="rId12" imgW="152280" imgH="164880" progId="Equation.DSMT4">
                  <p:embed/>
                  <p:pic>
                    <p:nvPicPr>
                      <p:cNvPr id="20" name="Objeto 19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983445" y="3943773"/>
                        <a:ext cx="414946" cy="415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CaixaDeTexto 26"/>
          <p:cNvSpPr txBox="1"/>
          <p:nvPr/>
        </p:nvSpPr>
        <p:spPr>
          <a:xfrm>
            <a:off x="260484" y="3521758"/>
            <a:ext cx="6612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28" name="CaixaDeTexto 27"/>
          <p:cNvSpPr txBox="1"/>
          <p:nvPr/>
        </p:nvSpPr>
        <p:spPr>
          <a:xfrm>
            <a:off x="881179" y="5546659"/>
            <a:ext cx="6612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246054" y="4812524"/>
            <a:ext cx="6612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30" name="CaixaDeTexto 29"/>
          <p:cNvSpPr txBox="1"/>
          <p:nvPr/>
        </p:nvSpPr>
        <p:spPr>
          <a:xfrm>
            <a:off x="2425526" y="5546659"/>
            <a:ext cx="6612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246054" y="4136680"/>
            <a:ext cx="6612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32" name="CaixaDeTexto 31"/>
          <p:cNvSpPr txBox="1"/>
          <p:nvPr/>
        </p:nvSpPr>
        <p:spPr>
          <a:xfrm>
            <a:off x="1653353" y="5546659"/>
            <a:ext cx="6612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cxnSp>
        <p:nvCxnSpPr>
          <p:cNvPr id="33" name="Conector reto 32"/>
          <p:cNvCxnSpPr/>
          <p:nvPr/>
        </p:nvCxnSpPr>
        <p:spPr>
          <a:xfrm>
            <a:off x="728663" y="3746089"/>
            <a:ext cx="45638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/>
          <p:nvPr/>
        </p:nvCxnSpPr>
        <p:spPr>
          <a:xfrm>
            <a:off x="728663" y="5071132"/>
            <a:ext cx="1833913" cy="272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/>
          <p:cNvCxnSpPr/>
          <p:nvPr/>
        </p:nvCxnSpPr>
        <p:spPr>
          <a:xfrm>
            <a:off x="1114749" y="3746089"/>
            <a:ext cx="0" cy="18374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/>
          <p:cNvCxnSpPr/>
          <p:nvPr/>
        </p:nvCxnSpPr>
        <p:spPr>
          <a:xfrm>
            <a:off x="2659097" y="5065076"/>
            <a:ext cx="0" cy="525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/>
          <p:cNvCxnSpPr/>
          <p:nvPr/>
        </p:nvCxnSpPr>
        <p:spPr>
          <a:xfrm>
            <a:off x="728663" y="4361011"/>
            <a:ext cx="1061739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/>
          <p:cNvCxnSpPr/>
          <p:nvPr/>
        </p:nvCxnSpPr>
        <p:spPr>
          <a:xfrm>
            <a:off x="1886923" y="4359511"/>
            <a:ext cx="0" cy="1224054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ixaDeTexto 39"/>
          <p:cNvSpPr txBox="1"/>
          <p:nvPr/>
        </p:nvSpPr>
        <p:spPr>
          <a:xfrm>
            <a:off x="246055" y="1018221"/>
            <a:ext cx="117381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Se as preferências são convexas, os indivíduos aumentam a sua utilidade através da diversificação do consumo.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201652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19" grpId="0" animBg="1"/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 bwMode="auto">
          <a:xfrm>
            <a:off x="207818" y="1136073"/>
            <a:ext cx="11333018" cy="4876800"/>
          </a:xfrm>
          <a:prstGeom prst="rect">
            <a:avLst/>
          </a:prstGeom>
          <a:solidFill>
            <a:srgbClr val="F8F8F8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tângulo 50"/>
          <p:cNvSpPr/>
          <p:nvPr/>
        </p:nvSpPr>
        <p:spPr bwMode="auto">
          <a:xfrm>
            <a:off x="9676804" y="4980875"/>
            <a:ext cx="243056" cy="66656"/>
          </a:xfrm>
          <a:prstGeom prst="rect">
            <a:avLst/>
          </a:prstGeom>
          <a:solidFill>
            <a:srgbClr val="CCFFCC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tângulo 49"/>
          <p:cNvSpPr/>
          <p:nvPr/>
        </p:nvSpPr>
        <p:spPr bwMode="auto">
          <a:xfrm>
            <a:off x="9636558" y="4779817"/>
            <a:ext cx="283302" cy="201058"/>
          </a:xfrm>
          <a:prstGeom prst="rect">
            <a:avLst/>
          </a:prstGeom>
          <a:solidFill>
            <a:srgbClr val="CCFFCC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tângulo 47"/>
          <p:cNvSpPr/>
          <p:nvPr/>
        </p:nvSpPr>
        <p:spPr bwMode="auto">
          <a:xfrm>
            <a:off x="9254846" y="3519049"/>
            <a:ext cx="665014" cy="1163783"/>
          </a:xfrm>
          <a:prstGeom prst="rect">
            <a:avLst/>
          </a:prstGeom>
          <a:solidFill>
            <a:srgbClr val="CCFFCC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tângulo 45"/>
          <p:cNvSpPr/>
          <p:nvPr/>
        </p:nvSpPr>
        <p:spPr bwMode="auto">
          <a:xfrm>
            <a:off x="8340439" y="3394364"/>
            <a:ext cx="1579421" cy="138540"/>
          </a:xfrm>
          <a:prstGeom prst="rect">
            <a:avLst/>
          </a:prstGeom>
          <a:solidFill>
            <a:srgbClr val="CCFFCC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tângulo 43"/>
          <p:cNvSpPr/>
          <p:nvPr/>
        </p:nvSpPr>
        <p:spPr bwMode="auto">
          <a:xfrm>
            <a:off x="7730834" y="2768124"/>
            <a:ext cx="2189026" cy="626240"/>
          </a:xfrm>
          <a:prstGeom prst="rect">
            <a:avLst/>
          </a:prstGeom>
          <a:solidFill>
            <a:srgbClr val="CCFFCC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tângulo 42"/>
          <p:cNvSpPr/>
          <p:nvPr/>
        </p:nvSpPr>
        <p:spPr bwMode="auto">
          <a:xfrm>
            <a:off x="7453765" y="2343288"/>
            <a:ext cx="2466095" cy="538453"/>
          </a:xfrm>
          <a:prstGeom prst="rect">
            <a:avLst/>
          </a:prstGeom>
          <a:solidFill>
            <a:srgbClr val="CCFFCC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Freeform 22"/>
          <p:cNvSpPr>
            <a:spLocks/>
          </p:cNvSpPr>
          <p:nvPr/>
        </p:nvSpPr>
        <p:spPr bwMode="auto">
          <a:xfrm rot="413557">
            <a:off x="7258294" y="2498568"/>
            <a:ext cx="2731944" cy="2393683"/>
          </a:xfrm>
          <a:custGeom>
            <a:avLst/>
            <a:gdLst>
              <a:gd name="T0" fmla="*/ 0 w 2290"/>
              <a:gd name="T1" fmla="*/ 0 h 2046"/>
              <a:gd name="T2" fmla="*/ 63 w 2290"/>
              <a:gd name="T3" fmla="*/ 409 h 2046"/>
              <a:gd name="T4" fmla="*/ 327 w 2290"/>
              <a:gd name="T5" fmla="*/ 855 h 2046"/>
              <a:gd name="T6" fmla="*/ 1072 w 2290"/>
              <a:gd name="T7" fmla="*/ 1018 h 2046"/>
              <a:gd name="T8" fmla="*/ 1336 w 2290"/>
              <a:gd name="T9" fmla="*/ 1582 h 2046"/>
              <a:gd name="T10" fmla="*/ 1872 w 2290"/>
              <a:gd name="T11" fmla="*/ 1900 h 2046"/>
              <a:gd name="T12" fmla="*/ 2290 w 2290"/>
              <a:gd name="T13" fmla="*/ 2046 h 20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90" h="2046">
                <a:moveTo>
                  <a:pt x="0" y="0"/>
                </a:moveTo>
                <a:cubicBezTo>
                  <a:pt x="5" y="119"/>
                  <a:pt x="9" y="266"/>
                  <a:pt x="63" y="409"/>
                </a:cubicBezTo>
                <a:cubicBezTo>
                  <a:pt x="117" y="552"/>
                  <a:pt x="159" y="754"/>
                  <a:pt x="327" y="855"/>
                </a:cubicBezTo>
                <a:cubicBezTo>
                  <a:pt x="495" y="956"/>
                  <a:pt x="904" y="897"/>
                  <a:pt x="1072" y="1018"/>
                </a:cubicBezTo>
                <a:cubicBezTo>
                  <a:pt x="1240" y="1139"/>
                  <a:pt x="1203" y="1435"/>
                  <a:pt x="1336" y="1582"/>
                </a:cubicBezTo>
                <a:cubicBezTo>
                  <a:pt x="1469" y="1729"/>
                  <a:pt x="1713" y="1823"/>
                  <a:pt x="1872" y="1900"/>
                </a:cubicBezTo>
                <a:cubicBezTo>
                  <a:pt x="2031" y="1977"/>
                  <a:pt x="2152" y="2036"/>
                  <a:pt x="2290" y="2046"/>
                </a:cubicBezTo>
              </a:path>
            </a:pathLst>
          </a:custGeom>
          <a:solidFill>
            <a:srgbClr val="CCFFCC"/>
          </a:solidFill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9" name="Retângulo 38"/>
          <p:cNvSpPr/>
          <p:nvPr/>
        </p:nvSpPr>
        <p:spPr bwMode="auto">
          <a:xfrm>
            <a:off x="1046353" y="2262922"/>
            <a:ext cx="3830453" cy="3147044"/>
          </a:xfrm>
          <a:prstGeom prst="rect">
            <a:avLst/>
          </a:prstGeom>
          <a:solidFill>
            <a:srgbClr val="CCFFCC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1046353" y="2010886"/>
            <a:ext cx="0" cy="3429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1046353" y="5439886"/>
            <a:ext cx="403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517863" y="1814472"/>
            <a:ext cx="485710" cy="493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pt-BR" sz="2600" b="1" dirty="0">
                <a:latin typeface="+mn-lt"/>
              </a:rPr>
              <a:t>x</a:t>
            </a:r>
            <a:r>
              <a:rPr lang="en-US" altLang="pt-BR" sz="1600" b="1" dirty="0">
                <a:latin typeface="+mn-lt"/>
              </a:rPr>
              <a:t>2</a:t>
            </a:r>
            <a:endParaRPr lang="en-US" altLang="pt-BR" sz="1600" b="1" baseline="-25000" dirty="0">
              <a:latin typeface="+mn-lt"/>
            </a:endParaRPr>
          </a:p>
        </p:txBody>
      </p:sp>
      <p:sp>
        <p:nvSpPr>
          <p:cNvPr id="13" name="Arco 12"/>
          <p:cNvSpPr/>
          <p:nvPr/>
        </p:nvSpPr>
        <p:spPr bwMode="auto">
          <a:xfrm>
            <a:off x="-1620979" y="2768124"/>
            <a:ext cx="5403261" cy="5280786"/>
          </a:xfrm>
          <a:prstGeom prst="arc">
            <a:avLst/>
          </a:pr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" name="Conector reto 13"/>
          <p:cNvCxnSpPr/>
          <p:nvPr/>
        </p:nvCxnSpPr>
        <p:spPr bwMode="auto">
          <a:xfrm>
            <a:off x="1731828" y="2881741"/>
            <a:ext cx="1981200" cy="1814946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Elipse 14"/>
          <p:cNvSpPr/>
          <p:nvPr/>
        </p:nvSpPr>
        <p:spPr bwMode="auto">
          <a:xfrm>
            <a:off x="3629908" y="4613563"/>
            <a:ext cx="124691" cy="19396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Elipse 15"/>
          <p:cNvSpPr/>
          <p:nvPr/>
        </p:nvSpPr>
        <p:spPr bwMode="auto">
          <a:xfrm>
            <a:off x="1634853" y="2784769"/>
            <a:ext cx="124691" cy="19396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1357750" y="2798621"/>
            <a:ext cx="258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+mn-lt"/>
              </a:rPr>
              <a:t>y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3297395" y="4530445"/>
            <a:ext cx="258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+mn-lt"/>
              </a:rPr>
              <a:t>x</a:t>
            </a:r>
          </a:p>
        </p:txBody>
      </p:sp>
      <p:sp>
        <p:nvSpPr>
          <p:cNvPr id="20" name="Elipse 19"/>
          <p:cNvSpPr/>
          <p:nvPr/>
        </p:nvSpPr>
        <p:spPr bwMode="auto">
          <a:xfrm>
            <a:off x="2604669" y="3629883"/>
            <a:ext cx="124691" cy="19396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2244446" y="3532904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+mn-lt"/>
              </a:rPr>
              <a:t>z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443360" y="1360805"/>
            <a:ext cx="5514102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200" b="1" dirty="0">
                <a:latin typeface="+mn-lt"/>
              </a:rPr>
              <a:t>Preferências Não Convexas (côncavas)</a:t>
            </a:r>
          </a:p>
        </p:txBody>
      </p:sp>
      <p:sp>
        <p:nvSpPr>
          <p:cNvPr id="23" name="Line 5"/>
          <p:cNvSpPr>
            <a:spLocks noChangeShapeType="1"/>
          </p:cNvSpPr>
          <p:nvPr/>
        </p:nvSpPr>
        <p:spPr bwMode="auto">
          <a:xfrm>
            <a:off x="6851400" y="1997029"/>
            <a:ext cx="0" cy="3429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4" name="Line 6"/>
          <p:cNvSpPr>
            <a:spLocks noChangeShapeType="1"/>
          </p:cNvSpPr>
          <p:nvPr/>
        </p:nvSpPr>
        <p:spPr bwMode="auto">
          <a:xfrm>
            <a:off x="6851400" y="5426029"/>
            <a:ext cx="403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8" name="Elipse 27"/>
          <p:cNvSpPr/>
          <p:nvPr/>
        </p:nvSpPr>
        <p:spPr bwMode="auto">
          <a:xfrm>
            <a:off x="8326588" y="3699157"/>
            <a:ext cx="124691" cy="19396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7994066" y="3685299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+mn-lt"/>
              </a:rPr>
              <a:t>z</a:t>
            </a:r>
          </a:p>
        </p:txBody>
      </p:sp>
      <p:sp>
        <p:nvSpPr>
          <p:cNvPr id="30" name="CaixaDeTexto 29"/>
          <p:cNvSpPr txBox="1"/>
          <p:nvPr/>
        </p:nvSpPr>
        <p:spPr>
          <a:xfrm>
            <a:off x="7121249" y="1360803"/>
            <a:ext cx="3934685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200" b="1" dirty="0">
                <a:latin typeface="+mn-lt"/>
              </a:rPr>
              <a:t>Preferências Não Convexas</a:t>
            </a:r>
          </a:p>
        </p:txBody>
      </p:sp>
      <p:sp>
        <p:nvSpPr>
          <p:cNvPr id="34" name="Elipse 33"/>
          <p:cNvSpPr/>
          <p:nvPr/>
        </p:nvSpPr>
        <p:spPr bwMode="auto">
          <a:xfrm>
            <a:off x="7606143" y="2951030"/>
            <a:ext cx="124691" cy="19396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Elipse 34"/>
          <p:cNvSpPr/>
          <p:nvPr/>
        </p:nvSpPr>
        <p:spPr bwMode="auto">
          <a:xfrm>
            <a:off x="9213283" y="4461158"/>
            <a:ext cx="124691" cy="19396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7647708" y="2563086"/>
            <a:ext cx="258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+mn-lt"/>
              </a:rPr>
              <a:t>y</a:t>
            </a:r>
          </a:p>
        </p:txBody>
      </p:sp>
      <p:sp>
        <p:nvSpPr>
          <p:cNvPr id="38" name="CaixaDeTexto 37"/>
          <p:cNvSpPr txBox="1"/>
          <p:nvPr/>
        </p:nvSpPr>
        <p:spPr>
          <a:xfrm>
            <a:off x="9254846" y="4128655"/>
            <a:ext cx="258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+mn-lt"/>
              </a:rPr>
              <a:t>x</a:t>
            </a:r>
          </a:p>
        </p:txBody>
      </p:sp>
      <p:cxnSp>
        <p:nvCxnSpPr>
          <p:cNvPr id="42" name="Conector reto 41"/>
          <p:cNvCxnSpPr/>
          <p:nvPr/>
        </p:nvCxnSpPr>
        <p:spPr bwMode="auto">
          <a:xfrm>
            <a:off x="7592297" y="3029453"/>
            <a:ext cx="1717964" cy="158411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riângulo isósceles 46"/>
          <p:cNvSpPr/>
          <p:nvPr/>
        </p:nvSpPr>
        <p:spPr bwMode="auto">
          <a:xfrm rot="17666949">
            <a:off x="8383005" y="3189228"/>
            <a:ext cx="1136304" cy="1077624"/>
          </a:xfrm>
          <a:prstGeom prst="triangle">
            <a:avLst/>
          </a:prstGeom>
          <a:solidFill>
            <a:srgbClr val="CCFFCC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tângulo 48"/>
          <p:cNvSpPr/>
          <p:nvPr/>
        </p:nvSpPr>
        <p:spPr bwMode="auto">
          <a:xfrm>
            <a:off x="9513080" y="4613563"/>
            <a:ext cx="406780" cy="193964"/>
          </a:xfrm>
          <a:prstGeom prst="rect">
            <a:avLst/>
          </a:prstGeom>
          <a:solidFill>
            <a:srgbClr val="CCFFCC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7"/>
          <p:cNvSpPr>
            <a:spLocks noChangeArrowheads="1"/>
          </p:cNvSpPr>
          <p:nvPr/>
        </p:nvSpPr>
        <p:spPr bwMode="auto">
          <a:xfrm>
            <a:off x="6309059" y="1814469"/>
            <a:ext cx="485710" cy="493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pt-BR" sz="2600" b="1" dirty="0">
                <a:latin typeface="+mn-lt"/>
              </a:rPr>
              <a:t>x</a:t>
            </a:r>
            <a:r>
              <a:rPr lang="en-US" altLang="pt-BR" sz="1600" b="1" dirty="0">
                <a:latin typeface="+mn-lt"/>
              </a:rPr>
              <a:t>2</a:t>
            </a:r>
            <a:endParaRPr lang="en-US" altLang="pt-BR" sz="1600" b="1" baseline="-25000" dirty="0">
              <a:latin typeface="+mn-lt"/>
            </a:endParaRPr>
          </a:p>
        </p:txBody>
      </p:sp>
      <p:sp>
        <p:nvSpPr>
          <p:cNvPr id="53" name="Rectangle 7"/>
          <p:cNvSpPr>
            <a:spLocks noChangeArrowheads="1"/>
          </p:cNvSpPr>
          <p:nvPr/>
        </p:nvSpPr>
        <p:spPr bwMode="auto">
          <a:xfrm>
            <a:off x="5020582" y="5181120"/>
            <a:ext cx="485710" cy="493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pt-BR" sz="2600" b="1" dirty="0">
                <a:latin typeface="+mn-lt"/>
              </a:rPr>
              <a:t>x</a:t>
            </a:r>
            <a:r>
              <a:rPr lang="en-US" altLang="pt-BR" sz="1600" b="1" dirty="0">
                <a:latin typeface="+mn-lt"/>
              </a:rPr>
              <a:t>1</a:t>
            </a:r>
            <a:endParaRPr lang="en-US" altLang="pt-BR" sz="1600" b="1" baseline="-25000" dirty="0">
              <a:latin typeface="+mn-lt"/>
            </a:endParaRPr>
          </a:p>
        </p:txBody>
      </p:sp>
      <p:sp>
        <p:nvSpPr>
          <p:cNvPr id="54" name="Rectangle 7"/>
          <p:cNvSpPr>
            <a:spLocks noChangeArrowheads="1"/>
          </p:cNvSpPr>
          <p:nvPr/>
        </p:nvSpPr>
        <p:spPr bwMode="auto">
          <a:xfrm>
            <a:off x="10811765" y="5181118"/>
            <a:ext cx="485710" cy="493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altLang="pt-BR" sz="2600" b="1" dirty="0">
                <a:latin typeface="+mn-lt"/>
              </a:rPr>
              <a:t>x</a:t>
            </a:r>
            <a:r>
              <a:rPr lang="en-US" altLang="pt-BR" sz="1600" b="1" dirty="0">
                <a:latin typeface="+mn-lt"/>
              </a:rPr>
              <a:t>1</a:t>
            </a:r>
            <a:endParaRPr lang="en-US" altLang="pt-BR" sz="1600" b="1" baseline="-25000" dirty="0">
              <a:latin typeface="+mn-lt"/>
            </a:endParaRPr>
          </a:p>
        </p:txBody>
      </p:sp>
      <p:sp>
        <p:nvSpPr>
          <p:cNvPr id="55" name="Título 1"/>
          <p:cNvSpPr>
            <a:spLocks noGrp="1"/>
          </p:cNvSpPr>
          <p:nvPr>
            <p:ph type="title"/>
          </p:nvPr>
        </p:nvSpPr>
        <p:spPr>
          <a:xfrm>
            <a:off x="1888068" y="133351"/>
            <a:ext cx="8156478" cy="785813"/>
          </a:xfrm>
        </p:spPr>
        <p:txBody>
          <a:bodyPr/>
          <a:lstStyle/>
          <a:p>
            <a:r>
              <a:rPr lang="pt-BR" sz="3200" dirty="0">
                <a:solidFill>
                  <a:schemeClr val="tx1"/>
                </a:solidFill>
              </a:rPr>
              <a:t>Hipóteses Adicionais Sobre Preferências</a:t>
            </a:r>
          </a:p>
        </p:txBody>
      </p:sp>
    </p:spTree>
    <p:extLst>
      <p:ext uri="{BB962C8B-B14F-4D97-AF65-F5344CB8AC3E}">
        <p14:creationId xmlns:p14="http://schemas.microsoft.com/office/powerpoint/2010/main" val="78866279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8" grpId="0" animBg="1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8873" y="133351"/>
            <a:ext cx="10700327" cy="785813"/>
          </a:xfrm>
        </p:spPr>
        <p:txBody>
          <a:bodyPr/>
          <a:lstStyle/>
          <a:p>
            <a:pPr algn="ctr"/>
            <a:r>
              <a:rPr lang="pt-BR" sz="3200" dirty="0">
                <a:solidFill>
                  <a:schemeClr val="tx1"/>
                </a:solidFill>
              </a:rPr>
              <a:t>Preferências: um Breve Resumo.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pt-BR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três primeiras hipóteses citadas, relativas à racionalidade:</a:t>
            </a:r>
          </a:p>
          <a:p>
            <a:pPr marL="285750" indent="-28575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endParaRPr lang="pt-B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pt-BR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Preferências Reflexivas  </a:t>
            </a:r>
            <a:r>
              <a:rPr lang="pt-BR" sz="2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(toda cesta é tão boa quanto ela mesma)</a:t>
            </a:r>
          </a:p>
          <a:p>
            <a:pPr marL="285750" indent="-28575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endParaRPr lang="pt-BR" sz="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pt-BR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Preferências Completas  </a:t>
            </a:r>
            <a:r>
              <a:rPr lang="pt-BR" sz="2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 indivíduo consegue ordenar as cestas)</a:t>
            </a:r>
          </a:p>
          <a:p>
            <a:pPr marL="285750" indent="-28575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endParaRPr lang="pt-BR" sz="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pt-BR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Preferências Transitivas  </a:t>
            </a:r>
            <a:r>
              <a:rPr lang="pt-BR" sz="2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se x ≻ y  e  y ≻ z </a:t>
            </a:r>
            <a:r>
              <a:rPr lang="pt-BR" sz="2600" dirty="0">
                <a:solidFill>
                  <a:schemeClr val="accent6">
                    <a:lumMod val="75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⇒ </a:t>
            </a:r>
            <a:r>
              <a:rPr lang="pt-BR" sz="2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≻ z )</a:t>
            </a:r>
          </a:p>
          <a:p>
            <a:pPr lvl="1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endParaRPr lang="pt-B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pt-BR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Adicionalmente:</a:t>
            </a:r>
          </a:p>
          <a:p>
            <a:pPr marL="285750" indent="-28575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pt-BR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Preferências Monótonas  </a:t>
            </a:r>
            <a:r>
              <a:rPr lang="pt-BR" sz="2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(quanto mais melhor)</a:t>
            </a:r>
          </a:p>
          <a:p>
            <a:pPr lvl="1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endParaRPr lang="pt-BR" sz="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pt-BR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Preferências Contínuas  </a:t>
            </a:r>
            <a:r>
              <a:rPr lang="pt-BR" sz="2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(os bens são divisíveis)</a:t>
            </a:r>
          </a:p>
          <a:p>
            <a:pPr lvl="1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endParaRPr lang="pt-BR" sz="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pt-BR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Preferências Convexas  </a:t>
            </a:r>
            <a:r>
              <a:rPr lang="pt-BR" sz="2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(diversificação aumenta a utilidade)</a:t>
            </a:r>
          </a:p>
          <a:p>
            <a:pPr>
              <a:spcBef>
                <a:spcPts val="0"/>
              </a:spcBef>
              <a:buClrTx/>
            </a:pPr>
            <a:endParaRPr lang="pt-BR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90143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678873" y="133351"/>
            <a:ext cx="10700327" cy="785813"/>
          </a:xfrm>
        </p:spPr>
        <p:txBody>
          <a:bodyPr/>
          <a:lstStyle/>
          <a:p>
            <a:pPr algn="ctr"/>
            <a:r>
              <a:rPr lang="pt-BR" sz="3200" dirty="0">
                <a:solidFill>
                  <a:schemeClr val="tx1"/>
                </a:solidFill>
              </a:rPr>
              <a:t>Preferências Típicas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251741" y="5817768"/>
            <a:ext cx="35426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>
                <a:latin typeface="Arial" charset="0"/>
              </a:rPr>
              <a:t>x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844840" y="2747544"/>
            <a:ext cx="0" cy="32861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838490" y="6020968"/>
            <a:ext cx="44592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42951" y="2444331"/>
            <a:ext cx="35426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b="1" dirty="0">
                <a:latin typeface="Arial" charset="0"/>
              </a:rPr>
              <a:t>y</a:t>
            </a:r>
          </a:p>
        </p:txBody>
      </p:sp>
      <p:sp>
        <p:nvSpPr>
          <p:cNvPr id="21" name="Arc 20"/>
          <p:cNvSpPr>
            <a:spLocks/>
          </p:cNvSpPr>
          <p:nvPr/>
        </p:nvSpPr>
        <p:spPr bwMode="auto">
          <a:xfrm rot="11023884">
            <a:off x="1137303" y="3193542"/>
            <a:ext cx="3273798" cy="2410088"/>
          </a:xfrm>
          <a:custGeom>
            <a:avLst/>
            <a:gdLst>
              <a:gd name="T0" fmla="*/ 0 w 21600"/>
              <a:gd name="T1" fmla="*/ 0 h 21600"/>
              <a:gd name="T2" fmla="*/ 253838563 w 21600"/>
              <a:gd name="T3" fmla="*/ 173657415 h 21600"/>
              <a:gd name="T4" fmla="*/ 0 w 21600"/>
              <a:gd name="T5" fmla="*/ 17365741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pt-BR" sz="15000" dirty="0"/>
          </a:p>
        </p:txBody>
      </p:sp>
      <p:sp>
        <p:nvSpPr>
          <p:cNvPr id="27" name="Arc 20"/>
          <p:cNvSpPr>
            <a:spLocks/>
          </p:cNvSpPr>
          <p:nvPr/>
        </p:nvSpPr>
        <p:spPr bwMode="auto">
          <a:xfrm rot="11023884">
            <a:off x="1589740" y="3098870"/>
            <a:ext cx="2874961" cy="2143855"/>
          </a:xfrm>
          <a:custGeom>
            <a:avLst/>
            <a:gdLst>
              <a:gd name="T0" fmla="*/ 0 w 21600"/>
              <a:gd name="T1" fmla="*/ 0 h 21600"/>
              <a:gd name="T2" fmla="*/ 253838563 w 21600"/>
              <a:gd name="T3" fmla="*/ 173657415 h 21600"/>
              <a:gd name="T4" fmla="*/ 0 w 21600"/>
              <a:gd name="T5" fmla="*/ 17365741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pt-BR" sz="15000" dirty="0"/>
          </a:p>
        </p:txBody>
      </p:sp>
      <p:sp>
        <p:nvSpPr>
          <p:cNvPr id="28" name="Arc 20"/>
          <p:cNvSpPr>
            <a:spLocks/>
          </p:cNvSpPr>
          <p:nvPr/>
        </p:nvSpPr>
        <p:spPr bwMode="auto">
          <a:xfrm rot="11023884">
            <a:off x="1984784" y="2984905"/>
            <a:ext cx="2566960" cy="1935113"/>
          </a:xfrm>
          <a:custGeom>
            <a:avLst/>
            <a:gdLst>
              <a:gd name="T0" fmla="*/ 0 w 21600"/>
              <a:gd name="T1" fmla="*/ 0 h 21600"/>
              <a:gd name="T2" fmla="*/ 253838563 w 21600"/>
              <a:gd name="T3" fmla="*/ 173657415 h 21600"/>
              <a:gd name="T4" fmla="*/ 0 w 21600"/>
              <a:gd name="T5" fmla="*/ 17365741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pt-BR" sz="15000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689919" y="1704109"/>
            <a:ext cx="4962745" cy="461665"/>
          </a:xfrm>
          <a:prstGeom prst="rect">
            <a:avLst/>
          </a:prstGeom>
          <a:solidFill>
            <a:srgbClr val="F8F8F8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Preferências Bem Comportadas</a:t>
            </a:r>
          </a:p>
        </p:txBody>
      </p:sp>
      <p:sp>
        <p:nvSpPr>
          <p:cNvPr id="30" name="CaixaDeTexto 29"/>
          <p:cNvSpPr txBox="1"/>
          <p:nvPr/>
        </p:nvSpPr>
        <p:spPr>
          <a:xfrm>
            <a:off x="4308766" y="5458696"/>
            <a:ext cx="1163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4364181" y="5126183"/>
            <a:ext cx="1163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2" name="CaixaDeTexto 31"/>
          <p:cNvSpPr txBox="1"/>
          <p:nvPr/>
        </p:nvSpPr>
        <p:spPr>
          <a:xfrm>
            <a:off x="4433451" y="4765964"/>
            <a:ext cx="1163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6022578" y="2424551"/>
            <a:ext cx="5947750" cy="2739211"/>
          </a:xfrm>
          <a:prstGeom prst="rect">
            <a:avLst/>
          </a:prstGeom>
          <a:solidFill>
            <a:srgbClr val="F8F8F8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Características: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600" dirty="0" err="1">
                <a:latin typeface="Arial" panose="020B0604020202020204" pitchFamily="34" charset="0"/>
                <a:cs typeface="Arial" panose="020B0604020202020204" pitchFamily="34" charset="0"/>
              </a:rPr>
              <a:t>Monotônicas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Diferenciáveis.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Convexas.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600" dirty="0" err="1">
                <a:latin typeface="Arial" panose="020B0604020202020204" pitchFamily="34" charset="0"/>
                <a:cs typeface="Arial" panose="020B0604020202020204" pitchFamily="34" charset="0"/>
              </a:rPr>
              <a:t>TMgS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decrescente (em módulo).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Aversão à especialização.</a:t>
            </a:r>
          </a:p>
        </p:txBody>
      </p:sp>
      <p:sp>
        <p:nvSpPr>
          <p:cNvPr id="34" name="CaixaDeTexto 33"/>
          <p:cNvSpPr txBox="1"/>
          <p:nvPr/>
        </p:nvSpPr>
        <p:spPr>
          <a:xfrm>
            <a:off x="6022578" y="5334003"/>
            <a:ext cx="5947750" cy="492443"/>
          </a:xfrm>
          <a:prstGeom prst="rect">
            <a:avLst/>
          </a:prstGeom>
          <a:solidFill>
            <a:srgbClr val="F8F8F8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Exemplo: </a:t>
            </a:r>
            <a:r>
              <a:rPr lang="pt-BR" sz="2600" dirty="0" err="1">
                <a:latin typeface="Arial" panose="020B0604020202020204" pitchFamily="34" charset="0"/>
                <a:cs typeface="Arial" panose="020B0604020202020204" pitchFamily="34" charset="0"/>
              </a:rPr>
              <a:t>Cobb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-Douglas</a:t>
            </a:r>
          </a:p>
        </p:txBody>
      </p:sp>
    </p:spTree>
    <p:extLst>
      <p:ext uri="{BB962C8B-B14F-4D97-AF65-F5344CB8AC3E}">
        <p14:creationId xmlns:p14="http://schemas.microsoft.com/office/powerpoint/2010/main" val="255711056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</p:bldLst>
  </p:timing>
</p:sld>
</file>

<file path=ppt/theme/theme1.xml><?xml version="1.0" encoding="utf-8"?>
<a:theme xmlns:a="http://schemas.openxmlformats.org/drawingml/2006/main" name="Multiple Bars">
  <a:themeElements>
    <a:clrScheme name="">
      <a:dk1>
        <a:srgbClr val="000000"/>
      </a:dk1>
      <a:lt1>
        <a:srgbClr val="FFFFE1"/>
      </a:lt1>
      <a:dk2>
        <a:srgbClr val="000000"/>
      </a:dk2>
      <a:lt2>
        <a:srgbClr val="FFFFCC"/>
      </a:lt2>
      <a:accent1>
        <a:srgbClr val="FF9933"/>
      </a:accent1>
      <a:accent2>
        <a:srgbClr val="9999FF"/>
      </a:accent2>
      <a:accent3>
        <a:srgbClr val="FFFFEE"/>
      </a:accent3>
      <a:accent4>
        <a:srgbClr val="000000"/>
      </a:accent4>
      <a:accent5>
        <a:srgbClr val="FFCAAD"/>
      </a:accent5>
      <a:accent6>
        <a:srgbClr val="8A8AE7"/>
      </a:accent6>
      <a:hlink>
        <a:srgbClr val="FFCC99"/>
      </a:hlink>
      <a:folHlink>
        <a:srgbClr val="DDDDDD"/>
      </a:folHlink>
    </a:clrScheme>
    <a:fontScheme name="Multiple Bar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ultiple Ba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ltiple Ba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Micro</Template>
  <TotalTime>6221</TotalTime>
  <Words>2602</Words>
  <Application>Microsoft Office PowerPoint</Application>
  <PresentationFormat>Widescreen</PresentationFormat>
  <Paragraphs>319</Paragraphs>
  <Slides>39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39</vt:i4>
      </vt:variant>
    </vt:vector>
  </HeadingPairs>
  <TitlesOfParts>
    <vt:vector size="50" baseType="lpstr">
      <vt:lpstr>Arial</vt:lpstr>
      <vt:lpstr>Calibri</vt:lpstr>
      <vt:lpstr>Calibri Light</vt:lpstr>
      <vt:lpstr>Lucida Sans Unicode</vt:lpstr>
      <vt:lpstr>MinionPro-Regular</vt:lpstr>
      <vt:lpstr>Symbol</vt:lpstr>
      <vt:lpstr>Times New Roman</vt:lpstr>
      <vt:lpstr>Wingdings</vt:lpstr>
      <vt:lpstr>Multiple Bars</vt:lpstr>
      <vt:lpstr>Personalizar design</vt:lpstr>
      <vt:lpstr>Equation</vt:lpstr>
      <vt:lpstr>Apresentação do PowerPoint</vt:lpstr>
      <vt:lpstr>Saciedade</vt:lpstr>
      <vt:lpstr>Saciedade</vt:lpstr>
      <vt:lpstr>Hipóteses Adicionais Sobre Preferências</vt:lpstr>
      <vt:lpstr>Hipóteses Adicionais Sobre Preferências</vt:lpstr>
      <vt:lpstr>Preferências Convexas: Significado.</vt:lpstr>
      <vt:lpstr>Hipóteses Adicionais Sobre Preferências</vt:lpstr>
      <vt:lpstr>Preferências: um Breve Resumo.</vt:lpstr>
      <vt:lpstr>Preferências Típicas</vt:lpstr>
      <vt:lpstr>Preferências Típicas</vt:lpstr>
      <vt:lpstr>Preferências Típicas</vt:lpstr>
      <vt:lpstr>Preferências Típicas</vt:lpstr>
      <vt:lpstr>Apresentação do PowerPoint</vt:lpstr>
      <vt:lpstr>Demandas Marshalianas</vt:lpstr>
      <vt:lpstr>Apresentação do PowerPoint</vt:lpstr>
      <vt:lpstr>Maximização da Utilidade:  Complementos Perfeitos</vt:lpstr>
      <vt:lpstr>Maximização da Utilidade:  Complementos Perfeitos</vt:lpstr>
      <vt:lpstr>Maximização da Utilidade:  Complementos Perfeitos</vt:lpstr>
      <vt:lpstr>Maximização da Utilidade: Substitutos Perfeitos</vt:lpstr>
      <vt:lpstr>Maximização da Utilidade: Substitutos Perfeitos</vt:lpstr>
      <vt:lpstr>Exemplo</vt:lpstr>
      <vt:lpstr>Generalizando o Exemplo Anterior</vt:lpstr>
      <vt:lpstr>Generalizando o Exemplo Anterior</vt:lpstr>
      <vt:lpstr>Apresentação do PowerPoint</vt:lpstr>
      <vt:lpstr>Maximização de Utilidade: Função Quase Linear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Observação Importante</vt:lpstr>
      <vt:lpstr>Apresentação do PowerPoint</vt:lpstr>
      <vt:lpstr>Apresentação do PowerPoint</vt:lpstr>
      <vt:lpstr>Apresentação do PowerPoint</vt:lpstr>
      <vt:lpstr>Análise Formal dos Efeitos Renda e Substituição</vt:lpstr>
      <vt:lpstr>Análise Formal dos Efeitos Renda e Substituição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Parte 4</dc:title>
  <dc:creator>ACJA</dc:creator>
  <cp:lastModifiedBy>Antonio Carlos Assumpção</cp:lastModifiedBy>
  <cp:revision>390</cp:revision>
  <dcterms:created xsi:type="dcterms:W3CDTF">1997-07-14T00:22:12Z</dcterms:created>
  <dcterms:modified xsi:type="dcterms:W3CDTF">2024-02-23T11:29:43Z</dcterms:modified>
</cp:coreProperties>
</file>