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1" r:id="rId1"/>
  </p:sldMasterIdLst>
  <p:notesMasterIdLst>
    <p:notesMasterId r:id="rId217"/>
  </p:notesMasterIdLst>
  <p:handoutMasterIdLst>
    <p:handoutMasterId r:id="rId218"/>
  </p:handoutMasterIdLst>
  <p:sldIdLst>
    <p:sldId id="257" r:id="rId2"/>
    <p:sldId id="259" r:id="rId3"/>
    <p:sldId id="262" r:id="rId4"/>
    <p:sldId id="263" r:id="rId5"/>
    <p:sldId id="466" r:id="rId6"/>
    <p:sldId id="467" r:id="rId7"/>
    <p:sldId id="468" r:id="rId8"/>
    <p:sldId id="279" r:id="rId9"/>
    <p:sldId id="264" r:id="rId10"/>
    <p:sldId id="520" r:id="rId11"/>
    <p:sldId id="265" r:id="rId12"/>
    <p:sldId id="469" r:id="rId13"/>
    <p:sldId id="280" r:id="rId14"/>
    <p:sldId id="471" r:id="rId15"/>
    <p:sldId id="266" r:id="rId16"/>
    <p:sldId id="268" r:id="rId17"/>
    <p:sldId id="271" r:id="rId18"/>
    <p:sldId id="272" r:id="rId19"/>
    <p:sldId id="472" r:id="rId20"/>
    <p:sldId id="273" r:id="rId21"/>
    <p:sldId id="473" r:id="rId22"/>
    <p:sldId id="274" r:id="rId23"/>
    <p:sldId id="276" r:id="rId24"/>
    <p:sldId id="278" r:id="rId25"/>
    <p:sldId id="283" r:id="rId26"/>
    <p:sldId id="284" r:id="rId27"/>
    <p:sldId id="289" r:id="rId28"/>
    <p:sldId id="455" r:id="rId29"/>
    <p:sldId id="291" r:id="rId30"/>
    <p:sldId id="522" r:id="rId31"/>
    <p:sldId id="523" r:id="rId32"/>
    <p:sldId id="293" r:id="rId33"/>
    <p:sldId id="474" r:id="rId34"/>
    <p:sldId id="294" r:id="rId35"/>
    <p:sldId id="475" r:id="rId36"/>
    <p:sldId id="476" r:id="rId37"/>
    <p:sldId id="332" r:id="rId38"/>
    <p:sldId id="343" r:id="rId39"/>
    <p:sldId id="333" r:id="rId40"/>
    <p:sldId id="477" r:id="rId41"/>
    <p:sldId id="334" r:id="rId42"/>
    <p:sldId id="335" r:id="rId43"/>
    <p:sldId id="336" r:id="rId44"/>
    <p:sldId id="337" r:id="rId45"/>
    <p:sldId id="338" r:id="rId46"/>
    <p:sldId id="339" r:id="rId47"/>
    <p:sldId id="340" r:id="rId48"/>
    <p:sldId id="557" r:id="rId49"/>
    <p:sldId id="341" r:id="rId50"/>
    <p:sldId id="344" r:id="rId51"/>
    <p:sldId id="478" r:id="rId52"/>
    <p:sldId id="345" r:id="rId53"/>
    <p:sldId id="346" r:id="rId54"/>
    <p:sldId id="347" r:id="rId55"/>
    <p:sldId id="348" r:id="rId56"/>
    <p:sldId id="350" r:id="rId57"/>
    <p:sldId id="351" r:id="rId58"/>
    <p:sldId id="459" r:id="rId59"/>
    <p:sldId id="352" r:id="rId60"/>
    <p:sldId id="481" r:id="rId61"/>
    <p:sldId id="482" r:id="rId62"/>
    <p:sldId id="487" r:id="rId63"/>
    <p:sldId id="483" r:id="rId64"/>
    <p:sldId id="479" r:id="rId65"/>
    <p:sldId id="480" r:id="rId66"/>
    <p:sldId id="484" r:id="rId67"/>
    <p:sldId id="486" r:id="rId68"/>
    <p:sldId id="485" r:id="rId69"/>
    <p:sldId id="524" r:id="rId70"/>
    <p:sldId id="527" r:id="rId71"/>
    <p:sldId id="528" r:id="rId72"/>
    <p:sldId id="525" r:id="rId73"/>
    <p:sldId id="529" r:id="rId74"/>
    <p:sldId id="530" r:id="rId75"/>
    <p:sldId id="531" r:id="rId76"/>
    <p:sldId id="532" r:id="rId77"/>
    <p:sldId id="526" r:id="rId78"/>
    <p:sldId id="376" r:id="rId79"/>
    <p:sldId id="356" r:id="rId80"/>
    <p:sldId id="546" r:id="rId81"/>
    <p:sldId id="547" r:id="rId82"/>
    <p:sldId id="548" r:id="rId83"/>
    <p:sldId id="549" r:id="rId84"/>
    <p:sldId id="367" r:id="rId85"/>
    <p:sldId id="305" r:id="rId86"/>
    <p:sldId id="304" r:id="rId87"/>
    <p:sldId id="357" r:id="rId88"/>
    <p:sldId id="358" r:id="rId89"/>
    <p:sldId id="359" r:id="rId90"/>
    <p:sldId id="360" r:id="rId91"/>
    <p:sldId id="361" r:id="rId92"/>
    <p:sldId id="362" r:id="rId93"/>
    <p:sldId id="363" r:id="rId94"/>
    <p:sldId id="364" r:id="rId95"/>
    <p:sldId id="488" r:id="rId96"/>
    <p:sldId id="489" r:id="rId97"/>
    <p:sldId id="490" r:id="rId98"/>
    <p:sldId id="558" r:id="rId99"/>
    <p:sldId id="559" r:id="rId100"/>
    <p:sldId id="365" r:id="rId101"/>
    <p:sldId id="366" r:id="rId102"/>
    <p:sldId id="369" r:id="rId103"/>
    <p:sldId id="370" r:id="rId104"/>
    <p:sldId id="371" r:id="rId105"/>
    <p:sldId id="372" r:id="rId106"/>
    <p:sldId id="373" r:id="rId107"/>
    <p:sldId id="374" r:id="rId108"/>
    <p:sldId id="375" r:id="rId109"/>
    <p:sldId id="492" r:id="rId110"/>
    <p:sldId id="496" r:id="rId111"/>
    <p:sldId id="498" r:id="rId112"/>
    <p:sldId id="499" r:id="rId113"/>
    <p:sldId id="500" r:id="rId114"/>
    <p:sldId id="303" r:id="rId115"/>
    <p:sldId id="309" r:id="rId116"/>
    <p:sldId id="534" r:id="rId117"/>
    <p:sldId id="535" r:id="rId118"/>
    <p:sldId id="536" r:id="rId119"/>
    <p:sldId id="537" r:id="rId120"/>
    <p:sldId id="538" r:id="rId121"/>
    <p:sldId id="539" r:id="rId122"/>
    <p:sldId id="540" r:id="rId123"/>
    <p:sldId id="541" r:id="rId124"/>
    <p:sldId id="542" r:id="rId125"/>
    <p:sldId id="543" r:id="rId126"/>
    <p:sldId id="544" r:id="rId127"/>
    <p:sldId id="545" r:id="rId128"/>
    <p:sldId id="308" r:id="rId129"/>
    <p:sldId id="307" r:id="rId130"/>
    <p:sldId id="310" r:id="rId131"/>
    <p:sldId id="313" r:id="rId132"/>
    <p:sldId id="312" r:id="rId133"/>
    <p:sldId id="382" r:id="rId134"/>
    <p:sldId id="502" r:id="rId135"/>
    <p:sldId id="503" r:id="rId136"/>
    <p:sldId id="384" r:id="rId137"/>
    <p:sldId id="504" r:id="rId138"/>
    <p:sldId id="387" r:id="rId139"/>
    <p:sldId id="388" r:id="rId140"/>
    <p:sldId id="389" r:id="rId141"/>
    <p:sldId id="390" r:id="rId142"/>
    <p:sldId id="458" r:id="rId143"/>
    <p:sldId id="391" r:id="rId144"/>
    <p:sldId id="505" r:id="rId145"/>
    <p:sldId id="392" r:id="rId146"/>
    <p:sldId id="394" r:id="rId147"/>
    <p:sldId id="429" r:id="rId148"/>
    <p:sldId id="431" r:id="rId149"/>
    <p:sldId id="432" r:id="rId150"/>
    <p:sldId id="433" r:id="rId151"/>
    <p:sldId id="513" r:id="rId152"/>
    <p:sldId id="435" r:id="rId153"/>
    <p:sldId id="514" r:id="rId154"/>
    <p:sldId id="436" r:id="rId155"/>
    <p:sldId id="442" r:id="rId156"/>
    <p:sldId id="515" r:id="rId157"/>
    <p:sldId id="443" r:id="rId158"/>
    <p:sldId id="516" r:id="rId159"/>
    <p:sldId id="453" r:id="rId160"/>
    <p:sldId id="517" r:id="rId161"/>
    <p:sldId id="454" r:id="rId162"/>
    <p:sldId id="518" r:id="rId163"/>
    <p:sldId id="463" r:id="rId164"/>
    <p:sldId id="519" r:id="rId165"/>
    <p:sldId id="464" r:id="rId166"/>
    <p:sldId id="311" r:id="rId167"/>
    <p:sldId id="506" r:id="rId168"/>
    <p:sldId id="317" r:id="rId169"/>
    <p:sldId id="379" r:id="rId170"/>
    <p:sldId id="507" r:id="rId171"/>
    <p:sldId id="380" r:id="rId172"/>
    <p:sldId id="381" r:id="rId173"/>
    <p:sldId id="460" r:id="rId174"/>
    <p:sldId id="508" r:id="rId175"/>
    <p:sldId id="437" r:id="rId176"/>
    <p:sldId id="438" r:id="rId177"/>
    <p:sldId id="439" r:id="rId178"/>
    <p:sldId id="509" r:id="rId179"/>
    <p:sldId id="440" r:id="rId180"/>
    <p:sldId id="510" r:id="rId181"/>
    <p:sldId id="441" r:id="rId182"/>
    <p:sldId id="511" r:id="rId183"/>
    <p:sldId id="318" r:id="rId184"/>
    <p:sldId id="320" r:id="rId185"/>
    <p:sldId id="319" r:id="rId186"/>
    <p:sldId id="322" r:id="rId187"/>
    <p:sldId id="325" r:id="rId188"/>
    <p:sldId id="324" r:id="rId189"/>
    <p:sldId id="512" r:id="rId190"/>
    <p:sldId id="326" r:id="rId191"/>
    <p:sldId id="377" r:id="rId192"/>
    <p:sldId id="378" r:id="rId193"/>
    <p:sldId id="551" r:id="rId194"/>
    <p:sldId id="329" r:id="rId195"/>
    <p:sldId id="328" r:id="rId196"/>
    <p:sldId id="327" r:id="rId197"/>
    <p:sldId id="330" r:id="rId198"/>
    <p:sldId id="550" r:id="rId199"/>
    <p:sldId id="411" r:id="rId200"/>
    <p:sldId id="552" r:id="rId201"/>
    <p:sldId id="412" r:id="rId202"/>
    <p:sldId id="553" r:id="rId203"/>
    <p:sldId id="413" r:id="rId204"/>
    <p:sldId id="554" r:id="rId205"/>
    <p:sldId id="414" r:id="rId206"/>
    <p:sldId id="555" r:id="rId207"/>
    <p:sldId id="415" r:id="rId208"/>
    <p:sldId id="416" r:id="rId209"/>
    <p:sldId id="421" r:id="rId210"/>
    <p:sldId id="422" r:id="rId211"/>
    <p:sldId id="423" r:id="rId212"/>
    <p:sldId id="424" r:id="rId213"/>
    <p:sldId id="425" r:id="rId214"/>
    <p:sldId id="444" r:id="rId215"/>
    <p:sldId id="556" r:id="rId216"/>
  </p:sldIdLst>
  <p:sldSz cx="12192000" cy="6858000"/>
  <p:notesSz cx="6743700" cy="9906000"/>
  <p:defaultTextStyle>
    <a:defPPr>
      <a:defRPr lang="pt-BR"/>
    </a:defPPr>
    <a:lvl1pPr algn="l" rtl="0" eaLnBrk="0" fontAlgn="base" hangingPunct="0">
      <a:spcBef>
        <a:spcPct val="0"/>
      </a:spcBef>
      <a:spcAft>
        <a:spcPct val="0"/>
      </a:spcAft>
      <a:defRPr sz="4900" b="1" kern="1200">
        <a:solidFill>
          <a:schemeClr val="bg2"/>
        </a:solidFill>
        <a:latin typeface="Times New Roman" panose="02020603050405020304" pitchFamily="18" charset="0"/>
        <a:ea typeface="+mn-ea"/>
        <a:cs typeface="Arial" panose="020B0604020202020204" pitchFamily="34" charset="0"/>
      </a:defRPr>
    </a:lvl1pPr>
    <a:lvl2pPr marL="719138" indent="-261938" algn="l" rtl="0" eaLnBrk="0" fontAlgn="base" hangingPunct="0">
      <a:spcBef>
        <a:spcPct val="0"/>
      </a:spcBef>
      <a:spcAft>
        <a:spcPct val="0"/>
      </a:spcAft>
      <a:defRPr sz="4900" b="1" kern="1200">
        <a:solidFill>
          <a:schemeClr val="bg2"/>
        </a:solidFill>
        <a:latin typeface="Times New Roman" panose="02020603050405020304" pitchFamily="18" charset="0"/>
        <a:ea typeface="+mn-ea"/>
        <a:cs typeface="Arial" panose="020B0604020202020204" pitchFamily="34" charset="0"/>
      </a:defRPr>
    </a:lvl2pPr>
    <a:lvl3pPr marL="1438275" indent="-523875" algn="l" rtl="0" eaLnBrk="0" fontAlgn="base" hangingPunct="0">
      <a:spcBef>
        <a:spcPct val="0"/>
      </a:spcBef>
      <a:spcAft>
        <a:spcPct val="0"/>
      </a:spcAft>
      <a:defRPr sz="4900" b="1" kern="1200">
        <a:solidFill>
          <a:schemeClr val="bg2"/>
        </a:solidFill>
        <a:latin typeface="Times New Roman" panose="02020603050405020304" pitchFamily="18" charset="0"/>
        <a:ea typeface="+mn-ea"/>
        <a:cs typeface="Arial" panose="020B0604020202020204" pitchFamily="34" charset="0"/>
      </a:defRPr>
    </a:lvl3pPr>
    <a:lvl4pPr marL="2159000" indent="-787400" algn="l" rtl="0" eaLnBrk="0" fontAlgn="base" hangingPunct="0">
      <a:spcBef>
        <a:spcPct val="0"/>
      </a:spcBef>
      <a:spcAft>
        <a:spcPct val="0"/>
      </a:spcAft>
      <a:defRPr sz="4900" b="1" kern="1200">
        <a:solidFill>
          <a:schemeClr val="bg2"/>
        </a:solidFill>
        <a:latin typeface="Times New Roman" panose="02020603050405020304" pitchFamily="18" charset="0"/>
        <a:ea typeface="+mn-ea"/>
        <a:cs typeface="Arial" panose="020B0604020202020204" pitchFamily="34" charset="0"/>
      </a:defRPr>
    </a:lvl4pPr>
    <a:lvl5pPr marL="2878138" indent="-1049338" algn="l" rtl="0" eaLnBrk="0" fontAlgn="base" hangingPunct="0">
      <a:spcBef>
        <a:spcPct val="0"/>
      </a:spcBef>
      <a:spcAft>
        <a:spcPct val="0"/>
      </a:spcAft>
      <a:defRPr sz="4900" b="1" kern="1200">
        <a:solidFill>
          <a:schemeClr val="bg2"/>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4900" b="1" kern="1200">
        <a:solidFill>
          <a:schemeClr val="bg2"/>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4900" b="1" kern="1200">
        <a:solidFill>
          <a:schemeClr val="bg2"/>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4900" b="1" kern="1200">
        <a:solidFill>
          <a:schemeClr val="bg2"/>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4900" b="1" kern="1200">
        <a:solidFill>
          <a:schemeClr val="bg2"/>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CC66"/>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60" autoAdjust="0"/>
    <p:restoredTop sz="95167" autoAdjust="0"/>
  </p:normalViewPr>
  <p:slideViewPr>
    <p:cSldViewPr>
      <p:cViewPr varScale="1">
        <p:scale>
          <a:sx n="68" d="100"/>
          <a:sy n="68" d="100"/>
        </p:scale>
        <p:origin x="960" y="60"/>
      </p:cViewPr>
      <p:guideLst>
        <p:guide orient="horz" pos="2160"/>
        <p:guide pos="3840"/>
      </p:guideLst>
    </p:cSldViewPr>
  </p:slideViewPr>
  <p:outlineViewPr>
    <p:cViewPr>
      <p:scale>
        <a:sx n="33" d="100"/>
        <a:sy n="33" d="100"/>
      </p:scale>
      <p:origin x="0" y="28483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16" Type="http://schemas.openxmlformats.org/officeDocument/2006/relationships/slide" Target="slides/slide215.xml"/><Relationship Id="rId211" Type="http://schemas.openxmlformats.org/officeDocument/2006/relationships/slide" Target="slides/slide210.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01" Type="http://schemas.openxmlformats.org/officeDocument/2006/relationships/slide" Target="slides/slide200.xml"/><Relationship Id="rId222"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handoutMaster" Target="handoutMasters/handout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presProps" Target="presProps.xml"/><Relationship Id="rId3" Type="http://schemas.openxmlformats.org/officeDocument/2006/relationships/slide" Target="slides/slide2.xml"/><Relationship Id="rId214" Type="http://schemas.openxmlformats.org/officeDocument/2006/relationships/slide" Target="slides/slide213.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theme" Target="theme/theme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1026"/>
          <p:cNvSpPr>
            <a:spLocks noGrp="1" noChangeArrowheads="1"/>
          </p:cNvSpPr>
          <p:nvPr>
            <p:ph type="hdr" sz="quarter"/>
          </p:nvPr>
        </p:nvSpPr>
        <p:spPr bwMode="auto">
          <a:xfrm>
            <a:off x="0" y="0"/>
            <a:ext cx="292258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atin typeface="Times New Roman" pitchFamily="18" charset="0"/>
              </a:defRPr>
            </a:lvl1pPr>
          </a:lstStyle>
          <a:p>
            <a:pPr>
              <a:defRPr/>
            </a:pPr>
            <a:endParaRPr lang="pt-BR"/>
          </a:p>
        </p:txBody>
      </p:sp>
      <p:sp>
        <p:nvSpPr>
          <p:cNvPr id="30723" name="Rectangle 1027"/>
          <p:cNvSpPr>
            <a:spLocks noGrp="1" noChangeArrowheads="1"/>
          </p:cNvSpPr>
          <p:nvPr>
            <p:ph type="dt" sz="quarter" idx="1"/>
          </p:nvPr>
        </p:nvSpPr>
        <p:spPr bwMode="auto">
          <a:xfrm>
            <a:off x="3821113" y="0"/>
            <a:ext cx="2922587"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Times New Roman" pitchFamily="18" charset="0"/>
              </a:defRPr>
            </a:lvl1pPr>
          </a:lstStyle>
          <a:p>
            <a:pPr>
              <a:defRPr/>
            </a:pPr>
            <a:endParaRPr lang="pt-BR"/>
          </a:p>
        </p:txBody>
      </p:sp>
      <p:sp>
        <p:nvSpPr>
          <p:cNvPr id="30724" name="Rectangle 1028"/>
          <p:cNvSpPr>
            <a:spLocks noGrp="1" noChangeArrowheads="1"/>
          </p:cNvSpPr>
          <p:nvPr>
            <p:ph type="ftr" sz="quarter" idx="2"/>
          </p:nvPr>
        </p:nvSpPr>
        <p:spPr bwMode="auto">
          <a:xfrm>
            <a:off x="0" y="9410700"/>
            <a:ext cx="292258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atin typeface="Times New Roman" pitchFamily="18" charset="0"/>
              </a:defRPr>
            </a:lvl1pPr>
          </a:lstStyle>
          <a:p>
            <a:pPr>
              <a:defRPr/>
            </a:pPr>
            <a:endParaRPr lang="pt-BR"/>
          </a:p>
        </p:txBody>
      </p:sp>
      <p:sp>
        <p:nvSpPr>
          <p:cNvPr id="30725" name="Rectangle 1029"/>
          <p:cNvSpPr>
            <a:spLocks noGrp="1" noChangeArrowheads="1"/>
          </p:cNvSpPr>
          <p:nvPr>
            <p:ph type="sldNum" sz="quarter" idx="3"/>
          </p:nvPr>
        </p:nvSpPr>
        <p:spPr bwMode="auto">
          <a:xfrm>
            <a:off x="3821113" y="9410700"/>
            <a:ext cx="2922587"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atin typeface="Times New Roman" panose="02020603050405020304" pitchFamily="18" charset="0"/>
              </a:defRPr>
            </a:lvl1pPr>
          </a:lstStyle>
          <a:p>
            <a:pPr>
              <a:defRPr/>
            </a:pPr>
            <a:fld id="{83995D4A-2118-45B4-8DC9-B22178D4C212}" type="slidenum">
              <a:rPr lang="pt-BR"/>
              <a:pPr>
                <a:defRPr/>
              </a:pPr>
              <a:t>‹nº›</a:t>
            </a:fld>
            <a:endParaRPr lang="pt-BR"/>
          </a:p>
        </p:txBody>
      </p:sp>
    </p:spTree>
    <p:extLst>
      <p:ext uri="{BB962C8B-B14F-4D97-AF65-F5344CB8AC3E}">
        <p14:creationId xmlns:p14="http://schemas.microsoft.com/office/powerpoint/2010/main" val="30171652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22588" cy="4968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19525" y="0"/>
            <a:ext cx="2922588" cy="496888"/>
          </a:xfrm>
          <a:prstGeom prst="rect">
            <a:avLst/>
          </a:prstGeom>
        </p:spPr>
        <p:txBody>
          <a:bodyPr vert="horz" lIns="91440" tIns="45720" rIns="91440" bIns="45720" rtlCol="0"/>
          <a:lstStyle>
            <a:lvl1pPr algn="r">
              <a:defRPr sz="1200"/>
            </a:lvl1pPr>
          </a:lstStyle>
          <a:p>
            <a:fld id="{A535B9FE-1EB7-48B8-BB2D-2CADC30D0E89}" type="datetimeFigureOut">
              <a:rPr lang="pt-BR" smtClean="0"/>
              <a:t>12/05/2021</a:t>
            </a:fld>
            <a:endParaRPr lang="pt-BR"/>
          </a:p>
        </p:txBody>
      </p:sp>
      <p:sp>
        <p:nvSpPr>
          <p:cNvPr id="4" name="Espaço Reservado para Imagem de Slide 3"/>
          <p:cNvSpPr>
            <a:spLocks noGrp="1" noRot="1" noChangeAspect="1"/>
          </p:cNvSpPr>
          <p:nvPr>
            <p:ph type="sldImg" idx="2"/>
          </p:nvPr>
        </p:nvSpPr>
        <p:spPr>
          <a:xfrm>
            <a:off x="400050" y="1238250"/>
            <a:ext cx="5943600" cy="3343275"/>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74688" y="4767263"/>
            <a:ext cx="5394325" cy="3900487"/>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409113"/>
            <a:ext cx="2922588" cy="4968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19525" y="9409113"/>
            <a:ext cx="2922588" cy="496887"/>
          </a:xfrm>
          <a:prstGeom prst="rect">
            <a:avLst/>
          </a:prstGeom>
        </p:spPr>
        <p:txBody>
          <a:bodyPr vert="horz" lIns="91440" tIns="45720" rIns="91440" bIns="45720" rtlCol="0" anchor="b"/>
          <a:lstStyle>
            <a:lvl1pPr algn="r">
              <a:defRPr sz="1200"/>
            </a:lvl1pPr>
          </a:lstStyle>
          <a:p>
            <a:fld id="{FB79FF82-DEFA-4D10-A84D-EDCBCB389C22}" type="slidenum">
              <a:rPr lang="pt-BR" smtClean="0"/>
              <a:t>‹nº›</a:t>
            </a:fld>
            <a:endParaRPr lang="pt-BR"/>
          </a:p>
        </p:txBody>
      </p:sp>
    </p:spTree>
    <p:extLst>
      <p:ext uri="{BB962C8B-B14F-4D97-AF65-F5344CB8AC3E}">
        <p14:creationId xmlns:p14="http://schemas.microsoft.com/office/powerpoint/2010/main" val="1513536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FB79FF82-DEFA-4D10-A84D-EDCBCB389C22}" type="slidenum">
              <a:rPr lang="pt-BR" smtClean="0"/>
              <a:t>30</a:t>
            </a:fld>
            <a:endParaRPr lang="pt-BR"/>
          </a:p>
        </p:txBody>
      </p:sp>
    </p:spTree>
    <p:extLst>
      <p:ext uri="{BB962C8B-B14F-4D97-AF65-F5344CB8AC3E}">
        <p14:creationId xmlns:p14="http://schemas.microsoft.com/office/powerpoint/2010/main" val="3582390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B79FF82-DEFA-4D10-A84D-EDCBCB389C22}" type="slidenum">
              <a:rPr lang="pt-BR" smtClean="0"/>
              <a:t>56</a:t>
            </a:fld>
            <a:endParaRPr lang="pt-BR"/>
          </a:p>
        </p:txBody>
      </p:sp>
    </p:spTree>
    <p:extLst>
      <p:ext uri="{BB962C8B-B14F-4D97-AF65-F5344CB8AC3E}">
        <p14:creationId xmlns:p14="http://schemas.microsoft.com/office/powerpoint/2010/main" val="3006195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FB79FF82-DEFA-4D10-A84D-EDCBCB389C22}" type="slidenum">
              <a:rPr lang="pt-BR" smtClean="0"/>
              <a:t>82</a:t>
            </a:fld>
            <a:endParaRPr lang="pt-BR"/>
          </a:p>
        </p:txBody>
      </p:sp>
    </p:spTree>
    <p:extLst>
      <p:ext uri="{BB962C8B-B14F-4D97-AF65-F5344CB8AC3E}">
        <p14:creationId xmlns:p14="http://schemas.microsoft.com/office/powerpoint/2010/main" val="1049977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B79FF82-DEFA-4D10-A84D-EDCBCB389C22}" type="slidenum">
              <a:rPr lang="pt-BR" smtClean="0"/>
              <a:t>84</a:t>
            </a:fld>
            <a:endParaRPr lang="pt-BR"/>
          </a:p>
        </p:txBody>
      </p:sp>
    </p:spTree>
    <p:extLst>
      <p:ext uri="{BB962C8B-B14F-4D97-AF65-F5344CB8AC3E}">
        <p14:creationId xmlns:p14="http://schemas.microsoft.com/office/powerpoint/2010/main" val="3442613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B79FF82-DEFA-4D10-A84D-EDCBCB389C22}" type="slidenum">
              <a:rPr lang="pt-BR" smtClean="0"/>
              <a:t>185</a:t>
            </a:fld>
            <a:endParaRPr lang="pt-BR"/>
          </a:p>
        </p:txBody>
      </p:sp>
    </p:spTree>
    <p:extLst>
      <p:ext uri="{BB962C8B-B14F-4D97-AF65-F5344CB8AC3E}">
        <p14:creationId xmlns:p14="http://schemas.microsoft.com/office/powerpoint/2010/main" val="3689017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2130426"/>
            <a:ext cx="10363200" cy="1470025"/>
          </a:xfrm>
        </p:spPr>
        <p:txBody>
          <a:bodyPr/>
          <a:lstStyle/>
          <a:p>
            <a:r>
              <a:rPr lang="pt-BR"/>
              <a:t>Clique para editar o título mestre</a:t>
            </a:r>
          </a:p>
        </p:txBody>
      </p:sp>
      <p:sp>
        <p:nvSpPr>
          <p:cNvPr id="3" name="Subtítulo 2"/>
          <p:cNvSpPr>
            <a:spLocks noGrp="1"/>
          </p:cNvSpPr>
          <p:nvPr>
            <p:ph type="subTitle" idx="1"/>
          </p:nvPr>
        </p:nvSpPr>
        <p:spPr>
          <a:xfrm>
            <a:off x="1828801" y="3886200"/>
            <a:ext cx="8534400" cy="1752600"/>
          </a:xfrm>
        </p:spPr>
        <p:txBody>
          <a:bodyPr/>
          <a:lstStyle>
            <a:lvl1pPr marL="0" indent="0" algn="ctr">
              <a:buNone/>
              <a:defRPr/>
            </a:lvl1pPr>
            <a:lvl2pPr marL="537458" indent="0" algn="ctr">
              <a:buNone/>
              <a:defRPr/>
            </a:lvl2pPr>
            <a:lvl3pPr marL="1074916" indent="0" algn="ctr">
              <a:buNone/>
              <a:defRPr/>
            </a:lvl3pPr>
            <a:lvl4pPr marL="1612373" indent="0" algn="ctr">
              <a:buNone/>
              <a:defRPr/>
            </a:lvl4pPr>
            <a:lvl5pPr marL="2149831" indent="0" algn="ctr">
              <a:buNone/>
              <a:defRPr/>
            </a:lvl5pPr>
            <a:lvl6pPr marL="2687289" indent="0" algn="ctr">
              <a:buNone/>
              <a:defRPr/>
            </a:lvl6pPr>
            <a:lvl7pPr marL="3224747" indent="0" algn="ctr">
              <a:buNone/>
              <a:defRPr/>
            </a:lvl7pPr>
            <a:lvl8pPr marL="3762205" indent="0" algn="ctr">
              <a:buNone/>
              <a:defRPr/>
            </a:lvl8pPr>
            <a:lvl9pPr marL="4299663" indent="0" algn="ctr">
              <a:buNone/>
              <a:defRPr/>
            </a:lvl9pPr>
          </a:lstStyle>
          <a:p>
            <a:r>
              <a:rPr lang="pt-BR"/>
              <a:t>Clique para editar o estilo do subtítulo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86755E-46F7-41E4-A04C-2B2F1D57B3CB}" type="slidenum">
              <a:rPr lang="en-US" smtClean="0"/>
              <a:pPr>
                <a:defRPr/>
              </a:pPr>
              <a:t>‹nº›</a:t>
            </a:fld>
            <a:endParaRPr lang="en-US"/>
          </a:p>
        </p:txBody>
      </p:sp>
    </p:spTree>
    <p:extLst>
      <p:ext uri="{BB962C8B-B14F-4D97-AF65-F5344CB8AC3E}">
        <p14:creationId xmlns:p14="http://schemas.microsoft.com/office/powerpoint/2010/main" val="2826477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FE3373-6376-4B6C-86FB-9D17BC99140B}" type="slidenum">
              <a:rPr lang="en-US" smtClean="0"/>
              <a:pPr>
                <a:defRPr/>
              </a:pPr>
              <a:t>‹nº›</a:t>
            </a:fld>
            <a:endParaRPr lang="en-US"/>
          </a:p>
        </p:txBody>
      </p:sp>
    </p:spTree>
    <p:extLst>
      <p:ext uri="{BB962C8B-B14F-4D97-AF65-F5344CB8AC3E}">
        <p14:creationId xmlns:p14="http://schemas.microsoft.com/office/powerpoint/2010/main" val="1302303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686800" y="609600"/>
            <a:ext cx="2590800" cy="5486400"/>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914400" y="609600"/>
            <a:ext cx="7569200" cy="5486400"/>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8BB6FF0-ECEB-4E5A-AA8A-43A43AB38566}" type="slidenum">
              <a:rPr lang="en-US" smtClean="0"/>
              <a:pPr>
                <a:defRPr/>
              </a:pPr>
              <a:t>‹nº›</a:t>
            </a:fld>
            <a:endParaRPr lang="en-US"/>
          </a:p>
        </p:txBody>
      </p:sp>
    </p:spTree>
    <p:extLst>
      <p:ext uri="{BB962C8B-B14F-4D97-AF65-F5344CB8AC3E}">
        <p14:creationId xmlns:p14="http://schemas.microsoft.com/office/powerpoint/2010/main" val="1386252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AB2905-62E0-412B-9749-3F0C9CEBFBAC}" type="slidenum">
              <a:rPr lang="en-US" smtClean="0"/>
              <a:pPr>
                <a:defRPr/>
              </a:pPr>
              <a:t>‹nº›</a:t>
            </a:fld>
            <a:endParaRPr lang="en-US"/>
          </a:p>
        </p:txBody>
      </p:sp>
    </p:spTree>
    <p:extLst>
      <p:ext uri="{BB962C8B-B14F-4D97-AF65-F5344CB8AC3E}">
        <p14:creationId xmlns:p14="http://schemas.microsoft.com/office/powerpoint/2010/main" val="2729125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963084" y="4406901"/>
            <a:ext cx="10363200" cy="1362075"/>
          </a:xfrm>
        </p:spPr>
        <p:txBody>
          <a:bodyPr anchor="t"/>
          <a:lstStyle>
            <a:lvl1pPr algn="l">
              <a:defRPr sz="4741" b="1" cap="all"/>
            </a:lvl1pPr>
          </a:lstStyle>
          <a:p>
            <a:r>
              <a:rPr lang="pt-BR"/>
              <a:t>Clique para editar o título mestre</a:t>
            </a:r>
          </a:p>
        </p:txBody>
      </p:sp>
      <p:sp>
        <p:nvSpPr>
          <p:cNvPr id="3" name="Espaço Reservado para Texto 2"/>
          <p:cNvSpPr>
            <a:spLocks noGrp="1"/>
          </p:cNvSpPr>
          <p:nvPr>
            <p:ph type="body" idx="1"/>
          </p:nvPr>
        </p:nvSpPr>
        <p:spPr>
          <a:xfrm>
            <a:off x="963084" y="2906714"/>
            <a:ext cx="10363200" cy="1500187"/>
          </a:xfrm>
        </p:spPr>
        <p:txBody>
          <a:bodyPr anchor="b"/>
          <a:lstStyle>
            <a:lvl1pPr marL="0" indent="0">
              <a:buNone/>
              <a:defRPr sz="2370"/>
            </a:lvl1pPr>
            <a:lvl2pPr marL="537458" indent="0">
              <a:buNone/>
              <a:defRPr sz="2107"/>
            </a:lvl2pPr>
            <a:lvl3pPr marL="1074916" indent="0">
              <a:buNone/>
              <a:defRPr sz="1844"/>
            </a:lvl3pPr>
            <a:lvl4pPr marL="1612373" indent="0">
              <a:buNone/>
              <a:defRPr sz="1580"/>
            </a:lvl4pPr>
            <a:lvl5pPr marL="2149831" indent="0">
              <a:buNone/>
              <a:defRPr sz="1580"/>
            </a:lvl5pPr>
            <a:lvl6pPr marL="2687289" indent="0">
              <a:buNone/>
              <a:defRPr sz="1580"/>
            </a:lvl6pPr>
            <a:lvl7pPr marL="3224747" indent="0">
              <a:buNone/>
              <a:defRPr sz="1580"/>
            </a:lvl7pPr>
            <a:lvl8pPr marL="3762205" indent="0">
              <a:buNone/>
              <a:defRPr sz="1580"/>
            </a:lvl8pPr>
            <a:lvl9pPr marL="4299663" indent="0">
              <a:buNone/>
              <a:defRPr sz="1580"/>
            </a:lvl9pPr>
          </a:lstStyle>
          <a:p>
            <a:pPr lvl="0"/>
            <a:r>
              <a:rPr lang="pt-BR"/>
              <a:t>Editar estilos de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36728B-8F5E-4B7B-9EAC-85AD1222A21A}" type="slidenum">
              <a:rPr lang="en-US" smtClean="0"/>
              <a:pPr>
                <a:defRPr/>
              </a:pPr>
              <a:t>‹nº›</a:t>
            </a:fld>
            <a:endParaRPr lang="en-US"/>
          </a:p>
        </p:txBody>
      </p:sp>
    </p:spTree>
    <p:extLst>
      <p:ext uri="{BB962C8B-B14F-4D97-AF65-F5344CB8AC3E}">
        <p14:creationId xmlns:p14="http://schemas.microsoft.com/office/powerpoint/2010/main" val="1470148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914401" y="1981200"/>
            <a:ext cx="5080000" cy="4114800"/>
          </a:xfrm>
        </p:spPr>
        <p:txBody>
          <a:bodyPr/>
          <a:lstStyle>
            <a:lvl1pPr>
              <a:defRPr sz="3292"/>
            </a:lvl1pPr>
            <a:lvl2pPr>
              <a:defRPr sz="2897"/>
            </a:lvl2pPr>
            <a:lvl3pPr>
              <a:defRPr sz="2370"/>
            </a:lvl3pPr>
            <a:lvl4pPr>
              <a:defRPr sz="2107"/>
            </a:lvl4pPr>
            <a:lvl5pPr>
              <a:defRPr sz="2107"/>
            </a:lvl5pPr>
            <a:lvl6pPr>
              <a:defRPr sz="2107"/>
            </a:lvl6pPr>
            <a:lvl7pPr>
              <a:defRPr sz="2107"/>
            </a:lvl7pPr>
            <a:lvl8pPr>
              <a:defRPr sz="2107"/>
            </a:lvl8pPr>
            <a:lvl9pPr>
              <a:defRPr sz="2107"/>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97600" y="1981200"/>
            <a:ext cx="5080000" cy="4114800"/>
          </a:xfrm>
        </p:spPr>
        <p:txBody>
          <a:bodyPr/>
          <a:lstStyle>
            <a:lvl1pPr>
              <a:defRPr sz="3292"/>
            </a:lvl1pPr>
            <a:lvl2pPr>
              <a:defRPr sz="2897"/>
            </a:lvl2pPr>
            <a:lvl3pPr>
              <a:defRPr sz="2370"/>
            </a:lvl3pPr>
            <a:lvl4pPr>
              <a:defRPr sz="2107"/>
            </a:lvl4pPr>
            <a:lvl5pPr>
              <a:defRPr sz="2107"/>
            </a:lvl5pPr>
            <a:lvl6pPr>
              <a:defRPr sz="2107"/>
            </a:lvl6pPr>
            <a:lvl7pPr>
              <a:defRPr sz="2107"/>
            </a:lvl7pPr>
            <a:lvl8pPr>
              <a:defRPr sz="2107"/>
            </a:lvl8pPr>
            <a:lvl9pPr>
              <a:defRPr sz="2107"/>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C6C665-B03F-4591-A9D8-49D9B3240179}" type="slidenum">
              <a:rPr lang="en-US" smtClean="0"/>
              <a:pPr>
                <a:defRPr/>
              </a:pPr>
              <a:t>‹nº›</a:t>
            </a:fld>
            <a:endParaRPr lang="en-US"/>
          </a:p>
        </p:txBody>
      </p:sp>
    </p:spTree>
    <p:extLst>
      <p:ext uri="{BB962C8B-B14F-4D97-AF65-F5344CB8AC3E}">
        <p14:creationId xmlns:p14="http://schemas.microsoft.com/office/powerpoint/2010/main" val="1215961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4638"/>
            <a:ext cx="10972800" cy="1143000"/>
          </a:xfrm>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609601" y="1535113"/>
            <a:ext cx="5386917" cy="639762"/>
          </a:xfrm>
        </p:spPr>
        <p:txBody>
          <a:bodyPr anchor="b"/>
          <a:lstStyle>
            <a:lvl1pPr marL="0" indent="0">
              <a:buNone/>
              <a:defRPr sz="2897" b="1"/>
            </a:lvl1pPr>
            <a:lvl2pPr marL="537458" indent="0">
              <a:buNone/>
              <a:defRPr sz="2370" b="1"/>
            </a:lvl2pPr>
            <a:lvl3pPr marL="1074916" indent="0">
              <a:buNone/>
              <a:defRPr sz="2107" b="1"/>
            </a:lvl3pPr>
            <a:lvl4pPr marL="1612373" indent="0">
              <a:buNone/>
              <a:defRPr sz="1844" b="1"/>
            </a:lvl4pPr>
            <a:lvl5pPr marL="2149831" indent="0">
              <a:buNone/>
              <a:defRPr sz="1844" b="1"/>
            </a:lvl5pPr>
            <a:lvl6pPr marL="2687289" indent="0">
              <a:buNone/>
              <a:defRPr sz="1844" b="1"/>
            </a:lvl6pPr>
            <a:lvl7pPr marL="3224747" indent="0">
              <a:buNone/>
              <a:defRPr sz="1844" b="1"/>
            </a:lvl7pPr>
            <a:lvl8pPr marL="3762205" indent="0">
              <a:buNone/>
              <a:defRPr sz="1844" b="1"/>
            </a:lvl8pPr>
            <a:lvl9pPr marL="4299663" indent="0">
              <a:buNone/>
              <a:defRPr sz="1844" b="1"/>
            </a:lvl9pPr>
          </a:lstStyle>
          <a:p>
            <a:pPr lvl="0"/>
            <a:r>
              <a:rPr lang="pt-BR"/>
              <a:t>Editar estilos de texto Mestre</a:t>
            </a:r>
          </a:p>
        </p:txBody>
      </p:sp>
      <p:sp>
        <p:nvSpPr>
          <p:cNvPr id="4" name="Espaço Reservado para Conteúdo 3"/>
          <p:cNvSpPr>
            <a:spLocks noGrp="1"/>
          </p:cNvSpPr>
          <p:nvPr>
            <p:ph sz="half" idx="2"/>
          </p:nvPr>
        </p:nvSpPr>
        <p:spPr>
          <a:xfrm>
            <a:off x="609601" y="2174875"/>
            <a:ext cx="5386917" cy="3951288"/>
          </a:xfrm>
        </p:spPr>
        <p:txBody>
          <a:bodyPr/>
          <a:lstStyle>
            <a:lvl1pPr>
              <a:defRPr sz="2897"/>
            </a:lvl1pPr>
            <a:lvl2pPr>
              <a:defRPr sz="2370"/>
            </a:lvl2pPr>
            <a:lvl3pPr>
              <a:defRPr sz="2107"/>
            </a:lvl3pPr>
            <a:lvl4pPr>
              <a:defRPr sz="1844"/>
            </a:lvl4pPr>
            <a:lvl5pPr>
              <a:defRPr sz="1844"/>
            </a:lvl5pPr>
            <a:lvl6pPr>
              <a:defRPr sz="1844"/>
            </a:lvl6pPr>
            <a:lvl7pPr>
              <a:defRPr sz="1844"/>
            </a:lvl7pPr>
            <a:lvl8pPr>
              <a:defRPr sz="1844"/>
            </a:lvl8pPr>
            <a:lvl9pPr>
              <a:defRPr sz="1844"/>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93369" y="1535113"/>
            <a:ext cx="5389034" cy="639762"/>
          </a:xfrm>
        </p:spPr>
        <p:txBody>
          <a:bodyPr anchor="b"/>
          <a:lstStyle>
            <a:lvl1pPr marL="0" indent="0">
              <a:buNone/>
              <a:defRPr sz="2897" b="1"/>
            </a:lvl1pPr>
            <a:lvl2pPr marL="537458" indent="0">
              <a:buNone/>
              <a:defRPr sz="2370" b="1"/>
            </a:lvl2pPr>
            <a:lvl3pPr marL="1074916" indent="0">
              <a:buNone/>
              <a:defRPr sz="2107" b="1"/>
            </a:lvl3pPr>
            <a:lvl4pPr marL="1612373" indent="0">
              <a:buNone/>
              <a:defRPr sz="1844" b="1"/>
            </a:lvl4pPr>
            <a:lvl5pPr marL="2149831" indent="0">
              <a:buNone/>
              <a:defRPr sz="1844" b="1"/>
            </a:lvl5pPr>
            <a:lvl6pPr marL="2687289" indent="0">
              <a:buNone/>
              <a:defRPr sz="1844" b="1"/>
            </a:lvl6pPr>
            <a:lvl7pPr marL="3224747" indent="0">
              <a:buNone/>
              <a:defRPr sz="1844" b="1"/>
            </a:lvl7pPr>
            <a:lvl8pPr marL="3762205" indent="0">
              <a:buNone/>
              <a:defRPr sz="1844" b="1"/>
            </a:lvl8pPr>
            <a:lvl9pPr marL="4299663" indent="0">
              <a:buNone/>
              <a:defRPr sz="1844" b="1"/>
            </a:lvl9pPr>
          </a:lstStyle>
          <a:p>
            <a:pPr lvl="0"/>
            <a:r>
              <a:rPr lang="pt-BR"/>
              <a:t>Editar estilos de texto Mestre</a:t>
            </a:r>
          </a:p>
        </p:txBody>
      </p:sp>
      <p:sp>
        <p:nvSpPr>
          <p:cNvPr id="6" name="Espaço Reservado para Conteúdo 5"/>
          <p:cNvSpPr>
            <a:spLocks noGrp="1"/>
          </p:cNvSpPr>
          <p:nvPr>
            <p:ph sz="quarter" idx="4"/>
          </p:nvPr>
        </p:nvSpPr>
        <p:spPr>
          <a:xfrm>
            <a:off x="6193369" y="2174875"/>
            <a:ext cx="5389034" cy="3951288"/>
          </a:xfrm>
        </p:spPr>
        <p:txBody>
          <a:bodyPr/>
          <a:lstStyle>
            <a:lvl1pPr>
              <a:defRPr sz="2897"/>
            </a:lvl1pPr>
            <a:lvl2pPr>
              <a:defRPr sz="2370"/>
            </a:lvl2pPr>
            <a:lvl3pPr>
              <a:defRPr sz="2107"/>
            </a:lvl3pPr>
            <a:lvl4pPr>
              <a:defRPr sz="1844"/>
            </a:lvl4pPr>
            <a:lvl5pPr>
              <a:defRPr sz="1844"/>
            </a:lvl5pPr>
            <a:lvl6pPr>
              <a:defRPr sz="1844"/>
            </a:lvl6pPr>
            <a:lvl7pPr>
              <a:defRPr sz="1844"/>
            </a:lvl7pPr>
            <a:lvl8pPr>
              <a:defRPr sz="1844"/>
            </a:lvl8pPr>
            <a:lvl9pPr>
              <a:defRPr sz="1844"/>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CADC46E-534D-42A2-A547-93385D0B8D47}" type="slidenum">
              <a:rPr lang="en-US" smtClean="0"/>
              <a:pPr>
                <a:defRPr/>
              </a:pPr>
              <a:t>‹nº›</a:t>
            </a:fld>
            <a:endParaRPr lang="en-US"/>
          </a:p>
        </p:txBody>
      </p:sp>
    </p:spTree>
    <p:extLst>
      <p:ext uri="{BB962C8B-B14F-4D97-AF65-F5344CB8AC3E}">
        <p14:creationId xmlns:p14="http://schemas.microsoft.com/office/powerpoint/2010/main" val="930517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0B01FAF-885A-4F93-899B-B5E75C8E303E}" type="slidenum">
              <a:rPr lang="en-US" smtClean="0"/>
              <a:pPr>
                <a:defRPr/>
              </a:pPr>
              <a:t>‹nº›</a:t>
            </a:fld>
            <a:endParaRPr lang="en-US"/>
          </a:p>
        </p:txBody>
      </p:sp>
    </p:spTree>
    <p:extLst>
      <p:ext uri="{BB962C8B-B14F-4D97-AF65-F5344CB8AC3E}">
        <p14:creationId xmlns:p14="http://schemas.microsoft.com/office/powerpoint/2010/main" val="2739960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77638CC-9005-453F-8295-1CB1F7A75584}" type="slidenum">
              <a:rPr lang="en-US" smtClean="0"/>
              <a:pPr>
                <a:defRPr/>
              </a:pPr>
              <a:t>‹nº›</a:t>
            </a:fld>
            <a:endParaRPr lang="en-US"/>
          </a:p>
        </p:txBody>
      </p:sp>
    </p:spTree>
    <p:extLst>
      <p:ext uri="{BB962C8B-B14F-4D97-AF65-F5344CB8AC3E}">
        <p14:creationId xmlns:p14="http://schemas.microsoft.com/office/powerpoint/2010/main" val="2532610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2" y="273051"/>
            <a:ext cx="4011084" cy="1162051"/>
          </a:xfrm>
        </p:spPr>
        <p:txBody>
          <a:bodyPr anchor="b"/>
          <a:lstStyle>
            <a:lvl1pPr algn="l">
              <a:defRPr sz="2370" b="1"/>
            </a:lvl1pPr>
          </a:lstStyle>
          <a:p>
            <a:r>
              <a:rPr lang="pt-BR"/>
              <a:t>Clique para editar o título mestre</a:t>
            </a:r>
          </a:p>
        </p:txBody>
      </p:sp>
      <p:sp>
        <p:nvSpPr>
          <p:cNvPr id="3" name="Espaço Reservado para Conteúdo 2"/>
          <p:cNvSpPr>
            <a:spLocks noGrp="1"/>
          </p:cNvSpPr>
          <p:nvPr>
            <p:ph idx="1"/>
          </p:nvPr>
        </p:nvSpPr>
        <p:spPr>
          <a:xfrm>
            <a:off x="4766733" y="273052"/>
            <a:ext cx="6815667" cy="5853113"/>
          </a:xfrm>
        </p:spPr>
        <p:txBody>
          <a:bodyPr/>
          <a:lstStyle>
            <a:lvl1pPr>
              <a:defRPr sz="3687"/>
            </a:lvl1pPr>
            <a:lvl2pPr>
              <a:defRPr sz="3292"/>
            </a:lvl2pPr>
            <a:lvl3pPr>
              <a:defRPr sz="2897"/>
            </a:lvl3pPr>
            <a:lvl4pPr>
              <a:defRPr sz="2370"/>
            </a:lvl4pPr>
            <a:lvl5pPr>
              <a:defRPr sz="2370"/>
            </a:lvl5pPr>
            <a:lvl6pPr>
              <a:defRPr sz="2370"/>
            </a:lvl6pPr>
            <a:lvl7pPr>
              <a:defRPr sz="2370"/>
            </a:lvl7pPr>
            <a:lvl8pPr>
              <a:defRPr sz="2370"/>
            </a:lvl8pPr>
            <a:lvl9pPr>
              <a:defRPr sz="237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609602" y="1435102"/>
            <a:ext cx="4011084" cy="4691063"/>
          </a:xfrm>
        </p:spPr>
        <p:txBody>
          <a:bodyPr/>
          <a:lstStyle>
            <a:lvl1pPr marL="0" indent="0">
              <a:buNone/>
              <a:defRPr sz="1580"/>
            </a:lvl1pPr>
            <a:lvl2pPr marL="537458" indent="0">
              <a:buNone/>
              <a:defRPr sz="1449"/>
            </a:lvl2pPr>
            <a:lvl3pPr marL="1074916" indent="0">
              <a:buNone/>
              <a:defRPr sz="1185"/>
            </a:lvl3pPr>
            <a:lvl4pPr marL="1612373" indent="0">
              <a:buNone/>
              <a:defRPr sz="1054"/>
            </a:lvl4pPr>
            <a:lvl5pPr marL="2149831" indent="0">
              <a:buNone/>
              <a:defRPr sz="1054"/>
            </a:lvl5pPr>
            <a:lvl6pPr marL="2687289" indent="0">
              <a:buNone/>
              <a:defRPr sz="1054"/>
            </a:lvl6pPr>
            <a:lvl7pPr marL="3224747" indent="0">
              <a:buNone/>
              <a:defRPr sz="1054"/>
            </a:lvl7pPr>
            <a:lvl8pPr marL="3762205" indent="0">
              <a:buNone/>
              <a:defRPr sz="1054"/>
            </a:lvl8pPr>
            <a:lvl9pPr marL="4299663" indent="0">
              <a:buNone/>
              <a:defRPr sz="1054"/>
            </a:lvl9pPr>
          </a:lstStyle>
          <a:p>
            <a:pPr lvl="0"/>
            <a:r>
              <a:rPr lang="pt-BR"/>
              <a:t>Editar estilos de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1961A72-2392-4013-A839-747396A601E3}" type="slidenum">
              <a:rPr lang="en-US" smtClean="0"/>
              <a:pPr>
                <a:defRPr/>
              </a:pPr>
              <a:t>‹nº›</a:t>
            </a:fld>
            <a:endParaRPr lang="en-US"/>
          </a:p>
        </p:txBody>
      </p:sp>
    </p:spTree>
    <p:extLst>
      <p:ext uri="{BB962C8B-B14F-4D97-AF65-F5344CB8AC3E}">
        <p14:creationId xmlns:p14="http://schemas.microsoft.com/office/powerpoint/2010/main" val="3708656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389718" y="4800601"/>
            <a:ext cx="7315200" cy="566738"/>
          </a:xfrm>
        </p:spPr>
        <p:txBody>
          <a:bodyPr anchor="b"/>
          <a:lstStyle>
            <a:lvl1pPr algn="l">
              <a:defRPr sz="2370" b="1"/>
            </a:lvl1pPr>
          </a:lstStyle>
          <a:p>
            <a:r>
              <a:rPr lang="pt-BR"/>
              <a:t>Clique para editar o título mestre</a:t>
            </a:r>
          </a:p>
        </p:txBody>
      </p:sp>
      <p:sp>
        <p:nvSpPr>
          <p:cNvPr id="3" name="Espaço Reservado para Imagem 2"/>
          <p:cNvSpPr>
            <a:spLocks noGrp="1"/>
          </p:cNvSpPr>
          <p:nvPr>
            <p:ph type="pic" idx="1"/>
          </p:nvPr>
        </p:nvSpPr>
        <p:spPr>
          <a:xfrm>
            <a:off x="2389718" y="612775"/>
            <a:ext cx="7315200" cy="4114800"/>
          </a:xfrm>
        </p:spPr>
        <p:txBody>
          <a:bodyPr/>
          <a:lstStyle>
            <a:lvl1pPr marL="0" indent="0">
              <a:buNone/>
              <a:defRPr sz="3687"/>
            </a:lvl1pPr>
            <a:lvl2pPr marL="537458" indent="0">
              <a:buNone/>
              <a:defRPr sz="3292"/>
            </a:lvl2pPr>
            <a:lvl3pPr marL="1074916" indent="0">
              <a:buNone/>
              <a:defRPr sz="2897"/>
            </a:lvl3pPr>
            <a:lvl4pPr marL="1612373" indent="0">
              <a:buNone/>
              <a:defRPr sz="2370"/>
            </a:lvl4pPr>
            <a:lvl5pPr marL="2149831" indent="0">
              <a:buNone/>
              <a:defRPr sz="2370"/>
            </a:lvl5pPr>
            <a:lvl6pPr marL="2687289" indent="0">
              <a:buNone/>
              <a:defRPr sz="2370"/>
            </a:lvl6pPr>
            <a:lvl7pPr marL="3224747" indent="0">
              <a:buNone/>
              <a:defRPr sz="2370"/>
            </a:lvl7pPr>
            <a:lvl8pPr marL="3762205" indent="0">
              <a:buNone/>
              <a:defRPr sz="2370"/>
            </a:lvl8pPr>
            <a:lvl9pPr marL="4299663" indent="0">
              <a:buNone/>
              <a:defRPr sz="2370"/>
            </a:lvl9pPr>
          </a:lstStyle>
          <a:p>
            <a:pPr lvl="0"/>
            <a:r>
              <a:rPr lang="pt-BR" noProof="0"/>
              <a:t>Clique no ícone para adicionar uma imagem</a:t>
            </a:r>
          </a:p>
        </p:txBody>
      </p:sp>
      <p:sp>
        <p:nvSpPr>
          <p:cNvPr id="4" name="Espaço Reservado para Texto 3"/>
          <p:cNvSpPr>
            <a:spLocks noGrp="1"/>
          </p:cNvSpPr>
          <p:nvPr>
            <p:ph type="body" sz="half" idx="2"/>
          </p:nvPr>
        </p:nvSpPr>
        <p:spPr>
          <a:xfrm>
            <a:off x="2389718" y="5367339"/>
            <a:ext cx="7315200" cy="804861"/>
          </a:xfrm>
        </p:spPr>
        <p:txBody>
          <a:bodyPr/>
          <a:lstStyle>
            <a:lvl1pPr marL="0" indent="0">
              <a:buNone/>
              <a:defRPr sz="1580"/>
            </a:lvl1pPr>
            <a:lvl2pPr marL="537458" indent="0">
              <a:buNone/>
              <a:defRPr sz="1449"/>
            </a:lvl2pPr>
            <a:lvl3pPr marL="1074916" indent="0">
              <a:buNone/>
              <a:defRPr sz="1185"/>
            </a:lvl3pPr>
            <a:lvl4pPr marL="1612373" indent="0">
              <a:buNone/>
              <a:defRPr sz="1054"/>
            </a:lvl4pPr>
            <a:lvl5pPr marL="2149831" indent="0">
              <a:buNone/>
              <a:defRPr sz="1054"/>
            </a:lvl5pPr>
            <a:lvl6pPr marL="2687289" indent="0">
              <a:buNone/>
              <a:defRPr sz="1054"/>
            </a:lvl6pPr>
            <a:lvl7pPr marL="3224747" indent="0">
              <a:buNone/>
              <a:defRPr sz="1054"/>
            </a:lvl7pPr>
            <a:lvl8pPr marL="3762205" indent="0">
              <a:buNone/>
              <a:defRPr sz="1054"/>
            </a:lvl8pPr>
            <a:lvl9pPr marL="4299663" indent="0">
              <a:buNone/>
              <a:defRPr sz="1054"/>
            </a:lvl9pPr>
          </a:lstStyle>
          <a:p>
            <a:pPr lvl="0"/>
            <a:r>
              <a:rPr lang="pt-BR"/>
              <a:t>Editar estilos de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F4DCC4-AB6B-479C-B705-0292C9499AC1}" type="slidenum">
              <a:rPr lang="en-US" smtClean="0"/>
              <a:pPr>
                <a:defRPr/>
              </a:pPr>
              <a:t>‹nº›</a:t>
            </a:fld>
            <a:endParaRPr lang="en-US"/>
          </a:p>
        </p:txBody>
      </p:sp>
    </p:spTree>
    <p:extLst>
      <p:ext uri="{BB962C8B-B14F-4D97-AF65-F5344CB8AC3E}">
        <p14:creationId xmlns:p14="http://schemas.microsoft.com/office/powerpoint/2010/main" val="211476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3953" y="609707"/>
            <a:ext cx="10364095" cy="1143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629" tIns="40815" rIns="81629" bIns="40815" numCol="1" anchor="ctr" anchorCtr="0" compatLnSpc="1">
            <a:prstTxWarp prst="textNoShape">
              <a:avLst/>
            </a:prstTxWarp>
          </a:bodyPr>
          <a:lstStyle/>
          <a:p>
            <a:pPr lvl="0"/>
            <a:r>
              <a:rPr lang="pt-BR" dirty="0"/>
              <a:t>Clique para editar o estilo do título mestre</a:t>
            </a:r>
          </a:p>
        </p:txBody>
      </p:sp>
      <p:sp>
        <p:nvSpPr>
          <p:cNvPr id="1027" name="Rectangle 3"/>
          <p:cNvSpPr>
            <a:spLocks noGrp="1" noChangeArrowheads="1"/>
          </p:cNvSpPr>
          <p:nvPr>
            <p:ph type="body" idx="1"/>
          </p:nvPr>
        </p:nvSpPr>
        <p:spPr bwMode="auto">
          <a:xfrm>
            <a:off x="913953" y="1981549"/>
            <a:ext cx="10364095" cy="4114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629" tIns="40815" rIns="81629" bIns="40815" numCol="1" anchor="t" anchorCtr="0" compatLnSpc="1">
            <a:prstTxWarp prst="textNoShape">
              <a:avLst/>
            </a:prstTxWarp>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1028" name="Rectangle 4"/>
          <p:cNvSpPr>
            <a:spLocks noGrp="1" noChangeArrowheads="1"/>
          </p:cNvSpPr>
          <p:nvPr>
            <p:ph type="dt" sz="half" idx="2"/>
          </p:nvPr>
        </p:nvSpPr>
        <p:spPr bwMode="auto">
          <a:xfrm>
            <a:off x="913953" y="6248293"/>
            <a:ext cx="2539950" cy="457281"/>
          </a:xfrm>
          <a:prstGeom prst="rect">
            <a:avLst/>
          </a:prstGeom>
          <a:noFill/>
          <a:ln w="9525">
            <a:noFill/>
            <a:miter lim="800000"/>
            <a:headEnd/>
            <a:tailEnd/>
          </a:ln>
          <a:effectLst/>
        </p:spPr>
        <p:txBody>
          <a:bodyPr vert="horz" wrap="square" lIns="81629" tIns="40815" rIns="81629" bIns="40815" numCol="1" anchor="t" anchorCtr="0" compatLnSpc="1">
            <a:prstTxWarp prst="textNoShape">
              <a:avLst/>
            </a:prstTxWarp>
          </a:bodyPr>
          <a:lstStyle>
            <a:lvl1pPr algn="l" eaLnBrk="1" hangingPunct="1">
              <a:spcBef>
                <a:spcPct val="0"/>
              </a:spcBef>
              <a:defRPr sz="1580" b="0">
                <a:solidFill>
                  <a:schemeClr val="tx1"/>
                </a:solidFill>
                <a:cs typeface="+mn-cs"/>
              </a:defRPr>
            </a:lvl1pPr>
          </a:lstStyle>
          <a:p>
            <a:pPr>
              <a:defRPr/>
            </a:pPr>
            <a:endParaRPr lang="en-US"/>
          </a:p>
        </p:txBody>
      </p:sp>
      <p:sp>
        <p:nvSpPr>
          <p:cNvPr id="1029" name="Rectangle 5"/>
          <p:cNvSpPr>
            <a:spLocks noGrp="1" noChangeArrowheads="1"/>
          </p:cNvSpPr>
          <p:nvPr>
            <p:ph type="ftr" sz="quarter" idx="3"/>
          </p:nvPr>
        </p:nvSpPr>
        <p:spPr bwMode="auto">
          <a:xfrm>
            <a:off x="4165949" y="6248293"/>
            <a:ext cx="3860103" cy="457281"/>
          </a:xfrm>
          <a:prstGeom prst="rect">
            <a:avLst/>
          </a:prstGeom>
          <a:noFill/>
          <a:ln w="9525">
            <a:noFill/>
            <a:miter lim="800000"/>
            <a:headEnd/>
            <a:tailEnd/>
          </a:ln>
          <a:effectLst/>
        </p:spPr>
        <p:txBody>
          <a:bodyPr vert="horz" wrap="square" lIns="81629" tIns="40815" rIns="81629" bIns="40815" numCol="1" anchor="t" anchorCtr="0" compatLnSpc="1">
            <a:prstTxWarp prst="textNoShape">
              <a:avLst/>
            </a:prstTxWarp>
          </a:bodyPr>
          <a:lstStyle>
            <a:lvl1pPr algn="ctr" eaLnBrk="1" hangingPunct="1">
              <a:spcBef>
                <a:spcPct val="0"/>
              </a:spcBef>
              <a:defRPr sz="1580" b="0">
                <a:solidFill>
                  <a:schemeClr val="tx1"/>
                </a:solidFill>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8098" y="6248293"/>
            <a:ext cx="2539950" cy="457281"/>
          </a:xfrm>
          <a:prstGeom prst="rect">
            <a:avLst/>
          </a:prstGeom>
          <a:noFill/>
          <a:ln w="9525">
            <a:noFill/>
            <a:miter lim="800000"/>
            <a:headEnd/>
            <a:tailEnd/>
          </a:ln>
          <a:effectLst/>
        </p:spPr>
        <p:txBody>
          <a:bodyPr vert="horz" wrap="square" lIns="81629" tIns="40815" rIns="81629" bIns="40815" numCol="1" anchor="t" anchorCtr="0" compatLnSpc="1">
            <a:prstTxWarp prst="textNoShape">
              <a:avLst/>
            </a:prstTxWarp>
          </a:bodyPr>
          <a:lstStyle>
            <a:lvl1pPr algn="r" eaLnBrk="1" hangingPunct="1">
              <a:spcBef>
                <a:spcPct val="0"/>
              </a:spcBef>
              <a:defRPr sz="1580" b="0">
                <a:solidFill>
                  <a:schemeClr val="tx1"/>
                </a:solidFill>
                <a:cs typeface="+mn-cs"/>
              </a:defRPr>
            </a:lvl1pPr>
          </a:lstStyle>
          <a:p>
            <a:pPr>
              <a:defRPr/>
            </a:pPr>
            <a:fld id="{BF07F2C1-DFC2-466F-822F-BF2F0817F2E1}" type="slidenum">
              <a:rPr lang="en-US" smtClean="0"/>
              <a:pPr>
                <a:defRPr/>
              </a:pPr>
              <a:t>‹nº›</a:t>
            </a:fld>
            <a:endParaRPr lang="en-US"/>
          </a:p>
        </p:txBody>
      </p:sp>
      <p:sp>
        <p:nvSpPr>
          <p:cNvPr id="12" name="Retângulo 11">
            <a:extLst>
              <a:ext uri="{FF2B5EF4-FFF2-40B4-BE49-F238E27FC236}">
                <a16:creationId xmlns:a16="http://schemas.microsoft.com/office/drawing/2014/main" id="{146DAB19-39D8-46CB-B46A-8C553A5B5771}"/>
              </a:ext>
            </a:extLst>
          </p:cNvPr>
          <p:cNvSpPr/>
          <p:nvPr userDrawn="1"/>
        </p:nvSpPr>
        <p:spPr>
          <a:xfrm>
            <a:off x="0" y="-27384"/>
            <a:ext cx="12192000" cy="3651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pt-BR"/>
            </a:defPPr>
            <a:lvl1pPr algn="l" rtl="0" eaLnBrk="0" fontAlgn="base" hangingPunct="0">
              <a:spcBef>
                <a:spcPct val="0"/>
              </a:spcBef>
              <a:spcAft>
                <a:spcPct val="0"/>
              </a:spcAft>
              <a:defRPr sz="4900" b="1" kern="1200">
                <a:solidFill>
                  <a:schemeClr val="lt1"/>
                </a:solidFill>
                <a:latin typeface="+mn-lt"/>
                <a:ea typeface="+mn-ea"/>
                <a:cs typeface="+mn-cs"/>
              </a:defRPr>
            </a:lvl1pPr>
            <a:lvl2pPr marL="719138" indent="-261938" algn="l" rtl="0" eaLnBrk="0" fontAlgn="base" hangingPunct="0">
              <a:spcBef>
                <a:spcPct val="0"/>
              </a:spcBef>
              <a:spcAft>
                <a:spcPct val="0"/>
              </a:spcAft>
              <a:defRPr sz="4900" b="1" kern="1200">
                <a:solidFill>
                  <a:schemeClr val="lt1"/>
                </a:solidFill>
                <a:latin typeface="+mn-lt"/>
                <a:ea typeface="+mn-ea"/>
                <a:cs typeface="+mn-cs"/>
              </a:defRPr>
            </a:lvl2pPr>
            <a:lvl3pPr marL="1438275" indent="-523875" algn="l" rtl="0" eaLnBrk="0" fontAlgn="base" hangingPunct="0">
              <a:spcBef>
                <a:spcPct val="0"/>
              </a:spcBef>
              <a:spcAft>
                <a:spcPct val="0"/>
              </a:spcAft>
              <a:defRPr sz="4900" b="1" kern="1200">
                <a:solidFill>
                  <a:schemeClr val="lt1"/>
                </a:solidFill>
                <a:latin typeface="+mn-lt"/>
                <a:ea typeface="+mn-ea"/>
                <a:cs typeface="+mn-cs"/>
              </a:defRPr>
            </a:lvl3pPr>
            <a:lvl4pPr marL="2159000" indent="-787400" algn="l" rtl="0" eaLnBrk="0" fontAlgn="base" hangingPunct="0">
              <a:spcBef>
                <a:spcPct val="0"/>
              </a:spcBef>
              <a:spcAft>
                <a:spcPct val="0"/>
              </a:spcAft>
              <a:defRPr sz="4900" b="1" kern="1200">
                <a:solidFill>
                  <a:schemeClr val="lt1"/>
                </a:solidFill>
                <a:latin typeface="+mn-lt"/>
                <a:ea typeface="+mn-ea"/>
                <a:cs typeface="+mn-cs"/>
              </a:defRPr>
            </a:lvl4pPr>
            <a:lvl5pPr marL="2878138" indent="-1049338" algn="l" rtl="0" eaLnBrk="0" fontAlgn="base" hangingPunct="0">
              <a:spcBef>
                <a:spcPct val="0"/>
              </a:spcBef>
              <a:spcAft>
                <a:spcPct val="0"/>
              </a:spcAft>
              <a:defRPr sz="4900" b="1" kern="1200">
                <a:solidFill>
                  <a:schemeClr val="lt1"/>
                </a:solidFill>
                <a:latin typeface="+mn-lt"/>
                <a:ea typeface="+mn-ea"/>
                <a:cs typeface="+mn-cs"/>
              </a:defRPr>
            </a:lvl5pPr>
            <a:lvl6pPr marL="2286000" algn="l" defTabSz="914400" rtl="0" eaLnBrk="1" latinLnBrk="0" hangingPunct="1">
              <a:defRPr sz="4900" b="1" kern="1200">
                <a:solidFill>
                  <a:schemeClr val="lt1"/>
                </a:solidFill>
                <a:latin typeface="+mn-lt"/>
                <a:ea typeface="+mn-ea"/>
                <a:cs typeface="+mn-cs"/>
              </a:defRPr>
            </a:lvl6pPr>
            <a:lvl7pPr marL="2743200" algn="l" defTabSz="914400" rtl="0" eaLnBrk="1" latinLnBrk="0" hangingPunct="1">
              <a:defRPr sz="4900" b="1" kern="1200">
                <a:solidFill>
                  <a:schemeClr val="lt1"/>
                </a:solidFill>
                <a:latin typeface="+mn-lt"/>
                <a:ea typeface="+mn-ea"/>
                <a:cs typeface="+mn-cs"/>
              </a:defRPr>
            </a:lvl7pPr>
            <a:lvl8pPr marL="3200400" algn="l" defTabSz="914400" rtl="0" eaLnBrk="1" latinLnBrk="0" hangingPunct="1">
              <a:defRPr sz="4900" b="1" kern="1200">
                <a:solidFill>
                  <a:schemeClr val="lt1"/>
                </a:solidFill>
                <a:latin typeface="+mn-lt"/>
                <a:ea typeface="+mn-ea"/>
                <a:cs typeface="+mn-cs"/>
              </a:defRPr>
            </a:lvl8pPr>
            <a:lvl9pPr marL="3657600" algn="l" defTabSz="914400" rtl="0" eaLnBrk="1" latinLnBrk="0" hangingPunct="1">
              <a:defRPr sz="4900" b="1" kern="1200">
                <a:solidFill>
                  <a:schemeClr val="lt1"/>
                </a:solidFill>
                <a:latin typeface="+mn-lt"/>
                <a:ea typeface="+mn-ea"/>
                <a:cs typeface="+mn-cs"/>
              </a:defRPr>
            </a:lvl9pPr>
          </a:lstStyle>
          <a:p>
            <a:pPr algn="ctr" eaLnBrk="1" hangingPunct="1">
              <a:defRPr/>
            </a:pPr>
            <a:endParaRPr lang="en-US" sz="2400"/>
          </a:p>
        </p:txBody>
      </p:sp>
      <p:pic>
        <p:nvPicPr>
          <p:cNvPr id="9" name="Imagem 8" descr="Logotipo, nome da empresa&#10;&#10;Descrição gerada automaticamente">
            <a:extLst>
              <a:ext uri="{FF2B5EF4-FFF2-40B4-BE49-F238E27FC236}">
                <a16:creationId xmlns:a16="http://schemas.microsoft.com/office/drawing/2014/main" id="{EC3FB09E-09D9-4067-A642-5A4D18CBD7D0}"/>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 y="-27384"/>
            <a:ext cx="407368" cy="367018"/>
          </a:xfrm>
          <a:prstGeom prst="rect">
            <a:avLst/>
          </a:prstGeom>
        </p:spPr>
      </p:pic>
    </p:spTree>
    <p:extLst>
      <p:ext uri="{BB962C8B-B14F-4D97-AF65-F5344CB8AC3E}">
        <p14:creationId xmlns:p14="http://schemas.microsoft.com/office/powerpoint/2010/main" val="332102062"/>
      </p:ext>
    </p:extLst>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Lst>
  <p:txStyles>
    <p:titleStyle>
      <a:lvl1pPr algn="ctr" rtl="0" eaLnBrk="1" fontAlgn="base" hangingPunct="1">
        <a:spcBef>
          <a:spcPct val="0"/>
        </a:spcBef>
        <a:spcAft>
          <a:spcPct val="0"/>
        </a:spcAft>
        <a:defRPr sz="5118">
          <a:solidFill>
            <a:schemeClr val="tx2"/>
          </a:solidFill>
          <a:latin typeface="+mj-lt"/>
          <a:ea typeface="+mj-ea"/>
          <a:cs typeface="+mj-cs"/>
        </a:defRPr>
      </a:lvl1pPr>
      <a:lvl2pPr algn="ctr" rtl="0" eaLnBrk="1" fontAlgn="base" hangingPunct="1">
        <a:spcBef>
          <a:spcPct val="0"/>
        </a:spcBef>
        <a:spcAft>
          <a:spcPct val="0"/>
        </a:spcAft>
        <a:defRPr sz="5118">
          <a:solidFill>
            <a:schemeClr val="tx2"/>
          </a:solidFill>
          <a:latin typeface="Times New Roman" pitchFamily="18" charset="0"/>
        </a:defRPr>
      </a:lvl2pPr>
      <a:lvl3pPr algn="ctr" rtl="0" eaLnBrk="1" fontAlgn="base" hangingPunct="1">
        <a:spcBef>
          <a:spcPct val="0"/>
        </a:spcBef>
        <a:spcAft>
          <a:spcPct val="0"/>
        </a:spcAft>
        <a:defRPr sz="5118">
          <a:solidFill>
            <a:schemeClr val="tx2"/>
          </a:solidFill>
          <a:latin typeface="Times New Roman" pitchFamily="18" charset="0"/>
        </a:defRPr>
      </a:lvl3pPr>
      <a:lvl4pPr algn="ctr" rtl="0" eaLnBrk="1" fontAlgn="base" hangingPunct="1">
        <a:spcBef>
          <a:spcPct val="0"/>
        </a:spcBef>
        <a:spcAft>
          <a:spcPct val="0"/>
        </a:spcAft>
        <a:defRPr sz="5118">
          <a:solidFill>
            <a:schemeClr val="tx2"/>
          </a:solidFill>
          <a:latin typeface="Times New Roman" pitchFamily="18" charset="0"/>
        </a:defRPr>
      </a:lvl4pPr>
      <a:lvl5pPr algn="ctr" rtl="0" eaLnBrk="1" fontAlgn="base" hangingPunct="1">
        <a:spcBef>
          <a:spcPct val="0"/>
        </a:spcBef>
        <a:spcAft>
          <a:spcPct val="0"/>
        </a:spcAft>
        <a:defRPr sz="5118">
          <a:solidFill>
            <a:schemeClr val="tx2"/>
          </a:solidFill>
          <a:latin typeface="Times New Roman" pitchFamily="18" charset="0"/>
        </a:defRPr>
      </a:lvl5pPr>
      <a:lvl6pPr marL="537458" algn="ctr" rtl="0" eaLnBrk="1" fontAlgn="base" hangingPunct="1">
        <a:spcBef>
          <a:spcPct val="0"/>
        </a:spcBef>
        <a:spcAft>
          <a:spcPct val="0"/>
        </a:spcAft>
        <a:defRPr sz="5136">
          <a:solidFill>
            <a:schemeClr val="tx2"/>
          </a:solidFill>
          <a:latin typeface="Times New Roman" pitchFamily="18" charset="0"/>
        </a:defRPr>
      </a:lvl6pPr>
      <a:lvl7pPr marL="1074916" algn="ctr" rtl="0" eaLnBrk="1" fontAlgn="base" hangingPunct="1">
        <a:spcBef>
          <a:spcPct val="0"/>
        </a:spcBef>
        <a:spcAft>
          <a:spcPct val="0"/>
        </a:spcAft>
        <a:defRPr sz="5136">
          <a:solidFill>
            <a:schemeClr val="tx2"/>
          </a:solidFill>
          <a:latin typeface="Times New Roman" pitchFamily="18" charset="0"/>
        </a:defRPr>
      </a:lvl7pPr>
      <a:lvl8pPr marL="1612373" algn="ctr" rtl="0" eaLnBrk="1" fontAlgn="base" hangingPunct="1">
        <a:spcBef>
          <a:spcPct val="0"/>
        </a:spcBef>
        <a:spcAft>
          <a:spcPct val="0"/>
        </a:spcAft>
        <a:defRPr sz="5136">
          <a:solidFill>
            <a:schemeClr val="tx2"/>
          </a:solidFill>
          <a:latin typeface="Times New Roman" pitchFamily="18" charset="0"/>
        </a:defRPr>
      </a:lvl8pPr>
      <a:lvl9pPr marL="2149831" algn="ctr" rtl="0" eaLnBrk="1" fontAlgn="base" hangingPunct="1">
        <a:spcBef>
          <a:spcPct val="0"/>
        </a:spcBef>
        <a:spcAft>
          <a:spcPct val="0"/>
        </a:spcAft>
        <a:defRPr sz="5136">
          <a:solidFill>
            <a:schemeClr val="tx2"/>
          </a:solidFill>
          <a:latin typeface="Times New Roman" pitchFamily="18" charset="0"/>
        </a:defRPr>
      </a:lvl9pPr>
    </p:titleStyle>
    <p:bodyStyle>
      <a:lvl1pPr marL="402632" indent="-402632" algn="l" rtl="0" eaLnBrk="1" fontAlgn="base" hangingPunct="1">
        <a:spcBef>
          <a:spcPct val="20000"/>
        </a:spcBef>
        <a:spcAft>
          <a:spcPct val="0"/>
        </a:spcAft>
        <a:buChar char="•"/>
        <a:defRPr sz="3612">
          <a:solidFill>
            <a:schemeClr val="tx1"/>
          </a:solidFill>
          <a:latin typeface="+mn-lt"/>
          <a:ea typeface="+mn-ea"/>
          <a:cs typeface="+mn-cs"/>
        </a:defRPr>
      </a:lvl1pPr>
      <a:lvl2pPr marL="873364" indent="-335726" algn="l" rtl="0" eaLnBrk="1" fontAlgn="base" hangingPunct="1">
        <a:spcBef>
          <a:spcPct val="20000"/>
        </a:spcBef>
        <a:spcAft>
          <a:spcPct val="0"/>
        </a:spcAft>
        <a:buChar char="–"/>
        <a:defRPr sz="3236">
          <a:solidFill>
            <a:schemeClr val="tx1"/>
          </a:solidFill>
          <a:latin typeface="+mn-lt"/>
        </a:defRPr>
      </a:lvl2pPr>
      <a:lvl3pPr marL="1342902" indent="-267625" algn="l" rtl="0" eaLnBrk="1" fontAlgn="base" hangingPunct="1">
        <a:spcBef>
          <a:spcPct val="20000"/>
        </a:spcBef>
        <a:spcAft>
          <a:spcPct val="0"/>
        </a:spcAft>
        <a:buChar char="•"/>
        <a:defRPr sz="2860">
          <a:solidFill>
            <a:schemeClr val="tx1"/>
          </a:solidFill>
          <a:latin typeface="+mn-lt"/>
        </a:defRPr>
      </a:lvl3pPr>
      <a:lvl4pPr marL="1880540" indent="-267625" algn="l" rtl="0" eaLnBrk="1" fontAlgn="base" hangingPunct="1">
        <a:spcBef>
          <a:spcPct val="20000"/>
        </a:spcBef>
        <a:spcAft>
          <a:spcPct val="0"/>
        </a:spcAft>
        <a:buChar char="–"/>
        <a:defRPr sz="2333">
          <a:solidFill>
            <a:schemeClr val="tx1"/>
          </a:solidFill>
          <a:latin typeface="+mn-lt"/>
        </a:defRPr>
      </a:lvl4pPr>
      <a:lvl5pPr marL="2418179" indent="-267625" algn="l" rtl="0" eaLnBrk="1" fontAlgn="base" hangingPunct="1">
        <a:spcBef>
          <a:spcPct val="20000"/>
        </a:spcBef>
        <a:spcAft>
          <a:spcPct val="0"/>
        </a:spcAft>
        <a:buChar char="»"/>
        <a:defRPr sz="2333">
          <a:solidFill>
            <a:schemeClr val="tx1"/>
          </a:solidFill>
          <a:latin typeface="+mn-lt"/>
        </a:defRPr>
      </a:lvl5pPr>
      <a:lvl6pPr marL="2956019" indent="-268729" algn="l" rtl="0" eaLnBrk="1" fontAlgn="base" hangingPunct="1">
        <a:spcBef>
          <a:spcPct val="20000"/>
        </a:spcBef>
        <a:spcAft>
          <a:spcPct val="0"/>
        </a:spcAft>
        <a:buChar char="»"/>
        <a:defRPr sz="2370">
          <a:solidFill>
            <a:schemeClr val="tx1"/>
          </a:solidFill>
          <a:latin typeface="+mn-lt"/>
        </a:defRPr>
      </a:lvl6pPr>
      <a:lvl7pPr marL="3493477" indent="-268729" algn="l" rtl="0" eaLnBrk="1" fontAlgn="base" hangingPunct="1">
        <a:spcBef>
          <a:spcPct val="20000"/>
        </a:spcBef>
        <a:spcAft>
          <a:spcPct val="0"/>
        </a:spcAft>
        <a:buChar char="»"/>
        <a:defRPr sz="2370">
          <a:solidFill>
            <a:schemeClr val="tx1"/>
          </a:solidFill>
          <a:latin typeface="+mn-lt"/>
        </a:defRPr>
      </a:lvl7pPr>
      <a:lvl8pPr marL="4030935" indent="-268729" algn="l" rtl="0" eaLnBrk="1" fontAlgn="base" hangingPunct="1">
        <a:spcBef>
          <a:spcPct val="20000"/>
        </a:spcBef>
        <a:spcAft>
          <a:spcPct val="0"/>
        </a:spcAft>
        <a:buChar char="»"/>
        <a:defRPr sz="2370">
          <a:solidFill>
            <a:schemeClr val="tx1"/>
          </a:solidFill>
          <a:latin typeface="+mn-lt"/>
        </a:defRPr>
      </a:lvl8pPr>
      <a:lvl9pPr marL="4568393" indent="-268729" algn="l" rtl="0" eaLnBrk="1" fontAlgn="base" hangingPunct="1">
        <a:spcBef>
          <a:spcPct val="20000"/>
        </a:spcBef>
        <a:spcAft>
          <a:spcPct val="0"/>
        </a:spcAft>
        <a:buChar char="»"/>
        <a:defRPr sz="2370">
          <a:solidFill>
            <a:schemeClr val="tx1"/>
          </a:solidFill>
          <a:latin typeface="+mn-lt"/>
        </a:defRPr>
      </a:lvl9pPr>
    </p:bodyStyle>
    <p:otherStyle>
      <a:defPPr>
        <a:defRPr lang="pt-BR"/>
      </a:defPPr>
      <a:lvl1pPr marL="0" algn="l" defTabSz="1074916" rtl="0" eaLnBrk="1" latinLnBrk="0" hangingPunct="1">
        <a:defRPr sz="2107" kern="1200">
          <a:solidFill>
            <a:schemeClr val="tx1"/>
          </a:solidFill>
          <a:latin typeface="+mn-lt"/>
          <a:ea typeface="+mn-ea"/>
          <a:cs typeface="+mn-cs"/>
        </a:defRPr>
      </a:lvl1pPr>
      <a:lvl2pPr marL="537458" algn="l" defTabSz="1074916" rtl="0" eaLnBrk="1" latinLnBrk="0" hangingPunct="1">
        <a:defRPr sz="2107" kern="1200">
          <a:solidFill>
            <a:schemeClr val="tx1"/>
          </a:solidFill>
          <a:latin typeface="+mn-lt"/>
          <a:ea typeface="+mn-ea"/>
          <a:cs typeface="+mn-cs"/>
        </a:defRPr>
      </a:lvl2pPr>
      <a:lvl3pPr marL="1074916" algn="l" defTabSz="1074916" rtl="0" eaLnBrk="1" latinLnBrk="0" hangingPunct="1">
        <a:defRPr sz="2107" kern="1200">
          <a:solidFill>
            <a:schemeClr val="tx1"/>
          </a:solidFill>
          <a:latin typeface="+mn-lt"/>
          <a:ea typeface="+mn-ea"/>
          <a:cs typeface="+mn-cs"/>
        </a:defRPr>
      </a:lvl3pPr>
      <a:lvl4pPr marL="1612373" algn="l" defTabSz="1074916" rtl="0" eaLnBrk="1" latinLnBrk="0" hangingPunct="1">
        <a:defRPr sz="2107" kern="1200">
          <a:solidFill>
            <a:schemeClr val="tx1"/>
          </a:solidFill>
          <a:latin typeface="+mn-lt"/>
          <a:ea typeface="+mn-ea"/>
          <a:cs typeface="+mn-cs"/>
        </a:defRPr>
      </a:lvl4pPr>
      <a:lvl5pPr marL="2149831" algn="l" defTabSz="1074916" rtl="0" eaLnBrk="1" latinLnBrk="0" hangingPunct="1">
        <a:defRPr sz="2107" kern="1200">
          <a:solidFill>
            <a:schemeClr val="tx1"/>
          </a:solidFill>
          <a:latin typeface="+mn-lt"/>
          <a:ea typeface="+mn-ea"/>
          <a:cs typeface="+mn-cs"/>
        </a:defRPr>
      </a:lvl5pPr>
      <a:lvl6pPr marL="2687289" algn="l" defTabSz="1074916" rtl="0" eaLnBrk="1" latinLnBrk="0" hangingPunct="1">
        <a:defRPr sz="2107" kern="1200">
          <a:solidFill>
            <a:schemeClr val="tx1"/>
          </a:solidFill>
          <a:latin typeface="+mn-lt"/>
          <a:ea typeface="+mn-ea"/>
          <a:cs typeface="+mn-cs"/>
        </a:defRPr>
      </a:lvl6pPr>
      <a:lvl7pPr marL="3224747" algn="l" defTabSz="1074916" rtl="0" eaLnBrk="1" latinLnBrk="0" hangingPunct="1">
        <a:defRPr sz="2107" kern="1200">
          <a:solidFill>
            <a:schemeClr val="tx1"/>
          </a:solidFill>
          <a:latin typeface="+mn-lt"/>
          <a:ea typeface="+mn-ea"/>
          <a:cs typeface="+mn-cs"/>
        </a:defRPr>
      </a:lvl7pPr>
      <a:lvl8pPr marL="3762205" algn="l" defTabSz="1074916" rtl="0" eaLnBrk="1" latinLnBrk="0" hangingPunct="1">
        <a:defRPr sz="2107" kern="1200">
          <a:solidFill>
            <a:schemeClr val="tx1"/>
          </a:solidFill>
          <a:latin typeface="+mn-lt"/>
          <a:ea typeface="+mn-ea"/>
          <a:cs typeface="+mn-cs"/>
        </a:defRPr>
      </a:lvl8pPr>
      <a:lvl9pPr marL="4299663" algn="l" defTabSz="1074916" rtl="0" eaLnBrk="1" latinLnBrk="0" hangingPunct="1">
        <a:defRPr sz="21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oleObject" Target="../embeddings/oleObject16.bin"/><Relationship Id="rId1" Type="http://schemas.openxmlformats.org/officeDocument/2006/relationships/slideLayout" Target="../slideLayouts/slideLayout2.xml"/><Relationship Id="rId5" Type="http://schemas.openxmlformats.org/officeDocument/2006/relationships/image" Target="../media/image20.wmf"/><Relationship Id="rId4" Type="http://schemas.openxmlformats.org/officeDocument/2006/relationships/oleObject" Target="../embeddings/oleObject17.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18.bin"/><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oleObject" Target="../embeddings/oleObject19.bin"/><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oleObject" Target="../embeddings/oleObject20.bin"/><Relationship Id="rId1" Type="http://schemas.openxmlformats.org/officeDocument/2006/relationships/slideLayout" Target="../slideLayouts/slideLayout2.xml"/><Relationship Id="rId5" Type="http://schemas.openxmlformats.org/officeDocument/2006/relationships/image" Target="../media/image24.wmf"/><Relationship Id="rId4" Type="http://schemas.openxmlformats.org/officeDocument/2006/relationships/oleObject" Target="../embeddings/oleObject21.bin"/></Relationships>
</file>

<file path=ppt/slides/_rels/slide113.xml.rels><?xml version="1.0" encoding="UTF-8" standalone="yes"?>
<Relationships xmlns="http://schemas.openxmlformats.org/package/2006/relationships"><Relationship Id="rId3" Type="http://schemas.openxmlformats.org/officeDocument/2006/relationships/image" Target="../media/image25.wmf"/><Relationship Id="rId7" Type="http://schemas.openxmlformats.org/officeDocument/2006/relationships/image" Target="../media/image27.wmf"/><Relationship Id="rId2" Type="http://schemas.openxmlformats.org/officeDocument/2006/relationships/oleObject" Target="../embeddings/oleObject22.bin"/><Relationship Id="rId1" Type="http://schemas.openxmlformats.org/officeDocument/2006/relationships/slideLayout" Target="../slideLayouts/slideLayout2.xml"/><Relationship Id="rId6" Type="http://schemas.openxmlformats.org/officeDocument/2006/relationships/oleObject" Target="../embeddings/oleObject24.bin"/><Relationship Id="rId5" Type="http://schemas.openxmlformats.org/officeDocument/2006/relationships/image" Target="../media/image26.wmf"/><Relationship Id="rId4" Type="http://schemas.openxmlformats.org/officeDocument/2006/relationships/oleObject" Target="../embeddings/oleObject23.bin"/></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oleObject" Target="../embeddings/oleObject25.bin"/><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image" Target="../media/image31.wmf"/><Relationship Id="rId1" Type="http://schemas.openxmlformats.org/officeDocument/2006/relationships/slideLayout" Target="../slideLayouts/slideLayout2.xml"/><Relationship Id="rId4" Type="http://schemas.openxmlformats.org/officeDocument/2006/relationships/image" Target="../media/image32.wmf"/></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1.bin"/><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4.bin"/><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5.bin"/><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oleObject" Target="../embeddings/oleObject6.bin"/><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7.bin"/><Relationship Id="rId1" Type="http://schemas.openxmlformats.org/officeDocument/2006/relationships/slideLayout" Target="../slideLayouts/slideLayout2.xml"/><Relationship Id="rId5" Type="http://schemas.openxmlformats.org/officeDocument/2006/relationships/image" Target="../media/image10.wmf"/><Relationship Id="rId4" Type="http://schemas.openxmlformats.org/officeDocument/2006/relationships/oleObject" Target="../embeddings/oleObject8.bin"/></Relationships>
</file>

<file path=ppt/slides/_rels/slide6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oleObject" Target="../embeddings/oleObject9.bin"/><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oleObject" Target="../embeddings/oleObject10.bin"/><Relationship Id="rId1" Type="http://schemas.openxmlformats.org/officeDocument/2006/relationships/slideLayout" Target="../slideLayouts/slideLayout2.xml"/><Relationship Id="rId5" Type="http://schemas.openxmlformats.org/officeDocument/2006/relationships/image" Target="../media/image13.wmf"/><Relationship Id="rId4" Type="http://schemas.openxmlformats.org/officeDocument/2006/relationships/oleObject" Target="../embeddings/oleObject11.bin"/></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oleObject" Target="../embeddings/oleObject12.bin"/><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oleObject" Target="../embeddings/oleObject13.bin"/><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oleObject" Target="../embeddings/oleObject14.bin"/><Relationship Id="rId1" Type="http://schemas.openxmlformats.org/officeDocument/2006/relationships/slideLayout" Target="../slideLayouts/slideLayout2.xml"/><Relationship Id="rId5" Type="http://schemas.openxmlformats.org/officeDocument/2006/relationships/image" Target="../media/image18.wmf"/><Relationship Id="rId4" Type="http://schemas.openxmlformats.org/officeDocument/2006/relationships/oleObject" Target="../embeddings/oleObject15.bin"/></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4295378" y="1665251"/>
            <a:ext cx="7561262" cy="1143000"/>
          </a:xfrm>
        </p:spPr>
        <p:txBody>
          <a:bodyPr/>
          <a:lstStyle/>
          <a:p>
            <a:pPr algn="ctr" eaLnBrk="1" hangingPunct="1"/>
            <a:r>
              <a:rPr lang="pt-BR" altLang="en-US" sz="4200" b="1" dirty="0">
                <a:cs typeface="Times New Roman" panose="02020603050405020304" pitchFamily="18" charset="0"/>
              </a:rPr>
              <a:t>Finanças Públicas</a:t>
            </a:r>
            <a:br>
              <a:rPr lang="pt-BR" altLang="en-US" sz="4200" b="1" dirty="0">
                <a:cs typeface="Times New Roman" panose="02020603050405020304" pitchFamily="18" charset="0"/>
              </a:rPr>
            </a:br>
            <a:br>
              <a:rPr lang="pt-BR" altLang="en-US" sz="4200" b="1" dirty="0">
                <a:cs typeface="Times New Roman" panose="02020603050405020304" pitchFamily="18" charset="0"/>
              </a:rPr>
            </a:br>
            <a:r>
              <a:rPr lang="pt-BR" altLang="en-US" sz="4200" b="1" dirty="0">
                <a:cs typeface="Times New Roman" panose="02020603050405020304" pitchFamily="18" charset="0"/>
              </a:rPr>
              <a:t>Parte 2</a:t>
            </a:r>
            <a:br>
              <a:rPr lang="pt-BR" altLang="en-US" sz="4200" dirty="0">
                <a:solidFill>
                  <a:schemeClr val="tx1"/>
                </a:solidFill>
              </a:rPr>
            </a:br>
            <a:endParaRPr lang="pt-BR" altLang="en-US" sz="4200" dirty="0">
              <a:solidFill>
                <a:schemeClr val="tx1"/>
              </a:solidFill>
            </a:endParaRPr>
          </a:p>
        </p:txBody>
      </p:sp>
      <p:sp>
        <p:nvSpPr>
          <p:cNvPr id="4100" name="Rectangle 5"/>
          <p:cNvSpPr>
            <a:spLocks noChangeArrowheads="1"/>
          </p:cNvSpPr>
          <p:nvPr/>
        </p:nvSpPr>
        <p:spPr bwMode="auto">
          <a:xfrm>
            <a:off x="6960096" y="5742384"/>
            <a:ext cx="51085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pt-BR" altLang="en-US" sz="2400" i="1" dirty="0"/>
              <a:t>Prof: Antonio Carlos Assumpção</a:t>
            </a:r>
          </a:p>
          <a:p>
            <a:pPr algn="ctr" eaLnBrk="1" hangingPunct="1">
              <a:spcBef>
                <a:spcPct val="0"/>
              </a:spcBef>
              <a:buClrTx/>
              <a:buSzTx/>
              <a:buFontTx/>
              <a:buNone/>
            </a:pPr>
            <a:r>
              <a:rPr lang="pt-BR" altLang="en-US" sz="2400" i="1" dirty="0"/>
              <a:t>Doutor em Economia - UFF</a:t>
            </a:r>
          </a:p>
        </p:txBody>
      </p:sp>
      <p:sp>
        <p:nvSpPr>
          <p:cNvPr id="15" name="Retângulo de cantos arredondados 3"/>
          <p:cNvSpPr/>
          <p:nvPr/>
        </p:nvSpPr>
        <p:spPr>
          <a:xfrm>
            <a:off x="3575272" y="692696"/>
            <a:ext cx="8281367" cy="4855695"/>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ítulo 1"/>
          <p:cNvSpPr txBox="1">
            <a:spLocks/>
          </p:cNvSpPr>
          <p:nvPr/>
        </p:nvSpPr>
        <p:spPr bwMode="auto">
          <a:xfrm>
            <a:off x="2927648" y="1258373"/>
            <a:ext cx="9558720" cy="1234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5000">
                <a:solidFill>
                  <a:srgbClr val="FFFFFF"/>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eaLnBrk="1" hangingPunct="1">
              <a:spcBef>
                <a:spcPts val="0"/>
              </a:spcBef>
              <a:buClrTx/>
              <a:buSzTx/>
              <a:buFontTx/>
              <a:buNone/>
            </a:pPr>
            <a:br>
              <a:rPr lang="pt-BR" sz="5400" b="1" kern="0" dirty="0">
                <a:latin typeface="Calibri" panose="020F0502020204030204" pitchFamily="34" charset="0"/>
                <a:cs typeface="Calibri" panose="020F0502020204030204" pitchFamily="34" charset="0"/>
              </a:rPr>
            </a:br>
            <a:br>
              <a:rPr lang="pt-BR" sz="5400" b="1" kern="0" dirty="0">
                <a:latin typeface="Calibri" panose="020F0502020204030204" pitchFamily="34" charset="0"/>
                <a:cs typeface="Calibri" panose="020F0502020204030204" pitchFamily="34" charset="0"/>
              </a:rPr>
            </a:br>
            <a:br>
              <a:rPr lang="pt-BR" sz="5400" b="1" kern="0" dirty="0">
                <a:latin typeface="Calibri" panose="020F0502020204030204" pitchFamily="34" charset="0"/>
                <a:cs typeface="Calibri" panose="020F0502020204030204" pitchFamily="34" charset="0"/>
              </a:rPr>
            </a:br>
            <a:r>
              <a:rPr lang="pt-BR" sz="5400" b="1" kern="0" dirty="0">
                <a:solidFill>
                  <a:schemeClr val="tx1"/>
                </a:solidFill>
                <a:latin typeface="Calibri" panose="020F0502020204030204" pitchFamily="34" charset="0"/>
                <a:cs typeface="Calibri" panose="020F0502020204030204" pitchFamily="34" charset="0"/>
              </a:rPr>
              <a:t>Finanças Públicas</a:t>
            </a:r>
            <a:br>
              <a:rPr lang="pt-BR" sz="5400" b="1" kern="0" dirty="0">
                <a:solidFill>
                  <a:schemeClr val="tx1"/>
                </a:solidFill>
                <a:latin typeface="Calibri" panose="020F0502020204030204" pitchFamily="34" charset="0"/>
                <a:cs typeface="Calibri" panose="020F0502020204030204" pitchFamily="34" charset="0"/>
              </a:rPr>
            </a:br>
            <a:r>
              <a:rPr lang="pt-BR" sz="5400" kern="0" dirty="0">
                <a:solidFill>
                  <a:schemeClr val="tx1"/>
                </a:solidFill>
                <a:latin typeface="Calibri" panose="020F0502020204030204" pitchFamily="34" charset="0"/>
                <a:cs typeface="Calibri" panose="020F0502020204030204" pitchFamily="34" charset="0"/>
              </a:rPr>
              <a:t>Academia do Concurso</a:t>
            </a:r>
          </a:p>
          <a:p>
            <a:pPr algn="ctr" eaLnBrk="1" hangingPunct="1">
              <a:spcBef>
                <a:spcPts val="0"/>
              </a:spcBef>
              <a:buClrTx/>
              <a:buSzTx/>
              <a:buFontTx/>
              <a:buNone/>
            </a:pPr>
            <a:r>
              <a:rPr lang="pt-BR" sz="5400" b="1" kern="0" dirty="0">
                <a:solidFill>
                  <a:schemeClr val="tx1"/>
                </a:solidFill>
                <a:latin typeface="Calibri" panose="020F0502020204030204" pitchFamily="34" charset="0"/>
                <a:cs typeface="Calibri" panose="020F0502020204030204" pitchFamily="34" charset="0"/>
              </a:rPr>
              <a:t>Parte 2</a:t>
            </a:r>
            <a:br>
              <a:rPr lang="pt-BR" sz="5400" b="1" kern="0" dirty="0">
                <a:solidFill>
                  <a:schemeClr val="tx1"/>
                </a:solidFill>
                <a:latin typeface="Calibri" panose="020F0502020204030204" pitchFamily="34" charset="0"/>
                <a:cs typeface="Calibri" panose="020F0502020204030204" pitchFamily="34" charset="0"/>
              </a:rPr>
            </a:br>
            <a:r>
              <a:rPr lang="pt-BR" altLang="en-US" sz="3600" dirty="0">
                <a:solidFill>
                  <a:schemeClr val="tx1"/>
                </a:solidFill>
              </a:rPr>
              <a:t>O Setor Público</a:t>
            </a:r>
          </a:p>
          <a:p>
            <a:pPr algn="ctr" eaLnBrk="1" hangingPunct="1">
              <a:spcBef>
                <a:spcPts val="0"/>
              </a:spcBef>
              <a:buClrTx/>
              <a:buSzTx/>
              <a:buFontTx/>
              <a:buNone/>
            </a:pPr>
            <a:r>
              <a:rPr lang="pt-BR" altLang="en-US" sz="3600" dirty="0">
                <a:solidFill>
                  <a:schemeClr val="tx1"/>
                </a:solidFill>
              </a:rPr>
              <a:t>Falhas de Mercado</a:t>
            </a:r>
          </a:p>
          <a:p>
            <a:pPr algn="ctr" eaLnBrk="1" hangingPunct="1">
              <a:spcBef>
                <a:spcPts val="0"/>
              </a:spcBef>
              <a:buClrTx/>
              <a:buSzTx/>
              <a:buFontTx/>
              <a:buNone/>
            </a:pPr>
            <a:r>
              <a:rPr lang="pt-BR" altLang="en-US" sz="3600" dirty="0">
                <a:solidFill>
                  <a:schemeClr val="tx1"/>
                </a:solidFill>
              </a:rPr>
              <a:t>Princípios de Tributação</a:t>
            </a:r>
          </a:p>
          <a:p>
            <a:pPr algn="ctr" eaLnBrk="1" hangingPunct="1">
              <a:spcBef>
                <a:spcPts val="0"/>
              </a:spcBef>
              <a:buClrTx/>
              <a:buSzTx/>
              <a:buFontTx/>
              <a:buNone/>
            </a:pPr>
            <a:r>
              <a:rPr lang="pt-BR" altLang="en-US" sz="3600" dirty="0">
                <a:solidFill>
                  <a:schemeClr val="tx1"/>
                </a:solidFill>
              </a:rPr>
              <a:t>Funções do Governo</a:t>
            </a:r>
            <a:endParaRPr lang="en-US" sz="3600" b="1" kern="0" dirty="0">
              <a:solidFill>
                <a:schemeClr val="tx1"/>
              </a:solidFill>
              <a:latin typeface="Calibri" panose="020F0502020204030204" pitchFamily="34" charset="0"/>
              <a:cs typeface="Calibri" panose="020F0502020204030204" pitchFamily="34" charset="0"/>
            </a:endParaRPr>
          </a:p>
        </p:txBody>
      </p:sp>
      <p:pic>
        <p:nvPicPr>
          <p:cNvPr id="6" name="Imagem 5" descr="Logotipo, nome da empresa&#10;&#10;Descrição gerada automaticamente">
            <a:extLst>
              <a:ext uri="{FF2B5EF4-FFF2-40B4-BE49-F238E27FC236}">
                <a16:creationId xmlns:a16="http://schemas.microsoft.com/office/drawing/2014/main" id="{EC3FB09E-09D9-4067-A642-5A4D18CBD7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352" y="1476468"/>
            <a:ext cx="3151844" cy="304097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8EC56FCC-1C73-4AAF-85B6-045D7216DB73}"/>
              </a:ext>
            </a:extLst>
          </p:cNvPr>
          <p:cNvSpPr>
            <a:spLocks noGrp="1" noChangeArrowheads="1"/>
          </p:cNvSpPr>
          <p:nvPr>
            <p:ph type="title"/>
          </p:nvPr>
        </p:nvSpPr>
        <p:spPr>
          <a:xfrm>
            <a:off x="335360" y="404664"/>
            <a:ext cx="11881320" cy="1149391"/>
          </a:xfrm>
        </p:spPr>
        <p:txBody>
          <a:bodyPr/>
          <a:lstStyle/>
          <a:p>
            <a:pPr algn="ctr" eaLnBrk="1" hangingPunct="1"/>
            <a:r>
              <a:rPr lang="pt-BR" altLang="en-US" b="1" dirty="0">
                <a:solidFill>
                  <a:schemeClr val="tx1"/>
                </a:solidFill>
                <a:latin typeface="Calibri" panose="020F0502020204030204" pitchFamily="34" charset="0"/>
                <a:cs typeface="Calibri" panose="020F0502020204030204" pitchFamily="34" charset="0"/>
              </a:rPr>
              <a:t>Falhas de Mercado: </a:t>
            </a:r>
            <a:br>
              <a:rPr lang="pt-BR" altLang="en-US" b="1" dirty="0">
                <a:solidFill>
                  <a:schemeClr val="tx1"/>
                </a:solidFill>
                <a:latin typeface="Calibri" panose="020F0502020204030204" pitchFamily="34" charset="0"/>
                <a:cs typeface="Calibri" panose="020F0502020204030204" pitchFamily="34" charset="0"/>
              </a:rPr>
            </a:br>
            <a:r>
              <a:rPr lang="pt-BR" altLang="en-US" sz="4000" b="1" dirty="0">
                <a:solidFill>
                  <a:schemeClr val="tx1"/>
                </a:solidFill>
                <a:latin typeface="Calibri" panose="020F0502020204030204" pitchFamily="34" charset="0"/>
                <a:cs typeface="Calibri" panose="020F0502020204030204" pitchFamily="34" charset="0"/>
              </a:rPr>
              <a:t>Razão Para a Intervenção Governamental na Economia </a:t>
            </a:r>
          </a:p>
        </p:txBody>
      </p:sp>
      <p:sp>
        <p:nvSpPr>
          <p:cNvPr id="5" name="Rectangle 3">
            <a:extLst>
              <a:ext uri="{FF2B5EF4-FFF2-40B4-BE49-F238E27FC236}">
                <a16:creationId xmlns:a16="http://schemas.microsoft.com/office/drawing/2014/main" id="{2252B836-3A9D-4CAA-BF37-09B6CA57D2D1}"/>
              </a:ext>
            </a:extLst>
          </p:cNvPr>
          <p:cNvSpPr>
            <a:spLocks noGrp="1" noChangeArrowheads="1"/>
          </p:cNvSpPr>
          <p:nvPr>
            <p:ph idx="1"/>
          </p:nvPr>
        </p:nvSpPr>
        <p:spPr>
          <a:xfrm>
            <a:off x="119336" y="1844824"/>
            <a:ext cx="11881320" cy="3886200"/>
          </a:xfrm>
        </p:spPr>
        <p:txBody>
          <a:bodyPr/>
          <a:lstStyle/>
          <a:p>
            <a:pPr algn="just" eaLnBrk="1" hangingPunct="1">
              <a:lnSpc>
                <a:spcPct val="90000"/>
              </a:lnSpc>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“O governo não deve fazer um pouco melhor ou um pouco pior o que os outros podem fazer; o governo só deve fazer o que ninguém pode fazer.”</a:t>
            </a:r>
          </a:p>
          <a:p>
            <a:pPr algn="just" eaLnBrk="1" hangingPunct="1">
              <a:lnSpc>
                <a:spcPct val="90000"/>
              </a:lnSpc>
              <a:buClrTx/>
              <a:buFont typeface="Arial" panose="020B0604020202020204" pitchFamily="34" charset="0"/>
              <a:buChar char="•"/>
            </a:pPr>
            <a:endParaRPr lang="pt-BR" altLang="en-US" sz="600" dirty="0">
              <a:latin typeface="Calibri" panose="020F0502020204030204" pitchFamily="34" charset="0"/>
              <a:cs typeface="Calibri" panose="020F0502020204030204" pitchFamily="34" charset="0"/>
            </a:endParaRPr>
          </a:p>
          <a:p>
            <a:pPr lvl="1" algn="just">
              <a:lnSpc>
                <a:spcPct val="90000"/>
              </a:lnSpc>
              <a:buFont typeface="Arial" panose="020B0604020202020204" pitchFamily="34" charset="0"/>
              <a:buChar char="•"/>
            </a:pPr>
            <a:r>
              <a:rPr lang="pt-BR" altLang="en-US" sz="3000" b="1" i="1" dirty="0" err="1">
                <a:latin typeface="Calibri" panose="020F0502020204030204" pitchFamily="34" charset="0"/>
                <a:cs typeface="Calibri" panose="020F0502020204030204" pitchFamily="34" charset="0"/>
              </a:rPr>
              <a:t>Essays</a:t>
            </a:r>
            <a:r>
              <a:rPr lang="pt-BR" altLang="en-US" sz="3000" b="1" i="1" dirty="0">
                <a:latin typeface="Calibri" panose="020F0502020204030204" pitchFamily="34" charset="0"/>
                <a:cs typeface="Calibri" panose="020F0502020204030204" pitchFamily="34" charset="0"/>
              </a:rPr>
              <a:t> in </a:t>
            </a:r>
            <a:r>
              <a:rPr lang="pt-BR" altLang="en-US" sz="3000" b="1" i="1" dirty="0" err="1">
                <a:latin typeface="Calibri" panose="020F0502020204030204" pitchFamily="34" charset="0"/>
                <a:cs typeface="Calibri" panose="020F0502020204030204" pitchFamily="34" charset="0"/>
              </a:rPr>
              <a:t>Persuasion</a:t>
            </a:r>
            <a:r>
              <a:rPr lang="pt-BR" altLang="en-US" sz="3000" b="1" i="1" dirty="0">
                <a:latin typeface="Calibri" panose="020F0502020204030204" pitchFamily="34" charset="0"/>
                <a:cs typeface="Calibri" panose="020F0502020204030204" pitchFamily="34" charset="0"/>
              </a:rPr>
              <a:t> </a:t>
            </a:r>
            <a:r>
              <a:rPr lang="pt-BR" altLang="en-US" sz="3000" b="1" dirty="0">
                <a:latin typeface="Calibri" panose="020F0502020204030204" pitchFamily="34" charset="0"/>
                <a:cs typeface="Calibri" panose="020F0502020204030204" pitchFamily="34" charset="0"/>
              </a:rPr>
              <a:t>(Ensaios em Persuasão) -  1931. J. M. Keynes</a:t>
            </a:r>
          </a:p>
          <a:p>
            <a:pPr lvl="1" algn="just">
              <a:lnSpc>
                <a:spcPct val="90000"/>
              </a:lnSpc>
              <a:buFont typeface="Arial" panose="020B0604020202020204" pitchFamily="34" charset="0"/>
              <a:buChar char="•"/>
            </a:pPr>
            <a:endParaRPr lang="pt-BR" altLang="en-US" sz="1800" dirty="0">
              <a:latin typeface="Calibri" panose="020F0502020204030204" pitchFamily="34" charset="0"/>
              <a:cs typeface="Calibri" panose="020F0502020204030204" pitchFamily="34" charset="0"/>
            </a:endParaRPr>
          </a:p>
          <a:p>
            <a:pPr algn="just">
              <a:lnSpc>
                <a:spcPct val="90000"/>
              </a:lnSpc>
              <a:buFont typeface="Arial" panose="020B0604020202020204" pitchFamily="34" charset="0"/>
              <a:buChar char="•"/>
            </a:pPr>
            <a:r>
              <a:rPr lang="pt-BR" altLang="en-US" sz="3600" dirty="0">
                <a:latin typeface="Calibri" panose="020F0502020204030204" pitchFamily="34" charset="0"/>
                <a:cs typeface="Calibri" panose="020F0502020204030204" pitchFamily="34" charset="0"/>
              </a:rPr>
              <a:t>Assim como existem </a:t>
            </a:r>
            <a:r>
              <a:rPr lang="pt-BR" altLang="en-US" sz="3600" b="1" dirty="0">
                <a:latin typeface="Calibri" panose="020F0502020204030204" pitchFamily="34" charset="0"/>
                <a:cs typeface="Calibri" panose="020F0502020204030204" pitchFamily="34" charset="0"/>
              </a:rPr>
              <a:t>falhas de mercado</a:t>
            </a:r>
            <a:r>
              <a:rPr lang="pt-BR" altLang="en-US" sz="3600" dirty="0">
                <a:latin typeface="Calibri" panose="020F0502020204030204" pitchFamily="34" charset="0"/>
                <a:cs typeface="Calibri" panose="020F0502020204030204" pitchFamily="34" charset="0"/>
              </a:rPr>
              <a:t>, que veremos adiante, devemos tratar com parcimônia a questão da intervenção governamental, pois existem </a:t>
            </a:r>
            <a:r>
              <a:rPr lang="pt-BR" altLang="en-US" sz="3600" b="1" dirty="0">
                <a:latin typeface="Calibri" panose="020F0502020204030204" pitchFamily="34" charset="0"/>
                <a:cs typeface="Calibri" panose="020F0502020204030204" pitchFamily="34" charset="0"/>
              </a:rPr>
              <a:t>falhas de governo </a:t>
            </a:r>
            <a:r>
              <a:rPr lang="pt-BR" altLang="en-US" sz="3600" dirty="0">
                <a:latin typeface="Calibri" panose="020F0502020204030204" pitchFamily="34" charset="0"/>
                <a:cs typeface="Calibri" panose="020F0502020204030204" pitchFamily="34" charset="0"/>
              </a:rPr>
              <a:t>(e problemas políticos).</a:t>
            </a:r>
          </a:p>
        </p:txBody>
      </p:sp>
    </p:spTree>
    <p:extLst>
      <p:ext uri="{BB962C8B-B14F-4D97-AF65-F5344CB8AC3E}">
        <p14:creationId xmlns:p14="http://schemas.microsoft.com/office/powerpoint/2010/main" val="3596253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983432" y="116632"/>
            <a:ext cx="10585176" cy="1311275"/>
          </a:xfrm>
        </p:spPr>
        <p:txBody>
          <a:bodyPr/>
          <a:lstStyle/>
          <a:p>
            <a:pPr algn="ctr"/>
            <a:r>
              <a:rPr lang="en-US" altLang="en-US" sz="4800" b="1" dirty="0" err="1">
                <a:solidFill>
                  <a:schemeClr val="tx1"/>
                </a:solidFill>
                <a:latin typeface="Calibri" panose="020F0502020204030204" pitchFamily="34" charset="0"/>
                <a:cs typeface="Calibri" panose="020F0502020204030204" pitchFamily="34" charset="0"/>
              </a:rPr>
              <a:t>Políticas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Públicas</a:t>
            </a:r>
            <a:r>
              <a:rPr lang="en-US" altLang="en-US" sz="4800" b="1" dirty="0">
                <a:solidFill>
                  <a:schemeClr val="tx1"/>
                </a:solidFill>
                <a:latin typeface="Calibri" panose="020F0502020204030204" pitchFamily="34" charset="0"/>
                <a:cs typeface="Calibri" panose="020F0502020204030204" pitchFamily="34" charset="0"/>
              </a:rPr>
              <a:t> Para as </a:t>
            </a:r>
            <a:r>
              <a:rPr lang="en-US" altLang="en-US" sz="4800" b="1" dirty="0" err="1">
                <a:solidFill>
                  <a:schemeClr val="tx1"/>
                </a:solidFill>
                <a:latin typeface="Calibri" panose="020F0502020204030204" pitchFamily="34" charset="0"/>
                <a:cs typeface="Calibri" panose="020F0502020204030204" pitchFamily="34" charset="0"/>
              </a:rPr>
              <a:t>Externalidades</a:t>
            </a:r>
            <a:r>
              <a:rPr lang="en-US" altLang="en-US" sz="4800" b="1" dirty="0">
                <a:solidFill>
                  <a:schemeClr val="tx1"/>
                </a:solidFill>
                <a:latin typeface="Calibri" panose="020F0502020204030204" pitchFamily="34" charset="0"/>
                <a:cs typeface="Calibri" panose="020F0502020204030204" pitchFamily="34" charset="0"/>
              </a:rPr>
              <a:t> </a:t>
            </a:r>
          </a:p>
        </p:txBody>
      </p:sp>
      <p:sp>
        <p:nvSpPr>
          <p:cNvPr id="6" name="Rectangle 3"/>
          <p:cNvSpPr txBox="1">
            <a:spLocks noChangeArrowheads="1"/>
          </p:cNvSpPr>
          <p:nvPr/>
        </p:nvSpPr>
        <p:spPr bwMode="auto">
          <a:xfrm>
            <a:off x="263352" y="1347192"/>
            <a:ext cx="11449272" cy="3810000"/>
          </a:xfrm>
          <a:prstGeom prst="rect">
            <a:avLst/>
          </a:prstGeom>
          <a:noFill/>
          <a:ln w="9525">
            <a:noFill/>
            <a:miter lim="800000"/>
            <a:headEnd/>
            <a:tailEnd/>
          </a:ln>
        </p:spPr>
        <p:txBody>
          <a:bodyPr/>
          <a:lstStyle/>
          <a:p>
            <a:pPr marL="571500" indent="-571500" algn="just">
              <a:lnSpc>
                <a:spcPct val="90000"/>
              </a:lnSpc>
              <a:spcBef>
                <a:spcPct val="20000"/>
              </a:spcBef>
              <a:buSzPct val="100000"/>
              <a:buFont typeface="Arial" panose="020B0604020202020204" pitchFamily="34" charset="0"/>
              <a:buChar char="•"/>
              <a:defRPr/>
            </a:pPr>
            <a:r>
              <a:rPr lang="en-US" sz="3800" b="0" kern="0" dirty="0" err="1">
                <a:solidFill>
                  <a:schemeClr val="tx1"/>
                </a:solidFill>
                <a:latin typeface="Calibri" panose="020F0502020204030204" pitchFamily="34" charset="0"/>
                <a:cs typeface="Calibri" panose="020F0502020204030204" pitchFamily="34" charset="0"/>
              </a:rPr>
              <a:t>Quando</a:t>
            </a:r>
            <a:r>
              <a:rPr lang="en-US" sz="3800" b="0" kern="0" dirty="0">
                <a:solidFill>
                  <a:schemeClr val="tx1"/>
                </a:solidFill>
                <a:latin typeface="Calibri" panose="020F0502020204030204" pitchFamily="34" charset="0"/>
                <a:cs typeface="Calibri" panose="020F0502020204030204" pitchFamily="34" charset="0"/>
              </a:rPr>
              <a:t> a </a:t>
            </a:r>
            <a:r>
              <a:rPr lang="en-US" sz="3800" b="0" kern="0" dirty="0" err="1">
                <a:solidFill>
                  <a:schemeClr val="tx1"/>
                </a:solidFill>
                <a:latin typeface="Calibri" panose="020F0502020204030204" pitchFamily="34" charset="0"/>
                <a:cs typeface="Calibri" panose="020F0502020204030204" pitchFamily="34" charset="0"/>
              </a:rPr>
              <a:t>negociação</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privada</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solução</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privada</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não</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funcionar</a:t>
            </a:r>
            <a:r>
              <a:rPr lang="en-US" sz="3800" b="0" kern="0" dirty="0">
                <a:solidFill>
                  <a:schemeClr val="tx1"/>
                </a:solidFill>
                <a:latin typeface="Calibri" panose="020F0502020204030204" pitchFamily="34" charset="0"/>
                <a:cs typeface="Calibri" panose="020F0502020204030204" pitchFamily="34" charset="0"/>
              </a:rPr>
              <a:t>, o </a:t>
            </a:r>
            <a:r>
              <a:rPr lang="en-US" sz="3800" b="0" kern="0" dirty="0" err="1">
                <a:solidFill>
                  <a:schemeClr val="tx1"/>
                </a:solidFill>
                <a:latin typeface="Calibri" panose="020F0502020204030204" pitchFamily="34" charset="0"/>
                <a:cs typeface="Calibri" panose="020F0502020204030204" pitchFamily="34" charset="0"/>
              </a:rPr>
              <a:t>governo</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poderá</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agir</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através</a:t>
            </a:r>
            <a:r>
              <a:rPr lang="en-US" sz="3800" b="0" kern="0" dirty="0">
                <a:solidFill>
                  <a:schemeClr val="tx1"/>
                </a:solidFill>
                <a:latin typeface="Calibri" panose="020F0502020204030204" pitchFamily="34" charset="0"/>
                <a:cs typeface="Calibri" panose="020F0502020204030204" pitchFamily="34" charset="0"/>
              </a:rPr>
              <a:t> de:</a:t>
            </a:r>
          </a:p>
          <a:p>
            <a:pPr marL="609600" indent="-609600" algn="just">
              <a:lnSpc>
                <a:spcPct val="90000"/>
              </a:lnSpc>
              <a:spcBef>
                <a:spcPct val="20000"/>
              </a:spcBef>
              <a:buSzPct val="100000"/>
              <a:buFont typeface="Arial" panose="020B0604020202020204" pitchFamily="34" charset="0"/>
              <a:buChar char="•"/>
              <a:defRPr/>
            </a:pPr>
            <a:endParaRPr lang="en-US" sz="600" b="0" kern="0" dirty="0">
              <a:solidFill>
                <a:schemeClr val="tx1"/>
              </a:solidFill>
              <a:latin typeface="Calibri" panose="020F0502020204030204" pitchFamily="34" charset="0"/>
              <a:cs typeface="Calibri" panose="020F0502020204030204" pitchFamily="34" charset="0"/>
            </a:endParaRPr>
          </a:p>
          <a:p>
            <a:pPr marL="1028700" lvl="1" indent="-571500" algn="just">
              <a:lnSpc>
                <a:spcPct val="90000"/>
              </a:lnSpc>
              <a:spcBef>
                <a:spcPct val="20000"/>
              </a:spcBef>
              <a:buSzPct val="100000"/>
              <a:buFont typeface="Arial" panose="020B0604020202020204" pitchFamily="34" charset="0"/>
              <a:buChar char="•"/>
              <a:defRPr/>
            </a:pPr>
            <a:r>
              <a:rPr lang="en-US" sz="3800" kern="0" dirty="0" err="1">
                <a:solidFill>
                  <a:schemeClr val="tx1"/>
                </a:solidFill>
                <a:latin typeface="Calibri" panose="020F0502020204030204" pitchFamily="34" charset="0"/>
                <a:cs typeface="Calibri" panose="020F0502020204030204" pitchFamily="34" charset="0"/>
              </a:rPr>
              <a:t>Políticas</a:t>
            </a:r>
            <a:r>
              <a:rPr lang="en-US" sz="3800" kern="0" dirty="0">
                <a:solidFill>
                  <a:schemeClr val="tx1"/>
                </a:solidFill>
                <a:latin typeface="Calibri" panose="020F0502020204030204" pitchFamily="34" charset="0"/>
                <a:cs typeface="Calibri" panose="020F0502020204030204" pitchFamily="34" charset="0"/>
              </a:rPr>
              <a:t> de </a:t>
            </a:r>
            <a:r>
              <a:rPr lang="en-US" sz="3800" kern="0" dirty="0" err="1">
                <a:solidFill>
                  <a:schemeClr val="tx1"/>
                </a:solidFill>
                <a:latin typeface="Calibri" panose="020F0502020204030204" pitchFamily="34" charset="0"/>
                <a:cs typeface="Calibri" panose="020F0502020204030204" pitchFamily="34" charset="0"/>
              </a:rPr>
              <a:t>comando</a:t>
            </a:r>
            <a:r>
              <a:rPr lang="en-US" sz="3800" kern="0" dirty="0">
                <a:solidFill>
                  <a:schemeClr val="tx1"/>
                </a:solidFill>
                <a:latin typeface="Calibri" panose="020F0502020204030204" pitchFamily="34" charset="0"/>
                <a:cs typeface="Calibri" panose="020F0502020204030204" pitchFamily="34" charset="0"/>
              </a:rPr>
              <a:t> e </a:t>
            </a:r>
            <a:r>
              <a:rPr lang="en-US" sz="3800" kern="0" dirty="0" err="1">
                <a:solidFill>
                  <a:schemeClr val="tx1"/>
                </a:solidFill>
                <a:latin typeface="Calibri" panose="020F0502020204030204" pitchFamily="34" charset="0"/>
                <a:cs typeface="Calibri" panose="020F0502020204030204" pitchFamily="34" charset="0"/>
              </a:rPr>
              <a:t>controle</a:t>
            </a:r>
            <a:r>
              <a:rPr lang="en-US" sz="3800" kern="0" dirty="0">
                <a:solidFill>
                  <a:schemeClr val="tx1"/>
                </a:solidFill>
                <a:latin typeface="Calibri" panose="020F0502020204030204" pitchFamily="34" charset="0"/>
                <a:cs typeface="Calibri" panose="020F0502020204030204" pitchFamily="34" charset="0"/>
              </a:rPr>
              <a:t>:</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regulam</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diretamente</a:t>
            </a:r>
            <a:r>
              <a:rPr lang="en-US" sz="3800" b="0" kern="0" dirty="0">
                <a:solidFill>
                  <a:schemeClr val="tx1"/>
                </a:solidFill>
                <a:latin typeface="Calibri" panose="020F0502020204030204" pitchFamily="34" charset="0"/>
                <a:cs typeface="Calibri" panose="020F0502020204030204" pitchFamily="34" charset="0"/>
              </a:rPr>
              <a:t> o </a:t>
            </a:r>
            <a:r>
              <a:rPr lang="en-US" sz="3800" b="0" kern="0" dirty="0" err="1">
                <a:solidFill>
                  <a:schemeClr val="tx1"/>
                </a:solidFill>
                <a:latin typeface="Calibri" panose="020F0502020204030204" pitchFamily="34" charset="0"/>
                <a:cs typeface="Calibri" panose="020F0502020204030204" pitchFamily="34" charset="0"/>
              </a:rPr>
              <a:t>comportamento</a:t>
            </a:r>
            <a:r>
              <a:rPr lang="en-US" sz="3800" b="0" kern="0" dirty="0">
                <a:solidFill>
                  <a:schemeClr val="tx1"/>
                </a:solidFill>
                <a:latin typeface="Calibri" panose="020F0502020204030204" pitchFamily="34" charset="0"/>
                <a:cs typeface="Calibri" panose="020F0502020204030204" pitchFamily="34" charset="0"/>
              </a:rPr>
              <a:t> dos </a:t>
            </a:r>
            <a:r>
              <a:rPr lang="en-US" sz="3800" b="0" kern="0" dirty="0" err="1">
                <a:solidFill>
                  <a:schemeClr val="tx1"/>
                </a:solidFill>
                <a:latin typeface="Calibri" panose="020F0502020204030204" pitchFamily="34" charset="0"/>
                <a:cs typeface="Calibri" panose="020F0502020204030204" pitchFamily="34" charset="0"/>
              </a:rPr>
              <a:t>agentes</a:t>
            </a:r>
            <a:r>
              <a:rPr lang="en-US" sz="3800" b="0" kern="0" dirty="0">
                <a:solidFill>
                  <a:schemeClr val="tx1"/>
                </a:solidFill>
                <a:latin typeface="Calibri" panose="020F0502020204030204" pitchFamily="34" charset="0"/>
                <a:cs typeface="Calibri" panose="020F0502020204030204" pitchFamily="34" charset="0"/>
              </a:rPr>
              <a:t>.</a:t>
            </a:r>
          </a:p>
          <a:p>
            <a:pPr marL="1028700" lvl="1" indent="-571500" algn="just">
              <a:lnSpc>
                <a:spcPct val="90000"/>
              </a:lnSpc>
              <a:spcBef>
                <a:spcPct val="20000"/>
              </a:spcBef>
              <a:buSzPct val="100000"/>
              <a:buFont typeface="Arial" panose="020B0604020202020204" pitchFamily="34" charset="0"/>
              <a:buChar char="•"/>
              <a:defRPr/>
            </a:pPr>
            <a:endParaRPr lang="en-US" sz="400" b="0" kern="0" dirty="0">
              <a:solidFill>
                <a:schemeClr val="tx1"/>
              </a:solidFill>
              <a:latin typeface="Calibri" panose="020F0502020204030204" pitchFamily="34" charset="0"/>
              <a:cs typeface="Calibri" panose="020F0502020204030204" pitchFamily="34" charset="0"/>
            </a:endParaRPr>
          </a:p>
          <a:p>
            <a:pPr marL="1028700" lvl="1" indent="-571500" algn="just">
              <a:lnSpc>
                <a:spcPct val="90000"/>
              </a:lnSpc>
              <a:spcBef>
                <a:spcPct val="20000"/>
              </a:spcBef>
              <a:buSzPct val="100000"/>
              <a:buFont typeface="Arial" panose="020B0604020202020204" pitchFamily="34" charset="0"/>
              <a:buChar char="•"/>
              <a:defRPr/>
            </a:pPr>
            <a:r>
              <a:rPr lang="en-US" sz="3800" kern="0" dirty="0" err="1">
                <a:solidFill>
                  <a:schemeClr val="tx1"/>
                </a:solidFill>
                <a:latin typeface="Calibri" panose="020F0502020204030204" pitchFamily="34" charset="0"/>
                <a:cs typeface="Calibri" panose="020F0502020204030204" pitchFamily="34" charset="0"/>
              </a:rPr>
              <a:t>Políticas</a:t>
            </a:r>
            <a:r>
              <a:rPr lang="en-US" sz="3800" kern="0" dirty="0">
                <a:solidFill>
                  <a:schemeClr val="tx1"/>
                </a:solidFill>
                <a:latin typeface="Calibri" panose="020F0502020204030204" pitchFamily="34" charset="0"/>
                <a:cs typeface="Calibri" panose="020F0502020204030204" pitchFamily="34" charset="0"/>
              </a:rPr>
              <a:t> </a:t>
            </a:r>
            <a:r>
              <a:rPr lang="en-US" sz="3800" kern="0" dirty="0" err="1">
                <a:solidFill>
                  <a:schemeClr val="tx1"/>
                </a:solidFill>
                <a:latin typeface="Calibri" panose="020F0502020204030204" pitchFamily="34" charset="0"/>
                <a:cs typeface="Calibri" panose="020F0502020204030204" pitchFamily="34" charset="0"/>
              </a:rPr>
              <a:t>baseadas</a:t>
            </a:r>
            <a:r>
              <a:rPr lang="en-US" sz="3800" kern="0" dirty="0">
                <a:solidFill>
                  <a:schemeClr val="tx1"/>
                </a:solidFill>
                <a:latin typeface="Calibri" panose="020F0502020204030204" pitchFamily="34" charset="0"/>
                <a:cs typeface="Calibri" panose="020F0502020204030204" pitchFamily="34" charset="0"/>
              </a:rPr>
              <a:t> no </a:t>
            </a:r>
            <a:r>
              <a:rPr lang="en-US" sz="3800" kern="0" dirty="0" err="1">
                <a:solidFill>
                  <a:schemeClr val="tx1"/>
                </a:solidFill>
                <a:latin typeface="Calibri" panose="020F0502020204030204" pitchFamily="34" charset="0"/>
                <a:cs typeface="Calibri" panose="020F0502020204030204" pitchFamily="34" charset="0"/>
              </a:rPr>
              <a:t>mercado</a:t>
            </a:r>
            <a:r>
              <a:rPr lang="en-US" sz="3800" kern="0" dirty="0">
                <a:solidFill>
                  <a:schemeClr val="tx1"/>
                </a:solidFill>
                <a:latin typeface="Calibri" panose="020F0502020204030204" pitchFamily="34" charset="0"/>
                <a:cs typeface="Calibri" panose="020F0502020204030204" pitchFamily="34" charset="0"/>
              </a:rPr>
              <a:t>:</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oferecem</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incentivos</a:t>
            </a:r>
            <a:r>
              <a:rPr lang="en-US" sz="3800" b="0" kern="0" dirty="0">
                <a:solidFill>
                  <a:schemeClr val="tx1"/>
                </a:solidFill>
                <a:latin typeface="Calibri" panose="020F0502020204030204" pitchFamily="34" charset="0"/>
                <a:cs typeface="Calibri" panose="020F0502020204030204" pitchFamily="34" charset="0"/>
              </a:rPr>
              <a:t> de </a:t>
            </a:r>
            <a:r>
              <a:rPr lang="en-US" sz="3800" b="0" kern="0" dirty="0" err="1">
                <a:solidFill>
                  <a:schemeClr val="tx1"/>
                </a:solidFill>
                <a:latin typeface="Calibri" panose="020F0502020204030204" pitchFamily="34" charset="0"/>
                <a:cs typeface="Calibri" panose="020F0502020204030204" pitchFamily="34" charset="0"/>
              </a:rPr>
              <a:t>maneira</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que</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os</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agentes</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privados</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optem</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por</a:t>
            </a:r>
            <a:r>
              <a:rPr lang="en-US" sz="3800" b="0" kern="0" dirty="0">
                <a:solidFill>
                  <a:schemeClr val="tx1"/>
                </a:solidFill>
                <a:latin typeface="Calibri" panose="020F0502020204030204" pitchFamily="34" charset="0"/>
                <a:cs typeface="Calibri" panose="020F0502020204030204" pitchFamily="34" charset="0"/>
              </a:rPr>
              <a:t> resolver o </a:t>
            </a:r>
            <a:r>
              <a:rPr lang="en-US" sz="3800" b="0" kern="0" dirty="0" err="1">
                <a:solidFill>
                  <a:schemeClr val="tx1"/>
                </a:solidFill>
                <a:latin typeface="Calibri" panose="020F0502020204030204" pitchFamily="34" charset="0"/>
                <a:cs typeface="Calibri" panose="020F0502020204030204" pitchFamily="34" charset="0"/>
              </a:rPr>
              <a:t>problema</a:t>
            </a:r>
            <a:r>
              <a:rPr lang="en-US" sz="3800" b="0" kern="0" dirty="0">
                <a:solidFill>
                  <a:schemeClr val="tx1"/>
                </a:solidFill>
                <a:latin typeface="Calibri" panose="020F0502020204030204" pitchFamily="34" charset="0"/>
                <a:cs typeface="Calibri" panose="020F0502020204030204" pitchFamily="34" charset="0"/>
              </a:rPr>
              <a:t> entre </a:t>
            </a:r>
            <a:r>
              <a:rPr lang="en-US" sz="3800" b="0" kern="0" dirty="0" err="1">
                <a:solidFill>
                  <a:schemeClr val="tx1"/>
                </a:solidFill>
                <a:latin typeface="Calibri" panose="020F0502020204030204" pitchFamily="34" charset="0"/>
                <a:cs typeface="Calibri" panose="020F0502020204030204" pitchFamily="34" charset="0"/>
              </a:rPr>
              <a:t>si</a:t>
            </a:r>
            <a:r>
              <a:rPr lang="en-US" sz="3800" b="0" kern="0" dirty="0">
                <a:solidFill>
                  <a:schemeClr val="tx1"/>
                </a:solidFill>
                <a:latin typeface="Calibri" panose="020F0502020204030204" pitchFamily="34" charset="0"/>
                <a:cs typeface="Calibri" panose="020F050202020403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additive="base">
                                        <p:cTn id="11"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anim calcmode="lin" valueType="num">
                                      <p:cBhvr additive="base">
                                        <p:cTn id="15" dur="500" fill="hold"/>
                                        <p:tgtEl>
                                          <p:spTgt spid="6">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263352" y="1131168"/>
            <a:ext cx="11593288" cy="3810000"/>
          </a:xfrm>
          <a:prstGeom prst="rect">
            <a:avLst/>
          </a:prstGeom>
          <a:noFill/>
          <a:ln w="9525">
            <a:noFill/>
            <a:miter lim="800000"/>
            <a:headEnd/>
            <a:tailEnd/>
          </a:ln>
        </p:spPr>
        <p:txBody>
          <a:bodyPr/>
          <a:lstStyle/>
          <a:p>
            <a:pPr marL="571500" indent="-571500" algn="just">
              <a:lnSpc>
                <a:spcPct val="90000"/>
              </a:lnSpc>
              <a:spcBef>
                <a:spcPct val="20000"/>
              </a:spcBef>
              <a:buSzPct val="100000"/>
              <a:buFont typeface="Arial" panose="020B0604020202020204" pitchFamily="34" charset="0"/>
              <a:buChar char="•"/>
              <a:defRPr/>
            </a:pPr>
            <a:r>
              <a:rPr lang="en-US" sz="3800" kern="0" dirty="0" err="1">
                <a:solidFill>
                  <a:schemeClr val="tx1"/>
                </a:solidFill>
                <a:latin typeface="Calibri" panose="020F0502020204030204" pitchFamily="34" charset="0"/>
                <a:cs typeface="Calibri" panose="020F0502020204030204" pitchFamily="34" charset="0"/>
              </a:rPr>
              <a:t>Políticas</a:t>
            </a:r>
            <a:r>
              <a:rPr lang="en-US" sz="3800" kern="0" dirty="0">
                <a:solidFill>
                  <a:schemeClr val="tx1"/>
                </a:solidFill>
                <a:latin typeface="Calibri" panose="020F0502020204030204" pitchFamily="34" charset="0"/>
                <a:cs typeface="Calibri" panose="020F0502020204030204" pitchFamily="34" charset="0"/>
              </a:rPr>
              <a:t> de </a:t>
            </a:r>
            <a:r>
              <a:rPr lang="en-US" sz="3800" kern="0" dirty="0" err="1">
                <a:solidFill>
                  <a:schemeClr val="tx1"/>
                </a:solidFill>
                <a:latin typeface="Calibri" panose="020F0502020204030204" pitchFamily="34" charset="0"/>
                <a:cs typeface="Calibri" panose="020F0502020204030204" pitchFamily="34" charset="0"/>
              </a:rPr>
              <a:t>Comando</a:t>
            </a:r>
            <a:r>
              <a:rPr lang="en-US" sz="3800" kern="0" dirty="0">
                <a:solidFill>
                  <a:schemeClr val="tx1"/>
                </a:solidFill>
                <a:latin typeface="Calibri" panose="020F0502020204030204" pitchFamily="34" charset="0"/>
                <a:cs typeface="Calibri" panose="020F0502020204030204" pitchFamily="34" charset="0"/>
              </a:rPr>
              <a:t> e Controle: a</a:t>
            </a:r>
            <a:r>
              <a:rPr lang="en-US" sz="3800" b="0" kern="0" dirty="0">
                <a:solidFill>
                  <a:schemeClr val="tx1"/>
                </a:solidFill>
                <a:latin typeface="Calibri" panose="020F0502020204030204" pitchFamily="34" charset="0"/>
                <a:cs typeface="Calibri" panose="020F0502020204030204" pitchFamily="34" charset="0"/>
              </a:rPr>
              <a:t> </a:t>
            </a:r>
            <a:r>
              <a:rPr lang="en-US" sz="3800" kern="0" dirty="0" err="1">
                <a:solidFill>
                  <a:schemeClr val="tx1"/>
                </a:solidFill>
                <a:latin typeface="Calibri" panose="020F0502020204030204" pitchFamily="34" charset="0"/>
                <a:cs typeface="Calibri" panose="020F0502020204030204" pitchFamily="34" charset="0"/>
              </a:rPr>
              <a:t>Regulamentação</a:t>
            </a:r>
            <a:endParaRPr lang="en-US" sz="3800" kern="0" dirty="0">
              <a:solidFill>
                <a:schemeClr val="tx1"/>
              </a:solidFill>
              <a:latin typeface="Calibri" panose="020F0502020204030204" pitchFamily="34" charset="0"/>
              <a:cs typeface="Calibri" panose="020F0502020204030204" pitchFamily="34" charset="0"/>
            </a:endParaRPr>
          </a:p>
          <a:p>
            <a:pPr marL="1066800" lvl="1" indent="-609600" algn="just">
              <a:lnSpc>
                <a:spcPct val="90000"/>
              </a:lnSpc>
              <a:spcBef>
                <a:spcPct val="20000"/>
              </a:spcBef>
              <a:buSzPct val="100000"/>
              <a:buFont typeface="Arial" panose="020B0604020202020204" pitchFamily="34" charset="0"/>
              <a:buChar char="•"/>
              <a:defRPr/>
            </a:pPr>
            <a:endParaRPr lang="en-US" sz="600" b="0" kern="0" dirty="0">
              <a:solidFill>
                <a:schemeClr val="tx1"/>
              </a:solidFill>
              <a:latin typeface="Calibri" panose="020F0502020204030204" pitchFamily="34" charset="0"/>
              <a:cs typeface="Calibri" panose="020F0502020204030204" pitchFamily="34" charset="0"/>
            </a:endParaRPr>
          </a:p>
          <a:p>
            <a:pPr marL="1066800" lvl="1" indent="-609600" algn="just">
              <a:lnSpc>
                <a:spcPct val="90000"/>
              </a:lnSpc>
              <a:spcBef>
                <a:spcPct val="20000"/>
              </a:spcBef>
              <a:buSzPct val="100000"/>
              <a:buFont typeface="Arial" panose="020B0604020202020204" pitchFamily="34" charset="0"/>
              <a:buChar char="•"/>
              <a:defRPr/>
            </a:pPr>
            <a:r>
              <a:rPr lang="en-US" sz="3800" b="0" kern="0" dirty="0" err="1">
                <a:solidFill>
                  <a:schemeClr val="tx1"/>
                </a:solidFill>
                <a:latin typeface="Calibri" panose="020F0502020204030204" pitchFamily="34" charset="0"/>
                <a:cs typeface="Calibri" panose="020F0502020204030204" pitchFamily="34" charset="0"/>
              </a:rPr>
              <a:t>Neste</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caso</a:t>
            </a:r>
            <a:r>
              <a:rPr lang="en-US" sz="3800" b="0" kern="0" dirty="0">
                <a:solidFill>
                  <a:schemeClr val="tx1"/>
                </a:solidFill>
                <a:latin typeface="Calibri" panose="020F0502020204030204" pitchFamily="34" charset="0"/>
                <a:cs typeface="Calibri" panose="020F0502020204030204" pitchFamily="34" charset="0"/>
              </a:rPr>
              <a:t> o </a:t>
            </a:r>
            <a:r>
              <a:rPr lang="en-US" sz="3800" b="0" kern="0" dirty="0" err="1">
                <a:solidFill>
                  <a:schemeClr val="tx1"/>
                </a:solidFill>
                <a:latin typeface="Calibri" panose="020F0502020204030204" pitchFamily="34" charset="0"/>
                <a:cs typeface="Calibri" panose="020F0502020204030204" pitchFamily="34" charset="0"/>
              </a:rPr>
              <a:t>governo</a:t>
            </a:r>
            <a:r>
              <a:rPr lang="en-US" sz="3800" b="0" kern="0" dirty="0">
                <a:solidFill>
                  <a:schemeClr val="tx1"/>
                </a:solidFill>
                <a:latin typeface="Calibri" panose="020F0502020204030204" pitchFamily="34" charset="0"/>
                <a:cs typeface="Calibri" panose="020F0502020204030204" pitchFamily="34" charset="0"/>
              </a:rPr>
              <a:t>, para </a:t>
            </a:r>
            <a:r>
              <a:rPr lang="en-US" sz="3800" b="0" kern="0" dirty="0" err="1">
                <a:solidFill>
                  <a:schemeClr val="tx1"/>
                </a:solidFill>
                <a:latin typeface="Calibri" panose="020F0502020204030204" pitchFamily="34" charset="0"/>
                <a:cs typeface="Calibri" panose="020F0502020204030204" pitchFamily="34" charset="0"/>
              </a:rPr>
              <a:t>solucionar</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uma</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externalidade</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torna</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obrigatórios</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ou</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proibidos</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certos</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tipos</a:t>
            </a:r>
            <a:r>
              <a:rPr lang="en-US" sz="3800" b="0" kern="0" dirty="0">
                <a:solidFill>
                  <a:schemeClr val="tx1"/>
                </a:solidFill>
                <a:latin typeface="Calibri" panose="020F0502020204030204" pitchFamily="34" charset="0"/>
                <a:cs typeface="Calibri" panose="020F0502020204030204" pitchFamily="34" charset="0"/>
              </a:rPr>
              <a:t> de </a:t>
            </a:r>
            <a:r>
              <a:rPr lang="en-US" sz="3800" b="0" kern="0" dirty="0" err="1">
                <a:solidFill>
                  <a:schemeClr val="tx1"/>
                </a:solidFill>
                <a:latin typeface="Calibri" panose="020F0502020204030204" pitchFamily="34" charset="0"/>
                <a:cs typeface="Calibri" panose="020F0502020204030204" pitchFamily="34" charset="0"/>
              </a:rPr>
              <a:t>comportamento</a:t>
            </a:r>
            <a:r>
              <a:rPr lang="en-US" sz="3800" b="0" kern="0" dirty="0">
                <a:solidFill>
                  <a:schemeClr val="tx1"/>
                </a:solidFill>
                <a:latin typeface="Calibri" panose="020F0502020204030204" pitchFamily="34" charset="0"/>
                <a:cs typeface="Calibri" panose="020F0502020204030204" pitchFamily="34" charset="0"/>
              </a:rPr>
              <a:t>.</a:t>
            </a:r>
          </a:p>
          <a:p>
            <a:pPr marL="1066800" lvl="1" indent="-609600" algn="just">
              <a:lnSpc>
                <a:spcPct val="90000"/>
              </a:lnSpc>
              <a:spcBef>
                <a:spcPct val="20000"/>
              </a:spcBef>
              <a:buSzPct val="100000"/>
              <a:buFont typeface="Arial" panose="020B0604020202020204" pitchFamily="34" charset="0"/>
              <a:buChar char="•"/>
              <a:defRPr/>
            </a:pPr>
            <a:endParaRPr lang="en-US" sz="2000" b="0" kern="0" dirty="0">
              <a:solidFill>
                <a:schemeClr val="tx1"/>
              </a:solidFill>
              <a:latin typeface="Calibri" panose="020F0502020204030204" pitchFamily="34" charset="0"/>
              <a:cs typeface="Calibri" panose="020F0502020204030204" pitchFamily="34" charset="0"/>
            </a:endParaRPr>
          </a:p>
          <a:p>
            <a:pPr marL="609600" indent="-609600" algn="just">
              <a:lnSpc>
                <a:spcPct val="90000"/>
              </a:lnSpc>
              <a:spcBef>
                <a:spcPct val="20000"/>
              </a:spcBef>
              <a:buSzPct val="100000"/>
              <a:buFont typeface="Arial" panose="020B0604020202020204" pitchFamily="34" charset="0"/>
              <a:buChar char="•"/>
              <a:defRPr/>
            </a:pPr>
            <a:r>
              <a:rPr lang="en-US" sz="3800" kern="0" dirty="0" err="1">
                <a:solidFill>
                  <a:schemeClr val="tx1"/>
                </a:solidFill>
                <a:latin typeface="Calibri" panose="020F0502020204030204" pitchFamily="34" charset="0"/>
                <a:cs typeface="Calibri" panose="020F0502020204030204" pitchFamily="34" charset="0"/>
              </a:rPr>
              <a:t>Políticas</a:t>
            </a:r>
            <a:r>
              <a:rPr lang="en-US" sz="3800" kern="0" dirty="0">
                <a:solidFill>
                  <a:schemeClr val="tx1"/>
                </a:solidFill>
                <a:latin typeface="Calibri" panose="020F0502020204030204" pitchFamily="34" charset="0"/>
                <a:cs typeface="Calibri" panose="020F0502020204030204" pitchFamily="34" charset="0"/>
              </a:rPr>
              <a:t> </a:t>
            </a:r>
            <a:r>
              <a:rPr lang="en-US" sz="3800" kern="0" dirty="0" err="1">
                <a:solidFill>
                  <a:schemeClr val="tx1"/>
                </a:solidFill>
                <a:latin typeface="Calibri" panose="020F0502020204030204" pitchFamily="34" charset="0"/>
                <a:cs typeface="Calibri" panose="020F0502020204030204" pitchFamily="34" charset="0"/>
              </a:rPr>
              <a:t>Baseadas</a:t>
            </a:r>
            <a:r>
              <a:rPr lang="en-US" sz="3800" kern="0" dirty="0">
                <a:solidFill>
                  <a:schemeClr val="tx1"/>
                </a:solidFill>
                <a:latin typeface="Calibri" panose="020F0502020204030204" pitchFamily="34" charset="0"/>
                <a:cs typeface="Calibri" panose="020F0502020204030204" pitchFamily="34" charset="0"/>
              </a:rPr>
              <a:t> no Mercado: </a:t>
            </a:r>
            <a:r>
              <a:rPr lang="en-US" sz="3800" kern="0" dirty="0" err="1">
                <a:solidFill>
                  <a:schemeClr val="tx1"/>
                </a:solidFill>
                <a:latin typeface="Calibri" panose="020F0502020204030204" pitchFamily="34" charset="0"/>
                <a:cs typeface="Calibri" panose="020F0502020204030204" pitchFamily="34" charset="0"/>
              </a:rPr>
              <a:t>os</a:t>
            </a:r>
            <a:r>
              <a:rPr lang="en-US" sz="3800" kern="0" dirty="0">
                <a:solidFill>
                  <a:schemeClr val="tx1"/>
                </a:solidFill>
                <a:latin typeface="Calibri" panose="020F0502020204030204" pitchFamily="34" charset="0"/>
                <a:cs typeface="Calibri" panose="020F0502020204030204" pitchFamily="34" charset="0"/>
              </a:rPr>
              <a:t> </a:t>
            </a:r>
            <a:r>
              <a:rPr lang="en-US" sz="3800" kern="0" dirty="0" err="1">
                <a:solidFill>
                  <a:schemeClr val="tx1"/>
                </a:solidFill>
                <a:latin typeface="Calibri" panose="020F0502020204030204" pitchFamily="34" charset="0"/>
                <a:cs typeface="Calibri" panose="020F0502020204030204" pitchFamily="34" charset="0"/>
              </a:rPr>
              <a:t>Impostos</a:t>
            </a:r>
            <a:r>
              <a:rPr lang="en-US" sz="3800" kern="0" dirty="0">
                <a:solidFill>
                  <a:schemeClr val="tx1"/>
                </a:solidFill>
                <a:latin typeface="Calibri" panose="020F0502020204030204" pitchFamily="34" charset="0"/>
                <a:cs typeface="Calibri" panose="020F0502020204030204" pitchFamily="34" charset="0"/>
              </a:rPr>
              <a:t> e </a:t>
            </a:r>
            <a:r>
              <a:rPr lang="en-US" sz="3800" kern="0" dirty="0" err="1">
                <a:solidFill>
                  <a:schemeClr val="tx1"/>
                </a:solidFill>
                <a:latin typeface="Calibri" panose="020F0502020204030204" pitchFamily="34" charset="0"/>
                <a:cs typeface="Calibri" panose="020F0502020204030204" pitchFamily="34" charset="0"/>
              </a:rPr>
              <a:t>Subsídios</a:t>
            </a:r>
            <a:r>
              <a:rPr lang="en-US" sz="3800" kern="0" dirty="0">
                <a:solidFill>
                  <a:schemeClr val="tx1"/>
                </a:solidFill>
                <a:latin typeface="Calibri" panose="020F0502020204030204" pitchFamily="34" charset="0"/>
                <a:cs typeface="Calibri" panose="020F0502020204030204" pitchFamily="34" charset="0"/>
              </a:rPr>
              <a:t> de Pigou</a:t>
            </a:r>
          </a:p>
          <a:p>
            <a:pPr marL="609600" indent="-609600" algn="just">
              <a:lnSpc>
                <a:spcPct val="90000"/>
              </a:lnSpc>
              <a:spcBef>
                <a:spcPct val="20000"/>
              </a:spcBef>
              <a:buSzPct val="100000"/>
              <a:buFont typeface="Arial" panose="020B0604020202020204" pitchFamily="34" charset="0"/>
              <a:buChar char="•"/>
              <a:defRPr/>
            </a:pPr>
            <a:endParaRPr lang="en-US" sz="400" kern="0" dirty="0">
              <a:solidFill>
                <a:schemeClr val="tx1"/>
              </a:solidFill>
              <a:latin typeface="Calibri" panose="020F0502020204030204" pitchFamily="34" charset="0"/>
              <a:cs typeface="Calibri" panose="020F0502020204030204" pitchFamily="34" charset="0"/>
            </a:endParaRPr>
          </a:p>
          <a:p>
            <a:pPr marL="1028700" lvl="1" indent="-571500" algn="just">
              <a:lnSpc>
                <a:spcPct val="90000"/>
              </a:lnSpc>
              <a:spcBef>
                <a:spcPct val="20000"/>
              </a:spcBef>
              <a:buSzPct val="100000"/>
              <a:buFont typeface="Arial" panose="020B0604020202020204" pitchFamily="34" charset="0"/>
              <a:buChar char="•"/>
              <a:defRPr/>
            </a:pPr>
            <a:r>
              <a:rPr lang="en-US" sz="3800" b="0" kern="0" dirty="0">
                <a:solidFill>
                  <a:schemeClr val="tx1"/>
                </a:solidFill>
                <a:latin typeface="Calibri" panose="020F0502020204030204" pitchFamily="34" charset="0"/>
                <a:cs typeface="Calibri" panose="020F0502020204030204" pitchFamily="34" charset="0"/>
              </a:rPr>
              <a:t>Neste </a:t>
            </a:r>
            <a:r>
              <a:rPr lang="en-US" sz="3800" b="0" kern="0" dirty="0" err="1">
                <a:solidFill>
                  <a:schemeClr val="tx1"/>
                </a:solidFill>
                <a:latin typeface="Calibri" panose="020F0502020204030204" pitchFamily="34" charset="0"/>
                <a:cs typeface="Calibri" panose="020F0502020204030204" pitchFamily="34" charset="0"/>
              </a:rPr>
              <a:t>caso</a:t>
            </a:r>
            <a:r>
              <a:rPr lang="en-US" sz="3800" b="0" kern="0" dirty="0">
                <a:solidFill>
                  <a:schemeClr val="tx1"/>
                </a:solidFill>
                <a:latin typeface="Calibri" panose="020F0502020204030204" pitchFamily="34" charset="0"/>
                <a:cs typeface="Calibri" panose="020F0502020204030204" pitchFamily="34" charset="0"/>
              </a:rPr>
              <a:t> o </a:t>
            </a:r>
            <a:r>
              <a:rPr lang="en-US" sz="3800" b="0" kern="0" dirty="0" err="1">
                <a:solidFill>
                  <a:schemeClr val="tx1"/>
                </a:solidFill>
                <a:latin typeface="Calibri" panose="020F0502020204030204" pitchFamily="34" charset="0"/>
                <a:cs typeface="Calibri" panose="020F0502020204030204" pitchFamily="34" charset="0"/>
              </a:rPr>
              <a:t>governo</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usa</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os</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impostos</a:t>
            </a:r>
            <a:r>
              <a:rPr lang="en-US" sz="3800" b="0" kern="0" dirty="0">
                <a:solidFill>
                  <a:schemeClr val="tx1"/>
                </a:solidFill>
                <a:latin typeface="Calibri" panose="020F0502020204030204" pitchFamily="34" charset="0"/>
                <a:cs typeface="Calibri" panose="020F0502020204030204" pitchFamily="34" charset="0"/>
              </a:rPr>
              <a:t>  e </a:t>
            </a:r>
            <a:r>
              <a:rPr lang="en-US" sz="3800" b="0" kern="0" dirty="0" err="1">
                <a:solidFill>
                  <a:schemeClr val="tx1"/>
                </a:solidFill>
                <a:latin typeface="Calibri" panose="020F0502020204030204" pitchFamily="34" charset="0"/>
                <a:cs typeface="Calibri" panose="020F0502020204030204" pitchFamily="34" charset="0"/>
              </a:rPr>
              <a:t>os</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subsídios</a:t>
            </a:r>
            <a:r>
              <a:rPr lang="en-US" sz="3800" b="0" kern="0" dirty="0">
                <a:solidFill>
                  <a:schemeClr val="tx1"/>
                </a:solidFill>
                <a:latin typeface="Calibri" panose="020F0502020204030204" pitchFamily="34" charset="0"/>
                <a:cs typeface="Calibri" panose="020F0502020204030204" pitchFamily="34" charset="0"/>
              </a:rPr>
              <a:t> para </a:t>
            </a:r>
            <a:r>
              <a:rPr lang="en-US" sz="3800" b="0" kern="0" dirty="0" err="1">
                <a:solidFill>
                  <a:schemeClr val="tx1"/>
                </a:solidFill>
                <a:latin typeface="Calibri" panose="020F0502020204030204" pitchFamily="34" charset="0"/>
                <a:cs typeface="Calibri" panose="020F0502020204030204" pitchFamily="34" charset="0"/>
              </a:rPr>
              <a:t>alinhar</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os</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incentivos</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privados</a:t>
            </a:r>
            <a:r>
              <a:rPr lang="en-US" sz="3800" b="0" kern="0" dirty="0">
                <a:solidFill>
                  <a:schemeClr val="tx1"/>
                </a:solidFill>
                <a:latin typeface="Calibri" panose="020F0502020204030204" pitchFamily="34" charset="0"/>
                <a:cs typeface="Calibri" panose="020F0502020204030204" pitchFamily="34" charset="0"/>
              </a:rPr>
              <a:t> com a </a:t>
            </a:r>
            <a:r>
              <a:rPr lang="en-US" sz="3800" b="0" kern="0" dirty="0" err="1">
                <a:solidFill>
                  <a:schemeClr val="tx1"/>
                </a:solidFill>
                <a:latin typeface="Calibri" panose="020F0502020204030204" pitchFamily="34" charset="0"/>
                <a:cs typeface="Calibri" panose="020F0502020204030204" pitchFamily="34" charset="0"/>
              </a:rPr>
              <a:t>eficiência</a:t>
            </a:r>
            <a:r>
              <a:rPr lang="en-US" sz="3800" b="0" kern="0" dirty="0">
                <a:solidFill>
                  <a:schemeClr val="tx1"/>
                </a:solidFill>
                <a:latin typeface="Calibri" panose="020F0502020204030204" pitchFamily="34" charset="0"/>
                <a:cs typeface="Calibri" panose="020F0502020204030204" pitchFamily="34" charset="0"/>
              </a:rPr>
              <a:t> social.</a:t>
            </a:r>
          </a:p>
        </p:txBody>
      </p:sp>
      <p:sp>
        <p:nvSpPr>
          <p:cNvPr id="7" name="Rectangle 2"/>
          <p:cNvSpPr>
            <a:spLocks noGrp="1" noChangeArrowheads="1"/>
          </p:cNvSpPr>
          <p:nvPr>
            <p:ph type="title"/>
          </p:nvPr>
        </p:nvSpPr>
        <p:spPr>
          <a:xfrm>
            <a:off x="983432" y="-42515"/>
            <a:ext cx="10585176" cy="1311275"/>
          </a:xfrm>
        </p:spPr>
        <p:txBody>
          <a:bodyPr/>
          <a:lstStyle/>
          <a:p>
            <a:pPr algn="ctr"/>
            <a:r>
              <a:rPr lang="en-US" altLang="en-US" sz="4800" b="1" dirty="0" err="1">
                <a:solidFill>
                  <a:schemeClr val="tx1"/>
                </a:solidFill>
                <a:latin typeface="Calibri" panose="020F0502020204030204" pitchFamily="34" charset="0"/>
                <a:cs typeface="Calibri" panose="020F0502020204030204" pitchFamily="34" charset="0"/>
              </a:rPr>
              <a:t>Políticas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Públicas</a:t>
            </a:r>
            <a:r>
              <a:rPr lang="en-US" altLang="en-US" sz="4800" b="1" dirty="0">
                <a:solidFill>
                  <a:schemeClr val="tx1"/>
                </a:solidFill>
                <a:latin typeface="Calibri" panose="020F0502020204030204" pitchFamily="34" charset="0"/>
                <a:cs typeface="Calibri" panose="020F0502020204030204" pitchFamily="34" charset="0"/>
              </a:rPr>
              <a:t> Para as </a:t>
            </a:r>
            <a:r>
              <a:rPr lang="en-US" altLang="en-US" sz="4800" b="1" dirty="0" err="1">
                <a:solidFill>
                  <a:schemeClr val="tx1"/>
                </a:solidFill>
                <a:latin typeface="Calibri" panose="020F0502020204030204" pitchFamily="34" charset="0"/>
                <a:cs typeface="Calibri" panose="020F0502020204030204" pitchFamily="34" charset="0"/>
              </a:rPr>
              <a:t>Externalidades</a:t>
            </a:r>
            <a:r>
              <a:rPr lang="en-US" altLang="en-US" sz="4800" b="1" dirty="0">
                <a:solidFill>
                  <a:schemeClr val="tx1"/>
                </a:solidFill>
                <a:latin typeface="Calibri" panose="020F0502020204030204" pitchFamily="34" charset="0"/>
                <a:cs typeface="Calibri" panose="020F050202020403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 calcmode="lin" valueType="num">
                                      <p:cBhvr additive="base">
                                        <p:cTn id="17" dur="5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
                                            <p:txEl>
                                              <p:pRg st="4" end="4"/>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anim calcmode="lin" valueType="num">
                                      <p:cBhvr additive="base">
                                        <p:cTn id="21" dur="500" fill="hold"/>
                                        <p:tgtEl>
                                          <p:spTgt spid="5">
                                            <p:txEl>
                                              <p:pRg st="6" end="6"/>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19336" y="1131168"/>
            <a:ext cx="11953328" cy="3810000"/>
          </a:xfrm>
          <a:prstGeom prst="rect">
            <a:avLst/>
          </a:prstGeom>
          <a:noFill/>
          <a:ln w="9525">
            <a:noFill/>
            <a:miter lim="800000"/>
            <a:headEnd/>
            <a:tailEnd/>
          </a:ln>
        </p:spPr>
        <p:txBody>
          <a:bodyPr/>
          <a:lstStyle/>
          <a:p>
            <a:pPr marL="571500" indent="-571500" algn="just">
              <a:lnSpc>
                <a:spcPct val="90000"/>
              </a:lnSpc>
              <a:spcBef>
                <a:spcPct val="20000"/>
              </a:spcBef>
              <a:buSzPct val="100000"/>
              <a:buFont typeface="Arial" panose="020B0604020202020204" pitchFamily="34" charset="0"/>
              <a:buChar char="•"/>
              <a:defRPr/>
            </a:pPr>
            <a:r>
              <a:rPr lang="en-US" sz="3600" b="0" kern="0" dirty="0" err="1">
                <a:solidFill>
                  <a:schemeClr val="tx1"/>
                </a:solidFill>
                <a:latin typeface="Calibri" panose="020F0502020204030204" pitchFamily="34" charset="0"/>
                <a:cs typeface="Calibri" panose="020F0502020204030204" pitchFamily="34" charset="0"/>
              </a:rPr>
              <a:t>Suponha</a:t>
            </a:r>
            <a:r>
              <a:rPr lang="en-US" sz="3600" b="0" kern="0" dirty="0">
                <a:solidFill>
                  <a:schemeClr val="tx1"/>
                </a:solidFill>
                <a:latin typeface="Calibri" panose="020F0502020204030204" pitchFamily="34" charset="0"/>
                <a:cs typeface="Calibri" panose="020F0502020204030204" pitchFamily="34" charset="0"/>
              </a:rPr>
              <a:t> que a Secretaria de </a:t>
            </a:r>
            <a:r>
              <a:rPr lang="en-US" sz="3600" b="0" kern="0" dirty="0" err="1">
                <a:solidFill>
                  <a:schemeClr val="tx1"/>
                </a:solidFill>
                <a:latin typeface="Calibri" panose="020F0502020204030204" pitchFamily="34" charset="0"/>
                <a:cs typeface="Calibri" panose="020F0502020204030204" pitchFamily="34" charset="0"/>
              </a:rPr>
              <a:t>Meio</a:t>
            </a:r>
            <a:r>
              <a:rPr lang="en-US" sz="3600" b="0" kern="0" dirty="0">
                <a:solidFill>
                  <a:schemeClr val="tx1"/>
                </a:solidFill>
                <a:latin typeface="Calibri" panose="020F0502020204030204" pitchFamily="34" charset="0"/>
                <a:cs typeface="Calibri" panose="020F0502020204030204" pitchFamily="34" charset="0"/>
              </a:rPr>
              <a:t> </a:t>
            </a:r>
            <a:r>
              <a:rPr lang="en-US" sz="3600" b="0" kern="0" dirty="0" err="1">
                <a:solidFill>
                  <a:schemeClr val="tx1"/>
                </a:solidFill>
                <a:latin typeface="Calibri" panose="020F0502020204030204" pitchFamily="34" charset="0"/>
                <a:cs typeface="Calibri" panose="020F0502020204030204" pitchFamily="34" charset="0"/>
              </a:rPr>
              <a:t>Ambiente</a:t>
            </a:r>
            <a:r>
              <a:rPr lang="en-US" sz="3600" b="0" kern="0" dirty="0">
                <a:solidFill>
                  <a:schemeClr val="tx1"/>
                </a:solidFill>
                <a:latin typeface="Calibri" panose="020F0502020204030204" pitchFamily="34" charset="0"/>
                <a:cs typeface="Calibri" panose="020F0502020204030204" pitchFamily="34" charset="0"/>
              </a:rPr>
              <a:t> </a:t>
            </a:r>
            <a:r>
              <a:rPr lang="en-US" sz="3600" b="0" kern="0" dirty="0" err="1">
                <a:solidFill>
                  <a:schemeClr val="tx1"/>
                </a:solidFill>
                <a:latin typeface="Calibri" panose="020F0502020204030204" pitchFamily="34" charset="0"/>
                <a:cs typeface="Calibri" panose="020F0502020204030204" pitchFamily="34" charset="0"/>
              </a:rPr>
              <a:t>decida</a:t>
            </a:r>
            <a:r>
              <a:rPr lang="en-US" sz="3600" b="0" kern="0" dirty="0">
                <a:solidFill>
                  <a:schemeClr val="tx1"/>
                </a:solidFill>
                <a:latin typeface="Calibri" panose="020F0502020204030204" pitchFamily="34" charset="0"/>
                <a:cs typeface="Calibri" panose="020F0502020204030204" pitchFamily="34" charset="0"/>
              </a:rPr>
              <a:t> </a:t>
            </a:r>
            <a:r>
              <a:rPr lang="en-US" sz="3600" b="0" kern="0" dirty="0" err="1">
                <a:solidFill>
                  <a:schemeClr val="tx1"/>
                </a:solidFill>
                <a:latin typeface="Calibri" panose="020F0502020204030204" pitchFamily="34" charset="0"/>
                <a:cs typeface="Calibri" panose="020F0502020204030204" pitchFamily="34" charset="0"/>
              </a:rPr>
              <a:t>reduzir</a:t>
            </a:r>
            <a:r>
              <a:rPr lang="en-US" sz="3600" b="0" kern="0" dirty="0">
                <a:solidFill>
                  <a:schemeClr val="tx1"/>
                </a:solidFill>
                <a:latin typeface="Calibri" panose="020F0502020204030204" pitchFamily="34" charset="0"/>
                <a:cs typeface="Calibri" panose="020F0502020204030204" pitchFamily="34" charset="0"/>
              </a:rPr>
              <a:t> o </a:t>
            </a:r>
            <a:r>
              <a:rPr lang="en-US" sz="3600" b="0" kern="0" dirty="0" err="1">
                <a:solidFill>
                  <a:schemeClr val="tx1"/>
                </a:solidFill>
                <a:latin typeface="Calibri" panose="020F0502020204030204" pitchFamily="34" charset="0"/>
                <a:cs typeface="Calibri" panose="020F0502020204030204" pitchFamily="34" charset="0"/>
              </a:rPr>
              <a:t>nível</a:t>
            </a:r>
            <a:r>
              <a:rPr lang="en-US" sz="3600" b="0" kern="0" dirty="0">
                <a:solidFill>
                  <a:schemeClr val="tx1"/>
                </a:solidFill>
                <a:latin typeface="Calibri" panose="020F0502020204030204" pitchFamily="34" charset="0"/>
                <a:cs typeface="Calibri" panose="020F0502020204030204" pitchFamily="34" charset="0"/>
              </a:rPr>
              <a:t> de </a:t>
            </a:r>
            <a:r>
              <a:rPr lang="en-US" sz="3600" b="0" kern="0" dirty="0" err="1">
                <a:solidFill>
                  <a:schemeClr val="tx1"/>
                </a:solidFill>
                <a:latin typeface="Calibri" panose="020F0502020204030204" pitchFamily="34" charset="0"/>
                <a:cs typeface="Calibri" panose="020F0502020204030204" pitchFamily="34" charset="0"/>
              </a:rPr>
              <a:t>poluição</a:t>
            </a:r>
            <a:r>
              <a:rPr lang="en-US" sz="3600" b="0" kern="0" dirty="0">
                <a:solidFill>
                  <a:schemeClr val="tx1"/>
                </a:solidFill>
                <a:latin typeface="Calibri" panose="020F0502020204030204" pitchFamily="34" charset="0"/>
                <a:cs typeface="Calibri" panose="020F0502020204030204" pitchFamily="34" charset="0"/>
              </a:rPr>
              <a:t>. </a:t>
            </a:r>
          </a:p>
          <a:p>
            <a:pPr marL="609600" indent="-609600" algn="just">
              <a:lnSpc>
                <a:spcPct val="90000"/>
              </a:lnSpc>
              <a:spcBef>
                <a:spcPct val="20000"/>
              </a:spcBef>
              <a:buSzPct val="100000"/>
              <a:buFont typeface="Arial" panose="020B0604020202020204" pitchFamily="34" charset="0"/>
              <a:buChar char="•"/>
              <a:defRPr/>
            </a:pPr>
            <a:endParaRPr lang="en-US" sz="400" b="0" kern="0" dirty="0">
              <a:solidFill>
                <a:schemeClr val="tx1"/>
              </a:solidFill>
              <a:latin typeface="Calibri" panose="020F0502020204030204" pitchFamily="34" charset="0"/>
              <a:cs typeface="Calibri" panose="020F0502020204030204" pitchFamily="34" charset="0"/>
            </a:endParaRPr>
          </a:p>
          <a:p>
            <a:pPr marL="609600" indent="-609600" algn="just">
              <a:lnSpc>
                <a:spcPct val="90000"/>
              </a:lnSpc>
              <a:spcBef>
                <a:spcPct val="20000"/>
              </a:spcBef>
              <a:buSzPct val="100000"/>
              <a:buFont typeface="Arial" panose="020B0604020202020204" pitchFamily="34" charset="0"/>
              <a:buChar char="•"/>
              <a:defRPr/>
            </a:pPr>
            <a:r>
              <a:rPr lang="en-US" sz="3600" b="0" kern="0" dirty="0" err="1">
                <a:solidFill>
                  <a:schemeClr val="tx1"/>
                </a:solidFill>
                <a:latin typeface="Calibri" panose="020F0502020204030204" pitchFamily="34" charset="0"/>
                <a:cs typeface="Calibri" panose="020F0502020204030204" pitchFamily="34" charset="0"/>
              </a:rPr>
              <a:t>Assuma</a:t>
            </a:r>
            <a:r>
              <a:rPr lang="en-US" sz="3600" b="0" kern="0" dirty="0">
                <a:solidFill>
                  <a:schemeClr val="tx1"/>
                </a:solidFill>
                <a:latin typeface="Calibri" panose="020F0502020204030204" pitchFamily="34" charset="0"/>
                <a:cs typeface="Calibri" panose="020F0502020204030204" pitchFamily="34" charset="0"/>
              </a:rPr>
              <a:t> que </a:t>
            </a:r>
            <a:r>
              <a:rPr lang="en-US" sz="3600" b="0" kern="0" dirty="0" err="1">
                <a:solidFill>
                  <a:schemeClr val="tx1"/>
                </a:solidFill>
                <a:latin typeface="Calibri" panose="020F0502020204030204" pitchFamily="34" charset="0"/>
                <a:cs typeface="Calibri" panose="020F0502020204030204" pitchFamily="34" charset="0"/>
              </a:rPr>
              <a:t>existam</a:t>
            </a:r>
            <a:r>
              <a:rPr lang="en-US" sz="3600" b="0" kern="0" dirty="0">
                <a:solidFill>
                  <a:schemeClr val="tx1"/>
                </a:solidFill>
                <a:latin typeface="Calibri" panose="020F0502020204030204" pitchFamily="34" charset="0"/>
                <a:cs typeface="Calibri" panose="020F0502020204030204" pitchFamily="34" charset="0"/>
              </a:rPr>
              <a:t> </a:t>
            </a:r>
            <a:r>
              <a:rPr lang="en-US" sz="3600" b="0" kern="0" dirty="0" err="1">
                <a:solidFill>
                  <a:schemeClr val="tx1"/>
                </a:solidFill>
                <a:latin typeface="Calibri" panose="020F0502020204030204" pitchFamily="34" charset="0"/>
                <a:cs typeface="Calibri" panose="020F0502020204030204" pitchFamily="34" charset="0"/>
              </a:rPr>
              <a:t>duas</a:t>
            </a:r>
            <a:r>
              <a:rPr lang="en-US" sz="3600" b="0" kern="0" dirty="0">
                <a:solidFill>
                  <a:schemeClr val="tx1"/>
                </a:solidFill>
                <a:latin typeface="Calibri" panose="020F0502020204030204" pitchFamily="34" charset="0"/>
                <a:cs typeface="Calibri" panose="020F0502020204030204" pitchFamily="34" charset="0"/>
              </a:rPr>
              <a:t> </a:t>
            </a:r>
            <a:r>
              <a:rPr lang="en-US" sz="3600" b="0" kern="0" dirty="0" err="1">
                <a:solidFill>
                  <a:schemeClr val="tx1"/>
                </a:solidFill>
                <a:latin typeface="Calibri" panose="020F0502020204030204" pitchFamily="34" charset="0"/>
                <a:cs typeface="Calibri" panose="020F0502020204030204" pitchFamily="34" charset="0"/>
              </a:rPr>
              <a:t>fábricas</a:t>
            </a:r>
            <a:r>
              <a:rPr lang="en-US" sz="3600" b="0" kern="0" dirty="0">
                <a:solidFill>
                  <a:schemeClr val="tx1"/>
                </a:solidFill>
                <a:latin typeface="Calibri" panose="020F0502020204030204" pitchFamily="34" charset="0"/>
                <a:cs typeface="Calibri" panose="020F0502020204030204" pitchFamily="34" charset="0"/>
              </a:rPr>
              <a:t>: </a:t>
            </a:r>
            <a:r>
              <a:rPr lang="en-US" sz="3600" b="0" kern="0" dirty="0" err="1">
                <a:solidFill>
                  <a:schemeClr val="tx1"/>
                </a:solidFill>
                <a:latin typeface="Calibri" panose="020F0502020204030204" pitchFamily="34" charset="0"/>
                <a:cs typeface="Calibri" panose="020F0502020204030204" pitchFamily="34" charset="0"/>
              </a:rPr>
              <a:t>uma</a:t>
            </a:r>
            <a:r>
              <a:rPr lang="en-US" sz="3600" b="0" kern="0" dirty="0">
                <a:solidFill>
                  <a:schemeClr val="tx1"/>
                </a:solidFill>
                <a:latin typeface="Calibri" panose="020F0502020204030204" pitchFamily="34" charset="0"/>
                <a:cs typeface="Calibri" panose="020F0502020204030204" pitchFamily="34" charset="0"/>
              </a:rPr>
              <a:t> de </a:t>
            </a:r>
            <a:r>
              <a:rPr lang="en-US" sz="3600" b="0" kern="0" dirty="0" err="1">
                <a:solidFill>
                  <a:schemeClr val="tx1"/>
                </a:solidFill>
                <a:latin typeface="Calibri" panose="020F0502020204030204" pitchFamily="34" charset="0"/>
                <a:cs typeface="Calibri" panose="020F0502020204030204" pitchFamily="34" charset="0"/>
              </a:rPr>
              <a:t>papel</a:t>
            </a:r>
            <a:r>
              <a:rPr lang="en-US" sz="3600" b="0" kern="0" dirty="0">
                <a:solidFill>
                  <a:schemeClr val="tx1"/>
                </a:solidFill>
                <a:latin typeface="Calibri" panose="020F0502020204030204" pitchFamily="34" charset="0"/>
                <a:cs typeface="Calibri" panose="020F0502020204030204" pitchFamily="34" charset="0"/>
              </a:rPr>
              <a:t> e </a:t>
            </a:r>
            <a:r>
              <a:rPr lang="en-US" sz="3600" b="0" kern="0" dirty="0" err="1">
                <a:solidFill>
                  <a:schemeClr val="tx1"/>
                </a:solidFill>
                <a:latin typeface="Calibri" panose="020F0502020204030204" pitchFamily="34" charset="0"/>
                <a:cs typeface="Calibri" panose="020F0502020204030204" pitchFamily="34" charset="0"/>
              </a:rPr>
              <a:t>outra</a:t>
            </a:r>
            <a:r>
              <a:rPr lang="en-US" sz="3600" b="0" kern="0" dirty="0">
                <a:solidFill>
                  <a:schemeClr val="tx1"/>
                </a:solidFill>
                <a:latin typeface="Calibri" panose="020F0502020204030204" pitchFamily="34" charset="0"/>
                <a:cs typeface="Calibri" panose="020F0502020204030204" pitchFamily="34" charset="0"/>
              </a:rPr>
              <a:t> de </a:t>
            </a:r>
            <a:r>
              <a:rPr lang="en-US" sz="3600" b="0" kern="0" dirty="0" err="1">
                <a:solidFill>
                  <a:schemeClr val="tx1"/>
                </a:solidFill>
                <a:latin typeface="Calibri" panose="020F0502020204030204" pitchFamily="34" charset="0"/>
                <a:cs typeface="Calibri" panose="020F0502020204030204" pitchFamily="34" charset="0"/>
              </a:rPr>
              <a:t>aço</a:t>
            </a:r>
            <a:r>
              <a:rPr lang="en-US" sz="3600" b="0" kern="0" dirty="0">
                <a:solidFill>
                  <a:schemeClr val="tx1"/>
                </a:solidFill>
                <a:latin typeface="Calibri" panose="020F0502020204030204" pitchFamily="34" charset="0"/>
                <a:cs typeface="Calibri" panose="020F0502020204030204" pitchFamily="34" charset="0"/>
              </a:rPr>
              <a:t>, e que </a:t>
            </a:r>
            <a:r>
              <a:rPr lang="en-US" sz="3600" b="0" kern="0" dirty="0" err="1">
                <a:solidFill>
                  <a:schemeClr val="tx1"/>
                </a:solidFill>
                <a:latin typeface="Calibri" panose="020F0502020204030204" pitchFamily="34" charset="0"/>
                <a:cs typeface="Calibri" panose="020F0502020204030204" pitchFamily="34" charset="0"/>
              </a:rPr>
              <a:t>cada</a:t>
            </a:r>
            <a:r>
              <a:rPr lang="en-US" sz="3600" b="0" kern="0" dirty="0">
                <a:solidFill>
                  <a:schemeClr val="tx1"/>
                </a:solidFill>
                <a:latin typeface="Calibri" panose="020F0502020204030204" pitchFamily="34" charset="0"/>
                <a:cs typeface="Calibri" panose="020F0502020204030204" pitchFamily="34" charset="0"/>
              </a:rPr>
              <a:t> </a:t>
            </a:r>
            <a:r>
              <a:rPr lang="en-US" sz="3600" b="0" kern="0" dirty="0" err="1">
                <a:solidFill>
                  <a:schemeClr val="tx1"/>
                </a:solidFill>
                <a:latin typeface="Calibri" panose="020F0502020204030204" pitchFamily="34" charset="0"/>
                <a:cs typeface="Calibri" panose="020F0502020204030204" pitchFamily="34" charset="0"/>
              </a:rPr>
              <a:t>uma</a:t>
            </a:r>
            <a:r>
              <a:rPr lang="en-US" sz="3600" b="0" kern="0" dirty="0">
                <a:solidFill>
                  <a:schemeClr val="tx1"/>
                </a:solidFill>
                <a:latin typeface="Calibri" panose="020F0502020204030204" pitchFamily="34" charset="0"/>
                <a:cs typeface="Calibri" panose="020F0502020204030204" pitchFamily="34" charset="0"/>
              </a:rPr>
              <a:t> </a:t>
            </a:r>
            <a:r>
              <a:rPr lang="en-US" sz="3600" b="0" kern="0" dirty="0" err="1">
                <a:solidFill>
                  <a:schemeClr val="tx1"/>
                </a:solidFill>
                <a:latin typeface="Calibri" panose="020F0502020204030204" pitchFamily="34" charset="0"/>
                <a:cs typeface="Calibri" panose="020F0502020204030204" pitchFamily="34" charset="0"/>
              </a:rPr>
              <a:t>atualmente</a:t>
            </a:r>
            <a:r>
              <a:rPr lang="en-US" sz="3600" b="0" kern="0" dirty="0">
                <a:solidFill>
                  <a:schemeClr val="tx1"/>
                </a:solidFill>
                <a:latin typeface="Calibri" panose="020F0502020204030204" pitchFamily="34" charset="0"/>
                <a:cs typeface="Calibri" panose="020F0502020204030204" pitchFamily="34" charset="0"/>
              </a:rPr>
              <a:t> </a:t>
            </a:r>
            <a:r>
              <a:rPr lang="en-US" sz="3600" b="0" kern="0" dirty="0" err="1">
                <a:solidFill>
                  <a:schemeClr val="tx1"/>
                </a:solidFill>
                <a:latin typeface="Calibri" panose="020F0502020204030204" pitchFamily="34" charset="0"/>
                <a:cs typeface="Calibri" panose="020F0502020204030204" pitchFamily="34" charset="0"/>
              </a:rPr>
              <a:t>despeje</a:t>
            </a:r>
            <a:r>
              <a:rPr lang="en-US" sz="3600" b="0" kern="0" dirty="0">
                <a:solidFill>
                  <a:schemeClr val="tx1"/>
                </a:solidFill>
                <a:latin typeface="Calibri" panose="020F0502020204030204" pitchFamily="34" charset="0"/>
                <a:cs typeface="Calibri" panose="020F0502020204030204" pitchFamily="34" charset="0"/>
              </a:rPr>
              <a:t> 500 </a:t>
            </a:r>
            <a:r>
              <a:rPr lang="en-US" sz="3600" b="0" kern="0" dirty="0" err="1">
                <a:solidFill>
                  <a:schemeClr val="tx1"/>
                </a:solidFill>
                <a:latin typeface="Calibri" panose="020F0502020204030204" pitchFamily="34" charset="0"/>
                <a:cs typeface="Calibri" panose="020F0502020204030204" pitchFamily="34" charset="0"/>
              </a:rPr>
              <a:t>toneladas</a:t>
            </a:r>
            <a:r>
              <a:rPr lang="en-US" sz="3600" b="0" kern="0" dirty="0">
                <a:solidFill>
                  <a:schemeClr val="tx1"/>
                </a:solidFill>
                <a:latin typeface="Calibri" panose="020F0502020204030204" pitchFamily="34" charset="0"/>
                <a:cs typeface="Calibri" panose="020F0502020204030204" pitchFamily="34" charset="0"/>
              </a:rPr>
              <a:t> de </a:t>
            </a:r>
            <a:r>
              <a:rPr lang="en-US" sz="3600" b="0" kern="0" dirty="0" err="1">
                <a:solidFill>
                  <a:schemeClr val="tx1"/>
                </a:solidFill>
                <a:latin typeface="Calibri" panose="020F0502020204030204" pitchFamily="34" charset="0"/>
                <a:cs typeface="Calibri" panose="020F0502020204030204" pitchFamily="34" charset="0"/>
              </a:rPr>
              <a:t>lixo</a:t>
            </a:r>
            <a:r>
              <a:rPr lang="en-US" sz="3600" b="0" kern="0" dirty="0">
                <a:solidFill>
                  <a:schemeClr val="tx1"/>
                </a:solidFill>
                <a:latin typeface="Calibri" panose="020F0502020204030204" pitchFamily="34" charset="0"/>
                <a:cs typeface="Calibri" panose="020F0502020204030204" pitchFamily="34" charset="0"/>
              </a:rPr>
              <a:t> </a:t>
            </a:r>
            <a:r>
              <a:rPr lang="en-US" sz="3600" b="0" kern="0" dirty="0" err="1">
                <a:solidFill>
                  <a:schemeClr val="tx1"/>
                </a:solidFill>
                <a:latin typeface="Calibri" panose="020F0502020204030204" pitchFamily="34" charset="0"/>
                <a:cs typeface="Calibri" panose="020F0502020204030204" pitchFamily="34" charset="0"/>
              </a:rPr>
              <a:t>em</a:t>
            </a:r>
            <a:r>
              <a:rPr lang="en-US" sz="3600" b="0" kern="0" dirty="0">
                <a:solidFill>
                  <a:schemeClr val="tx1"/>
                </a:solidFill>
                <a:latin typeface="Calibri" panose="020F0502020204030204" pitchFamily="34" charset="0"/>
                <a:cs typeface="Calibri" panose="020F0502020204030204" pitchFamily="34" charset="0"/>
              </a:rPr>
              <a:t> um </a:t>
            </a:r>
            <a:r>
              <a:rPr lang="en-US" sz="3600" b="0" kern="0" dirty="0" err="1">
                <a:solidFill>
                  <a:schemeClr val="tx1"/>
                </a:solidFill>
                <a:latin typeface="Calibri" panose="020F0502020204030204" pitchFamily="34" charset="0"/>
                <a:cs typeface="Calibri" panose="020F0502020204030204" pitchFamily="34" charset="0"/>
              </a:rPr>
              <a:t>rio</a:t>
            </a:r>
            <a:r>
              <a:rPr lang="en-US" sz="3600" b="0" kern="0" dirty="0">
                <a:solidFill>
                  <a:schemeClr val="tx1"/>
                </a:solidFill>
                <a:latin typeface="Calibri" panose="020F0502020204030204" pitchFamily="34" charset="0"/>
                <a:cs typeface="Calibri" panose="020F0502020204030204" pitchFamily="34" charset="0"/>
              </a:rPr>
              <a:t>. </a:t>
            </a:r>
            <a:r>
              <a:rPr lang="en-US" sz="3600" b="0" dirty="0">
                <a:solidFill>
                  <a:schemeClr val="tx1"/>
                </a:solidFill>
                <a:latin typeface="Calibri" panose="020F0502020204030204" pitchFamily="34" charset="0"/>
                <a:cs typeface="Calibri" panose="020F0502020204030204" pitchFamily="34" charset="0"/>
              </a:rPr>
              <a:t>A Secretaria </a:t>
            </a:r>
            <a:r>
              <a:rPr lang="en-US" sz="3600" b="0" dirty="0" err="1">
                <a:solidFill>
                  <a:schemeClr val="tx1"/>
                </a:solidFill>
                <a:latin typeface="Calibri" panose="020F0502020204030204" pitchFamily="34" charset="0"/>
                <a:cs typeface="Calibri" panose="020F0502020204030204" pitchFamily="34" charset="0"/>
              </a:rPr>
              <a:t>poderá</a:t>
            </a:r>
            <a:r>
              <a:rPr lang="en-US" sz="3600" b="0" dirty="0">
                <a:solidFill>
                  <a:schemeClr val="tx1"/>
                </a:solidFill>
                <a:latin typeface="Calibri" panose="020F0502020204030204" pitchFamily="34" charset="0"/>
                <a:cs typeface="Calibri" panose="020F0502020204030204" pitchFamily="34" charset="0"/>
              </a:rPr>
              <a:t>:</a:t>
            </a:r>
          </a:p>
          <a:p>
            <a:pPr marL="609600" indent="-609600" algn="just">
              <a:lnSpc>
                <a:spcPct val="90000"/>
              </a:lnSpc>
              <a:spcBef>
                <a:spcPct val="20000"/>
              </a:spcBef>
              <a:buSzPct val="100000"/>
              <a:buFont typeface="Arial" panose="020B0604020202020204" pitchFamily="34" charset="0"/>
              <a:buChar char="•"/>
              <a:defRPr/>
            </a:pPr>
            <a:endParaRPr lang="en-US" sz="400" b="0" dirty="0">
              <a:solidFill>
                <a:schemeClr val="tx1"/>
              </a:solidFill>
              <a:latin typeface="Calibri" panose="020F0502020204030204" pitchFamily="34" charset="0"/>
              <a:cs typeface="Calibri" panose="020F0502020204030204" pitchFamily="34" charset="0"/>
            </a:endParaRPr>
          </a:p>
          <a:p>
            <a:pPr marL="609600" indent="-609600" algn="just" eaLnBrk="1" hangingPunct="1">
              <a:lnSpc>
                <a:spcPct val="80000"/>
              </a:lnSpc>
              <a:buSzPct val="100000"/>
              <a:buFont typeface="Arial" panose="020B0604020202020204" pitchFamily="34" charset="0"/>
              <a:buChar char="•"/>
              <a:defRPr/>
            </a:pPr>
            <a:endParaRPr lang="en-US" sz="400" b="0" dirty="0">
              <a:solidFill>
                <a:schemeClr val="tx1"/>
              </a:solidFill>
              <a:latin typeface="Calibri" panose="020F0502020204030204" pitchFamily="34" charset="0"/>
              <a:cs typeface="Calibri" panose="020F0502020204030204" pitchFamily="34" charset="0"/>
            </a:endParaRPr>
          </a:p>
          <a:p>
            <a:pPr marL="990600" lvl="1" indent="-533400" algn="just" eaLnBrk="1" hangingPunct="1">
              <a:buSzPct val="100000"/>
              <a:buFont typeface="Arial" panose="020B0604020202020204" pitchFamily="34" charset="0"/>
              <a:buChar char="•"/>
              <a:defRPr/>
            </a:pPr>
            <a:r>
              <a:rPr lang="en-US" sz="3600" b="0" dirty="0" err="1">
                <a:solidFill>
                  <a:schemeClr val="tx1"/>
                </a:solidFill>
                <a:latin typeface="Calibri" panose="020F0502020204030204" pitchFamily="34" charset="0"/>
                <a:cs typeface="Calibri" panose="020F0502020204030204" pitchFamily="34" charset="0"/>
              </a:rPr>
              <a:t>Regulamentar</a:t>
            </a:r>
            <a:r>
              <a:rPr lang="en-US" sz="3600" b="0" dirty="0">
                <a:solidFill>
                  <a:schemeClr val="tx1"/>
                </a:solidFill>
                <a:latin typeface="Calibri" panose="020F0502020204030204" pitchFamily="34" charset="0"/>
                <a:cs typeface="Calibri" panose="020F0502020204030204" pitchFamily="34" charset="0"/>
              </a:rPr>
              <a:t> que </a:t>
            </a:r>
            <a:r>
              <a:rPr lang="en-US" sz="3600" b="0" dirty="0" err="1">
                <a:solidFill>
                  <a:schemeClr val="tx1"/>
                </a:solidFill>
                <a:latin typeface="Calibri" panose="020F0502020204030204" pitchFamily="34" charset="0"/>
                <a:cs typeface="Calibri" panose="020F0502020204030204" pitchFamily="34" charset="0"/>
              </a:rPr>
              <a:t>cada</a:t>
            </a:r>
            <a:r>
              <a:rPr lang="en-US" sz="3600" b="0" dirty="0">
                <a:solidFill>
                  <a:schemeClr val="tx1"/>
                </a:solidFill>
                <a:latin typeface="Calibri" panose="020F0502020204030204" pitchFamily="34" charset="0"/>
                <a:cs typeface="Calibri" panose="020F0502020204030204" pitchFamily="34" charset="0"/>
              </a:rPr>
              <a:t> </a:t>
            </a:r>
            <a:r>
              <a:rPr lang="en-US" sz="3600" b="0" dirty="0" err="1">
                <a:solidFill>
                  <a:schemeClr val="tx1"/>
                </a:solidFill>
                <a:latin typeface="Calibri" panose="020F0502020204030204" pitchFamily="34" charset="0"/>
                <a:cs typeface="Calibri" panose="020F0502020204030204" pitchFamily="34" charset="0"/>
              </a:rPr>
              <a:t>fábrica</a:t>
            </a:r>
            <a:r>
              <a:rPr lang="en-US" sz="3600" b="0" dirty="0">
                <a:solidFill>
                  <a:schemeClr val="tx1"/>
                </a:solidFill>
                <a:latin typeface="Calibri" panose="020F0502020204030204" pitchFamily="34" charset="0"/>
                <a:cs typeface="Calibri" panose="020F0502020204030204" pitchFamily="34" charset="0"/>
              </a:rPr>
              <a:t> </a:t>
            </a:r>
            <a:r>
              <a:rPr lang="en-US" sz="3600" b="0" dirty="0" err="1">
                <a:solidFill>
                  <a:schemeClr val="tx1"/>
                </a:solidFill>
                <a:latin typeface="Calibri" panose="020F0502020204030204" pitchFamily="34" charset="0"/>
                <a:cs typeface="Calibri" panose="020F0502020204030204" pitchFamily="34" charset="0"/>
              </a:rPr>
              <a:t>reduza</a:t>
            </a:r>
            <a:r>
              <a:rPr lang="en-US" sz="3600" b="0" dirty="0">
                <a:solidFill>
                  <a:schemeClr val="tx1"/>
                </a:solidFill>
                <a:latin typeface="Calibri" panose="020F0502020204030204" pitchFamily="34" charset="0"/>
                <a:cs typeface="Calibri" panose="020F0502020204030204" pitchFamily="34" charset="0"/>
              </a:rPr>
              <a:t> </a:t>
            </a:r>
            <a:r>
              <a:rPr lang="en-US" sz="3600" b="0" dirty="0" err="1">
                <a:solidFill>
                  <a:schemeClr val="tx1"/>
                </a:solidFill>
                <a:latin typeface="Calibri" panose="020F0502020204030204" pitchFamily="34" charset="0"/>
                <a:cs typeface="Calibri" panose="020F0502020204030204" pitchFamily="34" charset="0"/>
              </a:rPr>
              <a:t>seu</a:t>
            </a:r>
            <a:r>
              <a:rPr lang="en-US" sz="3600" b="0" dirty="0">
                <a:solidFill>
                  <a:schemeClr val="tx1"/>
                </a:solidFill>
                <a:latin typeface="Calibri" panose="020F0502020204030204" pitchFamily="34" charset="0"/>
                <a:cs typeface="Calibri" panose="020F0502020204030204" pitchFamily="34" charset="0"/>
              </a:rPr>
              <a:t> </a:t>
            </a:r>
            <a:r>
              <a:rPr lang="en-US" sz="3600" b="0" dirty="0" err="1">
                <a:solidFill>
                  <a:schemeClr val="tx1"/>
                </a:solidFill>
                <a:latin typeface="Calibri" panose="020F0502020204030204" pitchFamily="34" charset="0"/>
                <a:cs typeface="Calibri" panose="020F0502020204030204" pitchFamily="34" charset="0"/>
              </a:rPr>
              <a:t>nível</a:t>
            </a:r>
            <a:r>
              <a:rPr lang="en-US" sz="3600" b="0" dirty="0">
                <a:solidFill>
                  <a:schemeClr val="tx1"/>
                </a:solidFill>
                <a:latin typeface="Calibri" panose="020F0502020204030204" pitchFamily="34" charset="0"/>
                <a:cs typeface="Calibri" panose="020F0502020204030204" pitchFamily="34" charset="0"/>
              </a:rPr>
              <a:t> de </a:t>
            </a:r>
            <a:r>
              <a:rPr lang="en-US" sz="3600" b="0" dirty="0" err="1">
                <a:solidFill>
                  <a:schemeClr val="tx1"/>
                </a:solidFill>
                <a:latin typeface="Calibri" panose="020F0502020204030204" pitchFamily="34" charset="0"/>
                <a:cs typeface="Calibri" panose="020F0502020204030204" pitchFamily="34" charset="0"/>
              </a:rPr>
              <a:t>poluição</a:t>
            </a:r>
            <a:r>
              <a:rPr lang="en-US" sz="3600" b="0" dirty="0">
                <a:solidFill>
                  <a:schemeClr val="tx1"/>
                </a:solidFill>
                <a:latin typeface="Calibri" panose="020F0502020204030204" pitchFamily="34" charset="0"/>
                <a:cs typeface="Calibri" panose="020F0502020204030204" pitchFamily="34" charset="0"/>
              </a:rPr>
              <a:t> para 300 </a:t>
            </a:r>
            <a:r>
              <a:rPr lang="en-US" sz="3600" b="0" dirty="0" err="1">
                <a:solidFill>
                  <a:schemeClr val="tx1"/>
                </a:solidFill>
                <a:latin typeface="Calibri" panose="020F0502020204030204" pitchFamily="34" charset="0"/>
                <a:cs typeface="Calibri" panose="020F0502020204030204" pitchFamily="34" charset="0"/>
              </a:rPr>
              <a:t>toneladas</a:t>
            </a:r>
            <a:r>
              <a:rPr lang="en-US" sz="3600" b="0" dirty="0">
                <a:solidFill>
                  <a:schemeClr val="tx1"/>
                </a:solidFill>
                <a:latin typeface="Calibri" panose="020F0502020204030204" pitchFamily="34" charset="0"/>
                <a:cs typeface="Calibri" panose="020F0502020204030204" pitchFamily="34" charset="0"/>
              </a:rPr>
              <a:t> por </a:t>
            </a:r>
            <a:r>
              <a:rPr lang="en-US" sz="3600" b="0" dirty="0" err="1">
                <a:solidFill>
                  <a:schemeClr val="tx1"/>
                </a:solidFill>
                <a:latin typeface="Calibri" panose="020F0502020204030204" pitchFamily="34" charset="0"/>
                <a:cs typeface="Calibri" panose="020F0502020204030204" pitchFamily="34" charset="0"/>
              </a:rPr>
              <a:t>ano</a:t>
            </a:r>
            <a:r>
              <a:rPr lang="en-US" sz="3600" b="0" dirty="0">
                <a:solidFill>
                  <a:schemeClr val="tx1"/>
                </a:solidFill>
                <a:latin typeface="Calibri" panose="020F0502020204030204" pitchFamily="34" charset="0"/>
                <a:cs typeface="Calibri" panose="020F0502020204030204" pitchFamily="34" charset="0"/>
              </a:rPr>
              <a:t>.</a:t>
            </a:r>
          </a:p>
          <a:p>
            <a:pPr marL="990600" lvl="1" indent="-533400" algn="just" eaLnBrk="1" hangingPunct="1">
              <a:buSzPct val="100000"/>
              <a:buFont typeface="Arial" panose="020B0604020202020204" pitchFamily="34" charset="0"/>
              <a:buChar char="•"/>
              <a:defRPr/>
            </a:pPr>
            <a:r>
              <a:rPr lang="en-US" sz="3600" b="0" dirty="0" err="1">
                <a:solidFill>
                  <a:schemeClr val="tx1"/>
                </a:solidFill>
                <a:latin typeface="Calibri" panose="020F0502020204030204" pitchFamily="34" charset="0"/>
                <a:cs typeface="Calibri" panose="020F0502020204030204" pitchFamily="34" charset="0"/>
              </a:rPr>
              <a:t>Implementar</a:t>
            </a:r>
            <a:r>
              <a:rPr lang="en-US" sz="3600" b="0" dirty="0">
                <a:solidFill>
                  <a:schemeClr val="tx1"/>
                </a:solidFill>
                <a:latin typeface="Calibri" panose="020F0502020204030204" pitchFamily="34" charset="0"/>
                <a:cs typeface="Calibri" panose="020F0502020204030204" pitchFamily="34" charset="0"/>
              </a:rPr>
              <a:t> um </a:t>
            </a:r>
            <a:r>
              <a:rPr lang="en-US" sz="3600" b="0" dirty="0" err="1">
                <a:solidFill>
                  <a:schemeClr val="tx1"/>
                </a:solidFill>
                <a:latin typeface="Calibri" panose="020F0502020204030204" pitchFamily="34" charset="0"/>
                <a:cs typeface="Calibri" panose="020F0502020204030204" pitchFamily="34" charset="0"/>
              </a:rPr>
              <a:t>imposto</a:t>
            </a:r>
            <a:r>
              <a:rPr lang="en-US" sz="3600" b="0" dirty="0">
                <a:solidFill>
                  <a:schemeClr val="tx1"/>
                </a:solidFill>
                <a:latin typeface="Calibri" panose="020F0502020204030204" pitchFamily="34" charset="0"/>
                <a:cs typeface="Calibri" panose="020F0502020204030204" pitchFamily="34" charset="0"/>
              </a:rPr>
              <a:t> de </a:t>
            </a:r>
            <a:r>
              <a:rPr lang="en-US" sz="3600" b="0" dirty="0" err="1">
                <a:solidFill>
                  <a:schemeClr val="tx1"/>
                </a:solidFill>
                <a:latin typeface="Calibri" panose="020F0502020204030204" pitchFamily="34" charset="0"/>
                <a:cs typeface="Calibri" panose="020F0502020204030204" pitchFamily="34" charset="0"/>
              </a:rPr>
              <a:t>Pigou</a:t>
            </a:r>
            <a:r>
              <a:rPr lang="en-US" sz="3600" b="0" dirty="0">
                <a:solidFill>
                  <a:schemeClr val="tx1"/>
                </a:solidFill>
                <a:latin typeface="Calibri" panose="020F0502020204030204" pitchFamily="34" charset="0"/>
                <a:cs typeface="Calibri" panose="020F0502020204030204" pitchFamily="34" charset="0"/>
              </a:rPr>
              <a:t>. </a:t>
            </a:r>
            <a:r>
              <a:rPr lang="en-US" sz="3600" b="0" dirty="0" err="1">
                <a:solidFill>
                  <a:schemeClr val="tx1"/>
                </a:solidFill>
                <a:latin typeface="Calibri" panose="020F0502020204030204" pitchFamily="34" charset="0"/>
                <a:cs typeface="Calibri" panose="020F0502020204030204" pitchFamily="34" charset="0"/>
              </a:rPr>
              <a:t>Neste</a:t>
            </a:r>
            <a:r>
              <a:rPr lang="en-US" sz="3600" b="0" dirty="0">
                <a:solidFill>
                  <a:schemeClr val="tx1"/>
                </a:solidFill>
                <a:latin typeface="Calibri" panose="020F0502020204030204" pitchFamily="34" charset="0"/>
                <a:cs typeface="Calibri" panose="020F0502020204030204" pitchFamily="34" charset="0"/>
              </a:rPr>
              <a:t> </a:t>
            </a:r>
            <a:r>
              <a:rPr lang="en-US" sz="3600" b="0" dirty="0" err="1">
                <a:solidFill>
                  <a:schemeClr val="tx1"/>
                </a:solidFill>
                <a:latin typeface="Calibri" panose="020F0502020204030204" pitchFamily="34" charset="0"/>
                <a:cs typeface="Calibri" panose="020F0502020204030204" pitchFamily="34" charset="0"/>
              </a:rPr>
              <a:t>caso</a:t>
            </a:r>
            <a:r>
              <a:rPr lang="en-US" sz="3600" b="0" dirty="0">
                <a:solidFill>
                  <a:schemeClr val="tx1"/>
                </a:solidFill>
                <a:latin typeface="Calibri" panose="020F0502020204030204" pitchFamily="34" charset="0"/>
                <a:cs typeface="Calibri" panose="020F0502020204030204" pitchFamily="34" charset="0"/>
              </a:rPr>
              <a:t> </a:t>
            </a:r>
            <a:r>
              <a:rPr lang="en-US" sz="3600" b="0" dirty="0" err="1">
                <a:solidFill>
                  <a:schemeClr val="tx1"/>
                </a:solidFill>
                <a:latin typeface="Calibri" panose="020F0502020204030204" pitchFamily="34" charset="0"/>
                <a:cs typeface="Calibri" panose="020F0502020204030204" pitchFamily="34" charset="0"/>
              </a:rPr>
              <a:t>cada</a:t>
            </a:r>
            <a:r>
              <a:rPr lang="en-US" sz="3600" b="0" dirty="0">
                <a:solidFill>
                  <a:schemeClr val="tx1"/>
                </a:solidFill>
                <a:latin typeface="Calibri" panose="020F0502020204030204" pitchFamily="34" charset="0"/>
                <a:cs typeface="Calibri" panose="020F0502020204030204" pitchFamily="34" charset="0"/>
              </a:rPr>
              <a:t> </a:t>
            </a:r>
            <a:r>
              <a:rPr lang="en-US" sz="3600" b="0" dirty="0" err="1">
                <a:solidFill>
                  <a:schemeClr val="tx1"/>
                </a:solidFill>
                <a:latin typeface="Calibri" panose="020F0502020204030204" pitchFamily="34" charset="0"/>
                <a:cs typeface="Calibri" panose="020F0502020204030204" pitchFamily="34" charset="0"/>
              </a:rPr>
              <a:t>fábrica</a:t>
            </a:r>
            <a:r>
              <a:rPr lang="en-US" sz="3600" b="0" dirty="0">
                <a:solidFill>
                  <a:schemeClr val="tx1"/>
                </a:solidFill>
                <a:latin typeface="Calibri" panose="020F0502020204030204" pitchFamily="34" charset="0"/>
                <a:cs typeface="Calibri" panose="020F0502020204030204" pitchFamily="34" charset="0"/>
              </a:rPr>
              <a:t> </a:t>
            </a:r>
            <a:r>
              <a:rPr lang="en-US" sz="3600" b="0" dirty="0" err="1">
                <a:solidFill>
                  <a:schemeClr val="tx1"/>
                </a:solidFill>
                <a:latin typeface="Calibri" panose="020F0502020204030204" pitchFamily="34" charset="0"/>
                <a:cs typeface="Calibri" panose="020F0502020204030204" pitchFamily="34" charset="0"/>
              </a:rPr>
              <a:t>seria</a:t>
            </a:r>
            <a:r>
              <a:rPr lang="en-US" sz="3600" b="0" dirty="0">
                <a:solidFill>
                  <a:schemeClr val="tx1"/>
                </a:solidFill>
                <a:latin typeface="Calibri" panose="020F0502020204030204" pitchFamily="34" charset="0"/>
                <a:cs typeface="Calibri" panose="020F0502020204030204" pitchFamily="34" charset="0"/>
              </a:rPr>
              <a:t> </a:t>
            </a:r>
            <a:r>
              <a:rPr lang="en-US" sz="3600" b="0" dirty="0" err="1">
                <a:solidFill>
                  <a:schemeClr val="tx1"/>
                </a:solidFill>
                <a:latin typeface="Calibri" panose="020F0502020204030204" pitchFamily="34" charset="0"/>
                <a:cs typeface="Calibri" panose="020F0502020204030204" pitchFamily="34" charset="0"/>
              </a:rPr>
              <a:t>tributada</a:t>
            </a:r>
            <a:r>
              <a:rPr lang="en-US" sz="3600" b="0" dirty="0">
                <a:solidFill>
                  <a:schemeClr val="tx1"/>
                </a:solidFill>
                <a:latin typeface="Calibri" panose="020F0502020204030204" pitchFamily="34" charset="0"/>
                <a:cs typeface="Calibri" panose="020F0502020204030204" pitchFamily="34" charset="0"/>
              </a:rPr>
              <a:t>, </a:t>
            </a:r>
            <a:r>
              <a:rPr lang="en-US" sz="3600" b="0" dirty="0" err="1">
                <a:solidFill>
                  <a:schemeClr val="tx1"/>
                </a:solidFill>
                <a:latin typeface="Calibri" panose="020F0502020204030204" pitchFamily="34" charset="0"/>
                <a:cs typeface="Calibri" panose="020F0502020204030204" pitchFamily="34" charset="0"/>
              </a:rPr>
              <a:t>por</a:t>
            </a:r>
            <a:r>
              <a:rPr lang="en-US" sz="3600" b="0" dirty="0">
                <a:solidFill>
                  <a:schemeClr val="tx1"/>
                </a:solidFill>
                <a:latin typeface="Calibri" panose="020F0502020204030204" pitchFamily="34" charset="0"/>
                <a:cs typeface="Calibri" panose="020F0502020204030204" pitchFamily="34" charset="0"/>
              </a:rPr>
              <a:t> </a:t>
            </a:r>
            <a:r>
              <a:rPr lang="en-US" sz="3600" b="0" dirty="0" err="1">
                <a:solidFill>
                  <a:schemeClr val="tx1"/>
                </a:solidFill>
                <a:latin typeface="Calibri" panose="020F0502020204030204" pitchFamily="34" charset="0"/>
                <a:cs typeface="Calibri" panose="020F0502020204030204" pitchFamily="34" charset="0"/>
              </a:rPr>
              <a:t>exemplo</a:t>
            </a:r>
            <a:r>
              <a:rPr lang="en-US" sz="3600" b="0" dirty="0">
                <a:solidFill>
                  <a:schemeClr val="tx1"/>
                </a:solidFill>
                <a:latin typeface="Calibri" panose="020F0502020204030204" pitchFamily="34" charset="0"/>
                <a:cs typeface="Calibri" panose="020F0502020204030204" pitchFamily="34" charset="0"/>
              </a:rPr>
              <a:t>, </a:t>
            </a:r>
            <a:r>
              <a:rPr lang="en-US" sz="3600" b="0" dirty="0" err="1">
                <a:solidFill>
                  <a:schemeClr val="tx1"/>
                </a:solidFill>
                <a:latin typeface="Calibri" panose="020F0502020204030204" pitchFamily="34" charset="0"/>
                <a:cs typeface="Calibri" panose="020F0502020204030204" pitchFamily="34" charset="0"/>
              </a:rPr>
              <a:t>em</a:t>
            </a:r>
            <a:r>
              <a:rPr lang="en-US" sz="3600" b="0" dirty="0">
                <a:solidFill>
                  <a:schemeClr val="tx1"/>
                </a:solidFill>
                <a:latin typeface="Calibri" panose="020F0502020204030204" pitchFamily="34" charset="0"/>
                <a:cs typeface="Calibri" panose="020F0502020204030204" pitchFamily="34" charset="0"/>
              </a:rPr>
              <a:t> $ 50 mil </a:t>
            </a:r>
            <a:r>
              <a:rPr lang="en-US" sz="3600" b="0" dirty="0" err="1">
                <a:solidFill>
                  <a:schemeClr val="tx1"/>
                </a:solidFill>
                <a:latin typeface="Calibri" panose="020F0502020204030204" pitchFamily="34" charset="0"/>
                <a:cs typeface="Calibri" panose="020F0502020204030204" pitchFamily="34" charset="0"/>
              </a:rPr>
              <a:t>por</a:t>
            </a:r>
            <a:r>
              <a:rPr lang="en-US" sz="3600" b="0" dirty="0">
                <a:solidFill>
                  <a:schemeClr val="tx1"/>
                </a:solidFill>
                <a:latin typeface="Calibri" panose="020F0502020204030204" pitchFamily="34" charset="0"/>
                <a:cs typeface="Calibri" panose="020F0502020204030204" pitchFamily="34" charset="0"/>
              </a:rPr>
              <a:t> </a:t>
            </a:r>
            <a:r>
              <a:rPr lang="en-US" sz="3600" b="0" dirty="0" err="1">
                <a:solidFill>
                  <a:schemeClr val="tx1"/>
                </a:solidFill>
                <a:latin typeface="Calibri" panose="020F0502020204030204" pitchFamily="34" charset="0"/>
                <a:cs typeface="Calibri" panose="020F0502020204030204" pitchFamily="34" charset="0"/>
              </a:rPr>
              <a:t>tonelada</a:t>
            </a:r>
            <a:r>
              <a:rPr lang="en-US" sz="3600" b="0" dirty="0">
                <a:solidFill>
                  <a:schemeClr val="tx1"/>
                </a:solidFill>
                <a:latin typeface="Calibri" panose="020F0502020204030204" pitchFamily="34" charset="0"/>
                <a:cs typeface="Calibri" panose="020F0502020204030204" pitchFamily="34" charset="0"/>
              </a:rPr>
              <a:t> de </a:t>
            </a:r>
            <a:r>
              <a:rPr lang="en-US" sz="3600" b="0" dirty="0" err="1">
                <a:solidFill>
                  <a:schemeClr val="tx1"/>
                </a:solidFill>
                <a:latin typeface="Calibri" panose="020F0502020204030204" pitchFamily="34" charset="0"/>
                <a:cs typeface="Calibri" panose="020F0502020204030204" pitchFamily="34" charset="0"/>
              </a:rPr>
              <a:t>poluição</a:t>
            </a:r>
            <a:r>
              <a:rPr lang="en-US" sz="3600" b="0" dirty="0">
                <a:solidFill>
                  <a:schemeClr val="tx1"/>
                </a:solidFill>
                <a:latin typeface="Calibri" panose="020F0502020204030204" pitchFamily="34" charset="0"/>
                <a:cs typeface="Calibri" panose="020F0502020204030204" pitchFamily="34" charset="0"/>
              </a:rPr>
              <a:t> </a:t>
            </a:r>
            <a:r>
              <a:rPr lang="en-US" sz="3600" b="0" dirty="0" err="1">
                <a:solidFill>
                  <a:schemeClr val="tx1"/>
                </a:solidFill>
                <a:latin typeface="Calibri" panose="020F0502020204030204" pitchFamily="34" charset="0"/>
                <a:cs typeface="Calibri" panose="020F0502020204030204" pitchFamily="34" charset="0"/>
              </a:rPr>
              <a:t>emitida</a:t>
            </a:r>
            <a:r>
              <a:rPr lang="en-US" sz="3600" b="0" dirty="0">
                <a:solidFill>
                  <a:schemeClr val="tx1"/>
                </a:solidFill>
                <a:latin typeface="Calibri" panose="020F0502020204030204" pitchFamily="34" charset="0"/>
                <a:cs typeface="Calibri" panose="020F0502020204030204" pitchFamily="34" charset="0"/>
              </a:rPr>
              <a:t>.</a:t>
            </a:r>
          </a:p>
          <a:p>
            <a:pPr marL="609600" indent="-609600" algn="just" eaLnBrk="1" hangingPunct="1">
              <a:lnSpc>
                <a:spcPct val="80000"/>
              </a:lnSpc>
              <a:buSzPct val="100000"/>
              <a:buFont typeface="Arial" panose="020B0604020202020204" pitchFamily="34" charset="0"/>
              <a:buChar char="•"/>
              <a:defRPr/>
            </a:pPr>
            <a:endParaRPr lang="en-US" sz="3800" b="0" dirty="0">
              <a:solidFill>
                <a:schemeClr val="tx1"/>
              </a:solidFill>
              <a:latin typeface="Calibri" panose="020F0502020204030204" pitchFamily="34" charset="0"/>
              <a:cs typeface="Calibri" panose="020F0502020204030204" pitchFamily="34" charset="0"/>
            </a:endParaRPr>
          </a:p>
          <a:p>
            <a:pPr marL="609600" indent="-609600" algn="just" eaLnBrk="1" hangingPunct="1">
              <a:lnSpc>
                <a:spcPct val="80000"/>
              </a:lnSpc>
              <a:buSzPct val="100000"/>
              <a:buFont typeface="Arial" panose="020B0604020202020204" pitchFamily="34" charset="0"/>
              <a:buChar char="•"/>
              <a:defRPr/>
            </a:pPr>
            <a:endParaRPr lang="en-US" sz="3800" b="0" dirty="0">
              <a:solidFill>
                <a:schemeClr val="tx1"/>
              </a:solidFill>
              <a:latin typeface="Calibri" panose="020F0502020204030204" pitchFamily="34" charset="0"/>
              <a:cs typeface="Calibri" panose="020F0502020204030204" pitchFamily="34" charset="0"/>
            </a:endParaRPr>
          </a:p>
          <a:p>
            <a:pPr marL="457200" indent="-457200" algn="just" eaLnBrk="1" hangingPunct="1">
              <a:lnSpc>
                <a:spcPct val="80000"/>
              </a:lnSpc>
              <a:buSzPct val="100000"/>
              <a:buFont typeface="Arial" panose="020B0604020202020204" pitchFamily="34" charset="0"/>
              <a:buChar char="•"/>
              <a:defRPr/>
            </a:pPr>
            <a:endParaRPr lang="en-US" sz="3800" b="0" kern="0" dirty="0">
              <a:solidFill>
                <a:schemeClr val="tx1"/>
              </a:solidFill>
              <a:latin typeface="Calibri" panose="020F0502020204030204" pitchFamily="34" charset="0"/>
              <a:cs typeface="Calibri" panose="020F0502020204030204" pitchFamily="34" charset="0"/>
            </a:endParaRPr>
          </a:p>
        </p:txBody>
      </p:sp>
      <p:sp>
        <p:nvSpPr>
          <p:cNvPr id="74755" name="Rectangle 5"/>
          <p:cNvSpPr>
            <a:spLocks noGrp="1" noChangeArrowheads="1"/>
          </p:cNvSpPr>
          <p:nvPr>
            <p:ph type="title"/>
          </p:nvPr>
        </p:nvSpPr>
        <p:spPr>
          <a:xfrm>
            <a:off x="1055440" y="29493"/>
            <a:ext cx="10585176" cy="1311275"/>
          </a:xfrm>
          <a:noFill/>
        </p:spPr>
        <p:txBody>
          <a:bodyPr/>
          <a:lstStyle/>
          <a:p>
            <a:pPr algn="ctr"/>
            <a:r>
              <a:rPr lang="en-US" altLang="en-US" sz="4800" b="1" dirty="0" err="1">
                <a:solidFill>
                  <a:schemeClr val="tx1"/>
                </a:solidFill>
                <a:latin typeface="Calibri" panose="020F0502020204030204" pitchFamily="34" charset="0"/>
                <a:cs typeface="Calibri" panose="020F0502020204030204" pitchFamily="34" charset="0"/>
              </a:rPr>
              <a:t>Políticas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Públicas</a:t>
            </a:r>
            <a:r>
              <a:rPr lang="en-US" altLang="en-US" sz="4800" b="1" dirty="0">
                <a:solidFill>
                  <a:schemeClr val="tx1"/>
                </a:solidFill>
                <a:latin typeface="Calibri" panose="020F0502020204030204" pitchFamily="34" charset="0"/>
                <a:cs typeface="Calibri" panose="020F0502020204030204" pitchFamily="34" charset="0"/>
              </a:rPr>
              <a:t> Para as </a:t>
            </a:r>
            <a:r>
              <a:rPr lang="en-US" altLang="en-US" sz="4800" b="1" dirty="0" err="1">
                <a:solidFill>
                  <a:schemeClr val="tx1"/>
                </a:solidFill>
                <a:latin typeface="Calibri" panose="020F0502020204030204" pitchFamily="34" charset="0"/>
                <a:cs typeface="Calibri" panose="020F0502020204030204" pitchFamily="34" charset="0"/>
              </a:rPr>
              <a:t>Externalidades</a:t>
            </a:r>
            <a:r>
              <a:rPr lang="en-US" altLang="en-US" sz="4800" dirty="0">
                <a:solidFill>
                  <a:schemeClr val="tx1"/>
                </a:solidFill>
                <a:latin typeface="Calibri" panose="020F0502020204030204" pitchFamily="34" charset="0"/>
                <a:cs typeface="Calibri" panose="020F050202020403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anim calcmode="lin" valueType="num">
                                      <p:cBhvr additive="base">
                                        <p:cTn id="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anim calcmode="lin" valueType="num">
                                      <p:cBhvr additive="base">
                                        <p:cTn id="1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263352" y="1304528"/>
            <a:ext cx="11593288" cy="3276600"/>
          </a:xfrm>
          <a:prstGeom prst="rect">
            <a:avLst/>
          </a:prstGeom>
          <a:noFill/>
          <a:ln w="9525">
            <a:noFill/>
            <a:miter lim="800000"/>
            <a:headEnd/>
            <a:tailEnd/>
          </a:ln>
        </p:spPr>
        <p:txBody>
          <a:bodyPr/>
          <a:lstStyle/>
          <a:p>
            <a:pPr marL="457200" indent="-457200" algn="just">
              <a:lnSpc>
                <a:spcPct val="90000"/>
              </a:lnSpc>
              <a:spcBef>
                <a:spcPct val="20000"/>
              </a:spcBef>
              <a:buSzPct val="100000"/>
              <a:buFont typeface="Arial" panose="020B0604020202020204" pitchFamily="34" charset="0"/>
              <a:buChar char="•"/>
              <a:defRPr/>
            </a:pPr>
            <a:r>
              <a:rPr lang="en-US" sz="3800" kern="0" dirty="0" err="1">
                <a:solidFill>
                  <a:schemeClr val="tx1"/>
                </a:solidFill>
                <a:latin typeface="Calibri" panose="020F0502020204030204" pitchFamily="34" charset="0"/>
                <a:cs typeface="Calibri" panose="020F0502020204030204" pitchFamily="34" charset="0"/>
              </a:rPr>
              <a:t>Políticas</a:t>
            </a:r>
            <a:r>
              <a:rPr lang="en-US" sz="3800" kern="0" dirty="0">
                <a:solidFill>
                  <a:schemeClr val="tx1"/>
                </a:solidFill>
                <a:latin typeface="Calibri" panose="020F0502020204030204" pitchFamily="34" charset="0"/>
                <a:cs typeface="Calibri" panose="020F0502020204030204" pitchFamily="34" charset="0"/>
              </a:rPr>
              <a:t> </a:t>
            </a:r>
            <a:r>
              <a:rPr lang="en-US" sz="3800" kern="0" dirty="0" err="1">
                <a:solidFill>
                  <a:schemeClr val="tx1"/>
                </a:solidFill>
                <a:latin typeface="Calibri" panose="020F0502020204030204" pitchFamily="34" charset="0"/>
                <a:cs typeface="Calibri" panose="020F0502020204030204" pitchFamily="34" charset="0"/>
              </a:rPr>
              <a:t>Baseadas</a:t>
            </a:r>
            <a:r>
              <a:rPr lang="en-US" sz="3800" kern="0" dirty="0">
                <a:solidFill>
                  <a:schemeClr val="tx1"/>
                </a:solidFill>
                <a:latin typeface="Calibri" panose="020F0502020204030204" pitchFamily="34" charset="0"/>
                <a:cs typeface="Calibri" panose="020F0502020204030204" pitchFamily="34" charset="0"/>
              </a:rPr>
              <a:t> no Mercado</a:t>
            </a:r>
            <a:r>
              <a:rPr lang="en-US" sz="3800" b="0" kern="0" dirty="0">
                <a:solidFill>
                  <a:schemeClr val="tx1"/>
                </a:solidFill>
                <a:latin typeface="Calibri" panose="020F0502020204030204" pitchFamily="34" charset="0"/>
                <a:cs typeface="Calibri" panose="020F0502020204030204" pitchFamily="34" charset="0"/>
              </a:rPr>
              <a:t>: as </a:t>
            </a:r>
            <a:r>
              <a:rPr lang="en-US" sz="3800" b="0" kern="0" dirty="0" err="1">
                <a:solidFill>
                  <a:schemeClr val="tx1"/>
                </a:solidFill>
                <a:latin typeface="Calibri" panose="020F0502020204030204" pitchFamily="34" charset="0"/>
                <a:cs typeface="Calibri" panose="020F0502020204030204" pitchFamily="34" charset="0"/>
              </a:rPr>
              <a:t>licenças</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negociáveis</a:t>
            </a:r>
            <a:r>
              <a:rPr lang="en-US" sz="3800" b="0" kern="0" dirty="0">
                <a:solidFill>
                  <a:schemeClr val="tx1"/>
                </a:solidFill>
                <a:latin typeface="Calibri" panose="020F0502020204030204" pitchFamily="34" charset="0"/>
                <a:cs typeface="Calibri" panose="020F0502020204030204" pitchFamily="34" charset="0"/>
              </a:rPr>
              <a:t> para </a:t>
            </a:r>
            <a:r>
              <a:rPr lang="en-US" sz="3800" b="0" kern="0" dirty="0" err="1">
                <a:solidFill>
                  <a:schemeClr val="tx1"/>
                </a:solidFill>
                <a:latin typeface="Calibri" panose="020F0502020204030204" pitchFamily="34" charset="0"/>
                <a:cs typeface="Calibri" panose="020F0502020204030204" pitchFamily="34" charset="0"/>
              </a:rPr>
              <a:t>poluição</a:t>
            </a:r>
            <a:endParaRPr lang="en-US" sz="3800" b="0" kern="0" dirty="0">
              <a:solidFill>
                <a:schemeClr val="tx1"/>
              </a:solidFill>
              <a:latin typeface="Calibri" panose="020F0502020204030204" pitchFamily="34" charset="0"/>
              <a:cs typeface="Calibri" panose="020F0502020204030204" pitchFamily="34" charset="0"/>
            </a:endParaRPr>
          </a:p>
          <a:p>
            <a:pPr marL="609600" indent="-609600" algn="just">
              <a:lnSpc>
                <a:spcPct val="90000"/>
              </a:lnSpc>
              <a:spcBef>
                <a:spcPct val="20000"/>
              </a:spcBef>
              <a:buSzPct val="100000"/>
              <a:buFont typeface="Arial" panose="020B0604020202020204" pitchFamily="34" charset="0"/>
              <a:buChar char="•"/>
              <a:defRPr/>
            </a:pPr>
            <a:endParaRPr lang="en-US" sz="400" kern="0" dirty="0">
              <a:solidFill>
                <a:schemeClr val="tx1"/>
              </a:solidFill>
              <a:latin typeface="Calibri" panose="020F0502020204030204" pitchFamily="34" charset="0"/>
              <a:cs typeface="Calibri" panose="020F0502020204030204" pitchFamily="34" charset="0"/>
            </a:endParaRPr>
          </a:p>
          <a:p>
            <a:pPr marL="990600" lvl="1" indent="-533400" algn="just">
              <a:lnSpc>
                <a:spcPct val="90000"/>
              </a:lnSpc>
              <a:spcBef>
                <a:spcPct val="20000"/>
              </a:spcBef>
              <a:buSzPct val="100000"/>
              <a:buFont typeface="Arial" panose="020B0604020202020204" pitchFamily="34" charset="0"/>
              <a:buChar char="•"/>
              <a:defRPr/>
            </a:pPr>
            <a:r>
              <a:rPr lang="en-US" sz="3800" b="0" kern="0" dirty="0" err="1">
                <a:solidFill>
                  <a:schemeClr val="tx1"/>
                </a:solidFill>
                <a:latin typeface="Calibri" panose="020F0502020204030204" pitchFamily="34" charset="0"/>
                <a:cs typeface="Calibri" panose="020F0502020204030204" pitchFamily="34" charset="0"/>
              </a:rPr>
              <a:t>Vantagem</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desde</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que</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haja</a:t>
            </a:r>
            <a:r>
              <a:rPr lang="en-US" sz="3800" b="0" kern="0" dirty="0">
                <a:solidFill>
                  <a:schemeClr val="tx1"/>
                </a:solidFill>
                <a:latin typeface="Calibri" panose="020F0502020204030204" pitchFamily="34" charset="0"/>
                <a:cs typeface="Calibri" panose="020F0502020204030204" pitchFamily="34" charset="0"/>
              </a:rPr>
              <a:t> um </a:t>
            </a:r>
            <a:r>
              <a:rPr lang="en-US" sz="3800" b="0" kern="0" dirty="0" err="1">
                <a:solidFill>
                  <a:schemeClr val="tx1"/>
                </a:solidFill>
                <a:latin typeface="Calibri" panose="020F0502020204030204" pitchFamily="34" charset="0"/>
                <a:cs typeface="Calibri" panose="020F0502020204030204" pitchFamily="34" charset="0"/>
              </a:rPr>
              <a:t>mercado</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livre</a:t>
            </a:r>
            <a:r>
              <a:rPr lang="en-US" sz="3800" b="0" kern="0" dirty="0">
                <a:solidFill>
                  <a:schemeClr val="tx1"/>
                </a:solidFill>
                <a:latin typeface="Calibri" panose="020F0502020204030204" pitchFamily="34" charset="0"/>
                <a:cs typeface="Calibri" panose="020F0502020204030204" pitchFamily="34" charset="0"/>
              </a:rPr>
              <a:t> de </a:t>
            </a:r>
            <a:r>
              <a:rPr lang="en-US" sz="3800" b="0" kern="0" dirty="0" err="1">
                <a:solidFill>
                  <a:schemeClr val="tx1"/>
                </a:solidFill>
                <a:latin typeface="Calibri" panose="020F0502020204030204" pitchFamily="34" charset="0"/>
                <a:cs typeface="Calibri" panose="020F0502020204030204" pitchFamily="34" charset="0"/>
              </a:rPr>
              <a:t>direitos</a:t>
            </a:r>
            <a:r>
              <a:rPr lang="en-US" sz="3800" b="0" kern="0" dirty="0">
                <a:solidFill>
                  <a:schemeClr val="tx1"/>
                </a:solidFill>
                <a:latin typeface="Calibri" panose="020F0502020204030204" pitchFamily="34" charset="0"/>
                <a:cs typeface="Calibri" panose="020F0502020204030204" pitchFamily="34" charset="0"/>
              </a:rPr>
              <a:t> de </a:t>
            </a:r>
            <a:r>
              <a:rPr lang="en-US" sz="3800" b="0" kern="0" dirty="0" err="1">
                <a:solidFill>
                  <a:schemeClr val="tx1"/>
                </a:solidFill>
                <a:latin typeface="Calibri" panose="020F0502020204030204" pitchFamily="34" charset="0"/>
                <a:cs typeface="Calibri" panose="020F0502020204030204" pitchFamily="34" charset="0"/>
              </a:rPr>
              <a:t>poluição</a:t>
            </a:r>
            <a:r>
              <a:rPr lang="en-US" sz="3800" b="0" kern="0" dirty="0">
                <a:solidFill>
                  <a:schemeClr val="tx1"/>
                </a:solidFill>
                <a:latin typeface="Calibri" panose="020F0502020204030204" pitchFamily="34" charset="0"/>
                <a:cs typeface="Calibri" panose="020F0502020204030204" pitchFamily="34" charset="0"/>
              </a:rPr>
              <a:t>, a </a:t>
            </a:r>
            <a:r>
              <a:rPr lang="en-US" sz="3800" b="0" kern="0" dirty="0" err="1">
                <a:solidFill>
                  <a:schemeClr val="tx1"/>
                </a:solidFill>
                <a:latin typeface="Calibri" panose="020F0502020204030204" pitchFamily="34" charset="0"/>
                <a:cs typeface="Calibri" panose="020F0502020204030204" pitchFamily="34" charset="0"/>
              </a:rPr>
              <a:t>alocação</a:t>
            </a:r>
            <a:r>
              <a:rPr lang="en-US" sz="3800" b="0" kern="0" dirty="0">
                <a:solidFill>
                  <a:schemeClr val="tx1"/>
                </a:solidFill>
                <a:latin typeface="Calibri" panose="020F0502020204030204" pitchFamily="34" charset="0"/>
                <a:cs typeface="Calibri" panose="020F0502020204030204" pitchFamily="34" charset="0"/>
              </a:rPr>
              <a:t> final </a:t>
            </a:r>
            <a:r>
              <a:rPr lang="en-US" sz="3800" b="0" kern="0" dirty="0" err="1">
                <a:solidFill>
                  <a:schemeClr val="tx1"/>
                </a:solidFill>
                <a:latin typeface="Calibri" panose="020F0502020204030204" pitchFamily="34" charset="0"/>
                <a:cs typeface="Calibri" panose="020F0502020204030204" pitchFamily="34" charset="0"/>
              </a:rPr>
              <a:t>será</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eficiente</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qualquer</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que</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seja</a:t>
            </a:r>
            <a:r>
              <a:rPr lang="en-US" sz="3800" b="0" kern="0" dirty="0">
                <a:solidFill>
                  <a:schemeClr val="tx1"/>
                </a:solidFill>
                <a:latin typeface="Calibri" panose="020F0502020204030204" pitchFamily="34" charset="0"/>
                <a:cs typeface="Calibri" panose="020F0502020204030204" pitchFamily="34" charset="0"/>
              </a:rPr>
              <a:t> a </a:t>
            </a:r>
            <a:r>
              <a:rPr lang="en-US" sz="3800" b="0" kern="0" dirty="0" err="1">
                <a:solidFill>
                  <a:schemeClr val="tx1"/>
                </a:solidFill>
                <a:latin typeface="Calibri" panose="020F0502020204030204" pitchFamily="34" charset="0"/>
                <a:cs typeface="Calibri" panose="020F0502020204030204" pitchFamily="34" charset="0"/>
              </a:rPr>
              <a:t>alocação</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inicial</a:t>
            </a:r>
            <a:r>
              <a:rPr lang="en-US" sz="3800" b="0" kern="0" dirty="0">
                <a:solidFill>
                  <a:schemeClr val="tx1"/>
                </a:solidFill>
                <a:latin typeface="Calibri" panose="020F0502020204030204" pitchFamily="34" charset="0"/>
                <a:cs typeface="Calibri" panose="020F0502020204030204" pitchFamily="34" charset="0"/>
              </a:rPr>
              <a:t>. </a:t>
            </a:r>
          </a:p>
          <a:p>
            <a:pPr marL="609600" indent="-609600" algn="just">
              <a:lnSpc>
                <a:spcPct val="90000"/>
              </a:lnSpc>
              <a:spcBef>
                <a:spcPct val="20000"/>
              </a:spcBef>
              <a:buSzPct val="100000"/>
              <a:buFont typeface="Arial" panose="020B0604020202020204" pitchFamily="34" charset="0"/>
              <a:buChar char="•"/>
              <a:defRPr/>
            </a:pPr>
            <a:endParaRPr lang="en-US" sz="3800" b="0" kern="0" dirty="0">
              <a:solidFill>
                <a:schemeClr val="tx1"/>
              </a:solidFill>
              <a:latin typeface="Calibri" panose="020F0502020204030204" pitchFamily="34" charset="0"/>
              <a:cs typeface="Calibri" panose="020F0502020204030204" pitchFamily="34" charset="0"/>
            </a:endParaRPr>
          </a:p>
        </p:txBody>
      </p:sp>
      <p:sp>
        <p:nvSpPr>
          <p:cNvPr id="75779" name="Text Box 4"/>
          <p:cNvSpPr txBox="1">
            <a:spLocks noChangeArrowheads="1"/>
          </p:cNvSpPr>
          <p:nvPr/>
        </p:nvSpPr>
        <p:spPr bwMode="auto">
          <a:xfrm>
            <a:off x="2133600" y="4038600"/>
            <a:ext cx="8153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90000"/>
              </a:lnSpc>
              <a:buClr>
                <a:schemeClr val="folHlink"/>
              </a:buClr>
              <a:buSzPct val="135000"/>
              <a:buFont typeface="Wingdings" panose="05000000000000000000" pitchFamily="2" charset="2"/>
              <a:buNone/>
            </a:pPr>
            <a:r>
              <a:rPr lang="en-US" altLang="en-US" sz="2800">
                <a:solidFill>
                  <a:schemeClr val="tx2"/>
                </a:solidFill>
                <a:latin typeface="Tahoma" panose="020B0604030504040204" pitchFamily="34" charset="0"/>
              </a:rPr>
              <a:t>	</a:t>
            </a:r>
            <a:endParaRPr lang="en-US" altLang="en-US" sz="1800">
              <a:latin typeface="Verdana" panose="020B0604030504040204" pitchFamily="34" charset="0"/>
            </a:endParaRPr>
          </a:p>
        </p:txBody>
      </p:sp>
      <p:sp>
        <p:nvSpPr>
          <p:cNvPr id="7" name="Rectangle 5"/>
          <p:cNvSpPr>
            <a:spLocks noGrp="1" noChangeArrowheads="1"/>
          </p:cNvSpPr>
          <p:nvPr>
            <p:ph type="title"/>
          </p:nvPr>
        </p:nvSpPr>
        <p:spPr>
          <a:xfrm>
            <a:off x="1055440" y="29493"/>
            <a:ext cx="10585176" cy="1311275"/>
          </a:xfrm>
          <a:noFill/>
        </p:spPr>
        <p:txBody>
          <a:bodyPr/>
          <a:lstStyle/>
          <a:p>
            <a:pPr algn="ctr"/>
            <a:r>
              <a:rPr lang="en-US" altLang="en-US" sz="4800" b="1" dirty="0" err="1">
                <a:solidFill>
                  <a:schemeClr val="tx1"/>
                </a:solidFill>
                <a:latin typeface="Calibri" panose="020F0502020204030204" pitchFamily="34" charset="0"/>
                <a:cs typeface="Calibri" panose="020F0502020204030204" pitchFamily="34" charset="0"/>
              </a:rPr>
              <a:t>Políticas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Públicas</a:t>
            </a:r>
            <a:r>
              <a:rPr lang="en-US" altLang="en-US" sz="4800" b="1" dirty="0">
                <a:solidFill>
                  <a:schemeClr val="tx1"/>
                </a:solidFill>
                <a:latin typeface="Calibri" panose="020F0502020204030204" pitchFamily="34" charset="0"/>
                <a:cs typeface="Calibri" panose="020F0502020204030204" pitchFamily="34" charset="0"/>
              </a:rPr>
              <a:t> Para as </a:t>
            </a:r>
            <a:r>
              <a:rPr lang="en-US" altLang="en-US" sz="4800" b="1" dirty="0" err="1">
                <a:solidFill>
                  <a:schemeClr val="tx1"/>
                </a:solidFill>
                <a:latin typeface="Calibri" panose="020F0502020204030204" pitchFamily="34" charset="0"/>
                <a:cs typeface="Calibri" panose="020F0502020204030204" pitchFamily="34" charset="0"/>
              </a:rPr>
              <a:t>Externalidades</a:t>
            </a:r>
            <a:r>
              <a:rPr lang="en-US" altLang="en-US" sz="4800" dirty="0">
                <a:solidFill>
                  <a:schemeClr val="tx1"/>
                </a:solidFill>
                <a:latin typeface="Calibri" panose="020F0502020204030204" pitchFamily="34" charset="0"/>
                <a:cs typeface="Calibri" panose="020F0502020204030204" pitchFamily="34" charset="0"/>
              </a:rPr>
              <a:t> </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bwMode="auto">
          <a:xfrm>
            <a:off x="216024" y="1707198"/>
            <a:ext cx="11712624" cy="5106178"/>
          </a:xfrm>
          <a:prstGeom prst="rect">
            <a:avLst/>
          </a:prstGeom>
          <a:solidFill>
            <a:schemeClr val="bg1">
              <a:lumMod val="95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Tx/>
              <a:buNone/>
              <a:tabLst/>
            </a:pPr>
            <a:endParaRPr kumimoji="0" lang="pt-BR" sz="3200" b="1" i="0" u="none" strike="noStrike" cap="none" normalizeH="0" baseline="0">
              <a:ln>
                <a:noFill/>
              </a:ln>
              <a:solidFill>
                <a:schemeClr val="bg2"/>
              </a:solidFill>
              <a:effectLst/>
              <a:latin typeface="Times New Roman" pitchFamily="18" charset="0"/>
            </a:endParaRPr>
          </a:p>
        </p:txBody>
      </p:sp>
      <p:sp>
        <p:nvSpPr>
          <p:cNvPr id="76802" name="Text Box 4"/>
          <p:cNvSpPr txBox="1">
            <a:spLocks noChangeArrowheads="1"/>
          </p:cNvSpPr>
          <p:nvPr/>
        </p:nvSpPr>
        <p:spPr bwMode="auto">
          <a:xfrm>
            <a:off x="1559496" y="260648"/>
            <a:ext cx="8928992"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sz="4400" dirty="0">
                <a:latin typeface="Calibri" panose="020F0502020204030204" pitchFamily="34" charset="0"/>
                <a:cs typeface="Calibri" panose="020F0502020204030204" pitchFamily="34" charset="0"/>
              </a:rPr>
              <a:t>A </a:t>
            </a:r>
            <a:r>
              <a:rPr lang="en-US" altLang="en-US" sz="4400" dirty="0" err="1">
                <a:latin typeface="Calibri" panose="020F0502020204030204" pitchFamily="34" charset="0"/>
                <a:cs typeface="Calibri" panose="020F0502020204030204" pitchFamily="34" charset="0"/>
              </a:rPr>
              <a:t>Equivalência</a:t>
            </a:r>
            <a:r>
              <a:rPr lang="en-US" altLang="en-US" sz="4400" dirty="0">
                <a:latin typeface="Calibri" panose="020F0502020204030204" pitchFamily="34" charset="0"/>
                <a:cs typeface="Calibri" panose="020F0502020204030204" pitchFamily="34" charset="0"/>
              </a:rPr>
              <a:t> Entre </a:t>
            </a:r>
            <a:r>
              <a:rPr lang="en-US" altLang="en-US" sz="4400" dirty="0" err="1">
                <a:latin typeface="Calibri" panose="020F0502020204030204" pitchFamily="34" charset="0"/>
                <a:cs typeface="Calibri" panose="020F0502020204030204" pitchFamily="34" charset="0"/>
              </a:rPr>
              <a:t>os</a:t>
            </a:r>
            <a:r>
              <a:rPr lang="en-US" altLang="en-US" sz="4400" dirty="0">
                <a:latin typeface="Calibri" panose="020F0502020204030204" pitchFamily="34" charset="0"/>
                <a:cs typeface="Calibri" panose="020F0502020204030204" pitchFamily="34" charset="0"/>
              </a:rPr>
              <a:t> </a:t>
            </a:r>
            <a:r>
              <a:rPr lang="en-US" altLang="en-US" sz="4400" dirty="0" err="1">
                <a:latin typeface="Calibri" panose="020F0502020204030204" pitchFamily="34" charset="0"/>
                <a:cs typeface="Calibri" panose="020F0502020204030204" pitchFamily="34" charset="0"/>
              </a:rPr>
              <a:t>Impostos</a:t>
            </a:r>
            <a:r>
              <a:rPr lang="en-US" altLang="en-US" sz="4400" dirty="0">
                <a:latin typeface="Calibri" panose="020F0502020204030204" pitchFamily="34" charset="0"/>
                <a:cs typeface="Calibri" panose="020F0502020204030204" pitchFamily="34" charset="0"/>
              </a:rPr>
              <a:t> de Pigou e as </a:t>
            </a:r>
            <a:r>
              <a:rPr lang="en-US" altLang="en-US" sz="4400" dirty="0" err="1">
                <a:latin typeface="Calibri" panose="020F0502020204030204" pitchFamily="34" charset="0"/>
                <a:cs typeface="Calibri" panose="020F0502020204030204" pitchFamily="34" charset="0"/>
              </a:rPr>
              <a:t>Licenças</a:t>
            </a:r>
            <a:r>
              <a:rPr lang="en-US" altLang="en-US" sz="4400" dirty="0">
                <a:latin typeface="Calibri" panose="020F0502020204030204" pitchFamily="34" charset="0"/>
                <a:cs typeface="Calibri" panose="020F0502020204030204" pitchFamily="34" charset="0"/>
              </a:rPr>
              <a:t> de </a:t>
            </a:r>
            <a:r>
              <a:rPr lang="en-US" altLang="en-US" sz="4400" dirty="0" err="1">
                <a:latin typeface="Calibri" panose="020F0502020204030204" pitchFamily="34" charset="0"/>
                <a:cs typeface="Calibri" panose="020F0502020204030204" pitchFamily="34" charset="0"/>
              </a:rPr>
              <a:t>Poluição</a:t>
            </a:r>
            <a:endParaRPr lang="en-US" altLang="en-US" sz="4400" dirty="0">
              <a:latin typeface="Calibri" panose="020F0502020204030204" pitchFamily="34" charset="0"/>
              <a:cs typeface="Calibri" panose="020F0502020204030204" pitchFamily="34" charset="0"/>
            </a:endParaRPr>
          </a:p>
        </p:txBody>
      </p:sp>
      <p:sp>
        <p:nvSpPr>
          <p:cNvPr id="76803" name="Line 55"/>
          <p:cNvSpPr>
            <a:spLocks noChangeShapeType="1"/>
          </p:cNvSpPr>
          <p:nvPr/>
        </p:nvSpPr>
        <p:spPr bwMode="auto">
          <a:xfrm flipV="1">
            <a:off x="4940424" y="2730624"/>
            <a:ext cx="0" cy="2895600"/>
          </a:xfrm>
          <a:prstGeom prst="line">
            <a:avLst/>
          </a:prstGeom>
          <a:noFill/>
          <a:ln w="5715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6804" name="Line 56"/>
          <p:cNvSpPr>
            <a:spLocks noChangeShapeType="1"/>
          </p:cNvSpPr>
          <p:nvPr/>
        </p:nvSpPr>
        <p:spPr bwMode="auto">
          <a:xfrm>
            <a:off x="4940424" y="5626224"/>
            <a:ext cx="3962400" cy="0"/>
          </a:xfrm>
          <a:prstGeom prst="line">
            <a:avLst/>
          </a:prstGeom>
          <a:noFill/>
          <a:ln w="5715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6805" name="Text Box 57"/>
          <p:cNvSpPr txBox="1">
            <a:spLocks noChangeArrowheads="1"/>
          </p:cNvSpPr>
          <p:nvPr/>
        </p:nvSpPr>
        <p:spPr bwMode="auto">
          <a:xfrm>
            <a:off x="3367336" y="2420888"/>
            <a:ext cx="157653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400" dirty="0"/>
              <a:t>Preço da Poluição</a:t>
            </a:r>
          </a:p>
        </p:txBody>
      </p:sp>
      <p:sp>
        <p:nvSpPr>
          <p:cNvPr id="76806" name="Text Box 58"/>
          <p:cNvSpPr txBox="1">
            <a:spLocks noChangeArrowheads="1"/>
          </p:cNvSpPr>
          <p:nvPr/>
        </p:nvSpPr>
        <p:spPr bwMode="auto">
          <a:xfrm>
            <a:off x="8826623" y="5594475"/>
            <a:ext cx="190499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400" dirty="0"/>
              <a:t>Quantidade de Poluição</a:t>
            </a:r>
          </a:p>
        </p:txBody>
      </p:sp>
      <p:sp>
        <p:nvSpPr>
          <p:cNvPr id="76807" name="Line 59"/>
          <p:cNvSpPr>
            <a:spLocks noChangeShapeType="1"/>
          </p:cNvSpPr>
          <p:nvPr/>
        </p:nvSpPr>
        <p:spPr bwMode="auto">
          <a:xfrm>
            <a:off x="5373216" y="2951584"/>
            <a:ext cx="2667000" cy="2133600"/>
          </a:xfrm>
          <a:prstGeom prst="line">
            <a:avLst/>
          </a:prstGeom>
          <a:noFill/>
          <a:ln w="38100">
            <a:solidFill>
              <a:srgbClr val="0033CC"/>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76808" name="Text Box 61"/>
          <p:cNvSpPr txBox="1">
            <a:spLocks noChangeArrowheads="1"/>
          </p:cNvSpPr>
          <p:nvPr/>
        </p:nvSpPr>
        <p:spPr bwMode="auto">
          <a:xfrm>
            <a:off x="8064623" y="4581128"/>
            <a:ext cx="3428999"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a:solidFill>
                  <a:srgbClr val="0033CC"/>
                </a:solidFill>
              </a:rPr>
              <a:t>Demanda por Direitos de Poluição</a:t>
            </a:r>
          </a:p>
        </p:txBody>
      </p:sp>
      <p:grpSp>
        <p:nvGrpSpPr>
          <p:cNvPr id="2" name="Group 73"/>
          <p:cNvGrpSpPr>
            <a:grpSpLocks/>
          </p:cNvGrpSpPr>
          <p:nvPr/>
        </p:nvGrpSpPr>
        <p:grpSpPr bwMode="auto">
          <a:xfrm>
            <a:off x="4559424" y="3932365"/>
            <a:ext cx="7224713" cy="509588"/>
            <a:chOff x="1776" y="2341"/>
            <a:chExt cx="4551" cy="321"/>
          </a:xfrm>
        </p:grpSpPr>
        <p:sp>
          <p:nvSpPr>
            <p:cNvPr id="76820" name="Line 60"/>
            <p:cNvSpPr>
              <a:spLocks noChangeShapeType="1"/>
            </p:cNvSpPr>
            <p:nvPr/>
          </p:nvSpPr>
          <p:spPr bwMode="auto">
            <a:xfrm>
              <a:off x="2016" y="2496"/>
              <a:ext cx="2352" cy="0"/>
            </a:xfrm>
            <a:prstGeom prst="line">
              <a:avLst/>
            </a:prstGeom>
            <a:noFill/>
            <a:ln w="38100">
              <a:solidFill>
                <a:srgbClr val="FF33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76821" name="Text Box 62"/>
            <p:cNvSpPr txBox="1">
              <a:spLocks noChangeArrowheads="1"/>
            </p:cNvSpPr>
            <p:nvPr/>
          </p:nvSpPr>
          <p:spPr bwMode="auto">
            <a:xfrm>
              <a:off x="4368" y="2341"/>
              <a:ext cx="1959"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a:solidFill>
                    <a:srgbClr val="FF3300"/>
                  </a:solidFill>
                </a:rPr>
                <a:t>Imposto de </a:t>
              </a:r>
              <a:r>
                <a:rPr lang="pt-BR" altLang="en-US" sz="2600" dirty="0" err="1">
                  <a:solidFill>
                    <a:srgbClr val="FF3300"/>
                  </a:solidFill>
                </a:rPr>
                <a:t>Pigou</a:t>
              </a:r>
              <a:endParaRPr lang="pt-BR" altLang="en-US" sz="2600" dirty="0">
                <a:solidFill>
                  <a:srgbClr val="FF3300"/>
                </a:solidFill>
              </a:endParaRPr>
            </a:p>
          </p:txBody>
        </p:sp>
        <p:sp>
          <p:nvSpPr>
            <p:cNvPr id="76822" name="Text Box 63"/>
            <p:cNvSpPr txBox="1">
              <a:spLocks noChangeArrowheads="1"/>
            </p:cNvSpPr>
            <p:nvPr/>
          </p:nvSpPr>
          <p:spPr bwMode="auto">
            <a:xfrm>
              <a:off x="1776" y="2352"/>
              <a:ext cx="240"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a:solidFill>
                    <a:srgbClr val="FF3300"/>
                  </a:solidFill>
                </a:rPr>
                <a:t>P</a:t>
              </a:r>
            </a:p>
          </p:txBody>
        </p:sp>
      </p:grpSp>
      <p:grpSp>
        <p:nvGrpSpPr>
          <p:cNvPr id="3" name="Group 74"/>
          <p:cNvGrpSpPr>
            <a:grpSpLocks/>
          </p:cNvGrpSpPr>
          <p:nvPr/>
        </p:nvGrpSpPr>
        <p:grpSpPr bwMode="auto">
          <a:xfrm>
            <a:off x="335086" y="4178426"/>
            <a:ext cx="6789738" cy="2203451"/>
            <a:chOff x="-885" y="2496"/>
            <a:chExt cx="4277" cy="1388"/>
          </a:xfrm>
        </p:grpSpPr>
        <p:sp>
          <p:nvSpPr>
            <p:cNvPr id="76813" name="Text Box 64"/>
            <p:cNvSpPr txBox="1">
              <a:spLocks noChangeArrowheads="1"/>
            </p:cNvSpPr>
            <p:nvPr/>
          </p:nvSpPr>
          <p:spPr bwMode="auto">
            <a:xfrm>
              <a:off x="-885" y="2746"/>
              <a:ext cx="2709" cy="911"/>
            </a:xfrm>
            <a:prstGeom prst="rect">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50000"/>
                </a:spcBef>
                <a:buClrTx/>
                <a:buSzTx/>
                <a:buFontTx/>
                <a:buNone/>
              </a:pPr>
              <a:r>
                <a:rPr lang="pt-BR" altLang="en-US" sz="2200" dirty="0">
                  <a:solidFill>
                    <a:srgbClr val="FF3300"/>
                  </a:solidFill>
                </a:rPr>
                <a:t>Um imposto de </a:t>
              </a:r>
              <a:r>
                <a:rPr lang="pt-BR" altLang="en-US" sz="2200" dirty="0" err="1">
                  <a:solidFill>
                    <a:srgbClr val="FF3300"/>
                  </a:solidFill>
                </a:rPr>
                <a:t>Pigou</a:t>
              </a:r>
              <a:r>
                <a:rPr lang="pt-BR" altLang="en-US" sz="2200" dirty="0">
                  <a:solidFill>
                    <a:srgbClr val="FF3300"/>
                  </a:solidFill>
                </a:rPr>
                <a:t> fixa o preço da poluição. Assim, a curva de demanda determina a quantidade de poluição.</a:t>
              </a:r>
            </a:p>
          </p:txBody>
        </p:sp>
        <p:sp>
          <p:nvSpPr>
            <p:cNvPr id="76814" name="Line 65"/>
            <p:cNvSpPr>
              <a:spLocks noChangeShapeType="1"/>
            </p:cNvSpPr>
            <p:nvPr/>
          </p:nvSpPr>
          <p:spPr bwMode="auto">
            <a:xfrm flipV="1">
              <a:off x="1152" y="2496"/>
              <a:ext cx="0" cy="240"/>
            </a:xfrm>
            <a:prstGeom prst="line">
              <a:avLst/>
            </a:prstGeom>
            <a:noFill/>
            <a:ln w="9525">
              <a:solidFill>
                <a:srgbClr val="FF3300"/>
              </a:solidFill>
              <a:miter lim="800000"/>
              <a:headEnd type="triangle" w="med" len="med"/>
              <a:tailEnd/>
            </a:ln>
            <a:extLst>
              <a:ext uri="{909E8E84-426E-40DD-AFC4-6F175D3DCCD1}">
                <a14:hiddenFill xmlns:a14="http://schemas.microsoft.com/office/drawing/2010/main">
                  <a:noFill/>
                </a14:hiddenFill>
              </a:ext>
            </a:extLst>
          </p:spPr>
          <p:txBody>
            <a:bodyPr wrap="none"/>
            <a:lstStyle/>
            <a:p>
              <a:endParaRPr lang="en-US"/>
            </a:p>
          </p:txBody>
        </p:sp>
        <p:sp>
          <p:nvSpPr>
            <p:cNvPr id="76815" name="Line 66"/>
            <p:cNvSpPr>
              <a:spLocks noChangeShapeType="1"/>
            </p:cNvSpPr>
            <p:nvPr/>
          </p:nvSpPr>
          <p:spPr bwMode="auto">
            <a:xfrm>
              <a:off x="1152" y="2496"/>
              <a:ext cx="624" cy="0"/>
            </a:xfrm>
            <a:prstGeom prst="line">
              <a:avLst/>
            </a:prstGeom>
            <a:noFill/>
            <a:ln w="9525">
              <a:solidFill>
                <a:srgbClr val="FF33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76816" name="Line 67"/>
            <p:cNvSpPr>
              <a:spLocks noChangeShapeType="1"/>
            </p:cNvSpPr>
            <p:nvPr/>
          </p:nvSpPr>
          <p:spPr bwMode="auto">
            <a:xfrm>
              <a:off x="3264" y="2496"/>
              <a:ext cx="0" cy="912"/>
            </a:xfrm>
            <a:prstGeom prst="line">
              <a:avLst/>
            </a:prstGeom>
            <a:noFill/>
            <a:ln w="9525">
              <a:solidFill>
                <a:srgbClr val="FF33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76817" name="Text Box 68"/>
            <p:cNvSpPr txBox="1">
              <a:spLocks noChangeArrowheads="1"/>
            </p:cNvSpPr>
            <p:nvPr/>
          </p:nvSpPr>
          <p:spPr bwMode="auto">
            <a:xfrm>
              <a:off x="3152" y="3411"/>
              <a:ext cx="24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400" dirty="0">
                  <a:solidFill>
                    <a:srgbClr val="FF3300"/>
                  </a:solidFill>
                </a:rPr>
                <a:t>Q</a:t>
              </a:r>
            </a:p>
          </p:txBody>
        </p:sp>
        <p:sp>
          <p:nvSpPr>
            <p:cNvPr id="76818" name="Line 69"/>
            <p:cNvSpPr>
              <a:spLocks noChangeShapeType="1"/>
            </p:cNvSpPr>
            <p:nvPr/>
          </p:nvSpPr>
          <p:spPr bwMode="auto">
            <a:xfrm>
              <a:off x="1536" y="3644"/>
              <a:ext cx="0" cy="240"/>
            </a:xfrm>
            <a:prstGeom prst="line">
              <a:avLst/>
            </a:prstGeom>
            <a:noFill/>
            <a:ln w="9525">
              <a:solidFill>
                <a:srgbClr val="FF33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76819" name="Line 70"/>
            <p:cNvSpPr>
              <a:spLocks noChangeShapeType="1"/>
            </p:cNvSpPr>
            <p:nvPr/>
          </p:nvSpPr>
          <p:spPr bwMode="auto">
            <a:xfrm>
              <a:off x="1536" y="3884"/>
              <a:ext cx="1776" cy="0"/>
            </a:xfrm>
            <a:prstGeom prst="line">
              <a:avLst/>
            </a:prstGeom>
            <a:noFill/>
            <a:ln w="9525">
              <a:solidFill>
                <a:srgbClr val="FF33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75787" name="Text Box 72"/>
          <p:cNvSpPr txBox="1">
            <a:spLocks noChangeArrowheads="1"/>
          </p:cNvSpPr>
          <p:nvPr/>
        </p:nvSpPr>
        <p:spPr bwMode="auto">
          <a:xfrm>
            <a:off x="5169024" y="2044825"/>
            <a:ext cx="4023320" cy="615553"/>
          </a:xfrm>
          <a:prstGeom prst="rect">
            <a:avLst/>
          </a:prstGeom>
          <a:solidFill>
            <a:schemeClr val="accent1">
              <a:lumMod val="20000"/>
              <a:lumOff val="80000"/>
            </a:schemeClr>
          </a:solidFill>
          <a:ln w="9525">
            <a:solidFill>
              <a:schemeClr val="tx1"/>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defRPr/>
            </a:pPr>
            <a:r>
              <a:rPr lang="pt-BR" altLang="en-US" sz="3400" dirty="0">
                <a:latin typeface="Calibri" panose="020F0502020204030204" pitchFamily="34" charset="0"/>
                <a:cs typeface="Calibri" panose="020F0502020204030204" pitchFamily="34" charset="0"/>
              </a:rPr>
              <a:t>(A) Imposto de </a:t>
            </a:r>
            <a:r>
              <a:rPr lang="pt-BR" altLang="en-US" sz="3400" dirty="0" err="1">
                <a:latin typeface="Calibri" panose="020F0502020204030204" pitchFamily="34" charset="0"/>
                <a:cs typeface="Calibri" panose="020F0502020204030204" pitchFamily="34" charset="0"/>
              </a:rPr>
              <a:t>Pigou</a:t>
            </a:r>
            <a:endParaRPr lang="pt-BR" altLang="en-US" sz="3400" dirty="0">
              <a:latin typeface="Calibri" panose="020F0502020204030204" pitchFamily="34" charset="0"/>
              <a:cs typeface="Calibri" panose="020F0502020204030204" pitchFamily="34" charset="0"/>
            </a:endParaRPr>
          </a:p>
        </p:txBody>
      </p:sp>
      <p:cxnSp>
        <p:nvCxnSpPr>
          <p:cNvPr id="76812" name="Conector de seta reta 26"/>
          <p:cNvCxnSpPr>
            <a:cxnSpLocks noChangeShapeType="1"/>
            <a:stCxn id="76819" idx="1"/>
          </p:cNvCxnSpPr>
          <p:nvPr/>
        </p:nvCxnSpPr>
        <p:spPr bwMode="auto">
          <a:xfrm flipV="1">
            <a:off x="6997824" y="6000794"/>
            <a:ext cx="0" cy="381002"/>
          </a:xfrm>
          <a:prstGeom prst="straightConnector1">
            <a:avLst/>
          </a:prstGeom>
          <a:noFill/>
          <a:ln w="9525" algn="ctr">
            <a:solidFill>
              <a:srgbClr val="FF0000"/>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bwMode="auto">
          <a:xfrm>
            <a:off x="387424" y="1772816"/>
            <a:ext cx="11253192" cy="4896544"/>
          </a:xfrm>
          <a:prstGeom prst="rect">
            <a:avLst/>
          </a:prstGeom>
          <a:solidFill>
            <a:schemeClr val="bg1">
              <a:lumMod val="95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Tx/>
              <a:buNone/>
              <a:tabLst/>
            </a:pPr>
            <a:endParaRPr kumimoji="0" lang="pt-BR" sz="3200" b="1" i="0" u="none" strike="noStrike" cap="none" normalizeH="0" baseline="0">
              <a:ln>
                <a:noFill/>
              </a:ln>
              <a:solidFill>
                <a:schemeClr val="bg2"/>
              </a:solidFill>
              <a:effectLst/>
              <a:latin typeface="Times New Roman" pitchFamily="18" charset="0"/>
            </a:endParaRPr>
          </a:p>
        </p:txBody>
      </p:sp>
      <p:sp>
        <p:nvSpPr>
          <p:cNvPr id="77827" name="Line 5"/>
          <p:cNvSpPr>
            <a:spLocks noChangeShapeType="1"/>
          </p:cNvSpPr>
          <p:nvPr/>
        </p:nvSpPr>
        <p:spPr bwMode="auto">
          <a:xfrm flipV="1">
            <a:off x="5111824" y="2658616"/>
            <a:ext cx="0" cy="2895600"/>
          </a:xfrm>
          <a:prstGeom prst="line">
            <a:avLst/>
          </a:prstGeom>
          <a:noFill/>
          <a:ln w="5715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7828" name="Line 6"/>
          <p:cNvSpPr>
            <a:spLocks noChangeShapeType="1"/>
          </p:cNvSpPr>
          <p:nvPr/>
        </p:nvSpPr>
        <p:spPr bwMode="auto">
          <a:xfrm>
            <a:off x="5111824" y="5554216"/>
            <a:ext cx="3962400" cy="0"/>
          </a:xfrm>
          <a:prstGeom prst="line">
            <a:avLst/>
          </a:prstGeom>
          <a:noFill/>
          <a:ln w="5715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7829" name="Text Box 7"/>
          <p:cNvSpPr txBox="1">
            <a:spLocks noChangeArrowheads="1"/>
          </p:cNvSpPr>
          <p:nvPr/>
        </p:nvSpPr>
        <p:spPr bwMode="auto">
          <a:xfrm>
            <a:off x="3610744" y="2420888"/>
            <a:ext cx="164854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400" dirty="0"/>
              <a:t>Preço da Poluição</a:t>
            </a:r>
          </a:p>
        </p:txBody>
      </p:sp>
      <p:sp>
        <p:nvSpPr>
          <p:cNvPr id="77830" name="Text Box 8"/>
          <p:cNvSpPr txBox="1">
            <a:spLocks noChangeArrowheads="1"/>
          </p:cNvSpPr>
          <p:nvPr/>
        </p:nvSpPr>
        <p:spPr bwMode="auto">
          <a:xfrm>
            <a:off x="8998023" y="5522467"/>
            <a:ext cx="190499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400" dirty="0"/>
              <a:t>Quantidade de Poluição</a:t>
            </a:r>
          </a:p>
        </p:txBody>
      </p:sp>
      <p:sp>
        <p:nvSpPr>
          <p:cNvPr id="77831" name="Line 9"/>
          <p:cNvSpPr>
            <a:spLocks noChangeShapeType="1"/>
          </p:cNvSpPr>
          <p:nvPr/>
        </p:nvSpPr>
        <p:spPr bwMode="auto">
          <a:xfrm>
            <a:off x="5492824" y="2811016"/>
            <a:ext cx="2667000" cy="2133600"/>
          </a:xfrm>
          <a:prstGeom prst="line">
            <a:avLst/>
          </a:prstGeom>
          <a:noFill/>
          <a:ln w="38100">
            <a:solidFill>
              <a:srgbClr val="0033CC"/>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77832" name="Text Box 11"/>
          <p:cNvSpPr txBox="1">
            <a:spLocks noChangeArrowheads="1"/>
          </p:cNvSpPr>
          <p:nvPr/>
        </p:nvSpPr>
        <p:spPr bwMode="auto">
          <a:xfrm>
            <a:off x="8211616" y="4581128"/>
            <a:ext cx="342900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a:solidFill>
                  <a:srgbClr val="0033CC"/>
                </a:solidFill>
              </a:rPr>
              <a:t>Demanda por Direitos de Poluição</a:t>
            </a:r>
          </a:p>
        </p:txBody>
      </p:sp>
      <p:grpSp>
        <p:nvGrpSpPr>
          <p:cNvPr id="2" name="Group 24"/>
          <p:cNvGrpSpPr>
            <a:grpSpLocks/>
          </p:cNvGrpSpPr>
          <p:nvPr/>
        </p:nvGrpSpPr>
        <p:grpSpPr bwMode="auto">
          <a:xfrm>
            <a:off x="6915225" y="2703067"/>
            <a:ext cx="3455988" cy="3333751"/>
            <a:chOff x="3152" y="1612"/>
            <a:chExt cx="2177" cy="2100"/>
          </a:xfrm>
        </p:grpSpPr>
        <p:sp>
          <p:nvSpPr>
            <p:cNvPr id="77844" name="Text Box 12"/>
            <p:cNvSpPr txBox="1">
              <a:spLocks noChangeArrowheads="1"/>
            </p:cNvSpPr>
            <p:nvPr/>
          </p:nvSpPr>
          <p:spPr bwMode="auto">
            <a:xfrm>
              <a:off x="3264" y="1612"/>
              <a:ext cx="2065" cy="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a:solidFill>
                    <a:srgbClr val="FF3300"/>
                  </a:solidFill>
                </a:rPr>
                <a:t>Oferta de Licenças de Poluição</a:t>
              </a:r>
            </a:p>
          </p:txBody>
        </p:sp>
        <p:sp>
          <p:nvSpPr>
            <p:cNvPr id="77845" name="Line 17"/>
            <p:cNvSpPr>
              <a:spLocks noChangeShapeType="1"/>
            </p:cNvSpPr>
            <p:nvPr/>
          </p:nvSpPr>
          <p:spPr bwMode="auto">
            <a:xfrm>
              <a:off x="3264" y="1776"/>
              <a:ext cx="0" cy="1632"/>
            </a:xfrm>
            <a:prstGeom prst="line">
              <a:avLst/>
            </a:prstGeom>
            <a:noFill/>
            <a:ln w="38100">
              <a:solidFill>
                <a:srgbClr val="FF33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77846" name="Text Box 18"/>
            <p:cNvSpPr txBox="1">
              <a:spLocks noChangeArrowheads="1"/>
            </p:cNvSpPr>
            <p:nvPr/>
          </p:nvSpPr>
          <p:spPr bwMode="auto">
            <a:xfrm>
              <a:off x="3152" y="3402"/>
              <a:ext cx="240"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a:solidFill>
                    <a:srgbClr val="FF3300"/>
                  </a:solidFill>
                </a:rPr>
                <a:t>Q</a:t>
              </a:r>
            </a:p>
          </p:txBody>
        </p:sp>
      </p:grpSp>
      <p:sp>
        <p:nvSpPr>
          <p:cNvPr id="76810" name="Text Box 22"/>
          <p:cNvSpPr txBox="1">
            <a:spLocks noChangeArrowheads="1"/>
          </p:cNvSpPr>
          <p:nvPr/>
        </p:nvSpPr>
        <p:spPr bwMode="auto">
          <a:xfrm>
            <a:off x="5340424" y="1972817"/>
            <a:ext cx="5031432" cy="615553"/>
          </a:xfrm>
          <a:prstGeom prst="rect">
            <a:avLst/>
          </a:prstGeom>
          <a:solidFill>
            <a:schemeClr val="accent1">
              <a:lumMod val="20000"/>
              <a:lumOff val="80000"/>
            </a:schemeClr>
          </a:solidFill>
          <a:ln w="9525">
            <a:solidFill>
              <a:schemeClr val="tx1"/>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defRPr/>
            </a:pPr>
            <a:r>
              <a:rPr lang="pt-BR" altLang="en-US" sz="3400" dirty="0">
                <a:latin typeface="Calibri" panose="020F0502020204030204" pitchFamily="34" charset="0"/>
                <a:cs typeface="Calibri" panose="020F0502020204030204" pitchFamily="34" charset="0"/>
              </a:rPr>
              <a:t>(B) Concessões de Poluição</a:t>
            </a:r>
          </a:p>
        </p:txBody>
      </p:sp>
      <p:grpSp>
        <p:nvGrpSpPr>
          <p:cNvPr id="3" name="Group 25"/>
          <p:cNvGrpSpPr>
            <a:grpSpLocks/>
          </p:cNvGrpSpPr>
          <p:nvPr/>
        </p:nvGrpSpPr>
        <p:grpSpPr bwMode="auto">
          <a:xfrm>
            <a:off x="479499" y="3877817"/>
            <a:ext cx="6689725" cy="2503488"/>
            <a:chOff x="-902" y="2352"/>
            <a:chExt cx="4214" cy="1577"/>
          </a:xfrm>
        </p:grpSpPr>
        <p:sp>
          <p:nvSpPr>
            <p:cNvPr id="77836" name="Text Box 13"/>
            <p:cNvSpPr txBox="1">
              <a:spLocks noChangeArrowheads="1"/>
            </p:cNvSpPr>
            <p:nvPr/>
          </p:nvSpPr>
          <p:spPr bwMode="auto">
            <a:xfrm>
              <a:off x="1776" y="2352"/>
              <a:ext cx="240"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a:solidFill>
                    <a:srgbClr val="FF3300"/>
                  </a:solidFill>
                </a:rPr>
                <a:t>P</a:t>
              </a:r>
            </a:p>
          </p:txBody>
        </p:sp>
        <p:sp>
          <p:nvSpPr>
            <p:cNvPr id="77837" name="Text Box 14"/>
            <p:cNvSpPr txBox="1">
              <a:spLocks noChangeArrowheads="1"/>
            </p:cNvSpPr>
            <p:nvPr/>
          </p:nvSpPr>
          <p:spPr bwMode="auto">
            <a:xfrm>
              <a:off x="-902" y="2746"/>
              <a:ext cx="2790" cy="911"/>
            </a:xfrm>
            <a:prstGeom prst="rect">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50000"/>
                </a:spcBef>
                <a:buClrTx/>
                <a:buSzTx/>
                <a:buFontTx/>
                <a:buNone/>
              </a:pPr>
              <a:r>
                <a:rPr lang="pt-BR" altLang="en-US" sz="2200" dirty="0">
                  <a:solidFill>
                    <a:srgbClr val="FF3300"/>
                  </a:solidFill>
                </a:rPr>
                <a:t>As licenças estabelecem a quantidade de poluição. Assim, a curva de demanda determina o preço da poluição.</a:t>
              </a:r>
            </a:p>
          </p:txBody>
        </p:sp>
        <p:sp>
          <p:nvSpPr>
            <p:cNvPr id="77838" name="Line 15"/>
            <p:cNvSpPr>
              <a:spLocks noChangeShapeType="1"/>
            </p:cNvSpPr>
            <p:nvPr/>
          </p:nvSpPr>
          <p:spPr bwMode="auto">
            <a:xfrm flipV="1">
              <a:off x="1152" y="2496"/>
              <a:ext cx="0" cy="240"/>
            </a:xfrm>
            <a:prstGeom prst="line">
              <a:avLst/>
            </a:prstGeom>
            <a:noFill/>
            <a:ln w="9525">
              <a:solidFill>
                <a:srgbClr val="FF33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77839" name="Line 16"/>
            <p:cNvSpPr>
              <a:spLocks noChangeShapeType="1"/>
            </p:cNvSpPr>
            <p:nvPr/>
          </p:nvSpPr>
          <p:spPr bwMode="auto">
            <a:xfrm>
              <a:off x="1152" y="2496"/>
              <a:ext cx="624" cy="0"/>
            </a:xfrm>
            <a:prstGeom prst="line">
              <a:avLst/>
            </a:prstGeom>
            <a:noFill/>
            <a:ln w="9525">
              <a:solidFill>
                <a:srgbClr val="FF33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7840" name="Line 19"/>
            <p:cNvSpPr>
              <a:spLocks noChangeShapeType="1"/>
            </p:cNvSpPr>
            <p:nvPr/>
          </p:nvSpPr>
          <p:spPr bwMode="auto">
            <a:xfrm>
              <a:off x="1536" y="3689"/>
              <a:ext cx="0" cy="240"/>
            </a:xfrm>
            <a:prstGeom prst="line">
              <a:avLst/>
            </a:prstGeom>
            <a:noFill/>
            <a:ln w="9525">
              <a:solidFill>
                <a:srgbClr val="FF3300"/>
              </a:solidFill>
              <a:miter lim="800000"/>
              <a:headEnd type="triangle" w="med" len="med"/>
              <a:tailEnd/>
            </a:ln>
            <a:extLst>
              <a:ext uri="{909E8E84-426E-40DD-AFC4-6F175D3DCCD1}">
                <a14:hiddenFill xmlns:a14="http://schemas.microsoft.com/office/drawing/2010/main">
                  <a:noFill/>
                </a14:hiddenFill>
              </a:ext>
            </a:extLst>
          </p:spPr>
          <p:txBody>
            <a:bodyPr wrap="none"/>
            <a:lstStyle/>
            <a:p>
              <a:endParaRPr lang="en-US"/>
            </a:p>
          </p:txBody>
        </p:sp>
        <p:sp>
          <p:nvSpPr>
            <p:cNvPr id="77841" name="Line 20"/>
            <p:cNvSpPr>
              <a:spLocks noChangeShapeType="1"/>
            </p:cNvSpPr>
            <p:nvPr/>
          </p:nvSpPr>
          <p:spPr bwMode="auto">
            <a:xfrm>
              <a:off x="1536" y="3929"/>
              <a:ext cx="1776" cy="0"/>
            </a:xfrm>
            <a:prstGeom prst="line">
              <a:avLst/>
            </a:prstGeom>
            <a:noFill/>
            <a:ln w="9525">
              <a:solidFill>
                <a:srgbClr val="FF33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77842" name="Line 21"/>
            <p:cNvSpPr>
              <a:spLocks noChangeShapeType="1"/>
            </p:cNvSpPr>
            <p:nvPr/>
          </p:nvSpPr>
          <p:spPr bwMode="auto">
            <a:xfrm flipV="1">
              <a:off x="3312" y="3689"/>
              <a:ext cx="0" cy="240"/>
            </a:xfrm>
            <a:prstGeom prst="line">
              <a:avLst/>
            </a:prstGeom>
            <a:noFill/>
            <a:ln w="9525">
              <a:solidFill>
                <a:srgbClr val="FF33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77843" name="Line 23"/>
            <p:cNvSpPr>
              <a:spLocks noChangeShapeType="1"/>
            </p:cNvSpPr>
            <p:nvPr/>
          </p:nvSpPr>
          <p:spPr bwMode="auto">
            <a:xfrm flipH="1">
              <a:off x="2016" y="2496"/>
              <a:ext cx="1248" cy="0"/>
            </a:xfrm>
            <a:prstGeom prst="line">
              <a:avLst/>
            </a:prstGeom>
            <a:noFill/>
            <a:ln w="9525">
              <a:solidFill>
                <a:srgbClr val="FF33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24" name="Text Box 4"/>
          <p:cNvSpPr txBox="1">
            <a:spLocks noChangeArrowheads="1"/>
          </p:cNvSpPr>
          <p:nvPr/>
        </p:nvSpPr>
        <p:spPr bwMode="auto">
          <a:xfrm>
            <a:off x="1559496" y="260648"/>
            <a:ext cx="8928992"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sz="4400" dirty="0">
                <a:latin typeface="Calibri" panose="020F0502020204030204" pitchFamily="34" charset="0"/>
                <a:cs typeface="Calibri" panose="020F0502020204030204" pitchFamily="34" charset="0"/>
              </a:rPr>
              <a:t>A </a:t>
            </a:r>
            <a:r>
              <a:rPr lang="en-US" altLang="en-US" sz="4400" dirty="0" err="1">
                <a:latin typeface="Calibri" panose="020F0502020204030204" pitchFamily="34" charset="0"/>
                <a:cs typeface="Calibri" panose="020F0502020204030204" pitchFamily="34" charset="0"/>
              </a:rPr>
              <a:t>Equivalência</a:t>
            </a:r>
            <a:r>
              <a:rPr lang="en-US" altLang="en-US" sz="4400" dirty="0">
                <a:latin typeface="Calibri" panose="020F0502020204030204" pitchFamily="34" charset="0"/>
                <a:cs typeface="Calibri" panose="020F0502020204030204" pitchFamily="34" charset="0"/>
              </a:rPr>
              <a:t> Entre </a:t>
            </a:r>
            <a:r>
              <a:rPr lang="en-US" altLang="en-US" sz="4400" dirty="0" err="1">
                <a:latin typeface="Calibri" panose="020F0502020204030204" pitchFamily="34" charset="0"/>
                <a:cs typeface="Calibri" panose="020F0502020204030204" pitchFamily="34" charset="0"/>
              </a:rPr>
              <a:t>os</a:t>
            </a:r>
            <a:r>
              <a:rPr lang="en-US" altLang="en-US" sz="4400" dirty="0">
                <a:latin typeface="Calibri" panose="020F0502020204030204" pitchFamily="34" charset="0"/>
                <a:cs typeface="Calibri" panose="020F0502020204030204" pitchFamily="34" charset="0"/>
              </a:rPr>
              <a:t> </a:t>
            </a:r>
            <a:r>
              <a:rPr lang="en-US" altLang="en-US" sz="4400" dirty="0" err="1">
                <a:latin typeface="Calibri" panose="020F0502020204030204" pitchFamily="34" charset="0"/>
                <a:cs typeface="Calibri" panose="020F0502020204030204" pitchFamily="34" charset="0"/>
              </a:rPr>
              <a:t>Impostos</a:t>
            </a:r>
            <a:r>
              <a:rPr lang="en-US" altLang="en-US" sz="4400" dirty="0">
                <a:latin typeface="Calibri" panose="020F0502020204030204" pitchFamily="34" charset="0"/>
                <a:cs typeface="Calibri" panose="020F0502020204030204" pitchFamily="34" charset="0"/>
              </a:rPr>
              <a:t> de Pigou e as </a:t>
            </a:r>
            <a:r>
              <a:rPr lang="en-US" altLang="en-US" sz="4400" dirty="0" err="1">
                <a:latin typeface="Calibri" panose="020F0502020204030204" pitchFamily="34" charset="0"/>
                <a:cs typeface="Calibri" panose="020F0502020204030204" pitchFamily="34" charset="0"/>
              </a:rPr>
              <a:t>Licenças</a:t>
            </a:r>
            <a:r>
              <a:rPr lang="en-US" altLang="en-US" sz="4400" dirty="0">
                <a:latin typeface="Calibri" panose="020F0502020204030204" pitchFamily="34" charset="0"/>
                <a:cs typeface="Calibri" panose="020F0502020204030204" pitchFamily="34" charset="0"/>
              </a:rPr>
              <a:t> de </a:t>
            </a:r>
            <a:r>
              <a:rPr lang="en-US" altLang="en-US" sz="4400" dirty="0" err="1">
                <a:latin typeface="Calibri" panose="020F0502020204030204" pitchFamily="34" charset="0"/>
                <a:cs typeface="Calibri" panose="020F0502020204030204" pitchFamily="34" charset="0"/>
              </a:rPr>
              <a:t>Poluição</a:t>
            </a:r>
            <a:endParaRPr lang="en-US" altLang="en-US" sz="44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edge">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312712" y="188640"/>
            <a:ext cx="13033448" cy="1066800"/>
          </a:xfrm>
        </p:spPr>
        <p:txBody>
          <a:bodyPr/>
          <a:lstStyle/>
          <a:p>
            <a:r>
              <a:rPr lang="pt-BR" altLang="en-US" sz="4400" b="1" dirty="0">
                <a:solidFill>
                  <a:schemeClr val="tx1"/>
                </a:solidFill>
                <a:latin typeface="Calibri" panose="020F0502020204030204" pitchFamily="34" charset="0"/>
                <a:cs typeface="Calibri" panose="020F0502020204030204" pitchFamily="34" charset="0"/>
              </a:rPr>
              <a:t>Por que a Gasolina é Tributada Tão Pesadamente ?</a:t>
            </a:r>
          </a:p>
        </p:txBody>
      </p:sp>
      <p:sp>
        <p:nvSpPr>
          <p:cNvPr id="6" name="Rectangle 3"/>
          <p:cNvSpPr txBox="1">
            <a:spLocks noChangeArrowheads="1"/>
          </p:cNvSpPr>
          <p:nvPr/>
        </p:nvSpPr>
        <p:spPr bwMode="auto">
          <a:xfrm>
            <a:off x="191344" y="1268760"/>
            <a:ext cx="11737304" cy="4343400"/>
          </a:xfrm>
          <a:prstGeom prst="rect">
            <a:avLst/>
          </a:prstGeom>
          <a:noFill/>
          <a:ln w="9525">
            <a:noFill/>
            <a:miter lim="800000"/>
            <a:headEnd/>
            <a:tailEnd/>
          </a:ln>
        </p:spPr>
        <p:txBody>
          <a:bodyPr/>
          <a:lstStyle/>
          <a:p>
            <a:pPr marL="571500" indent="-571500" algn="just">
              <a:spcBef>
                <a:spcPct val="20000"/>
              </a:spcBef>
              <a:buSzPct val="75000"/>
              <a:buFont typeface="Arial" panose="020B0604020202020204" pitchFamily="34" charset="0"/>
              <a:buChar char="•"/>
              <a:defRPr/>
            </a:pPr>
            <a:r>
              <a:rPr lang="pt-BR" sz="4000" b="0" kern="0" dirty="0">
                <a:solidFill>
                  <a:schemeClr val="tx1"/>
                </a:solidFill>
                <a:latin typeface="Calibri" panose="020F0502020204030204" pitchFamily="34" charset="0"/>
                <a:cs typeface="Calibri" panose="020F0502020204030204" pitchFamily="34" charset="0"/>
              </a:rPr>
              <a:t>Na maioria dos países os impostos cobrados sobre a gasolina são bastante elevados.</a:t>
            </a:r>
          </a:p>
          <a:p>
            <a:pPr marL="571500" indent="-571500" algn="just">
              <a:spcBef>
                <a:spcPct val="20000"/>
              </a:spcBef>
              <a:buSzPct val="75000"/>
              <a:buFont typeface="Arial" panose="020B0604020202020204" pitchFamily="34" charset="0"/>
              <a:buChar char="•"/>
              <a:defRPr/>
            </a:pPr>
            <a:endParaRPr lang="pt-BR" sz="1200" b="0" kern="0" dirty="0">
              <a:solidFill>
                <a:schemeClr val="tx1"/>
              </a:solidFill>
              <a:latin typeface="Calibri" panose="020F0502020204030204" pitchFamily="34" charset="0"/>
              <a:cs typeface="Calibri" panose="020F0502020204030204" pitchFamily="34" charset="0"/>
            </a:endParaRPr>
          </a:p>
          <a:p>
            <a:pPr marL="571500" indent="-571500" algn="just">
              <a:spcBef>
                <a:spcPct val="20000"/>
              </a:spcBef>
              <a:buSzPct val="75000"/>
              <a:buFont typeface="Arial" panose="020B0604020202020204" pitchFamily="34" charset="0"/>
              <a:buChar char="•"/>
              <a:defRPr/>
            </a:pPr>
            <a:r>
              <a:rPr lang="pt-BR" sz="4000" b="0" kern="0" dirty="0">
                <a:solidFill>
                  <a:schemeClr val="tx1"/>
                </a:solidFill>
                <a:latin typeface="Calibri" panose="020F0502020204030204" pitchFamily="34" charset="0"/>
                <a:cs typeface="Calibri" panose="020F0502020204030204" pitchFamily="34" charset="0"/>
              </a:rPr>
              <a:t>Porque esse imposto é tão comum ?</a:t>
            </a:r>
          </a:p>
          <a:p>
            <a:pPr marL="1028700" lvl="1" indent="-571500" algn="just">
              <a:spcBef>
                <a:spcPct val="20000"/>
              </a:spcBef>
              <a:buSzPct val="80000"/>
              <a:buFont typeface="Arial" panose="020B0604020202020204" pitchFamily="34" charset="0"/>
              <a:buChar char="•"/>
              <a:defRPr/>
            </a:pPr>
            <a:r>
              <a:rPr lang="pt-BR" sz="4000" b="0" kern="0" dirty="0">
                <a:solidFill>
                  <a:schemeClr val="tx1"/>
                </a:solidFill>
                <a:latin typeface="Calibri" panose="020F0502020204030204" pitchFamily="34" charset="0"/>
                <a:cs typeface="Calibri" panose="020F0502020204030204" pitchFamily="34" charset="0"/>
              </a:rPr>
              <a:t>Uma resposta possível é que o imposto sobre a gasolina seja um imposto de </a:t>
            </a:r>
            <a:r>
              <a:rPr lang="pt-BR" sz="4000" b="0" kern="0" dirty="0" err="1">
                <a:solidFill>
                  <a:schemeClr val="tx1"/>
                </a:solidFill>
                <a:latin typeface="Calibri" panose="020F0502020204030204" pitchFamily="34" charset="0"/>
                <a:cs typeface="Calibri" panose="020F0502020204030204" pitchFamily="34" charset="0"/>
              </a:rPr>
              <a:t>Pigou</a:t>
            </a:r>
            <a:r>
              <a:rPr lang="pt-BR" sz="4000" b="0" kern="0" dirty="0">
                <a:solidFill>
                  <a:schemeClr val="tx1"/>
                </a:solidFill>
                <a:latin typeface="Calibri" panose="020F0502020204030204" pitchFamily="34" charset="0"/>
                <a:cs typeface="Calibri" panose="020F0502020204030204" pitchFamily="34" charset="0"/>
              </a:rPr>
              <a:t>, objetivando corrigir três </a:t>
            </a:r>
            <a:r>
              <a:rPr lang="pt-BR" sz="4000" b="0" kern="0" dirty="0" err="1">
                <a:solidFill>
                  <a:schemeClr val="tx1"/>
                </a:solidFill>
                <a:latin typeface="Calibri" panose="020F0502020204030204" pitchFamily="34" charset="0"/>
                <a:cs typeface="Calibri" panose="020F0502020204030204" pitchFamily="34" charset="0"/>
              </a:rPr>
              <a:t>externalidades</a:t>
            </a:r>
            <a:r>
              <a:rPr lang="pt-BR" sz="4000" b="0" kern="0" dirty="0">
                <a:solidFill>
                  <a:schemeClr val="tx1"/>
                </a:solidFill>
                <a:latin typeface="Calibri" panose="020F0502020204030204" pitchFamily="34" charset="0"/>
                <a:cs typeface="Calibri" panose="020F0502020204030204" pitchFamily="34" charset="0"/>
              </a:rPr>
              <a:t> negativas associadas ao uso de automóveis.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anim calcmode="lin" valueType="num">
                                      <p:cBhvr additive="base">
                                        <p:cTn id="1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24680" y="1052736"/>
            <a:ext cx="12025336" cy="4343400"/>
          </a:xfrm>
          <a:prstGeom prst="rect">
            <a:avLst/>
          </a:prstGeom>
          <a:noFill/>
          <a:ln w="9525">
            <a:noFill/>
            <a:miter lim="800000"/>
            <a:headEnd/>
            <a:tailEnd/>
          </a:ln>
        </p:spPr>
        <p:txBody>
          <a:bodyPr/>
          <a:lstStyle/>
          <a:p>
            <a:pPr marL="571500" indent="-571500" algn="just">
              <a:spcBef>
                <a:spcPct val="20000"/>
              </a:spcBef>
              <a:buSzPct val="75000"/>
              <a:buFont typeface="Arial" panose="020B0604020202020204" pitchFamily="34" charset="0"/>
              <a:buChar char="•"/>
              <a:defRPr/>
            </a:pPr>
            <a:r>
              <a:rPr lang="pt-BR" sz="3500" kern="0" dirty="0">
                <a:solidFill>
                  <a:schemeClr val="tx1"/>
                </a:solidFill>
                <a:latin typeface="Calibri" panose="020F0502020204030204" pitchFamily="34" charset="0"/>
                <a:cs typeface="Calibri" panose="020F0502020204030204" pitchFamily="34" charset="0"/>
              </a:rPr>
              <a:t>Congestionamentos: </a:t>
            </a:r>
            <a:r>
              <a:rPr lang="pt-BR" sz="3500" b="0" kern="0" dirty="0">
                <a:solidFill>
                  <a:schemeClr val="tx1"/>
                </a:solidFill>
                <a:latin typeface="Calibri" panose="020F0502020204030204" pitchFamily="34" charset="0"/>
                <a:cs typeface="Calibri" panose="020F0502020204030204" pitchFamily="34" charset="0"/>
              </a:rPr>
              <a:t>o imposto incentiva as pessoas a usar transporte público, fazer rodízio de carros com amigos e morar mais perto do trabalho.</a:t>
            </a:r>
          </a:p>
          <a:p>
            <a:pPr marL="571500" indent="-571500" algn="just">
              <a:spcBef>
                <a:spcPct val="20000"/>
              </a:spcBef>
              <a:buSzPct val="75000"/>
              <a:buFont typeface="Arial" panose="020B0604020202020204" pitchFamily="34" charset="0"/>
              <a:buChar char="•"/>
              <a:defRPr/>
            </a:pPr>
            <a:r>
              <a:rPr lang="pt-BR" sz="3500" kern="0" dirty="0">
                <a:solidFill>
                  <a:schemeClr val="tx1"/>
                </a:solidFill>
                <a:latin typeface="Calibri" panose="020F0502020204030204" pitchFamily="34" charset="0"/>
                <a:cs typeface="Calibri" panose="020F0502020204030204" pitchFamily="34" charset="0"/>
              </a:rPr>
              <a:t>Poluição: </a:t>
            </a:r>
            <a:r>
              <a:rPr lang="pt-BR" sz="3500" b="0" kern="0" dirty="0">
                <a:solidFill>
                  <a:schemeClr val="tx1"/>
                </a:solidFill>
                <a:latin typeface="Calibri" panose="020F0502020204030204" pitchFamily="34" charset="0"/>
                <a:cs typeface="Calibri" panose="020F0502020204030204" pitchFamily="34" charset="0"/>
              </a:rPr>
              <a:t>a queima de combustíveis fósseis é poluente. </a:t>
            </a:r>
          </a:p>
          <a:p>
            <a:pPr marL="571500" indent="-571500" algn="just">
              <a:spcBef>
                <a:spcPct val="20000"/>
              </a:spcBef>
              <a:buSzPct val="75000"/>
              <a:buFont typeface="Arial" panose="020B0604020202020204" pitchFamily="34" charset="0"/>
              <a:buChar char="•"/>
              <a:defRPr/>
            </a:pPr>
            <a:r>
              <a:rPr lang="pt-BR" sz="3500" kern="0" dirty="0">
                <a:solidFill>
                  <a:schemeClr val="tx1"/>
                </a:solidFill>
                <a:latin typeface="Calibri" panose="020F0502020204030204" pitchFamily="34" charset="0"/>
                <a:cs typeface="Calibri" panose="020F0502020204030204" pitchFamily="34" charset="0"/>
              </a:rPr>
              <a:t>Acidentes: </a:t>
            </a:r>
            <a:r>
              <a:rPr lang="pt-BR" sz="3500" b="0" kern="0" dirty="0">
                <a:solidFill>
                  <a:schemeClr val="tx1"/>
                </a:solidFill>
                <a:latin typeface="Calibri" panose="020F0502020204030204" pitchFamily="34" charset="0"/>
                <a:cs typeface="Calibri" panose="020F0502020204030204" pitchFamily="34" charset="0"/>
              </a:rPr>
              <a:t>sempre que alguém compra um carro grande  (utilitário esportivo), fica mais seguro, mas coloca outras pessoas em risco. O imposto sobre a gasolina é uma maneira indireta de fazer com que as pessoas paguem pelo risco que seus carros grandes e de elevado consumo impõem aos outros.</a:t>
            </a:r>
          </a:p>
        </p:txBody>
      </p:sp>
      <p:sp>
        <p:nvSpPr>
          <p:cNvPr id="7" name="Rectangle 2"/>
          <p:cNvSpPr>
            <a:spLocks noGrp="1" noChangeArrowheads="1"/>
          </p:cNvSpPr>
          <p:nvPr>
            <p:ph type="title"/>
          </p:nvPr>
        </p:nvSpPr>
        <p:spPr>
          <a:xfrm>
            <a:off x="-312712" y="116632"/>
            <a:ext cx="13033448" cy="1066800"/>
          </a:xfrm>
        </p:spPr>
        <p:txBody>
          <a:bodyPr/>
          <a:lstStyle/>
          <a:p>
            <a:r>
              <a:rPr lang="pt-BR" altLang="en-US" sz="4400" b="1" dirty="0">
                <a:solidFill>
                  <a:schemeClr val="tx1"/>
                </a:solidFill>
                <a:latin typeface="Calibri" panose="020F0502020204030204" pitchFamily="34" charset="0"/>
                <a:cs typeface="Calibri" panose="020F0502020204030204" pitchFamily="34" charset="0"/>
              </a:rPr>
              <a:t>Por que a Gasolina é Tributada Tão Pesadamente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263352" y="1340768"/>
            <a:ext cx="11521280" cy="4343400"/>
          </a:xfrm>
          <a:prstGeom prst="rect">
            <a:avLst/>
          </a:prstGeom>
          <a:noFill/>
          <a:ln w="9525">
            <a:noFill/>
            <a:miter lim="800000"/>
            <a:headEnd/>
            <a:tailEnd/>
          </a:ln>
        </p:spPr>
        <p:txBody>
          <a:bodyPr/>
          <a:lstStyle/>
          <a:p>
            <a:pPr marL="571500" indent="-571500" algn="just">
              <a:spcBef>
                <a:spcPct val="20000"/>
              </a:spcBef>
              <a:buSzPct val="75000"/>
              <a:buFont typeface="Arial" panose="020B0604020202020204" pitchFamily="34" charset="0"/>
              <a:buChar char="•"/>
              <a:defRPr/>
            </a:pPr>
            <a:r>
              <a:rPr lang="pt-BR" sz="3800" b="0" kern="0" dirty="0">
                <a:solidFill>
                  <a:schemeClr val="tx1"/>
                </a:solidFill>
                <a:latin typeface="Calibri" panose="020F0502020204030204" pitchFamily="34" charset="0"/>
                <a:cs typeface="Calibri" panose="020F0502020204030204" pitchFamily="34" charset="0"/>
              </a:rPr>
              <a:t>Assim, o imposto sobre a gasolina, em vez de criar peso morto como a maioria dos impostos, faz com que a economia funcione melhor. Ele representa menos congestionamentos, estradas mais seguras  e um meio ambiente mais limpo.</a:t>
            </a:r>
          </a:p>
        </p:txBody>
      </p:sp>
      <p:sp>
        <p:nvSpPr>
          <p:cNvPr id="6" name="Rectangle 2"/>
          <p:cNvSpPr>
            <a:spLocks noGrp="1" noChangeArrowheads="1"/>
          </p:cNvSpPr>
          <p:nvPr>
            <p:ph type="title"/>
          </p:nvPr>
        </p:nvSpPr>
        <p:spPr>
          <a:xfrm>
            <a:off x="-312712" y="116632"/>
            <a:ext cx="13033448" cy="1066800"/>
          </a:xfrm>
        </p:spPr>
        <p:txBody>
          <a:bodyPr/>
          <a:lstStyle/>
          <a:p>
            <a:r>
              <a:rPr lang="pt-BR" altLang="en-US" sz="4400" b="1" dirty="0">
                <a:solidFill>
                  <a:schemeClr val="tx1"/>
                </a:solidFill>
                <a:latin typeface="Calibri" panose="020F0502020204030204" pitchFamily="34" charset="0"/>
                <a:cs typeface="Calibri" panose="020F0502020204030204" pitchFamily="34" charset="0"/>
              </a:rPr>
              <a:t>Por que a Gasolina é Tributada Tão Pesadamente ?</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7"/>
          <p:cNvSpPr/>
          <p:nvPr/>
        </p:nvSpPr>
        <p:spPr>
          <a:xfrm>
            <a:off x="191344" y="441240"/>
            <a:ext cx="11809312" cy="4724370"/>
          </a:xfrm>
          <a:prstGeom prst="rect">
            <a:avLst/>
          </a:prstGeom>
        </p:spPr>
        <p:txBody>
          <a:bodyPr wrap="square">
            <a:spAutoFit/>
          </a:bodyPr>
          <a:lstStyle/>
          <a:p>
            <a:pPr marL="571500" indent="-571500" algn="just">
              <a:buFont typeface="Arial" panose="020B0604020202020204" pitchFamily="34" charset="0"/>
              <a:buChar char="•"/>
            </a:pPr>
            <a:r>
              <a:rPr lang="pt-BR" sz="3800" dirty="0">
                <a:solidFill>
                  <a:schemeClr val="tx1"/>
                </a:solidFill>
                <a:latin typeface="Calibri" panose="020F0502020204030204" pitchFamily="34" charset="0"/>
                <a:cs typeface="Calibri" panose="020F0502020204030204" pitchFamily="34" charset="0"/>
              </a:rPr>
              <a:t>Um Exemplo Formal de Externalidade</a:t>
            </a:r>
          </a:p>
          <a:p>
            <a:pPr algn="just"/>
            <a:endParaRPr lang="pt-BR" sz="400" dirty="0">
              <a:solidFill>
                <a:schemeClr val="tx1"/>
              </a:solidFill>
              <a:latin typeface="Calibri" panose="020F0502020204030204" pitchFamily="34" charset="0"/>
              <a:cs typeface="Calibri" panose="020F0502020204030204" pitchFamily="34" charset="0"/>
            </a:endParaRPr>
          </a:p>
          <a:p>
            <a:pPr marL="571500" indent="-571500" algn="just">
              <a:buFont typeface="Arial" panose="020B0604020202020204" pitchFamily="34" charset="0"/>
              <a:buChar char="•"/>
            </a:pPr>
            <a:r>
              <a:rPr lang="pt-BR" sz="3600" b="0" dirty="0">
                <a:solidFill>
                  <a:schemeClr val="tx1"/>
                </a:solidFill>
                <a:latin typeface="Calibri" panose="020F0502020204030204" pitchFamily="34" charset="0"/>
                <a:cs typeface="Calibri" panose="020F0502020204030204" pitchFamily="34" charset="0"/>
              </a:rPr>
              <a:t>Suponha uma economia com duas firmas competitivas, representadas por 1 e 2, que produzem o mesmo bem e possuem as seguintes funções custo:</a:t>
            </a:r>
          </a:p>
          <a:p>
            <a:pPr marL="571500" indent="-571500" algn="just">
              <a:buFont typeface="Arial" panose="020B0604020202020204" pitchFamily="34" charset="0"/>
              <a:buChar char="•"/>
            </a:pPr>
            <a:endParaRPr lang="pt-BR" sz="300" b="0" dirty="0">
              <a:solidFill>
                <a:schemeClr val="tx1"/>
              </a:solidFill>
              <a:latin typeface="Calibri" panose="020F0502020204030204" pitchFamily="34" charset="0"/>
              <a:cs typeface="Calibri" panose="020F0502020204030204" pitchFamily="34" charset="0"/>
            </a:endParaRPr>
          </a:p>
          <a:p>
            <a:pPr algn="just"/>
            <a:endParaRPr lang="pt-BR" sz="3800" b="0" dirty="0">
              <a:solidFill>
                <a:schemeClr val="tx1"/>
              </a:solidFill>
              <a:latin typeface="Calibri" panose="020F0502020204030204" pitchFamily="34" charset="0"/>
              <a:cs typeface="Calibri" panose="020F0502020204030204" pitchFamily="34" charset="0"/>
            </a:endParaRPr>
          </a:p>
          <a:p>
            <a:pPr algn="just"/>
            <a:r>
              <a:rPr lang="pt-BR" sz="3800" b="0" dirty="0">
                <a:solidFill>
                  <a:schemeClr val="tx1"/>
                </a:solidFill>
                <a:latin typeface="Calibri" panose="020F0502020204030204" pitchFamily="34" charset="0"/>
                <a:cs typeface="Calibri" panose="020F0502020204030204" pitchFamily="34" charset="0"/>
              </a:rPr>
              <a:t>                                                     </a:t>
            </a:r>
          </a:p>
          <a:p>
            <a:pPr marL="571500" indent="-571500" algn="just">
              <a:buFont typeface="Arial" panose="020B0604020202020204" pitchFamily="34" charset="0"/>
              <a:buChar char="•"/>
            </a:pPr>
            <a:r>
              <a:rPr lang="pt-BR" sz="3600" b="0" dirty="0">
                <a:solidFill>
                  <a:schemeClr val="tx1"/>
                </a:solidFill>
                <a:latin typeface="Calibri" panose="020F0502020204030204" pitchFamily="34" charset="0"/>
                <a:cs typeface="Calibri" panose="020F0502020204030204" pitchFamily="34" charset="0"/>
              </a:rPr>
              <a:t>A firma 1 exerce uma externalidade negativa sobre a firma 2 de modo que a função lucro da firma 2 é dada  por:                                          </a:t>
            </a:r>
          </a:p>
        </p:txBody>
      </p:sp>
      <p:graphicFrame>
        <p:nvGraphicFramePr>
          <p:cNvPr id="9" name="Objeto 8"/>
          <p:cNvGraphicFramePr>
            <a:graphicFrameLocks noChangeAspect="1"/>
          </p:cNvGraphicFramePr>
          <p:nvPr>
            <p:extLst>
              <p:ext uri="{D42A27DB-BD31-4B8C-83A1-F6EECF244321}">
                <p14:modId xmlns:p14="http://schemas.microsoft.com/office/powerpoint/2010/main" val="4058755324"/>
              </p:ext>
            </p:extLst>
          </p:nvPr>
        </p:nvGraphicFramePr>
        <p:xfrm>
          <a:off x="868536" y="2852738"/>
          <a:ext cx="6451600" cy="1111250"/>
        </p:xfrm>
        <a:graphic>
          <a:graphicData uri="http://schemas.openxmlformats.org/presentationml/2006/ole">
            <mc:AlternateContent xmlns:mc="http://schemas.openxmlformats.org/markup-compatibility/2006">
              <mc:Choice xmlns:v="urn:schemas-microsoft-com:vml" Requires="v">
                <p:oleObj name="Equation" r:id="rId2" imgW="1866600" imgH="393480" progId="Equation.DSMT4">
                  <p:embed/>
                </p:oleObj>
              </mc:Choice>
              <mc:Fallback>
                <p:oleObj name="Equation" r:id="rId2" imgW="1866600" imgH="393480" progId="Equation.DSMT4">
                  <p:embed/>
                  <p:pic>
                    <p:nvPicPr>
                      <p:cNvPr id="3" name="Objeto 2"/>
                      <p:cNvPicPr/>
                      <p:nvPr/>
                    </p:nvPicPr>
                    <p:blipFill>
                      <a:blip r:embed="rId3"/>
                      <a:stretch>
                        <a:fillRect/>
                      </a:stretch>
                    </p:blipFill>
                    <p:spPr>
                      <a:xfrm>
                        <a:off x="868536" y="2852738"/>
                        <a:ext cx="6451600" cy="1111250"/>
                      </a:xfrm>
                      <a:prstGeom prst="rect">
                        <a:avLst/>
                      </a:prstGeom>
                      <a:noFill/>
                      <a:ln>
                        <a:noFill/>
                      </a:ln>
                    </p:spPr>
                  </p:pic>
                </p:oleObj>
              </mc:Fallback>
            </mc:AlternateContent>
          </a:graphicData>
        </a:graphic>
      </p:graphicFrame>
      <p:graphicFrame>
        <p:nvGraphicFramePr>
          <p:cNvPr id="10" name="Objeto 9"/>
          <p:cNvGraphicFramePr>
            <a:graphicFrameLocks noChangeAspect="1"/>
          </p:cNvGraphicFramePr>
          <p:nvPr>
            <p:extLst>
              <p:ext uri="{D42A27DB-BD31-4B8C-83A1-F6EECF244321}">
                <p14:modId xmlns:p14="http://schemas.microsoft.com/office/powerpoint/2010/main" val="3121998347"/>
              </p:ext>
            </p:extLst>
          </p:nvPr>
        </p:nvGraphicFramePr>
        <p:xfrm>
          <a:off x="839416" y="5229200"/>
          <a:ext cx="5904656" cy="858811"/>
        </p:xfrm>
        <a:graphic>
          <a:graphicData uri="http://schemas.openxmlformats.org/presentationml/2006/ole">
            <mc:AlternateContent xmlns:mc="http://schemas.openxmlformats.org/markup-compatibility/2006">
              <mc:Choice xmlns:v="urn:schemas-microsoft-com:vml" Requires="v">
                <p:oleObj name="Equation" r:id="rId4" imgW="1612800" imgH="253800" progId="Equation.DSMT4">
                  <p:embed/>
                </p:oleObj>
              </mc:Choice>
              <mc:Fallback>
                <p:oleObj name="Equation" r:id="rId4" imgW="1612800" imgH="253800" progId="Equation.DSMT4">
                  <p:embed/>
                  <p:pic>
                    <p:nvPicPr>
                      <p:cNvPr id="4" name="Objeto 3"/>
                      <p:cNvPicPr/>
                      <p:nvPr/>
                    </p:nvPicPr>
                    <p:blipFill>
                      <a:blip r:embed="rId5"/>
                      <a:stretch>
                        <a:fillRect/>
                      </a:stretch>
                    </p:blipFill>
                    <p:spPr>
                      <a:xfrm>
                        <a:off x="839416" y="5229200"/>
                        <a:ext cx="5904656" cy="85881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27474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additive="base">
                                        <p:cTn id="7"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anim calcmode="lin" valueType="num">
                                      <p:cBhvr additive="base">
                                        <p:cTn id="19"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847528" y="-30832"/>
            <a:ext cx="8229600" cy="1371600"/>
          </a:xfrm>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Falhas do Governo</a:t>
            </a:r>
          </a:p>
        </p:txBody>
      </p:sp>
      <p:sp>
        <p:nvSpPr>
          <p:cNvPr id="10243" name="Rectangle 3"/>
          <p:cNvSpPr>
            <a:spLocks noGrp="1" noChangeArrowheads="1"/>
          </p:cNvSpPr>
          <p:nvPr>
            <p:ph idx="1"/>
          </p:nvPr>
        </p:nvSpPr>
        <p:spPr>
          <a:xfrm>
            <a:off x="335360" y="3717032"/>
            <a:ext cx="11593288" cy="2088232"/>
          </a:xfrm>
        </p:spPr>
        <p:txBody>
          <a:bodyPr/>
          <a:lstStyle/>
          <a:p>
            <a:pPr marL="1200150" lvl="1" indent="-742950" algn="just" eaLnBrk="1" hangingPunct="1">
              <a:lnSpc>
                <a:spcPct val="90000"/>
              </a:lnSpc>
              <a:buClrTx/>
              <a:buFont typeface="+mj-lt"/>
              <a:buAutoNum type="alphaLcParenR"/>
            </a:pPr>
            <a:r>
              <a:rPr lang="pt-BR" altLang="en-US" sz="3800" b="1" dirty="0">
                <a:latin typeface="Calibri" panose="020F0502020204030204" pitchFamily="34" charset="0"/>
                <a:cs typeface="Calibri" panose="020F0502020204030204" pitchFamily="34" charset="0"/>
              </a:rPr>
              <a:t>Informações Limitadas:</a:t>
            </a:r>
            <a:r>
              <a:rPr lang="pt-BR" altLang="en-US" sz="3800" dirty="0">
                <a:latin typeface="Calibri" panose="020F0502020204030204" pitchFamily="34" charset="0"/>
                <a:cs typeface="Calibri" panose="020F0502020204030204" pitchFamily="34" charset="0"/>
              </a:rPr>
              <a:t> por exemplo, como distinguir os potenciais usuários de um determinado programa governamental e aqueles que efetivamente seriam alvo </a:t>
            </a:r>
            <a:r>
              <a:rPr lang="pt-BR" altLang="en-US" sz="3800" b="1" dirty="0">
                <a:latin typeface="Calibri" panose="020F0502020204030204" pitchFamily="34" charset="0"/>
                <a:cs typeface="Calibri" panose="020F0502020204030204" pitchFamily="34" charset="0"/>
              </a:rPr>
              <a:t>(como distinguir os que de fato necessitam entre os que pleiteiam)</a:t>
            </a:r>
            <a:r>
              <a:rPr lang="pt-BR" altLang="en-US" sz="3800" dirty="0">
                <a:latin typeface="Calibri" panose="020F0502020204030204" pitchFamily="34" charset="0"/>
                <a:cs typeface="Calibri" panose="020F0502020204030204" pitchFamily="34" charset="0"/>
              </a:rPr>
              <a:t>.</a:t>
            </a:r>
          </a:p>
          <a:p>
            <a:pPr lvl="1" algn="just" eaLnBrk="1" hangingPunct="1">
              <a:lnSpc>
                <a:spcPct val="90000"/>
              </a:lnSpc>
              <a:buClrTx/>
              <a:buFont typeface="Wingdings" panose="05000000000000000000" pitchFamily="2" charset="2"/>
              <a:buChar char="§"/>
            </a:pPr>
            <a:endParaRPr lang="pt-BR" altLang="en-US" sz="3800" dirty="0">
              <a:latin typeface="Calibri" panose="020F0502020204030204" pitchFamily="34" charset="0"/>
              <a:cs typeface="Calibri" panose="020F0502020204030204" pitchFamily="34" charset="0"/>
            </a:endParaRPr>
          </a:p>
        </p:txBody>
      </p:sp>
      <p:sp>
        <p:nvSpPr>
          <p:cNvPr id="2" name="CaixaDeTexto 1"/>
          <p:cNvSpPr txBox="1"/>
          <p:nvPr/>
        </p:nvSpPr>
        <p:spPr>
          <a:xfrm>
            <a:off x="119336" y="1060862"/>
            <a:ext cx="11809312" cy="3016210"/>
          </a:xfrm>
          <a:prstGeom prst="rect">
            <a:avLst/>
          </a:prstGeom>
          <a:noFill/>
        </p:spPr>
        <p:txBody>
          <a:bodyPr wrap="square" rtlCol="0">
            <a:spAutoFit/>
          </a:bodyPr>
          <a:lstStyle/>
          <a:p>
            <a:pPr marL="457200" indent="-457200" algn="just">
              <a:buFont typeface="Arial" panose="020B0604020202020204" pitchFamily="34" charset="0"/>
              <a:buChar char="•"/>
            </a:pPr>
            <a:r>
              <a:rPr lang="pt-BR" altLang="en-US" sz="3800" b="0" dirty="0">
                <a:solidFill>
                  <a:schemeClr val="tx1"/>
                </a:solidFill>
                <a:latin typeface="Calibri" panose="020F0502020204030204" pitchFamily="34" charset="0"/>
                <a:cs typeface="Calibri" panose="020F0502020204030204" pitchFamily="34" charset="0"/>
              </a:rPr>
              <a:t>As ações do governo não necessariamente geram os resultados esperados. Em muitos casos isto se deve a </a:t>
            </a:r>
            <a:r>
              <a:rPr lang="pt-BR" altLang="en-US" sz="3800" dirty="0">
                <a:solidFill>
                  <a:schemeClr val="tx1"/>
                </a:solidFill>
                <a:latin typeface="Calibri" panose="020F0502020204030204" pitchFamily="34" charset="0"/>
                <a:cs typeface="Calibri" panose="020F0502020204030204" pitchFamily="34" charset="0"/>
              </a:rPr>
              <a:t>falhas do governo</a:t>
            </a:r>
            <a:r>
              <a:rPr lang="pt-BR" altLang="en-US" sz="3800" b="0" dirty="0">
                <a:solidFill>
                  <a:schemeClr val="tx1"/>
                </a:solidFill>
                <a:latin typeface="Calibri" panose="020F0502020204030204" pitchFamily="34" charset="0"/>
                <a:cs typeface="Calibri" panose="020F0502020204030204" pitchFamily="34" charset="0"/>
              </a:rPr>
              <a:t>. Existiriam quatro motivos básicos pelos quais o governo falharia. </a:t>
            </a:r>
          </a:p>
          <a:p>
            <a:pPr marL="457200" indent="-457200" algn="just">
              <a:buFont typeface="Arial" panose="020B0604020202020204" pitchFamily="34" charset="0"/>
              <a:buChar char="•"/>
            </a:pPr>
            <a:endParaRPr lang="en-US" sz="3800" b="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43">
                                            <p:txEl>
                                              <p:pRg st="0" end="0"/>
                                            </p:txEl>
                                          </p:spTgt>
                                        </p:tgtEl>
                                        <p:attrNameLst>
                                          <p:attrName>style.visibility</p:attrName>
                                        </p:attrNameLst>
                                      </p:cBhvr>
                                      <p:to>
                                        <p:strVal val="visible"/>
                                      </p:to>
                                    </p:set>
                                    <p:anim calcmode="lin" valueType="num">
                                      <p:cBhvr additive="base">
                                        <p:cTn id="13"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91344" y="441240"/>
            <a:ext cx="11809312" cy="1755994"/>
          </a:xfrm>
          <a:prstGeom prst="rect">
            <a:avLst/>
          </a:prstGeom>
        </p:spPr>
        <p:txBody>
          <a:bodyPr wrap="square">
            <a:spAutoFit/>
          </a:bodyPr>
          <a:lstStyle/>
          <a:p>
            <a:pPr marL="571500" indent="-571500" algn="just">
              <a:lnSpc>
                <a:spcPct val="150000"/>
              </a:lnSpc>
              <a:buFont typeface="Arial" panose="020B0604020202020204" pitchFamily="34" charset="0"/>
              <a:buChar char="•"/>
            </a:pPr>
            <a:r>
              <a:rPr lang="pt-BR" sz="3800" b="0" dirty="0">
                <a:solidFill>
                  <a:schemeClr val="tx1"/>
                </a:solidFill>
                <a:latin typeface="Calibri" panose="020F0502020204030204" pitchFamily="34" charset="0"/>
                <a:cs typeface="Calibri" panose="020F0502020204030204" pitchFamily="34" charset="0"/>
              </a:rPr>
              <a:t>Suponha que                      e  que  o  preço  do produto produzido é igual a 1. </a:t>
            </a:r>
          </a:p>
        </p:txBody>
      </p:sp>
      <p:graphicFrame>
        <p:nvGraphicFramePr>
          <p:cNvPr id="7" name="Objeto 6"/>
          <p:cNvGraphicFramePr>
            <a:graphicFrameLocks noChangeAspect="1"/>
          </p:cNvGraphicFramePr>
          <p:nvPr>
            <p:extLst>
              <p:ext uri="{D42A27DB-BD31-4B8C-83A1-F6EECF244321}">
                <p14:modId xmlns:p14="http://schemas.microsoft.com/office/powerpoint/2010/main" val="2819805336"/>
              </p:ext>
            </p:extLst>
          </p:nvPr>
        </p:nvGraphicFramePr>
        <p:xfrm>
          <a:off x="3589739" y="404664"/>
          <a:ext cx="2650277" cy="1152128"/>
        </p:xfrm>
        <a:graphic>
          <a:graphicData uri="http://schemas.openxmlformats.org/presentationml/2006/ole">
            <mc:AlternateContent xmlns:mc="http://schemas.openxmlformats.org/markup-compatibility/2006">
              <mc:Choice xmlns:v="urn:schemas-microsoft-com:vml" Requires="v">
                <p:oleObj name="Equation" r:id="rId2" imgW="774360" imgH="393480" progId="Equation.DSMT4">
                  <p:embed/>
                </p:oleObj>
              </mc:Choice>
              <mc:Fallback>
                <p:oleObj name="Equation" r:id="rId2" imgW="774360" imgH="393480" progId="Equation.DSMT4">
                  <p:embed/>
                  <p:pic>
                    <p:nvPicPr>
                      <p:cNvPr id="11" name="Objeto 10"/>
                      <p:cNvPicPr/>
                      <p:nvPr/>
                    </p:nvPicPr>
                    <p:blipFill>
                      <a:blip r:embed="rId3"/>
                      <a:stretch>
                        <a:fillRect/>
                      </a:stretch>
                    </p:blipFill>
                    <p:spPr>
                      <a:xfrm>
                        <a:off x="3589739" y="404664"/>
                        <a:ext cx="2650277" cy="115212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03267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9336" y="548680"/>
            <a:ext cx="11881320" cy="4114316"/>
          </a:xfrm>
        </p:spPr>
        <p:txBody>
          <a:bodyPr/>
          <a:lstStyle/>
          <a:p>
            <a:pPr algn="just"/>
            <a:r>
              <a:rPr lang="pt-BR" sz="3600" dirty="0">
                <a:latin typeface="Calibri" panose="020F0502020204030204" pitchFamily="34" charset="0"/>
                <a:cs typeface="Calibri" panose="020F0502020204030204" pitchFamily="34" charset="0"/>
              </a:rPr>
              <a:t>A solução privada, quando a firma 1 não considera a externalidade que produz sobre a firma 2 é dada por:</a:t>
            </a:r>
          </a:p>
          <a:p>
            <a:pPr algn="just"/>
            <a:endParaRPr lang="pt-BR" sz="3600" dirty="0">
              <a:latin typeface="Calibri" panose="020F0502020204030204" pitchFamily="34" charset="0"/>
              <a:cs typeface="Calibri" panose="020F0502020204030204" pitchFamily="34" charset="0"/>
            </a:endParaRPr>
          </a:p>
        </p:txBody>
      </p:sp>
      <p:sp>
        <p:nvSpPr>
          <p:cNvPr id="4" name="Retângulo 3"/>
          <p:cNvSpPr/>
          <p:nvPr/>
        </p:nvSpPr>
        <p:spPr>
          <a:xfrm>
            <a:off x="10704512" y="3284984"/>
            <a:ext cx="1296144" cy="648072"/>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5" name="Objeto 4"/>
          <p:cNvGraphicFramePr>
            <a:graphicFrameLocks noChangeAspect="1"/>
          </p:cNvGraphicFramePr>
          <p:nvPr>
            <p:extLst>
              <p:ext uri="{D42A27DB-BD31-4B8C-83A1-F6EECF244321}">
                <p14:modId xmlns:p14="http://schemas.microsoft.com/office/powerpoint/2010/main" val="2311116951"/>
              </p:ext>
            </p:extLst>
          </p:nvPr>
        </p:nvGraphicFramePr>
        <p:xfrm>
          <a:off x="623391" y="1916832"/>
          <a:ext cx="11377265" cy="2376264"/>
        </p:xfrm>
        <a:graphic>
          <a:graphicData uri="http://schemas.openxmlformats.org/presentationml/2006/ole">
            <mc:AlternateContent xmlns:mc="http://schemas.openxmlformats.org/markup-compatibility/2006">
              <mc:Choice xmlns:v="urn:schemas-microsoft-com:vml" Requires="v">
                <p:oleObj name="Equation" r:id="rId2" imgW="4038480" imgH="838080" progId="Equation.DSMT4">
                  <p:embed/>
                </p:oleObj>
              </mc:Choice>
              <mc:Fallback>
                <p:oleObj name="Equation" r:id="rId2" imgW="4038480" imgH="838080" progId="Equation.DSMT4">
                  <p:embed/>
                  <p:pic>
                    <p:nvPicPr>
                      <p:cNvPr id="6" name="Objeto 5"/>
                      <p:cNvPicPr/>
                      <p:nvPr/>
                    </p:nvPicPr>
                    <p:blipFill>
                      <a:blip r:embed="rId3"/>
                      <a:stretch>
                        <a:fillRect/>
                      </a:stretch>
                    </p:blipFill>
                    <p:spPr>
                      <a:xfrm>
                        <a:off x="623391" y="1916832"/>
                        <a:ext cx="11377265" cy="2376264"/>
                      </a:xfrm>
                      <a:prstGeom prst="rect">
                        <a:avLst/>
                      </a:prstGeom>
                      <a:noFill/>
                      <a:ln>
                        <a:noFill/>
                      </a:ln>
                    </p:spPr>
                  </p:pic>
                </p:oleObj>
              </mc:Fallback>
            </mc:AlternateContent>
          </a:graphicData>
        </a:graphic>
      </p:graphicFrame>
      <p:sp>
        <p:nvSpPr>
          <p:cNvPr id="6" name="CaixaDeTexto 5"/>
          <p:cNvSpPr txBox="1"/>
          <p:nvPr/>
        </p:nvSpPr>
        <p:spPr>
          <a:xfrm>
            <a:off x="251520" y="4604935"/>
            <a:ext cx="11749136" cy="1200329"/>
          </a:xfrm>
          <a:prstGeom prst="rect">
            <a:avLst/>
          </a:prstGeom>
          <a:noFill/>
        </p:spPr>
        <p:txBody>
          <a:bodyPr wrap="square" rtlCol="0">
            <a:spAutoFit/>
          </a:bodyPr>
          <a:lstStyle/>
          <a:p>
            <a:pPr marL="571500" indent="-571500" algn="just">
              <a:buSzPct val="99000"/>
              <a:buFont typeface="Arial" panose="020B0604020202020204" pitchFamily="34" charset="0"/>
              <a:buChar char="•"/>
            </a:pPr>
            <a:r>
              <a:rPr lang="pt-BR" sz="3600" b="0" dirty="0">
                <a:solidFill>
                  <a:schemeClr val="tx1"/>
                </a:solidFill>
                <a:latin typeface="Calibri" panose="020F0502020204030204" pitchFamily="34" charset="0"/>
                <a:cs typeface="Calibri" panose="020F0502020204030204" pitchFamily="34" charset="0"/>
              </a:rPr>
              <a:t>Portanto, caso a firma 1 não seja obrigada a internalizar a externalidade, ela produzirá 1 unidade do bem.</a:t>
            </a:r>
          </a:p>
        </p:txBody>
      </p:sp>
    </p:spTree>
    <p:extLst>
      <p:ext uri="{BB962C8B-B14F-4D97-AF65-F5344CB8AC3E}">
        <p14:creationId xmlns:p14="http://schemas.microsoft.com/office/powerpoint/2010/main" val="411690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9336" y="332656"/>
            <a:ext cx="11737304" cy="5554476"/>
          </a:xfrm>
        </p:spPr>
        <p:txBody>
          <a:bodyPr/>
          <a:lstStyle/>
          <a:p>
            <a:pPr algn="just"/>
            <a:r>
              <a:rPr lang="pt-BR" sz="3600" dirty="0">
                <a:latin typeface="Calibri" panose="020F0502020204030204" pitchFamily="34" charset="0"/>
                <a:cs typeface="Calibri" panose="020F0502020204030204" pitchFamily="34" charset="0"/>
              </a:rPr>
              <a:t>Podemos calcular a quantidade socialmente ótima, supondo uma </a:t>
            </a:r>
            <a:r>
              <a:rPr lang="pt-BR" sz="3600" b="1" dirty="0">
                <a:latin typeface="Calibri" panose="020F0502020204030204" pitchFamily="34" charset="0"/>
                <a:cs typeface="Calibri" panose="020F0502020204030204" pitchFamily="34" charset="0"/>
              </a:rPr>
              <a:t>fusão entre as firmas</a:t>
            </a:r>
            <a:r>
              <a:rPr lang="pt-BR" sz="3600" dirty="0">
                <a:latin typeface="Calibri" panose="020F0502020204030204" pitchFamily="34" charset="0"/>
                <a:cs typeface="Calibri" panose="020F0502020204030204" pitchFamily="34" charset="0"/>
              </a:rPr>
              <a:t>. Nesse caso, haverá a internalização da externalidade, pois a externalidade gerada pela firma 1 afeta o resultado conjunto das firmas que se fundiram.</a:t>
            </a:r>
          </a:p>
          <a:p>
            <a:pPr algn="just"/>
            <a:r>
              <a:rPr lang="pt-BR" sz="3600" dirty="0">
                <a:latin typeface="Calibri" panose="020F0502020204030204" pitchFamily="34" charset="0"/>
                <a:cs typeface="Calibri" panose="020F0502020204030204" pitchFamily="34" charset="0"/>
              </a:rPr>
              <a:t>Portanto, nesse caso, devemos calcular o lucro conjunto em função da produção da firma 1.</a:t>
            </a:r>
          </a:p>
          <a:p>
            <a:pPr algn="just"/>
            <a:endParaRPr lang="pt-BR" sz="3600" dirty="0">
              <a:latin typeface="Calibri" panose="020F0502020204030204" pitchFamily="34" charset="0"/>
              <a:cs typeface="Calibri" panose="020F0502020204030204" pitchFamily="34" charset="0"/>
            </a:endParaRPr>
          </a:p>
          <a:p>
            <a:pPr algn="just"/>
            <a:endParaRPr lang="pt-BR" sz="3600" dirty="0">
              <a:latin typeface="Calibri" panose="020F0502020204030204" pitchFamily="34" charset="0"/>
              <a:cs typeface="Calibri" panose="020F0502020204030204" pitchFamily="34" charset="0"/>
            </a:endParaRPr>
          </a:p>
        </p:txBody>
      </p:sp>
      <p:sp>
        <p:nvSpPr>
          <p:cNvPr id="4" name="Retângulo 3"/>
          <p:cNvSpPr/>
          <p:nvPr/>
        </p:nvSpPr>
        <p:spPr>
          <a:xfrm>
            <a:off x="10632504" y="5661248"/>
            <a:ext cx="1415480" cy="1008112"/>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5" name="Objeto 4"/>
          <p:cNvGraphicFramePr>
            <a:graphicFrameLocks noChangeAspect="1"/>
          </p:cNvGraphicFramePr>
          <p:nvPr>
            <p:extLst>
              <p:ext uri="{D42A27DB-BD31-4B8C-83A1-F6EECF244321}">
                <p14:modId xmlns:p14="http://schemas.microsoft.com/office/powerpoint/2010/main" val="766083712"/>
              </p:ext>
            </p:extLst>
          </p:nvPr>
        </p:nvGraphicFramePr>
        <p:xfrm>
          <a:off x="576287" y="4293096"/>
          <a:ext cx="10200233" cy="1052701"/>
        </p:xfrm>
        <a:graphic>
          <a:graphicData uri="http://schemas.openxmlformats.org/presentationml/2006/ole">
            <mc:AlternateContent xmlns:mc="http://schemas.openxmlformats.org/markup-compatibility/2006">
              <mc:Choice xmlns:v="urn:schemas-microsoft-com:vml" Requires="v">
                <p:oleObj name="Equation" r:id="rId2" imgW="3340080" imgH="393480" progId="Equation.DSMT4">
                  <p:embed/>
                </p:oleObj>
              </mc:Choice>
              <mc:Fallback>
                <p:oleObj name="Equation" r:id="rId2" imgW="3340080" imgH="393480" progId="Equation.DSMT4">
                  <p:embed/>
                  <p:pic>
                    <p:nvPicPr>
                      <p:cNvPr id="4" name="Objeto 3"/>
                      <p:cNvPicPr/>
                      <p:nvPr/>
                    </p:nvPicPr>
                    <p:blipFill>
                      <a:blip r:embed="rId3"/>
                      <a:stretch>
                        <a:fillRect/>
                      </a:stretch>
                    </p:blipFill>
                    <p:spPr>
                      <a:xfrm>
                        <a:off x="576287" y="4293096"/>
                        <a:ext cx="10200233" cy="1052701"/>
                      </a:xfrm>
                      <a:prstGeom prst="rect">
                        <a:avLst/>
                      </a:prstGeom>
                      <a:noFill/>
                      <a:ln>
                        <a:noFill/>
                      </a:ln>
                    </p:spPr>
                  </p:pic>
                </p:oleObj>
              </mc:Fallback>
            </mc:AlternateContent>
          </a:graphicData>
        </a:graphic>
      </p:graphicFrame>
      <p:graphicFrame>
        <p:nvGraphicFramePr>
          <p:cNvPr id="6" name="Objeto 5"/>
          <p:cNvGraphicFramePr>
            <a:graphicFrameLocks noChangeAspect="1"/>
          </p:cNvGraphicFramePr>
          <p:nvPr>
            <p:extLst>
              <p:ext uri="{D42A27DB-BD31-4B8C-83A1-F6EECF244321}">
                <p14:modId xmlns:p14="http://schemas.microsoft.com/office/powerpoint/2010/main" val="3619006485"/>
              </p:ext>
            </p:extLst>
          </p:nvPr>
        </p:nvGraphicFramePr>
        <p:xfrm>
          <a:off x="547117" y="5533314"/>
          <a:ext cx="11417036" cy="1280062"/>
        </p:xfrm>
        <a:graphic>
          <a:graphicData uri="http://schemas.openxmlformats.org/presentationml/2006/ole">
            <mc:AlternateContent xmlns:mc="http://schemas.openxmlformats.org/markup-compatibility/2006">
              <mc:Choice xmlns:v="urn:schemas-microsoft-com:vml" Requires="v">
                <p:oleObj name="Equation" r:id="rId4" imgW="4406760" imgH="457200" progId="Equation.DSMT4">
                  <p:embed/>
                </p:oleObj>
              </mc:Choice>
              <mc:Fallback>
                <p:oleObj name="Equation" r:id="rId4" imgW="4406760" imgH="457200" progId="Equation.DSMT4">
                  <p:embed/>
                  <p:pic>
                    <p:nvPicPr>
                      <p:cNvPr id="5" name="Objeto 4"/>
                      <p:cNvPicPr/>
                      <p:nvPr/>
                    </p:nvPicPr>
                    <p:blipFill>
                      <a:blip r:embed="rId5"/>
                      <a:stretch>
                        <a:fillRect/>
                      </a:stretch>
                    </p:blipFill>
                    <p:spPr>
                      <a:xfrm>
                        <a:off x="547117" y="5533314"/>
                        <a:ext cx="11417036" cy="128006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792220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1E8D930A-7E5E-4436-B973-3AF84491AEA1}"/>
              </a:ext>
            </a:extLst>
          </p:cNvPr>
          <p:cNvSpPr/>
          <p:nvPr/>
        </p:nvSpPr>
        <p:spPr bwMode="auto">
          <a:xfrm>
            <a:off x="4135902" y="5088731"/>
            <a:ext cx="1667627" cy="644525"/>
          </a:xfrm>
          <a:prstGeom prst="rect">
            <a:avLst/>
          </a:prstGeom>
          <a:solidFill>
            <a:schemeClr val="bg1">
              <a:lumMod val="95000"/>
            </a:schemeClr>
          </a:solidFill>
          <a:ln w="9525" cap="flat" cmpd="sng" algn="ctr">
            <a:solidFill>
              <a:schemeClr val="bg2">
                <a:lumMod val="25000"/>
              </a:schemeClr>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Tx/>
              <a:buNone/>
              <a:tabLst/>
            </a:pPr>
            <a:endParaRPr kumimoji="0" lang="pt-BR" sz="3200" b="1" i="0" u="none" strike="noStrike" cap="none" normalizeH="0" baseline="0">
              <a:ln>
                <a:noFill/>
              </a:ln>
              <a:solidFill>
                <a:schemeClr val="bg2"/>
              </a:solidFill>
              <a:effectLst/>
              <a:latin typeface="Times New Roman" pitchFamily="18" charset="0"/>
            </a:endParaRPr>
          </a:p>
        </p:txBody>
      </p:sp>
      <p:sp>
        <p:nvSpPr>
          <p:cNvPr id="3" name="Espaço Reservado para Conteúdo 2"/>
          <p:cNvSpPr>
            <a:spLocks noGrp="1"/>
          </p:cNvSpPr>
          <p:nvPr>
            <p:ph idx="1"/>
          </p:nvPr>
        </p:nvSpPr>
        <p:spPr>
          <a:xfrm>
            <a:off x="263352" y="476672"/>
            <a:ext cx="11665295" cy="4114316"/>
          </a:xfrm>
        </p:spPr>
        <p:txBody>
          <a:bodyPr/>
          <a:lstStyle/>
          <a:p>
            <a:pPr algn="just">
              <a:buFont typeface="Arial" panose="020B0604020202020204" pitchFamily="34" charset="0"/>
              <a:buChar char="•"/>
            </a:pPr>
            <a:r>
              <a:rPr lang="pt-BR" sz="3600" dirty="0">
                <a:latin typeface="Calibri" panose="020F0502020204030204" pitchFamily="34" charset="0"/>
                <a:cs typeface="Calibri" panose="020F0502020204030204" pitchFamily="34" charset="0"/>
              </a:rPr>
              <a:t>Caso não exista a fusão entre as firmas, qual deve ser o imposto </a:t>
            </a:r>
            <a:r>
              <a:rPr lang="pt-BR" sz="3600" dirty="0" err="1">
                <a:latin typeface="Calibri" panose="020F0502020204030204" pitchFamily="34" charset="0"/>
                <a:cs typeface="Calibri" panose="020F0502020204030204" pitchFamily="34" charset="0"/>
              </a:rPr>
              <a:t>pigouviano</a:t>
            </a:r>
            <a:r>
              <a:rPr lang="pt-BR" sz="3600" dirty="0">
                <a:latin typeface="Calibri" panose="020F0502020204030204" pitchFamily="34" charset="0"/>
                <a:cs typeface="Calibri" panose="020F0502020204030204" pitchFamily="34" charset="0"/>
              </a:rPr>
              <a:t> que faria com que a quantidade produzida fosse a quantidade socialmente ótima ?</a:t>
            </a:r>
          </a:p>
          <a:p>
            <a:pPr algn="just"/>
            <a:endParaRPr lang="pt-BR" sz="3600" dirty="0">
              <a:latin typeface="Calibri" panose="020F0502020204030204" pitchFamily="34" charset="0"/>
              <a:cs typeface="Calibri" panose="020F0502020204030204" pitchFamily="34" charset="0"/>
            </a:endParaRPr>
          </a:p>
          <a:p>
            <a:pPr algn="just"/>
            <a:endParaRPr lang="pt-BR" sz="3600" dirty="0">
              <a:latin typeface="Calibri" panose="020F0502020204030204" pitchFamily="34" charset="0"/>
              <a:cs typeface="Calibri" panose="020F0502020204030204" pitchFamily="34" charset="0"/>
            </a:endParaRPr>
          </a:p>
        </p:txBody>
      </p:sp>
      <p:graphicFrame>
        <p:nvGraphicFramePr>
          <p:cNvPr id="5" name="Objeto 4">
            <a:extLst>
              <a:ext uri="{FF2B5EF4-FFF2-40B4-BE49-F238E27FC236}">
                <a16:creationId xmlns:a16="http://schemas.microsoft.com/office/drawing/2014/main" id="{99849F07-A58C-4C95-8740-0F089CE9DA5F}"/>
              </a:ext>
            </a:extLst>
          </p:cNvPr>
          <p:cNvGraphicFramePr>
            <a:graphicFrameLocks noChangeAspect="1"/>
          </p:cNvGraphicFramePr>
          <p:nvPr>
            <p:extLst>
              <p:ext uri="{D42A27DB-BD31-4B8C-83A1-F6EECF244321}">
                <p14:modId xmlns:p14="http://schemas.microsoft.com/office/powerpoint/2010/main" val="1448979044"/>
              </p:ext>
            </p:extLst>
          </p:nvPr>
        </p:nvGraphicFramePr>
        <p:xfrm>
          <a:off x="793622" y="2276872"/>
          <a:ext cx="5273675" cy="1052513"/>
        </p:xfrm>
        <a:graphic>
          <a:graphicData uri="http://schemas.openxmlformats.org/presentationml/2006/ole">
            <mc:AlternateContent xmlns:mc="http://schemas.openxmlformats.org/markup-compatibility/2006">
              <mc:Choice xmlns:v="urn:schemas-microsoft-com:vml" Requires="v">
                <p:oleObj name="Equation" r:id="rId2" imgW="1726920" imgH="393480" progId="Equation.DSMT4">
                  <p:embed/>
                </p:oleObj>
              </mc:Choice>
              <mc:Fallback>
                <p:oleObj name="Equation" r:id="rId2" imgW="1726920" imgH="393480" progId="Equation.DSMT4">
                  <p:embed/>
                  <p:pic>
                    <p:nvPicPr>
                      <p:cNvPr id="5" name="Objeto 4"/>
                      <p:cNvPicPr/>
                      <p:nvPr/>
                    </p:nvPicPr>
                    <p:blipFill>
                      <a:blip r:embed="rId3"/>
                      <a:stretch>
                        <a:fillRect/>
                      </a:stretch>
                    </p:blipFill>
                    <p:spPr>
                      <a:xfrm>
                        <a:off x="793622" y="2276872"/>
                        <a:ext cx="5273675" cy="1052513"/>
                      </a:xfrm>
                      <a:prstGeom prst="rect">
                        <a:avLst/>
                      </a:prstGeom>
                      <a:noFill/>
                      <a:ln>
                        <a:noFill/>
                      </a:ln>
                    </p:spPr>
                  </p:pic>
                </p:oleObj>
              </mc:Fallback>
            </mc:AlternateContent>
          </a:graphicData>
        </a:graphic>
      </p:graphicFrame>
      <p:graphicFrame>
        <p:nvGraphicFramePr>
          <p:cNvPr id="6" name="Objeto 5">
            <a:extLst>
              <a:ext uri="{FF2B5EF4-FFF2-40B4-BE49-F238E27FC236}">
                <a16:creationId xmlns:a16="http://schemas.microsoft.com/office/drawing/2014/main" id="{9DFD110F-57AA-4C3B-9F56-FFA7E44F06B4}"/>
              </a:ext>
            </a:extLst>
          </p:cNvPr>
          <p:cNvGraphicFramePr>
            <a:graphicFrameLocks noChangeAspect="1"/>
          </p:cNvGraphicFramePr>
          <p:nvPr>
            <p:extLst>
              <p:ext uri="{D42A27DB-BD31-4B8C-83A1-F6EECF244321}">
                <p14:modId xmlns:p14="http://schemas.microsoft.com/office/powerpoint/2010/main" val="4001150146"/>
              </p:ext>
            </p:extLst>
          </p:nvPr>
        </p:nvGraphicFramePr>
        <p:xfrm>
          <a:off x="810145" y="3571032"/>
          <a:ext cx="8958263" cy="1154112"/>
        </p:xfrm>
        <a:graphic>
          <a:graphicData uri="http://schemas.openxmlformats.org/presentationml/2006/ole">
            <mc:AlternateContent xmlns:mc="http://schemas.openxmlformats.org/markup-compatibility/2006">
              <mc:Choice xmlns:v="urn:schemas-microsoft-com:vml" Requires="v">
                <p:oleObj name="Equation" r:id="rId4" imgW="2933640" imgH="431640" progId="Equation.DSMT4">
                  <p:embed/>
                </p:oleObj>
              </mc:Choice>
              <mc:Fallback>
                <p:oleObj name="Equation" r:id="rId4" imgW="2933640" imgH="431640" progId="Equation.DSMT4">
                  <p:embed/>
                  <p:pic>
                    <p:nvPicPr>
                      <p:cNvPr id="5" name="Objeto 4">
                        <a:extLst>
                          <a:ext uri="{FF2B5EF4-FFF2-40B4-BE49-F238E27FC236}">
                            <a16:creationId xmlns:a16="http://schemas.microsoft.com/office/drawing/2014/main" id="{99849F07-A58C-4C95-8740-0F089CE9DA5F}"/>
                          </a:ext>
                        </a:extLst>
                      </p:cNvPr>
                      <p:cNvPicPr/>
                      <p:nvPr/>
                    </p:nvPicPr>
                    <p:blipFill>
                      <a:blip r:embed="rId5"/>
                      <a:stretch>
                        <a:fillRect/>
                      </a:stretch>
                    </p:blipFill>
                    <p:spPr>
                      <a:xfrm>
                        <a:off x="810145" y="3571032"/>
                        <a:ext cx="8958263" cy="1154112"/>
                      </a:xfrm>
                      <a:prstGeom prst="rect">
                        <a:avLst/>
                      </a:prstGeom>
                      <a:noFill/>
                      <a:ln>
                        <a:noFill/>
                      </a:ln>
                    </p:spPr>
                  </p:pic>
                </p:oleObj>
              </mc:Fallback>
            </mc:AlternateContent>
          </a:graphicData>
        </a:graphic>
      </p:graphicFrame>
      <p:graphicFrame>
        <p:nvGraphicFramePr>
          <p:cNvPr id="7" name="Objeto 6">
            <a:extLst>
              <a:ext uri="{FF2B5EF4-FFF2-40B4-BE49-F238E27FC236}">
                <a16:creationId xmlns:a16="http://schemas.microsoft.com/office/drawing/2014/main" id="{BBB0BE1A-85EC-470A-8133-1FDE2C7E5EB0}"/>
              </a:ext>
            </a:extLst>
          </p:cNvPr>
          <p:cNvGraphicFramePr>
            <a:graphicFrameLocks noChangeAspect="1"/>
          </p:cNvGraphicFramePr>
          <p:nvPr>
            <p:extLst>
              <p:ext uri="{D42A27DB-BD31-4B8C-83A1-F6EECF244321}">
                <p14:modId xmlns:p14="http://schemas.microsoft.com/office/powerpoint/2010/main" val="4117914553"/>
              </p:ext>
            </p:extLst>
          </p:nvPr>
        </p:nvGraphicFramePr>
        <p:xfrm>
          <a:off x="839416" y="5088731"/>
          <a:ext cx="4964113" cy="644525"/>
        </p:xfrm>
        <a:graphic>
          <a:graphicData uri="http://schemas.openxmlformats.org/presentationml/2006/ole">
            <mc:AlternateContent xmlns:mc="http://schemas.openxmlformats.org/markup-compatibility/2006">
              <mc:Choice xmlns:v="urn:schemas-microsoft-com:vml" Requires="v">
                <p:oleObj name="Equation" r:id="rId6" imgW="1625400" imgH="241200" progId="Equation.DSMT4">
                  <p:embed/>
                </p:oleObj>
              </mc:Choice>
              <mc:Fallback>
                <p:oleObj name="Equation" r:id="rId6" imgW="1625400" imgH="241200" progId="Equation.DSMT4">
                  <p:embed/>
                  <p:pic>
                    <p:nvPicPr>
                      <p:cNvPr id="6" name="Objeto 5">
                        <a:extLst>
                          <a:ext uri="{FF2B5EF4-FFF2-40B4-BE49-F238E27FC236}">
                            <a16:creationId xmlns:a16="http://schemas.microsoft.com/office/drawing/2014/main" id="{9DFD110F-57AA-4C3B-9F56-FFA7E44F06B4}"/>
                          </a:ext>
                        </a:extLst>
                      </p:cNvPr>
                      <p:cNvPicPr/>
                      <p:nvPr/>
                    </p:nvPicPr>
                    <p:blipFill>
                      <a:blip r:embed="rId7"/>
                      <a:stretch>
                        <a:fillRect/>
                      </a:stretch>
                    </p:blipFill>
                    <p:spPr>
                      <a:xfrm>
                        <a:off x="839416" y="5088731"/>
                        <a:ext cx="4964113" cy="6445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855271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4"/>
          <p:cNvSpPr>
            <a:spLocks noGrp="1" noChangeArrowheads="1"/>
          </p:cNvSpPr>
          <p:nvPr>
            <p:ph type="title"/>
          </p:nvPr>
        </p:nvSpPr>
        <p:spPr>
          <a:xfrm>
            <a:off x="0" y="125760"/>
            <a:ext cx="12192000" cy="11430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Mercados Incompletos (Pouco Desenvolvidos)</a:t>
            </a:r>
          </a:p>
        </p:txBody>
      </p:sp>
      <p:sp>
        <p:nvSpPr>
          <p:cNvPr id="81923" name="Rectangle 5"/>
          <p:cNvSpPr>
            <a:spLocks noGrp="1" noChangeArrowheads="1"/>
          </p:cNvSpPr>
          <p:nvPr>
            <p:ph idx="1"/>
          </p:nvPr>
        </p:nvSpPr>
        <p:spPr>
          <a:xfrm>
            <a:off x="216024" y="1124744"/>
            <a:ext cx="11496600" cy="4114800"/>
          </a:xfrm>
          <a:noFill/>
        </p:spPr>
        <p:txBody>
          <a:bodyPr/>
          <a:lstStyle/>
          <a:p>
            <a:pPr lvl="1" algn="just">
              <a:buFont typeface="Arial" panose="020B0604020202020204" pitchFamily="34" charset="0"/>
              <a:buChar char="•"/>
            </a:pPr>
            <a:r>
              <a:rPr lang="pt-BR" altLang="en-US" sz="3500" dirty="0">
                <a:latin typeface="Calibri" panose="020F0502020204030204" pitchFamily="34" charset="0"/>
                <a:cs typeface="Calibri" panose="020F0502020204030204" pitchFamily="34" charset="0"/>
              </a:rPr>
              <a:t>Mercados de seguros e de capitais</a:t>
            </a:r>
          </a:p>
          <a:p>
            <a:pPr lvl="1" algn="just">
              <a:buFont typeface="Arial" panose="020B0604020202020204" pitchFamily="34" charset="0"/>
              <a:buChar char="•"/>
            </a:pPr>
            <a:r>
              <a:rPr lang="pt-BR" altLang="en-US" sz="3500" dirty="0">
                <a:latin typeface="Calibri" panose="020F0502020204030204" pitchFamily="34" charset="0"/>
                <a:cs typeface="Calibri" panose="020F0502020204030204" pitchFamily="34" charset="0"/>
              </a:rPr>
              <a:t>Seguros e financiamento de longo prazo</a:t>
            </a:r>
          </a:p>
          <a:p>
            <a:pPr lvl="1" algn="just">
              <a:buFont typeface="Arial" panose="020B0604020202020204" pitchFamily="34" charset="0"/>
              <a:buChar char="•"/>
            </a:pPr>
            <a:r>
              <a:rPr lang="pt-BR" altLang="en-US" sz="3500" dirty="0">
                <a:latin typeface="Calibri" panose="020F0502020204030204" pitchFamily="34" charset="0"/>
                <a:cs typeface="Calibri" panose="020F0502020204030204" pitchFamily="34" charset="0"/>
              </a:rPr>
              <a:t>Crédito agrícola</a:t>
            </a:r>
          </a:p>
          <a:p>
            <a:pPr lvl="1" algn="just">
              <a:buFont typeface="Arial" panose="020B0604020202020204" pitchFamily="34" charset="0"/>
              <a:buChar char="•"/>
            </a:pPr>
            <a:r>
              <a:rPr lang="pt-BR" altLang="en-US" sz="3500" dirty="0">
                <a:latin typeface="Calibri" panose="020F0502020204030204" pitchFamily="34" charset="0"/>
                <a:cs typeface="Calibri" panose="020F0502020204030204" pitchFamily="34" charset="0"/>
              </a:rPr>
              <a:t>Crédito educativo</a:t>
            </a:r>
          </a:p>
          <a:p>
            <a:pPr lvl="1" algn="just">
              <a:buFont typeface="Arial" panose="020B0604020202020204" pitchFamily="34" charset="0"/>
              <a:buChar char="•"/>
            </a:pPr>
            <a:r>
              <a:rPr lang="pt-BR" altLang="en-US" sz="3500" dirty="0">
                <a:latin typeface="Calibri" panose="020F0502020204030204" pitchFamily="34" charset="0"/>
                <a:cs typeface="Calibri" panose="020F0502020204030204" pitchFamily="34" charset="0"/>
              </a:rPr>
              <a:t>Pequena e média empresa</a:t>
            </a:r>
          </a:p>
          <a:p>
            <a:pPr lvl="1" algn="just">
              <a:buFont typeface="Arial" panose="020B0604020202020204" pitchFamily="34" charset="0"/>
              <a:buChar char="•"/>
            </a:pPr>
            <a:r>
              <a:rPr lang="pt-BR" altLang="en-US" sz="3500" dirty="0">
                <a:latin typeface="Calibri" panose="020F0502020204030204" pitchFamily="34" charset="0"/>
                <a:cs typeface="Calibri" panose="020F0502020204030204" pitchFamily="34" charset="0"/>
              </a:rPr>
              <a:t>Financiamento habitacional</a:t>
            </a:r>
          </a:p>
          <a:p>
            <a:pPr lvl="1" algn="just">
              <a:buFont typeface="Arial" panose="020B0604020202020204" pitchFamily="34" charset="0"/>
              <a:buChar char="•"/>
            </a:pPr>
            <a:r>
              <a:rPr lang="pt-BR" altLang="en-US" sz="3500" dirty="0">
                <a:latin typeface="Calibri" panose="020F0502020204030204" pitchFamily="34" charset="0"/>
                <a:cs typeface="Calibri" panose="020F0502020204030204" pitchFamily="34" charset="0"/>
              </a:rPr>
              <a:t>Mercado complementares (infraestrutura)</a:t>
            </a:r>
          </a:p>
          <a:p>
            <a:pPr lvl="1" algn="just">
              <a:buFont typeface="Arial" panose="020B0604020202020204" pitchFamily="34" charset="0"/>
              <a:buChar char="•"/>
            </a:pPr>
            <a:endParaRPr lang="pt-BR" altLang="en-US" sz="800" dirty="0">
              <a:latin typeface="Calibri" panose="020F0502020204030204" pitchFamily="34" charset="0"/>
              <a:cs typeface="Calibri" panose="020F0502020204030204" pitchFamily="34" charset="0"/>
            </a:endParaRPr>
          </a:p>
          <a:p>
            <a:pPr algn="just">
              <a:buFont typeface="Arial" panose="020B0604020202020204" pitchFamily="34" charset="0"/>
              <a:buChar char="•"/>
            </a:pPr>
            <a:r>
              <a:rPr lang="pt-BR" altLang="en-US" sz="3200" b="1" dirty="0">
                <a:latin typeface="Calibri" panose="020F0502020204030204" pitchFamily="34" charset="0"/>
                <a:cs typeface="Calibri" panose="020F0502020204030204" pitchFamily="34" charset="0"/>
              </a:rPr>
              <a:t>Problemas: i) como mensurar incompletude ?  </a:t>
            </a:r>
            <a:r>
              <a:rPr lang="pt-BR" altLang="en-US" sz="3200" b="1" dirty="0" err="1">
                <a:latin typeface="Calibri" panose="020F0502020204030204" pitchFamily="34" charset="0"/>
                <a:cs typeface="Calibri" panose="020F0502020204030204" pitchFamily="34" charset="0"/>
              </a:rPr>
              <a:t>ii</a:t>
            </a:r>
            <a:r>
              <a:rPr lang="pt-BR" altLang="en-US" sz="3200" b="1" dirty="0">
                <a:latin typeface="Calibri" panose="020F0502020204030204" pitchFamily="34" charset="0"/>
                <a:cs typeface="Calibri" panose="020F0502020204030204" pitchFamily="34" charset="0"/>
              </a:rPr>
              <a:t>) a participação do setor público pode expulsar o setor privado ?</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4"/>
          <p:cNvSpPr>
            <a:spLocks noGrp="1" noChangeArrowheads="1"/>
          </p:cNvSpPr>
          <p:nvPr>
            <p:ph type="title"/>
          </p:nvPr>
        </p:nvSpPr>
        <p:spPr>
          <a:xfrm>
            <a:off x="2209800" y="44624"/>
            <a:ext cx="7772400" cy="11430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Falhas de Informação</a:t>
            </a:r>
          </a:p>
        </p:txBody>
      </p:sp>
      <p:sp>
        <p:nvSpPr>
          <p:cNvPr id="82947" name="Rectangle 5"/>
          <p:cNvSpPr>
            <a:spLocks noGrp="1" noChangeArrowheads="1"/>
          </p:cNvSpPr>
          <p:nvPr>
            <p:ph idx="1"/>
          </p:nvPr>
        </p:nvSpPr>
        <p:spPr>
          <a:xfrm>
            <a:off x="263352" y="968577"/>
            <a:ext cx="11737304" cy="4116607"/>
          </a:xfrm>
          <a:noFill/>
        </p:spPr>
        <p:txBody>
          <a:bodyPr/>
          <a:lstStyle/>
          <a:p>
            <a:pPr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Muitas das atividades do governo dizem respeito ao fato de que o mercado produz pouca informação, o que gera transações que não são eficientes.</a:t>
            </a:r>
          </a:p>
          <a:p>
            <a:pPr algn="just" eaLnBrk="1" hangingPunct="1">
              <a:buClrTx/>
              <a:buFont typeface="Arial" panose="020B0604020202020204" pitchFamily="34" charset="0"/>
              <a:buChar char="•"/>
            </a:pPr>
            <a:endParaRPr lang="pt-BR" altLang="en-US" sz="40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endParaRPr lang="pt-BR" altLang="en-US" sz="400" dirty="0">
              <a:latin typeface="Calibri" panose="020F0502020204030204" pitchFamily="34" charset="0"/>
              <a:cs typeface="Calibri" panose="020F0502020204030204" pitchFamily="34" charset="0"/>
            </a:endParaRPr>
          </a:p>
          <a:p>
            <a:pPr lvl="1" algn="just" eaLnBrk="1" hangingPunct="1">
              <a:buClrTx/>
              <a:buFont typeface="Arial" panose="020B0604020202020204" pitchFamily="34" charset="0"/>
              <a:buChar char="•"/>
            </a:pPr>
            <a:r>
              <a:rPr lang="pt-BR" altLang="en-US" sz="3400" dirty="0">
                <a:latin typeface="Calibri" panose="020F0502020204030204" pitchFamily="34" charset="0"/>
                <a:cs typeface="Calibri" panose="020F0502020204030204" pitchFamily="34" charset="0"/>
              </a:rPr>
              <a:t>Obrigação de informar taxas de juros</a:t>
            </a:r>
          </a:p>
          <a:p>
            <a:pPr lvl="1" algn="just" eaLnBrk="1" hangingPunct="1">
              <a:buClrTx/>
              <a:buFont typeface="Arial" panose="020B0604020202020204" pitchFamily="34" charset="0"/>
              <a:buChar char="•"/>
            </a:pPr>
            <a:r>
              <a:rPr lang="pt-BR" altLang="en-US" sz="3400" dirty="0">
                <a:latin typeface="Calibri" panose="020F0502020204030204" pitchFamily="34" charset="0"/>
                <a:cs typeface="Calibri" panose="020F0502020204030204" pitchFamily="34" charset="0"/>
              </a:rPr>
              <a:t>Significado da palavra </a:t>
            </a:r>
            <a:r>
              <a:rPr lang="pt-BR" altLang="en-US" sz="3400" i="1" dirty="0">
                <a:latin typeface="Calibri" panose="020F0502020204030204" pitchFamily="34" charset="0"/>
                <a:cs typeface="Calibri" panose="020F0502020204030204" pitchFamily="34" charset="0"/>
              </a:rPr>
              <a:t>diet X light</a:t>
            </a:r>
            <a:endParaRPr lang="pt-BR" altLang="en-US" sz="3400" dirty="0">
              <a:latin typeface="Calibri" panose="020F0502020204030204" pitchFamily="34" charset="0"/>
              <a:cs typeface="Calibri" panose="020F0502020204030204" pitchFamily="34" charset="0"/>
            </a:endParaRPr>
          </a:p>
          <a:p>
            <a:pPr lvl="1" algn="just" eaLnBrk="1" hangingPunct="1">
              <a:buClrTx/>
              <a:buFont typeface="Arial" panose="020B0604020202020204" pitchFamily="34" charset="0"/>
              <a:buChar char="•"/>
            </a:pPr>
            <a:r>
              <a:rPr lang="pt-BR" altLang="en-US" sz="3400" dirty="0">
                <a:latin typeface="Calibri" panose="020F0502020204030204" pitchFamily="34" charset="0"/>
                <a:cs typeface="Calibri" panose="020F0502020204030204" pitchFamily="34" charset="0"/>
              </a:rPr>
              <a:t>Composição dos produtos</a:t>
            </a:r>
          </a:p>
          <a:p>
            <a:pPr lvl="1" algn="just" eaLnBrk="1" hangingPunct="1">
              <a:buClrTx/>
              <a:buFont typeface="Arial" panose="020B0604020202020204" pitchFamily="34" charset="0"/>
              <a:buChar char="•"/>
            </a:pPr>
            <a:r>
              <a:rPr lang="pt-BR" altLang="en-US" sz="3400" dirty="0">
                <a:latin typeface="Calibri" panose="020F0502020204030204" pitchFamily="34" charset="0"/>
                <a:cs typeface="Calibri" panose="020F0502020204030204" pitchFamily="34" charset="0"/>
              </a:rPr>
              <a:t>Nome do genérico no caso dos remédios</a:t>
            </a:r>
          </a:p>
          <a:p>
            <a:pPr lvl="1" algn="just" eaLnBrk="1" hangingPunct="1">
              <a:buClrTx/>
              <a:buFont typeface="Arial" panose="020B0604020202020204" pitchFamily="34" charset="0"/>
              <a:buChar char="•"/>
            </a:pPr>
            <a:r>
              <a:rPr lang="pt-BR" altLang="en-US" sz="3400" dirty="0">
                <a:latin typeface="Calibri" panose="020F0502020204030204" pitchFamily="34" charset="0"/>
                <a:cs typeface="Calibri" panose="020F0502020204030204" pitchFamily="34" charset="0"/>
              </a:rPr>
              <a:t>Informes de tempo e marés</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9E3B3ED1-EFA3-4A90-B5EF-09DDA88E6371}"/>
              </a:ext>
            </a:extLst>
          </p:cNvPr>
          <p:cNvSpPr>
            <a:spLocks noGrp="1" noChangeArrowheads="1"/>
          </p:cNvSpPr>
          <p:nvPr>
            <p:ph idx="1"/>
          </p:nvPr>
        </p:nvSpPr>
        <p:spPr>
          <a:xfrm>
            <a:off x="191344" y="1040585"/>
            <a:ext cx="11737304" cy="4116607"/>
          </a:xfrm>
          <a:noFill/>
        </p:spPr>
        <p:txBody>
          <a:bodyPr/>
          <a:lstStyle/>
          <a:p>
            <a:pPr algn="just">
              <a:buFont typeface="Arial" panose="020B0604020202020204" pitchFamily="34" charset="0"/>
              <a:buChar char="•"/>
            </a:pPr>
            <a:r>
              <a:rPr lang="pt-BR" sz="3800" dirty="0">
                <a:latin typeface="Calibri" panose="020F0502020204030204" pitchFamily="34" charset="0"/>
                <a:cs typeface="Calibri" panose="020F0502020204030204" pitchFamily="34" charset="0"/>
              </a:rPr>
              <a:t>Em nossas análises anteriores não examinamos os problemas provocados por </a:t>
            </a:r>
            <a:r>
              <a:rPr lang="pt-BR" sz="3800" b="1" dirty="0">
                <a:latin typeface="Calibri" panose="020F0502020204030204" pitchFamily="34" charset="0"/>
                <a:cs typeface="Calibri" panose="020F0502020204030204" pitchFamily="34" charset="0"/>
              </a:rPr>
              <a:t>assimetrias informacionais</a:t>
            </a:r>
            <a:r>
              <a:rPr lang="pt-BR" sz="3800" dirty="0">
                <a:latin typeface="Calibri" panose="020F0502020204030204" pitchFamily="34" charset="0"/>
                <a:cs typeface="Calibri" panose="020F0502020204030204" pitchFamily="34" charset="0"/>
              </a:rPr>
              <a:t>.</a:t>
            </a:r>
          </a:p>
          <a:p>
            <a:pPr algn="just">
              <a:buFont typeface="Arial" panose="020B0604020202020204" pitchFamily="34" charset="0"/>
              <a:buChar char="•"/>
            </a:pPr>
            <a:endParaRPr lang="pt-BR" sz="200" dirty="0">
              <a:latin typeface="Calibri" panose="020F0502020204030204" pitchFamily="34" charset="0"/>
              <a:cs typeface="Calibri" panose="020F0502020204030204" pitchFamily="34" charset="0"/>
            </a:endParaRPr>
          </a:p>
          <a:p>
            <a:pPr lvl="1" algn="just">
              <a:buFont typeface="Arial" panose="020B0604020202020204" pitchFamily="34" charset="0"/>
              <a:buChar char="•"/>
            </a:pPr>
            <a:r>
              <a:rPr lang="pt-BR" sz="3300" dirty="0">
                <a:latin typeface="Calibri" panose="020F0502020204030204" pitchFamily="34" charset="0"/>
                <a:cs typeface="Calibri" panose="020F0502020204030204" pitchFamily="34" charset="0"/>
              </a:rPr>
              <a:t>Presumia-se que, tanto os compradores quanto os vendedores estavam perfeitamente informados sobre a qualidade dos bens vendidos no mercado.</a:t>
            </a:r>
          </a:p>
          <a:p>
            <a:pPr lvl="1" algn="just">
              <a:buFont typeface="Arial" panose="020B0604020202020204" pitchFamily="34" charset="0"/>
              <a:buChar char="•"/>
            </a:pPr>
            <a:r>
              <a:rPr lang="pt-BR" sz="3300" dirty="0">
                <a:latin typeface="Calibri" panose="020F0502020204030204" pitchFamily="34" charset="0"/>
                <a:cs typeface="Calibri" panose="020F0502020204030204" pitchFamily="34" charset="0"/>
              </a:rPr>
              <a:t>Se os consumidores e os vendedores tiverem a mesma informação sobre a qualidade do bem, uma melhor qualidade seria corretamente informada por um preço mais alto. </a:t>
            </a:r>
          </a:p>
          <a:p>
            <a:pPr lvl="1" algn="just">
              <a:buFont typeface="Arial" panose="020B0604020202020204" pitchFamily="34" charset="0"/>
              <a:buChar char="•"/>
            </a:pPr>
            <a:r>
              <a:rPr lang="pt-BR" sz="3300" dirty="0">
                <a:latin typeface="Calibri" panose="020F0502020204030204" pitchFamily="34" charset="0"/>
                <a:cs typeface="Calibri" panose="020F0502020204030204" pitchFamily="34" charset="0"/>
              </a:rPr>
              <a:t>Mas se </a:t>
            </a:r>
            <a:r>
              <a:rPr lang="pt-BR" sz="3300" b="1" dirty="0">
                <a:latin typeface="Calibri" panose="020F0502020204030204" pitchFamily="34" charset="0"/>
                <a:cs typeface="Calibri" panose="020F0502020204030204" pitchFamily="34" charset="0"/>
              </a:rPr>
              <a:t>um lado do mercado </a:t>
            </a:r>
            <a:r>
              <a:rPr lang="pt-BR" sz="3300" dirty="0">
                <a:latin typeface="Calibri" panose="020F0502020204030204" pitchFamily="34" charset="0"/>
                <a:cs typeface="Calibri" panose="020F0502020204030204" pitchFamily="34" charset="0"/>
              </a:rPr>
              <a:t>for </a:t>
            </a:r>
            <a:r>
              <a:rPr lang="pt-BR" sz="3300" b="1" dirty="0">
                <a:latin typeface="Calibri" panose="020F0502020204030204" pitchFamily="34" charset="0"/>
                <a:cs typeface="Calibri" panose="020F0502020204030204" pitchFamily="34" charset="0"/>
              </a:rPr>
              <a:t>mais informado </a:t>
            </a:r>
            <a:r>
              <a:rPr lang="pt-BR" sz="3300" dirty="0">
                <a:latin typeface="Calibri" panose="020F0502020204030204" pitchFamily="34" charset="0"/>
                <a:cs typeface="Calibri" panose="020F0502020204030204" pitchFamily="34" charset="0"/>
              </a:rPr>
              <a:t>do que o outro, os </a:t>
            </a:r>
            <a:r>
              <a:rPr lang="pt-BR" sz="3300" b="1" dirty="0">
                <a:latin typeface="Calibri" panose="020F0502020204030204" pitchFamily="34" charset="0"/>
                <a:cs typeface="Calibri" panose="020F0502020204030204" pitchFamily="34" charset="0"/>
              </a:rPr>
              <a:t>preços</a:t>
            </a:r>
            <a:r>
              <a:rPr lang="pt-BR" sz="3300" dirty="0">
                <a:latin typeface="Calibri" panose="020F0502020204030204" pitchFamily="34" charset="0"/>
                <a:cs typeface="Calibri" panose="020F0502020204030204" pitchFamily="34" charset="0"/>
              </a:rPr>
              <a:t> </a:t>
            </a:r>
            <a:r>
              <a:rPr lang="pt-BR" sz="3300" b="1" dirty="0">
                <a:latin typeface="Calibri" panose="020F0502020204030204" pitchFamily="34" charset="0"/>
                <a:cs typeface="Calibri" panose="020F0502020204030204" pitchFamily="34" charset="0"/>
              </a:rPr>
              <a:t>não informarão corretamente a qualidade</a:t>
            </a:r>
            <a:r>
              <a:rPr lang="pt-BR" sz="3300" dirty="0">
                <a:latin typeface="Calibri" panose="020F0502020204030204" pitchFamily="34" charset="0"/>
                <a:cs typeface="Calibri" panose="020F0502020204030204" pitchFamily="34" charset="0"/>
              </a:rPr>
              <a:t>. </a:t>
            </a:r>
          </a:p>
          <a:p>
            <a:pPr marL="537638" lvl="1" indent="0" algn="just">
              <a:buNone/>
            </a:pPr>
            <a:endParaRPr lang="pt-BR" sz="400" dirty="0">
              <a:latin typeface="Calibri" panose="020F0502020204030204" pitchFamily="34" charset="0"/>
              <a:cs typeface="Calibri" panose="020F0502020204030204" pitchFamily="34" charset="0"/>
            </a:endParaRPr>
          </a:p>
        </p:txBody>
      </p:sp>
      <p:sp>
        <p:nvSpPr>
          <p:cNvPr id="7" name="Título 1">
            <a:extLst>
              <a:ext uri="{FF2B5EF4-FFF2-40B4-BE49-F238E27FC236}">
                <a16:creationId xmlns:a16="http://schemas.microsoft.com/office/drawing/2014/main" id="{37100782-6D7D-4BBA-96D0-E8E3EA2E098E}"/>
              </a:ext>
            </a:extLst>
          </p:cNvPr>
          <p:cNvSpPr>
            <a:spLocks noGrp="1"/>
          </p:cNvSpPr>
          <p:nvPr>
            <p:ph type="title"/>
          </p:nvPr>
        </p:nvSpPr>
        <p:spPr>
          <a:xfrm>
            <a:off x="838200" y="149101"/>
            <a:ext cx="10598834" cy="975643"/>
          </a:xfrm>
        </p:spPr>
        <p:txBody>
          <a:bodyPr>
            <a:normAutofit/>
          </a:bodyPr>
          <a:lstStyle/>
          <a:p>
            <a:pPr algn="ctr"/>
            <a:r>
              <a:rPr lang="pt-BR" sz="4800" b="1" dirty="0">
                <a:solidFill>
                  <a:schemeClr val="tx1"/>
                </a:solidFill>
                <a:latin typeface="Arial" panose="020B0604020202020204" pitchFamily="34" charset="0"/>
                <a:cs typeface="Arial" panose="020B0604020202020204" pitchFamily="34" charset="0"/>
              </a:rPr>
              <a:t>Informação Assimétrica</a:t>
            </a:r>
          </a:p>
        </p:txBody>
      </p:sp>
    </p:spTree>
    <p:extLst>
      <p:ext uri="{BB962C8B-B14F-4D97-AF65-F5344CB8AC3E}">
        <p14:creationId xmlns:p14="http://schemas.microsoft.com/office/powerpoint/2010/main" val="3455090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 calcmode="lin" valueType="num">
                                      <p:cBhvr additive="base">
                                        <p:cTn id="1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E05A3F17-C039-4864-A16B-D193D55D048E}"/>
              </a:ext>
            </a:extLst>
          </p:cNvPr>
          <p:cNvSpPr>
            <a:spLocks noGrp="1"/>
          </p:cNvSpPr>
          <p:nvPr>
            <p:ph type="title"/>
          </p:nvPr>
        </p:nvSpPr>
        <p:spPr>
          <a:xfrm>
            <a:off x="838200" y="149101"/>
            <a:ext cx="10598834" cy="975643"/>
          </a:xfrm>
        </p:spPr>
        <p:txBody>
          <a:bodyPr>
            <a:normAutofit/>
          </a:bodyPr>
          <a:lstStyle/>
          <a:p>
            <a:pPr algn="ctr"/>
            <a:r>
              <a:rPr lang="pt-BR" sz="4800" b="1" dirty="0">
                <a:solidFill>
                  <a:schemeClr val="tx1"/>
                </a:solidFill>
                <a:latin typeface="Arial" panose="020B0604020202020204" pitchFamily="34" charset="0"/>
                <a:cs typeface="Arial" panose="020B0604020202020204" pitchFamily="34" charset="0"/>
              </a:rPr>
              <a:t>Informação Assimétrica</a:t>
            </a:r>
          </a:p>
        </p:txBody>
      </p:sp>
      <p:sp>
        <p:nvSpPr>
          <p:cNvPr id="5" name="Rectangle 5">
            <a:extLst>
              <a:ext uri="{FF2B5EF4-FFF2-40B4-BE49-F238E27FC236}">
                <a16:creationId xmlns:a16="http://schemas.microsoft.com/office/drawing/2014/main" id="{CDED4814-7D12-43A3-91F1-919B0B1A846A}"/>
              </a:ext>
            </a:extLst>
          </p:cNvPr>
          <p:cNvSpPr>
            <a:spLocks noGrp="1" noChangeArrowheads="1"/>
          </p:cNvSpPr>
          <p:nvPr>
            <p:ph idx="1"/>
          </p:nvPr>
        </p:nvSpPr>
        <p:spPr>
          <a:xfrm>
            <a:off x="119336" y="908720"/>
            <a:ext cx="11953328" cy="4116607"/>
          </a:xfrm>
          <a:noFill/>
        </p:spPr>
        <p:txBody>
          <a:bodyPr/>
          <a:lstStyle/>
          <a:p>
            <a:pPr algn="just">
              <a:buFont typeface="Arial" panose="020B0604020202020204" pitchFamily="34" charset="0"/>
              <a:buChar char="•"/>
            </a:pPr>
            <a:r>
              <a:rPr lang="pt-BR" sz="3600" b="1" dirty="0">
                <a:latin typeface="Calibri" panose="020F0502020204030204" pitchFamily="34" charset="0"/>
                <a:cs typeface="Calibri" panose="020F0502020204030204" pitchFamily="34" charset="0"/>
              </a:rPr>
              <a:t>Exemplo (Akerlof – 1970)</a:t>
            </a:r>
          </a:p>
          <a:p>
            <a:pPr algn="just">
              <a:buFont typeface="Arial" panose="020B0604020202020204" pitchFamily="34" charset="0"/>
              <a:buChar char="•"/>
            </a:pPr>
            <a:r>
              <a:rPr lang="pt-BR" sz="3600" b="1" dirty="0">
                <a:latin typeface="Calibri" panose="020F0502020204030204" pitchFamily="34" charset="0"/>
                <a:cs typeface="Calibri" panose="020F0502020204030204" pitchFamily="34" charset="0"/>
              </a:rPr>
              <a:t>“The Market for </a:t>
            </a:r>
            <a:r>
              <a:rPr lang="pt-BR" sz="3600" b="1" dirty="0" err="1">
                <a:latin typeface="Calibri" panose="020F0502020204030204" pitchFamily="34" charset="0"/>
                <a:cs typeface="Calibri" panose="020F0502020204030204" pitchFamily="34" charset="0"/>
              </a:rPr>
              <a:t>Lemons</a:t>
            </a:r>
            <a:r>
              <a:rPr lang="pt-BR" sz="3600" b="1" dirty="0">
                <a:latin typeface="Calibri" panose="020F0502020204030204" pitchFamily="34" charset="0"/>
                <a:cs typeface="Calibri" panose="020F0502020204030204" pitchFamily="34" charset="0"/>
              </a:rPr>
              <a:t>*”: O Mercado de Carros Usados.</a:t>
            </a:r>
          </a:p>
          <a:p>
            <a:pPr algn="just">
              <a:buFont typeface="Arial" panose="020B0604020202020204" pitchFamily="34" charset="0"/>
              <a:buChar char="•"/>
            </a:pPr>
            <a:r>
              <a:rPr lang="pt-BR" altLang="pt-BR" sz="3500" dirty="0">
                <a:latin typeface="Calibri" panose="020F0502020204030204" pitchFamily="34" charset="0"/>
                <a:cs typeface="Calibri" panose="020F0502020204030204" pitchFamily="34" charset="0"/>
              </a:rPr>
              <a:t>A </a:t>
            </a:r>
            <a:r>
              <a:rPr lang="pt-BR" altLang="pt-BR" sz="3500" b="1" dirty="0">
                <a:latin typeface="Calibri" panose="020F0502020204030204" pitchFamily="34" charset="0"/>
                <a:cs typeface="Calibri" panose="020F0502020204030204" pitchFamily="34" charset="0"/>
              </a:rPr>
              <a:t>falta de informação completa </a:t>
            </a:r>
            <a:r>
              <a:rPr lang="pt-BR" altLang="pt-BR" sz="3500" dirty="0">
                <a:latin typeface="Calibri" panose="020F0502020204030204" pitchFamily="34" charset="0"/>
                <a:cs typeface="Calibri" panose="020F0502020204030204" pitchFamily="34" charset="0"/>
              </a:rPr>
              <a:t>no momento da compra de um automóvel usado </a:t>
            </a:r>
            <a:r>
              <a:rPr lang="pt-BR" altLang="pt-BR" sz="3500" b="1" dirty="0">
                <a:latin typeface="Calibri" panose="020F0502020204030204" pitchFamily="34" charset="0"/>
                <a:cs typeface="Calibri" panose="020F0502020204030204" pitchFamily="34" charset="0"/>
              </a:rPr>
              <a:t>aumenta o risco </a:t>
            </a:r>
            <a:r>
              <a:rPr lang="pt-BR" altLang="pt-BR" sz="3500" dirty="0">
                <a:latin typeface="Calibri" panose="020F0502020204030204" pitchFamily="34" charset="0"/>
                <a:cs typeface="Calibri" panose="020F0502020204030204" pitchFamily="34" charset="0"/>
              </a:rPr>
              <a:t>da aquisição e </a:t>
            </a:r>
            <a:r>
              <a:rPr lang="pt-BR" altLang="pt-BR" sz="3500" b="1" dirty="0">
                <a:latin typeface="Calibri" panose="020F0502020204030204" pitchFamily="34" charset="0"/>
                <a:cs typeface="Calibri" panose="020F0502020204030204" pitchFamily="34" charset="0"/>
              </a:rPr>
              <a:t>reduz o valor do automóvel.</a:t>
            </a:r>
          </a:p>
          <a:p>
            <a:pPr algn="just">
              <a:buFont typeface="Arial" panose="020B0604020202020204" pitchFamily="34" charset="0"/>
              <a:buChar char="•"/>
            </a:pPr>
            <a:r>
              <a:rPr lang="pt-BR" altLang="pt-BR" sz="3500" b="1" dirty="0">
                <a:latin typeface="Calibri" panose="020F0502020204030204" pitchFamily="34" charset="0"/>
                <a:cs typeface="Calibri" panose="020F0502020204030204" pitchFamily="34" charset="0"/>
              </a:rPr>
              <a:t>Hipótese:</a:t>
            </a:r>
            <a:r>
              <a:rPr lang="pt-BR" altLang="pt-BR" sz="3500" dirty="0">
                <a:latin typeface="Calibri" panose="020F0502020204030204" pitchFamily="34" charset="0"/>
                <a:cs typeface="Calibri" panose="020F0502020204030204" pitchFamily="34" charset="0"/>
              </a:rPr>
              <a:t> os vendedores de carros usados conhecem melhor a qualidade do produto que os compradores.</a:t>
            </a:r>
          </a:p>
          <a:p>
            <a:pPr algn="just">
              <a:buFont typeface="Arial" panose="020B0604020202020204" pitchFamily="34" charset="0"/>
              <a:buChar char="•"/>
            </a:pPr>
            <a:r>
              <a:rPr lang="pt-BR" altLang="pt-BR" sz="3500" dirty="0">
                <a:latin typeface="Calibri" panose="020F0502020204030204" pitchFamily="34" charset="0"/>
                <a:cs typeface="Calibri" panose="020F0502020204030204" pitchFamily="34" charset="0"/>
              </a:rPr>
              <a:t>Com isso → o mercado não será capaz de proporcionar trocas mutuamente vantajosas e os produtos de baixa qualidade expulsarão os produtos de alta qualidade do mercado.</a:t>
            </a:r>
          </a:p>
        </p:txBody>
      </p:sp>
    </p:spTree>
    <p:extLst>
      <p:ext uri="{BB962C8B-B14F-4D97-AF65-F5344CB8AC3E}">
        <p14:creationId xmlns:p14="http://schemas.microsoft.com/office/powerpoint/2010/main" val="1024692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1C6FF3B-AFDD-42AF-83BE-FF94B66E3A17}"/>
              </a:ext>
            </a:extLst>
          </p:cNvPr>
          <p:cNvSpPr>
            <a:spLocks noGrp="1"/>
          </p:cNvSpPr>
          <p:nvPr>
            <p:ph type="title"/>
          </p:nvPr>
        </p:nvSpPr>
        <p:spPr>
          <a:xfrm>
            <a:off x="838200" y="149101"/>
            <a:ext cx="10598834" cy="975643"/>
          </a:xfrm>
        </p:spPr>
        <p:txBody>
          <a:bodyPr>
            <a:normAutofit/>
          </a:bodyPr>
          <a:lstStyle/>
          <a:p>
            <a:pPr algn="ctr"/>
            <a:r>
              <a:rPr lang="pt-BR" sz="4800" b="1" dirty="0">
                <a:solidFill>
                  <a:schemeClr val="tx1"/>
                </a:solidFill>
                <a:latin typeface="Arial" panose="020B0604020202020204" pitchFamily="34" charset="0"/>
                <a:cs typeface="Arial" panose="020B0604020202020204" pitchFamily="34" charset="0"/>
              </a:rPr>
              <a:t>Informação Assimétrica</a:t>
            </a:r>
          </a:p>
        </p:txBody>
      </p:sp>
      <p:sp>
        <p:nvSpPr>
          <p:cNvPr id="5" name="Rectangle 5">
            <a:extLst>
              <a:ext uri="{FF2B5EF4-FFF2-40B4-BE49-F238E27FC236}">
                <a16:creationId xmlns:a16="http://schemas.microsoft.com/office/drawing/2014/main" id="{7DC2DBBA-1547-4610-A7CB-2E54377A3AC1}"/>
              </a:ext>
            </a:extLst>
          </p:cNvPr>
          <p:cNvSpPr>
            <a:spLocks noGrp="1" noChangeArrowheads="1"/>
          </p:cNvSpPr>
          <p:nvPr>
            <p:ph idx="1"/>
          </p:nvPr>
        </p:nvSpPr>
        <p:spPr>
          <a:xfrm>
            <a:off x="119336" y="980728"/>
            <a:ext cx="11953328" cy="4116607"/>
          </a:xfrm>
          <a:noFill/>
        </p:spPr>
        <p:txBody>
          <a:bodyPr/>
          <a:lstStyle/>
          <a:p>
            <a:pPr marL="514350" indent="-514350" algn="just">
              <a:buFont typeface="+mj-lt"/>
              <a:buAutoNum type="alphaLcParenR"/>
            </a:pPr>
            <a:r>
              <a:rPr lang="pt-BR" sz="3400" dirty="0">
                <a:latin typeface="Calibri" panose="020F0502020204030204" pitchFamily="34" charset="0"/>
                <a:cs typeface="Calibri" panose="020F0502020204030204" pitchFamily="34" charset="0"/>
              </a:rPr>
              <a:t>Existem 100 vendedores de 100 carros usados e 100 potenciais compradores. </a:t>
            </a:r>
          </a:p>
          <a:p>
            <a:pPr marL="514350" indent="-514350" algn="just">
              <a:buFont typeface="+mj-lt"/>
              <a:buAutoNum type="alphaLcParenR"/>
            </a:pPr>
            <a:r>
              <a:rPr lang="pt-BR" sz="3400" dirty="0">
                <a:latin typeface="Calibri" panose="020F0502020204030204" pitchFamily="34" charset="0"/>
                <a:cs typeface="Calibri" panose="020F0502020204030204" pitchFamily="34" charset="0"/>
              </a:rPr>
              <a:t>Todos sabem que 50 carros são de boa qualidade (bons) e 50 são de má qualidade (ruins). </a:t>
            </a:r>
          </a:p>
          <a:p>
            <a:pPr marL="514350" indent="-514350" algn="just">
              <a:buFont typeface="+mj-lt"/>
              <a:buAutoNum type="alphaLcParenR"/>
            </a:pPr>
            <a:r>
              <a:rPr lang="pt-BR" sz="3400" dirty="0">
                <a:latin typeface="Calibri" panose="020F0502020204030204" pitchFamily="34" charset="0"/>
                <a:cs typeface="Calibri" panose="020F0502020204030204" pitchFamily="34" charset="0"/>
              </a:rPr>
              <a:t>Apenas os vendedores sabem quais são exatamente os bons e quais são os ruins. </a:t>
            </a:r>
          </a:p>
          <a:p>
            <a:pPr marL="514350" indent="-514350" algn="just">
              <a:buFont typeface="+mj-lt"/>
              <a:buAutoNum type="alphaLcParenR"/>
            </a:pPr>
            <a:r>
              <a:rPr lang="pt-BR" sz="3400" dirty="0">
                <a:latin typeface="Calibri" panose="020F0502020204030204" pitchFamily="34" charset="0"/>
                <a:cs typeface="Calibri" panose="020F0502020204030204" pitchFamily="34" charset="0"/>
              </a:rPr>
              <a:t>Quem possui carro ruim quer vender por $1000 e quem possui carro bom quer vender por $2000. </a:t>
            </a:r>
          </a:p>
          <a:p>
            <a:pPr marL="514350" indent="-514350" algn="just">
              <a:buFont typeface="+mj-lt"/>
              <a:buAutoNum type="alphaLcParenR"/>
            </a:pPr>
            <a:r>
              <a:rPr lang="pt-BR" sz="3400" dirty="0">
                <a:latin typeface="Calibri" panose="020F0502020204030204" pitchFamily="34" charset="0"/>
                <a:cs typeface="Calibri" panose="020F0502020204030204" pitchFamily="34" charset="0"/>
              </a:rPr>
              <a:t>Os preços de reserva dos compradores são maiores: querem pagar até $1200 por um carro ruim e $2400 por um carro bom.</a:t>
            </a:r>
          </a:p>
        </p:txBody>
      </p:sp>
    </p:spTree>
    <p:extLst>
      <p:ext uri="{BB962C8B-B14F-4D97-AF65-F5344CB8AC3E}">
        <p14:creationId xmlns:p14="http://schemas.microsoft.com/office/powerpoint/2010/main" val="1792914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E61EEB9-0801-4222-8E9C-F82BE441ACA8}"/>
              </a:ext>
            </a:extLst>
          </p:cNvPr>
          <p:cNvSpPr>
            <a:spLocks noGrp="1"/>
          </p:cNvSpPr>
          <p:nvPr>
            <p:ph type="title"/>
          </p:nvPr>
        </p:nvSpPr>
        <p:spPr>
          <a:xfrm>
            <a:off x="838200" y="149101"/>
            <a:ext cx="10598834" cy="975643"/>
          </a:xfrm>
        </p:spPr>
        <p:txBody>
          <a:bodyPr>
            <a:normAutofit/>
          </a:bodyPr>
          <a:lstStyle/>
          <a:p>
            <a:pPr algn="ctr"/>
            <a:r>
              <a:rPr lang="pt-BR" sz="4800" b="1" dirty="0">
                <a:solidFill>
                  <a:schemeClr val="tx1"/>
                </a:solidFill>
                <a:latin typeface="Arial" panose="020B0604020202020204" pitchFamily="34" charset="0"/>
                <a:cs typeface="Arial" panose="020B0604020202020204" pitchFamily="34" charset="0"/>
              </a:rPr>
              <a:t>Informação Assimétrica</a:t>
            </a:r>
          </a:p>
        </p:txBody>
      </p:sp>
      <p:sp>
        <p:nvSpPr>
          <p:cNvPr id="5" name="Rectangle 5">
            <a:extLst>
              <a:ext uri="{FF2B5EF4-FFF2-40B4-BE49-F238E27FC236}">
                <a16:creationId xmlns:a16="http://schemas.microsoft.com/office/drawing/2014/main" id="{2B735D69-B1A8-49D4-91CA-C9BA9D7B794D}"/>
              </a:ext>
            </a:extLst>
          </p:cNvPr>
          <p:cNvSpPr>
            <a:spLocks noGrp="1" noChangeArrowheads="1"/>
          </p:cNvSpPr>
          <p:nvPr>
            <p:ph idx="1"/>
          </p:nvPr>
        </p:nvSpPr>
        <p:spPr>
          <a:xfrm>
            <a:off x="119336" y="968577"/>
            <a:ext cx="11953328" cy="4116607"/>
          </a:xfrm>
          <a:noFill/>
        </p:spPr>
        <p:txBody>
          <a:bodyPr/>
          <a:lstStyle/>
          <a:p>
            <a:pPr algn="just">
              <a:buFont typeface="Arial" panose="020B0604020202020204" pitchFamily="34" charset="0"/>
              <a:buChar char="•"/>
            </a:pPr>
            <a:r>
              <a:rPr lang="pt-BR" sz="3500" b="1" dirty="0">
                <a:latin typeface="Calibri" panose="020F0502020204030204" pitchFamily="34" charset="0"/>
                <a:cs typeface="Calibri" panose="020F0502020204030204" pitchFamily="34" charset="0"/>
              </a:rPr>
              <a:t>Sem informação assimétrica:</a:t>
            </a:r>
          </a:p>
          <a:p>
            <a:pPr marL="985082" lvl="1" indent="-514350" algn="just">
              <a:buFont typeface="+mj-lt"/>
              <a:buAutoNum type="alphaLcParenR"/>
            </a:pPr>
            <a:r>
              <a:rPr lang="pt-BR" sz="3400" dirty="0">
                <a:latin typeface="Calibri" panose="020F0502020204030204" pitchFamily="34" charset="0"/>
                <a:cs typeface="Calibri" panose="020F0502020204030204" pitchFamily="34" charset="0"/>
              </a:rPr>
              <a:t>teríamos 2 mercados (Equilíbrio “Separador”);</a:t>
            </a:r>
          </a:p>
          <a:p>
            <a:pPr marL="985082" lvl="1" indent="-514350" algn="just">
              <a:buFont typeface="+mj-lt"/>
              <a:buAutoNum type="alphaLcParenR"/>
            </a:pPr>
            <a:r>
              <a:rPr lang="pt-BR" sz="3400" dirty="0">
                <a:latin typeface="Calibri" panose="020F0502020204030204" pitchFamily="34" charset="0"/>
                <a:cs typeface="Calibri" panose="020F0502020204030204" pitchFamily="34" charset="0"/>
              </a:rPr>
              <a:t>os carros ruins seriam vendidos por preços entre $1000 e $1200 e os carros bons seriam vendidos por preços entre $2000 e $2400.</a:t>
            </a:r>
          </a:p>
          <a:p>
            <a:pPr marL="985082" lvl="1" indent="-514350" algn="just">
              <a:buFont typeface="+mj-lt"/>
              <a:buAutoNum type="alphaLcParenR"/>
            </a:pPr>
            <a:endParaRPr lang="pt-BR" sz="800" dirty="0">
              <a:latin typeface="Calibri" panose="020F0502020204030204" pitchFamily="34" charset="0"/>
              <a:cs typeface="Calibri" panose="020F0502020204030204" pitchFamily="34" charset="0"/>
            </a:endParaRPr>
          </a:p>
          <a:p>
            <a:pPr algn="just">
              <a:spcBef>
                <a:spcPts val="0"/>
              </a:spcBef>
              <a:buFont typeface="Arial" panose="020B0604020202020204" pitchFamily="34" charset="0"/>
              <a:buChar char="•"/>
            </a:pPr>
            <a:r>
              <a:rPr lang="pt-BR" sz="3500" dirty="0">
                <a:latin typeface="Calibri" panose="020F0502020204030204" pitchFamily="34" charset="0"/>
                <a:cs typeface="Calibri" panose="020F0502020204030204" pitchFamily="34" charset="0"/>
              </a:rPr>
              <a:t>Mas se os consumidores precisarem “adivinhar” quais os carros são bons ou ruins ? Suponha, por simplicidade, que eles interpretem que as chances sejam iguais → eles  pagariam por um carro de qualidade desconhecida o seu valor esperado: </a:t>
            </a:r>
          </a:p>
          <a:p>
            <a:pPr marL="514350" indent="-514350" algn="just">
              <a:buFont typeface="+mj-lt"/>
              <a:buAutoNum type="alphaLcParenR"/>
            </a:pPr>
            <a:endParaRPr lang="pt-BR" sz="3776" dirty="0">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pt-BR" sz="3600" b="1" dirty="0">
              <a:latin typeface="Calibri" panose="020F0502020204030204" pitchFamily="34" charset="0"/>
              <a:cs typeface="Calibri" panose="020F0502020204030204" pitchFamily="34" charset="0"/>
            </a:endParaRPr>
          </a:p>
        </p:txBody>
      </p:sp>
      <p:graphicFrame>
        <p:nvGraphicFramePr>
          <p:cNvPr id="6" name="Objeto 5">
            <a:extLst>
              <a:ext uri="{FF2B5EF4-FFF2-40B4-BE49-F238E27FC236}">
                <a16:creationId xmlns:a16="http://schemas.microsoft.com/office/drawing/2014/main" id="{D14B0E2B-1258-405D-BC2D-6B5C5D832B22}"/>
              </a:ext>
            </a:extLst>
          </p:cNvPr>
          <p:cNvGraphicFramePr>
            <a:graphicFrameLocks noChangeAspect="1"/>
          </p:cNvGraphicFramePr>
          <p:nvPr>
            <p:extLst>
              <p:ext uri="{D42A27DB-BD31-4B8C-83A1-F6EECF244321}">
                <p14:modId xmlns:p14="http://schemas.microsoft.com/office/powerpoint/2010/main" val="2324194434"/>
              </p:ext>
            </p:extLst>
          </p:nvPr>
        </p:nvGraphicFramePr>
        <p:xfrm>
          <a:off x="623392" y="6159228"/>
          <a:ext cx="6408712" cy="654148"/>
        </p:xfrm>
        <a:graphic>
          <a:graphicData uri="http://schemas.openxmlformats.org/presentationml/2006/ole">
            <mc:AlternateContent xmlns:mc="http://schemas.openxmlformats.org/markup-compatibility/2006">
              <mc:Choice xmlns:v="urn:schemas-microsoft-com:vml" Requires="v">
                <p:oleObj name="Equation" r:id="rId2" imgW="2463480" imgH="253800" progId="Equation.DSMT4">
                  <p:embed/>
                </p:oleObj>
              </mc:Choice>
              <mc:Fallback>
                <p:oleObj name="Equation" r:id="rId2" imgW="2463480" imgH="253800" progId="Equation.DSMT4">
                  <p:embed/>
                  <p:pic>
                    <p:nvPicPr>
                      <p:cNvPr id="6" name="Objeto 5"/>
                      <p:cNvPicPr/>
                      <p:nvPr/>
                    </p:nvPicPr>
                    <p:blipFill>
                      <a:blip r:embed="rId3"/>
                      <a:stretch>
                        <a:fillRect/>
                      </a:stretch>
                    </p:blipFill>
                    <p:spPr>
                      <a:xfrm>
                        <a:off x="623392" y="6159228"/>
                        <a:ext cx="6408712" cy="654148"/>
                      </a:xfrm>
                      <a:prstGeom prst="rect">
                        <a:avLst/>
                      </a:prstGeom>
                      <a:solidFill>
                        <a:schemeClr val="bg1">
                          <a:lumMod val="95000"/>
                        </a:schemeClr>
                      </a:solidFill>
                      <a:ln>
                        <a:solidFill>
                          <a:schemeClr val="tx1"/>
                        </a:solidFill>
                      </a:ln>
                    </p:spPr>
                  </p:pic>
                </p:oleObj>
              </mc:Fallback>
            </mc:AlternateContent>
          </a:graphicData>
        </a:graphic>
      </p:graphicFrame>
    </p:spTree>
    <p:extLst>
      <p:ext uri="{BB962C8B-B14F-4D97-AF65-F5344CB8AC3E}">
        <p14:creationId xmlns:p14="http://schemas.microsoft.com/office/powerpoint/2010/main" val="301301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additive="base">
                                        <p:cTn id="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981200" y="41176"/>
            <a:ext cx="8229600" cy="1371600"/>
          </a:xfrm>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Falhas do Governo</a:t>
            </a:r>
          </a:p>
        </p:txBody>
      </p:sp>
      <p:sp>
        <p:nvSpPr>
          <p:cNvPr id="5" name="Rectangle 3"/>
          <p:cNvSpPr txBox="1">
            <a:spLocks noChangeArrowheads="1"/>
          </p:cNvSpPr>
          <p:nvPr/>
        </p:nvSpPr>
        <p:spPr bwMode="auto">
          <a:xfrm>
            <a:off x="335360" y="836712"/>
            <a:ext cx="11449272"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1200150" lvl="1" indent="-742950" algn="just" eaLnBrk="1" hangingPunct="1">
              <a:lnSpc>
                <a:spcPct val="90000"/>
              </a:lnSpc>
              <a:buClrTx/>
              <a:buFont typeface="+mj-lt"/>
              <a:buAutoNum type="alphaLcParenR" startAt="2"/>
            </a:pPr>
            <a:endParaRPr lang="pt-BR" altLang="en-US" sz="3800" b="0" kern="0" dirty="0">
              <a:latin typeface="Calibri" panose="020F0502020204030204" pitchFamily="34" charset="0"/>
              <a:cs typeface="Calibri" panose="020F0502020204030204" pitchFamily="34" charset="0"/>
            </a:endParaRPr>
          </a:p>
          <a:p>
            <a:pPr marL="1200150" lvl="1" indent="-742950" algn="just" eaLnBrk="1" hangingPunct="1">
              <a:lnSpc>
                <a:spcPct val="90000"/>
              </a:lnSpc>
              <a:buClrTx/>
              <a:buSzPct val="100000"/>
              <a:buFont typeface="+mj-lt"/>
              <a:buAutoNum type="alphaLcParenR" startAt="2"/>
            </a:pPr>
            <a:r>
              <a:rPr lang="pt-BR" altLang="en-US" sz="3800" b="1" kern="0" dirty="0">
                <a:latin typeface="Calibri" panose="020F0502020204030204" pitchFamily="34" charset="0"/>
                <a:cs typeface="Calibri" panose="020F0502020204030204" pitchFamily="34" charset="0"/>
              </a:rPr>
              <a:t>Limitado Controle Sobre as Respostas do Mercado:</a:t>
            </a:r>
            <a:r>
              <a:rPr lang="pt-BR" altLang="en-US" sz="3800" b="0" kern="0" dirty="0">
                <a:latin typeface="Calibri" panose="020F0502020204030204" pitchFamily="34" charset="0"/>
                <a:cs typeface="Calibri" panose="020F0502020204030204" pitchFamily="34" charset="0"/>
              </a:rPr>
              <a:t> o governo não tem como antecipar as respostas do setor privado. Por exemplo, ao introduzir um novo imposto sobre a produção, qual será o aumento da arrecadação ? Depende do efeito negativo sobre a base de tributação (decisão de produzir, trabalhar, circular recursos pelo sistema bancário,...).</a:t>
            </a:r>
          </a:p>
        </p:txBody>
      </p:sp>
    </p:spTree>
    <p:extLst>
      <p:ext uri="{BB962C8B-B14F-4D97-AF65-F5344CB8AC3E}">
        <p14:creationId xmlns:p14="http://schemas.microsoft.com/office/powerpoint/2010/main" val="2430503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71261E0-721E-43C5-82ED-F1B99E208C30}"/>
              </a:ext>
            </a:extLst>
          </p:cNvPr>
          <p:cNvSpPr>
            <a:spLocks noGrp="1"/>
          </p:cNvSpPr>
          <p:nvPr>
            <p:ph type="title"/>
          </p:nvPr>
        </p:nvSpPr>
        <p:spPr>
          <a:xfrm>
            <a:off x="838200" y="149101"/>
            <a:ext cx="10598834" cy="975643"/>
          </a:xfrm>
        </p:spPr>
        <p:txBody>
          <a:bodyPr>
            <a:normAutofit/>
          </a:bodyPr>
          <a:lstStyle/>
          <a:p>
            <a:pPr algn="ctr"/>
            <a:r>
              <a:rPr lang="pt-BR" sz="4800" b="1" dirty="0">
                <a:solidFill>
                  <a:schemeClr val="tx1"/>
                </a:solidFill>
                <a:latin typeface="Arial" panose="020B0604020202020204" pitchFamily="34" charset="0"/>
                <a:cs typeface="Arial" panose="020B0604020202020204" pitchFamily="34" charset="0"/>
              </a:rPr>
              <a:t>Informação Assimétrica</a:t>
            </a:r>
          </a:p>
        </p:txBody>
      </p:sp>
      <p:sp>
        <p:nvSpPr>
          <p:cNvPr id="5" name="Rectangle 5">
            <a:extLst>
              <a:ext uri="{FF2B5EF4-FFF2-40B4-BE49-F238E27FC236}">
                <a16:creationId xmlns:a16="http://schemas.microsoft.com/office/drawing/2014/main" id="{A3B9B461-13EA-4271-8B92-0D1A1C03AA05}"/>
              </a:ext>
            </a:extLst>
          </p:cNvPr>
          <p:cNvSpPr>
            <a:spLocks noGrp="1" noChangeArrowheads="1"/>
          </p:cNvSpPr>
          <p:nvPr>
            <p:ph idx="1"/>
          </p:nvPr>
        </p:nvSpPr>
        <p:spPr>
          <a:xfrm>
            <a:off x="119336" y="1052736"/>
            <a:ext cx="11953328" cy="4116607"/>
          </a:xfrm>
          <a:noFill/>
        </p:spPr>
        <p:txBody>
          <a:bodyPr/>
          <a:lstStyle/>
          <a:p>
            <a:pPr algn="just">
              <a:spcBef>
                <a:spcPts val="0"/>
              </a:spcBef>
              <a:buFont typeface="Arial" panose="020B0604020202020204" pitchFamily="34" charset="0"/>
              <a:buChar char="•"/>
            </a:pPr>
            <a:r>
              <a:rPr lang="pt-BR" sz="3500" dirty="0">
                <a:latin typeface="Calibri" panose="020F0502020204030204" pitchFamily="34" charset="0"/>
                <a:cs typeface="Calibri" panose="020F0502020204030204" pitchFamily="34" charset="0"/>
              </a:rPr>
              <a:t>Mas por $1800 nenhum vendedor de carro bom quer vender; o preço mínimo para eles é $2000. </a:t>
            </a:r>
          </a:p>
          <a:p>
            <a:pPr algn="just">
              <a:spcBef>
                <a:spcPts val="0"/>
              </a:spcBef>
              <a:buFont typeface="Arial" panose="020B0604020202020204" pitchFamily="34" charset="0"/>
              <a:buChar char="•"/>
            </a:pPr>
            <a:endParaRPr lang="pt-BR" sz="1000" dirty="0">
              <a:latin typeface="Calibri" panose="020F0502020204030204" pitchFamily="34" charset="0"/>
              <a:cs typeface="Calibri" panose="020F0502020204030204" pitchFamily="34" charset="0"/>
            </a:endParaRPr>
          </a:p>
          <a:p>
            <a:pPr algn="just">
              <a:spcBef>
                <a:spcPts val="0"/>
              </a:spcBef>
              <a:buFont typeface="Arial" panose="020B0604020202020204" pitchFamily="34" charset="0"/>
              <a:buChar char="•"/>
            </a:pPr>
            <a:r>
              <a:rPr lang="pt-BR" sz="3500" dirty="0">
                <a:latin typeface="Calibri" panose="020F0502020204030204" pitchFamily="34" charset="0"/>
                <a:cs typeface="Calibri" panose="020F0502020204030204" pitchFamily="34" charset="0"/>
              </a:rPr>
              <a:t>Neste caso, há uma </a:t>
            </a:r>
            <a:r>
              <a:rPr lang="pt-BR" sz="3500" b="1" dirty="0">
                <a:latin typeface="Calibri" panose="020F0502020204030204" pitchFamily="34" charset="0"/>
                <a:cs typeface="Calibri" panose="020F0502020204030204" pitchFamily="34" charset="0"/>
              </a:rPr>
              <a:t>externalidade negativa</a:t>
            </a:r>
            <a:r>
              <a:rPr lang="pt-BR" sz="3500" dirty="0">
                <a:latin typeface="Calibri" panose="020F0502020204030204" pitchFamily="34" charset="0"/>
                <a:cs typeface="Calibri" panose="020F0502020204030204" pitchFamily="34" charset="0"/>
              </a:rPr>
              <a:t>: as vendas dos carros ruins reduzem o valor médio que os consumidores querem pagar e reduzem as vendas dos carros bons.</a:t>
            </a:r>
          </a:p>
          <a:p>
            <a:pPr algn="just">
              <a:spcBef>
                <a:spcPts val="0"/>
              </a:spcBef>
              <a:buFont typeface="Arial" panose="020B0604020202020204" pitchFamily="34" charset="0"/>
              <a:buChar char="•"/>
            </a:pPr>
            <a:endParaRPr lang="pt-BR" sz="200" dirty="0">
              <a:latin typeface="Calibri" panose="020F0502020204030204" pitchFamily="34" charset="0"/>
              <a:cs typeface="Calibri" panose="020F0502020204030204" pitchFamily="34" charset="0"/>
            </a:endParaRPr>
          </a:p>
          <a:p>
            <a:pPr lvl="1" algn="just">
              <a:spcBef>
                <a:spcPts val="0"/>
              </a:spcBef>
              <a:buFont typeface="Arial" panose="020B0604020202020204" pitchFamily="34" charset="0"/>
              <a:buChar char="•"/>
            </a:pPr>
            <a:r>
              <a:rPr lang="pt-BR" sz="3500" b="1" dirty="0">
                <a:latin typeface="Calibri" panose="020F0502020204030204" pitchFamily="34" charset="0"/>
                <a:cs typeface="Calibri" panose="020F0502020204030204" pitchFamily="34" charset="0"/>
              </a:rPr>
              <a:t>Externalidade Negativa → </a:t>
            </a:r>
            <a:r>
              <a:rPr lang="pt-BR" sz="3500" dirty="0">
                <a:latin typeface="Calibri" panose="020F0502020204030204" pitchFamily="34" charset="0"/>
                <a:cs typeface="Calibri" panose="020F0502020204030204" pitchFamily="34" charset="0"/>
              </a:rPr>
              <a:t>a venda dos carros ruins afeta a percepção dos compradores sobre a qualidade dos carros bons no mercado, reduzindo assim o seu preço, prejudicando os agentes que desejam vender carros bons. </a:t>
            </a:r>
          </a:p>
          <a:p>
            <a:pPr marL="514350" indent="-514350" algn="just">
              <a:buFont typeface="+mj-lt"/>
              <a:buAutoNum type="alphaLcParenR"/>
            </a:pPr>
            <a:endParaRPr lang="pt-BR" sz="3776" dirty="0">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pt-BR" sz="36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32938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 calcmode="lin" valueType="num">
                                      <p:cBhvr additive="base">
                                        <p:cTn id="1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662F584E-BB1F-46CD-B9EB-3BC8389FE319}"/>
              </a:ext>
            </a:extLst>
          </p:cNvPr>
          <p:cNvSpPr>
            <a:spLocks noGrp="1" noChangeArrowheads="1"/>
          </p:cNvSpPr>
          <p:nvPr>
            <p:ph idx="1"/>
          </p:nvPr>
        </p:nvSpPr>
        <p:spPr>
          <a:xfrm>
            <a:off x="47328" y="1052736"/>
            <a:ext cx="12021082" cy="4116607"/>
          </a:xfrm>
          <a:noFill/>
        </p:spPr>
        <p:txBody>
          <a:bodyPr/>
          <a:lstStyle/>
          <a:p>
            <a:pPr algn="just">
              <a:buFont typeface="Arial" panose="020B0604020202020204" pitchFamily="34" charset="0"/>
              <a:buChar char="•"/>
            </a:pPr>
            <a:r>
              <a:rPr lang="pt-BR" sz="3500" dirty="0">
                <a:latin typeface="Calibri" panose="020F0502020204030204" pitchFamily="34" charset="0"/>
                <a:cs typeface="Calibri" panose="020F0502020204030204" pitchFamily="34" charset="0"/>
              </a:rPr>
              <a:t>O fenômeno descrito anteriormente é um exemplo de </a:t>
            </a:r>
            <a:r>
              <a:rPr lang="pt-BR" sz="3500" b="1" dirty="0">
                <a:latin typeface="Calibri" panose="020F0502020204030204" pitchFamily="34" charset="0"/>
                <a:cs typeface="Calibri" panose="020F0502020204030204" pitchFamily="34" charset="0"/>
              </a:rPr>
              <a:t>seleção adversa </a:t>
            </a:r>
            <a:r>
              <a:rPr lang="pt-BR" sz="3500" dirty="0">
                <a:latin typeface="Calibri" panose="020F0502020204030204" pitchFamily="34" charset="0"/>
                <a:cs typeface="Calibri" panose="020F0502020204030204" pitchFamily="34" charset="0"/>
              </a:rPr>
              <a:t>→ os itens de </a:t>
            </a:r>
            <a:r>
              <a:rPr lang="pt-BR" sz="3500" b="1" dirty="0">
                <a:latin typeface="Calibri" panose="020F0502020204030204" pitchFamily="34" charset="0"/>
                <a:cs typeface="Calibri" panose="020F0502020204030204" pitchFamily="34" charset="0"/>
              </a:rPr>
              <a:t>baixa qualidade expulsaram </a:t>
            </a:r>
            <a:r>
              <a:rPr lang="pt-BR" sz="3500" dirty="0">
                <a:latin typeface="Calibri" panose="020F0502020204030204" pitchFamily="34" charset="0"/>
                <a:cs typeface="Calibri" panose="020F0502020204030204" pitchFamily="34" charset="0"/>
              </a:rPr>
              <a:t>os itens de </a:t>
            </a:r>
            <a:r>
              <a:rPr lang="pt-BR" sz="3500" b="1" dirty="0">
                <a:latin typeface="Calibri" panose="020F0502020204030204" pitchFamily="34" charset="0"/>
                <a:cs typeface="Calibri" panose="020F0502020204030204" pitchFamily="34" charset="0"/>
              </a:rPr>
              <a:t>alta qualidade </a:t>
            </a:r>
            <a:r>
              <a:rPr lang="pt-BR" sz="3500" dirty="0">
                <a:latin typeface="Calibri" panose="020F0502020204030204" pitchFamily="34" charset="0"/>
                <a:cs typeface="Calibri" panose="020F0502020204030204" pitchFamily="34" charset="0"/>
              </a:rPr>
              <a:t>do mercado, </a:t>
            </a:r>
            <a:r>
              <a:rPr lang="pt-BR" sz="3500" b="1" dirty="0">
                <a:latin typeface="Calibri" panose="020F0502020204030204" pitchFamily="34" charset="0"/>
                <a:cs typeface="Calibri" panose="020F0502020204030204" pitchFamily="34" charset="0"/>
              </a:rPr>
              <a:t>devido ao alto custo</a:t>
            </a:r>
            <a:r>
              <a:rPr lang="pt-BR" sz="3500" dirty="0">
                <a:latin typeface="Calibri" panose="020F0502020204030204" pitchFamily="34" charset="0"/>
                <a:cs typeface="Calibri" panose="020F0502020204030204" pitchFamily="34" charset="0"/>
              </a:rPr>
              <a:t>.</a:t>
            </a:r>
          </a:p>
          <a:p>
            <a:pPr algn="just">
              <a:buFont typeface="Arial" panose="020B0604020202020204" pitchFamily="34" charset="0"/>
              <a:buChar char="•"/>
            </a:pPr>
            <a:endParaRPr lang="pt-BR" sz="400" dirty="0">
              <a:latin typeface="Calibri" panose="020F0502020204030204" pitchFamily="34" charset="0"/>
              <a:cs typeface="Calibri" panose="020F0502020204030204" pitchFamily="34" charset="0"/>
            </a:endParaRPr>
          </a:p>
          <a:p>
            <a:pPr algn="just">
              <a:buFont typeface="Arial" panose="020B0604020202020204" pitchFamily="34" charset="0"/>
              <a:buChar char="•"/>
            </a:pPr>
            <a:r>
              <a:rPr lang="pt-BR" sz="3500" b="1" dirty="0">
                <a:latin typeface="Calibri" panose="020F0502020204030204" pitchFamily="34" charset="0"/>
                <a:cs typeface="Calibri" panose="020F0502020204030204" pitchFamily="34" charset="0"/>
              </a:rPr>
              <a:t>O Mercado de Seguros</a:t>
            </a:r>
          </a:p>
          <a:p>
            <a:pPr algn="just">
              <a:buFont typeface="Arial" panose="020B0604020202020204" pitchFamily="34" charset="0"/>
              <a:buChar char="•"/>
            </a:pPr>
            <a:r>
              <a:rPr lang="pt-BR" sz="3400" dirty="0">
                <a:latin typeface="Calibri" panose="020F0502020204030204" pitchFamily="34" charset="0"/>
                <a:cs typeface="Calibri" panose="020F0502020204030204" pitchFamily="34" charset="0"/>
              </a:rPr>
              <a:t>Uma firma oferece seguro contra roubo de automóveis sabendo que incidência de roubo é alta em uma área e baixa em outra. </a:t>
            </a:r>
          </a:p>
          <a:p>
            <a:pPr algn="just">
              <a:buFont typeface="Arial" panose="020B0604020202020204" pitchFamily="34" charset="0"/>
              <a:buChar char="•"/>
            </a:pPr>
            <a:r>
              <a:rPr lang="pt-BR" sz="3400" dirty="0">
                <a:latin typeface="Calibri" panose="020F0502020204030204" pitchFamily="34" charset="0"/>
                <a:cs typeface="Calibri" panose="020F0502020204030204" pitchFamily="34" charset="0"/>
              </a:rPr>
              <a:t>Preço baseado na taxa média de roubo → a firma fica em situação difícil, porque os compradores do seguro serão os consumidores da área de alta ocorrência de roubo, e estes vão acabar fazendo os pedidos de pagamento do seguro. </a:t>
            </a:r>
          </a:p>
        </p:txBody>
      </p:sp>
      <p:sp>
        <p:nvSpPr>
          <p:cNvPr id="9" name="Título 1">
            <a:extLst>
              <a:ext uri="{FF2B5EF4-FFF2-40B4-BE49-F238E27FC236}">
                <a16:creationId xmlns:a16="http://schemas.microsoft.com/office/drawing/2014/main" id="{59BCBA3C-B70F-4DE4-964A-85DAAC37044A}"/>
              </a:ext>
            </a:extLst>
          </p:cNvPr>
          <p:cNvSpPr>
            <a:spLocks noGrp="1"/>
          </p:cNvSpPr>
          <p:nvPr>
            <p:ph type="title"/>
          </p:nvPr>
        </p:nvSpPr>
        <p:spPr>
          <a:xfrm>
            <a:off x="838200" y="221109"/>
            <a:ext cx="10515600" cy="903635"/>
          </a:xfrm>
        </p:spPr>
        <p:txBody>
          <a:bodyPr>
            <a:normAutofit/>
          </a:bodyPr>
          <a:lstStyle/>
          <a:p>
            <a:pPr algn="ctr"/>
            <a:r>
              <a:rPr lang="pt-BR" sz="4500" b="1" dirty="0">
                <a:solidFill>
                  <a:schemeClr val="tx1"/>
                </a:solidFill>
                <a:latin typeface="Arial" panose="020B0604020202020204" pitchFamily="34" charset="0"/>
                <a:cs typeface="Arial" panose="020B0604020202020204" pitchFamily="34" charset="0"/>
              </a:rPr>
              <a:t>Seleção Adversa</a:t>
            </a:r>
          </a:p>
        </p:txBody>
      </p:sp>
    </p:spTree>
    <p:extLst>
      <p:ext uri="{BB962C8B-B14F-4D97-AF65-F5344CB8AC3E}">
        <p14:creationId xmlns:p14="http://schemas.microsoft.com/office/powerpoint/2010/main" val="2624296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 calcmode="lin" valueType="num">
                                      <p:cBhvr additive="base">
                                        <p:cTn id="1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 calcmode="lin" valueType="num">
                                      <p:cBhvr additive="base">
                                        <p:cTn id="1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089D607D-68FA-4A51-A8AD-F27B192D5A96}"/>
              </a:ext>
            </a:extLst>
          </p:cNvPr>
          <p:cNvSpPr>
            <a:spLocks noGrp="1" noChangeArrowheads="1"/>
          </p:cNvSpPr>
          <p:nvPr>
            <p:ph idx="1"/>
          </p:nvPr>
        </p:nvSpPr>
        <p:spPr>
          <a:xfrm>
            <a:off x="119336" y="1052736"/>
            <a:ext cx="11953328" cy="4116607"/>
          </a:xfrm>
          <a:noFill/>
        </p:spPr>
        <p:txBody>
          <a:bodyPr/>
          <a:lstStyle/>
          <a:p>
            <a:pPr algn="just">
              <a:buFont typeface="Arial" panose="020B0604020202020204" pitchFamily="34" charset="0"/>
              <a:buChar char="•"/>
            </a:pPr>
            <a:r>
              <a:rPr lang="pt-BR" sz="3500" dirty="0">
                <a:latin typeface="Calibri" panose="020F0502020204030204" pitchFamily="34" charset="0"/>
                <a:cs typeface="Calibri" panose="020F0502020204030204" pitchFamily="34" charset="0"/>
              </a:rPr>
              <a:t>Baseando-se na </a:t>
            </a:r>
            <a:r>
              <a:rPr lang="pt-BR" sz="3500" b="1" dirty="0">
                <a:latin typeface="Calibri" panose="020F0502020204030204" pitchFamily="34" charset="0"/>
                <a:cs typeface="Calibri" panose="020F0502020204030204" pitchFamily="34" charset="0"/>
              </a:rPr>
              <a:t>taxa média </a:t>
            </a:r>
            <a:r>
              <a:rPr lang="pt-BR" sz="3500" dirty="0">
                <a:latin typeface="Calibri" panose="020F0502020204030204" pitchFamily="34" charset="0"/>
                <a:cs typeface="Calibri" panose="020F0502020204030204" pitchFamily="34" charset="0"/>
              </a:rPr>
              <a:t>de furtos, a companhia não fará uma </a:t>
            </a:r>
            <a:r>
              <a:rPr lang="pt-BR" sz="3500" b="1" dirty="0">
                <a:latin typeface="Calibri" panose="020F0502020204030204" pitchFamily="34" charset="0"/>
                <a:cs typeface="Calibri" panose="020F0502020204030204" pitchFamily="34" charset="0"/>
              </a:rPr>
              <a:t>seleção imparcial </a:t>
            </a:r>
            <a:r>
              <a:rPr lang="pt-BR" sz="3500" dirty="0">
                <a:latin typeface="Calibri" panose="020F0502020204030204" pitchFamily="34" charset="0"/>
                <a:cs typeface="Calibri" panose="020F0502020204030204" pitchFamily="34" charset="0"/>
              </a:rPr>
              <a:t>de clientes. Teremos um problema de </a:t>
            </a:r>
            <a:r>
              <a:rPr lang="pt-BR" sz="3500" b="1" dirty="0">
                <a:latin typeface="Calibri" panose="020F0502020204030204" pitchFamily="34" charset="0"/>
                <a:cs typeface="Calibri" panose="020F0502020204030204" pitchFamily="34" charset="0"/>
              </a:rPr>
              <a:t>seleção adversa.</a:t>
            </a:r>
          </a:p>
          <a:p>
            <a:pPr algn="just">
              <a:buFont typeface="Arial" panose="020B0604020202020204" pitchFamily="34" charset="0"/>
              <a:buChar char="•"/>
            </a:pPr>
            <a:r>
              <a:rPr lang="pt-BR" sz="3500" dirty="0">
                <a:latin typeface="Calibri" panose="020F0502020204030204" pitchFamily="34" charset="0"/>
                <a:cs typeface="Calibri" panose="020F0502020204030204" pitchFamily="34" charset="0"/>
              </a:rPr>
              <a:t>Na </a:t>
            </a:r>
            <a:r>
              <a:rPr lang="pt-BR" sz="3500" b="1" dirty="0">
                <a:latin typeface="Calibri" panose="020F0502020204030204" pitchFamily="34" charset="0"/>
                <a:cs typeface="Calibri" panose="020F0502020204030204" pitchFamily="34" charset="0"/>
              </a:rPr>
              <a:t>seleção adversa </a:t>
            </a:r>
            <a:r>
              <a:rPr lang="pt-BR" sz="3500" dirty="0">
                <a:latin typeface="Calibri" panose="020F0502020204030204" pitchFamily="34" charset="0"/>
                <a:cs typeface="Calibri" panose="020F0502020204030204" pitchFamily="34" charset="0"/>
              </a:rPr>
              <a:t>há uma </a:t>
            </a:r>
            <a:r>
              <a:rPr lang="pt-BR" sz="3500" b="1" dirty="0">
                <a:latin typeface="Calibri" panose="020F0502020204030204" pitchFamily="34" charset="0"/>
                <a:cs typeface="Calibri" panose="020F0502020204030204" pitchFamily="34" charset="0"/>
              </a:rPr>
              <a:t>externalidade de consumo</a:t>
            </a:r>
            <a:r>
              <a:rPr lang="pt-BR" sz="3500" dirty="0">
                <a:latin typeface="Calibri" panose="020F0502020204030204" pitchFamily="34" charset="0"/>
                <a:cs typeface="Calibri" panose="020F0502020204030204" pitchFamily="34" charset="0"/>
              </a:rPr>
              <a:t>, pois as compras dos consumidores de alto risco afetam as compras dos consumidores de menor risco, expulsando estes últimos do mercado.</a:t>
            </a:r>
          </a:p>
          <a:p>
            <a:pPr algn="just">
              <a:buFont typeface="Arial" panose="020B0604020202020204" pitchFamily="34" charset="0"/>
              <a:buChar char="•"/>
            </a:pPr>
            <a:r>
              <a:rPr lang="pt-BR" sz="3500" dirty="0">
                <a:latin typeface="Calibri" panose="020F0502020204030204" pitchFamily="34" charset="0"/>
                <a:cs typeface="Calibri" panose="020F0502020204030204" pitchFamily="34" charset="0"/>
              </a:rPr>
              <a:t>Note que temos esse tipo de problema em vários mercados.</a:t>
            </a:r>
          </a:p>
          <a:p>
            <a:pPr lvl="1" algn="just">
              <a:buFont typeface="Arial" panose="020B0604020202020204" pitchFamily="34" charset="0"/>
              <a:buChar char="•"/>
            </a:pPr>
            <a:r>
              <a:rPr lang="pt-BR" sz="3500" dirty="0">
                <a:latin typeface="Calibri" panose="020F0502020204030204" pitchFamily="34" charset="0"/>
                <a:cs typeface="Calibri" panose="020F0502020204030204" pitchFamily="34" charset="0"/>
              </a:rPr>
              <a:t>Por exemplo, no mercado de seguro de saúde e no mercado de crédito.</a:t>
            </a:r>
          </a:p>
          <a:p>
            <a:pPr algn="just">
              <a:buFont typeface="Arial" panose="020B0604020202020204" pitchFamily="34" charset="0"/>
              <a:buChar char="•"/>
            </a:pPr>
            <a:endParaRPr lang="pt-BR" sz="3500" b="1" dirty="0">
              <a:latin typeface="Calibri" panose="020F0502020204030204" pitchFamily="34" charset="0"/>
              <a:cs typeface="Calibri" panose="020F0502020204030204" pitchFamily="34" charset="0"/>
            </a:endParaRPr>
          </a:p>
          <a:p>
            <a:pPr algn="just">
              <a:spcBef>
                <a:spcPts val="0"/>
              </a:spcBef>
              <a:buFont typeface="Arial" panose="020B0604020202020204" pitchFamily="34" charset="0"/>
              <a:buChar char="•"/>
            </a:pPr>
            <a:endParaRPr lang="pt-BR" sz="3600" b="1" dirty="0">
              <a:latin typeface="Calibri" panose="020F0502020204030204" pitchFamily="34" charset="0"/>
              <a:cs typeface="Calibri" panose="020F0502020204030204" pitchFamily="34" charset="0"/>
            </a:endParaRPr>
          </a:p>
        </p:txBody>
      </p:sp>
      <p:sp>
        <p:nvSpPr>
          <p:cNvPr id="5" name="Título 1">
            <a:extLst>
              <a:ext uri="{FF2B5EF4-FFF2-40B4-BE49-F238E27FC236}">
                <a16:creationId xmlns:a16="http://schemas.microsoft.com/office/drawing/2014/main" id="{B8F8A139-1631-4C26-8339-0E325F1BEB35}"/>
              </a:ext>
            </a:extLst>
          </p:cNvPr>
          <p:cNvSpPr>
            <a:spLocks noGrp="1"/>
          </p:cNvSpPr>
          <p:nvPr>
            <p:ph type="title"/>
          </p:nvPr>
        </p:nvSpPr>
        <p:spPr>
          <a:xfrm>
            <a:off x="838200" y="221109"/>
            <a:ext cx="10515600" cy="903635"/>
          </a:xfrm>
        </p:spPr>
        <p:txBody>
          <a:bodyPr>
            <a:normAutofit/>
          </a:bodyPr>
          <a:lstStyle/>
          <a:p>
            <a:pPr algn="ctr"/>
            <a:r>
              <a:rPr lang="pt-BR" sz="4500" b="1" dirty="0">
                <a:solidFill>
                  <a:schemeClr val="tx1"/>
                </a:solidFill>
                <a:latin typeface="Arial" panose="020B0604020202020204" pitchFamily="34" charset="0"/>
                <a:cs typeface="Arial" panose="020B0604020202020204" pitchFamily="34" charset="0"/>
              </a:rPr>
              <a:t>Seleção Adversa</a:t>
            </a:r>
          </a:p>
        </p:txBody>
      </p:sp>
    </p:spTree>
    <p:extLst>
      <p:ext uri="{BB962C8B-B14F-4D97-AF65-F5344CB8AC3E}">
        <p14:creationId xmlns:p14="http://schemas.microsoft.com/office/powerpoint/2010/main" val="4207196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additive="base">
                                        <p:cTn id="1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D0C84009-3ECC-42EA-B6BE-EC6199CC9055}"/>
              </a:ext>
            </a:extLst>
          </p:cNvPr>
          <p:cNvSpPr>
            <a:spLocks noGrp="1" noChangeArrowheads="1"/>
          </p:cNvSpPr>
          <p:nvPr>
            <p:ph idx="1"/>
          </p:nvPr>
        </p:nvSpPr>
        <p:spPr>
          <a:xfrm>
            <a:off x="72008" y="1052736"/>
            <a:ext cx="12072664" cy="4116607"/>
          </a:xfrm>
          <a:noFill/>
        </p:spPr>
        <p:txBody>
          <a:bodyPr/>
          <a:lstStyle/>
          <a:p>
            <a:pPr algn="just">
              <a:buFont typeface="Arial" panose="020B0604020202020204" pitchFamily="34" charset="0"/>
              <a:buChar char="•"/>
            </a:pPr>
            <a:r>
              <a:rPr lang="pt-BR" b="1" dirty="0">
                <a:latin typeface="Calibri" panose="020F0502020204030204" pitchFamily="34" charset="0"/>
                <a:cs typeface="Calibri" panose="020F0502020204030204" pitchFamily="34" charset="0"/>
              </a:rPr>
              <a:t>Resolvendo o Problema no Mercado de Planos de Saúde</a:t>
            </a:r>
          </a:p>
          <a:p>
            <a:pPr algn="just">
              <a:buFont typeface="Arial" panose="020B0604020202020204" pitchFamily="34" charset="0"/>
              <a:buChar char="•"/>
            </a:pPr>
            <a:endParaRPr lang="pt-BR" sz="600" dirty="0">
              <a:latin typeface="Calibri" panose="020F0502020204030204" pitchFamily="34" charset="0"/>
              <a:cs typeface="Calibri" panose="020F0502020204030204" pitchFamily="34" charset="0"/>
            </a:endParaRPr>
          </a:p>
          <a:p>
            <a:pPr algn="just">
              <a:buFont typeface="Arial" panose="020B0604020202020204" pitchFamily="34" charset="0"/>
              <a:buChar char="•"/>
            </a:pPr>
            <a:r>
              <a:rPr lang="pt-BR" sz="3500" b="1" dirty="0">
                <a:latin typeface="Calibri" panose="020F0502020204030204" pitchFamily="34" charset="0"/>
                <a:cs typeface="Calibri" panose="020F0502020204030204" pitchFamily="34" charset="0"/>
              </a:rPr>
              <a:t>Segmentação de Mercados:</a:t>
            </a:r>
            <a:endParaRPr lang="pt-BR" sz="3500" dirty="0">
              <a:latin typeface="Calibri" panose="020F0502020204030204" pitchFamily="34" charset="0"/>
              <a:cs typeface="Calibri" panose="020F0502020204030204" pitchFamily="34" charset="0"/>
            </a:endParaRPr>
          </a:p>
          <a:p>
            <a:pPr lvl="1" algn="just">
              <a:buFont typeface="Arial" panose="020B0604020202020204" pitchFamily="34" charset="0"/>
              <a:buChar char="•"/>
            </a:pPr>
            <a:r>
              <a:rPr lang="pt-BR" sz="3500" dirty="0">
                <a:latin typeface="Calibri" panose="020F0502020204030204" pitchFamily="34" charset="0"/>
                <a:cs typeface="Calibri" panose="020F0502020204030204" pitchFamily="34" charset="0"/>
              </a:rPr>
              <a:t>Se a firma pudesse cobrar preços diferentes de grupos de consumidores diferentes, o problema seria minimizado.</a:t>
            </a:r>
          </a:p>
          <a:p>
            <a:pPr lvl="1" algn="just">
              <a:buFont typeface="Arial" panose="020B0604020202020204" pitchFamily="34" charset="0"/>
              <a:buChar char="•"/>
            </a:pPr>
            <a:endParaRPr lang="pt-BR" sz="700" dirty="0">
              <a:latin typeface="Calibri" panose="020F0502020204030204" pitchFamily="34" charset="0"/>
              <a:cs typeface="Calibri" panose="020F0502020204030204" pitchFamily="34" charset="0"/>
            </a:endParaRPr>
          </a:p>
          <a:p>
            <a:pPr algn="just">
              <a:buFont typeface="Arial" panose="020B0604020202020204" pitchFamily="34" charset="0"/>
              <a:buChar char="•"/>
            </a:pPr>
            <a:r>
              <a:rPr lang="pt-BR" sz="3500" dirty="0">
                <a:latin typeface="Calibri" panose="020F0502020204030204" pitchFamily="34" charset="0"/>
                <a:cs typeface="Calibri" panose="020F0502020204030204" pitchFamily="34" charset="0"/>
              </a:rPr>
              <a:t>Paradoxalmente (pois, em geral, mais escolha é melhor), um </a:t>
            </a:r>
            <a:r>
              <a:rPr lang="pt-BR" sz="3500" b="1" dirty="0">
                <a:latin typeface="Calibri" panose="020F0502020204030204" pitchFamily="34" charset="0"/>
                <a:cs typeface="Calibri" panose="020F0502020204030204" pitchFamily="34" charset="0"/>
              </a:rPr>
              <a:t>plano compulsório </a:t>
            </a:r>
            <a:r>
              <a:rPr lang="pt-BR" sz="3500" dirty="0">
                <a:latin typeface="Calibri" panose="020F0502020204030204" pitchFamily="34" charset="0"/>
                <a:cs typeface="Calibri" panose="020F0502020204030204" pitchFamily="34" charset="0"/>
              </a:rPr>
              <a:t>poderia minimizar esse problema.</a:t>
            </a:r>
          </a:p>
          <a:p>
            <a:pPr lvl="2" algn="just">
              <a:buFont typeface="Arial" panose="020B0604020202020204" pitchFamily="34" charset="0"/>
              <a:buChar char="•"/>
            </a:pPr>
            <a:r>
              <a:rPr lang="pt-BR" sz="3200" dirty="0">
                <a:latin typeface="Calibri" panose="020F0502020204030204" pitchFamily="34" charset="0"/>
                <a:cs typeface="Calibri" panose="020F0502020204030204" pitchFamily="34" charset="0"/>
              </a:rPr>
              <a:t>Como “todos” devem participar, a seleção adversa é eliminada.</a:t>
            </a:r>
          </a:p>
          <a:p>
            <a:pPr lvl="2" algn="just">
              <a:buFont typeface="Arial" panose="020B0604020202020204" pitchFamily="34" charset="0"/>
              <a:buChar char="•"/>
            </a:pPr>
            <a:r>
              <a:rPr lang="pt-BR" sz="3300" dirty="0">
                <a:latin typeface="Calibri" panose="020F0502020204030204" pitchFamily="34" charset="0"/>
                <a:cs typeface="Calibri" panose="020F0502020204030204" pitchFamily="34" charset="0"/>
              </a:rPr>
              <a:t>Mas qual o problema “moral” disso ?</a:t>
            </a:r>
          </a:p>
          <a:p>
            <a:pPr algn="just">
              <a:buFont typeface="Arial" panose="020B0604020202020204" pitchFamily="34" charset="0"/>
              <a:buChar char="•"/>
            </a:pPr>
            <a:endParaRPr lang="pt-BR" sz="3500" b="1" dirty="0">
              <a:latin typeface="Calibri" panose="020F0502020204030204" pitchFamily="34" charset="0"/>
              <a:cs typeface="Calibri" panose="020F0502020204030204" pitchFamily="34" charset="0"/>
            </a:endParaRPr>
          </a:p>
          <a:p>
            <a:pPr algn="just">
              <a:spcBef>
                <a:spcPts val="0"/>
              </a:spcBef>
              <a:buFont typeface="Arial" panose="020B0604020202020204" pitchFamily="34" charset="0"/>
              <a:buChar char="•"/>
            </a:pPr>
            <a:endParaRPr lang="pt-BR" sz="3600" b="1" dirty="0">
              <a:latin typeface="Calibri" panose="020F0502020204030204" pitchFamily="34" charset="0"/>
              <a:cs typeface="Calibri" panose="020F0502020204030204" pitchFamily="34" charset="0"/>
            </a:endParaRPr>
          </a:p>
        </p:txBody>
      </p:sp>
      <p:sp>
        <p:nvSpPr>
          <p:cNvPr id="5" name="Título 1">
            <a:extLst>
              <a:ext uri="{FF2B5EF4-FFF2-40B4-BE49-F238E27FC236}">
                <a16:creationId xmlns:a16="http://schemas.microsoft.com/office/drawing/2014/main" id="{2CA10DFE-835A-40DE-9AC0-02C0F4DDCF9B}"/>
              </a:ext>
            </a:extLst>
          </p:cNvPr>
          <p:cNvSpPr>
            <a:spLocks noGrp="1"/>
          </p:cNvSpPr>
          <p:nvPr>
            <p:ph type="title"/>
          </p:nvPr>
        </p:nvSpPr>
        <p:spPr>
          <a:xfrm>
            <a:off x="838200" y="221109"/>
            <a:ext cx="10515600" cy="903635"/>
          </a:xfrm>
        </p:spPr>
        <p:txBody>
          <a:bodyPr>
            <a:normAutofit/>
          </a:bodyPr>
          <a:lstStyle/>
          <a:p>
            <a:pPr algn="ctr"/>
            <a:r>
              <a:rPr lang="pt-BR" sz="4500" b="1" dirty="0">
                <a:solidFill>
                  <a:schemeClr val="tx1"/>
                </a:solidFill>
                <a:latin typeface="Arial" panose="020B0604020202020204" pitchFamily="34" charset="0"/>
                <a:cs typeface="Arial" panose="020B0604020202020204" pitchFamily="34" charset="0"/>
              </a:rPr>
              <a:t>Seleção Adversa</a:t>
            </a:r>
          </a:p>
        </p:txBody>
      </p:sp>
    </p:spTree>
    <p:extLst>
      <p:ext uri="{BB962C8B-B14F-4D97-AF65-F5344CB8AC3E}">
        <p14:creationId xmlns:p14="http://schemas.microsoft.com/office/powerpoint/2010/main" val="3738642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anim calcmode="lin" valueType="num">
                                      <p:cBhvr additive="base">
                                        <p:cTn id="1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anim calcmode="lin" valueType="num">
                                      <p:cBhvr additive="base">
                                        <p:cTn id="1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4CA4EFC4-1A35-4F28-A8A0-7AF0939E4077}"/>
              </a:ext>
            </a:extLst>
          </p:cNvPr>
          <p:cNvSpPr>
            <a:spLocks noGrp="1" noChangeArrowheads="1"/>
          </p:cNvSpPr>
          <p:nvPr>
            <p:ph idx="1"/>
          </p:nvPr>
        </p:nvSpPr>
        <p:spPr>
          <a:xfrm>
            <a:off x="119336" y="1112593"/>
            <a:ext cx="11953328" cy="4116607"/>
          </a:xfrm>
          <a:noFill/>
        </p:spPr>
        <p:txBody>
          <a:bodyPr/>
          <a:lstStyle/>
          <a:p>
            <a:pPr algn="just">
              <a:buFont typeface="Arial" panose="020B0604020202020204" pitchFamily="34" charset="0"/>
              <a:buChar char="•"/>
            </a:pPr>
            <a:r>
              <a:rPr lang="pt-BR" sz="3600" dirty="0">
                <a:latin typeface="Calibri" panose="020F0502020204030204" pitchFamily="34" charset="0"/>
                <a:cs typeface="Calibri" panose="020F0502020204030204" pitchFamily="34" charset="0"/>
              </a:rPr>
              <a:t>Caso a probabilidade de roubo (automóveis) seja a mesma em todas as áreas, não teremos seleção adversa.</a:t>
            </a:r>
          </a:p>
          <a:p>
            <a:pPr algn="just">
              <a:buFont typeface="Arial" panose="020B0604020202020204" pitchFamily="34" charset="0"/>
              <a:buChar char="•"/>
            </a:pPr>
            <a:r>
              <a:rPr lang="pt-BR" sz="3600" b="1" dirty="0">
                <a:latin typeface="Calibri" panose="020F0502020204030204" pitchFamily="34" charset="0"/>
                <a:cs typeface="Calibri" panose="020F0502020204030204" pitchFamily="34" charset="0"/>
              </a:rPr>
              <a:t>Risco Moral → </a:t>
            </a:r>
            <a:r>
              <a:rPr lang="pt-BR" sz="3600" dirty="0">
                <a:latin typeface="Calibri" panose="020F0502020204030204" pitchFamily="34" charset="0"/>
                <a:cs typeface="Calibri" panose="020F0502020204030204" pitchFamily="34" charset="0"/>
              </a:rPr>
              <a:t>a própria probabilidade de roubo pode ser afetada pelas ações dos donos das bicicletas.</a:t>
            </a:r>
          </a:p>
          <a:p>
            <a:pPr lvl="1" algn="just">
              <a:buFont typeface="Arial" panose="020B0604020202020204" pitchFamily="34" charset="0"/>
              <a:buChar char="•"/>
            </a:pPr>
            <a:r>
              <a:rPr lang="pt-BR" sz="3400" dirty="0">
                <a:latin typeface="Calibri" panose="020F0502020204030204" pitchFamily="34" charset="0"/>
                <a:cs typeface="Calibri" panose="020F0502020204030204" pitchFamily="34" charset="0"/>
              </a:rPr>
              <a:t>Fazendo o seguro o consumidor toma menos cuidados do que se não fizesse o seguro → aumento da probabilidade de sinistro. </a:t>
            </a:r>
          </a:p>
          <a:p>
            <a:pPr lvl="1" algn="just">
              <a:buFont typeface="Arial" panose="020B0604020202020204" pitchFamily="34" charset="0"/>
              <a:buChar char="•"/>
            </a:pPr>
            <a:r>
              <a:rPr lang="pt-BR" sz="3400" dirty="0">
                <a:latin typeface="Calibri" panose="020F0502020204030204" pitchFamily="34" charset="0"/>
                <a:cs typeface="Calibri" panose="020F0502020204030204" pitchFamily="34" charset="0"/>
              </a:rPr>
              <a:t>Dificuldades da oferta de um </a:t>
            </a:r>
            <a:r>
              <a:rPr lang="pt-BR" sz="3400" b="1" dirty="0">
                <a:latin typeface="Calibri" panose="020F0502020204030204" pitchFamily="34" charset="0"/>
                <a:cs typeface="Calibri" panose="020F0502020204030204" pitchFamily="34" charset="0"/>
              </a:rPr>
              <a:t>seguro completo</a:t>
            </a:r>
            <a:r>
              <a:rPr lang="pt-BR" sz="3400" dirty="0">
                <a:latin typeface="Calibri" panose="020F0502020204030204" pitchFamily="34" charset="0"/>
                <a:cs typeface="Calibri" panose="020F0502020204030204" pitchFamily="34" charset="0"/>
              </a:rPr>
              <a:t>: falta de incentivo para investir em “tomar cuidado” → ocorrerá o </a:t>
            </a:r>
            <a:r>
              <a:rPr lang="pt-BR" sz="3400" b="1" dirty="0">
                <a:latin typeface="Calibri" panose="020F0502020204030204" pitchFamily="34" charset="0"/>
                <a:cs typeface="Calibri" panose="020F0502020204030204" pitchFamily="34" charset="0"/>
              </a:rPr>
              <a:t>risco moral</a:t>
            </a:r>
            <a:r>
              <a:rPr lang="pt-BR" sz="3400" dirty="0">
                <a:latin typeface="Calibri" panose="020F0502020204030204" pitchFamily="34" charset="0"/>
                <a:cs typeface="Calibri" panose="020F0502020204030204" pitchFamily="34" charset="0"/>
              </a:rPr>
              <a:t>.</a:t>
            </a:r>
          </a:p>
          <a:p>
            <a:pPr algn="just">
              <a:buFont typeface="Arial" panose="020B0604020202020204" pitchFamily="34" charset="0"/>
              <a:buChar char="•"/>
            </a:pPr>
            <a:endParaRPr lang="pt-BR" sz="3600" b="1" dirty="0">
              <a:latin typeface="Calibri" panose="020F0502020204030204" pitchFamily="34" charset="0"/>
              <a:cs typeface="Calibri" panose="020F0502020204030204" pitchFamily="34" charset="0"/>
            </a:endParaRPr>
          </a:p>
          <a:p>
            <a:pPr algn="just">
              <a:spcBef>
                <a:spcPts val="0"/>
              </a:spcBef>
              <a:buFont typeface="Arial" panose="020B0604020202020204" pitchFamily="34" charset="0"/>
              <a:buChar char="•"/>
            </a:pPr>
            <a:endParaRPr lang="pt-BR" sz="3600" b="1" dirty="0">
              <a:latin typeface="Calibri" panose="020F0502020204030204" pitchFamily="34" charset="0"/>
              <a:cs typeface="Calibri" panose="020F0502020204030204" pitchFamily="34" charset="0"/>
            </a:endParaRPr>
          </a:p>
        </p:txBody>
      </p:sp>
      <p:sp>
        <p:nvSpPr>
          <p:cNvPr id="6" name="Título 1">
            <a:extLst>
              <a:ext uri="{FF2B5EF4-FFF2-40B4-BE49-F238E27FC236}">
                <a16:creationId xmlns:a16="http://schemas.microsoft.com/office/drawing/2014/main" id="{8E7E1437-9C45-4CD4-8CCF-F1A60BC132DC}"/>
              </a:ext>
            </a:extLst>
          </p:cNvPr>
          <p:cNvSpPr>
            <a:spLocks noGrp="1"/>
          </p:cNvSpPr>
          <p:nvPr>
            <p:ph type="title"/>
          </p:nvPr>
        </p:nvSpPr>
        <p:spPr>
          <a:xfrm>
            <a:off x="838200" y="221109"/>
            <a:ext cx="10515600" cy="903635"/>
          </a:xfrm>
        </p:spPr>
        <p:txBody>
          <a:bodyPr>
            <a:normAutofit/>
          </a:bodyPr>
          <a:lstStyle/>
          <a:p>
            <a:pPr algn="ctr"/>
            <a:r>
              <a:rPr lang="pt-BR" sz="4500" b="1" dirty="0">
                <a:solidFill>
                  <a:schemeClr val="tx1"/>
                </a:solidFill>
                <a:latin typeface="Arial" panose="020B0604020202020204" pitchFamily="34" charset="0"/>
                <a:cs typeface="Arial" panose="020B0604020202020204" pitchFamily="34" charset="0"/>
              </a:rPr>
              <a:t>Risco Moral (</a:t>
            </a:r>
            <a:r>
              <a:rPr lang="pt-BR" sz="4500" b="1" i="1" dirty="0">
                <a:solidFill>
                  <a:schemeClr val="tx1"/>
                </a:solidFill>
                <a:latin typeface="Arial" panose="020B0604020202020204" pitchFamily="34" charset="0"/>
                <a:cs typeface="Arial" panose="020B0604020202020204" pitchFamily="34" charset="0"/>
              </a:rPr>
              <a:t>Moral </a:t>
            </a:r>
            <a:r>
              <a:rPr lang="pt-BR" sz="4500" b="1" i="1" dirty="0" err="1">
                <a:solidFill>
                  <a:schemeClr val="tx1"/>
                </a:solidFill>
                <a:latin typeface="Arial" panose="020B0604020202020204" pitchFamily="34" charset="0"/>
                <a:cs typeface="Arial" panose="020B0604020202020204" pitchFamily="34" charset="0"/>
              </a:rPr>
              <a:t>Hazard</a:t>
            </a:r>
            <a:r>
              <a:rPr lang="pt-BR" sz="4500" b="1" dirty="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433777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201BAE2B-57A8-4C35-9EF1-5695F1073E76}"/>
              </a:ext>
            </a:extLst>
          </p:cNvPr>
          <p:cNvSpPr>
            <a:spLocks noGrp="1" noChangeArrowheads="1"/>
          </p:cNvSpPr>
          <p:nvPr>
            <p:ph idx="1"/>
          </p:nvPr>
        </p:nvSpPr>
        <p:spPr>
          <a:xfrm>
            <a:off x="119336" y="1184601"/>
            <a:ext cx="11953328" cy="4116607"/>
          </a:xfrm>
          <a:noFill/>
        </p:spPr>
        <p:txBody>
          <a:bodyPr/>
          <a:lstStyle/>
          <a:p>
            <a:pPr algn="just">
              <a:buFont typeface="Arial" panose="020B0604020202020204" pitchFamily="34" charset="0"/>
              <a:buChar char="•"/>
            </a:pPr>
            <a:r>
              <a:rPr lang="pt-BR" sz="3500" dirty="0">
                <a:latin typeface="Calibri" panose="020F0502020204030204" pitchFamily="34" charset="0"/>
                <a:cs typeface="Calibri" panose="020F0502020204030204" pitchFamily="34" charset="0"/>
              </a:rPr>
              <a:t>A</a:t>
            </a:r>
            <a:r>
              <a:rPr lang="pt-BR" sz="3500" b="1" dirty="0">
                <a:latin typeface="Calibri" panose="020F0502020204030204" pitchFamily="34" charset="0"/>
                <a:cs typeface="Calibri" panose="020F0502020204030204" pitchFamily="34" charset="0"/>
              </a:rPr>
              <a:t> seleção adversa </a:t>
            </a:r>
            <a:r>
              <a:rPr lang="pt-BR" sz="3500" dirty="0">
                <a:latin typeface="Calibri" panose="020F0502020204030204" pitchFamily="34" charset="0"/>
                <a:cs typeface="Calibri" panose="020F0502020204030204" pitchFamily="34" charset="0"/>
              </a:rPr>
              <a:t>é um problema de </a:t>
            </a:r>
            <a:r>
              <a:rPr lang="pt-BR" sz="3500" b="1" dirty="0">
                <a:latin typeface="Calibri" panose="020F0502020204030204" pitchFamily="34" charset="0"/>
                <a:cs typeface="Calibri" panose="020F0502020204030204" pitchFamily="34" charset="0"/>
              </a:rPr>
              <a:t>informação oculta </a:t>
            </a:r>
            <a:r>
              <a:rPr lang="pt-BR" sz="3500" dirty="0">
                <a:latin typeface="Calibri" panose="020F0502020204030204" pitchFamily="34" charset="0"/>
                <a:cs typeface="Calibri" panose="020F0502020204030204" pitchFamily="34" charset="0"/>
              </a:rPr>
              <a:t>(</a:t>
            </a:r>
            <a:r>
              <a:rPr lang="pt-BR" sz="3500" b="1" dirty="0">
                <a:latin typeface="Calibri" panose="020F0502020204030204" pitchFamily="34" charset="0"/>
                <a:cs typeface="Calibri" panose="020F0502020204030204" pitchFamily="34" charset="0"/>
              </a:rPr>
              <a:t>tipo oculto</a:t>
            </a:r>
            <a:r>
              <a:rPr lang="pt-BR" sz="3500" dirty="0">
                <a:latin typeface="Calibri" panose="020F0502020204030204" pitchFamily="34" charset="0"/>
                <a:cs typeface="Calibri" panose="020F0502020204030204" pitchFamily="34" charset="0"/>
              </a:rPr>
              <a:t>), em que um lado do mercado não pode observar a qualidade dos bens.</a:t>
            </a:r>
          </a:p>
          <a:p>
            <a:pPr algn="just">
              <a:buFont typeface="Arial" panose="020B0604020202020204" pitchFamily="34" charset="0"/>
              <a:buChar char="•"/>
            </a:pPr>
            <a:endParaRPr lang="pt-BR" sz="400" dirty="0">
              <a:latin typeface="Calibri" panose="020F0502020204030204" pitchFamily="34" charset="0"/>
              <a:cs typeface="Calibri" panose="020F0502020204030204" pitchFamily="34" charset="0"/>
            </a:endParaRPr>
          </a:p>
          <a:p>
            <a:pPr algn="just">
              <a:buFont typeface="Arial" panose="020B0604020202020204" pitchFamily="34" charset="0"/>
              <a:buChar char="•"/>
            </a:pPr>
            <a:r>
              <a:rPr lang="pt-BR" sz="3500" dirty="0">
                <a:latin typeface="Calibri" panose="020F0502020204030204" pitchFamily="34" charset="0"/>
                <a:cs typeface="Calibri" panose="020F0502020204030204" pitchFamily="34" charset="0"/>
              </a:rPr>
              <a:t>O </a:t>
            </a:r>
            <a:r>
              <a:rPr lang="pt-BR" sz="3500" b="1" dirty="0">
                <a:latin typeface="Calibri" panose="020F0502020204030204" pitchFamily="34" charset="0"/>
                <a:cs typeface="Calibri" panose="020F0502020204030204" pitchFamily="34" charset="0"/>
              </a:rPr>
              <a:t>risco moral </a:t>
            </a:r>
            <a:r>
              <a:rPr lang="pt-BR" sz="3500" dirty="0">
                <a:latin typeface="Calibri" panose="020F0502020204030204" pitchFamily="34" charset="0"/>
                <a:cs typeface="Calibri" panose="020F0502020204030204" pitchFamily="34" charset="0"/>
              </a:rPr>
              <a:t>é um problema de </a:t>
            </a:r>
            <a:r>
              <a:rPr lang="pt-BR" sz="3500" b="1" dirty="0">
                <a:latin typeface="Calibri" panose="020F0502020204030204" pitchFamily="34" charset="0"/>
                <a:cs typeface="Calibri" panose="020F0502020204030204" pitchFamily="34" charset="0"/>
              </a:rPr>
              <a:t>ação oculta</a:t>
            </a:r>
            <a:r>
              <a:rPr lang="pt-BR" sz="3500" dirty="0">
                <a:latin typeface="Calibri" panose="020F0502020204030204" pitchFamily="34" charset="0"/>
                <a:cs typeface="Calibri" panose="020F0502020204030204" pitchFamily="34" charset="0"/>
              </a:rPr>
              <a:t>, onde um lado do mercado não pode observar as ações do outro.</a:t>
            </a:r>
          </a:p>
          <a:p>
            <a:pPr lvl="1" algn="just">
              <a:buFont typeface="Arial" panose="020B0604020202020204" pitchFamily="34" charset="0"/>
              <a:buChar char="•"/>
            </a:pPr>
            <a:r>
              <a:rPr lang="pt-BR" sz="3400" dirty="0">
                <a:latin typeface="Calibri" panose="020F0502020204030204" pitchFamily="34" charset="0"/>
                <a:cs typeface="Calibri" panose="020F0502020204030204" pitchFamily="34" charset="0"/>
              </a:rPr>
              <a:t>Será que o governo pode obrigar alguém a “tomar cuidado” ?</a:t>
            </a:r>
          </a:p>
        </p:txBody>
      </p:sp>
      <p:sp>
        <p:nvSpPr>
          <p:cNvPr id="5" name="Título 1">
            <a:extLst>
              <a:ext uri="{FF2B5EF4-FFF2-40B4-BE49-F238E27FC236}">
                <a16:creationId xmlns:a16="http://schemas.microsoft.com/office/drawing/2014/main" id="{ADDD9638-7CF4-4D49-A36D-0C9C77CDB0CA}"/>
              </a:ext>
            </a:extLst>
          </p:cNvPr>
          <p:cNvSpPr>
            <a:spLocks noGrp="1"/>
          </p:cNvSpPr>
          <p:nvPr>
            <p:ph type="title"/>
          </p:nvPr>
        </p:nvSpPr>
        <p:spPr>
          <a:xfrm>
            <a:off x="838200" y="221109"/>
            <a:ext cx="10515600" cy="903635"/>
          </a:xfrm>
        </p:spPr>
        <p:txBody>
          <a:bodyPr>
            <a:normAutofit/>
          </a:bodyPr>
          <a:lstStyle/>
          <a:p>
            <a:pPr algn="ctr"/>
            <a:r>
              <a:rPr lang="pt-BR" sz="4500" b="1" dirty="0">
                <a:solidFill>
                  <a:schemeClr val="tx1"/>
                </a:solidFill>
                <a:latin typeface="Arial" panose="020B0604020202020204" pitchFamily="34" charset="0"/>
                <a:cs typeface="Arial" panose="020B0604020202020204" pitchFamily="34" charset="0"/>
              </a:rPr>
              <a:t>Risco Moral e Seleção Adversa</a:t>
            </a:r>
          </a:p>
        </p:txBody>
      </p:sp>
    </p:spTree>
    <p:extLst>
      <p:ext uri="{BB962C8B-B14F-4D97-AF65-F5344CB8AC3E}">
        <p14:creationId xmlns:p14="http://schemas.microsoft.com/office/powerpoint/2010/main" val="727610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D443764C-685F-4191-8773-B9FACF3FFC28}"/>
              </a:ext>
            </a:extLst>
          </p:cNvPr>
          <p:cNvSpPr>
            <a:spLocks noGrp="1"/>
          </p:cNvSpPr>
          <p:nvPr>
            <p:ph type="title"/>
          </p:nvPr>
        </p:nvSpPr>
        <p:spPr>
          <a:xfrm>
            <a:off x="620960" y="221109"/>
            <a:ext cx="10515600" cy="903635"/>
          </a:xfrm>
        </p:spPr>
        <p:txBody>
          <a:bodyPr>
            <a:normAutofit/>
          </a:bodyPr>
          <a:lstStyle/>
          <a:p>
            <a:pPr algn="ctr"/>
            <a:r>
              <a:rPr lang="pt-BR" sz="4500" b="1" dirty="0">
                <a:solidFill>
                  <a:schemeClr val="tx1"/>
                </a:solidFill>
                <a:latin typeface="Arial" panose="020B0604020202020204" pitchFamily="34" charset="0"/>
                <a:cs typeface="Arial" panose="020B0604020202020204" pitchFamily="34" charset="0"/>
              </a:rPr>
              <a:t>Sinalização</a:t>
            </a:r>
          </a:p>
        </p:txBody>
      </p:sp>
      <p:sp>
        <p:nvSpPr>
          <p:cNvPr id="5" name="CaixaDeTexto 4">
            <a:extLst>
              <a:ext uri="{FF2B5EF4-FFF2-40B4-BE49-F238E27FC236}">
                <a16:creationId xmlns:a16="http://schemas.microsoft.com/office/drawing/2014/main" id="{E2F9E2D9-8B8E-4890-A078-72D446CEC007}"/>
              </a:ext>
            </a:extLst>
          </p:cNvPr>
          <p:cNvSpPr txBox="1"/>
          <p:nvPr/>
        </p:nvSpPr>
        <p:spPr>
          <a:xfrm>
            <a:off x="140677" y="1124744"/>
            <a:ext cx="11787971" cy="5324535"/>
          </a:xfrm>
          <a:prstGeom prst="rect">
            <a:avLst/>
          </a:prstGeom>
          <a:noFill/>
        </p:spPr>
        <p:txBody>
          <a:bodyPr wrap="square" rtlCol="0">
            <a:spAutoFit/>
          </a:bodyPr>
          <a:lstStyle/>
          <a:p>
            <a:pPr marL="571500" indent="-571500" algn="just">
              <a:buFont typeface="Arial" panose="020B0604020202020204" pitchFamily="34" charset="0"/>
              <a:buChar char="•"/>
            </a:pPr>
            <a:r>
              <a:rPr lang="pt-BR" sz="3600" b="0" dirty="0">
                <a:solidFill>
                  <a:schemeClr val="tx1"/>
                </a:solidFill>
                <a:latin typeface="Calibri" panose="020F0502020204030204" pitchFamily="34" charset="0"/>
                <a:cs typeface="Calibri" panose="020F0502020204030204" pitchFamily="34" charset="0"/>
              </a:rPr>
              <a:t>No mercado de carros usados com informação assimétrica que vimos anteriormente, os vendedores de carros bons podem querer </a:t>
            </a:r>
            <a:r>
              <a:rPr lang="pt-BR" sz="3600" dirty="0">
                <a:solidFill>
                  <a:schemeClr val="tx1"/>
                </a:solidFill>
                <a:latin typeface="Calibri" panose="020F0502020204030204" pitchFamily="34" charset="0"/>
                <a:cs typeface="Calibri" panose="020F0502020204030204" pitchFamily="34" charset="0"/>
              </a:rPr>
              <a:t>sinalizar</a:t>
            </a:r>
            <a:r>
              <a:rPr lang="pt-BR" sz="3600" b="0" dirty="0">
                <a:solidFill>
                  <a:schemeClr val="tx1"/>
                </a:solidFill>
                <a:latin typeface="Calibri" panose="020F0502020204030204" pitchFamily="34" charset="0"/>
                <a:cs typeface="Calibri" panose="020F0502020204030204" pitchFamily="34" charset="0"/>
              </a:rPr>
              <a:t> que seus carros são os bons, e não os ruins, evitando problemas de seleção adversa. </a:t>
            </a:r>
          </a:p>
          <a:p>
            <a:pPr marL="571500" indent="-571500" algn="just">
              <a:buFont typeface="Arial" panose="020B0604020202020204" pitchFamily="34" charset="0"/>
              <a:buChar char="•"/>
            </a:pPr>
            <a:endParaRPr lang="pt-BR" sz="800" b="0" dirty="0">
              <a:solidFill>
                <a:schemeClr val="tx1"/>
              </a:solidFill>
              <a:latin typeface="Calibri" panose="020F0502020204030204" pitchFamily="34" charset="0"/>
              <a:cs typeface="Calibri" panose="020F0502020204030204" pitchFamily="34" charset="0"/>
            </a:endParaRPr>
          </a:p>
          <a:p>
            <a:pPr marL="571500" indent="-571500" algn="just">
              <a:buFont typeface="Arial" panose="020B0604020202020204" pitchFamily="34" charset="0"/>
              <a:buChar char="•"/>
            </a:pPr>
            <a:endParaRPr lang="pt-BR" sz="800" b="0" dirty="0">
              <a:solidFill>
                <a:schemeClr val="tx1"/>
              </a:solidFill>
              <a:latin typeface="Calibri" panose="020F0502020204030204" pitchFamily="34" charset="0"/>
              <a:cs typeface="Calibri" panose="020F0502020204030204" pitchFamily="34" charset="0"/>
            </a:endParaRPr>
          </a:p>
          <a:p>
            <a:pPr marL="571500" indent="-571500" algn="just">
              <a:buFont typeface="Arial" panose="020B0604020202020204" pitchFamily="34" charset="0"/>
              <a:buChar char="•"/>
            </a:pPr>
            <a:r>
              <a:rPr lang="pt-BR" sz="3600" b="0" dirty="0">
                <a:solidFill>
                  <a:schemeClr val="tx1"/>
                </a:solidFill>
                <a:latin typeface="Calibri" panose="020F0502020204030204" pitchFamily="34" charset="0"/>
                <a:cs typeface="Calibri" panose="020F0502020204030204" pitchFamily="34" charset="0"/>
              </a:rPr>
              <a:t>Um </a:t>
            </a:r>
            <a:r>
              <a:rPr lang="pt-BR" sz="3600" dirty="0">
                <a:solidFill>
                  <a:schemeClr val="tx1"/>
                </a:solidFill>
                <a:latin typeface="Calibri" panose="020F0502020204030204" pitchFamily="34" charset="0"/>
                <a:cs typeface="Calibri" panose="020F0502020204030204" pitchFamily="34" charset="0"/>
              </a:rPr>
              <a:t>sinal</a:t>
            </a:r>
            <a:r>
              <a:rPr lang="pt-BR" sz="3600" b="0" dirty="0">
                <a:solidFill>
                  <a:schemeClr val="tx1"/>
                </a:solidFill>
                <a:latin typeface="Calibri" panose="020F0502020204030204" pitchFamily="34" charset="0"/>
                <a:cs typeface="Calibri" panose="020F0502020204030204" pitchFamily="34" charset="0"/>
              </a:rPr>
              <a:t> poderia ser a </a:t>
            </a:r>
            <a:r>
              <a:rPr lang="pt-BR" sz="3600" dirty="0">
                <a:solidFill>
                  <a:schemeClr val="tx1"/>
                </a:solidFill>
                <a:latin typeface="Calibri" panose="020F0502020204030204" pitchFamily="34" charset="0"/>
                <a:cs typeface="Calibri" panose="020F0502020204030204" pitchFamily="34" charset="0"/>
              </a:rPr>
              <a:t>garantia</a:t>
            </a:r>
            <a:r>
              <a:rPr lang="pt-BR" sz="3600" b="0" dirty="0">
                <a:solidFill>
                  <a:schemeClr val="tx1"/>
                </a:solidFill>
                <a:latin typeface="Calibri" panose="020F0502020204030204" pitchFamily="34" charset="0"/>
                <a:cs typeface="Calibri" panose="020F0502020204030204" pitchFamily="34" charset="0"/>
              </a:rPr>
              <a:t> de que eles se comprometem a pagar certa quantia no caso de defeito. </a:t>
            </a:r>
          </a:p>
          <a:p>
            <a:pPr marL="1290638" lvl="1" indent="-571500" algn="just">
              <a:buFont typeface="Arial" panose="020B0604020202020204" pitchFamily="34" charset="0"/>
              <a:buChar char="•"/>
            </a:pPr>
            <a:r>
              <a:rPr lang="pt-BR" sz="3600" b="0" dirty="0">
                <a:solidFill>
                  <a:schemeClr val="tx1"/>
                </a:solidFill>
                <a:latin typeface="Calibri" panose="020F0502020204030204" pitchFamily="34" charset="0"/>
                <a:cs typeface="Calibri" panose="020F0502020204030204" pitchFamily="34" charset="0"/>
              </a:rPr>
              <a:t>Somente donos de carros bons podem se dar ao luxo de oferecer garantias, e os compradores sabem disso.</a:t>
            </a:r>
          </a:p>
          <a:p>
            <a:endParaRPr lang="pt-BR" sz="3600" b="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84080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 calcmode="lin" valueType="num">
                                      <p:cBhvr additive="base">
                                        <p:cTn id="1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068B0EAC-CA53-4703-AA51-84BF04C92576}"/>
              </a:ext>
            </a:extLst>
          </p:cNvPr>
          <p:cNvSpPr>
            <a:spLocks noGrp="1"/>
          </p:cNvSpPr>
          <p:nvPr>
            <p:ph type="title"/>
          </p:nvPr>
        </p:nvSpPr>
        <p:spPr>
          <a:xfrm>
            <a:off x="335360" y="231229"/>
            <a:ext cx="11593288" cy="821507"/>
          </a:xfrm>
        </p:spPr>
        <p:txBody>
          <a:bodyPr>
            <a:normAutofit/>
          </a:bodyPr>
          <a:lstStyle/>
          <a:p>
            <a:r>
              <a:rPr lang="pt-BR" sz="4000" b="1" dirty="0">
                <a:solidFill>
                  <a:schemeClr val="tx1"/>
                </a:solidFill>
                <a:latin typeface="Arial" panose="020B0604020202020204" pitchFamily="34" charset="0"/>
                <a:cs typeface="Arial" panose="020B0604020202020204" pitchFamily="34" charset="0"/>
              </a:rPr>
              <a:t>O Problema da Relação Agente-Principal</a:t>
            </a:r>
          </a:p>
        </p:txBody>
      </p:sp>
      <p:sp>
        <p:nvSpPr>
          <p:cNvPr id="5" name="CaixaDeTexto 4">
            <a:extLst>
              <a:ext uri="{FF2B5EF4-FFF2-40B4-BE49-F238E27FC236}">
                <a16:creationId xmlns:a16="http://schemas.microsoft.com/office/drawing/2014/main" id="{8830AB36-0E44-4686-9FDF-6997BFD8EBC2}"/>
              </a:ext>
            </a:extLst>
          </p:cNvPr>
          <p:cNvSpPr txBox="1"/>
          <p:nvPr/>
        </p:nvSpPr>
        <p:spPr>
          <a:xfrm>
            <a:off x="211015" y="1124744"/>
            <a:ext cx="11717633" cy="6201698"/>
          </a:xfrm>
          <a:prstGeom prst="rect">
            <a:avLst/>
          </a:prstGeom>
          <a:noFill/>
        </p:spPr>
        <p:txBody>
          <a:bodyPr wrap="square" rtlCol="0">
            <a:spAutoFit/>
          </a:bodyPr>
          <a:lstStyle/>
          <a:p>
            <a:pPr marL="457200" indent="-457200" algn="just">
              <a:buFont typeface="Arial" panose="020B0604020202020204" pitchFamily="34" charset="0"/>
              <a:buChar char="•"/>
            </a:pPr>
            <a:r>
              <a:rPr lang="pt-BR" sz="3500" b="0" dirty="0">
                <a:solidFill>
                  <a:schemeClr val="tx1"/>
                </a:solidFill>
                <a:latin typeface="Calibri" panose="020F0502020204030204" pitchFamily="34" charset="0"/>
                <a:cs typeface="Calibri" panose="020F0502020204030204" pitchFamily="34" charset="0"/>
              </a:rPr>
              <a:t>A assimetria de informações pode criar um problema conhecido como </a:t>
            </a:r>
            <a:r>
              <a:rPr lang="pt-BR" sz="3500" dirty="0">
                <a:solidFill>
                  <a:schemeClr val="tx1"/>
                </a:solidFill>
                <a:latin typeface="Calibri" panose="020F0502020204030204" pitchFamily="34" charset="0"/>
                <a:cs typeface="Calibri" panose="020F0502020204030204" pitchFamily="34" charset="0"/>
              </a:rPr>
              <a:t>Relação Agente-Principal</a:t>
            </a:r>
            <a:r>
              <a:rPr lang="pt-BR" sz="3500" b="0" dirty="0">
                <a:solidFill>
                  <a:schemeClr val="tx1"/>
                </a:solidFill>
                <a:latin typeface="Calibri" panose="020F0502020204030204" pitchFamily="34" charset="0"/>
                <a:cs typeface="Calibri" panose="020F0502020204030204" pitchFamily="34" charset="0"/>
              </a:rPr>
              <a:t>.</a:t>
            </a:r>
          </a:p>
          <a:p>
            <a:pPr marL="457200" indent="-457200" algn="just">
              <a:buFont typeface="Arial" panose="020B0604020202020204" pitchFamily="34" charset="0"/>
              <a:buChar char="•"/>
            </a:pPr>
            <a:endParaRPr lang="pt-BR" sz="600" b="0" dirty="0">
              <a:solidFill>
                <a:schemeClr val="tx1"/>
              </a:solidFill>
              <a:latin typeface="Calibri" panose="020F0502020204030204" pitchFamily="34" charset="0"/>
              <a:cs typeface="Calibri" panose="020F0502020204030204" pitchFamily="34" charset="0"/>
            </a:endParaRPr>
          </a:p>
          <a:p>
            <a:pPr marL="457200" indent="-457200" algn="just">
              <a:buFont typeface="Arial" panose="020B0604020202020204" pitchFamily="34" charset="0"/>
              <a:buChar char="•"/>
            </a:pPr>
            <a:r>
              <a:rPr lang="pt-BR" sz="3500" b="0" dirty="0">
                <a:solidFill>
                  <a:schemeClr val="tx1"/>
                </a:solidFill>
                <a:latin typeface="Calibri" panose="020F0502020204030204" pitchFamily="34" charset="0"/>
                <a:cs typeface="Calibri" panose="020F0502020204030204" pitchFamily="34" charset="0"/>
              </a:rPr>
              <a:t>Dizemos que existe uma </a:t>
            </a:r>
            <a:r>
              <a:rPr lang="pt-BR" sz="3500" dirty="0">
                <a:solidFill>
                  <a:schemeClr val="tx1"/>
                </a:solidFill>
                <a:latin typeface="Calibri" panose="020F0502020204030204" pitchFamily="34" charset="0"/>
                <a:cs typeface="Calibri" panose="020F0502020204030204" pitchFamily="34" charset="0"/>
              </a:rPr>
              <a:t>relação de agência</a:t>
            </a:r>
            <a:r>
              <a:rPr lang="pt-BR" sz="3500" b="0" dirty="0">
                <a:solidFill>
                  <a:schemeClr val="tx1"/>
                </a:solidFill>
                <a:latin typeface="Calibri" panose="020F0502020204030204" pitchFamily="34" charset="0"/>
                <a:cs typeface="Calibri" panose="020F0502020204030204" pitchFamily="34" charset="0"/>
              </a:rPr>
              <a:t> sempre que há um arranjo entre pessoas no qual o bem estar de um dos participantes depende daquilo que é feito por outra pessoa, também participante.</a:t>
            </a:r>
          </a:p>
          <a:p>
            <a:pPr marL="1176338" lvl="1" indent="-457200" algn="just">
              <a:buFont typeface="Arial" panose="020B0604020202020204" pitchFamily="34" charset="0"/>
              <a:buChar char="•"/>
            </a:pPr>
            <a:r>
              <a:rPr lang="pt-BR" sz="3500" b="0" dirty="0">
                <a:solidFill>
                  <a:schemeClr val="tx1"/>
                </a:solidFill>
                <a:latin typeface="Calibri" panose="020F0502020204030204" pitchFamily="34" charset="0"/>
                <a:cs typeface="Calibri" panose="020F0502020204030204" pitchFamily="34" charset="0"/>
              </a:rPr>
              <a:t>O </a:t>
            </a:r>
            <a:r>
              <a:rPr lang="pt-BR" sz="3500" dirty="0">
                <a:solidFill>
                  <a:schemeClr val="tx1"/>
                </a:solidFill>
                <a:latin typeface="Calibri" panose="020F0502020204030204" pitchFamily="34" charset="0"/>
                <a:cs typeface="Calibri" panose="020F0502020204030204" pitchFamily="34" charset="0"/>
              </a:rPr>
              <a:t>Agente</a:t>
            </a:r>
            <a:r>
              <a:rPr lang="pt-BR" sz="3500" b="0" dirty="0">
                <a:solidFill>
                  <a:schemeClr val="tx1"/>
                </a:solidFill>
                <a:latin typeface="Calibri" panose="020F0502020204030204" pitchFamily="34" charset="0"/>
                <a:cs typeface="Calibri" panose="020F0502020204030204" pitchFamily="34" charset="0"/>
              </a:rPr>
              <a:t> representa a pessoa </a:t>
            </a:r>
            <a:r>
              <a:rPr lang="pt-BR" sz="3500" dirty="0">
                <a:solidFill>
                  <a:schemeClr val="tx1"/>
                </a:solidFill>
                <a:latin typeface="Calibri" panose="020F0502020204030204" pitchFamily="34" charset="0"/>
                <a:cs typeface="Calibri" panose="020F0502020204030204" pitchFamily="34" charset="0"/>
              </a:rPr>
              <a:t>atuante</a:t>
            </a:r>
            <a:r>
              <a:rPr lang="pt-BR" sz="3500" b="0" dirty="0">
                <a:solidFill>
                  <a:schemeClr val="tx1"/>
                </a:solidFill>
                <a:latin typeface="Calibri" panose="020F0502020204030204" pitchFamily="34" charset="0"/>
                <a:cs typeface="Calibri" panose="020F0502020204030204" pitchFamily="34" charset="0"/>
              </a:rPr>
              <a:t> e o </a:t>
            </a:r>
            <a:r>
              <a:rPr lang="pt-BR" sz="3500" dirty="0">
                <a:solidFill>
                  <a:schemeClr val="tx1"/>
                </a:solidFill>
                <a:latin typeface="Calibri" panose="020F0502020204030204" pitchFamily="34" charset="0"/>
                <a:cs typeface="Calibri" panose="020F0502020204030204" pitchFamily="34" charset="0"/>
              </a:rPr>
              <a:t>Principal</a:t>
            </a:r>
            <a:r>
              <a:rPr lang="pt-BR" sz="3500" b="0" dirty="0">
                <a:solidFill>
                  <a:schemeClr val="tx1"/>
                </a:solidFill>
                <a:latin typeface="Calibri" panose="020F0502020204030204" pitchFamily="34" charset="0"/>
                <a:cs typeface="Calibri" panose="020F0502020204030204" pitchFamily="34" charset="0"/>
              </a:rPr>
              <a:t> a parte que é </a:t>
            </a:r>
            <a:r>
              <a:rPr lang="pt-BR" sz="3500" dirty="0">
                <a:solidFill>
                  <a:schemeClr val="tx1"/>
                </a:solidFill>
                <a:latin typeface="Calibri" panose="020F0502020204030204" pitchFamily="34" charset="0"/>
                <a:cs typeface="Calibri" panose="020F0502020204030204" pitchFamily="34" charset="0"/>
              </a:rPr>
              <a:t>afetada</a:t>
            </a:r>
            <a:r>
              <a:rPr lang="pt-BR" sz="3500" b="0" dirty="0">
                <a:solidFill>
                  <a:schemeClr val="tx1"/>
                </a:solidFill>
                <a:latin typeface="Calibri" panose="020F0502020204030204" pitchFamily="34" charset="0"/>
                <a:cs typeface="Calibri" panose="020F0502020204030204" pitchFamily="34" charset="0"/>
              </a:rPr>
              <a:t> pela ação do agente.</a:t>
            </a:r>
          </a:p>
          <a:p>
            <a:pPr marL="1176338" lvl="1" indent="-457200" algn="just">
              <a:buFont typeface="Arial" panose="020B0604020202020204" pitchFamily="34" charset="0"/>
              <a:buChar char="•"/>
            </a:pPr>
            <a:endParaRPr lang="pt-BR" sz="600" b="0" dirty="0">
              <a:solidFill>
                <a:schemeClr val="tx1"/>
              </a:solidFill>
              <a:latin typeface="Calibri" panose="020F0502020204030204" pitchFamily="34" charset="0"/>
              <a:cs typeface="Calibri" panose="020F0502020204030204" pitchFamily="34" charset="0"/>
            </a:endParaRPr>
          </a:p>
          <a:p>
            <a:pPr marL="457200" indent="-457200" algn="just">
              <a:buFont typeface="Arial" panose="020B0604020202020204" pitchFamily="34" charset="0"/>
              <a:buChar char="•"/>
            </a:pPr>
            <a:r>
              <a:rPr lang="pt-BR" sz="3500" b="0" dirty="0">
                <a:solidFill>
                  <a:schemeClr val="tx1"/>
                </a:solidFill>
                <a:latin typeface="Calibri" panose="020F0502020204030204" pitchFamily="34" charset="0"/>
                <a:cs typeface="Calibri" panose="020F0502020204030204" pitchFamily="34" charset="0"/>
              </a:rPr>
              <a:t>O problema surge quando os agentes perseguem seus próprios objetivos e não os do principal.</a:t>
            </a:r>
          </a:p>
          <a:p>
            <a:pPr marL="571500" indent="-571500" algn="just">
              <a:buFont typeface="Arial" panose="020B0604020202020204" pitchFamily="34" charset="0"/>
              <a:buChar char="•"/>
            </a:pPr>
            <a:endParaRPr lang="pt-BR" sz="3500" b="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38648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 calcmode="lin" valueType="num">
                                      <p:cBhvr additive="base">
                                        <p:cTn id="1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4"/>
          <p:cNvSpPr>
            <a:spLocks noGrp="1" noChangeArrowheads="1"/>
          </p:cNvSpPr>
          <p:nvPr>
            <p:ph type="title"/>
          </p:nvPr>
        </p:nvSpPr>
        <p:spPr>
          <a:xfrm>
            <a:off x="1685815" y="466328"/>
            <a:ext cx="9090705" cy="1143000"/>
          </a:xfrm>
          <a:noFill/>
        </p:spPr>
        <p:txBody>
          <a:bodyPr/>
          <a:lstStyle/>
          <a:p>
            <a:pPr algn="just" eaLnBrk="1" hangingPunct="1"/>
            <a:r>
              <a:rPr lang="pt-BR" altLang="en-US" sz="4800" b="1" dirty="0">
                <a:solidFill>
                  <a:schemeClr val="tx1"/>
                </a:solidFill>
                <a:latin typeface="Calibri" panose="020F0502020204030204" pitchFamily="34" charset="0"/>
                <a:cs typeface="Calibri" panose="020F0502020204030204" pitchFamily="34" charset="0"/>
              </a:rPr>
              <a:t>Inflação, Desemprego e Outros Desequilíbrios Macroeconômicos</a:t>
            </a:r>
          </a:p>
        </p:txBody>
      </p:sp>
      <p:sp>
        <p:nvSpPr>
          <p:cNvPr id="83971" name="Rectangle 5"/>
          <p:cNvSpPr>
            <a:spLocks noGrp="1" noChangeArrowheads="1"/>
          </p:cNvSpPr>
          <p:nvPr>
            <p:ph idx="1"/>
          </p:nvPr>
        </p:nvSpPr>
        <p:spPr>
          <a:xfrm>
            <a:off x="191344" y="1330424"/>
            <a:ext cx="11809312" cy="4114800"/>
          </a:xfrm>
          <a:noFill/>
        </p:spPr>
        <p:txBody>
          <a:bodyPr/>
          <a:lstStyle/>
          <a:p>
            <a:pPr algn="just" eaLnBrk="1" hangingPunct="1">
              <a:buClrTx/>
              <a:buFont typeface="Arial" panose="020B0604020202020204" pitchFamily="34" charset="0"/>
              <a:buChar char="•"/>
            </a:pPr>
            <a:endParaRPr lang="pt-BR" altLang="en-US" sz="380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As consequências destes fenômenos afetam certamente os desenhos de política econômica.</a:t>
            </a:r>
          </a:p>
          <a:p>
            <a:pPr lvl="1"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O Governo deve, através das políticas fiscal, monetária e cambial, controlar o nível de demanda agregada para evitar grandes movimentos cíclicos do nível de atividade econômica.</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4"/>
          <p:cNvSpPr>
            <a:spLocks noGrp="1" noChangeArrowheads="1"/>
          </p:cNvSpPr>
          <p:nvPr>
            <p:ph type="title"/>
          </p:nvPr>
        </p:nvSpPr>
        <p:spPr>
          <a:xfrm>
            <a:off x="191344" y="358552"/>
            <a:ext cx="12169352" cy="8382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Falhas de Mercado : Algumas Considerações</a:t>
            </a:r>
          </a:p>
        </p:txBody>
      </p:sp>
      <p:sp>
        <p:nvSpPr>
          <p:cNvPr id="84995" name="Rectangle 5"/>
          <p:cNvSpPr>
            <a:spLocks noGrp="1" noChangeArrowheads="1"/>
          </p:cNvSpPr>
          <p:nvPr>
            <p:ph idx="1"/>
          </p:nvPr>
        </p:nvSpPr>
        <p:spPr>
          <a:xfrm>
            <a:off x="335360" y="1412776"/>
            <a:ext cx="11593288" cy="4114800"/>
          </a:xfrm>
          <a:noFill/>
        </p:spPr>
        <p:txBody>
          <a:bodyPr/>
          <a:lstStyle/>
          <a:p>
            <a:pPr algn="just" eaLnBrk="1" hangingPunct="1">
              <a:buClrTx/>
              <a:buSzPct val="100000"/>
            </a:pPr>
            <a:r>
              <a:rPr lang="pt-BR" altLang="en-US" sz="3800" b="1" dirty="0">
                <a:latin typeface="Calibri" panose="020F0502020204030204" pitchFamily="34" charset="0"/>
                <a:cs typeface="Calibri" panose="020F0502020204030204" pitchFamily="34" charset="0"/>
              </a:rPr>
              <a:t>Conclusão:</a:t>
            </a:r>
          </a:p>
          <a:p>
            <a:pPr algn="just" eaLnBrk="1" hangingPunct="1">
              <a:buClrTx/>
              <a:buSzPct val="100000"/>
            </a:pPr>
            <a:endParaRPr lang="pt-BR" altLang="en-US" sz="400" dirty="0">
              <a:latin typeface="Calibri" panose="020F0502020204030204" pitchFamily="34" charset="0"/>
              <a:cs typeface="Calibri" panose="020F0502020204030204" pitchFamily="34" charset="0"/>
            </a:endParaRPr>
          </a:p>
          <a:p>
            <a:pPr algn="just" eaLnBrk="1" hangingPunct="1">
              <a:buClrTx/>
              <a:buSzPct val="100000"/>
            </a:pPr>
            <a:r>
              <a:rPr lang="pt-BR" altLang="en-US" sz="3800" dirty="0">
                <a:latin typeface="Calibri" panose="020F0502020204030204" pitchFamily="34" charset="0"/>
                <a:cs typeface="Calibri" panose="020F0502020204030204" pitchFamily="34" charset="0"/>
              </a:rPr>
              <a:t>Sempre que o mercado deixa de produzir um bem cujos benefícios são maiores do que os custos, diz-se que há uma falha de mercado.</a:t>
            </a:r>
          </a:p>
          <a:p>
            <a:pPr algn="just" eaLnBrk="1" hangingPunct="1">
              <a:buClrTx/>
              <a:buSzPct val="100000"/>
            </a:pPr>
            <a:endParaRPr lang="pt-BR" altLang="en-US" sz="3800" dirty="0">
              <a:latin typeface="Calibri" panose="020F0502020204030204" pitchFamily="34" charset="0"/>
              <a:cs typeface="Calibri" panose="020F0502020204030204" pitchFamily="34" charset="0"/>
            </a:endParaRPr>
          </a:p>
          <a:p>
            <a:pPr marL="0" indent="0" algn="just" eaLnBrk="1" hangingPunct="1">
              <a:lnSpc>
                <a:spcPct val="90000"/>
              </a:lnSpc>
              <a:buClrTx/>
              <a:buNone/>
            </a:pPr>
            <a:endParaRPr lang="pt-BR" altLang="en-US" sz="38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 calcmode="lin" valueType="num">
                                      <p:cBhvr additive="base">
                                        <p:cTn id="7" dur="500" fill="hold"/>
                                        <p:tgtEl>
                                          <p:spTgt spid="849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49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4995">
                                            <p:txEl>
                                              <p:pRg st="2" end="2"/>
                                            </p:txEl>
                                          </p:spTgt>
                                        </p:tgtEl>
                                        <p:attrNameLst>
                                          <p:attrName>style.visibility</p:attrName>
                                        </p:attrNameLst>
                                      </p:cBhvr>
                                      <p:to>
                                        <p:strVal val="visible"/>
                                      </p:to>
                                    </p:set>
                                    <p:anim calcmode="lin" valueType="num">
                                      <p:cBhvr additive="base">
                                        <p:cTn id="13" dur="500" fill="hold"/>
                                        <p:tgtEl>
                                          <p:spTgt spid="8499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499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1981200" y="41176"/>
            <a:ext cx="8291264" cy="1371600"/>
          </a:xfrm>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Falhas do Governo</a:t>
            </a:r>
          </a:p>
        </p:txBody>
      </p:sp>
      <p:sp>
        <p:nvSpPr>
          <p:cNvPr id="11267" name="Rectangle 3"/>
          <p:cNvSpPr>
            <a:spLocks noGrp="1" noChangeArrowheads="1"/>
          </p:cNvSpPr>
          <p:nvPr>
            <p:ph idx="1"/>
          </p:nvPr>
        </p:nvSpPr>
        <p:spPr>
          <a:xfrm>
            <a:off x="0" y="1340024"/>
            <a:ext cx="12000656" cy="3313112"/>
          </a:xfrm>
        </p:spPr>
        <p:txBody>
          <a:bodyPr/>
          <a:lstStyle/>
          <a:p>
            <a:pPr marL="1657350" lvl="2" indent="-742950" algn="just" eaLnBrk="1" hangingPunct="1">
              <a:buClrTx/>
              <a:buSzPct val="101000"/>
              <a:buFont typeface="+mj-lt"/>
              <a:buAutoNum type="alphaLcParenR" startAt="3"/>
            </a:pPr>
            <a:r>
              <a:rPr lang="pt-BR" altLang="en-US" sz="3800" b="1" dirty="0">
                <a:latin typeface="Calibri" panose="020F0502020204030204" pitchFamily="34" charset="0"/>
                <a:cs typeface="Calibri" panose="020F0502020204030204" pitchFamily="34" charset="0"/>
              </a:rPr>
              <a:t>Limitado Controle Sobre a Burocracia: </a:t>
            </a:r>
            <a:r>
              <a:rPr lang="pt-BR" altLang="en-US" sz="3800" dirty="0">
                <a:latin typeface="Calibri" panose="020F0502020204030204" pitchFamily="34" charset="0"/>
                <a:cs typeface="Calibri" panose="020F0502020204030204" pitchFamily="34" charset="0"/>
              </a:rPr>
              <a:t>muitas vezes a burocracia age de modo a retardar os processos. Assim, ações propostas pelo Congresso por meio de leis e regulamentos não necessariamente se concretizam plenamente por causa da resistência da burocracia.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title"/>
          </p:nvPr>
        </p:nvSpPr>
        <p:spPr>
          <a:xfrm>
            <a:off x="551384" y="142528"/>
            <a:ext cx="11496600" cy="8382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Falhas de Mercado : Algumas Considerações</a:t>
            </a:r>
          </a:p>
        </p:txBody>
      </p:sp>
      <p:sp>
        <p:nvSpPr>
          <p:cNvPr id="86019" name="Rectangle 5"/>
          <p:cNvSpPr>
            <a:spLocks noGrp="1" noChangeArrowheads="1"/>
          </p:cNvSpPr>
          <p:nvPr>
            <p:ph idx="1"/>
          </p:nvPr>
        </p:nvSpPr>
        <p:spPr>
          <a:xfrm>
            <a:off x="191344" y="908720"/>
            <a:ext cx="11737304" cy="4114800"/>
          </a:xfrm>
          <a:noFill/>
        </p:spPr>
        <p:txBody>
          <a:bodyPr/>
          <a:lstStyle/>
          <a:p>
            <a:pPr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As falhas de mercado discutidas até aqui resultam, no caso de não intervenção governamental, em ineficiência econômica. Ou seja, justifica-se a ação governamental para assegurar o funcionamento eficiente dos mercados. </a:t>
            </a:r>
          </a:p>
          <a:p>
            <a:pPr algn="just" eaLnBrk="1" hangingPunct="1">
              <a:buClrTx/>
              <a:buFont typeface="Arial" panose="020B0604020202020204" pitchFamily="34" charset="0"/>
              <a:buChar char="•"/>
            </a:pPr>
            <a:endParaRPr lang="pt-BR" altLang="en-US" sz="80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Entretanto, mesmo se a economia fosse Pareto Eficiente, há dois argumentos adicionais para intervenção do governo, a saber:</a:t>
            </a:r>
          </a:p>
          <a:p>
            <a:pPr algn="just" eaLnBrk="1" hangingPunct="1">
              <a:buClrTx/>
              <a:buFont typeface="Arial" panose="020B0604020202020204" pitchFamily="34" charset="0"/>
              <a:buChar char="•"/>
            </a:pPr>
            <a:endParaRPr lang="pt-BR" altLang="en-US" sz="200" dirty="0">
              <a:latin typeface="Calibri" panose="020F0502020204030204" pitchFamily="34" charset="0"/>
              <a:cs typeface="Calibri" panose="020F0502020204030204" pitchFamily="34" charset="0"/>
            </a:endParaRPr>
          </a:p>
          <a:p>
            <a:pPr lvl="1" algn="just">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Redistribuir renda</a:t>
            </a:r>
          </a:p>
          <a:p>
            <a:pPr lvl="1" algn="just">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Prover bens meritórios</a:t>
            </a:r>
            <a:r>
              <a:rPr lang="pt-BR" altLang="en-US" sz="3800" b="1" dirty="0">
                <a:latin typeface="Calibri" panose="020F0502020204030204" pitchFamily="34" charset="0"/>
                <a:cs typeface="Calibri" panose="020F050202020403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6019">
                                            <p:txEl>
                                              <p:pRg st="2" end="2"/>
                                            </p:txEl>
                                          </p:spTgt>
                                        </p:tgtEl>
                                        <p:attrNameLst>
                                          <p:attrName>style.visibility</p:attrName>
                                        </p:attrNameLst>
                                      </p:cBhvr>
                                      <p:to>
                                        <p:strVal val="visible"/>
                                      </p:to>
                                    </p:set>
                                    <p:anim calcmode="lin" valueType="num">
                                      <p:cBhvr additive="base">
                                        <p:cTn id="7" dur="500" fill="hold"/>
                                        <p:tgtEl>
                                          <p:spTgt spid="8601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6019">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6019">
                                            <p:txEl>
                                              <p:pRg st="4" end="4"/>
                                            </p:txEl>
                                          </p:spTgt>
                                        </p:tgtEl>
                                        <p:attrNameLst>
                                          <p:attrName>style.visibility</p:attrName>
                                        </p:attrNameLst>
                                      </p:cBhvr>
                                      <p:to>
                                        <p:strVal val="visible"/>
                                      </p:to>
                                    </p:set>
                                    <p:anim calcmode="lin" valueType="num">
                                      <p:cBhvr additive="base">
                                        <p:cTn id="11" dur="500" fill="hold"/>
                                        <p:tgtEl>
                                          <p:spTgt spid="86019">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6019">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6019">
                                            <p:txEl>
                                              <p:pRg st="5" end="5"/>
                                            </p:txEl>
                                          </p:spTgt>
                                        </p:tgtEl>
                                        <p:attrNameLst>
                                          <p:attrName>style.visibility</p:attrName>
                                        </p:attrNameLst>
                                      </p:cBhvr>
                                      <p:to>
                                        <p:strVal val="visible"/>
                                      </p:to>
                                    </p:set>
                                    <p:anim calcmode="lin" valueType="num">
                                      <p:cBhvr additive="base">
                                        <p:cTn id="15" dur="500" fill="hold"/>
                                        <p:tgtEl>
                                          <p:spTgt spid="86019">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601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4"/>
          <p:cNvSpPr>
            <a:spLocks noGrp="1" noChangeArrowheads="1"/>
          </p:cNvSpPr>
          <p:nvPr>
            <p:ph type="title"/>
          </p:nvPr>
        </p:nvSpPr>
        <p:spPr>
          <a:xfrm>
            <a:off x="2209800" y="44624"/>
            <a:ext cx="7772400" cy="11430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Distribuição de renda</a:t>
            </a:r>
            <a:r>
              <a:rPr lang="pt-BR" altLang="en-US" sz="4800" dirty="0">
                <a:solidFill>
                  <a:schemeClr val="tx1"/>
                </a:solidFill>
                <a:latin typeface="Calibri" panose="020F0502020204030204" pitchFamily="34" charset="0"/>
                <a:cs typeface="Calibri" panose="020F0502020204030204" pitchFamily="34" charset="0"/>
              </a:rPr>
              <a:t> </a:t>
            </a:r>
          </a:p>
        </p:txBody>
      </p:sp>
      <p:sp>
        <p:nvSpPr>
          <p:cNvPr id="87043" name="Rectangle 5"/>
          <p:cNvSpPr>
            <a:spLocks noGrp="1" noChangeArrowheads="1"/>
          </p:cNvSpPr>
          <p:nvPr>
            <p:ph idx="1"/>
          </p:nvPr>
        </p:nvSpPr>
        <p:spPr>
          <a:xfrm>
            <a:off x="335360" y="1124744"/>
            <a:ext cx="11521280" cy="4114800"/>
          </a:xfrm>
          <a:noFill/>
        </p:spPr>
        <p:txBody>
          <a:bodyPr/>
          <a:lstStyle/>
          <a:p>
            <a:pPr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Como vimos, o fato de uma economia ser eficiente do ponto de vista de Pareto não nos diz nada a respeito da distribuição de renda (equidade).</a:t>
            </a:r>
          </a:p>
          <a:p>
            <a:pPr algn="just" eaLnBrk="1" hangingPunct="1">
              <a:buClrTx/>
              <a:buFont typeface="Arial" panose="020B0604020202020204" pitchFamily="34" charset="0"/>
              <a:buChar char="•"/>
            </a:pPr>
            <a:endParaRPr lang="pt-BR" altLang="en-US" sz="38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 calcmode="lin" valueType="num">
                                      <p:cBhvr additive="base">
                                        <p:cTn id="7" dur="500" fill="hold"/>
                                        <p:tgtEl>
                                          <p:spTgt spid="870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704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4"/>
          <p:cNvSpPr>
            <a:spLocks noGrp="1" noChangeArrowheads="1"/>
          </p:cNvSpPr>
          <p:nvPr>
            <p:ph type="title"/>
          </p:nvPr>
        </p:nvSpPr>
        <p:spPr>
          <a:xfrm>
            <a:off x="1991544" y="188640"/>
            <a:ext cx="7772400" cy="7620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Bens Meritórios</a:t>
            </a:r>
          </a:p>
        </p:txBody>
      </p:sp>
      <p:sp>
        <p:nvSpPr>
          <p:cNvPr id="88067" name="Rectangle 5"/>
          <p:cNvSpPr>
            <a:spLocks noGrp="1" noChangeArrowheads="1"/>
          </p:cNvSpPr>
          <p:nvPr>
            <p:ph idx="1"/>
          </p:nvPr>
        </p:nvSpPr>
        <p:spPr>
          <a:xfrm>
            <a:off x="407368" y="980728"/>
            <a:ext cx="11521280" cy="4495800"/>
          </a:xfrm>
          <a:noFill/>
        </p:spPr>
        <p:txBody>
          <a:bodyPr/>
          <a:lstStyle/>
          <a:p>
            <a:pPr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Bens que o governo compele o indivíduo a consumir</a:t>
            </a:r>
          </a:p>
          <a:p>
            <a:pPr lvl="1"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Exemplos: cintos de segurança, vacinas, educação elementar,</a:t>
            </a:r>
          </a:p>
          <a:p>
            <a:pPr lvl="1" algn="just" eaLnBrk="1" hangingPunct="1">
              <a:buClrTx/>
              <a:buFont typeface="Arial" panose="020B0604020202020204" pitchFamily="34" charset="0"/>
              <a:buChar char="•"/>
            </a:pPr>
            <a:endParaRPr lang="pt-BR" altLang="en-US" sz="80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Ideia de que os indivíduos podem fazer escolhas erradas. Nesse caso, o setor público pode atuar no sentido de ignorar as preferências individuais.</a:t>
            </a:r>
          </a:p>
          <a:p>
            <a:pPr algn="just" eaLnBrk="1" hangingPunct="1">
              <a:buClrTx/>
              <a:buFont typeface="Arial" panose="020B0604020202020204" pitchFamily="34" charset="0"/>
              <a:buChar char="•"/>
            </a:pPr>
            <a:endParaRPr lang="pt-BR" altLang="en-US" sz="200" dirty="0">
              <a:latin typeface="Calibri" panose="020F0502020204030204" pitchFamily="34" charset="0"/>
              <a:cs typeface="Calibri" panose="020F0502020204030204" pitchFamily="34" charset="0"/>
            </a:endParaRPr>
          </a:p>
          <a:p>
            <a:pPr lvl="1"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Visão de que o governo deveria intervir porque identifica os interesses dos indivíduos melhor que eles próprios (visão considerada </a:t>
            </a:r>
            <a:r>
              <a:rPr lang="pt-BR" altLang="en-US" sz="3800" b="1" dirty="0">
                <a:latin typeface="Calibri" panose="020F0502020204030204" pitchFamily="34" charset="0"/>
                <a:cs typeface="Calibri" panose="020F0502020204030204" pitchFamily="34" charset="0"/>
              </a:rPr>
              <a:t>paternalista).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 calcmode="lin" valueType="num">
                                      <p:cBhvr additive="base">
                                        <p:cTn id="7" dur="500" fill="hold"/>
                                        <p:tgtEl>
                                          <p:spTgt spid="880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806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8067">
                                            <p:txEl>
                                              <p:pRg st="1" end="1"/>
                                            </p:txEl>
                                          </p:spTgt>
                                        </p:tgtEl>
                                        <p:attrNameLst>
                                          <p:attrName>style.visibility</p:attrName>
                                        </p:attrNameLst>
                                      </p:cBhvr>
                                      <p:to>
                                        <p:strVal val="visible"/>
                                      </p:to>
                                    </p:set>
                                    <p:anim calcmode="lin" valueType="num">
                                      <p:cBhvr additive="base">
                                        <p:cTn id="11" dur="500" fill="hold"/>
                                        <p:tgtEl>
                                          <p:spTgt spid="8806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80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8067">
                                            <p:txEl>
                                              <p:pRg st="3" end="3"/>
                                            </p:txEl>
                                          </p:spTgt>
                                        </p:tgtEl>
                                        <p:attrNameLst>
                                          <p:attrName>style.visibility</p:attrName>
                                        </p:attrNameLst>
                                      </p:cBhvr>
                                      <p:to>
                                        <p:strVal val="visible"/>
                                      </p:to>
                                    </p:set>
                                    <p:anim calcmode="lin" valueType="num">
                                      <p:cBhvr additive="base">
                                        <p:cTn id="17" dur="500" fill="hold"/>
                                        <p:tgtEl>
                                          <p:spTgt spid="88067">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8067">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88067">
                                            <p:txEl>
                                              <p:pRg st="5" end="5"/>
                                            </p:txEl>
                                          </p:spTgt>
                                        </p:tgtEl>
                                        <p:attrNameLst>
                                          <p:attrName>style.visibility</p:attrName>
                                        </p:attrNameLst>
                                      </p:cBhvr>
                                      <p:to>
                                        <p:strVal val="visible"/>
                                      </p:to>
                                    </p:set>
                                    <p:anim calcmode="lin" valueType="num">
                                      <p:cBhvr additive="base">
                                        <p:cTn id="21" dur="500" fill="hold"/>
                                        <p:tgtEl>
                                          <p:spTgt spid="88067">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806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Espaço Reservado para Conteúdo 2"/>
          <p:cNvSpPr>
            <a:spLocks noGrp="1"/>
          </p:cNvSpPr>
          <p:nvPr>
            <p:ph idx="1"/>
          </p:nvPr>
        </p:nvSpPr>
        <p:spPr>
          <a:xfrm>
            <a:off x="263352" y="428550"/>
            <a:ext cx="11665296" cy="3792538"/>
          </a:xfrm>
        </p:spPr>
        <p:txBody>
          <a:bodyPr/>
          <a:lstStyle/>
          <a:p>
            <a:pPr algn="just">
              <a:buFont typeface="Wingdings" panose="05000000000000000000" pitchFamily="2" charset="2"/>
              <a:buNone/>
            </a:pPr>
            <a:r>
              <a:rPr lang="pt-BR" altLang="en-US" sz="3800" b="1" dirty="0">
                <a:latin typeface="Calibri" panose="020F0502020204030204" pitchFamily="34" charset="0"/>
                <a:cs typeface="Calibri" panose="020F0502020204030204" pitchFamily="34" charset="0"/>
              </a:rPr>
              <a:t>1) (AFC – STN) 2005</a:t>
            </a:r>
            <a:endParaRPr lang="pt-BR" altLang="en-US" sz="3800" dirty="0">
              <a:latin typeface="Calibri" panose="020F0502020204030204" pitchFamily="34" charset="0"/>
              <a:cs typeface="Calibri" panose="020F0502020204030204" pitchFamily="34" charset="0"/>
            </a:endParaRPr>
          </a:p>
          <a:p>
            <a:pPr marL="0" indent="0" algn="just">
              <a:buNone/>
            </a:pPr>
            <a:r>
              <a:rPr lang="pt-BR" altLang="en-US" sz="3800" dirty="0">
                <a:latin typeface="Calibri" panose="020F0502020204030204" pitchFamily="34" charset="0"/>
                <a:cs typeface="Calibri" panose="020F0502020204030204" pitchFamily="34" charset="0"/>
              </a:rPr>
              <a:t>No que diz respeito aos bens públicos, </a:t>
            </a:r>
            <a:r>
              <a:rPr lang="pt-BR" altLang="en-US" sz="3800" dirty="0" err="1">
                <a:latin typeface="Calibri" panose="020F0502020204030204" pitchFamily="34" charset="0"/>
                <a:cs typeface="Calibri" panose="020F0502020204030204" pitchFamily="34" charset="0"/>
              </a:rPr>
              <a:t>semi-públicos</a:t>
            </a:r>
            <a:r>
              <a:rPr lang="pt-BR" altLang="en-US" sz="3800" dirty="0">
                <a:latin typeface="Calibri" panose="020F0502020204030204" pitchFamily="34" charset="0"/>
                <a:cs typeface="Calibri" panose="020F0502020204030204" pitchFamily="34" charset="0"/>
              </a:rPr>
              <a:t> e privados, indique a única opção incorreta.</a:t>
            </a:r>
          </a:p>
          <a:p>
            <a:pPr marL="735013" lvl="1" indent="-457200" algn="just">
              <a:buClrTx/>
              <a:buFont typeface="Arial" panose="020B0604020202020204" pitchFamily="34" charset="0"/>
              <a:buAutoNum type="alphaLcParenR"/>
            </a:pPr>
            <a:r>
              <a:rPr lang="pt-BR" altLang="en-US" sz="3800" dirty="0">
                <a:latin typeface="Calibri" panose="020F0502020204030204" pitchFamily="34" charset="0"/>
                <a:cs typeface="Calibri" panose="020F0502020204030204" pitchFamily="34" charset="0"/>
              </a:rPr>
              <a:t>Bens públicos são os bens que o mecanismo de preços não consegue orientar os investimentos a fim de efetuar sua produção.</a:t>
            </a:r>
          </a:p>
          <a:p>
            <a:pPr marL="735013" lvl="1" indent="-457200" algn="just">
              <a:buClrTx/>
              <a:buFont typeface="Arial" panose="020B0604020202020204" pitchFamily="34" charset="0"/>
              <a:buAutoNum type="alphaLcParenR"/>
            </a:pPr>
            <a:r>
              <a:rPr lang="pt-BR" altLang="en-US" sz="3800" dirty="0">
                <a:latin typeface="Calibri" panose="020F0502020204030204" pitchFamily="34" charset="0"/>
                <a:cs typeface="Calibri" panose="020F0502020204030204" pitchFamily="34" charset="0"/>
              </a:rPr>
              <a:t>Bens públicos têm a característica de serem usados por todos, indistintamente, não importando o nível de renda ou condição social.</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p:cNvSpPr/>
          <p:nvPr/>
        </p:nvSpPr>
        <p:spPr>
          <a:xfrm>
            <a:off x="479376" y="548680"/>
            <a:ext cx="576064" cy="576064"/>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sz="2400">
              <a:latin typeface="Calibri" panose="020F0502020204030204" pitchFamily="34" charset="0"/>
            </a:endParaRPr>
          </a:p>
        </p:txBody>
      </p:sp>
      <p:sp>
        <p:nvSpPr>
          <p:cNvPr id="5" name="Espaço Reservado para Conteúdo 2"/>
          <p:cNvSpPr>
            <a:spLocks noGrp="1"/>
          </p:cNvSpPr>
          <p:nvPr>
            <p:ph idx="1"/>
          </p:nvPr>
        </p:nvSpPr>
        <p:spPr>
          <a:xfrm>
            <a:off x="263352" y="500558"/>
            <a:ext cx="11665296" cy="3792538"/>
          </a:xfrm>
        </p:spPr>
        <p:txBody>
          <a:bodyPr/>
          <a:lstStyle/>
          <a:p>
            <a:pPr marL="1020763" lvl="1" indent="-742950" algn="just">
              <a:buClrTx/>
              <a:buFont typeface="+mj-lt"/>
              <a:buAutoNum type="alphaLcParenR" startAt="3"/>
            </a:pPr>
            <a:r>
              <a:rPr lang="pt-BR" altLang="en-US" sz="3800" dirty="0">
                <a:latin typeface="Calibri" panose="020F0502020204030204" pitchFamily="34" charset="0"/>
                <a:cs typeface="Calibri" panose="020F0502020204030204" pitchFamily="34" charset="0"/>
              </a:rPr>
              <a:t>Bens </a:t>
            </a:r>
            <a:r>
              <a:rPr lang="pt-BR" altLang="en-US" sz="3800" dirty="0" err="1">
                <a:latin typeface="Calibri" panose="020F0502020204030204" pitchFamily="34" charset="0"/>
                <a:cs typeface="Calibri" panose="020F0502020204030204" pitchFamily="34" charset="0"/>
              </a:rPr>
              <a:t>semi-públicos</a:t>
            </a:r>
            <a:r>
              <a:rPr lang="pt-BR" altLang="en-US" sz="3800" dirty="0">
                <a:latin typeface="Calibri" panose="020F0502020204030204" pitchFamily="34" charset="0"/>
                <a:cs typeface="Calibri" panose="020F0502020204030204" pitchFamily="34" charset="0"/>
              </a:rPr>
              <a:t> satisfazem ao princípio da exclusão, mas são produzidos pelo Estado.   </a:t>
            </a:r>
          </a:p>
          <a:p>
            <a:pPr marL="742950" indent="-742950" algn="just">
              <a:buFont typeface="+mj-lt"/>
              <a:buAutoNum type="alphaLcParenR" startAt="3"/>
            </a:pPr>
            <a:endParaRPr lang="pt-BR" altLang="en-US" sz="3800" dirty="0">
              <a:latin typeface="Calibri" panose="020F0502020204030204" pitchFamily="34" charset="0"/>
              <a:cs typeface="Calibri" panose="020F0502020204030204" pitchFamily="34" charset="0"/>
            </a:endParaRPr>
          </a:p>
        </p:txBody>
      </p:sp>
      <p:sp>
        <p:nvSpPr>
          <p:cNvPr id="7" name="Espaço Reservado para Conteúdo 2"/>
          <p:cNvSpPr txBox="1">
            <a:spLocks/>
          </p:cNvSpPr>
          <p:nvPr/>
        </p:nvSpPr>
        <p:spPr bwMode="auto">
          <a:xfrm>
            <a:off x="479376" y="1988840"/>
            <a:ext cx="11449272" cy="1581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629" tIns="40815" rIns="81629" bIns="40815" numCol="1" anchor="t" anchorCtr="0" compatLnSpc="1">
            <a:prstTxWarp prst="textNoShape">
              <a:avLst/>
            </a:prstTxWarp>
          </a:bodyPr>
          <a:lstStyle>
            <a:lvl1pPr marL="402632" indent="-402632" algn="l" rtl="0" eaLnBrk="1" fontAlgn="base" hangingPunct="1">
              <a:spcBef>
                <a:spcPct val="20000"/>
              </a:spcBef>
              <a:spcAft>
                <a:spcPct val="0"/>
              </a:spcAft>
              <a:buChar char="•"/>
              <a:defRPr sz="3612">
                <a:solidFill>
                  <a:schemeClr val="tx1"/>
                </a:solidFill>
                <a:latin typeface="+mn-lt"/>
                <a:ea typeface="+mn-ea"/>
                <a:cs typeface="+mn-cs"/>
              </a:defRPr>
            </a:lvl1pPr>
            <a:lvl2pPr marL="873364" indent="-335726" algn="l" rtl="0" eaLnBrk="1" fontAlgn="base" hangingPunct="1">
              <a:spcBef>
                <a:spcPct val="20000"/>
              </a:spcBef>
              <a:spcAft>
                <a:spcPct val="0"/>
              </a:spcAft>
              <a:buChar char="–"/>
              <a:defRPr sz="3236">
                <a:solidFill>
                  <a:schemeClr val="tx1"/>
                </a:solidFill>
                <a:latin typeface="+mn-lt"/>
              </a:defRPr>
            </a:lvl2pPr>
            <a:lvl3pPr marL="1342902" indent="-267625" algn="l" rtl="0" eaLnBrk="1" fontAlgn="base" hangingPunct="1">
              <a:spcBef>
                <a:spcPct val="20000"/>
              </a:spcBef>
              <a:spcAft>
                <a:spcPct val="0"/>
              </a:spcAft>
              <a:buChar char="•"/>
              <a:defRPr sz="2860">
                <a:solidFill>
                  <a:schemeClr val="tx1"/>
                </a:solidFill>
                <a:latin typeface="+mn-lt"/>
              </a:defRPr>
            </a:lvl3pPr>
            <a:lvl4pPr marL="1880540" indent="-267625" algn="l" rtl="0" eaLnBrk="1" fontAlgn="base" hangingPunct="1">
              <a:spcBef>
                <a:spcPct val="20000"/>
              </a:spcBef>
              <a:spcAft>
                <a:spcPct val="0"/>
              </a:spcAft>
              <a:buChar char="–"/>
              <a:defRPr sz="2333">
                <a:solidFill>
                  <a:schemeClr val="tx1"/>
                </a:solidFill>
                <a:latin typeface="+mn-lt"/>
              </a:defRPr>
            </a:lvl4pPr>
            <a:lvl5pPr marL="2418179" indent="-267625" algn="l" rtl="0" eaLnBrk="1" fontAlgn="base" hangingPunct="1">
              <a:spcBef>
                <a:spcPct val="20000"/>
              </a:spcBef>
              <a:spcAft>
                <a:spcPct val="0"/>
              </a:spcAft>
              <a:buChar char="»"/>
              <a:defRPr sz="2333">
                <a:solidFill>
                  <a:schemeClr val="tx1"/>
                </a:solidFill>
                <a:latin typeface="+mn-lt"/>
              </a:defRPr>
            </a:lvl5pPr>
            <a:lvl6pPr marL="2956019" indent="-268729" algn="l" rtl="0" eaLnBrk="1" fontAlgn="base" hangingPunct="1">
              <a:spcBef>
                <a:spcPct val="20000"/>
              </a:spcBef>
              <a:spcAft>
                <a:spcPct val="0"/>
              </a:spcAft>
              <a:buChar char="»"/>
              <a:defRPr sz="2370">
                <a:solidFill>
                  <a:schemeClr val="tx1"/>
                </a:solidFill>
                <a:latin typeface="+mn-lt"/>
              </a:defRPr>
            </a:lvl6pPr>
            <a:lvl7pPr marL="3493477" indent="-268729" algn="l" rtl="0" eaLnBrk="1" fontAlgn="base" hangingPunct="1">
              <a:spcBef>
                <a:spcPct val="20000"/>
              </a:spcBef>
              <a:spcAft>
                <a:spcPct val="0"/>
              </a:spcAft>
              <a:buChar char="»"/>
              <a:defRPr sz="2370">
                <a:solidFill>
                  <a:schemeClr val="tx1"/>
                </a:solidFill>
                <a:latin typeface="+mn-lt"/>
              </a:defRPr>
            </a:lvl7pPr>
            <a:lvl8pPr marL="4030935" indent="-268729" algn="l" rtl="0" eaLnBrk="1" fontAlgn="base" hangingPunct="1">
              <a:spcBef>
                <a:spcPct val="20000"/>
              </a:spcBef>
              <a:spcAft>
                <a:spcPct val="0"/>
              </a:spcAft>
              <a:buChar char="»"/>
              <a:defRPr sz="2370">
                <a:solidFill>
                  <a:schemeClr val="tx1"/>
                </a:solidFill>
                <a:latin typeface="+mn-lt"/>
              </a:defRPr>
            </a:lvl8pPr>
            <a:lvl9pPr marL="4568393" indent="-268729" algn="l" rtl="0" eaLnBrk="1" fontAlgn="base" hangingPunct="1">
              <a:spcBef>
                <a:spcPct val="20000"/>
              </a:spcBef>
              <a:spcAft>
                <a:spcPct val="0"/>
              </a:spcAft>
              <a:buChar char="»"/>
              <a:defRPr sz="2370">
                <a:solidFill>
                  <a:schemeClr val="tx1"/>
                </a:solidFill>
                <a:latin typeface="+mn-lt"/>
              </a:defRPr>
            </a:lvl9pPr>
          </a:lstStyle>
          <a:p>
            <a:pPr algn="just">
              <a:buFont typeface="Arial" panose="020B0604020202020204" pitchFamily="34" charset="0"/>
              <a:buChar char="•"/>
            </a:pPr>
            <a:r>
              <a:rPr lang="pt-BR" altLang="en-US" sz="3600" b="1" kern="0" dirty="0">
                <a:latin typeface="Calibri" panose="020F0502020204030204" pitchFamily="34" charset="0"/>
                <a:cs typeface="Calibri" panose="020F0502020204030204" pitchFamily="34" charset="0"/>
              </a:rPr>
              <a:t>Item c: Falso.</a:t>
            </a:r>
          </a:p>
          <a:p>
            <a:pPr lvl="1" algn="just">
              <a:buFont typeface="Arial" panose="020B0604020202020204" pitchFamily="34" charset="0"/>
              <a:buChar char="•"/>
            </a:pPr>
            <a:r>
              <a:rPr lang="pt-BR" altLang="en-US" sz="3600" b="0" kern="0" dirty="0">
                <a:latin typeface="Calibri" panose="020F0502020204030204" pitchFamily="34" charset="0"/>
                <a:cs typeface="Calibri" panose="020F0502020204030204" pitchFamily="34" charset="0"/>
              </a:rPr>
              <a:t>Os bens </a:t>
            </a:r>
            <a:r>
              <a:rPr lang="pt-BR" altLang="en-US" sz="3600" b="0" kern="0" dirty="0" err="1">
                <a:latin typeface="Calibri" panose="020F0502020204030204" pitchFamily="34" charset="0"/>
                <a:cs typeface="Calibri" panose="020F0502020204030204" pitchFamily="34" charset="0"/>
              </a:rPr>
              <a:t>semi-públicos</a:t>
            </a:r>
            <a:r>
              <a:rPr lang="pt-BR" altLang="en-US" sz="3600" b="0" kern="0" dirty="0">
                <a:latin typeface="Calibri" panose="020F0502020204030204" pitchFamily="34" charset="0"/>
                <a:cs typeface="Calibri" panose="020F0502020204030204" pitchFamily="34" charset="0"/>
              </a:rPr>
              <a:t> são oferecidos </a:t>
            </a:r>
            <a:r>
              <a:rPr lang="pt-BR" altLang="en-US" sz="3600" b="1" kern="0" dirty="0">
                <a:latin typeface="Calibri" panose="020F0502020204030204" pitchFamily="34" charset="0"/>
                <a:cs typeface="Calibri" panose="020F0502020204030204" pitchFamily="34" charset="0"/>
              </a:rPr>
              <a:t>tanto pelo governo quanto pelo setor privado</a:t>
            </a:r>
            <a:r>
              <a:rPr lang="pt-BR" altLang="en-US" sz="3600" b="0" kern="0" dirty="0">
                <a:latin typeface="Calibri" panose="020F0502020204030204" pitchFamily="34" charset="0"/>
                <a:cs typeface="Calibri" panose="020F0502020204030204" pitchFamily="34" charset="0"/>
              </a:rPr>
              <a:t>, tendo em vista limites na produção privada ou limites na renda da população para alcançar estes bens. </a:t>
            </a:r>
          </a:p>
          <a:p>
            <a:pPr lvl="1" algn="just">
              <a:buFont typeface="Arial" panose="020B0604020202020204" pitchFamily="34" charset="0"/>
              <a:buChar char="•"/>
            </a:pPr>
            <a:r>
              <a:rPr lang="pt-BR" altLang="en-US" sz="3600" b="0" kern="0" dirty="0">
                <a:latin typeface="Calibri" panose="020F0502020204030204" pitchFamily="34" charset="0"/>
                <a:cs typeface="Calibri" panose="020F0502020204030204" pitchFamily="34" charset="0"/>
              </a:rPr>
              <a:t>Note então, que estão sujeitos ao princípio da exclusão, quando ofertados pelo setor privado.</a:t>
            </a:r>
          </a:p>
          <a:p>
            <a:pPr lvl="1" algn="just">
              <a:buFont typeface="Arial" panose="020B0604020202020204" pitchFamily="34" charset="0"/>
              <a:buChar char="•"/>
            </a:pPr>
            <a:endParaRPr lang="pt-BR" altLang="en-US" sz="3600" b="0" kern="0" dirty="0">
              <a:latin typeface="Calibri" panose="020F0502020204030204" pitchFamily="34" charset="0"/>
              <a:cs typeface="Calibri" panose="020F0502020204030204" pitchFamily="34" charset="0"/>
            </a:endParaRPr>
          </a:p>
          <a:p>
            <a:pPr lvl="1" algn="just">
              <a:buFont typeface="Arial" panose="020B0604020202020204" pitchFamily="34" charset="0"/>
              <a:buChar char="•"/>
            </a:pPr>
            <a:endParaRPr lang="pt-BR" altLang="en-US" sz="3600" b="0" kern="0" dirty="0">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pt-BR" altLang="en-US" sz="3600" b="0" kern="0" dirty="0">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en-US" altLang="en-US" sz="3600" b="0" kern="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36613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p:cNvSpPr>
            <a:spLocks noGrp="1"/>
          </p:cNvSpPr>
          <p:nvPr>
            <p:ph idx="1"/>
          </p:nvPr>
        </p:nvSpPr>
        <p:spPr>
          <a:xfrm>
            <a:off x="263352" y="260648"/>
            <a:ext cx="11665296" cy="3792538"/>
          </a:xfrm>
        </p:spPr>
        <p:txBody>
          <a:bodyPr/>
          <a:lstStyle/>
          <a:p>
            <a:pPr marL="1020763" lvl="1" indent="-742950" algn="just">
              <a:buClrTx/>
              <a:buFont typeface="+mj-lt"/>
              <a:buAutoNum type="alphaLcParenR" startAt="4"/>
            </a:pPr>
            <a:r>
              <a:rPr lang="pt-BR" altLang="en-US" sz="3800" dirty="0">
                <a:latin typeface="Calibri" panose="020F0502020204030204" pitchFamily="34" charset="0"/>
                <a:cs typeface="Calibri" panose="020F0502020204030204" pitchFamily="34" charset="0"/>
              </a:rPr>
              <a:t>O serviço meteorológico é um exemplo de bem de consumo não rival.</a:t>
            </a:r>
          </a:p>
          <a:p>
            <a:pPr marL="1020763" lvl="1" indent="-742950" algn="just">
              <a:buClrTx/>
              <a:buFont typeface="+mj-lt"/>
              <a:buAutoNum type="alphaLcParenR" startAt="4"/>
            </a:pPr>
            <a:r>
              <a:rPr lang="pt-BR" altLang="en-US" sz="3800" dirty="0">
                <a:latin typeface="Calibri" panose="020F0502020204030204" pitchFamily="34" charset="0"/>
                <a:cs typeface="Calibri" panose="020F0502020204030204" pitchFamily="34" charset="0"/>
              </a:rPr>
              <a:t>Serviços de saneamento são bens públicos, uma vez que seus custos podem implicar preços muito altos para que as pessoas pobres possam ter acesso aos mesmos.</a:t>
            </a:r>
          </a:p>
          <a:p>
            <a:pPr marL="742950" indent="-742950" algn="just">
              <a:buFont typeface="+mj-lt"/>
              <a:buAutoNum type="alphaLcParenR" startAt="3"/>
            </a:pPr>
            <a:endParaRPr lang="pt-BR" altLang="en-US" sz="3800" dirty="0">
              <a:latin typeface="Calibri" panose="020F0502020204030204" pitchFamily="34" charset="0"/>
              <a:cs typeface="Calibri" panose="020F0502020204030204" pitchFamily="34" charset="0"/>
            </a:endParaRPr>
          </a:p>
        </p:txBody>
      </p:sp>
      <p:sp>
        <p:nvSpPr>
          <p:cNvPr id="6" name="CaixaDeTexto 5"/>
          <p:cNvSpPr txBox="1"/>
          <p:nvPr/>
        </p:nvSpPr>
        <p:spPr>
          <a:xfrm>
            <a:off x="479375" y="4005064"/>
            <a:ext cx="11534433" cy="2308324"/>
          </a:xfrm>
          <a:prstGeom prst="rect">
            <a:avLst/>
          </a:prstGeom>
          <a:noFill/>
        </p:spPr>
        <p:txBody>
          <a:bodyPr wrap="square" rtlCol="0">
            <a:spAutoFit/>
          </a:bodyPr>
          <a:lstStyle/>
          <a:p>
            <a:pPr marL="571500" indent="-571500" algn="just">
              <a:buClrTx/>
              <a:buFont typeface="Arial" panose="020B0604020202020204" pitchFamily="34" charset="0"/>
              <a:buChar char="•"/>
            </a:pPr>
            <a:r>
              <a:rPr lang="pt-BR" altLang="en-US" sz="3600" dirty="0">
                <a:solidFill>
                  <a:schemeClr val="tx1"/>
                </a:solidFill>
                <a:latin typeface="Calibri" panose="020F0502020204030204" pitchFamily="34" charset="0"/>
                <a:cs typeface="Calibri" panose="020F0502020204030204" pitchFamily="34" charset="0"/>
              </a:rPr>
              <a:t>Item e: Verdadeiro.</a:t>
            </a:r>
          </a:p>
          <a:p>
            <a:pPr marL="1028700" lvl="1" indent="-571500" algn="just">
              <a:buClrTx/>
              <a:buFont typeface="Arial" panose="020B0604020202020204" pitchFamily="34" charset="0"/>
              <a:buChar char="•"/>
            </a:pPr>
            <a:r>
              <a:rPr lang="pt-BR" altLang="en-US" sz="3600" b="0" dirty="0">
                <a:solidFill>
                  <a:schemeClr val="tx1"/>
                </a:solidFill>
                <a:latin typeface="Calibri" panose="020F0502020204030204" pitchFamily="34" charset="0"/>
                <a:cs typeface="Calibri" panose="020F0502020204030204" pitchFamily="34" charset="0"/>
              </a:rPr>
              <a:t>Por esse motivo são ofertados pelo estado, com a característica de serem não-rivais e não-excludentes.</a:t>
            </a:r>
          </a:p>
          <a:p>
            <a:pPr marL="571500" indent="-571500">
              <a:buFont typeface="Arial" panose="020B0604020202020204" pitchFamily="34" charset="0"/>
              <a:buChar char="•"/>
            </a:pPr>
            <a:endParaRPr lang="pt-BR" sz="3600" b="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3059894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p:cNvSpPr>
            <a:spLocks noGrp="1"/>
          </p:cNvSpPr>
          <p:nvPr>
            <p:ph idx="1"/>
          </p:nvPr>
        </p:nvSpPr>
        <p:spPr>
          <a:xfrm>
            <a:off x="335360" y="549275"/>
            <a:ext cx="11521280" cy="3792538"/>
          </a:xfrm>
        </p:spPr>
        <p:txBody>
          <a:bodyPr/>
          <a:lstStyle/>
          <a:p>
            <a:pPr marL="0" indent="0" algn="just">
              <a:buNone/>
              <a:defRPr/>
            </a:pPr>
            <a:r>
              <a:rPr lang="pt-BR" sz="3800" b="1" dirty="0">
                <a:latin typeface="Calibri" panose="020F0502020204030204" pitchFamily="34" charset="0"/>
                <a:cs typeface="Calibri" panose="020F0502020204030204" pitchFamily="34" charset="0"/>
              </a:rPr>
              <a:t>2) Analista – Economia – MPU - 2005</a:t>
            </a:r>
            <a:endParaRPr lang="pt-BR" sz="3800" dirty="0">
              <a:latin typeface="Calibri" panose="020F0502020204030204" pitchFamily="34" charset="0"/>
              <a:cs typeface="Calibri" panose="020F0502020204030204" pitchFamily="34" charset="0"/>
            </a:endParaRPr>
          </a:p>
          <a:p>
            <a:pPr marL="0" indent="0" algn="just">
              <a:buNone/>
              <a:defRPr/>
            </a:pPr>
            <a:r>
              <a:rPr lang="pt-BR" sz="3800" dirty="0">
                <a:latin typeface="Calibri" panose="020F0502020204030204" pitchFamily="34" charset="0"/>
                <a:cs typeface="Calibri" panose="020F0502020204030204" pitchFamily="34" charset="0"/>
              </a:rPr>
              <a:t>Uma firma, ao produzir determinado bem, emite poluentes que prejudicam a produção de outras empresas. Caso a livre negociação entre as partes não seja capaz de garantir que o nível de emissão de poluentes seja eficiente, o governo pode induzi-la a produzir a quantidade socialmente ótima, impondo um imposto sobre unidade emitida de poluição que seja igual</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lipse 8"/>
          <p:cNvSpPr/>
          <p:nvPr/>
        </p:nvSpPr>
        <p:spPr bwMode="auto">
          <a:xfrm>
            <a:off x="211015" y="1268760"/>
            <a:ext cx="700409" cy="720080"/>
          </a:xfrm>
          <a:prstGeom prst="ellipse">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0" name="Espaço Reservado para Conteúdo 2"/>
          <p:cNvSpPr>
            <a:spLocks noGrp="1"/>
          </p:cNvSpPr>
          <p:nvPr>
            <p:ph idx="1"/>
          </p:nvPr>
        </p:nvSpPr>
        <p:spPr>
          <a:xfrm>
            <a:off x="335360" y="549275"/>
            <a:ext cx="11521280" cy="3792538"/>
          </a:xfrm>
        </p:spPr>
        <p:txBody>
          <a:bodyPr/>
          <a:lstStyle/>
          <a:p>
            <a:pPr marL="514350" indent="-514350" algn="just">
              <a:buClrTx/>
              <a:buFont typeface="+mj-lt"/>
              <a:buAutoNum type="alphaLcParenR"/>
              <a:defRPr/>
            </a:pPr>
            <a:r>
              <a:rPr lang="pt-BR" sz="3800" dirty="0">
                <a:latin typeface="Calibri" panose="020F0502020204030204" pitchFamily="34" charset="0"/>
                <a:cs typeface="Calibri" panose="020F0502020204030204" pitchFamily="34" charset="0"/>
              </a:rPr>
              <a:t>ao custo médio social.</a:t>
            </a:r>
          </a:p>
          <a:p>
            <a:pPr marL="514350" indent="-514350" algn="just">
              <a:buClrTx/>
              <a:buFont typeface="+mj-lt"/>
              <a:buAutoNum type="alphaLcParenR"/>
              <a:defRPr/>
            </a:pPr>
            <a:r>
              <a:rPr lang="pt-BR" sz="3800" dirty="0">
                <a:latin typeface="Calibri" panose="020F0502020204030204" pitchFamily="34" charset="0"/>
                <a:cs typeface="Calibri" panose="020F0502020204030204" pitchFamily="34" charset="0"/>
              </a:rPr>
              <a:t>à diferença entre os custos marginais social e da firma.</a:t>
            </a:r>
          </a:p>
          <a:p>
            <a:pPr marL="514350" indent="-514350" algn="just">
              <a:buClrTx/>
              <a:buFont typeface="+mj-lt"/>
              <a:buAutoNum type="alphaLcParenR"/>
              <a:defRPr/>
            </a:pPr>
            <a:r>
              <a:rPr lang="pt-BR" sz="3800" dirty="0">
                <a:latin typeface="Calibri" panose="020F0502020204030204" pitchFamily="34" charset="0"/>
                <a:cs typeface="Calibri" panose="020F0502020204030204" pitchFamily="34" charset="0"/>
              </a:rPr>
              <a:t>ao custo marginal da firma.</a:t>
            </a:r>
          </a:p>
          <a:p>
            <a:pPr marL="514350" indent="-514350" algn="just">
              <a:buClrTx/>
              <a:buFont typeface="+mj-lt"/>
              <a:buAutoNum type="alphaLcParenR"/>
              <a:defRPr/>
            </a:pPr>
            <a:r>
              <a:rPr lang="pt-BR" sz="3800" dirty="0">
                <a:latin typeface="Calibri" panose="020F0502020204030204" pitchFamily="34" charset="0"/>
                <a:cs typeface="Calibri" panose="020F0502020204030204" pitchFamily="34" charset="0"/>
              </a:rPr>
              <a:t>ao custo marginal social.</a:t>
            </a:r>
          </a:p>
          <a:p>
            <a:pPr marL="514350" indent="-514350" algn="just">
              <a:buClrTx/>
              <a:buFont typeface="+mj-lt"/>
              <a:buAutoNum type="alphaLcParenR"/>
              <a:defRPr/>
            </a:pPr>
            <a:r>
              <a:rPr lang="pt-BR" sz="3800" dirty="0">
                <a:latin typeface="Calibri" panose="020F0502020204030204" pitchFamily="34" charset="0"/>
                <a:cs typeface="Calibri" panose="020F0502020204030204" pitchFamily="34" charset="0"/>
              </a:rPr>
              <a:t>à soma dos custos marginais social e da firma.</a:t>
            </a:r>
          </a:p>
          <a:p>
            <a:pPr marL="0" indent="0" algn="just">
              <a:buNone/>
              <a:defRPr/>
            </a:pPr>
            <a:endParaRPr lang="pt-BR" sz="3800" dirty="0">
              <a:latin typeface="Calibri" panose="020F0502020204030204" pitchFamily="34" charset="0"/>
              <a:cs typeface="Calibri" panose="020F0502020204030204" pitchFamily="34" charset="0"/>
            </a:endParaRPr>
          </a:p>
          <a:p>
            <a:pPr algn="just">
              <a:defRPr/>
            </a:pPr>
            <a:endParaRPr lang="pt-BR" sz="3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90560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p:cNvSpPr/>
          <p:nvPr/>
        </p:nvSpPr>
        <p:spPr>
          <a:xfrm>
            <a:off x="263352" y="6309320"/>
            <a:ext cx="586928" cy="559941"/>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sz="2400"/>
          </a:p>
        </p:txBody>
      </p:sp>
      <p:sp>
        <p:nvSpPr>
          <p:cNvPr id="5" name="Espaço Reservado para Conteúdo 1"/>
          <p:cNvSpPr>
            <a:spLocks noGrp="1"/>
          </p:cNvSpPr>
          <p:nvPr>
            <p:ph idx="1"/>
          </p:nvPr>
        </p:nvSpPr>
        <p:spPr>
          <a:xfrm>
            <a:off x="335360" y="284534"/>
            <a:ext cx="11593288" cy="3792538"/>
          </a:xfrm>
        </p:spPr>
        <p:txBody>
          <a:bodyPr>
            <a:noAutofit/>
          </a:bodyPr>
          <a:lstStyle/>
          <a:p>
            <a:pPr marL="0" indent="0" algn="just">
              <a:buNone/>
              <a:defRPr/>
            </a:pPr>
            <a:r>
              <a:rPr lang="pt-BR" sz="3500" b="1" dirty="0">
                <a:latin typeface="Calibri" panose="020F0502020204030204" pitchFamily="34" charset="0"/>
                <a:cs typeface="Calibri" panose="020F0502020204030204" pitchFamily="34" charset="0"/>
              </a:rPr>
              <a:t>3) EPPGG – MPOG - 2008</a:t>
            </a:r>
            <a:endParaRPr lang="pt-BR" sz="3500" dirty="0">
              <a:latin typeface="Calibri" panose="020F0502020204030204" pitchFamily="34" charset="0"/>
              <a:cs typeface="Calibri" panose="020F0502020204030204" pitchFamily="34" charset="0"/>
            </a:endParaRPr>
          </a:p>
          <a:p>
            <a:pPr marL="0" indent="0" algn="just">
              <a:buNone/>
              <a:defRPr/>
            </a:pPr>
            <a:r>
              <a:rPr lang="pt-BR" sz="3500" dirty="0">
                <a:latin typeface="Calibri" panose="020F0502020204030204" pitchFamily="34" charset="0"/>
                <a:cs typeface="Calibri" panose="020F0502020204030204" pitchFamily="34" charset="0"/>
              </a:rPr>
              <a:t>Tecnicamente ocorre uma </a:t>
            </a:r>
            <a:r>
              <a:rPr lang="pt-BR" sz="3500" dirty="0" err="1">
                <a:latin typeface="Calibri" panose="020F0502020204030204" pitchFamily="34" charset="0"/>
                <a:cs typeface="Calibri" panose="020F0502020204030204" pitchFamily="34" charset="0"/>
              </a:rPr>
              <a:t>externalidade</a:t>
            </a:r>
            <a:r>
              <a:rPr lang="pt-BR" sz="3500" dirty="0">
                <a:latin typeface="Calibri" panose="020F0502020204030204" pitchFamily="34" charset="0"/>
                <a:cs typeface="Calibri" panose="020F0502020204030204" pitchFamily="34" charset="0"/>
              </a:rPr>
              <a:t> quando os custos sociais (CS) de produção ou aquisição são diferentes dos custos privados (CP), ou quando os benefícios sociais (BS) são diferentes dos benefícios privados (BP). Uma </a:t>
            </a:r>
            <a:r>
              <a:rPr lang="pt-BR" sz="3500" dirty="0" err="1">
                <a:latin typeface="Calibri" panose="020F0502020204030204" pitchFamily="34" charset="0"/>
                <a:cs typeface="Calibri" panose="020F0502020204030204" pitchFamily="34" charset="0"/>
              </a:rPr>
              <a:t>externalidade</a:t>
            </a:r>
            <a:r>
              <a:rPr lang="pt-BR" sz="3500" dirty="0">
                <a:latin typeface="Calibri" panose="020F0502020204030204" pitchFamily="34" charset="0"/>
                <a:cs typeface="Calibri" panose="020F0502020204030204" pitchFamily="34" charset="0"/>
              </a:rPr>
              <a:t> positiva apresenta-se quando:</a:t>
            </a:r>
          </a:p>
          <a:p>
            <a:pPr marL="514350" indent="-514350" algn="just">
              <a:buClrTx/>
              <a:buFont typeface="+mj-lt"/>
              <a:buAutoNum type="alphaLcParenR"/>
              <a:defRPr/>
            </a:pPr>
            <a:r>
              <a:rPr lang="pt-BR" sz="3500" dirty="0">
                <a:latin typeface="Calibri" panose="020F0502020204030204" pitchFamily="34" charset="0"/>
                <a:cs typeface="Calibri" panose="020F0502020204030204" pitchFamily="34" charset="0"/>
              </a:rPr>
              <a:t>BS &lt; BP</a:t>
            </a:r>
          </a:p>
          <a:p>
            <a:pPr marL="514350" indent="-514350" algn="just">
              <a:buClrTx/>
              <a:buFont typeface="+mj-lt"/>
              <a:buAutoNum type="alphaLcParenR"/>
              <a:defRPr/>
            </a:pPr>
            <a:r>
              <a:rPr lang="pt-BR" sz="3500" dirty="0">
                <a:latin typeface="Calibri" panose="020F0502020204030204" pitchFamily="34" charset="0"/>
                <a:cs typeface="Calibri" panose="020F0502020204030204" pitchFamily="34" charset="0"/>
              </a:rPr>
              <a:t>BS = BP</a:t>
            </a:r>
          </a:p>
          <a:p>
            <a:pPr marL="514350" indent="-514350" algn="just">
              <a:buClrTx/>
              <a:buFont typeface="+mj-lt"/>
              <a:buAutoNum type="alphaLcParenR"/>
              <a:defRPr/>
            </a:pPr>
            <a:r>
              <a:rPr lang="pt-BR" sz="3500" dirty="0">
                <a:latin typeface="Calibri" panose="020F0502020204030204" pitchFamily="34" charset="0"/>
                <a:cs typeface="Calibri" panose="020F0502020204030204" pitchFamily="34" charset="0"/>
              </a:rPr>
              <a:t>CS &gt; CP</a:t>
            </a:r>
          </a:p>
          <a:p>
            <a:pPr marL="514350" indent="-514350" algn="just">
              <a:buClrTx/>
              <a:buFont typeface="+mj-lt"/>
              <a:buAutoNum type="alphaLcParenR"/>
              <a:defRPr/>
            </a:pPr>
            <a:r>
              <a:rPr lang="pt-BR" sz="3500" dirty="0">
                <a:latin typeface="Calibri" panose="020F0502020204030204" pitchFamily="34" charset="0"/>
                <a:cs typeface="Calibri" panose="020F0502020204030204" pitchFamily="34" charset="0"/>
              </a:rPr>
              <a:t>CS = CP</a:t>
            </a:r>
          </a:p>
          <a:p>
            <a:pPr marL="514350" indent="-514350" algn="just">
              <a:buClrTx/>
              <a:buFont typeface="+mj-lt"/>
              <a:buAutoNum type="alphaLcParenR"/>
              <a:defRPr/>
            </a:pPr>
            <a:r>
              <a:rPr lang="pt-BR" sz="3500" dirty="0">
                <a:latin typeface="Calibri" panose="020F0502020204030204" pitchFamily="34" charset="0"/>
                <a:cs typeface="Calibri" panose="020F0502020204030204" pitchFamily="34" charset="0"/>
              </a:rPr>
              <a:t>BS &gt; BP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p:cNvSpPr/>
          <p:nvPr/>
        </p:nvSpPr>
        <p:spPr>
          <a:xfrm>
            <a:off x="263352" y="1772816"/>
            <a:ext cx="586928" cy="576064"/>
          </a:xfrm>
          <a:prstGeom prst="ellipse">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sz="3800">
              <a:latin typeface="Calibri" panose="020F0502020204030204" pitchFamily="34" charset="0"/>
              <a:cs typeface="Calibri" panose="020F0502020204030204" pitchFamily="34" charset="0"/>
            </a:endParaRPr>
          </a:p>
        </p:txBody>
      </p:sp>
      <p:sp>
        <p:nvSpPr>
          <p:cNvPr id="5" name="Espaço Reservado para Conteúdo 1"/>
          <p:cNvSpPr>
            <a:spLocks noGrp="1"/>
          </p:cNvSpPr>
          <p:nvPr>
            <p:ph idx="1"/>
          </p:nvPr>
        </p:nvSpPr>
        <p:spPr>
          <a:xfrm>
            <a:off x="335360" y="332656"/>
            <a:ext cx="11449272" cy="3792538"/>
          </a:xfrm>
        </p:spPr>
        <p:txBody>
          <a:bodyPr/>
          <a:lstStyle/>
          <a:p>
            <a:pPr marL="0" indent="0" algn="just">
              <a:buNone/>
              <a:defRPr/>
            </a:pPr>
            <a:r>
              <a:rPr lang="pt-BR" sz="3800" b="1" dirty="0">
                <a:latin typeface="Calibri" panose="020F0502020204030204" pitchFamily="34" charset="0"/>
                <a:cs typeface="Calibri" panose="020F0502020204030204" pitchFamily="34" charset="0"/>
              </a:rPr>
              <a:t>4) (VUNESP – CMSP-2007)</a:t>
            </a:r>
          </a:p>
          <a:p>
            <a:pPr marL="0" indent="0" algn="just">
              <a:buNone/>
              <a:defRPr/>
            </a:pPr>
            <a:r>
              <a:rPr lang="pt-BR" sz="3800" dirty="0">
                <a:latin typeface="Calibri" panose="020F0502020204030204" pitchFamily="34" charset="0"/>
                <a:cs typeface="Calibri" panose="020F0502020204030204" pitchFamily="34" charset="0"/>
              </a:rPr>
              <a:t>São características do bem “defesa Nacional”:</a:t>
            </a:r>
          </a:p>
          <a:p>
            <a:pPr marL="514350" indent="-514350" algn="just">
              <a:buClrTx/>
              <a:buFont typeface="+mj-lt"/>
              <a:buAutoNum type="alphaLcParenR"/>
              <a:defRPr/>
            </a:pPr>
            <a:r>
              <a:rPr lang="pt-BR" sz="3800" dirty="0">
                <a:latin typeface="Calibri" panose="020F0502020204030204" pitchFamily="34" charset="0"/>
                <a:cs typeface="Calibri" panose="020F0502020204030204" pitchFamily="34" charset="0"/>
              </a:rPr>
              <a:t>Não-rival e não-excludente</a:t>
            </a:r>
          </a:p>
          <a:p>
            <a:pPr marL="514350" indent="-514350" algn="just">
              <a:buClrTx/>
              <a:buFont typeface="+mj-lt"/>
              <a:buAutoNum type="alphaLcParenR"/>
              <a:defRPr/>
            </a:pPr>
            <a:r>
              <a:rPr lang="pt-BR" sz="3800" dirty="0">
                <a:latin typeface="Calibri" panose="020F0502020204030204" pitchFamily="34" charset="0"/>
                <a:cs typeface="Calibri" panose="020F0502020204030204" pitchFamily="34" charset="0"/>
              </a:rPr>
              <a:t>Não-rival e excludente</a:t>
            </a:r>
          </a:p>
          <a:p>
            <a:pPr marL="514350" indent="-514350" algn="just">
              <a:buClrTx/>
              <a:buFont typeface="+mj-lt"/>
              <a:buAutoNum type="alphaLcParenR"/>
              <a:defRPr/>
            </a:pPr>
            <a:r>
              <a:rPr lang="pt-BR" sz="3800" dirty="0">
                <a:latin typeface="Calibri" panose="020F0502020204030204" pitchFamily="34" charset="0"/>
                <a:cs typeface="Calibri" panose="020F0502020204030204" pitchFamily="34" charset="0"/>
              </a:rPr>
              <a:t>Rival e não-excludente</a:t>
            </a:r>
          </a:p>
          <a:p>
            <a:pPr marL="514350" indent="-514350" algn="just">
              <a:buClrTx/>
              <a:buFont typeface="+mj-lt"/>
              <a:buAutoNum type="alphaLcParenR"/>
              <a:defRPr/>
            </a:pPr>
            <a:r>
              <a:rPr lang="pt-BR" sz="3800" dirty="0">
                <a:latin typeface="Calibri" panose="020F0502020204030204" pitchFamily="34" charset="0"/>
                <a:cs typeface="Calibri" panose="020F0502020204030204" pitchFamily="34" charset="0"/>
              </a:rPr>
              <a:t>Rival e excludente</a:t>
            </a:r>
          </a:p>
          <a:p>
            <a:pPr marL="514350" indent="-514350" algn="just">
              <a:buClrTx/>
              <a:buFont typeface="+mj-lt"/>
              <a:buAutoNum type="alphaLcParenR"/>
              <a:defRPr/>
            </a:pPr>
            <a:r>
              <a:rPr lang="pt-BR" sz="3800" dirty="0">
                <a:latin typeface="Calibri" panose="020F0502020204030204" pitchFamily="34" charset="0"/>
                <a:cs typeface="Calibri" panose="020F0502020204030204" pitchFamily="34" charset="0"/>
              </a:rPr>
              <a:t>Poderá ser rival e excludente dependendo de como for financiado</a:t>
            </a:r>
          </a:p>
          <a:p>
            <a:pPr>
              <a:defRPr/>
            </a:pPr>
            <a:endParaRPr lang="pt-BR" sz="38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0" y="1124000"/>
            <a:ext cx="11856640" cy="331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1657350" lvl="2" indent="-742950" algn="just" eaLnBrk="1" hangingPunct="1">
              <a:buClrTx/>
              <a:buSzPct val="100000"/>
              <a:buFont typeface="+mj-lt"/>
              <a:buAutoNum type="alphaLcParenR" startAt="4"/>
            </a:pPr>
            <a:r>
              <a:rPr lang="pt-BR" altLang="en-US" sz="3800" b="1" kern="0" dirty="0">
                <a:latin typeface="Calibri" panose="020F0502020204030204" pitchFamily="34" charset="0"/>
                <a:cs typeface="Calibri" panose="020F0502020204030204" pitchFamily="34" charset="0"/>
              </a:rPr>
              <a:t>Limitações Impostas Pelo Processo Político: </a:t>
            </a:r>
            <a:r>
              <a:rPr lang="pt-BR" altLang="en-US" sz="3800" b="0" kern="0" dirty="0">
                <a:latin typeface="Calibri" panose="020F0502020204030204" pitchFamily="34" charset="0"/>
                <a:cs typeface="Calibri" panose="020F0502020204030204" pitchFamily="34" charset="0"/>
              </a:rPr>
              <a:t>ao longo do processo político, interesses privados podem levar a aprovação de medidas que beneficiam certos grupos, ou medidas com pequeno impacto sobre o problema (mas com repercussões sobre o eleitorado).</a:t>
            </a:r>
          </a:p>
        </p:txBody>
      </p:sp>
      <p:sp>
        <p:nvSpPr>
          <p:cNvPr id="5" name="Rectangle 2"/>
          <p:cNvSpPr>
            <a:spLocks noGrp="1" noChangeArrowheads="1"/>
          </p:cNvSpPr>
          <p:nvPr>
            <p:ph type="title"/>
          </p:nvPr>
        </p:nvSpPr>
        <p:spPr>
          <a:xfrm>
            <a:off x="1981200" y="-30832"/>
            <a:ext cx="8291264" cy="1371600"/>
          </a:xfrm>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Falhas do Governo</a:t>
            </a:r>
          </a:p>
        </p:txBody>
      </p:sp>
      <p:sp>
        <p:nvSpPr>
          <p:cNvPr id="6" name="Text Box 5"/>
          <p:cNvSpPr txBox="1">
            <a:spLocks noChangeArrowheads="1"/>
          </p:cNvSpPr>
          <p:nvPr/>
        </p:nvSpPr>
        <p:spPr bwMode="auto">
          <a:xfrm>
            <a:off x="407368" y="4869160"/>
            <a:ext cx="11449272" cy="1846659"/>
          </a:xfrm>
          <a:prstGeom prst="rect">
            <a:avLst/>
          </a:prstGeom>
          <a:solidFill>
            <a:schemeClr val="bg2"/>
          </a:solidFill>
          <a:ln>
            <a:solidFill>
              <a:schemeClr val="tx1"/>
            </a:solidFill>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50000"/>
              </a:spcBef>
              <a:buClrTx/>
              <a:buSzTx/>
              <a:buFontTx/>
              <a:buNone/>
              <a:defRPr/>
            </a:pPr>
            <a:r>
              <a:rPr lang="pt-BR" altLang="en-US" sz="3800" dirty="0">
                <a:latin typeface="Calibri" panose="020F0502020204030204" pitchFamily="34" charset="0"/>
                <a:cs typeface="Calibri" panose="020F0502020204030204" pitchFamily="34" charset="0"/>
              </a:rPr>
              <a:t>Assim, os mercados falham com alguma frequência, mas não necessariamente o governo consegue corrigir estas falhas.</a:t>
            </a:r>
            <a:endParaRPr lang="en-US" altLang="en-US" sz="3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22036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p:cNvSpPr/>
          <p:nvPr/>
        </p:nvSpPr>
        <p:spPr>
          <a:xfrm>
            <a:off x="263352" y="3259832"/>
            <a:ext cx="648072" cy="601216"/>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sz="3800">
              <a:latin typeface="Calibri" panose="020F0502020204030204" pitchFamily="34" charset="0"/>
            </a:endParaRPr>
          </a:p>
        </p:txBody>
      </p:sp>
      <p:sp>
        <p:nvSpPr>
          <p:cNvPr id="5" name="Espaço Reservado para Conteúdo 2"/>
          <p:cNvSpPr>
            <a:spLocks noGrp="1"/>
          </p:cNvSpPr>
          <p:nvPr>
            <p:ph idx="1"/>
          </p:nvPr>
        </p:nvSpPr>
        <p:spPr>
          <a:xfrm>
            <a:off x="335360" y="548680"/>
            <a:ext cx="11521280" cy="3792538"/>
          </a:xfrm>
        </p:spPr>
        <p:txBody>
          <a:bodyPr>
            <a:noAutofit/>
          </a:bodyPr>
          <a:lstStyle/>
          <a:p>
            <a:pPr marL="0" indent="0" algn="just">
              <a:buNone/>
              <a:defRPr/>
            </a:pPr>
            <a:r>
              <a:rPr lang="pt-BR" sz="3800" b="1" dirty="0">
                <a:latin typeface="Calibri" panose="020F0502020204030204" pitchFamily="34" charset="0"/>
                <a:cs typeface="Calibri" panose="020F0502020204030204" pitchFamily="34" charset="0"/>
              </a:rPr>
              <a:t>5) (VUNESP – CMSP-2007)</a:t>
            </a:r>
          </a:p>
          <a:p>
            <a:pPr marL="0" indent="0" algn="just">
              <a:buNone/>
              <a:defRPr/>
            </a:pPr>
            <a:r>
              <a:rPr lang="pt-BR" sz="3800" dirty="0">
                <a:latin typeface="Calibri" panose="020F0502020204030204" pitchFamily="34" charset="0"/>
                <a:cs typeface="Calibri" panose="020F0502020204030204" pitchFamily="34" charset="0"/>
              </a:rPr>
              <a:t>A avenida Marginal do Rio Tietê, em São Paulo, no horário de pico é um bem:</a:t>
            </a:r>
          </a:p>
          <a:p>
            <a:pPr marL="514350" indent="-514350" algn="just">
              <a:buClrTx/>
              <a:buFont typeface="+mj-lt"/>
              <a:buAutoNum type="alphaLcParenR"/>
              <a:defRPr/>
            </a:pPr>
            <a:r>
              <a:rPr lang="pt-BR" sz="3800" dirty="0">
                <a:latin typeface="Calibri" panose="020F0502020204030204" pitchFamily="34" charset="0"/>
                <a:cs typeface="Calibri" panose="020F0502020204030204" pitchFamily="34" charset="0"/>
              </a:rPr>
              <a:t>Não-rival e não-excludente</a:t>
            </a:r>
          </a:p>
          <a:p>
            <a:pPr marL="514350" indent="-514350" algn="just">
              <a:buClrTx/>
              <a:buFont typeface="+mj-lt"/>
              <a:buAutoNum type="alphaLcParenR"/>
              <a:defRPr/>
            </a:pPr>
            <a:r>
              <a:rPr lang="pt-BR" sz="3800" dirty="0">
                <a:latin typeface="Calibri" panose="020F0502020204030204" pitchFamily="34" charset="0"/>
                <a:cs typeface="Calibri" panose="020F0502020204030204" pitchFamily="34" charset="0"/>
              </a:rPr>
              <a:t>Não-rival e excludente</a:t>
            </a:r>
          </a:p>
          <a:p>
            <a:pPr marL="514350" indent="-514350" algn="just">
              <a:buClrTx/>
              <a:buFont typeface="+mj-lt"/>
              <a:buAutoNum type="alphaLcParenR"/>
              <a:defRPr/>
            </a:pPr>
            <a:r>
              <a:rPr lang="pt-BR" sz="3800" dirty="0">
                <a:latin typeface="Calibri" panose="020F0502020204030204" pitchFamily="34" charset="0"/>
                <a:cs typeface="Calibri" panose="020F0502020204030204" pitchFamily="34" charset="0"/>
              </a:rPr>
              <a:t>Rival e não-excludente</a:t>
            </a:r>
          </a:p>
          <a:p>
            <a:pPr marL="514350" indent="-514350" algn="just">
              <a:buClrTx/>
              <a:buFont typeface="+mj-lt"/>
              <a:buAutoNum type="alphaLcParenR"/>
              <a:defRPr/>
            </a:pPr>
            <a:r>
              <a:rPr lang="pt-BR" sz="3800" dirty="0">
                <a:latin typeface="Calibri" panose="020F0502020204030204" pitchFamily="34" charset="0"/>
                <a:cs typeface="Calibri" panose="020F0502020204030204" pitchFamily="34" charset="0"/>
              </a:rPr>
              <a:t>Rival e excludente</a:t>
            </a:r>
          </a:p>
          <a:p>
            <a:pPr marL="514350" indent="-514350" algn="just">
              <a:buClrTx/>
              <a:buFont typeface="+mj-lt"/>
              <a:buAutoNum type="alphaLcParenR"/>
              <a:defRPr/>
            </a:pPr>
            <a:r>
              <a:rPr lang="pt-BR" sz="3800" dirty="0">
                <a:latin typeface="Calibri" panose="020F0502020204030204" pitchFamily="34" charset="0"/>
                <a:cs typeface="Calibri" panose="020F0502020204030204" pitchFamily="34" charset="0"/>
              </a:rPr>
              <a:t>Poderá ser rival e excludente dependendo de como for financiado</a:t>
            </a:r>
          </a:p>
          <a:p>
            <a:pPr algn="just">
              <a:defRPr/>
            </a:pPr>
            <a:endParaRPr lang="pt-BR" sz="38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p:cNvSpPr>
            <a:spLocks noGrp="1"/>
          </p:cNvSpPr>
          <p:nvPr>
            <p:ph idx="1"/>
          </p:nvPr>
        </p:nvSpPr>
        <p:spPr>
          <a:xfrm>
            <a:off x="191344" y="403671"/>
            <a:ext cx="11737304" cy="2881313"/>
          </a:xfrm>
        </p:spPr>
        <p:txBody>
          <a:bodyPr/>
          <a:lstStyle/>
          <a:p>
            <a:pPr marL="0" indent="0" algn="just">
              <a:buNone/>
              <a:defRPr/>
            </a:pPr>
            <a:r>
              <a:rPr lang="pt-BR" sz="3800" b="1" dirty="0">
                <a:latin typeface="Calibri" panose="020F0502020204030204" pitchFamily="34" charset="0"/>
                <a:cs typeface="Calibri" panose="020F0502020204030204" pitchFamily="34" charset="0"/>
              </a:rPr>
              <a:t>6)  (BNDES – Economista – 2009)</a:t>
            </a:r>
            <a:endParaRPr lang="pt-BR" sz="3800" dirty="0">
              <a:latin typeface="Calibri" panose="020F0502020204030204" pitchFamily="34" charset="0"/>
              <a:cs typeface="Calibri" panose="020F0502020204030204" pitchFamily="34" charset="0"/>
            </a:endParaRPr>
          </a:p>
          <a:p>
            <a:pPr marL="0" indent="0" algn="just">
              <a:buNone/>
              <a:defRPr/>
            </a:pPr>
            <a:r>
              <a:rPr lang="pt-BR" sz="3800" dirty="0">
                <a:latin typeface="Calibri" panose="020F0502020204030204" pitchFamily="34" charset="0"/>
                <a:cs typeface="Calibri" panose="020F0502020204030204" pitchFamily="34" charset="0"/>
              </a:rPr>
              <a:t>O gráfico abaixo mostra as curvas de demanda (D) e de oferta (S) de um bem cuja produção provoca a poluição de um curso de água. Para equalizar o custo marginal privado de produção ao custo social, o governo cobra um imposto do produtor, e a nova curva de oferta passa a ser S’. Examinando o gráfico, verifica-se que o(a)</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349" y="404664"/>
            <a:ext cx="10081997" cy="64087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 name="Triângulo isósceles 1"/>
          <p:cNvSpPr/>
          <p:nvPr/>
        </p:nvSpPr>
        <p:spPr bwMode="auto">
          <a:xfrm rot="5400000">
            <a:off x="6063941" y="3161770"/>
            <a:ext cx="1133582" cy="637416"/>
          </a:xfrm>
          <a:prstGeom prst="triangle">
            <a:avLst/>
          </a:prstGeom>
          <a:solidFill>
            <a:schemeClr val="accent6">
              <a:lumMod val="40000"/>
              <a:lumOff val="60000"/>
            </a:schemeClr>
          </a:solidFill>
          <a:ln w="9525" cap="flat" cmpd="sng" algn="ctr">
            <a:no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Tx/>
              <a:buNone/>
              <a:tabLst/>
            </a:pPr>
            <a:endParaRPr kumimoji="0" lang="pt-BR" sz="3200" b="1" i="0" u="none" strike="noStrike" cap="none" normalizeH="0" baseline="0">
              <a:ln>
                <a:noFill/>
              </a:ln>
              <a:solidFill>
                <a:schemeClr val="bg2"/>
              </a:solidFill>
              <a:effectLst/>
              <a:latin typeface="Times New Roman" pitchFamily="18" charset="0"/>
            </a:endParaRPr>
          </a:p>
        </p:txBody>
      </p:sp>
      <p:sp>
        <p:nvSpPr>
          <p:cNvPr id="3" name="CaixaDeTexto 2"/>
          <p:cNvSpPr txBox="1"/>
          <p:nvPr/>
        </p:nvSpPr>
        <p:spPr>
          <a:xfrm>
            <a:off x="7824192" y="3082128"/>
            <a:ext cx="2880320" cy="677108"/>
          </a:xfrm>
          <a:prstGeom prst="rect">
            <a:avLst/>
          </a:prstGeom>
          <a:solidFill>
            <a:schemeClr val="accent6">
              <a:lumMod val="20000"/>
              <a:lumOff val="80000"/>
            </a:schemeClr>
          </a:solidFill>
          <a:ln>
            <a:solidFill>
              <a:schemeClr val="accent6">
                <a:lumMod val="50000"/>
              </a:schemeClr>
            </a:solidFill>
          </a:ln>
        </p:spPr>
        <p:txBody>
          <a:bodyPr wrap="square" rtlCol="0">
            <a:spAutoFit/>
          </a:bodyPr>
          <a:lstStyle/>
          <a:p>
            <a:r>
              <a:rPr lang="pt-BR" sz="3800" dirty="0">
                <a:solidFill>
                  <a:schemeClr val="accent6">
                    <a:lumMod val="50000"/>
                  </a:schemeClr>
                </a:solidFill>
                <a:latin typeface="Calibri" panose="020F0502020204030204" pitchFamily="34" charset="0"/>
                <a:cs typeface="Calibri" panose="020F0502020204030204" pitchFamily="34" charset="0"/>
              </a:rPr>
              <a:t>Ganho Social</a:t>
            </a:r>
          </a:p>
        </p:txBody>
      </p:sp>
      <p:cxnSp>
        <p:nvCxnSpPr>
          <p:cNvPr id="6" name="Conector de Seta Reta 5"/>
          <p:cNvCxnSpPr/>
          <p:nvPr/>
        </p:nvCxnSpPr>
        <p:spPr bwMode="auto">
          <a:xfrm flipH="1">
            <a:off x="6744072" y="3471204"/>
            <a:ext cx="1080120" cy="0"/>
          </a:xfrm>
          <a:prstGeom prst="straightConnector1">
            <a:avLst/>
          </a:prstGeom>
          <a:solidFill>
            <a:schemeClr val="accent1"/>
          </a:solidFill>
          <a:ln w="28575" cap="flat" cmpd="sng" algn="ctr">
            <a:solidFill>
              <a:schemeClr val="accent6">
                <a:lumMod val="75000"/>
              </a:schemeClr>
            </a:solidFill>
            <a:prstDash val="solid"/>
            <a:round/>
            <a:headEnd type="none" w="med" len="med"/>
            <a:tailEnd type="triangle"/>
          </a:ln>
          <a:effectLst/>
        </p:spPr>
      </p:cxnSp>
      <p:cxnSp>
        <p:nvCxnSpPr>
          <p:cNvPr id="8" name="Conector de Seta Reta 7"/>
          <p:cNvCxnSpPr/>
          <p:nvPr/>
        </p:nvCxnSpPr>
        <p:spPr bwMode="auto">
          <a:xfrm>
            <a:off x="6312024" y="4047269"/>
            <a:ext cx="0" cy="2016223"/>
          </a:xfrm>
          <a:prstGeom prst="straightConnector1">
            <a:avLst/>
          </a:prstGeom>
          <a:solidFill>
            <a:schemeClr val="accent1"/>
          </a:solidFill>
          <a:ln w="9525" cap="flat" cmpd="sng" algn="ctr">
            <a:solidFill>
              <a:schemeClr val="tx1"/>
            </a:solidFill>
            <a:prstDash val="dash"/>
            <a:round/>
            <a:headEnd type="none" w="med" len="med"/>
            <a:tailEnd type="none" w="med" len="med"/>
          </a:ln>
          <a:effectLst/>
        </p:spPr>
      </p:cxnSp>
      <p:cxnSp>
        <p:nvCxnSpPr>
          <p:cNvPr id="9" name="Conector de Seta Reta 8"/>
          <p:cNvCxnSpPr>
            <a:cxnSpLocks/>
          </p:cNvCxnSpPr>
          <p:nvPr/>
        </p:nvCxnSpPr>
        <p:spPr bwMode="auto">
          <a:xfrm>
            <a:off x="6960096" y="3471204"/>
            <a:ext cx="1" cy="2592288"/>
          </a:xfrm>
          <a:prstGeom prst="straightConnector1">
            <a:avLst/>
          </a:prstGeom>
          <a:solidFill>
            <a:schemeClr val="accent1"/>
          </a:solidFill>
          <a:ln w="9525" cap="flat" cmpd="sng" algn="ctr">
            <a:solidFill>
              <a:schemeClr val="tx1"/>
            </a:solidFill>
            <a:prstDash val="dash"/>
            <a:round/>
            <a:headEnd type="none" w="med" len="med"/>
            <a:tailEnd type="none" w="med" len="med"/>
          </a:ln>
          <a:effectLst/>
        </p:spPr>
      </p:cxnSp>
      <p:cxnSp>
        <p:nvCxnSpPr>
          <p:cNvPr id="14" name="Conector de Seta Reta 13"/>
          <p:cNvCxnSpPr/>
          <p:nvPr/>
        </p:nvCxnSpPr>
        <p:spPr bwMode="auto">
          <a:xfrm flipH="1">
            <a:off x="6384032" y="5703452"/>
            <a:ext cx="504056" cy="0"/>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75214879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p:cNvSpPr/>
          <p:nvPr/>
        </p:nvSpPr>
        <p:spPr>
          <a:xfrm>
            <a:off x="47328" y="2478906"/>
            <a:ext cx="576064" cy="590054"/>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sz="2400">
              <a:latin typeface="Calibri" panose="020F0502020204030204" pitchFamily="34" charset="0"/>
            </a:endParaRPr>
          </a:p>
        </p:txBody>
      </p:sp>
      <p:sp>
        <p:nvSpPr>
          <p:cNvPr id="5" name="Espaço Reservado para Conteúdo 2"/>
          <p:cNvSpPr>
            <a:spLocks noGrp="1"/>
          </p:cNvSpPr>
          <p:nvPr>
            <p:ph idx="1"/>
          </p:nvPr>
        </p:nvSpPr>
        <p:spPr>
          <a:xfrm>
            <a:off x="119336" y="572567"/>
            <a:ext cx="11881320" cy="3792537"/>
          </a:xfrm>
        </p:spPr>
        <p:txBody>
          <a:bodyPr/>
          <a:lstStyle/>
          <a:p>
            <a:pPr marL="514350" indent="-514350" algn="just">
              <a:buClrTx/>
              <a:buFont typeface="+mj-lt"/>
              <a:buAutoNum type="alphaLcParenR"/>
              <a:defRPr/>
            </a:pPr>
            <a:r>
              <a:rPr lang="pt-BR" sz="3800" dirty="0">
                <a:latin typeface="Calibri" panose="020F0502020204030204" pitchFamily="34" charset="0"/>
                <a:cs typeface="Calibri" panose="020F0502020204030204" pitchFamily="34" charset="0"/>
              </a:rPr>
              <a:t>produtor é o poluidor e deveria internalizar todo o custo da poluição; o consumidor não deveria pagar um preço maior p</a:t>
            </a:r>
            <a:r>
              <a:rPr lang="pt-BR" sz="3800" baseline="-25000" dirty="0">
                <a:latin typeface="Calibri" panose="020F0502020204030204" pitchFamily="34" charset="0"/>
                <a:cs typeface="Calibri" panose="020F0502020204030204" pitchFamily="34" charset="0"/>
              </a:rPr>
              <a:t>4</a:t>
            </a:r>
            <a:r>
              <a:rPr lang="pt-BR" sz="3800" dirty="0">
                <a:latin typeface="Calibri" panose="020F0502020204030204" pitchFamily="34" charset="0"/>
                <a:cs typeface="Calibri" panose="020F0502020204030204" pitchFamily="34" charset="0"/>
              </a:rPr>
              <a:t>, como mostra o gráfico.</a:t>
            </a:r>
          </a:p>
          <a:p>
            <a:pPr marL="514350" indent="-514350" algn="just">
              <a:buClrTx/>
              <a:buFont typeface="+mj-lt"/>
              <a:buAutoNum type="alphaLcParenR"/>
              <a:defRPr/>
            </a:pPr>
            <a:r>
              <a:rPr lang="pt-BR" sz="3800" dirty="0">
                <a:latin typeface="Calibri" panose="020F0502020204030204" pitchFamily="34" charset="0"/>
                <a:cs typeface="Calibri" panose="020F0502020204030204" pitchFamily="34" charset="0"/>
              </a:rPr>
              <a:t>imposto corresponde à eliminação de um subsídio, qual seja, o uso gratuito de um recurso valioso como o curso de água.</a:t>
            </a:r>
          </a:p>
          <a:p>
            <a:pPr marL="514350" indent="-514350" algn="just">
              <a:buClrTx/>
              <a:buFont typeface="+mj-lt"/>
              <a:buAutoNum type="alphaLcParenR"/>
              <a:defRPr/>
            </a:pPr>
            <a:r>
              <a:rPr lang="pt-BR" sz="3800" dirty="0">
                <a:latin typeface="Calibri" panose="020F0502020204030204" pitchFamily="34" charset="0"/>
                <a:cs typeface="Calibri" panose="020F0502020204030204" pitchFamily="34" charset="0"/>
              </a:rPr>
              <a:t>área do triângulo 123 é o peso morto do imposto e, na ausência de outras distorções, corresponde a uma perda social.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p:cNvSpPr>
            <a:spLocks noGrp="1"/>
          </p:cNvSpPr>
          <p:nvPr>
            <p:ph idx="1"/>
          </p:nvPr>
        </p:nvSpPr>
        <p:spPr>
          <a:xfrm>
            <a:off x="119336" y="572567"/>
            <a:ext cx="11881320" cy="3792537"/>
          </a:xfrm>
        </p:spPr>
        <p:txBody>
          <a:bodyPr/>
          <a:lstStyle/>
          <a:p>
            <a:pPr marL="514350" indent="-514350" algn="just">
              <a:buClrTx/>
              <a:buFont typeface="+mj-lt"/>
              <a:buAutoNum type="alphaLcParenR" startAt="4"/>
              <a:defRPr/>
            </a:pPr>
            <a:r>
              <a:rPr lang="pt-BR" sz="3800" dirty="0">
                <a:latin typeface="Calibri" panose="020F0502020204030204" pitchFamily="34" charset="0"/>
                <a:cs typeface="Calibri" panose="020F0502020204030204" pitchFamily="34" charset="0"/>
              </a:rPr>
              <a:t>produção continua e o dano ambiental também, embora em menor escala; logo, não houve internalização do dano para o produtor.</a:t>
            </a:r>
          </a:p>
          <a:p>
            <a:pPr marL="514350" indent="-514350" algn="just">
              <a:buClrTx/>
              <a:buFont typeface="+mj-lt"/>
              <a:buAutoNum type="alphaLcParenR" startAt="4"/>
              <a:defRPr/>
            </a:pPr>
            <a:r>
              <a:rPr lang="pt-BR" sz="3800" dirty="0">
                <a:latin typeface="Calibri" panose="020F0502020204030204" pitchFamily="34" charset="0"/>
                <a:cs typeface="Calibri" panose="020F0502020204030204" pitchFamily="34" charset="0"/>
              </a:rPr>
              <a:t>mudança de posição de S deveria ser no sentido de aumento da oferta.</a:t>
            </a:r>
          </a:p>
          <a:p>
            <a:pPr algn="just">
              <a:defRPr/>
            </a:pPr>
            <a:endParaRPr lang="pt-BR" sz="3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4609170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19336" y="370393"/>
            <a:ext cx="11881320" cy="6370975"/>
          </a:xfrm>
          <a:prstGeom prst="rect">
            <a:avLst/>
          </a:prstGeom>
          <a:noFill/>
        </p:spPr>
        <p:txBody>
          <a:bodyPr wrap="square">
            <a:spAutoFit/>
          </a:bodyPr>
          <a:lstStyle/>
          <a:p>
            <a:pPr marL="571500" indent="-571500" algn="just">
              <a:buFont typeface="Arial" panose="020B0604020202020204" pitchFamily="34" charset="0"/>
              <a:buChar char="•"/>
              <a:defRPr/>
            </a:pPr>
            <a:r>
              <a:rPr lang="pt-BR" sz="3600" b="0" dirty="0">
                <a:solidFill>
                  <a:schemeClr val="tx1"/>
                </a:solidFill>
                <a:latin typeface="Calibri" panose="020F0502020204030204" pitchFamily="34" charset="0"/>
                <a:cs typeface="Calibri" panose="020F0502020204030204" pitchFamily="34" charset="0"/>
              </a:rPr>
              <a:t>Essa questão é da prova de 2009 do BNDES (novembro) e, fiquei sabendo que o índice de acertos foi muito baixo. As pessoas devem ter confundido o fato de que um imposto com fins de arrecadação, retira eficiência do mercado, gerando o peso morto, com o fato de que, quando o imposto é introduzido para corrigir uma externalidade ele aumenta a eficiência do mercado.</a:t>
            </a:r>
          </a:p>
          <a:p>
            <a:pPr marL="571500" indent="-571500" algn="just">
              <a:buFont typeface="Arial" panose="020B0604020202020204" pitchFamily="34" charset="0"/>
              <a:buChar char="•"/>
              <a:defRPr/>
            </a:pPr>
            <a:endParaRPr lang="pt-BR" sz="1200" b="0" dirty="0">
              <a:solidFill>
                <a:schemeClr val="tx1"/>
              </a:solidFill>
              <a:latin typeface="Calibri" panose="020F0502020204030204" pitchFamily="34" charset="0"/>
              <a:cs typeface="Calibri" panose="020F0502020204030204" pitchFamily="34" charset="0"/>
            </a:endParaRPr>
          </a:p>
          <a:p>
            <a:pPr marL="571500" indent="-571500" algn="just">
              <a:buFont typeface="Arial" panose="020B0604020202020204" pitchFamily="34" charset="0"/>
              <a:buChar char="•"/>
              <a:defRPr/>
            </a:pPr>
            <a:r>
              <a:rPr lang="pt-BR" sz="3600" b="0" dirty="0">
                <a:solidFill>
                  <a:schemeClr val="tx1"/>
                </a:solidFill>
                <a:latin typeface="Calibri" panose="020F0502020204030204" pitchFamily="34" charset="0"/>
                <a:cs typeface="Calibri" panose="020F0502020204030204" pitchFamily="34" charset="0"/>
              </a:rPr>
              <a:t>Redução da quantidade ofertada após a introdução do imposto aumenta a eficiência do mercado (ótimo social), obrigando o agente causador da externalidade a arcar com seu custo (custo privado mais o custo social).</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p:cNvSpPr/>
          <p:nvPr/>
        </p:nvSpPr>
        <p:spPr>
          <a:xfrm>
            <a:off x="337625" y="5445224"/>
            <a:ext cx="573799" cy="621854"/>
          </a:xfrm>
          <a:prstGeom prst="ellipse">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sz="2400">
              <a:latin typeface="Calibri" panose="020F0502020204030204" pitchFamily="34" charset="0"/>
            </a:endParaRPr>
          </a:p>
        </p:txBody>
      </p:sp>
      <p:sp>
        <p:nvSpPr>
          <p:cNvPr id="5" name="Espaço Reservado para Conteúdo 2"/>
          <p:cNvSpPr>
            <a:spLocks noGrp="1"/>
          </p:cNvSpPr>
          <p:nvPr>
            <p:ph idx="1"/>
          </p:nvPr>
        </p:nvSpPr>
        <p:spPr>
          <a:xfrm>
            <a:off x="335360" y="476672"/>
            <a:ext cx="11521280" cy="3792538"/>
          </a:xfrm>
        </p:spPr>
        <p:txBody>
          <a:bodyPr>
            <a:noAutofit/>
          </a:bodyPr>
          <a:lstStyle/>
          <a:p>
            <a:pPr marL="0" indent="0" algn="just">
              <a:buNone/>
              <a:defRPr/>
            </a:pPr>
            <a:r>
              <a:rPr lang="pt-BR" sz="3600" b="1" dirty="0">
                <a:latin typeface="Calibri" panose="020F0502020204030204" pitchFamily="34" charset="0"/>
                <a:cs typeface="Calibri" panose="020F0502020204030204" pitchFamily="34" charset="0"/>
              </a:rPr>
              <a:t>7) (APO-2005-Esaf)</a:t>
            </a:r>
          </a:p>
          <a:p>
            <a:pPr marL="0" indent="0" algn="just">
              <a:buNone/>
              <a:defRPr/>
            </a:pPr>
            <a:r>
              <a:rPr lang="pt-BR" sz="3600" dirty="0">
                <a:latin typeface="Calibri" panose="020F0502020204030204" pitchFamily="34" charset="0"/>
                <a:cs typeface="Calibri" panose="020F0502020204030204" pitchFamily="34" charset="0"/>
              </a:rPr>
              <a:t>De acordo com a teoria das finanças públicas, existem algumas circunstâncias conhecidas como falhas de mercado, que impedem que ocorra uma situação de ótimo de </a:t>
            </a:r>
            <a:r>
              <a:rPr lang="pt-BR" sz="3600" dirty="0" err="1">
                <a:latin typeface="Calibri" panose="020F0502020204030204" pitchFamily="34" charset="0"/>
                <a:cs typeface="Calibri" panose="020F0502020204030204" pitchFamily="34" charset="0"/>
              </a:rPr>
              <a:t>Pareto</a:t>
            </a:r>
            <a:r>
              <a:rPr lang="pt-BR" sz="3600" dirty="0">
                <a:latin typeface="Calibri" panose="020F0502020204030204" pitchFamily="34" charset="0"/>
                <a:cs typeface="Calibri" panose="020F0502020204030204" pitchFamily="34" charset="0"/>
              </a:rPr>
              <a:t>. Assinale a opção falsa no tocante a tais circunstâncias.</a:t>
            </a:r>
          </a:p>
          <a:p>
            <a:pPr marL="514350" indent="-514350" algn="just">
              <a:buClrTx/>
              <a:buFont typeface="+mj-lt"/>
              <a:buAutoNum type="alphaLcParenR"/>
              <a:defRPr/>
            </a:pPr>
            <a:r>
              <a:rPr lang="pt-BR" sz="3600" dirty="0">
                <a:latin typeface="Calibri" panose="020F0502020204030204" pitchFamily="34" charset="0"/>
                <a:cs typeface="Calibri" panose="020F0502020204030204" pitchFamily="34" charset="0"/>
              </a:rPr>
              <a:t>Existência de bens públicos</a:t>
            </a:r>
          </a:p>
          <a:p>
            <a:pPr marL="514350" indent="-514350" algn="just">
              <a:buClrTx/>
              <a:buFont typeface="+mj-lt"/>
              <a:buAutoNum type="alphaLcParenR"/>
              <a:defRPr/>
            </a:pPr>
            <a:r>
              <a:rPr lang="pt-BR" sz="3600" dirty="0" err="1">
                <a:latin typeface="Calibri" panose="020F0502020204030204" pitchFamily="34" charset="0"/>
                <a:cs typeface="Calibri" panose="020F0502020204030204" pitchFamily="34" charset="0"/>
              </a:rPr>
              <a:t>Externalidades</a:t>
            </a:r>
            <a:endParaRPr lang="pt-BR" sz="3600" dirty="0">
              <a:latin typeface="Calibri" panose="020F0502020204030204" pitchFamily="34" charset="0"/>
              <a:cs typeface="Calibri" panose="020F0502020204030204" pitchFamily="34" charset="0"/>
            </a:endParaRPr>
          </a:p>
          <a:p>
            <a:pPr marL="514350" indent="-514350" algn="just">
              <a:buClrTx/>
              <a:buFont typeface="+mj-lt"/>
              <a:buAutoNum type="alphaLcParenR"/>
              <a:defRPr/>
            </a:pPr>
            <a:r>
              <a:rPr lang="pt-BR" sz="3600" dirty="0">
                <a:latin typeface="Calibri" panose="020F0502020204030204" pitchFamily="34" charset="0"/>
                <a:cs typeface="Calibri" panose="020F0502020204030204" pitchFamily="34" charset="0"/>
              </a:rPr>
              <a:t>Existência de monopólios naturais</a:t>
            </a:r>
          </a:p>
          <a:p>
            <a:pPr marL="514350" indent="-514350" algn="just">
              <a:buClrTx/>
              <a:buFont typeface="+mj-lt"/>
              <a:buAutoNum type="alphaLcParenR"/>
              <a:defRPr/>
            </a:pPr>
            <a:r>
              <a:rPr lang="pt-BR" sz="3600" dirty="0">
                <a:latin typeface="Calibri" panose="020F0502020204030204" pitchFamily="34" charset="0"/>
                <a:cs typeface="Calibri" panose="020F0502020204030204" pitchFamily="34" charset="0"/>
              </a:rPr>
              <a:t>Maior transparência dos mercados</a:t>
            </a:r>
          </a:p>
          <a:p>
            <a:pPr marL="514350" indent="-514350" algn="just">
              <a:buClrTx/>
              <a:buFont typeface="+mj-lt"/>
              <a:buAutoNum type="alphaLcParenR"/>
              <a:defRPr/>
            </a:pPr>
            <a:r>
              <a:rPr lang="pt-BR" sz="3600" dirty="0">
                <a:latin typeface="Calibri" panose="020F0502020204030204" pitchFamily="34" charset="0"/>
                <a:cs typeface="Calibri" panose="020F0502020204030204" pitchFamily="34" charset="0"/>
              </a:rPr>
              <a:t>Mercados incompletos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p:cNvSpPr/>
          <p:nvPr/>
        </p:nvSpPr>
        <p:spPr>
          <a:xfrm>
            <a:off x="234008" y="5229200"/>
            <a:ext cx="677416" cy="622960"/>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sz="2400">
              <a:latin typeface="Calibri" panose="020F0502020204030204" pitchFamily="34" charset="0"/>
            </a:endParaRPr>
          </a:p>
        </p:txBody>
      </p:sp>
      <p:sp>
        <p:nvSpPr>
          <p:cNvPr id="5" name="Espaço Reservado para Conteúdo 1"/>
          <p:cNvSpPr>
            <a:spLocks noGrp="1"/>
          </p:cNvSpPr>
          <p:nvPr>
            <p:ph idx="1"/>
          </p:nvPr>
        </p:nvSpPr>
        <p:spPr>
          <a:xfrm>
            <a:off x="335360" y="404664"/>
            <a:ext cx="11449272" cy="3792538"/>
          </a:xfrm>
        </p:spPr>
        <p:txBody>
          <a:bodyPr>
            <a:noAutofit/>
          </a:bodyPr>
          <a:lstStyle/>
          <a:p>
            <a:pPr marL="0" indent="0" algn="just">
              <a:buNone/>
              <a:defRPr/>
            </a:pPr>
            <a:r>
              <a:rPr lang="pt-BR" sz="3800" b="1" dirty="0">
                <a:latin typeface="Calibri" panose="020F0502020204030204" pitchFamily="34" charset="0"/>
                <a:cs typeface="Calibri" panose="020F0502020204030204" pitchFamily="34" charset="0"/>
              </a:rPr>
              <a:t>8) (</a:t>
            </a:r>
            <a:r>
              <a:rPr lang="pt-BR" sz="3800" b="1" dirty="0" err="1">
                <a:latin typeface="Calibri" panose="020F0502020204030204" pitchFamily="34" charset="0"/>
                <a:cs typeface="Calibri" panose="020F0502020204030204" pitchFamily="34" charset="0"/>
              </a:rPr>
              <a:t>Vunesp</a:t>
            </a:r>
            <a:r>
              <a:rPr lang="pt-BR" sz="3800" b="1" dirty="0">
                <a:latin typeface="Calibri" panose="020F0502020204030204" pitchFamily="34" charset="0"/>
                <a:cs typeface="Calibri" panose="020F0502020204030204" pitchFamily="34" charset="0"/>
              </a:rPr>
              <a:t> – CMSP – 2007)</a:t>
            </a:r>
          </a:p>
          <a:p>
            <a:pPr marL="0" indent="0" algn="just">
              <a:buNone/>
              <a:defRPr/>
            </a:pPr>
            <a:r>
              <a:rPr lang="pt-BR" sz="3800" dirty="0">
                <a:latin typeface="Calibri" panose="020F0502020204030204" pitchFamily="34" charset="0"/>
                <a:cs typeface="Calibri" panose="020F0502020204030204" pitchFamily="34" charset="0"/>
              </a:rPr>
              <a:t>Quando a produção de um bem gera poluição do ar, essa poluição pode ser considerada ineficiente porque.</a:t>
            </a:r>
          </a:p>
          <a:p>
            <a:pPr marL="514350" indent="-514350" algn="just">
              <a:buClrTx/>
              <a:buFont typeface="+mj-lt"/>
              <a:buAutoNum type="alphaLcParenR"/>
              <a:defRPr/>
            </a:pPr>
            <a:r>
              <a:rPr lang="pt-BR" sz="3800" dirty="0">
                <a:latin typeface="Calibri" panose="020F0502020204030204" pitchFamily="34" charset="0"/>
                <a:cs typeface="Calibri" panose="020F0502020204030204" pitchFamily="34" charset="0"/>
              </a:rPr>
              <a:t>O processo de produção é tecnologicamente defasado</a:t>
            </a:r>
          </a:p>
          <a:p>
            <a:pPr marL="514350" indent="-514350" algn="just">
              <a:buClrTx/>
              <a:buFont typeface="+mj-lt"/>
              <a:buAutoNum type="alphaLcParenR"/>
              <a:defRPr/>
            </a:pPr>
            <a:r>
              <a:rPr lang="pt-BR" sz="3800" dirty="0">
                <a:latin typeface="Calibri" panose="020F0502020204030204" pitchFamily="34" charset="0"/>
                <a:cs typeface="Calibri" panose="020F0502020204030204" pitchFamily="34" charset="0"/>
              </a:rPr>
              <a:t>Há evasão de impostos</a:t>
            </a:r>
          </a:p>
          <a:p>
            <a:pPr marL="514350" indent="-514350" algn="just">
              <a:buClrTx/>
              <a:buFont typeface="+mj-lt"/>
              <a:buAutoNum type="alphaLcParenR"/>
              <a:defRPr/>
            </a:pPr>
            <a:r>
              <a:rPr lang="pt-BR" sz="3800" dirty="0">
                <a:latin typeface="Calibri" panose="020F0502020204030204" pitchFamily="34" charset="0"/>
                <a:cs typeface="Calibri" panose="020F0502020204030204" pitchFamily="34" charset="0"/>
              </a:rPr>
              <a:t>Há desleixo do empresário</a:t>
            </a:r>
          </a:p>
          <a:p>
            <a:pPr marL="514350" indent="-514350" algn="just">
              <a:buClrTx/>
              <a:buFont typeface="+mj-lt"/>
              <a:buAutoNum type="alphaLcParenR"/>
              <a:defRPr/>
            </a:pPr>
            <a:r>
              <a:rPr lang="pt-BR" sz="3800" dirty="0">
                <a:latin typeface="Calibri" panose="020F0502020204030204" pitchFamily="34" charset="0"/>
                <a:cs typeface="Calibri" panose="020F0502020204030204" pitchFamily="34" charset="0"/>
              </a:rPr>
              <a:t>A empresa não cumpre sua função social</a:t>
            </a:r>
          </a:p>
          <a:p>
            <a:pPr marL="514350" indent="-514350" algn="just">
              <a:buClrTx/>
              <a:buFont typeface="+mj-lt"/>
              <a:buAutoNum type="alphaLcParenR"/>
              <a:defRPr/>
            </a:pPr>
            <a:r>
              <a:rPr lang="pt-BR" sz="3800" dirty="0">
                <a:latin typeface="Calibri" panose="020F0502020204030204" pitchFamily="34" charset="0"/>
                <a:cs typeface="Calibri" panose="020F0502020204030204" pitchFamily="34" charset="0"/>
              </a:rPr>
              <a:t>O preço do bem não computa os custos que decorrem da poluição.</a:t>
            </a:r>
          </a:p>
          <a:p>
            <a:pPr algn="just">
              <a:defRPr/>
            </a:pPr>
            <a:endParaRPr lang="pt-BR" sz="3800" b="1" dirty="0">
              <a:latin typeface="Calibri" panose="020F0502020204030204" pitchFamily="34" charset="0"/>
              <a:cs typeface="Calibri" panose="020F0502020204030204" pitchFamily="34" charset="0"/>
            </a:endParaRPr>
          </a:p>
          <a:p>
            <a:pPr algn="just">
              <a:defRPr/>
            </a:pPr>
            <a:endParaRPr lang="pt-BR" sz="38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Espaço Reservado para Conteúdo 2"/>
          <p:cNvSpPr>
            <a:spLocks noGrp="1"/>
          </p:cNvSpPr>
          <p:nvPr>
            <p:ph idx="1"/>
          </p:nvPr>
        </p:nvSpPr>
        <p:spPr>
          <a:xfrm>
            <a:off x="191344" y="332656"/>
            <a:ext cx="11809312" cy="3886200"/>
          </a:xfrm>
        </p:spPr>
        <p:txBody>
          <a:bodyPr/>
          <a:lstStyle/>
          <a:p>
            <a:pPr marL="0" indent="0">
              <a:buNone/>
              <a:defRPr/>
            </a:pPr>
            <a:r>
              <a:rPr lang="pt-BR" sz="3600" b="1" dirty="0">
                <a:latin typeface="Calibri" panose="020F0502020204030204" pitchFamily="34" charset="0"/>
                <a:cs typeface="Calibri" panose="020F0502020204030204" pitchFamily="34" charset="0"/>
              </a:rPr>
              <a:t>9) Analista de Finanças e Controle – 2012 - ESAF</a:t>
            </a:r>
          </a:p>
          <a:p>
            <a:pPr marL="0" indent="0" algn="just">
              <a:buNone/>
              <a:defRPr/>
            </a:pPr>
            <a:r>
              <a:rPr lang="pt-BR" sz="3600" dirty="0">
                <a:latin typeface="Calibri" panose="020F0502020204030204" pitchFamily="34" charset="0"/>
                <a:cs typeface="Calibri" panose="020F0502020204030204" pitchFamily="34" charset="0"/>
              </a:rPr>
              <a:t>Por definição, a presença de externalidades significa que o nível de bem-estar de um consumidor ou as possibilidades de produção de uma firma são afetados pelas ações de </a:t>
            </a:r>
            <a:r>
              <a:rPr lang="en-US" sz="3600" dirty="0">
                <a:latin typeface="Calibri" panose="020F0502020204030204" pitchFamily="34" charset="0"/>
                <a:cs typeface="Calibri" panose="020F0502020204030204" pitchFamily="34" charset="0"/>
              </a:rPr>
              <a:t>outros </a:t>
            </a:r>
            <a:r>
              <a:rPr lang="en-US" sz="3600" dirty="0" err="1">
                <a:latin typeface="Calibri" panose="020F0502020204030204" pitchFamily="34" charset="0"/>
                <a:cs typeface="Calibri" panose="020F0502020204030204" pitchFamily="34" charset="0"/>
              </a:rPr>
              <a:t>agentes</a:t>
            </a:r>
            <a:r>
              <a:rPr lang="en-US" sz="3600" dirty="0">
                <a:latin typeface="Calibri" panose="020F0502020204030204" pitchFamily="34" charset="0"/>
                <a:cs typeface="Calibri" panose="020F0502020204030204" pitchFamily="34" charset="0"/>
              </a:rPr>
              <a:t> </a:t>
            </a:r>
            <a:r>
              <a:rPr lang="en-US" sz="3600" dirty="0" err="1">
                <a:latin typeface="Calibri" panose="020F0502020204030204" pitchFamily="34" charset="0"/>
                <a:cs typeface="Calibri" panose="020F0502020204030204" pitchFamily="34" charset="0"/>
              </a:rPr>
              <a:t>econômicos</a:t>
            </a:r>
            <a:r>
              <a:rPr lang="en-US" sz="3600" dirty="0">
                <a:latin typeface="Calibri" panose="020F0502020204030204" pitchFamily="34" charset="0"/>
                <a:cs typeface="Calibri" panose="020F0502020204030204" pitchFamily="34" charset="0"/>
              </a:rPr>
              <a:t>. </a:t>
            </a:r>
            <a:r>
              <a:rPr lang="en-US" sz="3600" dirty="0" err="1">
                <a:latin typeface="Calibri" panose="020F0502020204030204" pitchFamily="34" charset="0"/>
                <a:cs typeface="Calibri" panose="020F0502020204030204" pitchFamily="34" charset="0"/>
              </a:rPr>
              <a:t>Assim</a:t>
            </a:r>
            <a:r>
              <a:rPr lang="en-US" sz="3600" dirty="0">
                <a:latin typeface="Calibri" panose="020F0502020204030204" pitchFamily="34" charset="0"/>
                <a:cs typeface="Calibri" panose="020F0502020204030204" pitchFamily="34" charset="0"/>
              </a:rPr>
              <a:t>,</a:t>
            </a:r>
          </a:p>
          <a:p>
            <a:pPr marL="457200" indent="-457200" algn="just">
              <a:buClrTx/>
              <a:buFont typeface="+mj-lt"/>
              <a:buAutoNum type="alphaLcParenR"/>
              <a:defRPr/>
            </a:pPr>
            <a:r>
              <a:rPr lang="pt-BR" sz="3600" dirty="0">
                <a:latin typeface="Calibri" panose="020F0502020204030204" pitchFamily="34" charset="0"/>
                <a:cs typeface="Calibri" panose="020F0502020204030204" pitchFamily="34" charset="0"/>
              </a:rPr>
              <a:t>mesmo com a presença de externalidades, pelo modelo de </a:t>
            </a:r>
            <a:r>
              <a:rPr lang="pt-BR" sz="3600" dirty="0" err="1">
                <a:latin typeface="Calibri" panose="020F0502020204030204" pitchFamily="34" charset="0"/>
                <a:cs typeface="Calibri" panose="020F0502020204030204" pitchFamily="34" charset="0"/>
              </a:rPr>
              <a:t>Cournot</a:t>
            </a:r>
            <a:r>
              <a:rPr lang="pt-BR" sz="3600" dirty="0">
                <a:latin typeface="Calibri" panose="020F0502020204030204" pitchFamily="34" charset="0"/>
                <a:cs typeface="Calibri" panose="020F0502020204030204" pitchFamily="34" charset="0"/>
              </a:rPr>
              <a:t>, é possível demonstrar que o equilíbrio competitivo também é um equilíbrio ótimo, </a:t>
            </a:r>
            <a:r>
              <a:rPr lang="en-US" sz="3600" dirty="0">
                <a:latin typeface="Calibri" panose="020F0502020204030204" pitchFamily="34" charset="0"/>
                <a:cs typeface="Calibri" panose="020F0502020204030204" pitchFamily="34" charset="0"/>
              </a:rPr>
              <a:t>no </a:t>
            </a:r>
            <a:r>
              <a:rPr lang="en-US" sz="3600" dirty="0" err="1">
                <a:latin typeface="Calibri" panose="020F0502020204030204" pitchFamily="34" charset="0"/>
                <a:cs typeface="Calibri" panose="020F0502020204030204" pitchFamily="34" charset="0"/>
              </a:rPr>
              <a:t>sentido</a:t>
            </a:r>
            <a:r>
              <a:rPr lang="en-US" sz="3600" dirty="0">
                <a:latin typeface="Calibri" panose="020F0502020204030204" pitchFamily="34" charset="0"/>
                <a:cs typeface="Calibri" panose="020F0502020204030204" pitchFamily="34" charset="0"/>
              </a:rPr>
              <a:t> de Pareto.</a:t>
            </a:r>
          </a:p>
          <a:p>
            <a:pPr marL="457200" indent="-457200" algn="just">
              <a:buClrTx/>
              <a:buFont typeface="+mj-lt"/>
              <a:buAutoNum type="alphaLcParenR"/>
              <a:defRPr/>
            </a:pPr>
            <a:r>
              <a:rPr lang="pt-BR" sz="3600" dirty="0">
                <a:latin typeface="Calibri" panose="020F0502020204030204" pitchFamily="34" charset="0"/>
                <a:cs typeface="Calibri" panose="020F0502020204030204" pitchFamily="34" charset="0"/>
              </a:rPr>
              <a:t>as externalidades negativas geradas por uma empresa são um incentivo para que ela saia do mercado, pois seus custos privados são maiores que os custos </a:t>
            </a:r>
            <a:r>
              <a:rPr lang="en-US" sz="3600" dirty="0" err="1">
                <a:latin typeface="Calibri" panose="020F0502020204030204" pitchFamily="34" charset="0"/>
                <a:cs typeface="Calibri" panose="020F0502020204030204" pitchFamily="34" charset="0"/>
              </a:rPr>
              <a:t>sociais</a:t>
            </a:r>
            <a:r>
              <a:rPr lang="en-US" sz="3600" dirty="0">
                <a:latin typeface="Calibri" panose="020F0502020204030204" pitchFamily="34" charset="0"/>
                <a:cs typeface="Calibri" panose="020F0502020204030204" pitchFamily="34" charset="0"/>
              </a:rPr>
              <a:t>.</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bwMode="auto">
          <a:xfrm>
            <a:off x="263352" y="2204095"/>
            <a:ext cx="648072" cy="648841"/>
          </a:xfrm>
          <a:prstGeom prst="ellipse">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08547" name="Espaço Reservado para Conteúdo 2"/>
          <p:cNvSpPr>
            <a:spLocks noGrp="1"/>
          </p:cNvSpPr>
          <p:nvPr>
            <p:ph idx="1"/>
          </p:nvPr>
        </p:nvSpPr>
        <p:spPr>
          <a:xfrm>
            <a:off x="335360" y="404664"/>
            <a:ext cx="11449272" cy="3886200"/>
          </a:xfrm>
        </p:spPr>
        <p:txBody>
          <a:bodyPr/>
          <a:lstStyle/>
          <a:p>
            <a:pPr marL="742950" indent="-742950" algn="just">
              <a:buFont typeface="+mj-lt"/>
              <a:buAutoNum type="alphaLcParenR" startAt="3"/>
              <a:defRPr/>
            </a:pPr>
            <a:r>
              <a:rPr lang="pt-BR" sz="3600" dirty="0">
                <a:latin typeface="Calibri" panose="020F0502020204030204" pitchFamily="34" charset="0"/>
                <a:cs typeface="Calibri" panose="020F0502020204030204" pitchFamily="34" charset="0"/>
              </a:rPr>
              <a:t>na existência de externalidades positivas na produção de um dado bem, o benefício marginal privado equivale </a:t>
            </a:r>
            <a:r>
              <a:rPr lang="en-US" sz="3600" dirty="0">
                <a:latin typeface="Calibri" panose="020F0502020204030204" pitchFamily="34" charset="0"/>
                <a:cs typeface="Calibri" panose="020F0502020204030204" pitchFamily="34" charset="0"/>
              </a:rPr>
              <a:t>ao </a:t>
            </a:r>
            <a:r>
              <a:rPr lang="en-US" sz="3600" dirty="0" err="1">
                <a:latin typeface="Calibri" panose="020F0502020204030204" pitchFamily="34" charset="0"/>
                <a:cs typeface="Calibri" panose="020F0502020204030204" pitchFamily="34" charset="0"/>
              </a:rPr>
              <a:t>benefício</a:t>
            </a:r>
            <a:r>
              <a:rPr lang="en-US" sz="3600" dirty="0">
                <a:latin typeface="Calibri" panose="020F0502020204030204" pitchFamily="34" charset="0"/>
                <a:cs typeface="Calibri" panose="020F0502020204030204" pitchFamily="34" charset="0"/>
              </a:rPr>
              <a:t> marginal social.</a:t>
            </a:r>
            <a:endParaRPr lang="pt-BR" sz="3600" dirty="0">
              <a:latin typeface="Calibri" panose="020F0502020204030204" pitchFamily="34" charset="0"/>
              <a:cs typeface="Calibri" panose="020F0502020204030204" pitchFamily="34" charset="0"/>
            </a:endParaRPr>
          </a:p>
          <a:p>
            <a:pPr marL="742950" indent="-742950" algn="just">
              <a:buClrTx/>
              <a:buFont typeface="+mj-lt"/>
              <a:buAutoNum type="alphaLcParenR" startAt="3"/>
              <a:defRPr/>
            </a:pPr>
            <a:r>
              <a:rPr lang="pt-BR" sz="3600" dirty="0">
                <a:latin typeface="Calibri" panose="020F0502020204030204" pitchFamily="34" charset="0"/>
                <a:cs typeface="Calibri" panose="020F0502020204030204" pitchFamily="34" charset="0"/>
              </a:rPr>
              <a:t>pelo Teorema de Coase, na existência de externalidades, a possibilidade de negociação entre as partes que geram benefícios mútuos e custo zero determina um resultado  eficiente e independe de quem detém o </a:t>
            </a:r>
            <a:r>
              <a:rPr lang="en-US" sz="3600" dirty="0" err="1">
                <a:latin typeface="Calibri" panose="020F0502020204030204" pitchFamily="34" charset="0"/>
                <a:cs typeface="Calibri" panose="020F0502020204030204" pitchFamily="34" charset="0"/>
              </a:rPr>
              <a:t>direito</a:t>
            </a:r>
            <a:r>
              <a:rPr lang="en-US" sz="3600" dirty="0">
                <a:latin typeface="Calibri" panose="020F0502020204030204" pitchFamily="34" charset="0"/>
                <a:cs typeface="Calibri" panose="020F0502020204030204" pitchFamily="34" charset="0"/>
              </a:rPr>
              <a:t> de </a:t>
            </a:r>
            <a:r>
              <a:rPr lang="en-US" sz="3600" dirty="0" err="1">
                <a:latin typeface="Calibri" panose="020F0502020204030204" pitchFamily="34" charset="0"/>
                <a:cs typeface="Calibri" panose="020F0502020204030204" pitchFamily="34" charset="0"/>
              </a:rPr>
              <a:t>propriedade</a:t>
            </a:r>
            <a:r>
              <a:rPr lang="en-US" sz="3600" dirty="0">
                <a:latin typeface="Calibri" panose="020F0502020204030204" pitchFamily="34" charset="0"/>
                <a:cs typeface="Calibri" panose="020F0502020204030204" pitchFamily="34" charset="0"/>
              </a:rPr>
              <a:t>.</a:t>
            </a:r>
          </a:p>
          <a:p>
            <a:pPr marL="742950" indent="-742950" algn="just">
              <a:buClrTx/>
              <a:buFont typeface="+mj-lt"/>
              <a:buAutoNum type="alphaLcParenR" startAt="3"/>
              <a:defRPr/>
            </a:pPr>
            <a:r>
              <a:rPr lang="pt-BR" sz="3600" dirty="0">
                <a:latin typeface="Calibri" panose="020F0502020204030204" pitchFamily="34" charset="0"/>
                <a:cs typeface="Calibri" panose="020F0502020204030204" pitchFamily="34" charset="0"/>
              </a:rPr>
              <a:t>a ineficiência gerada pela existência de externalidades na produção de um dado bem não gera custos para a sociedade, somente para a empresa que produz o </a:t>
            </a:r>
            <a:r>
              <a:rPr lang="en-US" sz="3600" dirty="0" err="1">
                <a:latin typeface="Calibri" panose="020F0502020204030204" pitchFamily="34" charset="0"/>
                <a:cs typeface="Calibri" panose="020F0502020204030204" pitchFamily="34" charset="0"/>
              </a:rPr>
              <a:t>bem</a:t>
            </a:r>
            <a:r>
              <a:rPr lang="en-US" sz="3600" dirty="0">
                <a:latin typeface="Calibri" panose="020F0502020204030204" pitchFamily="34" charset="0"/>
                <a:cs typeface="Calibri" panose="020F0502020204030204" pitchFamily="34" charset="0"/>
              </a:rPr>
              <a:t>.</a:t>
            </a:r>
            <a:endParaRPr lang="en-US" altLang="en-US" sz="3600" dirty="0">
              <a:latin typeface="Calibri" panose="020F0502020204030204" pitchFamily="34" charset="0"/>
              <a:cs typeface="Calibri" panose="020F0502020204030204" pitchFamily="34" charset="0"/>
            </a:endParaRPr>
          </a:p>
          <a:p>
            <a:pPr>
              <a:defRPr/>
            </a:pPr>
            <a:endParaRPr lang="en-US"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981200" y="-30832"/>
            <a:ext cx="8219256" cy="1371600"/>
          </a:xfrm>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Falhas do Governo</a:t>
            </a:r>
          </a:p>
        </p:txBody>
      </p:sp>
      <p:sp>
        <p:nvSpPr>
          <p:cNvPr id="12291" name="Rectangle 3"/>
          <p:cNvSpPr>
            <a:spLocks noGrp="1" noChangeArrowheads="1"/>
          </p:cNvSpPr>
          <p:nvPr>
            <p:ph idx="1"/>
          </p:nvPr>
        </p:nvSpPr>
        <p:spPr>
          <a:xfrm>
            <a:off x="119336" y="1198984"/>
            <a:ext cx="11881320" cy="3886200"/>
          </a:xfrm>
        </p:spPr>
        <p:txBody>
          <a:bodyPr/>
          <a:lstStyle/>
          <a:p>
            <a:pPr algn="just" eaLnBrk="1" hangingPunct="1">
              <a:lnSpc>
                <a:spcPct val="80000"/>
              </a:lnSpc>
              <a:buClrTx/>
              <a:buFont typeface="Arial" panose="020B0604020202020204" pitchFamily="34" charset="0"/>
              <a:buChar char="•"/>
            </a:pPr>
            <a:r>
              <a:rPr lang="pt-BR" altLang="en-US" sz="3800" b="1" dirty="0">
                <a:latin typeface="Calibri" panose="020F0502020204030204" pitchFamily="34" charset="0"/>
                <a:cs typeface="Calibri" panose="020F0502020204030204" pitchFamily="34" charset="0"/>
              </a:rPr>
              <a:t>Portanto, o Governo Deve Canalizar Suas Energias:</a:t>
            </a:r>
          </a:p>
          <a:p>
            <a:pPr lvl="1" algn="just" eaLnBrk="1" hangingPunct="1">
              <a:lnSpc>
                <a:spcPct val="80000"/>
              </a:lnSpc>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Para as áreas nas quais as falhas de mercado são mais evidentes.</a:t>
            </a:r>
          </a:p>
          <a:p>
            <a:pPr lvl="1" algn="just" eaLnBrk="1" hangingPunct="1">
              <a:lnSpc>
                <a:spcPct val="80000"/>
              </a:lnSpc>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Para as áreas nas quais os benefícios das ações do governo sejam mais significativos.</a:t>
            </a:r>
          </a:p>
          <a:p>
            <a:pPr lvl="1" algn="just" eaLnBrk="1" hangingPunct="1">
              <a:lnSpc>
                <a:spcPct val="80000"/>
              </a:lnSpc>
              <a:buClrTx/>
              <a:buFont typeface="Wingdings" panose="05000000000000000000" pitchFamily="2" charset="2"/>
              <a:buChar char="§"/>
            </a:pPr>
            <a:endParaRPr lang="pt-BR" altLang="en-US" sz="1600" dirty="0">
              <a:latin typeface="Calibri" panose="020F0502020204030204" pitchFamily="34" charset="0"/>
              <a:cs typeface="Calibri" panose="020F0502020204030204" pitchFamily="34" charset="0"/>
            </a:endParaRPr>
          </a:p>
          <a:p>
            <a:pPr algn="just" eaLnBrk="1" hangingPunct="1">
              <a:lnSpc>
                <a:spcPct val="80000"/>
              </a:lnSpc>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As ações do governo podem aliviar, mas não necessariamente resolver os piores problemas.</a:t>
            </a:r>
          </a:p>
          <a:p>
            <a:pPr algn="just" eaLnBrk="1" hangingPunct="1">
              <a:lnSpc>
                <a:spcPct val="80000"/>
              </a:lnSpc>
              <a:buClrTx/>
              <a:buFont typeface="Arial" panose="020B0604020202020204" pitchFamily="34" charset="0"/>
              <a:buChar char="•"/>
            </a:pPr>
            <a:endParaRPr lang="pt-BR" altLang="en-US" sz="600" dirty="0">
              <a:latin typeface="Calibri" panose="020F0502020204030204" pitchFamily="34" charset="0"/>
              <a:cs typeface="Calibri" panose="020F0502020204030204" pitchFamily="34" charset="0"/>
            </a:endParaRPr>
          </a:p>
          <a:p>
            <a:pPr algn="just" eaLnBrk="1" hangingPunct="1">
              <a:lnSpc>
                <a:spcPct val="80000"/>
              </a:lnSpc>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Prevalece visão de que governo e setor privado devem trabalhar conjuntamente, se fortalecendo mutuamente. </a:t>
            </a:r>
          </a:p>
          <a:p>
            <a:pPr lvl="1" algn="just" eaLnBrk="1" hangingPunct="1">
              <a:lnSpc>
                <a:spcPct val="80000"/>
              </a:lnSpc>
              <a:buClrTx/>
              <a:buFont typeface="Arial" panose="020B0604020202020204" pitchFamily="34" charset="0"/>
              <a:buChar char="•"/>
            </a:pPr>
            <a:r>
              <a:rPr lang="pt-BR" altLang="en-US" sz="3600" dirty="0">
                <a:latin typeface="Calibri" panose="020F0502020204030204" pitchFamily="34" charset="0"/>
                <a:cs typeface="Calibri" panose="020F0502020204030204" pitchFamily="34" charset="0"/>
              </a:rPr>
              <a:t>Existem controvérsias sobre os limites da ação do Estado.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anim calcmode="lin" valueType="num">
                                      <p:cBhvr additive="base">
                                        <p:cTn id="7"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91">
                                            <p:txEl>
                                              <p:pRg st="2" end="2"/>
                                            </p:txEl>
                                          </p:spTgt>
                                        </p:tgtEl>
                                        <p:attrNameLst>
                                          <p:attrName>style.visibility</p:attrName>
                                        </p:attrNameLst>
                                      </p:cBhvr>
                                      <p:to>
                                        <p:strVal val="visible"/>
                                      </p:to>
                                    </p:set>
                                    <p:anim calcmode="lin" valueType="num">
                                      <p:cBhvr additive="base">
                                        <p:cTn id="13"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291">
                                            <p:txEl>
                                              <p:pRg st="4" end="4"/>
                                            </p:txEl>
                                          </p:spTgt>
                                        </p:tgtEl>
                                        <p:attrNameLst>
                                          <p:attrName>style.visibility</p:attrName>
                                        </p:attrNameLst>
                                      </p:cBhvr>
                                      <p:to>
                                        <p:strVal val="visible"/>
                                      </p:to>
                                    </p:set>
                                    <p:anim calcmode="lin" valueType="num">
                                      <p:cBhvr additive="base">
                                        <p:cTn id="19"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291">
                                            <p:txEl>
                                              <p:pRg st="6" end="6"/>
                                            </p:txEl>
                                          </p:spTgt>
                                        </p:tgtEl>
                                        <p:attrNameLst>
                                          <p:attrName>style.visibility</p:attrName>
                                        </p:attrNameLst>
                                      </p:cBhvr>
                                      <p:to>
                                        <p:strVal val="visible"/>
                                      </p:to>
                                    </p:set>
                                    <p:anim calcmode="lin" valueType="num">
                                      <p:cBhvr additive="base">
                                        <p:cTn id="25" dur="500" fill="hold"/>
                                        <p:tgtEl>
                                          <p:spTgt spid="12291">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291">
                                            <p:txEl>
                                              <p:pRg st="7" end="7"/>
                                            </p:txEl>
                                          </p:spTgt>
                                        </p:tgtEl>
                                        <p:attrNameLst>
                                          <p:attrName>style.visibility</p:attrName>
                                        </p:attrNameLst>
                                      </p:cBhvr>
                                      <p:to>
                                        <p:strVal val="visible"/>
                                      </p:to>
                                    </p:set>
                                    <p:anim calcmode="lin" valueType="num">
                                      <p:cBhvr additive="base">
                                        <p:cTn id="31" dur="500" fill="hold"/>
                                        <p:tgtEl>
                                          <p:spTgt spid="12291">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9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Espaço Reservado para Conteúdo 2"/>
          <p:cNvSpPr>
            <a:spLocks noGrp="1"/>
          </p:cNvSpPr>
          <p:nvPr>
            <p:ph idx="1"/>
          </p:nvPr>
        </p:nvSpPr>
        <p:spPr>
          <a:xfrm>
            <a:off x="263352" y="332656"/>
            <a:ext cx="11665296" cy="3886200"/>
          </a:xfrm>
        </p:spPr>
        <p:txBody>
          <a:bodyPr/>
          <a:lstStyle/>
          <a:p>
            <a:pPr marL="0" indent="0" algn="just">
              <a:buNone/>
              <a:defRPr/>
            </a:pPr>
            <a:r>
              <a:rPr lang="pt-BR" altLang="en-US" sz="3800" b="1" dirty="0">
                <a:latin typeface="Calibri" panose="020F0502020204030204" pitchFamily="34" charset="0"/>
                <a:cs typeface="Calibri" panose="020F0502020204030204" pitchFamily="34" charset="0"/>
              </a:rPr>
              <a:t>10) BNDES – Economista – 2009 - 45</a:t>
            </a:r>
          </a:p>
          <a:p>
            <a:pPr marL="0" indent="0" algn="just">
              <a:buNone/>
              <a:defRPr/>
            </a:pPr>
            <a:r>
              <a:rPr lang="pt-BR" altLang="en-US" sz="3800" dirty="0">
                <a:latin typeface="Calibri" panose="020F0502020204030204" pitchFamily="34" charset="0"/>
                <a:cs typeface="Calibri" panose="020F0502020204030204" pitchFamily="34" charset="0"/>
              </a:rPr>
              <a:t>Uma característica importante dos bens públicos é a de serem não exclusivos, o que é definido como uma situação em que o(s)</a:t>
            </a:r>
          </a:p>
          <a:p>
            <a:pPr algn="just">
              <a:buClrTx/>
              <a:buFontTx/>
              <a:buAutoNum type="alphaLcParenR"/>
              <a:defRPr/>
            </a:pPr>
            <a:r>
              <a:rPr lang="pt-BR" altLang="en-US" sz="3800" dirty="0">
                <a:latin typeface="Calibri" panose="020F0502020204030204" pitchFamily="34" charset="0"/>
                <a:cs typeface="Calibri" panose="020F0502020204030204" pitchFamily="34" charset="0"/>
              </a:rPr>
              <a:t>setor privado da economia não tem a exclusividade de produção desses bens.</a:t>
            </a:r>
          </a:p>
          <a:p>
            <a:pPr algn="just">
              <a:buClrTx/>
              <a:buFontTx/>
              <a:buAutoNum type="alphaLcParenR"/>
              <a:defRPr/>
            </a:pPr>
            <a:r>
              <a:rPr lang="pt-BR" altLang="en-US" sz="3800" dirty="0">
                <a:latin typeface="Calibri" panose="020F0502020204030204" pitchFamily="34" charset="0"/>
                <a:cs typeface="Calibri" panose="020F0502020204030204" pitchFamily="34" charset="0"/>
              </a:rPr>
              <a:t>custo marginal de provê-los, para um consumidor a mais, é nulo.</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p:cNvSpPr/>
          <p:nvPr/>
        </p:nvSpPr>
        <p:spPr bwMode="auto">
          <a:xfrm>
            <a:off x="191344" y="764704"/>
            <a:ext cx="576064" cy="647824"/>
          </a:xfrm>
          <a:prstGeom prst="ellipse">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4" name="Espaço Reservado para Conteúdo 2"/>
          <p:cNvSpPr>
            <a:spLocks noGrp="1"/>
          </p:cNvSpPr>
          <p:nvPr>
            <p:ph idx="1"/>
          </p:nvPr>
        </p:nvSpPr>
        <p:spPr>
          <a:xfrm>
            <a:off x="263352" y="766936"/>
            <a:ext cx="11665296" cy="3886200"/>
          </a:xfrm>
        </p:spPr>
        <p:txBody>
          <a:bodyPr/>
          <a:lstStyle/>
          <a:p>
            <a:pPr marL="742950" indent="-742950" algn="just">
              <a:buClrTx/>
              <a:buFont typeface="+mj-lt"/>
              <a:buAutoNum type="alphaLcParenR" startAt="3"/>
              <a:defRPr/>
            </a:pPr>
            <a:r>
              <a:rPr lang="pt-BR" altLang="en-US" sz="3800" dirty="0">
                <a:latin typeface="Calibri" panose="020F0502020204030204" pitchFamily="34" charset="0"/>
                <a:cs typeface="Calibri" panose="020F0502020204030204" pitchFamily="34" charset="0"/>
              </a:rPr>
              <a:t>custos de excluir uma pessoa do consumo desses bens são muito altos, proibitivos.</a:t>
            </a:r>
          </a:p>
          <a:p>
            <a:pPr marL="742950" indent="-742950" algn="just">
              <a:buClrTx/>
              <a:buFont typeface="+mj-lt"/>
              <a:buAutoNum type="alphaLcParenR" startAt="3"/>
              <a:defRPr/>
            </a:pPr>
            <a:r>
              <a:rPr lang="pt-BR" altLang="en-US" sz="3800" dirty="0">
                <a:latin typeface="Calibri" panose="020F0502020204030204" pitchFamily="34" charset="0"/>
                <a:cs typeface="Calibri" panose="020F0502020204030204" pitchFamily="34" charset="0"/>
              </a:rPr>
              <a:t>custos fixos de produção são elevados.</a:t>
            </a:r>
          </a:p>
          <a:p>
            <a:pPr marL="742950" indent="-742950" algn="just">
              <a:buClrTx/>
              <a:buFont typeface="+mj-lt"/>
              <a:buAutoNum type="alphaLcParenR" startAt="3"/>
              <a:defRPr/>
            </a:pPr>
            <a:r>
              <a:rPr lang="pt-BR" altLang="en-US" sz="3800" dirty="0">
                <a:latin typeface="Calibri" panose="020F0502020204030204" pitchFamily="34" charset="0"/>
                <a:cs typeface="Calibri" panose="020F0502020204030204" pitchFamily="34" charset="0"/>
              </a:rPr>
              <a:t>bens públicos são produzidos por muitas empresas competitivas.</a:t>
            </a:r>
          </a:p>
          <a:p>
            <a:pPr>
              <a:defRPr/>
            </a:pPr>
            <a:endParaRPr lang="en-US" alt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7150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bwMode="auto">
          <a:xfrm>
            <a:off x="119336" y="4797524"/>
            <a:ext cx="648072" cy="575692"/>
          </a:xfrm>
          <a:prstGeom prst="ellipse">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11619" name="Espaço Reservado para Conteúdo 2"/>
          <p:cNvSpPr>
            <a:spLocks noGrp="1"/>
          </p:cNvSpPr>
          <p:nvPr>
            <p:ph idx="1"/>
          </p:nvPr>
        </p:nvSpPr>
        <p:spPr>
          <a:xfrm>
            <a:off x="263352" y="332656"/>
            <a:ext cx="11665296" cy="3886200"/>
          </a:xfrm>
        </p:spPr>
        <p:txBody>
          <a:bodyPr/>
          <a:lstStyle/>
          <a:p>
            <a:pPr marL="0" indent="0" algn="just">
              <a:buNone/>
              <a:defRPr/>
            </a:pPr>
            <a:r>
              <a:rPr lang="pt-BR" sz="3800" b="1" dirty="0">
                <a:latin typeface="Calibri" panose="020F0502020204030204" pitchFamily="34" charset="0"/>
                <a:cs typeface="Calibri" panose="020F0502020204030204" pitchFamily="34" charset="0"/>
              </a:rPr>
              <a:t>11) Analista de Finanças e Controle – 2012 - </a:t>
            </a:r>
            <a:r>
              <a:rPr lang="pt-BR" sz="3800" b="1" dirty="0" err="1">
                <a:latin typeface="Calibri" panose="020F0502020204030204" pitchFamily="34" charset="0"/>
                <a:cs typeface="Calibri" panose="020F0502020204030204" pitchFamily="34" charset="0"/>
              </a:rPr>
              <a:t>Esaf</a:t>
            </a:r>
            <a:endParaRPr lang="pt-BR" sz="3800" b="1" dirty="0">
              <a:latin typeface="Calibri" panose="020F0502020204030204" pitchFamily="34" charset="0"/>
              <a:cs typeface="Calibri" panose="020F0502020204030204" pitchFamily="34" charset="0"/>
            </a:endParaRPr>
          </a:p>
          <a:p>
            <a:pPr marL="0" indent="0" algn="just">
              <a:buNone/>
              <a:defRPr/>
            </a:pPr>
            <a:r>
              <a:rPr lang="pt-BR" sz="3800" dirty="0">
                <a:latin typeface="Calibri" panose="020F0502020204030204" pitchFamily="34" charset="0"/>
                <a:cs typeface="Calibri" panose="020F0502020204030204" pitchFamily="34" charset="0"/>
              </a:rPr>
              <a:t>Considere uma atividade econômica na qual existam externalidades positivas na produção e assinale a opção </a:t>
            </a:r>
            <a:r>
              <a:rPr lang="en-US" sz="3800" dirty="0" err="1">
                <a:latin typeface="Calibri" panose="020F0502020204030204" pitchFamily="34" charset="0"/>
                <a:cs typeface="Calibri" panose="020F0502020204030204" pitchFamily="34" charset="0"/>
              </a:rPr>
              <a:t>correta</a:t>
            </a:r>
            <a:r>
              <a:rPr lang="en-US" sz="3800" dirty="0">
                <a:latin typeface="Calibri" panose="020F0502020204030204" pitchFamily="34" charset="0"/>
                <a:cs typeface="Calibri" panose="020F0502020204030204" pitchFamily="34" charset="0"/>
              </a:rPr>
              <a:t>.</a:t>
            </a:r>
          </a:p>
          <a:p>
            <a:pPr marL="457200" indent="-457200" algn="just">
              <a:buClrTx/>
              <a:buFont typeface="+mj-lt"/>
              <a:buAutoNum type="alphaLcParenR"/>
              <a:defRPr/>
            </a:pPr>
            <a:r>
              <a:rPr lang="pt-BR" sz="3800" dirty="0">
                <a:latin typeface="Calibri" panose="020F0502020204030204" pitchFamily="34" charset="0"/>
                <a:cs typeface="Calibri" panose="020F0502020204030204" pitchFamily="34" charset="0"/>
              </a:rPr>
              <a:t>Um planejador central benevolente escolheria produzir uma quantidade menor do que a produzida </a:t>
            </a:r>
            <a:r>
              <a:rPr lang="en-US" sz="3800" dirty="0" err="1">
                <a:latin typeface="Calibri" panose="020F0502020204030204" pitchFamily="34" charset="0"/>
                <a:cs typeface="Calibri" panose="020F0502020204030204" pitchFamily="34" charset="0"/>
              </a:rPr>
              <a:t>pelo</a:t>
            </a:r>
            <a:r>
              <a:rPr lang="en-US" sz="3800" dirty="0">
                <a:latin typeface="Calibri" panose="020F0502020204030204" pitchFamily="34" charset="0"/>
                <a:cs typeface="Calibri" panose="020F0502020204030204" pitchFamily="34" charset="0"/>
              </a:rPr>
              <a:t> </a:t>
            </a:r>
            <a:r>
              <a:rPr lang="en-US" sz="3800" dirty="0" err="1">
                <a:latin typeface="Calibri" panose="020F0502020204030204" pitchFamily="34" charset="0"/>
                <a:cs typeface="Calibri" panose="020F0502020204030204" pitchFamily="34" charset="0"/>
              </a:rPr>
              <a:t>mercado</a:t>
            </a:r>
            <a:r>
              <a:rPr lang="en-US" sz="3800" dirty="0">
                <a:latin typeface="Calibri" panose="020F0502020204030204" pitchFamily="34" charset="0"/>
                <a:cs typeface="Calibri" panose="020F0502020204030204" pitchFamily="34" charset="0"/>
              </a:rPr>
              <a:t>.</a:t>
            </a:r>
          </a:p>
          <a:p>
            <a:pPr marL="457200" indent="-457200" algn="just">
              <a:buClrTx/>
              <a:buFont typeface="+mj-lt"/>
              <a:buAutoNum type="alphaLcParenR"/>
              <a:defRPr/>
            </a:pPr>
            <a:r>
              <a:rPr lang="pt-BR" sz="3800" dirty="0">
                <a:latin typeface="Calibri" panose="020F0502020204030204" pitchFamily="34" charset="0"/>
                <a:cs typeface="Calibri" panose="020F0502020204030204" pitchFamily="34" charset="0"/>
              </a:rPr>
              <a:t>Um planejador central benevolente escolheria produzir uma quantidade maior do que a produzida </a:t>
            </a:r>
            <a:r>
              <a:rPr lang="en-US" sz="3800" dirty="0" err="1">
                <a:latin typeface="Calibri" panose="020F0502020204030204" pitchFamily="34" charset="0"/>
                <a:cs typeface="Calibri" panose="020F0502020204030204" pitchFamily="34" charset="0"/>
              </a:rPr>
              <a:t>pelo</a:t>
            </a:r>
            <a:r>
              <a:rPr lang="en-US" sz="3800" dirty="0">
                <a:latin typeface="Calibri" panose="020F0502020204030204" pitchFamily="34" charset="0"/>
                <a:cs typeface="Calibri" panose="020F0502020204030204" pitchFamily="34" charset="0"/>
              </a:rPr>
              <a:t> </a:t>
            </a:r>
            <a:r>
              <a:rPr lang="en-US" sz="3800" dirty="0" err="1">
                <a:latin typeface="Calibri" panose="020F0502020204030204" pitchFamily="34" charset="0"/>
                <a:cs typeface="Calibri" panose="020F0502020204030204" pitchFamily="34" charset="0"/>
              </a:rPr>
              <a:t>mercado</a:t>
            </a:r>
            <a:r>
              <a:rPr lang="en-US" sz="3800" dirty="0">
                <a:latin typeface="Calibri" panose="020F0502020204030204" pitchFamily="34" charset="0"/>
                <a:cs typeface="Calibri" panose="020F050202020403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p:cNvSpPr>
            <a:spLocks noGrp="1"/>
          </p:cNvSpPr>
          <p:nvPr>
            <p:ph idx="1"/>
          </p:nvPr>
        </p:nvSpPr>
        <p:spPr>
          <a:xfrm>
            <a:off x="191344" y="478904"/>
            <a:ext cx="11809312" cy="3886200"/>
          </a:xfrm>
        </p:spPr>
        <p:txBody>
          <a:bodyPr/>
          <a:lstStyle/>
          <a:p>
            <a:pPr marL="742950" indent="-742950" algn="just">
              <a:buClrTx/>
              <a:buFont typeface="+mj-lt"/>
              <a:buAutoNum type="alphaLcParenR" startAt="3"/>
              <a:defRPr/>
            </a:pPr>
            <a:r>
              <a:rPr lang="pt-BR" sz="3800" dirty="0">
                <a:latin typeface="Calibri" panose="020F0502020204030204" pitchFamily="34" charset="0"/>
                <a:cs typeface="Calibri" panose="020F0502020204030204" pitchFamily="34" charset="0"/>
              </a:rPr>
              <a:t>Não é possível determinar se a quantidade produzida escolhida por um planejador central benevolente é maior ou menor do que a quantidade produzida </a:t>
            </a:r>
            <a:r>
              <a:rPr lang="en-US" sz="3800" dirty="0" err="1">
                <a:latin typeface="Calibri" panose="020F0502020204030204" pitchFamily="34" charset="0"/>
                <a:cs typeface="Calibri" panose="020F0502020204030204" pitchFamily="34" charset="0"/>
              </a:rPr>
              <a:t>escolhida</a:t>
            </a:r>
            <a:r>
              <a:rPr lang="en-US" sz="3800" dirty="0">
                <a:latin typeface="Calibri" panose="020F0502020204030204" pitchFamily="34" charset="0"/>
                <a:cs typeface="Calibri" panose="020F0502020204030204" pitchFamily="34" charset="0"/>
              </a:rPr>
              <a:t> </a:t>
            </a:r>
            <a:r>
              <a:rPr lang="en-US" sz="3800" dirty="0" err="1">
                <a:latin typeface="Calibri" panose="020F0502020204030204" pitchFamily="34" charset="0"/>
                <a:cs typeface="Calibri" panose="020F0502020204030204" pitchFamily="34" charset="0"/>
              </a:rPr>
              <a:t>pelo</a:t>
            </a:r>
            <a:r>
              <a:rPr lang="en-US" sz="3800" dirty="0">
                <a:latin typeface="Calibri" panose="020F0502020204030204" pitchFamily="34" charset="0"/>
                <a:cs typeface="Calibri" panose="020F0502020204030204" pitchFamily="34" charset="0"/>
              </a:rPr>
              <a:t> </a:t>
            </a:r>
            <a:r>
              <a:rPr lang="en-US" sz="3800" dirty="0" err="1">
                <a:latin typeface="Calibri" panose="020F0502020204030204" pitchFamily="34" charset="0"/>
                <a:cs typeface="Calibri" panose="020F0502020204030204" pitchFamily="34" charset="0"/>
              </a:rPr>
              <a:t>mercado</a:t>
            </a:r>
            <a:r>
              <a:rPr lang="en-US" sz="3800" dirty="0">
                <a:latin typeface="Calibri" panose="020F0502020204030204" pitchFamily="34" charset="0"/>
                <a:cs typeface="Calibri" panose="020F0502020204030204" pitchFamily="34" charset="0"/>
              </a:rPr>
              <a:t>.</a:t>
            </a:r>
          </a:p>
          <a:p>
            <a:pPr marL="742950" indent="-742950" algn="just">
              <a:buClrTx/>
              <a:buFont typeface="+mj-lt"/>
              <a:buAutoNum type="alphaLcParenR" startAt="3"/>
              <a:defRPr/>
            </a:pPr>
            <a:r>
              <a:rPr lang="pt-BR" sz="3800" dirty="0">
                <a:latin typeface="Calibri" panose="020F0502020204030204" pitchFamily="34" charset="0"/>
                <a:cs typeface="Calibri" panose="020F0502020204030204" pitchFamily="34" charset="0"/>
              </a:rPr>
              <a:t>Um planejador central benevolente escolheria produzir a mesma quantidade produzida pelo mercado.</a:t>
            </a:r>
          </a:p>
          <a:p>
            <a:pPr marL="742950" indent="-742950" algn="just">
              <a:buClrTx/>
              <a:buFont typeface="+mj-lt"/>
              <a:buAutoNum type="alphaLcParenR" startAt="3"/>
              <a:defRPr/>
            </a:pPr>
            <a:r>
              <a:rPr lang="pt-BR" sz="3800" dirty="0">
                <a:latin typeface="Calibri" panose="020F0502020204030204" pitchFamily="34" charset="0"/>
                <a:cs typeface="Calibri" panose="020F0502020204030204" pitchFamily="34" charset="0"/>
              </a:rPr>
              <a:t>A existência ou não de externalidades é irrelevante </a:t>
            </a:r>
            <a:r>
              <a:rPr lang="en-US" sz="3800" dirty="0">
                <a:latin typeface="Calibri" panose="020F0502020204030204" pitchFamily="34" charset="0"/>
                <a:cs typeface="Calibri" panose="020F0502020204030204" pitchFamily="34" charset="0"/>
              </a:rPr>
              <a:t>para um </a:t>
            </a:r>
            <a:r>
              <a:rPr lang="en-US" sz="3800" dirty="0" err="1">
                <a:latin typeface="Calibri" panose="020F0502020204030204" pitchFamily="34" charset="0"/>
                <a:cs typeface="Calibri" panose="020F0502020204030204" pitchFamily="34" charset="0"/>
              </a:rPr>
              <a:t>planejador</a:t>
            </a:r>
            <a:r>
              <a:rPr lang="en-US" sz="3800" dirty="0">
                <a:latin typeface="Calibri" panose="020F0502020204030204" pitchFamily="34" charset="0"/>
                <a:cs typeface="Calibri" panose="020F0502020204030204" pitchFamily="34" charset="0"/>
              </a:rPr>
              <a:t> central.</a:t>
            </a:r>
            <a:endParaRPr lang="en-US" altLang="en-US" sz="3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8782169"/>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bwMode="auto">
          <a:xfrm>
            <a:off x="119336" y="2276103"/>
            <a:ext cx="648072" cy="648841"/>
          </a:xfrm>
          <a:prstGeom prst="ellipse">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12643" name="Espaço Reservado para Conteúdo 2"/>
          <p:cNvSpPr>
            <a:spLocks noGrp="1"/>
          </p:cNvSpPr>
          <p:nvPr>
            <p:ph idx="1"/>
          </p:nvPr>
        </p:nvSpPr>
        <p:spPr>
          <a:xfrm>
            <a:off x="263352" y="404664"/>
            <a:ext cx="11593288" cy="3886200"/>
          </a:xfrm>
        </p:spPr>
        <p:txBody>
          <a:bodyPr/>
          <a:lstStyle/>
          <a:p>
            <a:pPr marL="0" indent="0" algn="just">
              <a:buNone/>
              <a:defRPr/>
            </a:pPr>
            <a:r>
              <a:rPr lang="pt-BR" sz="3600" b="1" dirty="0">
                <a:latin typeface="Calibri" panose="020F0502020204030204" pitchFamily="34" charset="0"/>
                <a:cs typeface="Calibri" panose="020F0502020204030204" pitchFamily="34" charset="0"/>
              </a:rPr>
              <a:t>12) Analista de Finanças e Controle – 2012 - </a:t>
            </a:r>
            <a:r>
              <a:rPr lang="pt-BR" sz="3600" b="1" dirty="0" err="1">
                <a:latin typeface="Calibri" panose="020F0502020204030204" pitchFamily="34" charset="0"/>
                <a:cs typeface="Calibri" panose="020F0502020204030204" pitchFamily="34" charset="0"/>
              </a:rPr>
              <a:t>Esaf</a:t>
            </a:r>
            <a:endParaRPr lang="pt-BR" sz="3600" b="1" dirty="0">
              <a:latin typeface="Calibri" panose="020F0502020204030204" pitchFamily="34" charset="0"/>
              <a:cs typeface="Calibri" panose="020F0502020204030204" pitchFamily="34" charset="0"/>
            </a:endParaRPr>
          </a:p>
          <a:p>
            <a:pPr marL="0" indent="0" algn="just">
              <a:buNone/>
              <a:defRPr/>
            </a:pPr>
            <a:r>
              <a:rPr lang="pt-BR" sz="3600" dirty="0">
                <a:latin typeface="Calibri" panose="020F0502020204030204" pitchFamily="34" charset="0"/>
                <a:cs typeface="Calibri" panose="020F0502020204030204" pitchFamily="34" charset="0"/>
              </a:rPr>
              <a:t>56- Considere um mercado em que existem externalidades. Indique qual das afirmativas abaixo é correta.</a:t>
            </a:r>
          </a:p>
          <a:p>
            <a:pPr marL="457200" indent="-457200" algn="just">
              <a:buClrTx/>
              <a:buFont typeface="+mj-lt"/>
              <a:buAutoNum type="alphaLcParenR"/>
              <a:defRPr/>
            </a:pPr>
            <a:r>
              <a:rPr lang="pt-BR" sz="3600" dirty="0">
                <a:latin typeface="Calibri" panose="020F0502020204030204" pitchFamily="34" charset="0"/>
                <a:cs typeface="Calibri" panose="020F0502020204030204" pitchFamily="34" charset="0"/>
              </a:rPr>
              <a:t>Caso as externalidades sejam positivas, o benefício social do bem é maior do que o benefício privado, neste caso subsidiar a produção pode ser uma maneira de aumentar o bem estar.</a:t>
            </a:r>
          </a:p>
          <a:p>
            <a:pPr marL="457200" indent="-457200" algn="just">
              <a:buClrTx/>
              <a:buFont typeface="+mj-lt"/>
              <a:buAutoNum type="alphaLcParenR"/>
              <a:defRPr/>
            </a:pPr>
            <a:r>
              <a:rPr lang="pt-BR" sz="3600" dirty="0">
                <a:latin typeface="Calibri" panose="020F0502020204030204" pitchFamily="34" charset="0"/>
                <a:cs typeface="Calibri" panose="020F0502020204030204" pitchFamily="34" charset="0"/>
              </a:rPr>
              <a:t>Caso as externalidades sejam negativas, o custo social do bem é maior do que o benefício privado, neste caso subsidiar a produção pode ser uma maneira de </a:t>
            </a:r>
            <a:r>
              <a:rPr lang="en-US" sz="3600" dirty="0" err="1">
                <a:latin typeface="Calibri" panose="020F0502020204030204" pitchFamily="34" charset="0"/>
                <a:cs typeface="Calibri" panose="020F0502020204030204" pitchFamily="34" charset="0"/>
              </a:rPr>
              <a:t>aumentar</a:t>
            </a:r>
            <a:r>
              <a:rPr lang="en-US" sz="3600" dirty="0">
                <a:latin typeface="Calibri" panose="020F0502020204030204" pitchFamily="34" charset="0"/>
                <a:cs typeface="Calibri" panose="020F0502020204030204" pitchFamily="34" charset="0"/>
              </a:rPr>
              <a:t> o </a:t>
            </a:r>
            <a:r>
              <a:rPr lang="en-US" sz="3600" dirty="0" err="1">
                <a:latin typeface="Calibri" panose="020F0502020204030204" pitchFamily="34" charset="0"/>
                <a:cs typeface="Calibri" panose="020F0502020204030204" pitchFamily="34" charset="0"/>
              </a:rPr>
              <a:t>bem</a:t>
            </a:r>
            <a:r>
              <a:rPr lang="en-US" sz="3600" dirty="0">
                <a:latin typeface="Calibri" panose="020F0502020204030204" pitchFamily="34" charset="0"/>
                <a:cs typeface="Calibri" panose="020F0502020204030204" pitchFamily="34" charset="0"/>
              </a:rPr>
              <a:t> </a:t>
            </a:r>
            <a:r>
              <a:rPr lang="en-US" sz="3600" dirty="0" err="1">
                <a:latin typeface="Calibri" panose="020F0502020204030204" pitchFamily="34" charset="0"/>
                <a:cs typeface="Calibri" panose="020F0502020204030204" pitchFamily="34" charset="0"/>
              </a:rPr>
              <a:t>estar</a:t>
            </a:r>
            <a:r>
              <a:rPr lang="en-US" sz="3600" dirty="0">
                <a:latin typeface="Calibri" panose="020F0502020204030204" pitchFamily="34" charset="0"/>
                <a:cs typeface="Calibri" panose="020F050202020403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63352" y="548680"/>
            <a:ext cx="11521280" cy="3886200"/>
          </a:xfrm>
        </p:spPr>
        <p:txBody>
          <a:bodyPr/>
          <a:lstStyle/>
          <a:p>
            <a:pPr marL="742950" indent="-742950" algn="just">
              <a:buFont typeface="+mj-lt"/>
              <a:buAutoNum type="alphaLcParenR" startAt="3"/>
              <a:defRPr/>
            </a:pPr>
            <a:r>
              <a:rPr lang="pt-BR" sz="3600" dirty="0">
                <a:latin typeface="Calibri" panose="020F0502020204030204" pitchFamily="34" charset="0"/>
                <a:cs typeface="Calibri" panose="020F0502020204030204" pitchFamily="34" charset="0"/>
              </a:rPr>
              <a:t>Caso as externalidades sejam positivas, o benefício social do bem é maior do que o benefício privado, neste caso taxar a produção pode ser uma maneira </a:t>
            </a:r>
            <a:r>
              <a:rPr lang="en-US" sz="3600" dirty="0">
                <a:latin typeface="Calibri" panose="020F0502020204030204" pitchFamily="34" charset="0"/>
                <a:cs typeface="Calibri" panose="020F0502020204030204" pitchFamily="34" charset="0"/>
              </a:rPr>
              <a:t>de </a:t>
            </a:r>
            <a:r>
              <a:rPr lang="en-US" sz="3600" dirty="0" err="1">
                <a:latin typeface="Calibri" panose="020F0502020204030204" pitchFamily="34" charset="0"/>
                <a:cs typeface="Calibri" panose="020F0502020204030204" pitchFamily="34" charset="0"/>
              </a:rPr>
              <a:t>aumentar</a:t>
            </a:r>
            <a:r>
              <a:rPr lang="en-US" sz="3600" dirty="0">
                <a:latin typeface="Calibri" panose="020F0502020204030204" pitchFamily="34" charset="0"/>
                <a:cs typeface="Calibri" panose="020F0502020204030204" pitchFamily="34" charset="0"/>
              </a:rPr>
              <a:t> o </a:t>
            </a:r>
            <a:r>
              <a:rPr lang="en-US" sz="3600" dirty="0" err="1">
                <a:latin typeface="Calibri" panose="020F0502020204030204" pitchFamily="34" charset="0"/>
                <a:cs typeface="Calibri" panose="020F0502020204030204" pitchFamily="34" charset="0"/>
              </a:rPr>
              <a:t>bem</a:t>
            </a:r>
            <a:r>
              <a:rPr lang="en-US" sz="3600" dirty="0">
                <a:latin typeface="Calibri" panose="020F0502020204030204" pitchFamily="34" charset="0"/>
                <a:cs typeface="Calibri" panose="020F0502020204030204" pitchFamily="34" charset="0"/>
              </a:rPr>
              <a:t> </a:t>
            </a:r>
            <a:r>
              <a:rPr lang="en-US" sz="3600" dirty="0" err="1">
                <a:latin typeface="Calibri" panose="020F0502020204030204" pitchFamily="34" charset="0"/>
                <a:cs typeface="Calibri" panose="020F0502020204030204" pitchFamily="34" charset="0"/>
              </a:rPr>
              <a:t>estar</a:t>
            </a:r>
            <a:r>
              <a:rPr lang="en-US" sz="3600" dirty="0">
                <a:latin typeface="Calibri" panose="020F0502020204030204" pitchFamily="34" charset="0"/>
                <a:cs typeface="Calibri" panose="020F0502020204030204" pitchFamily="34" charset="0"/>
              </a:rPr>
              <a:t>.</a:t>
            </a:r>
            <a:endParaRPr lang="pt-BR" sz="3600" dirty="0">
              <a:latin typeface="Calibri" panose="020F0502020204030204" pitchFamily="34" charset="0"/>
              <a:cs typeface="Calibri" panose="020F0502020204030204" pitchFamily="34" charset="0"/>
            </a:endParaRPr>
          </a:p>
          <a:p>
            <a:pPr marL="742950" indent="-742950" algn="just">
              <a:buClrTx/>
              <a:buFont typeface="+mj-lt"/>
              <a:buAutoNum type="alphaLcParenR" startAt="3"/>
              <a:defRPr/>
            </a:pPr>
            <a:r>
              <a:rPr lang="pt-BR" sz="3600" dirty="0">
                <a:latin typeface="Calibri" panose="020F0502020204030204" pitchFamily="34" charset="0"/>
                <a:cs typeface="Calibri" panose="020F0502020204030204" pitchFamily="34" charset="0"/>
              </a:rPr>
              <a:t>A presença de externalidade não pode justificar nem impostos nem subsídios à produção, pois o Primeiro Teorema Fundamental do Bem Estar Social estabelece que o equilíbrio de mercado é ótimo no </a:t>
            </a:r>
            <a:r>
              <a:rPr lang="en-US" sz="3600" dirty="0" err="1">
                <a:latin typeface="Calibri" panose="020F0502020204030204" pitchFamily="34" charset="0"/>
                <a:cs typeface="Calibri" panose="020F0502020204030204" pitchFamily="34" charset="0"/>
              </a:rPr>
              <a:t>sentido</a:t>
            </a:r>
            <a:r>
              <a:rPr lang="en-US" sz="3600" dirty="0">
                <a:latin typeface="Calibri" panose="020F0502020204030204" pitchFamily="34" charset="0"/>
                <a:cs typeface="Calibri" panose="020F0502020204030204" pitchFamily="34" charset="0"/>
              </a:rPr>
              <a:t> de Pareto.</a:t>
            </a:r>
          </a:p>
          <a:p>
            <a:pPr marL="742950" indent="-742950" algn="just">
              <a:buClrTx/>
              <a:buFont typeface="+mj-lt"/>
              <a:buAutoNum type="alphaLcParenR" startAt="3"/>
              <a:defRPr/>
            </a:pPr>
            <a:r>
              <a:rPr lang="pt-BR" sz="3600" dirty="0">
                <a:latin typeface="Calibri" panose="020F0502020204030204" pitchFamily="34" charset="0"/>
                <a:cs typeface="Calibri" panose="020F0502020204030204" pitchFamily="34" charset="0"/>
              </a:rPr>
              <a:t>A presença de externalidades só afeta a quantidade produzida, portanto não afeta o bem estar.</a:t>
            </a:r>
            <a:endParaRPr lang="en-US" altLang="en-US" sz="3600" dirty="0">
              <a:latin typeface="Calibri" panose="020F0502020204030204" pitchFamily="34" charset="0"/>
              <a:cs typeface="Calibri" panose="020F0502020204030204" pitchFamily="34" charset="0"/>
            </a:endParaRPr>
          </a:p>
          <a:p>
            <a:pPr>
              <a:defRPr/>
            </a:pPr>
            <a:endParaRPr lang="en-US" sz="3600" dirty="0">
              <a:latin typeface="Calibri" panose="020F0502020204030204" pitchFamily="34" charset="0"/>
              <a:cs typeface="Calibri" panose="020F0502020204030204" pitchFamily="34" charset="0"/>
            </a:endParaRPr>
          </a:p>
        </p:txBody>
      </p:sp>
      <p:cxnSp>
        <p:nvCxnSpPr>
          <p:cNvPr id="5" name="Conector de Seta Reta 4"/>
          <p:cNvCxnSpPr/>
          <p:nvPr/>
        </p:nvCxnSpPr>
        <p:spPr bwMode="auto">
          <a:xfrm>
            <a:off x="2927648" y="5445224"/>
            <a:ext cx="8640960" cy="0"/>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335360" y="1608006"/>
            <a:ext cx="11593288" cy="2973122"/>
          </a:xfrm>
          <a:prstGeom prst="rect">
            <a:avLst/>
          </a:prstGeom>
          <a:solidFill>
            <a:schemeClr val="bg1">
              <a:lumMod val="95000"/>
            </a:schemeClr>
          </a:solidFill>
          <a:ln>
            <a:solidFill>
              <a:schemeClr val="tx1"/>
            </a:solidFill>
          </a:ln>
        </p:spPr>
        <p:txBody>
          <a:bodyPr wrap="square">
            <a:spAutoFit/>
          </a:bodyPr>
          <a:lstStyle/>
          <a:p>
            <a:pPr marL="457200" indent="-457200" algn="just">
              <a:lnSpc>
                <a:spcPct val="90000"/>
              </a:lnSpc>
              <a:buFont typeface="Arial" panose="020B0604020202020204" pitchFamily="34" charset="0"/>
              <a:buChar char="•"/>
              <a:defRPr/>
            </a:pPr>
            <a:r>
              <a:rPr lang="pt-BR" altLang="en-US" sz="3800" dirty="0">
                <a:solidFill>
                  <a:schemeClr val="tx1"/>
                </a:solidFill>
                <a:latin typeface="Calibri" panose="020F0502020204030204" pitchFamily="34" charset="0"/>
                <a:cs typeface="Calibri" panose="020F0502020204030204" pitchFamily="34" charset="0"/>
              </a:rPr>
              <a:t> Primeiro Teorema do Bem Estar</a:t>
            </a:r>
          </a:p>
          <a:p>
            <a:pPr marL="457200" indent="-457200" algn="just">
              <a:lnSpc>
                <a:spcPct val="90000"/>
              </a:lnSpc>
              <a:buFont typeface="Arial" panose="020B0604020202020204" pitchFamily="34" charset="0"/>
              <a:buChar char="•"/>
              <a:defRPr/>
            </a:pPr>
            <a:endParaRPr lang="pt-BR" altLang="en-US" sz="1200" dirty="0">
              <a:solidFill>
                <a:schemeClr val="tx1"/>
              </a:solidFill>
              <a:latin typeface="Calibri" panose="020F0502020204030204" pitchFamily="34" charset="0"/>
              <a:cs typeface="Calibri" panose="020F0502020204030204" pitchFamily="34" charset="0"/>
            </a:endParaRPr>
          </a:p>
          <a:p>
            <a:pPr marL="457200" indent="-457200" algn="just">
              <a:lnSpc>
                <a:spcPct val="90000"/>
              </a:lnSpc>
              <a:buFont typeface="Arial" panose="020B0604020202020204" pitchFamily="34" charset="0"/>
              <a:buChar char="•"/>
              <a:defRPr/>
            </a:pPr>
            <a:r>
              <a:rPr lang="pt-BR" altLang="en-US" sz="3800" b="0" dirty="0">
                <a:solidFill>
                  <a:schemeClr val="tx1"/>
                </a:solidFill>
                <a:latin typeface="Calibri" panose="020F0502020204030204" pitchFamily="34" charset="0"/>
                <a:cs typeface="Calibri" panose="020F0502020204030204" pitchFamily="34" charset="0"/>
              </a:rPr>
              <a:t> Em um mercado competitivo, todas as trocas mutuamente vantajosas serão realizadas, e a alocação de equilíbrio resultante será economicamente eficiente.</a:t>
            </a:r>
          </a:p>
          <a:p>
            <a:pPr marL="457200" indent="-457200" algn="just">
              <a:lnSpc>
                <a:spcPct val="90000"/>
              </a:lnSpc>
              <a:buFont typeface="Arial" panose="020B0604020202020204" pitchFamily="34" charset="0"/>
              <a:buChar char="•"/>
              <a:defRPr/>
            </a:pPr>
            <a:endParaRPr lang="pt-BR" altLang="en-US" sz="600" b="0" dirty="0">
              <a:solidFill>
                <a:schemeClr val="tx1"/>
              </a:solidFill>
              <a:latin typeface="Calibri" panose="020F0502020204030204" pitchFamily="34" charset="0"/>
              <a:cs typeface="Calibri" panose="020F0502020204030204" pitchFamily="34" charset="0"/>
            </a:endParaRPr>
          </a:p>
          <a:p>
            <a:pPr marL="914400" lvl="1" indent="-457200" algn="just">
              <a:lnSpc>
                <a:spcPct val="90000"/>
              </a:lnSpc>
              <a:buFont typeface="Arial" panose="020B0604020202020204" pitchFamily="34" charset="0"/>
              <a:buChar char="•"/>
              <a:defRPr/>
            </a:pPr>
            <a:r>
              <a:rPr lang="pt-BR" altLang="en-US" sz="3800" b="0" dirty="0">
                <a:solidFill>
                  <a:schemeClr val="tx1"/>
                </a:solidFill>
                <a:latin typeface="Calibri" panose="020F0502020204030204" pitchFamily="34" charset="0"/>
                <a:cs typeface="Calibri" panose="020F0502020204030204" pitchFamily="34" charset="0"/>
              </a:rPr>
              <a:t> Nada pode se afirmado em termos de equidade.</a:t>
            </a:r>
          </a:p>
        </p:txBody>
      </p:sp>
    </p:spTree>
    <p:extLst>
      <p:ext uri="{BB962C8B-B14F-4D97-AF65-F5344CB8AC3E}">
        <p14:creationId xmlns:p14="http://schemas.microsoft.com/office/powerpoint/2010/main" val="2046918386"/>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91344" y="404664"/>
            <a:ext cx="11737303" cy="3886200"/>
          </a:xfrm>
        </p:spPr>
        <p:txBody>
          <a:bodyPr/>
          <a:lstStyle/>
          <a:p>
            <a:pPr marL="0" indent="0" algn="just">
              <a:buNone/>
              <a:defRPr/>
            </a:pPr>
            <a:r>
              <a:rPr lang="pt-BR" sz="3600" b="1" dirty="0">
                <a:latin typeface="Calibri" panose="020F0502020204030204" pitchFamily="34" charset="0"/>
                <a:cs typeface="Calibri" panose="020F0502020204030204" pitchFamily="34" charset="0"/>
              </a:rPr>
              <a:t>13) Analista de Finanças e Controle – 2012 - </a:t>
            </a:r>
            <a:r>
              <a:rPr lang="pt-BR" sz="3600" b="1" dirty="0" err="1">
                <a:latin typeface="Calibri" panose="020F0502020204030204" pitchFamily="34" charset="0"/>
                <a:cs typeface="Calibri" panose="020F0502020204030204" pitchFamily="34" charset="0"/>
              </a:rPr>
              <a:t>Esaf</a:t>
            </a:r>
            <a:endParaRPr lang="pt-BR" sz="3600" b="1" dirty="0">
              <a:latin typeface="Calibri" panose="020F0502020204030204" pitchFamily="34" charset="0"/>
              <a:cs typeface="Calibri" panose="020F0502020204030204" pitchFamily="34" charset="0"/>
            </a:endParaRPr>
          </a:p>
          <a:p>
            <a:pPr marL="0" indent="0" algn="just">
              <a:buNone/>
              <a:defRPr/>
            </a:pPr>
            <a:r>
              <a:rPr lang="pt-BR" sz="3600" dirty="0">
                <a:latin typeface="Calibri" panose="020F0502020204030204" pitchFamily="34" charset="0"/>
                <a:cs typeface="Calibri" panose="020F0502020204030204" pitchFamily="34" charset="0"/>
              </a:rPr>
              <a:t>Sobre os bens públicos, bens rivais e bens excludentes, </a:t>
            </a:r>
            <a:r>
              <a:rPr lang="en-US" sz="3600" dirty="0" err="1">
                <a:latin typeface="Calibri" panose="020F0502020204030204" pitchFamily="34" charset="0"/>
                <a:cs typeface="Calibri" panose="020F0502020204030204" pitchFamily="34" charset="0"/>
              </a:rPr>
              <a:t>pode</a:t>
            </a:r>
            <a:r>
              <a:rPr lang="en-US" sz="3600" dirty="0">
                <a:latin typeface="Calibri" panose="020F0502020204030204" pitchFamily="34" charset="0"/>
                <a:cs typeface="Calibri" panose="020F0502020204030204" pitchFamily="34" charset="0"/>
              </a:rPr>
              <a:t>-se </a:t>
            </a:r>
            <a:r>
              <a:rPr lang="en-US" sz="3600" dirty="0" err="1">
                <a:latin typeface="Calibri" panose="020F0502020204030204" pitchFamily="34" charset="0"/>
                <a:cs typeface="Calibri" panose="020F0502020204030204" pitchFamily="34" charset="0"/>
              </a:rPr>
              <a:t>afirmar</a:t>
            </a:r>
            <a:r>
              <a:rPr lang="en-US" sz="3600" dirty="0">
                <a:latin typeface="Calibri" panose="020F0502020204030204" pitchFamily="34" charset="0"/>
                <a:cs typeface="Calibri" panose="020F0502020204030204" pitchFamily="34" charset="0"/>
              </a:rPr>
              <a:t>:</a:t>
            </a:r>
          </a:p>
          <a:p>
            <a:pPr marL="457200" indent="-457200" algn="just">
              <a:buClrTx/>
              <a:buFont typeface="+mj-lt"/>
              <a:buAutoNum type="alphaLcParenR"/>
              <a:defRPr/>
            </a:pPr>
            <a:r>
              <a:rPr lang="pt-BR" sz="3600" dirty="0">
                <a:latin typeface="Calibri" panose="020F0502020204030204" pitchFamily="34" charset="0"/>
                <a:cs typeface="Calibri" panose="020F0502020204030204" pitchFamily="34" charset="0"/>
              </a:rPr>
              <a:t>bens rivais são bens em que o consumo de uma unidade por uma pessoa elimina a possibilidade de que alguém desfrute do bem, desta forma, ser um bem não rival é uma condição suficiente para que um bem seja considerado um bem público puro.</a:t>
            </a:r>
          </a:p>
          <a:p>
            <a:pPr marL="457200" indent="-457200" algn="just">
              <a:buClrTx/>
              <a:buFont typeface="+mj-lt"/>
              <a:buAutoNum type="alphaLcParenR"/>
              <a:defRPr/>
            </a:pPr>
            <a:r>
              <a:rPr lang="pt-BR" sz="3600" dirty="0">
                <a:latin typeface="Calibri" panose="020F0502020204030204" pitchFamily="34" charset="0"/>
                <a:cs typeface="Calibri" panose="020F0502020204030204" pitchFamily="34" charset="0"/>
              </a:rPr>
              <a:t>bens não excludentes são bens que é impossível ou muito difícil negar o acesso, desta forma se um bem é rival, ele também é excludente.</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p:cNvSpPr/>
          <p:nvPr/>
        </p:nvSpPr>
        <p:spPr bwMode="auto">
          <a:xfrm>
            <a:off x="119584" y="3068960"/>
            <a:ext cx="597868" cy="576064"/>
          </a:xfrm>
          <a:prstGeom prst="ellipse">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5" name="Espaço Reservado para Conteúdo 2"/>
          <p:cNvSpPr>
            <a:spLocks noGrp="1"/>
          </p:cNvSpPr>
          <p:nvPr>
            <p:ph idx="1"/>
          </p:nvPr>
        </p:nvSpPr>
        <p:spPr>
          <a:xfrm>
            <a:off x="191345" y="-99392"/>
            <a:ext cx="11737303" cy="3886200"/>
          </a:xfrm>
        </p:spPr>
        <p:txBody>
          <a:bodyPr/>
          <a:lstStyle/>
          <a:p>
            <a:pPr marL="742950" indent="-742950" algn="just">
              <a:buFont typeface="+mj-lt"/>
              <a:buAutoNum type="alphaLcParenR" startAt="3"/>
              <a:defRPr/>
            </a:pPr>
            <a:endParaRPr lang="pt-BR" sz="3600" dirty="0">
              <a:latin typeface="Calibri" panose="020F0502020204030204" pitchFamily="34" charset="0"/>
              <a:cs typeface="Calibri" panose="020F0502020204030204" pitchFamily="34" charset="0"/>
            </a:endParaRPr>
          </a:p>
          <a:p>
            <a:pPr marL="742950" indent="-742950" algn="just">
              <a:buClrTx/>
              <a:buFont typeface="+mj-lt"/>
              <a:buAutoNum type="alphaLcParenR" startAt="3"/>
              <a:defRPr/>
            </a:pPr>
            <a:r>
              <a:rPr lang="pt-BR" sz="3600" dirty="0">
                <a:latin typeface="Calibri" panose="020F0502020204030204" pitchFamily="34" charset="0"/>
                <a:cs typeface="Calibri" panose="020F0502020204030204" pitchFamily="34" charset="0"/>
              </a:rPr>
              <a:t>um bem público puro é um bem oferecido pelo setor </a:t>
            </a:r>
            <a:r>
              <a:rPr lang="en-US" sz="3600" dirty="0" err="1">
                <a:latin typeface="Calibri" panose="020F0502020204030204" pitchFamily="34" charset="0"/>
                <a:cs typeface="Calibri" panose="020F0502020204030204" pitchFamily="34" charset="0"/>
              </a:rPr>
              <a:t>público</a:t>
            </a:r>
            <a:r>
              <a:rPr lang="en-US" sz="3600" dirty="0">
                <a:latin typeface="Calibri" panose="020F0502020204030204" pitchFamily="34" charset="0"/>
                <a:cs typeface="Calibri" panose="020F0502020204030204" pitchFamily="34" charset="0"/>
              </a:rPr>
              <a:t>.</a:t>
            </a:r>
          </a:p>
          <a:p>
            <a:pPr marL="742950" indent="-742950" algn="just">
              <a:buClrTx/>
              <a:buFont typeface="+mj-lt"/>
              <a:buAutoNum type="alphaLcParenR" startAt="3"/>
              <a:defRPr/>
            </a:pPr>
            <a:r>
              <a:rPr lang="pt-BR" sz="3600" dirty="0">
                <a:latin typeface="Calibri" panose="020F0502020204030204" pitchFamily="34" charset="0"/>
                <a:cs typeface="Calibri" panose="020F0502020204030204" pitchFamily="34" charset="0"/>
              </a:rPr>
              <a:t>um mesmo bem não pode ser simultaneamente rival e </a:t>
            </a:r>
            <a:r>
              <a:rPr lang="en-US" sz="3600" dirty="0" err="1">
                <a:latin typeface="Calibri" panose="020F0502020204030204" pitchFamily="34" charset="0"/>
                <a:cs typeface="Calibri" panose="020F0502020204030204" pitchFamily="34" charset="0"/>
              </a:rPr>
              <a:t>excludente</a:t>
            </a:r>
            <a:r>
              <a:rPr lang="en-US" sz="3600" dirty="0">
                <a:latin typeface="Calibri" panose="020F0502020204030204" pitchFamily="34" charset="0"/>
                <a:cs typeface="Calibri" panose="020F0502020204030204" pitchFamily="34" charset="0"/>
              </a:rPr>
              <a:t>.</a:t>
            </a:r>
          </a:p>
          <a:p>
            <a:pPr marL="742950" indent="-742950" algn="just">
              <a:buClrTx/>
              <a:buFont typeface="+mj-lt"/>
              <a:buAutoNum type="alphaLcParenR" startAt="3"/>
              <a:defRPr/>
            </a:pPr>
            <a:r>
              <a:rPr lang="pt-BR" sz="3600" dirty="0">
                <a:latin typeface="Calibri" panose="020F0502020204030204" pitchFamily="34" charset="0"/>
                <a:cs typeface="Calibri" panose="020F0502020204030204" pitchFamily="34" charset="0"/>
              </a:rPr>
              <a:t>um bem público puro é um bem em que o consumo por uma pessoa não elimina a possibilidade que alguém desfrute do bem e que é impossível ou muito caro impedir alguém de consumir. Desta forma um bem público puro é um bem que é não rival e não </a:t>
            </a:r>
            <a:r>
              <a:rPr lang="en-US" sz="3600" dirty="0" err="1">
                <a:latin typeface="Calibri" panose="020F0502020204030204" pitchFamily="34" charset="0"/>
                <a:cs typeface="Calibri" panose="020F0502020204030204" pitchFamily="34" charset="0"/>
              </a:rPr>
              <a:t>excludente</a:t>
            </a:r>
            <a:r>
              <a:rPr lang="en-US" sz="36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542708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p:cNvSpPr/>
          <p:nvPr/>
        </p:nvSpPr>
        <p:spPr bwMode="auto">
          <a:xfrm>
            <a:off x="119336" y="2564904"/>
            <a:ext cx="648072" cy="600327"/>
          </a:xfrm>
          <a:prstGeom prst="ellipse">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3" name="Espaço Reservado para Conteúdo 2"/>
          <p:cNvSpPr>
            <a:spLocks noGrp="1"/>
          </p:cNvSpPr>
          <p:nvPr>
            <p:ph idx="1"/>
          </p:nvPr>
        </p:nvSpPr>
        <p:spPr>
          <a:xfrm>
            <a:off x="263352" y="548680"/>
            <a:ext cx="11665296" cy="3886200"/>
          </a:xfrm>
        </p:spPr>
        <p:txBody>
          <a:bodyPr/>
          <a:lstStyle/>
          <a:p>
            <a:pPr marL="0" indent="0" algn="just">
              <a:buNone/>
              <a:defRPr/>
            </a:pPr>
            <a:r>
              <a:rPr lang="pt-BR" sz="3800" b="1" dirty="0">
                <a:latin typeface="Calibri" panose="020F0502020204030204" pitchFamily="34" charset="0"/>
                <a:cs typeface="Calibri" panose="020F0502020204030204" pitchFamily="34" charset="0"/>
              </a:rPr>
              <a:t>14) Economista – Min. Da Cultura – 2006 – FGV</a:t>
            </a:r>
            <a:r>
              <a:rPr lang="pt-BR" sz="3800" dirty="0">
                <a:latin typeface="Calibri" panose="020F0502020204030204" pitchFamily="34" charset="0"/>
                <a:cs typeface="Calibri" panose="020F0502020204030204" pitchFamily="34" charset="0"/>
              </a:rPr>
              <a:t> </a:t>
            </a:r>
          </a:p>
          <a:p>
            <a:pPr marL="0" indent="0" algn="just">
              <a:buNone/>
              <a:defRPr/>
            </a:pPr>
            <a:r>
              <a:rPr lang="pt-BR" sz="3800" dirty="0">
                <a:latin typeface="Calibri" panose="020F0502020204030204" pitchFamily="34" charset="0"/>
                <a:cs typeface="Calibri" panose="020F0502020204030204" pitchFamily="34" charset="0"/>
              </a:rPr>
              <a:t>Nas alternativas a seguir, estão razões para a intervenção do governo na economia, à exceção de uma. Assinale-a.</a:t>
            </a:r>
          </a:p>
          <a:p>
            <a:pPr marL="457200" indent="-457200" algn="just">
              <a:buClrTx/>
              <a:buFont typeface="+mj-lt"/>
              <a:buAutoNum type="alphaLcParenR"/>
              <a:defRPr/>
            </a:pPr>
            <a:r>
              <a:rPr lang="pt-BR" sz="3800" dirty="0">
                <a:latin typeface="Calibri" panose="020F0502020204030204" pitchFamily="34" charset="0"/>
                <a:cs typeface="Calibri" panose="020F0502020204030204" pitchFamily="34" charset="0"/>
              </a:rPr>
              <a:t>a existência de produtores e consumidores atomizados e tomadores de preços</a:t>
            </a:r>
          </a:p>
          <a:p>
            <a:pPr marL="457200" indent="-457200" algn="just">
              <a:buClrTx/>
              <a:buFont typeface="+mj-lt"/>
              <a:buAutoNum type="alphaLcParenR"/>
              <a:defRPr/>
            </a:pPr>
            <a:r>
              <a:rPr lang="pt-BR" sz="3800" dirty="0">
                <a:latin typeface="Calibri" panose="020F0502020204030204" pitchFamily="34" charset="0"/>
                <a:cs typeface="Calibri" panose="020F0502020204030204" pitchFamily="34" charset="0"/>
              </a:rPr>
              <a:t>a presença de formas de competição imperfeitas como o oligopólio</a:t>
            </a:r>
          </a:p>
          <a:p>
            <a:pPr marL="457200" indent="-457200" algn="just">
              <a:buClrTx/>
              <a:buFont typeface="+mj-lt"/>
              <a:buAutoNum type="alphaLcParenR"/>
              <a:defRPr/>
            </a:pPr>
            <a:r>
              <a:rPr lang="pt-BR" sz="3800" dirty="0">
                <a:latin typeface="Calibri" panose="020F0502020204030204" pitchFamily="34" charset="0"/>
                <a:cs typeface="Calibri" panose="020F0502020204030204" pitchFamily="34" charset="0"/>
              </a:rPr>
              <a:t>a preponderância de um sistema de preços que reflete somente os custos e os benefícios privados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042864" y="-30832"/>
            <a:ext cx="8229600" cy="1371600"/>
          </a:xfrm>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O Que ou Quem é o Governo</a:t>
            </a:r>
          </a:p>
        </p:txBody>
      </p:sp>
      <p:sp>
        <p:nvSpPr>
          <p:cNvPr id="13315" name="Rectangle 3"/>
          <p:cNvSpPr>
            <a:spLocks noGrp="1" noChangeArrowheads="1"/>
          </p:cNvSpPr>
          <p:nvPr>
            <p:ph idx="1"/>
          </p:nvPr>
        </p:nvSpPr>
        <p:spPr>
          <a:xfrm>
            <a:off x="263352" y="1054968"/>
            <a:ext cx="11665296" cy="3886200"/>
          </a:xfrm>
        </p:spPr>
        <p:txBody>
          <a:bodyPr/>
          <a:lstStyle/>
          <a:p>
            <a:pPr algn="just" eaLnBrk="1" hangingPunct="1">
              <a:lnSpc>
                <a:spcPct val="90000"/>
              </a:lnSpc>
              <a:buClrTx/>
              <a:buFont typeface="Arial" panose="020B0604020202020204" pitchFamily="34" charset="0"/>
              <a:buChar char="•"/>
            </a:pPr>
            <a:r>
              <a:rPr lang="pt-BR" altLang="en-US" sz="4200" b="1" dirty="0">
                <a:latin typeface="Calibri" panose="020F0502020204030204" pitchFamily="34" charset="0"/>
                <a:cs typeface="Calibri" panose="020F0502020204030204" pitchFamily="34" charset="0"/>
              </a:rPr>
              <a:t>Em termos verticais </a:t>
            </a:r>
            <a:r>
              <a:rPr lang="pt-BR" altLang="en-US" sz="4200" dirty="0">
                <a:latin typeface="Calibri" panose="020F0502020204030204" pitchFamily="34" charset="0"/>
                <a:cs typeface="Calibri" panose="020F0502020204030204" pitchFamily="34" charset="0"/>
              </a:rPr>
              <a:t>: União, Estados e Municípios.</a:t>
            </a:r>
          </a:p>
          <a:p>
            <a:pPr lvl="1" algn="just" eaLnBrk="1" hangingPunct="1">
              <a:lnSpc>
                <a:spcPct val="90000"/>
              </a:lnSpc>
              <a:buClrTx/>
              <a:buFont typeface="Arial" panose="020B0604020202020204" pitchFamily="34" charset="0"/>
              <a:buChar char="•"/>
            </a:pPr>
            <a:r>
              <a:rPr lang="pt-BR" altLang="en-US" sz="3400" b="1" dirty="0">
                <a:latin typeface="Calibri" panose="020F0502020204030204" pitchFamily="34" charset="0"/>
                <a:cs typeface="Calibri" panose="020F0502020204030204" pitchFamily="34" charset="0"/>
              </a:rPr>
              <a:t>Em termos orçamentários</a:t>
            </a:r>
            <a:r>
              <a:rPr lang="pt-BR" altLang="en-US" sz="3400" dirty="0">
                <a:latin typeface="Calibri" panose="020F0502020204030204" pitchFamily="34" charset="0"/>
                <a:cs typeface="Calibri" panose="020F0502020204030204" pitchFamily="34" charset="0"/>
              </a:rPr>
              <a:t>: União, Estados e Municípios e Empresas Estatais.</a:t>
            </a:r>
          </a:p>
          <a:p>
            <a:pPr lvl="1" algn="just" eaLnBrk="1" hangingPunct="1">
              <a:lnSpc>
                <a:spcPct val="90000"/>
              </a:lnSpc>
              <a:buClrTx/>
              <a:buFont typeface="Arial" panose="020B0604020202020204" pitchFamily="34" charset="0"/>
              <a:buChar char="•"/>
            </a:pPr>
            <a:endParaRPr lang="pt-BR" altLang="en-US" sz="400" b="1" dirty="0">
              <a:latin typeface="Calibri" panose="020F0502020204030204" pitchFamily="34" charset="0"/>
              <a:cs typeface="Calibri" panose="020F0502020204030204" pitchFamily="34" charset="0"/>
            </a:endParaRPr>
          </a:p>
          <a:p>
            <a:pPr algn="just" eaLnBrk="1" hangingPunct="1">
              <a:lnSpc>
                <a:spcPct val="90000"/>
              </a:lnSpc>
              <a:buClrTx/>
              <a:buFont typeface="Arial" panose="020B0604020202020204" pitchFamily="34" charset="0"/>
              <a:buChar char="•"/>
            </a:pPr>
            <a:r>
              <a:rPr lang="pt-BR" altLang="en-US" sz="4200" b="1" dirty="0">
                <a:latin typeface="Calibri" panose="020F0502020204030204" pitchFamily="34" charset="0"/>
                <a:cs typeface="Calibri" panose="020F0502020204030204" pitchFamily="34" charset="0"/>
              </a:rPr>
              <a:t>Em termos horizontais</a:t>
            </a:r>
            <a:r>
              <a:rPr lang="pt-BR" altLang="en-US" sz="4200" dirty="0">
                <a:latin typeface="Calibri" panose="020F0502020204030204" pitchFamily="34" charset="0"/>
                <a:cs typeface="Calibri" panose="020F0502020204030204" pitchFamily="34" charset="0"/>
              </a:rPr>
              <a:t>: poderes executivo, judiciário e legislativo.</a:t>
            </a:r>
          </a:p>
          <a:p>
            <a:pPr algn="just" eaLnBrk="1" hangingPunct="1">
              <a:lnSpc>
                <a:spcPct val="90000"/>
              </a:lnSpc>
              <a:buClrTx/>
              <a:buFont typeface="Arial" panose="020B0604020202020204" pitchFamily="34" charset="0"/>
              <a:buChar char="•"/>
            </a:pPr>
            <a:endParaRPr lang="pt-BR" altLang="en-US" sz="600" dirty="0">
              <a:latin typeface="Calibri" panose="020F0502020204030204" pitchFamily="34" charset="0"/>
              <a:cs typeface="Calibri" panose="020F0502020204030204" pitchFamily="34" charset="0"/>
            </a:endParaRPr>
          </a:p>
          <a:p>
            <a:pPr algn="just" eaLnBrk="1" hangingPunct="1">
              <a:lnSpc>
                <a:spcPct val="90000"/>
              </a:lnSpc>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No caso brasileiro a estrutura federativa leva a coexistência de poderes tanto em termos horizontais quanto verticais.</a:t>
            </a:r>
            <a:endParaRPr lang="pt-BR" altLang="en-US" sz="3800" b="1" dirty="0">
              <a:latin typeface="Calibri" panose="020F0502020204030204" pitchFamily="34" charset="0"/>
              <a:cs typeface="Calibri" panose="020F0502020204030204" pitchFamily="34" charset="0"/>
            </a:endParaRPr>
          </a:p>
          <a:p>
            <a:pPr lvl="1" algn="just" eaLnBrk="1" hangingPunct="1">
              <a:lnSpc>
                <a:spcPct val="90000"/>
              </a:lnSpc>
              <a:buClrTx/>
              <a:buFont typeface="Arial" panose="020B0604020202020204" pitchFamily="34" charset="0"/>
              <a:buChar char="•"/>
            </a:pPr>
            <a:r>
              <a:rPr lang="pt-BR" altLang="en-US" sz="3400" b="1" dirty="0">
                <a:latin typeface="Calibri" panose="020F0502020204030204" pitchFamily="34" charset="0"/>
                <a:cs typeface="Calibri" panose="020F0502020204030204" pitchFamily="34" charset="0"/>
              </a:rPr>
              <a:t>Responsabilidades → </a:t>
            </a:r>
            <a:r>
              <a:rPr lang="pt-BR" altLang="en-US" sz="3400" dirty="0">
                <a:latin typeface="Calibri" panose="020F0502020204030204" pitchFamily="34" charset="0"/>
                <a:cs typeface="Calibri" panose="020F0502020204030204" pitchFamily="34" charset="0"/>
              </a:rPr>
              <a:t>governo federal, governos estaduais e governos municipais.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anim calcmode="lin" valueType="num">
                                      <p:cBhvr additive="base">
                                        <p:cTn id="11"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31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3315">
                                            <p:txEl>
                                              <p:pRg st="3" end="3"/>
                                            </p:txEl>
                                          </p:spTgt>
                                        </p:tgtEl>
                                        <p:attrNameLst>
                                          <p:attrName>style.visibility</p:attrName>
                                        </p:attrNameLst>
                                      </p:cBhvr>
                                      <p:to>
                                        <p:strVal val="visible"/>
                                      </p:to>
                                    </p:set>
                                    <p:anim calcmode="lin" valueType="num">
                                      <p:cBhvr additive="base">
                                        <p:cTn id="15" dur="5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33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3315">
                                            <p:txEl>
                                              <p:pRg st="5" end="5"/>
                                            </p:txEl>
                                          </p:spTgt>
                                        </p:tgtEl>
                                        <p:attrNameLst>
                                          <p:attrName>style.visibility</p:attrName>
                                        </p:attrNameLst>
                                      </p:cBhvr>
                                      <p:to>
                                        <p:strVal val="visible"/>
                                      </p:to>
                                    </p:set>
                                    <p:anim calcmode="lin" valueType="num">
                                      <p:cBhvr additive="base">
                                        <p:cTn id="21" dur="500" fill="hold"/>
                                        <p:tgtEl>
                                          <p:spTgt spid="13315">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3315">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3315">
                                            <p:txEl>
                                              <p:pRg st="6" end="6"/>
                                            </p:txEl>
                                          </p:spTgt>
                                        </p:tgtEl>
                                        <p:attrNameLst>
                                          <p:attrName>style.visibility</p:attrName>
                                        </p:attrNameLst>
                                      </p:cBhvr>
                                      <p:to>
                                        <p:strVal val="visible"/>
                                      </p:to>
                                    </p:set>
                                    <p:anim calcmode="lin" valueType="num">
                                      <p:cBhvr additive="base">
                                        <p:cTn id="25" dur="500" fill="hold"/>
                                        <p:tgtEl>
                                          <p:spTgt spid="1331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p:cNvSpPr>
            <a:spLocks noGrp="1"/>
          </p:cNvSpPr>
          <p:nvPr>
            <p:ph idx="1"/>
          </p:nvPr>
        </p:nvSpPr>
        <p:spPr>
          <a:xfrm>
            <a:off x="263352" y="548680"/>
            <a:ext cx="11665296" cy="3886200"/>
          </a:xfrm>
        </p:spPr>
        <p:txBody>
          <a:bodyPr/>
          <a:lstStyle/>
          <a:p>
            <a:pPr marL="742950" indent="-742950" algn="just">
              <a:buClrTx/>
              <a:buFont typeface="+mj-lt"/>
              <a:buAutoNum type="alphaLcParenR" startAt="4"/>
              <a:defRPr/>
            </a:pPr>
            <a:r>
              <a:rPr lang="pt-BR" sz="3800" dirty="0">
                <a:latin typeface="Calibri" panose="020F0502020204030204" pitchFamily="34" charset="0"/>
                <a:cs typeface="Calibri" panose="020F0502020204030204" pitchFamily="34" charset="0"/>
              </a:rPr>
              <a:t>a ausência ou insuficiência de oferta de bens cujo consumo é não rival e não exclusivo</a:t>
            </a:r>
          </a:p>
          <a:p>
            <a:pPr marL="742950" indent="-742950" algn="just">
              <a:buClrTx/>
              <a:buFont typeface="+mj-lt"/>
              <a:buAutoNum type="alphaLcParenR" startAt="4"/>
              <a:defRPr/>
            </a:pPr>
            <a:r>
              <a:rPr lang="pt-BR" sz="3800" dirty="0">
                <a:latin typeface="Calibri" panose="020F0502020204030204" pitchFamily="34" charset="0"/>
                <a:cs typeface="Calibri" panose="020F0502020204030204" pitchFamily="34" charset="0"/>
              </a:rPr>
              <a:t>a presença de monopólios</a:t>
            </a:r>
          </a:p>
          <a:p>
            <a:pPr>
              <a:defRPr/>
            </a:pPr>
            <a:endParaRPr lang="en-US" sz="3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25644671"/>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63352" y="332656"/>
            <a:ext cx="11809312" cy="3886200"/>
          </a:xfrm>
        </p:spPr>
        <p:txBody>
          <a:bodyPr/>
          <a:lstStyle/>
          <a:p>
            <a:pPr marL="0" indent="0" algn="just">
              <a:buNone/>
              <a:defRPr/>
            </a:pPr>
            <a:r>
              <a:rPr lang="pt-BR" sz="3600" b="1" dirty="0">
                <a:latin typeface="Calibri" panose="020F0502020204030204" pitchFamily="34" charset="0"/>
                <a:cs typeface="Calibri" panose="020F0502020204030204" pitchFamily="34" charset="0"/>
              </a:rPr>
              <a:t>15) Economista – Min. Da Cultura – 2006 - FGV</a:t>
            </a:r>
            <a:endParaRPr lang="pt-BR" sz="3600" dirty="0">
              <a:latin typeface="Calibri" panose="020F0502020204030204" pitchFamily="34" charset="0"/>
              <a:cs typeface="Calibri" panose="020F0502020204030204" pitchFamily="34" charset="0"/>
            </a:endParaRPr>
          </a:p>
          <a:p>
            <a:pPr marL="0" indent="0" algn="just">
              <a:buNone/>
              <a:defRPr/>
            </a:pPr>
            <a:r>
              <a:rPr lang="pt-BR" sz="3600" dirty="0">
                <a:latin typeface="Calibri" panose="020F0502020204030204" pitchFamily="34" charset="0"/>
                <a:cs typeface="Calibri" panose="020F0502020204030204" pitchFamily="34" charset="0"/>
              </a:rPr>
              <a:t>A respeito dos bens públicos e privados, analise as afirmativas a seguir:</a:t>
            </a:r>
          </a:p>
          <a:p>
            <a:pPr marL="514350" indent="-514350" algn="just">
              <a:buClrTx/>
              <a:buFont typeface="+mj-lt"/>
              <a:buAutoNum type="romanUcPeriod"/>
              <a:defRPr/>
            </a:pPr>
            <a:r>
              <a:rPr lang="pt-BR" sz="3600" dirty="0">
                <a:latin typeface="Calibri" panose="020F0502020204030204" pitchFamily="34" charset="0"/>
                <a:cs typeface="Calibri" panose="020F0502020204030204" pitchFamily="34" charset="0"/>
              </a:rPr>
              <a:t>A principal característica dos bens públicos refere-se à impossibilidade de excluir determinados indivíduos ou segmentos da população de seu consumo.</a:t>
            </a:r>
          </a:p>
          <a:p>
            <a:pPr marL="514350" indent="-514350" algn="just">
              <a:buClrTx/>
              <a:buFont typeface="+mj-lt"/>
              <a:buAutoNum type="romanUcPeriod"/>
              <a:defRPr/>
            </a:pPr>
            <a:r>
              <a:rPr lang="pt-BR" sz="3600" dirty="0">
                <a:latin typeface="Calibri" panose="020F0502020204030204" pitchFamily="34" charset="0"/>
                <a:cs typeface="Calibri" panose="020F0502020204030204" pitchFamily="34" charset="0"/>
              </a:rPr>
              <a:t>São exemplos de bens públicos a Defesa Nacional e a Justiça.</a:t>
            </a:r>
          </a:p>
          <a:p>
            <a:pPr marL="514350" indent="-514350" algn="just">
              <a:buClrTx/>
              <a:buFont typeface="+mj-lt"/>
              <a:buAutoNum type="romanUcPeriod"/>
              <a:defRPr/>
            </a:pPr>
            <a:r>
              <a:rPr lang="pt-BR" sz="3600" dirty="0">
                <a:latin typeface="Calibri" panose="020F0502020204030204" pitchFamily="34" charset="0"/>
                <a:cs typeface="Calibri" panose="020F0502020204030204" pitchFamily="34" charset="0"/>
              </a:rPr>
              <a:t>Os bens privados são </a:t>
            </a:r>
            <a:r>
              <a:rPr lang="pt-BR" sz="3600" dirty="0" err="1">
                <a:latin typeface="Calibri" panose="020F0502020204030204" pitchFamily="34" charset="0"/>
                <a:cs typeface="Calibri" panose="020F0502020204030204" pitchFamily="34" charset="0"/>
              </a:rPr>
              <a:t>excluíveis</a:t>
            </a:r>
            <a:r>
              <a:rPr lang="pt-BR" sz="3600" dirty="0">
                <a:latin typeface="Calibri" panose="020F0502020204030204" pitchFamily="34" charset="0"/>
                <a:cs typeface="Calibri" panose="020F0502020204030204" pitchFamily="34" charset="0"/>
              </a:rPr>
              <a:t> e não rivais, pois o consumo por uma pessoa não impede outra de consumir o mesmo bem.</a:t>
            </a:r>
          </a:p>
          <a:p>
            <a:pPr marL="0" indent="0" algn="just">
              <a:buNone/>
              <a:defRPr/>
            </a:pPr>
            <a:endParaRPr lang="pt-BR" sz="3600" dirty="0">
              <a:latin typeface="Calibri" panose="020F0502020204030204" pitchFamily="34" charset="0"/>
              <a:cs typeface="Calibri" panose="020F0502020204030204" pitchFamily="34" charset="0"/>
            </a:endParaRPr>
          </a:p>
          <a:p>
            <a:pPr algn="just">
              <a:defRPr/>
            </a:pPr>
            <a:endParaRPr lang="pt-BR" sz="3600" dirty="0">
              <a:latin typeface="Calibri" panose="020F0502020204030204" pitchFamily="34" charset="0"/>
              <a:cs typeface="Calibri" panose="020F0502020204030204" pitchFamily="34" charset="0"/>
            </a:endParaRPr>
          </a:p>
          <a:p>
            <a:pPr>
              <a:defRPr/>
            </a:pPr>
            <a:endParaRPr lang="en-US" sz="3600" dirty="0">
              <a:latin typeface="Calibri" panose="020F0502020204030204" pitchFamily="34" charset="0"/>
              <a:cs typeface="Calibri" panose="020F0502020204030204" pitchFamily="34" charset="0"/>
            </a:endParaRPr>
          </a:p>
        </p:txBody>
      </p:sp>
      <p:sp>
        <p:nvSpPr>
          <p:cNvPr id="5" name="CaixaDeTexto 4"/>
          <p:cNvSpPr txBox="1">
            <a:spLocks noChangeArrowheads="1"/>
          </p:cNvSpPr>
          <p:nvPr/>
        </p:nvSpPr>
        <p:spPr bwMode="auto">
          <a:xfrm>
            <a:off x="-24680" y="2276872"/>
            <a:ext cx="32385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pt-BR" altLang="en-US" sz="2800">
                <a:solidFill>
                  <a:srgbClr val="FF0000"/>
                </a:solidFill>
              </a:rPr>
              <a:t>V</a:t>
            </a:r>
            <a:endParaRPr lang="en-US" altLang="en-US" sz="2800">
              <a:solidFill>
                <a:srgbClr val="FF0000"/>
              </a:solidFill>
            </a:endParaRPr>
          </a:p>
        </p:txBody>
      </p:sp>
      <p:sp>
        <p:nvSpPr>
          <p:cNvPr id="6" name="CaixaDeTexto 5"/>
          <p:cNvSpPr txBox="1">
            <a:spLocks noChangeArrowheads="1"/>
          </p:cNvSpPr>
          <p:nvPr/>
        </p:nvSpPr>
        <p:spPr bwMode="auto">
          <a:xfrm>
            <a:off x="-24680" y="3985900"/>
            <a:ext cx="32385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pt-BR" altLang="en-US" sz="2800" dirty="0">
                <a:solidFill>
                  <a:srgbClr val="FF0000"/>
                </a:solidFill>
              </a:rPr>
              <a:t>V</a:t>
            </a:r>
            <a:endParaRPr lang="en-US" altLang="en-US" sz="2800" dirty="0">
              <a:solidFill>
                <a:srgbClr val="FF0000"/>
              </a:solidFill>
            </a:endParaRPr>
          </a:p>
        </p:txBody>
      </p:sp>
      <p:sp>
        <p:nvSpPr>
          <p:cNvPr id="7" name="CaixaDeTexto 6"/>
          <p:cNvSpPr txBox="1">
            <a:spLocks noChangeArrowheads="1"/>
          </p:cNvSpPr>
          <p:nvPr/>
        </p:nvSpPr>
        <p:spPr bwMode="auto">
          <a:xfrm>
            <a:off x="-34149" y="5210036"/>
            <a:ext cx="36950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pt-BR" altLang="en-US" sz="2800" dirty="0">
                <a:solidFill>
                  <a:srgbClr val="FF0000"/>
                </a:solidFill>
              </a:rPr>
              <a:t>F</a:t>
            </a:r>
            <a:endParaRPr lang="en-US" alt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p:cNvSpPr/>
          <p:nvPr/>
        </p:nvSpPr>
        <p:spPr bwMode="auto">
          <a:xfrm>
            <a:off x="263352" y="2780928"/>
            <a:ext cx="503808" cy="649411"/>
          </a:xfrm>
          <a:prstGeom prst="ellipse">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5" name="Espaço Reservado para Conteúdo 2"/>
          <p:cNvSpPr>
            <a:spLocks noGrp="1"/>
          </p:cNvSpPr>
          <p:nvPr>
            <p:ph idx="1"/>
          </p:nvPr>
        </p:nvSpPr>
        <p:spPr>
          <a:xfrm>
            <a:off x="263352" y="-27384"/>
            <a:ext cx="11809312" cy="3886200"/>
          </a:xfrm>
        </p:spPr>
        <p:txBody>
          <a:bodyPr/>
          <a:lstStyle/>
          <a:p>
            <a:pPr marL="0" indent="0" algn="just">
              <a:buNone/>
              <a:defRPr/>
            </a:pPr>
            <a:endParaRPr lang="pt-BR" sz="3800" dirty="0">
              <a:latin typeface="Calibri" panose="020F0502020204030204" pitchFamily="34" charset="0"/>
              <a:cs typeface="Calibri" panose="020F0502020204030204" pitchFamily="34" charset="0"/>
            </a:endParaRPr>
          </a:p>
          <a:p>
            <a:pPr algn="just">
              <a:buClrTx/>
              <a:buFont typeface="Arial" panose="020B0604020202020204" pitchFamily="34" charset="0"/>
              <a:buChar char="•"/>
              <a:defRPr/>
            </a:pPr>
            <a:r>
              <a:rPr lang="pt-BR" sz="3800" dirty="0">
                <a:latin typeface="Calibri" panose="020F0502020204030204" pitchFamily="34" charset="0"/>
                <a:cs typeface="Calibri" panose="020F0502020204030204" pitchFamily="34" charset="0"/>
              </a:rPr>
              <a:t>Assinale:</a:t>
            </a:r>
          </a:p>
          <a:p>
            <a:pPr marL="457200" indent="-457200" algn="just">
              <a:buClrTx/>
              <a:buFont typeface="+mj-lt"/>
              <a:buAutoNum type="alphaLcParenR"/>
              <a:defRPr/>
            </a:pPr>
            <a:r>
              <a:rPr lang="pt-BR" sz="3800" dirty="0">
                <a:latin typeface="Calibri" panose="020F0502020204030204" pitchFamily="34" charset="0"/>
                <a:cs typeface="Calibri" panose="020F0502020204030204" pitchFamily="34" charset="0"/>
              </a:rPr>
              <a:t>se somente a afirmativa I estiver correta.</a:t>
            </a:r>
          </a:p>
          <a:p>
            <a:pPr marL="457200" indent="-457200" algn="just">
              <a:buClrTx/>
              <a:buFont typeface="+mj-lt"/>
              <a:buAutoNum type="alphaLcParenR"/>
              <a:defRPr/>
            </a:pPr>
            <a:r>
              <a:rPr lang="pt-BR" sz="3800" dirty="0">
                <a:latin typeface="Calibri" panose="020F0502020204030204" pitchFamily="34" charset="0"/>
                <a:cs typeface="Calibri" panose="020F0502020204030204" pitchFamily="34" charset="0"/>
              </a:rPr>
              <a:t>se somente a afirmativa III estiver correta.</a:t>
            </a:r>
          </a:p>
          <a:p>
            <a:pPr marL="457200" indent="-457200" algn="just">
              <a:buClrTx/>
              <a:buFont typeface="+mj-lt"/>
              <a:buAutoNum type="alphaLcParenR"/>
              <a:defRPr/>
            </a:pPr>
            <a:r>
              <a:rPr lang="pt-BR" sz="3800" dirty="0">
                <a:latin typeface="Calibri" panose="020F0502020204030204" pitchFamily="34" charset="0"/>
                <a:cs typeface="Calibri" panose="020F0502020204030204" pitchFamily="34" charset="0"/>
              </a:rPr>
              <a:t>se somente as afirmativas I e II estiverem corretas.</a:t>
            </a:r>
          </a:p>
          <a:p>
            <a:pPr marL="457200" indent="-457200" algn="just">
              <a:buClrTx/>
              <a:buFont typeface="+mj-lt"/>
              <a:buAutoNum type="alphaLcParenR"/>
              <a:defRPr/>
            </a:pPr>
            <a:r>
              <a:rPr lang="pt-BR" sz="3800" dirty="0">
                <a:latin typeface="Calibri" panose="020F0502020204030204" pitchFamily="34" charset="0"/>
                <a:cs typeface="Calibri" panose="020F0502020204030204" pitchFamily="34" charset="0"/>
              </a:rPr>
              <a:t>se somente as afirmativas I e III estiverem corretas.</a:t>
            </a:r>
          </a:p>
          <a:p>
            <a:pPr marL="457200" indent="-457200" algn="just">
              <a:buClrTx/>
              <a:buFont typeface="+mj-lt"/>
              <a:buAutoNum type="alphaLcParenR"/>
              <a:defRPr/>
            </a:pPr>
            <a:r>
              <a:rPr lang="pt-BR" sz="3800" dirty="0">
                <a:latin typeface="Calibri" panose="020F0502020204030204" pitchFamily="34" charset="0"/>
                <a:cs typeface="Calibri" panose="020F0502020204030204" pitchFamily="34" charset="0"/>
              </a:rPr>
              <a:t>se todas as afirmativas estiverem corretas.</a:t>
            </a:r>
          </a:p>
          <a:p>
            <a:pPr algn="just">
              <a:defRPr/>
            </a:pPr>
            <a:endParaRPr lang="pt-BR" sz="3800" dirty="0">
              <a:latin typeface="Calibri" panose="020F0502020204030204" pitchFamily="34" charset="0"/>
              <a:cs typeface="Calibri" panose="020F0502020204030204" pitchFamily="34" charset="0"/>
            </a:endParaRPr>
          </a:p>
          <a:p>
            <a:pPr algn="just">
              <a:defRPr/>
            </a:pPr>
            <a:endParaRPr lang="pt-BR" sz="3800" dirty="0">
              <a:latin typeface="Calibri" panose="020F0502020204030204" pitchFamily="34" charset="0"/>
              <a:cs typeface="Calibri" panose="020F0502020204030204" pitchFamily="34" charset="0"/>
            </a:endParaRPr>
          </a:p>
          <a:p>
            <a:pPr>
              <a:defRPr/>
            </a:pPr>
            <a:endParaRPr lang="en-US" sz="3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02140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p:cNvSpPr/>
          <p:nvPr/>
        </p:nvSpPr>
        <p:spPr>
          <a:xfrm>
            <a:off x="119336" y="3587262"/>
            <a:ext cx="573293" cy="590277"/>
          </a:xfrm>
          <a:prstGeom prst="ellipse">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latin typeface="Calibri" panose="020F0502020204030204" pitchFamily="34" charset="0"/>
              <a:cs typeface="Calibri" panose="020F0502020204030204" pitchFamily="34" charset="0"/>
            </a:endParaRPr>
          </a:p>
        </p:txBody>
      </p:sp>
      <p:sp>
        <p:nvSpPr>
          <p:cNvPr id="6" name="Título 1"/>
          <p:cNvSpPr>
            <a:spLocks noGrp="1"/>
          </p:cNvSpPr>
          <p:nvPr>
            <p:ph type="title"/>
          </p:nvPr>
        </p:nvSpPr>
        <p:spPr>
          <a:xfrm>
            <a:off x="191344" y="15205"/>
            <a:ext cx="10515600" cy="1325563"/>
          </a:xfrm>
        </p:spPr>
        <p:txBody>
          <a:bodyPr>
            <a:normAutofit/>
          </a:bodyPr>
          <a:lstStyle/>
          <a:p>
            <a:pPr algn="l"/>
            <a:r>
              <a:rPr lang="pt-BR" sz="3200" b="1" i="1" dirty="0">
                <a:solidFill>
                  <a:schemeClr val="tx1"/>
                </a:solidFill>
                <a:latin typeface="Arial" panose="020B0604020202020204" pitchFamily="34" charset="0"/>
                <a:cs typeface="Arial" panose="020B0604020202020204" pitchFamily="34" charset="0"/>
              </a:rPr>
              <a:t>16) IM – 2014 – Questão 7</a:t>
            </a:r>
          </a:p>
        </p:txBody>
      </p:sp>
      <p:sp>
        <p:nvSpPr>
          <p:cNvPr id="5" name="Espaço Reservado para Conteúdo 2"/>
          <p:cNvSpPr>
            <a:spLocks noGrp="1"/>
          </p:cNvSpPr>
          <p:nvPr>
            <p:ph idx="1"/>
          </p:nvPr>
        </p:nvSpPr>
        <p:spPr>
          <a:xfrm>
            <a:off x="191344" y="908720"/>
            <a:ext cx="11809312" cy="5169798"/>
          </a:xfrm>
        </p:spPr>
        <p:txBody>
          <a:bodyPr>
            <a:noAutofit/>
          </a:bodyPr>
          <a:lstStyle/>
          <a:p>
            <a:pPr marL="0" indent="0" algn="just">
              <a:buNone/>
            </a:pPr>
            <a:r>
              <a:rPr lang="pt-BR" sz="3600" dirty="0">
                <a:latin typeface="Calibri" panose="020F0502020204030204" pitchFamily="34" charset="0"/>
                <a:cs typeface="Calibri" panose="020F0502020204030204" pitchFamily="34" charset="0"/>
              </a:rPr>
              <a:t>Segundo </a:t>
            </a:r>
            <a:r>
              <a:rPr lang="pt-BR" sz="3600" dirty="0" err="1">
                <a:latin typeface="Calibri" panose="020F0502020204030204" pitchFamily="34" charset="0"/>
                <a:cs typeface="Calibri" panose="020F0502020204030204" pitchFamily="34" charset="0"/>
              </a:rPr>
              <a:t>Mankiw</a:t>
            </a:r>
            <a:r>
              <a:rPr lang="pt-BR" sz="3600" dirty="0">
                <a:latin typeface="Calibri" panose="020F0502020204030204" pitchFamily="34" charset="0"/>
                <a:cs typeface="Calibri" panose="020F0502020204030204" pitchFamily="34" charset="0"/>
              </a:rPr>
              <a:t> (2013), dentre as afirmativas abaixo sobre bens públicos e recursos comuns, assinale a opção correta.</a:t>
            </a:r>
          </a:p>
          <a:p>
            <a:pPr marL="514350" indent="-514350" algn="just">
              <a:lnSpc>
                <a:spcPct val="120000"/>
              </a:lnSpc>
              <a:buClrTx/>
              <a:buFont typeface="+mj-lt"/>
              <a:buAutoNum type="alphaLcParenR"/>
            </a:pPr>
            <a:r>
              <a:rPr lang="pt-BR" sz="3600" dirty="0">
                <a:latin typeface="Calibri" panose="020F0502020204030204" pitchFamily="34" charset="0"/>
                <a:cs typeface="Calibri" panose="020F0502020204030204" pitchFamily="34" charset="0"/>
              </a:rPr>
              <a:t>Um bem é excludente se o uso que alguém faz dele impede outras pessoas de usar a mesma unidade do bem.</a:t>
            </a:r>
          </a:p>
          <a:p>
            <a:pPr marL="514350" indent="-514350" algn="just">
              <a:buClrTx/>
              <a:buFont typeface="+mj-lt"/>
              <a:buAutoNum type="alphaLcParenR"/>
            </a:pPr>
            <a:r>
              <a:rPr lang="pt-BR" sz="3600" dirty="0">
                <a:latin typeface="Calibri" panose="020F0502020204030204" pitchFamily="34" charset="0"/>
                <a:cs typeface="Calibri" panose="020F0502020204030204" pitchFamily="34" charset="0"/>
              </a:rPr>
              <a:t>Os bens artificialmente escassos são também chamados bens de clube ou monopólios naturais.</a:t>
            </a:r>
          </a:p>
          <a:p>
            <a:pPr marL="514350" indent="-514350" algn="just">
              <a:buClrTx/>
              <a:buFont typeface="+mj-lt"/>
              <a:buAutoNum type="alphaLcParenR"/>
            </a:pPr>
            <a:r>
              <a:rPr lang="pt-BR" sz="3600" dirty="0">
                <a:latin typeface="Calibri" panose="020F0502020204030204" pitchFamily="34" charset="0"/>
                <a:cs typeface="Calibri" panose="020F0502020204030204" pitchFamily="34" charset="0"/>
              </a:rPr>
              <a:t>Os bens públicos são rivais e excludentes, como por exemplo, os shows pirotécnicos.</a:t>
            </a:r>
          </a:p>
        </p:txBody>
      </p:sp>
    </p:spTree>
    <p:extLst>
      <p:ext uri="{BB962C8B-B14F-4D97-AF65-F5344CB8AC3E}">
        <p14:creationId xmlns:p14="http://schemas.microsoft.com/office/powerpoint/2010/main" val="2215781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p:cNvSpPr>
            <a:spLocks noGrp="1"/>
          </p:cNvSpPr>
          <p:nvPr>
            <p:ph idx="1"/>
          </p:nvPr>
        </p:nvSpPr>
        <p:spPr>
          <a:xfrm>
            <a:off x="335360" y="692696"/>
            <a:ext cx="11521280" cy="5169798"/>
          </a:xfrm>
        </p:spPr>
        <p:txBody>
          <a:bodyPr>
            <a:noAutofit/>
          </a:bodyPr>
          <a:lstStyle/>
          <a:p>
            <a:pPr marL="742950" indent="-742950" algn="just">
              <a:buClrTx/>
              <a:buFont typeface="+mj-lt"/>
              <a:buAutoNum type="alphaLcParenR" startAt="4"/>
            </a:pPr>
            <a:r>
              <a:rPr lang="pt-BR" sz="3600" dirty="0">
                <a:latin typeface="Calibri" panose="020F0502020204030204" pitchFamily="34" charset="0"/>
                <a:cs typeface="Calibri" panose="020F0502020204030204" pitchFamily="34" charset="0"/>
              </a:rPr>
              <a:t>A patente de um conhecimento tecnológico específico não torna excludente o conhecimento criado pelo inventor.</a:t>
            </a:r>
          </a:p>
          <a:p>
            <a:pPr marL="742950" indent="-742950" algn="just">
              <a:buClrTx/>
              <a:buFont typeface="+mj-lt"/>
              <a:buAutoNum type="alphaLcParenR" startAt="4"/>
            </a:pPr>
            <a:r>
              <a:rPr lang="pt-BR" sz="3600" dirty="0">
                <a:latin typeface="Calibri" panose="020F0502020204030204" pitchFamily="34" charset="0"/>
                <a:cs typeface="Calibri" panose="020F0502020204030204" pitchFamily="34" charset="0"/>
              </a:rPr>
              <a:t>Os recursos comuns, como por exemplo, o ar puro, são bens excludentes mas não rivais.</a:t>
            </a:r>
          </a:p>
        </p:txBody>
      </p:sp>
    </p:spTree>
    <p:extLst>
      <p:ext uri="{BB962C8B-B14F-4D97-AF65-F5344CB8AC3E}">
        <p14:creationId xmlns:p14="http://schemas.microsoft.com/office/powerpoint/2010/main" val="2813470962"/>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p:cNvSpPr/>
          <p:nvPr/>
        </p:nvSpPr>
        <p:spPr>
          <a:xfrm>
            <a:off x="263352" y="3179299"/>
            <a:ext cx="648072" cy="681750"/>
          </a:xfrm>
          <a:prstGeom prst="ellipse">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Título 1"/>
          <p:cNvSpPr>
            <a:spLocks noGrp="1"/>
          </p:cNvSpPr>
          <p:nvPr>
            <p:ph type="title"/>
          </p:nvPr>
        </p:nvSpPr>
        <p:spPr>
          <a:xfrm>
            <a:off x="407368" y="-5936"/>
            <a:ext cx="10515600" cy="1325563"/>
          </a:xfrm>
        </p:spPr>
        <p:txBody>
          <a:bodyPr>
            <a:normAutofit/>
          </a:bodyPr>
          <a:lstStyle/>
          <a:p>
            <a:pPr algn="l"/>
            <a:r>
              <a:rPr lang="pt-BR" sz="3200" b="1" i="1" dirty="0">
                <a:solidFill>
                  <a:schemeClr val="tx1"/>
                </a:solidFill>
                <a:latin typeface="Arial" panose="020B0604020202020204" pitchFamily="34" charset="0"/>
                <a:cs typeface="Arial" panose="020B0604020202020204" pitchFamily="34" charset="0"/>
              </a:rPr>
              <a:t>17) IM – 2014 – Questão 50</a:t>
            </a:r>
          </a:p>
        </p:txBody>
      </p:sp>
      <p:sp>
        <p:nvSpPr>
          <p:cNvPr id="5" name="Espaço Reservado para Conteúdo 2"/>
          <p:cNvSpPr>
            <a:spLocks noGrp="1"/>
          </p:cNvSpPr>
          <p:nvPr>
            <p:ph idx="1"/>
          </p:nvPr>
        </p:nvSpPr>
        <p:spPr>
          <a:xfrm>
            <a:off x="407369" y="1110008"/>
            <a:ext cx="11360562" cy="4351338"/>
          </a:xfrm>
        </p:spPr>
        <p:txBody>
          <a:bodyPr>
            <a:noAutofit/>
          </a:bodyPr>
          <a:lstStyle/>
          <a:p>
            <a:pPr marL="0" indent="0" algn="just">
              <a:buNone/>
            </a:pPr>
            <a:r>
              <a:rPr lang="pt-BR" sz="3000" dirty="0">
                <a:latin typeface="Arial" panose="020B0604020202020204" pitchFamily="34" charset="0"/>
                <a:cs typeface="Arial" panose="020B0604020202020204" pitchFamily="34" charset="0"/>
              </a:rPr>
              <a:t>A proposição de que, se os agentes econômicos privados puderem negociar sem custo a alocação de recursos, poderão resolver por si só o problema das externalidades refere-se ao:</a:t>
            </a:r>
          </a:p>
          <a:p>
            <a:pPr marL="0" indent="0" algn="just">
              <a:buNone/>
            </a:pPr>
            <a:endParaRPr lang="pt-BR" sz="600" dirty="0">
              <a:latin typeface="Arial" panose="020B0604020202020204" pitchFamily="34" charset="0"/>
              <a:cs typeface="Arial" panose="020B0604020202020204" pitchFamily="34" charset="0"/>
            </a:endParaRPr>
          </a:p>
          <a:p>
            <a:pPr marL="457200" indent="-457200">
              <a:buClrTx/>
              <a:buFont typeface="+mj-lt"/>
              <a:buAutoNum type="alphaLcParenR"/>
            </a:pPr>
            <a:r>
              <a:rPr lang="pt-BR" sz="3000" dirty="0">
                <a:latin typeface="Arial" panose="020B0604020202020204" pitchFamily="34" charset="0"/>
                <a:cs typeface="Arial" panose="020B0604020202020204" pitchFamily="34" charset="0"/>
              </a:rPr>
              <a:t>Efeito de Meade.</a:t>
            </a:r>
          </a:p>
          <a:p>
            <a:pPr marL="457200" indent="-457200">
              <a:buClrTx/>
              <a:buFont typeface="+mj-lt"/>
              <a:buAutoNum type="alphaLcParenR"/>
            </a:pPr>
            <a:r>
              <a:rPr lang="pt-BR" sz="3000" dirty="0">
                <a:latin typeface="Arial" panose="020B0604020202020204" pitchFamily="34" charset="0"/>
                <a:cs typeface="Arial" panose="020B0604020202020204" pitchFamily="34" charset="0"/>
              </a:rPr>
              <a:t>Teorema de Coase.</a:t>
            </a:r>
          </a:p>
          <a:p>
            <a:pPr marL="457200" indent="-457200">
              <a:buClrTx/>
              <a:buFont typeface="+mj-lt"/>
              <a:buAutoNum type="alphaLcParenR"/>
            </a:pPr>
            <a:r>
              <a:rPr lang="pt-BR" sz="3000" dirty="0">
                <a:latin typeface="Arial" panose="020B0604020202020204" pitchFamily="34" charset="0"/>
                <a:cs typeface="Arial" panose="020B0604020202020204" pitchFamily="34" charset="0"/>
              </a:rPr>
              <a:t>Paradoxo de </a:t>
            </a:r>
            <a:r>
              <a:rPr lang="pt-BR" sz="3000" dirty="0" err="1">
                <a:latin typeface="Arial" panose="020B0604020202020204" pitchFamily="34" charset="0"/>
                <a:cs typeface="Arial" panose="020B0604020202020204" pitchFamily="34" charset="0"/>
              </a:rPr>
              <a:t>Condorcet</a:t>
            </a:r>
            <a:r>
              <a:rPr lang="pt-BR" sz="3000" dirty="0">
                <a:latin typeface="Arial" panose="020B0604020202020204" pitchFamily="34" charset="0"/>
                <a:cs typeface="Arial" panose="020B0604020202020204" pitchFamily="34" charset="0"/>
              </a:rPr>
              <a:t>.</a:t>
            </a:r>
          </a:p>
          <a:p>
            <a:pPr marL="457200" indent="-457200">
              <a:buClrTx/>
              <a:buFont typeface="+mj-lt"/>
              <a:buAutoNum type="alphaLcParenR"/>
            </a:pPr>
            <a:r>
              <a:rPr lang="pt-BR" sz="3000" dirty="0">
                <a:latin typeface="Arial" panose="020B0604020202020204" pitchFamily="34" charset="0"/>
                <a:cs typeface="Arial" panose="020B0604020202020204" pitchFamily="34" charset="0"/>
              </a:rPr>
              <a:t>Teorema de Arrow.</a:t>
            </a:r>
          </a:p>
          <a:p>
            <a:pPr marL="457200" indent="-457200">
              <a:buClrTx/>
              <a:buFont typeface="+mj-lt"/>
              <a:buAutoNum type="alphaLcParenR"/>
            </a:pPr>
            <a:r>
              <a:rPr lang="pt-BR" sz="3000" dirty="0">
                <a:latin typeface="Arial" panose="020B0604020202020204" pitchFamily="34" charset="0"/>
                <a:cs typeface="Arial" panose="020B0604020202020204" pitchFamily="34" charset="0"/>
              </a:rPr>
              <a:t>Teorema de </a:t>
            </a:r>
            <a:r>
              <a:rPr lang="pt-BR" sz="3000" dirty="0" err="1">
                <a:latin typeface="Arial" panose="020B0604020202020204" pitchFamily="34" charset="0"/>
                <a:cs typeface="Arial" panose="020B0604020202020204" pitchFamily="34" charset="0"/>
              </a:rPr>
              <a:t>Volcker</a:t>
            </a:r>
            <a:r>
              <a:rPr lang="pt-BR" sz="3000" dirty="0">
                <a:latin typeface="Arial" panose="020B0604020202020204" pitchFamily="34" charset="0"/>
                <a:cs typeface="Arial" panose="020B0604020202020204" pitchFamily="34" charset="0"/>
              </a:rPr>
              <a:t>.</a:t>
            </a:r>
          </a:p>
          <a:p>
            <a:pPr algn="just"/>
            <a:endParaRPr lang="pt-B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918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4"/>
          <p:cNvSpPr>
            <a:spLocks noGrp="1" noChangeArrowheads="1"/>
          </p:cNvSpPr>
          <p:nvPr>
            <p:ph type="title"/>
          </p:nvPr>
        </p:nvSpPr>
        <p:spPr>
          <a:xfrm>
            <a:off x="2212032" y="53752"/>
            <a:ext cx="7772400" cy="11430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Princípios de Tributação</a:t>
            </a:r>
          </a:p>
        </p:txBody>
      </p:sp>
      <p:sp>
        <p:nvSpPr>
          <p:cNvPr id="113667" name="Rectangle 5"/>
          <p:cNvSpPr>
            <a:spLocks noGrp="1" noChangeArrowheads="1"/>
          </p:cNvSpPr>
          <p:nvPr>
            <p:ph idx="1"/>
          </p:nvPr>
        </p:nvSpPr>
        <p:spPr>
          <a:xfrm>
            <a:off x="191344" y="1042392"/>
            <a:ext cx="11809312" cy="4114800"/>
          </a:xfrm>
          <a:noFill/>
        </p:spPr>
        <p:txBody>
          <a:bodyPr/>
          <a:lstStyle/>
          <a:p>
            <a:pPr marL="857250" indent="-857250" algn="just" eaLnBrk="1" hangingPunct="1">
              <a:buClrTx/>
              <a:buFont typeface="+mj-lt"/>
              <a:buAutoNum type="romanUcPeriod"/>
            </a:pPr>
            <a:r>
              <a:rPr lang="pt-BR" altLang="en-US" sz="3800" b="1" dirty="0">
                <a:latin typeface="Calibri" panose="020F0502020204030204" pitchFamily="34" charset="0"/>
                <a:cs typeface="Calibri" panose="020F0502020204030204" pitchFamily="34" charset="0"/>
              </a:rPr>
              <a:t>Eficiência (Neutralidade): </a:t>
            </a:r>
            <a:r>
              <a:rPr lang="pt-BR" altLang="en-US" sz="3800" dirty="0">
                <a:latin typeface="Calibri" panose="020F0502020204030204" pitchFamily="34" charset="0"/>
                <a:cs typeface="Calibri" panose="020F0502020204030204" pitchFamily="34" charset="0"/>
              </a:rPr>
              <a:t>o tributo não deve provocar distorções; se possível deve ser utilizado para aumentar a eficiência econômica.</a:t>
            </a:r>
          </a:p>
          <a:p>
            <a:pPr algn="just" eaLnBrk="1" hangingPunct="1">
              <a:buClrTx/>
              <a:buFont typeface="+mj-lt"/>
              <a:buAutoNum type="romanUcPeriod"/>
            </a:pPr>
            <a:endParaRPr lang="pt-BR" altLang="en-US" sz="1200" dirty="0">
              <a:latin typeface="Calibri" panose="020F0502020204030204" pitchFamily="34" charset="0"/>
              <a:cs typeface="Calibri" panose="020F0502020204030204" pitchFamily="34" charset="0"/>
            </a:endParaRPr>
          </a:p>
          <a:p>
            <a:pPr marL="857250" indent="-857250" algn="just" eaLnBrk="1" hangingPunct="1">
              <a:buClrTx/>
              <a:buFont typeface="+mj-lt"/>
              <a:buAutoNum type="romanUcPeriod"/>
            </a:pPr>
            <a:r>
              <a:rPr lang="pt-BR" altLang="en-US" sz="3800" b="1" dirty="0">
                <a:latin typeface="Calibri" panose="020F0502020204030204" pitchFamily="34" charset="0"/>
                <a:cs typeface="Calibri" panose="020F0502020204030204" pitchFamily="34" charset="0"/>
              </a:rPr>
              <a:t>Justiça Social (equidade): </a:t>
            </a:r>
            <a:r>
              <a:rPr lang="pt-BR" altLang="en-US" sz="3800" dirty="0">
                <a:latin typeface="Calibri" panose="020F0502020204030204" pitchFamily="34" charset="0"/>
                <a:cs typeface="Calibri" panose="020F0502020204030204" pitchFamily="34" charset="0"/>
              </a:rPr>
              <a:t>o sistema tributário deve ser justo (assim deve ser percebido), tratando aqueles em circunstâncias similares de modo similar e impondo um gravame tributário maior sobre aqueles que podem melhor arcá-lo.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 calcmode="lin" valueType="num">
                                      <p:cBhvr additive="base">
                                        <p:cTn id="7" dur="500" fill="hold"/>
                                        <p:tgtEl>
                                          <p:spTgt spid="1136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36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3667">
                                            <p:txEl>
                                              <p:pRg st="2" end="2"/>
                                            </p:txEl>
                                          </p:spTgt>
                                        </p:tgtEl>
                                        <p:attrNameLst>
                                          <p:attrName>style.visibility</p:attrName>
                                        </p:attrNameLst>
                                      </p:cBhvr>
                                      <p:to>
                                        <p:strVal val="visible"/>
                                      </p:to>
                                    </p:set>
                                    <p:anim calcmode="lin" valueType="num">
                                      <p:cBhvr additive="base">
                                        <p:cTn id="13" dur="500" fill="hold"/>
                                        <p:tgtEl>
                                          <p:spTgt spid="11366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366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Grp="1" noChangeArrowheads="1"/>
          </p:cNvSpPr>
          <p:nvPr>
            <p:ph type="title"/>
          </p:nvPr>
        </p:nvSpPr>
        <p:spPr>
          <a:xfrm>
            <a:off x="2212032" y="53752"/>
            <a:ext cx="7772400" cy="11430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Princípios de Tributação</a:t>
            </a:r>
          </a:p>
        </p:txBody>
      </p:sp>
      <p:sp>
        <p:nvSpPr>
          <p:cNvPr id="9" name="Rectangle 5"/>
          <p:cNvSpPr>
            <a:spLocks noGrp="1" noChangeArrowheads="1"/>
          </p:cNvSpPr>
          <p:nvPr>
            <p:ph idx="1"/>
          </p:nvPr>
        </p:nvSpPr>
        <p:spPr>
          <a:xfrm>
            <a:off x="119336" y="1042392"/>
            <a:ext cx="12000656" cy="4114800"/>
          </a:xfrm>
          <a:noFill/>
        </p:spPr>
        <p:txBody>
          <a:bodyPr/>
          <a:lstStyle/>
          <a:p>
            <a:pPr marL="857250" indent="-857250" algn="just" eaLnBrk="1" hangingPunct="1">
              <a:buClrTx/>
              <a:buFont typeface="+mj-lt"/>
              <a:buAutoNum type="romanUcPeriod" startAt="3"/>
            </a:pPr>
            <a:r>
              <a:rPr lang="pt-BR" altLang="en-US" sz="3800" b="1" dirty="0">
                <a:latin typeface="Calibri" panose="020F0502020204030204" pitchFamily="34" charset="0"/>
                <a:cs typeface="Calibri" panose="020F0502020204030204" pitchFamily="34" charset="0"/>
              </a:rPr>
              <a:t>Simplicidade Administrativa: </a:t>
            </a:r>
            <a:r>
              <a:rPr lang="pt-BR" altLang="en-US" sz="3800" dirty="0">
                <a:latin typeface="Calibri" panose="020F0502020204030204" pitchFamily="34" charset="0"/>
                <a:cs typeface="Calibri" panose="020F0502020204030204" pitchFamily="34" charset="0"/>
              </a:rPr>
              <a:t>o sistema tributário deve ter baixos custos de administração e de cumprimento das obrigações tributárias.</a:t>
            </a:r>
          </a:p>
          <a:p>
            <a:pPr algn="just" eaLnBrk="1" hangingPunct="1">
              <a:buClrTx/>
              <a:buFont typeface="+mj-lt"/>
              <a:buAutoNum type="romanUcPeriod" startAt="3"/>
            </a:pPr>
            <a:endParaRPr lang="pt-BR" altLang="en-US" sz="1200" dirty="0">
              <a:latin typeface="Calibri" panose="020F0502020204030204" pitchFamily="34" charset="0"/>
              <a:cs typeface="Calibri" panose="020F0502020204030204" pitchFamily="34" charset="0"/>
            </a:endParaRPr>
          </a:p>
          <a:p>
            <a:pPr marL="857250" indent="-857250" algn="just" eaLnBrk="1" hangingPunct="1">
              <a:buClrTx/>
              <a:buFont typeface="+mj-lt"/>
              <a:buAutoNum type="romanUcPeriod" startAt="3"/>
            </a:pPr>
            <a:r>
              <a:rPr lang="pt-BR" altLang="en-US" sz="3800" b="1" dirty="0">
                <a:latin typeface="Calibri" panose="020F0502020204030204" pitchFamily="34" charset="0"/>
                <a:cs typeface="Calibri" panose="020F0502020204030204" pitchFamily="34" charset="0"/>
              </a:rPr>
              <a:t>Flexibilidade:</a:t>
            </a:r>
            <a:r>
              <a:rPr lang="pt-BR" altLang="en-US" sz="3800" dirty="0">
                <a:latin typeface="Calibri" panose="020F0502020204030204" pitchFamily="34" charset="0"/>
                <a:cs typeface="Calibri" panose="020F0502020204030204" pitchFamily="34" charset="0"/>
              </a:rPr>
              <a:t> o sistema deve permitir adaptação fácil às mudanças na economia.</a:t>
            </a:r>
          </a:p>
          <a:p>
            <a:pPr algn="just" eaLnBrk="1" hangingPunct="1">
              <a:buClrTx/>
              <a:buFont typeface="+mj-lt"/>
              <a:buAutoNum type="romanUcPeriod" startAt="3"/>
            </a:pPr>
            <a:endParaRPr lang="pt-BR" altLang="en-US" sz="1200" dirty="0">
              <a:latin typeface="Calibri" panose="020F0502020204030204" pitchFamily="34" charset="0"/>
              <a:cs typeface="Calibri" panose="020F0502020204030204" pitchFamily="34" charset="0"/>
            </a:endParaRPr>
          </a:p>
          <a:p>
            <a:pPr marL="857250" indent="-857250" algn="just" eaLnBrk="1" hangingPunct="1">
              <a:buClrTx/>
              <a:buFont typeface="+mj-lt"/>
              <a:buAutoNum type="romanUcPeriod" startAt="3"/>
            </a:pPr>
            <a:r>
              <a:rPr lang="pt-BR" altLang="en-US" sz="3800" b="1" dirty="0">
                <a:latin typeface="Calibri" panose="020F0502020204030204" pitchFamily="34" charset="0"/>
                <a:cs typeface="Calibri" panose="020F0502020204030204" pitchFamily="34" charset="0"/>
              </a:rPr>
              <a:t>Responsabilidade Política: </a:t>
            </a:r>
            <a:r>
              <a:rPr lang="pt-BR" altLang="en-US" sz="3800" dirty="0">
                <a:latin typeface="Calibri" panose="020F0502020204030204" pitchFamily="34" charset="0"/>
                <a:cs typeface="Calibri" panose="020F0502020204030204" pitchFamily="34" charset="0"/>
              </a:rPr>
              <a:t>o sistema deve ser transparente.</a:t>
            </a:r>
          </a:p>
        </p:txBody>
      </p:sp>
    </p:spTree>
    <p:extLst>
      <p:ext uri="{BB962C8B-B14F-4D97-AF65-F5344CB8AC3E}">
        <p14:creationId xmlns:p14="http://schemas.microsoft.com/office/powerpoint/2010/main" val="384449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additive="base">
                                        <p:cTn id="13"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 calcmode="lin" valueType="num">
                                      <p:cBhvr additive="base">
                                        <p:cTn id="19"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4"/>
          <p:cNvSpPr>
            <a:spLocks noGrp="1" noChangeArrowheads="1"/>
          </p:cNvSpPr>
          <p:nvPr>
            <p:ph type="title"/>
          </p:nvPr>
        </p:nvSpPr>
        <p:spPr>
          <a:xfrm>
            <a:off x="1919536" y="125760"/>
            <a:ext cx="7772400" cy="11430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Eficiência</a:t>
            </a:r>
          </a:p>
        </p:txBody>
      </p:sp>
      <p:sp>
        <p:nvSpPr>
          <p:cNvPr id="115715" name="Rectangle 5"/>
          <p:cNvSpPr>
            <a:spLocks noGrp="1" noChangeArrowheads="1"/>
          </p:cNvSpPr>
          <p:nvPr>
            <p:ph idx="1"/>
          </p:nvPr>
        </p:nvSpPr>
        <p:spPr>
          <a:xfrm>
            <a:off x="191344" y="1124744"/>
            <a:ext cx="11809312" cy="4114800"/>
          </a:xfrm>
          <a:noFill/>
        </p:spPr>
        <p:txBody>
          <a:bodyPr/>
          <a:lstStyle/>
          <a:p>
            <a:pPr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Na ausência de falhas de mercado, o mercado aloca eficientemente os recursos.</a:t>
            </a:r>
          </a:p>
          <a:p>
            <a:pPr algn="just" eaLnBrk="1" hangingPunct="1">
              <a:buClrTx/>
              <a:buFont typeface="Arial" panose="020B0604020202020204" pitchFamily="34" charset="0"/>
              <a:buChar char="•"/>
            </a:pPr>
            <a:endParaRPr lang="pt-BR" altLang="en-US" sz="120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Os tributos, contudo, distorcem os preços relativos.</a:t>
            </a:r>
          </a:p>
          <a:p>
            <a:pPr lvl="1"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Distorção dos sinais emitidos pelos preços e alteração da alocação de recursos.</a:t>
            </a:r>
          </a:p>
          <a:p>
            <a:pPr lvl="1"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Implicações sobre poupança e trabalho e sobre decisões de consumo e produção.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5715">
                                            <p:txEl>
                                              <p:pRg st="2" end="2"/>
                                            </p:txEl>
                                          </p:spTgt>
                                        </p:tgtEl>
                                        <p:attrNameLst>
                                          <p:attrName>style.visibility</p:attrName>
                                        </p:attrNameLst>
                                      </p:cBhvr>
                                      <p:to>
                                        <p:strVal val="visible"/>
                                      </p:to>
                                    </p:set>
                                    <p:anim calcmode="lin" valueType="num">
                                      <p:cBhvr additive="base">
                                        <p:cTn id="7" dur="500" fill="hold"/>
                                        <p:tgtEl>
                                          <p:spTgt spid="11571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571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5715">
                                            <p:txEl>
                                              <p:pRg st="3" end="3"/>
                                            </p:txEl>
                                          </p:spTgt>
                                        </p:tgtEl>
                                        <p:attrNameLst>
                                          <p:attrName>style.visibility</p:attrName>
                                        </p:attrNameLst>
                                      </p:cBhvr>
                                      <p:to>
                                        <p:strVal val="visible"/>
                                      </p:to>
                                    </p:set>
                                    <p:anim calcmode="lin" valueType="num">
                                      <p:cBhvr additive="base">
                                        <p:cTn id="11" dur="500" fill="hold"/>
                                        <p:tgtEl>
                                          <p:spTgt spid="11571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5715">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15715">
                                            <p:txEl>
                                              <p:pRg st="4" end="4"/>
                                            </p:txEl>
                                          </p:spTgt>
                                        </p:tgtEl>
                                        <p:attrNameLst>
                                          <p:attrName>style.visibility</p:attrName>
                                        </p:attrNameLst>
                                      </p:cBhvr>
                                      <p:to>
                                        <p:strVal val="visible"/>
                                      </p:to>
                                    </p:set>
                                    <p:anim calcmode="lin" valueType="num">
                                      <p:cBhvr additive="base">
                                        <p:cTn id="15" dur="500" fill="hold"/>
                                        <p:tgtEl>
                                          <p:spTgt spid="115715">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57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ítulo 1"/>
          <p:cNvSpPr>
            <a:spLocks noGrp="1"/>
          </p:cNvSpPr>
          <p:nvPr>
            <p:ph type="title"/>
          </p:nvPr>
        </p:nvSpPr>
        <p:spPr>
          <a:xfrm>
            <a:off x="1981200" y="41176"/>
            <a:ext cx="8229600" cy="1371600"/>
          </a:xfrm>
        </p:spPr>
        <p:txBody>
          <a:bodyPr/>
          <a:lstStyle/>
          <a:p>
            <a:pPr algn="ctr"/>
            <a:r>
              <a:rPr lang="pt-BR" altLang="en-US" sz="4800" b="1" dirty="0">
                <a:solidFill>
                  <a:schemeClr val="tx1"/>
                </a:solidFill>
                <a:latin typeface="Calibri" panose="020F0502020204030204" pitchFamily="34" charset="0"/>
                <a:cs typeface="Calibri" panose="020F0502020204030204" pitchFamily="34" charset="0"/>
              </a:rPr>
              <a:t>IVA e Tributos em Cascata</a:t>
            </a:r>
            <a:endParaRPr lang="en-US" altLang="en-US" sz="4800" b="1" dirty="0">
              <a:solidFill>
                <a:schemeClr val="tx1"/>
              </a:solidFill>
              <a:latin typeface="Calibri" panose="020F0502020204030204" pitchFamily="34" charset="0"/>
              <a:cs typeface="Calibri" panose="020F0502020204030204" pitchFamily="34" charset="0"/>
            </a:endParaRPr>
          </a:p>
        </p:txBody>
      </p:sp>
      <p:sp>
        <p:nvSpPr>
          <p:cNvPr id="3" name="Espaço Reservado para Conteúdo 2"/>
          <p:cNvSpPr>
            <a:spLocks noGrp="1"/>
          </p:cNvSpPr>
          <p:nvPr>
            <p:ph idx="1"/>
          </p:nvPr>
        </p:nvSpPr>
        <p:spPr>
          <a:xfrm>
            <a:off x="119336" y="1196752"/>
            <a:ext cx="11665296" cy="4392835"/>
          </a:xfrm>
        </p:spPr>
        <p:txBody>
          <a:bodyPr/>
          <a:lstStyle/>
          <a:p>
            <a:pPr algn="just">
              <a:buClrTx/>
              <a:buFont typeface="Arial" panose="020B0604020202020204" pitchFamily="34" charset="0"/>
              <a:buChar char="•"/>
              <a:defRPr/>
            </a:pPr>
            <a:r>
              <a:rPr lang="pt-BR" sz="3500" dirty="0">
                <a:latin typeface="Calibri" panose="020F0502020204030204" pitchFamily="34" charset="0"/>
                <a:cs typeface="Calibri" panose="020F0502020204030204" pitchFamily="34" charset="0"/>
              </a:rPr>
              <a:t>Observe que um tributo pode interferir muito ou pouco nas decisões de produção, dependendo não somente da alíquota, mas de como ele é cobrado.</a:t>
            </a:r>
          </a:p>
          <a:p>
            <a:pPr lvl="1" algn="just">
              <a:buClrTx/>
              <a:buFont typeface="Arial" panose="020B0604020202020204" pitchFamily="34" charset="0"/>
              <a:buChar char="•"/>
              <a:defRPr/>
            </a:pPr>
            <a:r>
              <a:rPr lang="pt-BR" sz="3500" dirty="0">
                <a:latin typeface="Calibri" panose="020F0502020204030204" pitchFamily="34" charset="0"/>
                <a:cs typeface="Calibri" panose="020F0502020204030204" pitchFamily="34" charset="0"/>
              </a:rPr>
              <a:t>No caso de um tributo em cascata, teremos uma m</a:t>
            </a:r>
            <a:r>
              <a:rPr lang="pt-BR" altLang="en-US" sz="3500" dirty="0">
                <a:latin typeface="Calibri" panose="020F0502020204030204" pitchFamily="34" charset="0"/>
                <a:cs typeface="Calibri" panose="020F0502020204030204" pitchFamily="34" charset="0"/>
              </a:rPr>
              <a:t>aior tributação dos produtos que possuem uma cadeia produtiva longa. </a:t>
            </a:r>
          </a:p>
          <a:p>
            <a:pPr lvl="1" algn="just">
              <a:buClrTx/>
              <a:buFont typeface="Arial" panose="020B0604020202020204" pitchFamily="34" charset="0"/>
              <a:buChar char="•"/>
              <a:defRPr/>
            </a:pPr>
            <a:r>
              <a:rPr lang="pt-BR" sz="3500" dirty="0">
                <a:latin typeface="Calibri" panose="020F0502020204030204" pitchFamily="34" charset="0"/>
                <a:cs typeface="Calibri" panose="020F0502020204030204" pitchFamily="34" charset="0"/>
              </a:rPr>
              <a:t>O tributos de valor adicionado tendem a resolver esse problema, minimizando o impacto sobre a eficiência econômica (são mais eficientes ou menos ineficientes).</a:t>
            </a:r>
          </a:p>
          <a:p>
            <a:pPr algn="just">
              <a:buClrTx/>
              <a:buFont typeface="Arial" panose="020B0604020202020204" pitchFamily="34" charset="0"/>
              <a:buChar char="•"/>
              <a:defRPr/>
            </a:pPr>
            <a:endParaRPr lang="en-US" sz="35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97148" y="-99392"/>
            <a:ext cx="11747524" cy="1371600"/>
          </a:xfrm>
        </p:spPr>
        <p:txBody>
          <a:bodyPr/>
          <a:lstStyle/>
          <a:p>
            <a:pPr algn="just" eaLnBrk="1" hangingPunct="1"/>
            <a:r>
              <a:rPr lang="pt-BR" altLang="en-US" sz="4400" b="1" dirty="0">
                <a:solidFill>
                  <a:schemeClr val="tx1"/>
                </a:solidFill>
                <a:latin typeface="Calibri" panose="020F0502020204030204" pitchFamily="34" charset="0"/>
                <a:cs typeface="Calibri" panose="020F0502020204030204" pitchFamily="34" charset="0"/>
              </a:rPr>
              <a:t>Pensando Como um Economista do Setor Público</a:t>
            </a:r>
          </a:p>
        </p:txBody>
      </p:sp>
      <p:sp>
        <p:nvSpPr>
          <p:cNvPr id="14339" name="Rectangle 3"/>
          <p:cNvSpPr>
            <a:spLocks noGrp="1" noChangeArrowheads="1"/>
          </p:cNvSpPr>
          <p:nvPr>
            <p:ph idx="1"/>
          </p:nvPr>
        </p:nvSpPr>
        <p:spPr>
          <a:xfrm>
            <a:off x="263352" y="1124222"/>
            <a:ext cx="11737304" cy="5545138"/>
          </a:xfrm>
        </p:spPr>
        <p:txBody>
          <a:bodyPr/>
          <a:lstStyle/>
          <a:p>
            <a:pPr algn="just" eaLnBrk="1" hangingPunct="1">
              <a:lnSpc>
                <a:spcPct val="80000"/>
              </a:lnSpc>
              <a:buClrTx/>
              <a:buFont typeface="Arial" panose="020B0604020202020204" pitchFamily="34" charset="0"/>
              <a:buChar char="•"/>
            </a:pPr>
            <a:r>
              <a:rPr lang="pt-BR" altLang="en-US" sz="3600" b="1" dirty="0">
                <a:latin typeface="Calibri" panose="020F0502020204030204" pitchFamily="34" charset="0"/>
                <a:cs typeface="Calibri" panose="020F0502020204030204" pitchFamily="34" charset="0"/>
              </a:rPr>
              <a:t>Economistas estudam a escassez </a:t>
            </a:r>
            <a:r>
              <a:rPr lang="pt-BR" altLang="en-US" sz="3600" dirty="0">
                <a:latin typeface="Calibri" panose="020F0502020204030204" pitchFamily="34" charset="0"/>
                <a:cs typeface="Calibri" panose="020F0502020204030204" pitchFamily="34" charset="0"/>
              </a:rPr>
              <a:t>→ como a sociedade faz escolhas, dado que os recursos são limitados ?</a:t>
            </a:r>
          </a:p>
          <a:p>
            <a:pPr algn="just" eaLnBrk="1" hangingPunct="1">
              <a:lnSpc>
                <a:spcPct val="80000"/>
              </a:lnSpc>
              <a:buClrTx/>
              <a:buFont typeface="Arial" panose="020B0604020202020204" pitchFamily="34" charset="0"/>
              <a:buChar char="•"/>
            </a:pPr>
            <a:endParaRPr lang="pt-BR" altLang="en-US" sz="400" dirty="0">
              <a:latin typeface="Calibri" panose="020F0502020204030204" pitchFamily="34" charset="0"/>
              <a:cs typeface="Calibri" panose="020F0502020204030204" pitchFamily="34" charset="0"/>
            </a:endParaRPr>
          </a:p>
          <a:p>
            <a:pPr algn="just" eaLnBrk="1" hangingPunct="1">
              <a:lnSpc>
                <a:spcPct val="80000"/>
              </a:lnSpc>
              <a:buClrTx/>
              <a:buFont typeface="Arial" panose="020B0604020202020204" pitchFamily="34" charset="0"/>
              <a:buChar char="•"/>
            </a:pPr>
            <a:r>
              <a:rPr lang="pt-BR" altLang="en-US" sz="3600" dirty="0">
                <a:latin typeface="Calibri" panose="020F0502020204030204" pitchFamily="34" charset="0"/>
                <a:cs typeface="Calibri" panose="020F0502020204030204" pitchFamily="34" charset="0"/>
              </a:rPr>
              <a:t>Devem ser respondidas as seguintes perguntas, consideradas como questões centrais. </a:t>
            </a:r>
          </a:p>
          <a:p>
            <a:pPr algn="just" eaLnBrk="1" hangingPunct="1">
              <a:lnSpc>
                <a:spcPct val="80000"/>
              </a:lnSpc>
              <a:buClrTx/>
              <a:buFont typeface="Arial" panose="020B0604020202020204" pitchFamily="34" charset="0"/>
              <a:buChar char="•"/>
            </a:pPr>
            <a:endParaRPr lang="pt-BR" altLang="en-US" sz="200" dirty="0">
              <a:latin typeface="Calibri" panose="020F0502020204030204" pitchFamily="34" charset="0"/>
              <a:cs typeface="Calibri" panose="020F0502020204030204" pitchFamily="34" charset="0"/>
            </a:endParaRPr>
          </a:p>
          <a:p>
            <a:pPr lvl="1" algn="just" eaLnBrk="1" hangingPunct="1">
              <a:lnSpc>
                <a:spcPct val="80000"/>
              </a:lnSpc>
              <a:buClrTx/>
              <a:buFont typeface="Arial" panose="020B0604020202020204" pitchFamily="34" charset="0"/>
              <a:buChar char="•"/>
            </a:pPr>
            <a:r>
              <a:rPr lang="pt-BR" altLang="en-US" sz="3600" b="1" dirty="0">
                <a:latin typeface="Calibri" panose="020F0502020204030204" pitchFamily="34" charset="0"/>
                <a:cs typeface="Calibri" panose="020F0502020204030204" pitchFamily="34" charset="0"/>
              </a:rPr>
              <a:t>O que será produzido?</a:t>
            </a:r>
          </a:p>
          <a:p>
            <a:pPr lvl="1" algn="just" eaLnBrk="1" hangingPunct="1">
              <a:lnSpc>
                <a:spcPct val="80000"/>
              </a:lnSpc>
              <a:buClrTx/>
              <a:buFont typeface="Arial" panose="020B0604020202020204" pitchFamily="34" charset="0"/>
              <a:buChar char="•"/>
            </a:pPr>
            <a:r>
              <a:rPr lang="pt-BR" altLang="en-US" sz="3600" b="1" dirty="0">
                <a:latin typeface="Calibri" panose="020F0502020204030204" pitchFamily="34" charset="0"/>
                <a:cs typeface="Calibri" panose="020F0502020204030204" pitchFamily="34" charset="0"/>
              </a:rPr>
              <a:t>Como será produzido?</a:t>
            </a:r>
          </a:p>
          <a:p>
            <a:pPr lvl="1" algn="just" eaLnBrk="1" hangingPunct="1">
              <a:lnSpc>
                <a:spcPct val="80000"/>
              </a:lnSpc>
              <a:buClrTx/>
              <a:buFont typeface="Arial" panose="020B0604020202020204" pitchFamily="34" charset="0"/>
              <a:buChar char="•"/>
            </a:pPr>
            <a:r>
              <a:rPr lang="pt-BR" altLang="en-US" sz="3600" b="1" dirty="0">
                <a:latin typeface="Calibri" panose="020F0502020204030204" pitchFamily="34" charset="0"/>
                <a:cs typeface="Calibri" panose="020F0502020204030204" pitchFamily="34" charset="0"/>
              </a:rPr>
              <a:t>Para quem será produzido?</a:t>
            </a:r>
          </a:p>
          <a:p>
            <a:pPr lvl="1" algn="just" eaLnBrk="1" hangingPunct="1">
              <a:lnSpc>
                <a:spcPct val="80000"/>
              </a:lnSpc>
              <a:buClrTx/>
              <a:buFont typeface="Arial" panose="020B0604020202020204" pitchFamily="34" charset="0"/>
              <a:buChar char="•"/>
            </a:pPr>
            <a:r>
              <a:rPr lang="pt-BR" altLang="en-US" sz="3600" b="1" dirty="0">
                <a:latin typeface="Calibri" panose="020F0502020204030204" pitchFamily="34" charset="0"/>
                <a:cs typeface="Calibri" panose="020F0502020204030204" pitchFamily="34" charset="0"/>
              </a:rPr>
              <a:t>Como estas decisões são tomadas?</a:t>
            </a:r>
          </a:p>
          <a:p>
            <a:pPr lvl="1" algn="just" eaLnBrk="1" hangingPunct="1">
              <a:lnSpc>
                <a:spcPct val="80000"/>
              </a:lnSpc>
              <a:buClrTx/>
              <a:buFont typeface="Arial" panose="020B0604020202020204" pitchFamily="34" charset="0"/>
              <a:buChar char="•"/>
            </a:pPr>
            <a:endParaRPr lang="pt-BR" altLang="en-US" sz="400" dirty="0">
              <a:latin typeface="Calibri" panose="020F0502020204030204" pitchFamily="34" charset="0"/>
              <a:cs typeface="Calibri" panose="020F0502020204030204" pitchFamily="34" charset="0"/>
            </a:endParaRPr>
          </a:p>
          <a:p>
            <a:pPr algn="just" eaLnBrk="1" hangingPunct="1">
              <a:lnSpc>
                <a:spcPct val="80000"/>
              </a:lnSpc>
              <a:buClrTx/>
              <a:buFont typeface="Wingdings" panose="05000000000000000000" pitchFamily="2" charset="2"/>
              <a:buChar char="§"/>
            </a:pPr>
            <a:r>
              <a:rPr lang="pt-BR" altLang="en-US" b="1" dirty="0">
                <a:latin typeface="Calibri" panose="020F0502020204030204" pitchFamily="34" charset="0"/>
                <a:cs typeface="Calibri" panose="020F0502020204030204" pitchFamily="34" charset="0"/>
              </a:rPr>
              <a:t>Foco </a:t>
            </a:r>
            <a:r>
              <a:rPr lang="pt-BR" altLang="en-US" dirty="0">
                <a:latin typeface="Calibri" panose="020F0502020204030204" pitchFamily="34" charset="0"/>
                <a:cs typeface="Calibri" panose="020F0502020204030204" pitchFamily="34" charset="0"/>
              </a:rPr>
              <a:t>→ as escolhas feitas pelo setor público, o papel do governo, e as formas pelas quais as decisões do governo afetam a iniciativa privada.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anim calcmode="lin" valueType="num">
                                      <p:cBhvr additive="base">
                                        <p:cTn id="13"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339">
                                            <p:txEl>
                                              <p:pRg st="4" end="4"/>
                                            </p:txEl>
                                          </p:spTgt>
                                        </p:tgtEl>
                                        <p:attrNameLst>
                                          <p:attrName>style.visibility</p:attrName>
                                        </p:attrNameLst>
                                      </p:cBhvr>
                                      <p:to>
                                        <p:strVal val="visible"/>
                                      </p:to>
                                    </p:set>
                                    <p:anim calcmode="lin" valueType="num">
                                      <p:cBhvr additive="base">
                                        <p:cTn id="19" dur="5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9">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4339">
                                            <p:txEl>
                                              <p:pRg st="5" end="5"/>
                                            </p:txEl>
                                          </p:spTgt>
                                        </p:tgtEl>
                                        <p:attrNameLst>
                                          <p:attrName>style.visibility</p:attrName>
                                        </p:attrNameLst>
                                      </p:cBhvr>
                                      <p:to>
                                        <p:strVal val="visible"/>
                                      </p:to>
                                    </p:set>
                                    <p:anim calcmode="lin" valueType="num">
                                      <p:cBhvr additive="base">
                                        <p:cTn id="23" dur="500" fill="hold"/>
                                        <p:tgtEl>
                                          <p:spTgt spid="14339">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4339">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4339">
                                            <p:txEl>
                                              <p:pRg st="6" end="6"/>
                                            </p:txEl>
                                          </p:spTgt>
                                        </p:tgtEl>
                                        <p:attrNameLst>
                                          <p:attrName>style.visibility</p:attrName>
                                        </p:attrNameLst>
                                      </p:cBhvr>
                                      <p:to>
                                        <p:strVal val="visible"/>
                                      </p:to>
                                    </p:set>
                                    <p:anim calcmode="lin" valueType="num">
                                      <p:cBhvr additive="base">
                                        <p:cTn id="27" dur="500" fill="hold"/>
                                        <p:tgtEl>
                                          <p:spTgt spid="14339">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4339">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4339">
                                            <p:txEl>
                                              <p:pRg st="7" end="7"/>
                                            </p:txEl>
                                          </p:spTgt>
                                        </p:tgtEl>
                                        <p:attrNameLst>
                                          <p:attrName>style.visibility</p:attrName>
                                        </p:attrNameLst>
                                      </p:cBhvr>
                                      <p:to>
                                        <p:strVal val="visible"/>
                                      </p:to>
                                    </p:set>
                                    <p:anim calcmode="lin" valueType="num">
                                      <p:cBhvr additive="base">
                                        <p:cTn id="31" dur="500" fill="hold"/>
                                        <p:tgtEl>
                                          <p:spTgt spid="14339">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339">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4339">
                                            <p:txEl>
                                              <p:pRg st="9" end="9"/>
                                            </p:txEl>
                                          </p:spTgt>
                                        </p:tgtEl>
                                        <p:attrNameLst>
                                          <p:attrName>style.visibility</p:attrName>
                                        </p:attrNameLst>
                                      </p:cBhvr>
                                      <p:to>
                                        <p:strVal val="visible"/>
                                      </p:to>
                                    </p:set>
                                    <p:anim calcmode="lin" valueType="num">
                                      <p:cBhvr additive="base">
                                        <p:cTn id="35" dur="500" fill="hold"/>
                                        <p:tgtEl>
                                          <p:spTgt spid="14339">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433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981200" y="-30832"/>
            <a:ext cx="8229600" cy="1371600"/>
          </a:xfrm>
        </p:spPr>
        <p:txBody>
          <a:bodyPr/>
          <a:lstStyle/>
          <a:p>
            <a:pPr algn="ctr"/>
            <a:r>
              <a:rPr lang="pt-BR" altLang="en-US" sz="4800" b="1" dirty="0">
                <a:solidFill>
                  <a:schemeClr val="tx1"/>
                </a:solidFill>
                <a:latin typeface="Calibri" panose="020F0502020204030204" pitchFamily="34" charset="0"/>
                <a:cs typeface="Calibri" panose="020F0502020204030204" pitchFamily="34" charset="0"/>
              </a:rPr>
              <a:t>IVA e Tributos em Cascata</a:t>
            </a:r>
            <a:endParaRPr lang="en-US" altLang="en-US" sz="4800" b="1" dirty="0">
              <a:solidFill>
                <a:schemeClr val="tx1"/>
              </a:solidFill>
              <a:latin typeface="Calibri" panose="020F0502020204030204" pitchFamily="34" charset="0"/>
              <a:cs typeface="Calibri" panose="020F0502020204030204" pitchFamily="34" charset="0"/>
            </a:endParaRPr>
          </a:p>
        </p:txBody>
      </p:sp>
      <p:sp>
        <p:nvSpPr>
          <p:cNvPr id="6" name="Espaço Reservado para Conteúdo 2"/>
          <p:cNvSpPr txBox="1">
            <a:spLocks/>
          </p:cNvSpPr>
          <p:nvPr/>
        </p:nvSpPr>
        <p:spPr bwMode="auto">
          <a:xfrm>
            <a:off x="263352" y="1124670"/>
            <a:ext cx="11665296"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lgn="just">
              <a:buClrTx/>
              <a:buFont typeface="Arial" panose="020B0604020202020204" pitchFamily="34" charset="0"/>
              <a:buChar char="•"/>
            </a:pPr>
            <a:r>
              <a:rPr lang="pt-BR" altLang="en-US" sz="3800" kern="0" dirty="0">
                <a:latin typeface="Calibri" panose="020F0502020204030204" pitchFamily="34" charset="0"/>
                <a:cs typeface="Calibri" panose="020F0502020204030204" pitchFamily="34" charset="0"/>
              </a:rPr>
              <a:t>Exemplo:</a:t>
            </a:r>
            <a:r>
              <a:rPr lang="pt-BR" altLang="en-US" sz="3800" b="0" kern="0" dirty="0">
                <a:latin typeface="Calibri" panose="020F0502020204030204" pitchFamily="34" charset="0"/>
                <a:cs typeface="Calibri" panose="020F0502020204030204" pitchFamily="34" charset="0"/>
              </a:rPr>
              <a:t> </a:t>
            </a:r>
          </a:p>
          <a:p>
            <a:pPr algn="just">
              <a:buClrTx/>
              <a:buFont typeface="Arial" panose="020B0604020202020204" pitchFamily="34" charset="0"/>
              <a:buChar char="•"/>
            </a:pPr>
            <a:endParaRPr lang="pt-BR" altLang="en-US" sz="400" b="0" kern="0" dirty="0">
              <a:latin typeface="Calibri" panose="020F0502020204030204" pitchFamily="34" charset="0"/>
              <a:cs typeface="Calibri" panose="020F0502020204030204" pitchFamily="34" charset="0"/>
            </a:endParaRPr>
          </a:p>
          <a:p>
            <a:pPr algn="just">
              <a:buClrTx/>
              <a:buFont typeface="Arial" panose="020B0604020202020204" pitchFamily="34" charset="0"/>
              <a:buChar char="•"/>
            </a:pPr>
            <a:r>
              <a:rPr lang="pt-BR" altLang="en-US" sz="3800" b="0" kern="0" dirty="0">
                <a:latin typeface="Calibri" panose="020F0502020204030204" pitchFamily="34" charset="0"/>
                <a:cs typeface="Calibri" panose="020F0502020204030204" pitchFamily="34" charset="0"/>
              </a:rPr>
              <a:t>Suponha que a firma C venda um bem final. Para isso, ela compra insumos da firma B. Por sua vez, para produzir esses insumos, a firma B compra insumos da firma A. Suponha ainda que a tributação seja de 10%.</a:t>
            </a:r>
            <a:endParaRPr lang="en-US" altLang="en-US" sz="3800" b="0" kern="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35144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3">
            <a:extLst>
              <a:ext uri="{FF2B5EF4-FFF2-40B4-BE49-F238E27FC236}">
                <a16:creationId xmlns:a16="http://schemas.microsoft.com/office/drawing/2014/main" id="{29860D26-2C33-404E-B31F-7CB016EED162}"/>
              </a:ext>
            </a:extLst>
          </p:cNvPr>
          <p:cNvGrpSpPr/>
          <p:nvPr/>
        </p:nvGrpSpPr>
        <p:grpSpPr>
          <a:xfrm>
            <a:off x="1711983" y="379828"/>
            <a:ext cx="8488473" cy="6505556"/>
            <a:chOff x="1711983" y="379828"/>
            <a:chExt cx="8488473" cy="6505556"/>
          </a:xfrm>
        </p:grpSpPr>
        <p:pic>
          <p:nvPicPr>
            <p:cNvPr id="117765" name="Image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11983" y="379828"/>
              <a:ext cx="8488473" cy="6505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ângulo 4"/>
            <p:cNvSpPr/>
            <p:nvPr/>
          </p:nvSpPr>
          <p:spPr bwMode="auto">
            <a:xfrm>
              <a:off x="4511824" y="3789040"/>
              <a:ext cx="3384376" cy="360040"/>
            </a:xfrm>
            <a:prstGeom prst="rect">
              <a:avLst/>
            </a:prstGeom>
            <a:solidFill>
              <a:schemeClr val="bg1">
                <a:lumMod val="75000"/>
              </a:schemeClr>
            </a:solidFill>
            <a:ln w="9525" cap="flat" cmpd="sng" algn="ctr">
              <a:solidFill>
                <a:schemeClr val="bg1">
                  <a:lumMod val="75000"/>
                </a:schemeClr>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Tx/>
                <a:buNone/>
                <a:tabLst/>
              </a:pPr>
              <a:endParaRPr kumimoji="0" lang="pt-BR" sz="3200" b="1" i="0" u="none" strike="noStrike" cap="none" normalizeH="0" baseline="0">
                <a:ln>
                  <a:noFill/>
                </a:ln>
                <a:solidFill>
                  <a:schemeClr val="bg2"/>
                </a:solidFill>
                <a:effectLst/>
                <a:latin typeface="Times New Roman" pitchFamily="18" charset="0"/>
              </a:endParaRPr>
            </a:p>
          </p:txBody>
        </p:sp>
        <p:sp>
          <p:nvSpPr>
            <p:cNvPr id="2" name="CaixaDeTexto 1"/>
            <p:cNvSpPr txBox="1"/>
            <p:nvPr/>
          </p:nvSpPr>
          <p:spPr bwMode="auto">
            <a:xfrm>
              <a:off x="4727848" y="3708321"/>
              <a:ext cx="3744416" cy="584775"/>
            </a:xfrm>
            <a:prstGeom prst="rect">
              <a:avLst/>
            </a:prstGeom>
            <a:noFill/>
          </p:spPr>
          <p:txBody>
            <a:bodyPr wrap="square">
              <a:spAutoFit/>
            </a:bodyPr>
            <a:lstStyle/>
            <a:p>
              <a:pPr>
                <a:defRPr/>
              </a:pPr>
              <a:r>
                <a:rPr lang="pt-BR" sz="3200" dirty="0">
                  <a:solidFill>
                    <a:schemeClr val="tx1"/>
                  </a:solidFill>
                  <a:latin typeface="Calibri" panose="020F0502020204030204" pitchFamily="34" charset="0"/>
                  <a:cs typeface="Calibri" panose="020F0502020204030204" pitchFamily="34" charset="0"/>
                </a:rPr>
                <a:t>Valor Adicionado</a:t>
              </a:r>
              <a:endParaRPr lang="en-US" sz="3200" dirty="0">
                <a:solidFill>
                  <a:schemeClr val="tx1"/>
                </a:solidFill>
                <a:latin typeface="Calibri" panose="020F0502020204030204" pitchFamily="34" charset="0"/>
                <a:cs typeface="Calibri" panose="020F0502020204030204" pitchFamily="34" charset="0"/>
              </a:endParaRPr>
            </a:p>
          </p:txBody>
        </p:sp>
      </p:gr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ítulo 1"/>
          <p:cNvSpPr>
            <a:spLocks noGrp="1"/>
          </p:cNvSpPr>
          <p:nvPr>
            <p:ph type="title"/>
          </p:nvPr>
        </p:nvSpPr>
        <p:spPr>
          <a:xfrm>
            <a:off x="551384" y="-30832"/>
            <a:ext cx="11449272" cy="1371600"/>
          </a:xfrm>
        </p:spPr>
        <p:txBody>
          <a:bodyPr/>
          <a:lstStyle/>
          <a:p>
            <a:r>
              <a:rPr lang="pt-BR" altLang="en-US" sz="4800" b="1" dirty="0">
                <a:solidFill>
                  <a:schemeClr val="tx1"/>
                </a:solidFill>
                <a:latin typeface="Calibri" panose="020F0502020204030204" pitchFamily="34" charset="0"/>
                <a:cs typeface="Calibri" panose="020F0502020204030204" pitchFamily="34" charset="0"/>
              </a:rPr>
              <a:t>Existe um Imposto Neutro (não </a:t>
            </a:r>
            <a:r>
              <a:rPr lang="pt-BR" altLang="en-US" sz="4800" b="1" dirty="0" err="1">
                <a:solidFill>
                  <a:schemeClr val="tx1"/>
                </a:solidFill>
                <a:latin typeface="Calibri" panose="020F0502020204030204" pitchFamily="34" charset="0"/>
                <a:cs typeface="Calibri" panose="020F0502020204030204" pitchFamily="34" charset="0"/>
              </a:rPr>
              <a:t>distorcivo</a:t>
            </a:r>
            <a:r>
              <a:rPr lang="pt-BR" altLang="en-US" sz="4800" b="1" dirty="0">
                <a:solidFill>
                  <a:schemeClr val="tx1"/>
                </a:solidFill>
                <a:latin typeface="Calibri" panose="020F0502020204030204" pitchFamily="34" charset="0"/>
                <a:cs typeface="Calibri" panose="020F0502020204030204" pitchFamily="34" charset="0"/>
              </a:rPr>
              <a:t>) ?</a:t>
            </a:r>
            <a:endParaRPr lang="en-US" altLang="en-US" sz="4800" b="1" dirty="0">
              <a:solidFill>
                <a:schemeClr val="tx1"/>
              </a:solidFill>
              <a:latin typeface="Calibri" panose="020F0502020204030204" pitchFamily="34" charset="0"/>
              <a:cs typeface="Calibri" panose="020F0502020204030204" pitchFamily="34" charset="0"/>
            </a:endParaRPr>
          </a:p>
        </p:txBody>
      </p:sp>
      <p:sp>
        <p:nvSpPr>
          <p:cNvPr id="118787" name="Espaço Reservado para Conteúdo 2"/>
          <p:cNvSpPr>
            <a:spLocks noGrp="1"/>
          </p:cNvSpPr>
          <p:nvPr>
            <p:ph idx="1"/>
          </p:nvPr>
        </p:nvSpPr>
        <p:spPr>
          <a:xfrm>
            <a:off x="191344" y="982960"/>
            <a:ext cx="11665296" cy="3886200"/>
          </a:xfrm>
        </p:spPr>
        <p:txBody>
          <a:bodyPr/>
          <a:lstStyle/>
          <a:p>
            <a:pPr algn="just">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Um imposto do tipo </a:t>
            </a:r>
            <a:r>
              <a:rPr lang="pt-BR" altLang="en-US" sz="3800" b="1" i="1" dirty="0" err="1">
                <a:latin typeface="Calibri" panose="020F0502020204030204" pitchFamily="34" charset="0"/>
                <a:cs typeface="Calibri" panose="020F0502020204030204" pitchFamily="34" charset="0"/>
              </a:rPr>
              <a:t>lump</a:t>
            </a:r>
            <a:r>
              <a:rPr lang="pt-BR" altLang="en-US" sz="3800" b="1" i="1" dirty="0">
                <a:latin typeface="Calibri" panose="020F0502020204030204" pitchFamily="34" charset="0"/>
                <a:cs typeface="Calibri" panose="020F0502020204030204" pitchFamily="34" charset="0"/>
              </a:rPr>
              <a:t>-sum</a:t>
            </a:r>
            <a:r>
              <a:rPr lang="pt-BR" altLang="en-US" sz="3800" dirty="0">
                <a:latin typeface="Calibri" panose="020F0502020204030204" pitchFamily="34" charset="0"/>
                <a:cs typeface="Calibri" panose="020F0502020204030204" pitchFamily="34" charset="0"/>
              </a:rPr>
              <a:t> (imposto </a:t>
            </a:r>
            <a:r>
              <a:rPr lang="pt-BR" altLang="en-US" sz="3800" b="1" i="1" dirty="0">
                <a:latin typeface="Calibri" panose="020F0502020204030204" pitchFamily="34" charset="0"/>
                <a:cs typeface="Calibri" panose="020F0502020204030204" pitchFamily="34" charset="0"/>
              </a:rPr>
              <a:t>per capita</a:t>
            </a:r>
            <a:r>
              <a:rPr lang="pt-BR" altLang="en-US" sz="3800" dirty="0">
                <a:latin typeface="Calibri" panose="020F0502020204030204" pitchFamily="34" charset="0"/>
                <a:cs typeface="Calibri" panose="020F0502020204030204" pitchFamily="34" charset="0"/>
              </a:rPr>
              <a:t>) é neutro, não afetando assim as decisões de produção.</a:t>
            </a:r>
            <a:endParaRPr lang="pt-BR" altLang="en-US" sz="200" dirty="0">
              <a:latin typeface="Calibri" panose="020F0502020204030204" pitchFamily="34" charset="0"/>
              <a:cs typeface="Calibri" panose="020F0502020204030204" pitchFamily="34" charset="0"/>
            </a:endParaRPr>
          </a:p>
          <a:p>
            <a:pPr lvl="1" algn="just">
              <a:buClrTx/>
              <a:buFont typeface="Arial" panose="020B0604020202020204" pitchFamily="34" charset="0"/>
              <a:buChar char="•"/>
            </a:pPr>
            <a:r>
              <a:rPr lang="pt-BR" altLang="en-US" sz="3400" dirty="0">
                <a:latin typeface="Calibri" panose="020F0502020204030204" pitchFamily="34" charset="0"/>
                <a:cs typeface="Calibri" panose="020F0502020204030204" pitchFamily="34" charset="0"/>
              </a:rPr>
              <a:t>Note que as firmas decidem sobre a quantidade produzida igualando a </a:t>
            </a:r>
            <a:r>
              <a:rPr lang="pt-BR" altLang="en-US" sz="3400" dirty="0" err="1">
                <a:latin typeface="Calibri" panose="020F0502020204030204" pitchFamily="34" charset="0"/>
                <a:cs typeface="Calibri" panose="020F0502020204030204" pitchFamily="34" charset="0"/>
              </a:rPr>
              <a:t>Rmg</a:t>
            </a:r>
            <a:r>
              <a:rPr lang="pt-BR" altLang="en-US" sz="3400" dirty="0">
                <a:latin typeface="Calibri" panose="020F0502020204030204" pitchFamily="34" charset="0"/>
                <a:cs typeface="Calibri" panose="020F0502020204030204" pitchFamily="34" charset="0"/>
              </a:rPr>
              <a:t> ao </a:t>
            </a:r>
            <a:r>
              <a:rPr lang="pt-BR" altLang="en-US" sz="3400" dirty="0" err="1">
                <a:latin typeface="Calibri" panose="020F0502020204030204" pitchFamily="34" charset="0"/>
                <a:cs typeface="Calibri" panose="020F0502020204030204" pitchFamily="34" charset="0"/>
              </a:rPr>
              <a:t>Cmg</a:t>
            </a:r>
            <a:r>
              <a:rPr lang="pt-BR" altLang="en-US" sz="3400" dirty="0">
                <a:latin typeface="Calibri" panose="020F0502020204030204" pitchFamily="34" charset="0"/>
                <a:cs typeface="Calibri" panose="020F0502020204030204" pitchFamily="34" charset="0"/>
              </a:rPr>
              <a:t>. Um imposto desse tipo não afeta o </a:t>
            </a:r>
            <a:r>
              <a:rPr lang="pt-BR" altLang="en-US" sz="3400" dirty="0" err="1">
                <a:latin typeface="Calibri" panose="020F0502020204030204" pitchFamily="34" charset="0"/>
                <a:cs typeface="Calibri" panose="020F0502020204030204" pitchFamily="34" charset="0"/>
              </a:rPr>
              <a:t>Cmg</a:t>
            </a:r>
            <a:r>
              <a:rPr lang="pt-BR" altLang="en-US" sz="3400" dirty="0">
                <a:latin typeface="Calibri" panose="020F0502020204030204" pitchFamily="34" charset="0"/>
                <a:cs typeface="Calibri" panose="020F0502020204030204" pitchFamily="34" charset="0"/>
              </a:rPr>
              <a:t> das firmas. Portanto, não afeta as decisões de produção.</a:t>
            </a:r>
          </a:p>
          <a:p>
            <a:pPr algn="just">
              <a:buClrTx/>
              <a:buFont typeface="Arial" panose="020B0604020202020204" pitchFamily="34" charset="0"/>
              <a:buChar char="•"/>
            </a:pPr>
            <a:endParaRPr lang="pt-BR" altLang="en-US" sz="600" dirty="0">
              <a:latin typeface="Calibri" panose="020F0502020204030204" pitchFamily="34" charset="0"/>
              <a:cs typeface="Calibri" panose="020F0502020204030204" pitchFamily="34" charset="0"/>
            </a:endParaRPr>
          </a:p>
          <a:p>
            <a:pPr algn="just">
              <a:buClrTx/>
              <a:buFont typeface="Arial" panose="020B0604020202020204" pitchFamily="34" charset="0"/>
              <a:buChar char="•"/>
            </a:pPr>
            <a:r>
              <a:rPr lang="pt-BR" altLang="en-US" sz="3800" b="1" dirty="0">
                <a:latin typeface="Calibri" panose="020F0502020204030204" pitchFamily="34" charset="0"/>
                <a:cs typeface="Calibri" panose="020F0502020204030204" pitchFamily="34" charset="0"/>
              </a:rPr>
              <a:t>Pergunta:</a:t>
            </a:r>
            <a:r>
              <a:rPr lang="pt-BR" altLang="en-US" sz="3800" dirty="0">
                <a:latin typeface="Calibri" panose="020F0502020204030204" pitchFamily="34" charset="0"/>
                <a:cs typeface="Calibri" panose="020F0502020204030204" pitchFamily="34" charset="0"/>
              </a:rPr>
              <a:t> seria adequado um sistema tributário fortemente baseado em tributos desse tipo ?</a:t>
            </a:r>
          </a:p>
          <a:p>
            <a:pPr lvl="1" algn="just">
              <a:buClrTx/>
              <a:buFont typeface="Arial" panose="020B0604020202020204" pitchFamily="34" charset="0"/>
              <a:buChar char="•"/>
            </a:pPr>
            <a:r>
              <a:rPr lang="pt-BR" altLang="en-US" sz="3400" dirty="0">
                <a:latin typeface="Calibri" panose="020F0502020204030204" pitchFamily="34" charset="0"/>
                <a:cs typeface="Calibri" panose="020F0502020204030204" pitchFamily="34" charset="0"/>
              </a:rPr>
              <a:t>Ele é interessante sob o ponto de vista da eficiência, mas não sob o ponto de vista da equidade.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 calcmode="lin" valueType="num">
                                      <p:cBhvr additive="base">
                                        <p:cTn id="7" dur="500" fill="hold"/>
                                        <p:tgtEl>
                                          <p:spTgt spid="1187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87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8787">
                                            <p:txEl>
                                              <p:pRg st="1" end="1"/>
                                            </p:txEl>
                                          </p:spTgt>
                                        </p:tgtEl>
                                        <p:attrNameLst>
                                          <p:attrName>style.visibility</p:attrName>
                                        </p:attrNameLst>
                                      </p:cBhvr>
                                      <p:to>
                                        <p:strVal val="visible"/>
                                      </p:to>
                                    </p:set>
                                    <p:anim calcmode="lin" valueType="num">
                                      <p:cBhvr additive="base">
                                        <p:cTn id="13" dur="500" fill="hold"/>
                                        <p:tgtEl>
                                          <p:spTgt spid="1187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87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8787">
                                            <p:txEl>
                                              <p:pRg st="3" end="3"/>
                                            </p:txEl>
                                          </p:spTgt>
                                        </p:tgtEl>
                                        <p:attrNameLst>
                                          <p:attrName>style.visibility</p:attrName>
                                        </p:attrNameLst>
                                      </p:cBhvr>
                                      <p:to>
                                        <p:strVal val="visible"/>
                                      </p:to>
                                    </p:set>
                                    <p:anim calcmode="lin" valueType="num">
                                      <p:cBhvr additive="base">
                                        <p:cTn id="19" dur="500" fill="hold"/>
                                        <p:tgtEl>
                                          <p:spTgt spid="11878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878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18787">
                                            <p:txEl>
                                              <p:pRg st="4" end="4"/>
                                            </p:txEl>
                                          </p:spTgt>
                                        </p:tgtEl>
                                        <p:attrNameLst>
                                          <p:attrName>style.visibility</p:attrName>
                                        </p:attrNameLst>
                                      </p:cBhvr>
                                      <p:to>
                                        <p:strVal val="visible"/>
                                      </p:to>
                                    </p:set>
                                    <p:anim calcmode="lin" valueType="num">
                                      <p:cBhvr additive="base">
                                        <p:cTn id="23" dur="500" fill="hold"/>
                                        <p:tgtEl>
                                          <p:spTgt spid="11878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878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p:cNvSpPr>
            <a:spLocks noGrp="1"/>
          </p:cNvSpPr>
          <p:nvPr>
            <p:ph idx="1"/>
          </p:nvPr>
        </p:nvSpPr>
        <p:spPr>
          <a:xfrm>
            <a:off x="910729" y="326261"/>
            <a:ext cx="10009807" cy="645815"/>
          </a:xfrm>
        </p:spPr>
        <p:txBody>
          <a:bodyPr/>
          <a:lstStyle/>
          <a:p>
            <a:pPr marL="0" indent="0" algn="ctr">
              <a:buNone/>
            </a:pPr>
            <a:r>
              <a:rPr lang="pt-BR" altLang="en-US" sz="3800" b="1" dirty="0">
                <a:latin typeface="Calibri" panose="020F0502020204030204" pitchFamily="34" charset="0"/>
                <a:cs typeface="Calibri" panose="020F0502020204030204" pitchFamily="34" charset="0"/>
              </a:rPr>
              <a:t>O Critério de Eficiência: A Regra de Ramsey (Regra do Inverso da Elasticidade)</a:t>
            </a:r>
          </a:p>
        </p:txBody>
      </p:sp>
      <p:sp>
        <p:nvSpPr>
          <p:cNvPr id="5" name="CaixaDeTexto 4"/>
          <p:cNvSpPr txBox="1"/>
          <p:nvPr/>
        </p:nvSpPr>
        <p:spPr>
          <a:xfrm>
            <a:off x="47328" y="1550397"/>
            <a:ext cx="12000656" cy="5262979"/>
          </a:xfrm>
          <a:prstGeom prst="rect">
            <a:avLst/>
          </a:prstGeom>
          <a:noFill/>
        </p:spPr>
        <p:txBody>
          <a:bodyPr wrap="square" rtlCol="0">
            <a:spAutoFit/>
          </a:bodyPr>
          <a:lstStyle/>
          <a:p>
            <a:pPr marL="571500" indent="-571500" algn="just">
              <a:buFont typeface="Arial" panose="020B0604020202020204" pitchFamily="34" charset="0"/>
              <a:buChar char="•"/>
            </a:pPr>
            <a:r>
              <a:rPr lang="pt-BR" altLang="en-US" sz="3600" dirty="0">
                <a:solidFill>
                  <a:schemeClr val="tx1"/>
                </a:solidFill>
                <a:latin typeface="Calibri" panose="020F0502020204030204" pitchFamily="34" charset="0"/>
                <a:cs typeface="Calibri" panose="020F0502020204030204" pitchFamily="34" charset="0"/>
              </a:rPr>
              <a:t>Um imposto sobre o bem k deve ser inversamente proporcional à elasticidade preço da demanda pelo bem k.</a:t>
            </a:r>
          </a:p>
          <a:p>
            <a:pPr marL="571500" indent="-571500" algn="just">
              <a:buFont typeface="Wingdings" panose="05000000000000000000" pitchFamily="2" charset="2"/>
              <a:buChar char="Ø"/>
            </a:pPr>
            <a:endParaRPr lang="pt-BR" altLang="en-US" sz="1200" dirty="0">
              <a:solidFill>
                <a:schemeClr val="tx1"/>
              </a:solidFill>
              <a:latin typeface="Calibri" panose="020F0502020204030204" pitchFamily="34" charset="0"/>
              <a:cs typeface="Calibri" panose="020F0502020204030204" pitchFamily="34" charset="0"/>
            </a:endParaRPr>
          </a:p>
          <a:p>
            <a:pPr marL="1028700" lvl="1" indent="-571500" algn="just">
              <a:buFont typeface="Arial" panose="020B0604020202020204" pitchFamily="34" charset="0"/>
              <a:buChar char="•"/>
            </a:pPr>
            <a:r>
              <a:rPr lang="pt-BR" altLang="en-US" sz="3600" b="0" dirty="0">
                <a:solidFill>
                  <a:schemeClr val="tx1"/>
                </a:solidFill>
                <a:latin typeface="Calibri" panose="020F0502020204030204" pitchFamily="34" charset="0"/>
                <a:cs typeface="Calibri" panose="020F0502020204030204" pitchFamily="34" charset="0"/>
              </a:rPr>
              <a:t>Bens com demanda relativamente inelástica devem ser tributados mais pesadamente do que bens com demanda relativamente elástica, para assegurar que as perdas de eficiência provocadas pelo sistema tributário, representadas pelas reduções no consumo dos bens (e produção) e a consequente redução na utilidade do </a:t>
            </a:r>
            <a:r>
              <a:rPr lang="en-US" altLang="en-US" sz="3600" b="0" dirty="0" err="1">
                <a:solidFill>
                  <a:schemeClr val="tx1"/>
                </a:solidFill>
                <a:latin typeface="Calibri" panose="020F0502020204030204" pitchFamily="34" charset="0"/>
                <a:cs typeface="Calibri" panose="020F0502020204030204" pitchFamily="34" charset="0"/>
              </a:rPr>
              <a:t>consumidor</a:t>
            </a:r>
            <a:r>
              <a:rPr lang="en-US" altLang="en-US" sz="3600" b="0" dirty="0">
                <a:solidFill>
                  <a:schemeClr val="tx1"/>
                </a:solidFill>
                <a:latin typeface="Calibri" panose="020F0502020204030204" pitchFamily="34" charset="0"/>
                <a:cs typeface="Calibri" panose="020F0502020204030204" pitchFamily="34" charset="0"/>
              </a:rPr>
              <a:t>, </a:t>
            </a:r>
            <a:r>
              <a:rPr lang="en-US" altLang="en-US" sz="3600" b="0" dirty="0" err="1">
                <a:solidFill>
                  <a:schemeClr val="tx1"/>
                </a:solidFill>
                <a:latin typeface="Calibri" panose="020F0502020204030204" pitchFamily="34" charset="0"/>
                <a:cs typeface="Calibri" panose="020F0502020204030204" pitchFamily="34" charset="0"/>
              </a:rPr>
              <a:t>sejam</a:t>
            </a:r>
            <a:r>
              <a:rPr lang="en-US" altLang="en-US" sz="3600" b="0" dirty="0">
                <a:solidFill>
                  <a:schemeClr val="tx1"/>
                </a:solidFill>
                <a:latin typeface="Calibri" panose="020F0502020204030204" pitchFamily="34" charset="0"/>
                <a:cs typeface="Calibri" panose="020F0502020204030204" pitchFamily="34" charset="0"/>
              </a:rPr>
              <a:t> </a:t>
            </a:r>
            <a:r>
              <a:rPr lang="en-US" altLang="en-US" sz="3600" b="0" dirty="0" err="1">
                <a:solidFill>
                  <a:schemeClr val="tx1"/>
                </a:solidFill>
                <a:latin typeface="Calibri" panose="020F0502020204030204" pitchFamily="34" charset="0"/>
                <a:cs typeface="Calibri" panose="020F0502020204030204" pitchFamily="34" charset="0"/>
              </a:rPr>
              <a:t>minimizadas</a:t>
            </a:r>
            <a:r>
              <a:rPr lang="en-US" altLang="en-US" sz="3600" b="0" dirty="0">
                <a:solidFill>
                  <a:schemeClr val="tx1"/>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544755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p:cNvSpPr>
            <a:spLocks noGrp="1"/>
          </p:cNvSpPr>
          <p:nvPr>
            <p:ph idx="1"/>
          </p:nvPr>
        </p:nvSpPr>
        <p:spPr>
          <a:xfrm>
            <a:off x="910729" y="332656"/>
            <a:ext cx="10009807" cy="645815"/>
          </a:xfrm>
        </p:spPr>
        <p:txBody>
          <a:bodyPr/>
          <a:lstStyle/>
          <a:p>
            <a:pPr marL="0" indent="0" algn="ctr">
              <a:buNone/>
            </a:pPr>
            <a:r>
              <a:rPr lang="pt-BR" altLang="en-US" sz="3800" b="1" dirty="0">
                <a:latin typeface="Calibri" panose="020F0502020204030204" pitchFamily="34" charset="0"/>
                <a:cs typeface="Calibri" panose="020F0502020204030204" pitchFamily="34" charset="0"/>
              </a:rPr>
              <a:t>O Critério de Eficiência: A Regra de Ramsey (Regra do Inverso da Elasticidade)</a:t>
            </a:r>
          </a:p>
        </p:txBody>
      </p:sp>
      <p:sp>
        <p:nvSpPr>
          <p:cNvPr id="5" name="CaixaDeTexto 4"/>
          <p:cNvSpPr txBox="1"/>
          <p:nvPr/>
        </p:nvSpPr>
        <p:spPr>
          <a:xfrm>
            <a:off x="47328" y="1628795"/>
            <a:ext cx="12000656" cy="3816429"/>
          </a:xfrm>
          <a:prstGeom prst="rect">
            <a:avLst/>
          </a:prstGeom>
          <a:noFill/>
        </p:spPr>
        <p:txBody>
          <a:bodyPr wrap="square" rtlCol="0">
            <a:spAutoFit/>
          </a:bodyPr>
          <a:lstStyle/>
          <a:p>
            <a:pPr marL="571500" indent="-571500" algn="just">
              <a:buFont typeface="Arial" panose="020B0604020202020204" pitchFamily="34" charset="0"/>
              <a:buChar char="•"/>
            </a:pPr>
            <a:r>
              <a:rPr lang="pt-BR" altLang="en-US" sz="3600" dirty="0">
                <a:solidFill>
                  <a:schemeClr val="tx1"/>
                </a:solidFill>
                <a:latin typeface="Calibri" panose="020F0502020204030204" pitchFamily="34" charset="0"/>
                <a:cs typeface="Calibri" panose="020F0502020204030204" pitchFamily="34" charset="0"/>
              </a:rPr>
              <a:t>Um imposto sobre o bem k deve ser inversamente proporcional à elasticidade preço da demanda pelo bem k.</a:t>
            </a:r>
          </a:p>
          <a:p>
            <a:pPr marL="571500" indent="-571500" algn="just">
              <a:buFont typeface="Wingdings" panose="05000000000000000000" pitchFamily="2" charset="2"/>
              <a:buChar char="Ø"/>
            </a:pPr>
            <a:endParaRPr lang="pt-BR" altLang="en-US" sz="1200" dirty="0">
              <a:solidFill>
                <a:schemeClr val="tx1"/>
              </a:solidFill>
              <a:latin typeface="Calibri" panose="020F0502020204030204" pitchFamily="34" charset="0"/>
              <a:cs typeface="Calibri" panose="020F0502020204030204" pitchFamily="34" charset="0"/>
            </a:endParaRPr>
          </a:p>
          <a:p>
            <a:pPr marL="1028700" lvl="1" indent="-571500" algn="just">
              <a:buFont typeface="Arial" panose="020B0604020202020204" pitchFamily="34" charset="0"/>
              <a:buChar char="•"/>
            </a:pPr>
            <a:endParaRPr lang="en-US" altLang="en-US" sz="600" b="0" dirty="0">
              <a:solidFill>
                <a:schemeClr val="tx1"/>
              </a:solidFill>
              <a:latin typeface="Calibri" panose="020F0502020204030204" pitchFamily="34" charset="0"/>
              <a:cs typeface="Calibri" panose="020F0502020204030204" pitchFamily="34" charset="0"/>
            </a:endParaRPr>
          </a:p>
          <a:p>
            <a:pPr marL="1028700" lvl="1" indent="-571500" algn="just">
              <a:buFont typeface="Arial" panose="020B0604020202020204" pitchFamily="34" charset="0"/>
              <a:buChar char="•"/>
            </a:pPr>
            <a:r>
              <a:rPr lang="pt-BR" altLang="en-US" sz="3800" b="0" dirty="0">
                <a:solidFill>
                  <a:schemeClr val="tx1"/>
                </a:solidFill>
                <a:latin typeface="Calibri" panose="020F0502020204030204" pitchFamily="34" charset="0"/>
                <a:cs typeface="Calibri" panose="020F0502020204030204" pitchFamily="34" charset="0"/>
              </a:rPr>
              <a:t>Entretanto, isso tende a gerar uma estrutura tributária regressiva, porque, em geral, a demanda por bens de primeira necessidade, tal como alimentação básica, é menos elástica do que a demanda por bens de luxo.</a:t>
            </a:r>
            <a:endParaRPr lang="pt-BR" sz="3800" b="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28667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ítulo 1"/>
          <p:cNvSpPr>
            <a:spLocks noGrp="1"/>
          </p:cNvSpPr>
          <p:nvPr>
            <p:ph type="title"/>
          </p:nvPr>
        </p:nvSpPr>
        <p:spPr>
          <a:xfrm>
            <a:off x="479376" y="262880"/>
            <a:ext cx="11593288" cy="811213"/>
          </a:xfrm>
        </p:spPr>
        <p:txBody>
          <a:bodyPr/>
          <a:lstStyle/>
          <a:p>
            <a:pPr algn="ctr"/>
            <a:r>
              <a:rPr lang="pt-BR" altLang="en-US" sz="4400" b="1" dirty="0">
                <a:solidFill>
                  <a:schemeClr val="tx1"/>
                </a:solidFill>
                <a:latin typeface="Calibri" panose="020F0502020204030204" pitchFamily="34" charset="0"/>
                <a:cs typeface="Calibri" panose="020F0502020204030204" pitchFamily="34" charset="0"/>
              </a:rPr>
              <a:t>Tributação Ótima de Mercadorias (Observações)</a:t>
            </a:r>
            <a:endParaRPr lang="en-US" altLang="en-US" sz="4400" b="1" dirty="0">
              <a:solidFill>
                <a:schemeClr val="tx1"/>
              </a:solidFill>
              <a:latin typeface="Calibri" panose="020F0502020204030204" pitchFamily="34" charset="0"/>
              <a:cs typeface="Calibri" panose="020F0502020204030204" pitchFamily="34" charset="0"/>
            </a:endParaRPr>
          </a:p>
        </p:txBody>
      </p:sp>
      <p:sp>
        <p:nvSpPr>
          <p:cNvPr id="119811" name="Espaço Reservado para Conteúdo 2"/>
          <p:cNvSpPr>
            <a:spLocks noGrp="1"/>
          </p:cNvSpPr>
          <p:nvPr>
            <p:ph idx="1"/>
          </p:nvPr>
        </p:nvSpPr>
        <p:spPr>
          <a:xfrm>
            <a:off x="0" y="1054968"/>
            <a:ext cx="12192000" cy="3886200"/>
          </a:xfrm>
        </p:spPr>
        <p:txBody>
          <a:bodyPr/>
          <a:lstStyle/>
          <a:p>
            <a:pPr algn="just">
              <a:buClrTx/>
              <a:buFont typeface="Arial" panose="020B0604020202020204" pitchFamily="34" charset="0"/>
              <a:buChar char="•"/>
            </a:pPr>
            <a:r>
              <a:rPr lang="pt-BR" altLang="en-US" sz="3600" dirty="0">
                <a:latin typeface="Calibri" panose="020F0502020204030204" pitchFamily="34" charset="0"/>
                <a:cs typeface="Calibri" panose="020F0502020204030204" pitchFamily="34" charset="0"/>
              </a:rPr>
              <a:t>O problema tributário inicialmente investigado por Ramsey é o seguinte: </a:t>
            </a:r>
          </a:p>
          <a:p>
            <a:pPr lvl="1" algn="just">
              <a:buClrTx/>
              <a:buFont typeface="Arial" panose="020B0604020202020204" pitchFamily="34" charset="0"/>
              <a:buChar char="•"/>
            </a:pPr>
            <a:r>
              <a:rPr lang="pt-BR" altLang="en-US" sz="3600" dirty="0">
                <a:latin typeface="Calibri" panose="020F0502020204030204" pitchFamily="34" charset="0"/>
                <a:cs typeface="Calibri" panose="020F0502020204030204" pitchFamily="34" charset="0"/>
              </a:rPr>
              <a:t>se o único instrumento tributário à disposição do governo é um imposto sobre o consumo de bens e serviços, qual é a estrutura de alíquotas consistente com a geração de uma dada receita para o governo ao menor custo em termos de perda de eficiência?</a:t>
            </a:r>
          </a:p>
          <a:p>
            <a:pPr algn="just">
              <a:buClrTx/>
              <a:buFont typeface="Arial" panose="020B0604020202020204" pitchFamily="34" charset="0"/>
              <a:buChar char="•"/>
            </a:pPr>
            <a:r>
              <a:rPr lang="pt-BR" altLang="en-US" sz="3600" dirty="0">
                <a:latin typeface="Calibri" panose="020F0502020204030204" pitchFamily="34" charset="0"/>
                <a:cs typeface="Calibri" panose="020F0502020204030204" pitchFamily="34" charset="0"/>
              </a:rPr>
              <a:t>Ramsey supõe uma economia com um único indivíduo (ou, equivalentemente, uma população de indivíduos idênticos). Portanto, considerações de equidade são excluídas da </a:t>
            </a:r>
            <a:r>
              <a:rPr lang="en-US" altLang="en-US" sz="3600" dirty="0" err="1">
                <a:latin typeface="Calibri" panose="020F0502020204030204" pitchFamily="34" charset="0"/>
                <a:cs typeface="Calibri" panose="020F0502020204030204" pitchFamily="34" charset="0"/>
              </a:rPr>
              <a:t>análise</a:t>
            </a:r>
            <a:r>
              <a:rPr lang="en-US" altLang="en-US" sz="3600" dirty="0">
                <a:latin typeface="Calibri" panose="020F0502020204030204" pitchFamily="34" charset="0"/>
                <a:cs typeface="Calibri" panose="020F0502020204030204" pitchFamily="34" charset="0"/>
              </a:rPr>
              <a:t>.</a:t>
            </a:r>
            <a:endParaRPr lang="en-US" altLang="en-US" sz="3600" b="1" dirty="0">
              <a:latin typeface="Calibri" panose="020F0502020204030204" pitchFamily="34" charset="0"/>
              <a:cs typeface="Calibri" panose="020F0502020204030204" pitchFamily="34" charset="0"/>
            </a:endParaRP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Espaço Reservado para Conteúdo 2"/>
          <p:cNvSpPr>
            <a:spLocks noGrp="1"/>
          </p:cNvSpPr>
          <p:nvPr>
            <p:ph idx="1"/>
          </p:nvPr>
        </p:nvSpPr>
        <p:spPr>
          <a:xfrm>
            <a:off x="119336" y="1198984"/>
            <a:ext cx="11809312" cy="3886200"/>
          </a:xfrm>
        </p:spPr>
        <p:txBody>
          <a:bodyPr/>
          <a:lstStyle/>
          <a:p>
            <a:pPr algn="just">
              <a:buClrTx/>
              <a:buFont typeface="Arial" panose="020B0604020202020204" pitchFamily="34" charset="0"/>
              <a:buChar char="•"/>
            </a:pPr>
            <a:r>
              <a:rPr lang="pt-BR" altLang="en-US" sz="3600" dirty="0">
                <a:latin typeface="Calibri" panose="020F0502020204030204" pitchFamily="34" charset="0"/>
                <a:cs typeface="Calibri" panose="020F0502020204030204" pitchFamily="34" charset="0"/>
              </a:rPr>
              <a:t>Assim, o problema de Ramsey pode ser escrito formalmente como um problema de escolher as alíquotas tributárias de maneira a maximizar a função utilidade indireta sujeita à restrição de receita.</a:t>
            </a:r>
          </a:p>
          <a:p>
            <a:pPr algn="just">
              <a:buClrTx/>
              <a:buFont typeface="Arial" panose="020B0604020202020204" pitchFamily="34" charset="0"/>
              <a:buChar char="•"/>
            </a:pPr>
            <a:endParaRPr lang="pt-BR" altLang="en-US" sz="600" dirty="0">
              <a:latin typeface="Calibri" panose="020F0502020204030204" pitchFamily="34" charset="0"/>
              <a:cs typeface="Calibri" panose="020F0502020204030204" pitchFamily="34" charset="0"/>
            </a:endParaRPr>
          </a:p>
          <a:p>
            <a:pPr algn="just">
              <a:buClrTx/>
              <a:buFont typeface="Arial" panose="020B0604020202020204" pitchFamily="34" charset="0"/>
              <a:buChar char="•"/>
            </a:pPr>
            <a:r>
              <a:rPr lang="pt-BR" altLang="en-US" sz="3600" dirty="0">
                <a:latin typeface="Calibri" panose="020F0502020204030204" pitchFamily="34" charset="0"/>
                <a:cs typeface="Calibri" panose="020F0502020204030204" pitchFamily="34" charset="0"/>
              </a:rPr>
              <a:t>A resolução desse problema implica que a razão entre a perda marginal de utilidade do consumidor devido ao aumento da alíquota do imposto sobre um determinado bem e a receita extra resultante desse aumento de alíquota deve ser igual para todos os bens.</a:t>
            </a:r>
            <a:endParaRPr lang="en-US" altLang="en-US" sz="3600" dirty="0">
              <a:latin typeface="Calibri" panose="020F0502020204030204" pitchFamily="34" charset="0"/>
              <a:cs typeface="Calibri" panose="020F0502020204030204" pitchFamily="34" charset="0"/>
            </a:endParaRPr>
          </a:p>
        </p:txBody>
      </p:sp>
      <p:sp>
        <p:nvSpPr>
          <p:cNvPr id="6" name="Título 1"/>
          <p:cNvSpPr>
            <a:spLocks noGrp="1"/>
          </p:cNvSpPr>
          <p:nvPr>
            <p:ph type="title"/>
          </p:nvPr>
        </p:nvSpPr>
        <p:spPr>
          <a:xfrm>
            <a:off x="479376" y="260648"/>
            <a:ext cx="11593288" cy="811213"/>
          </a:xfrm>
        </p:spPr>
        <p:txBody>
          <a:bodyPr/>
          <a:lstStyle/>
          <a:p>
            <a:pPr algn="ctr"/>
            <a:r>
              <a:rPr lang="pt-BR" altLang="en-US" sz="4400" b="1" dirty="0">
                <a:solidFill>
                  <a:schemeClr val="tx1"/>
                </a:solidFill>
                <a:latin typeface="Calibri" panose="020F0502020204030204" pitchFamily="34" charset="0"/>
                <a:cs typeface="Calibri" panose="020F0502020204030204" pitchFamily="34" charset="0"/>
              </a:rPr>
              <a:t>Tributação Ótima de Mercadorias (Observações)</a:t>
            </a:r>
            <a:endParaRPr lang="en-US" altLang="en-US" sz="4400" b="1"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Espaço Reservado para Conteúdo 2"/>
          <p:cNvSpPr>
            <a:spLocks noGrp="1"/>
          </p:cNvSpPr>
          <p:nvPr>
            <p:ph idx="1"/>
          </p:nvPr>
        </p:nvSpPr>
        <p:spPr>
          <a:xfrm>
            <a:off x="119336" y="1270992"/>
            <a:ext cx="11881320" cy="3886200"/>
          </a:xfrm>
        </p:spPr>
        <p:txBody>
          <a:bodyPr/>
          <a:lstStyle/>
          <a:p>
            <a:pPr algn="just">
              <a:buClrTx/>
              <a:buFont typeface="Arial" panose="020B0604020202020204" pitchFamily="34" charset="0"/>
              <a:buChar char="•"/>
            </a:pPr>
            <a:r>
              <a:rPr lang="pt-BR" altLang="en-US" sz="3600" b="1" dirty="0">
                <a:latin typeface="Calibri" panose="020F0502020204030204" pitchFamily="34" charset="0"/>
                <a:cs typeface="Calibri" panose="020F0502020204030204" pitchFamily="34" charset="0"/>
              </a:rPr>
              <a:t>A Regra de Ramsey</a:t>
            </a:r>
          </a:p>
          <a:p>
            <a:pPr algn="just">
              <a:buClrTx/>
              <a:buFont typeface="Arial" panose="020B0604020202020204" pitchFamily="34" charset="0"/>
              <a:buChar char="•"/>
            </a:pPr>
            <a:r>
              <a:rPr lang="pt-BR" altLang="en-US" sz="3600" dirty="0">
                <a:latin typeface="Calibri" panose="020F0502020204030204" pitchFamily="34" charset="0"/>
                <a:cs typeface="Calibri" panose="020F0502020204030204" pitchFamily="34" charset="0"/>
              </a:rPr>
              <a:t>Essa regra diz que a estrutura do imposto ótimo sobre mercadorias é aquela em que a redução proporcional na demanda pelo bem k, induzida pelo sistema tributário, é a mesma </a:t>
            </a:r>
            <a:r>
              <a:rPr lang="en-US" altLang="en-US" sz="3600" dirty="0">
                <a:latin typeface="Calibri" panose="020F0502020204030204" pitchFamily="34" charset="0"/>
                <a:cs typeface="Calibri" panose="020F0502020204030204" pitchFamily="34" charset="0"/>
              </a:rPr>
              <a:t>para </a:t>
            </a:r>
            <a:r>
              <a:rPr lang="en-US" altLang="en-US" sz="3600" dirty="0" err="1">
                <a:latin typeface="Calibri" panose="020F0502020204030204" pitchFamily="34" charset="0"/>
                <a:cs typeface="Calibri" panose="020F0502020204030204" pitchFamily="34" charset="0"/>
              </a:rPr>
              <a:t>todos</a:t>
            </a:r>
            <a:r>
              <a:rPr lang="en-US" altLang="en-US" sz="3600" dirty="0">
                <a:latin typeface="Calibri" panose="020F0502020204030204" pitchFamily="34" charset="0"/>
                <a:cs typeface="Calibri" panose="020F0502020204030204" pitchFamily="34" charset="0"/>
              </a:rPr>
              <a:t> </a:t>
            </a:r>
            <a:r>
              <a:rPr lang="en-US" altLang="en-US" sz="3600" dirty="0" err="1">
                <a:latin typeface="Calibri" panose="020F0502020204030204" pitchFamily="34" charset="0"/>
                <a:cs typeface="Calibri" panose="020F0502020204030204" pitchFamily="34" charset="0"/>
              </a:rPr>
              <a:t>os</a:t>
            </a:r>
            <a:r>
              <a:rPr lang="en-US" altLang="en-US" sz="3600" dirty="0">
                <a:latin typeface="Calibri" panose="020F0502020204030204" pitchFamily="34" charset="0"/>
                <a:cs typeface="Calibri" panose="020F0502020204030204" pitchFamily="34" charset="0"/>
              </a:rPr>
              <a:t> bens.</a:t>
            </a:r>
          </a:p>
        </p:txBody>
      </p:sp>
      <p:sp>
        <p:nvSpPr>
          <p:cNvPr id="6" name="Título 1"/>
          <p:cNvSpPr>
            <a:spLocks noGrp="1"/>
          </p:cNvSpPr>
          <p:nvPr>
            <p:ph type="title"/>
          </p:nvPr>
        </p:nvSpPr>
        <p:spPr>
          <a:xfrm>
            <a:off x="479376" y="332656"/>
            <a:ext cx="11593288" cy="811213"/>
          </a:xfrm>
        </p:spPr>
        <p:txBody>
          <a:bodyPr/>
          <a:lstStyle/>
          <a:p>
            <a:pPr algn="ctr"/>
            <a:r>
              <a:rPr lang="pt-BR" altLang="en-US" sz="4400" b="1" dirty="0">
                <a:solidFill>
                  <a:schemeClr val="tx1"/>
                </a:solidFill>
                <a:latin typeface="Calibri" panose="020F0502020204030204" pitchFamily="34" charset="0"/>
                <a:cs typeface="Calibri" panose="020F0502020204030204" pitchFamily="34" charset="0"/>
              </a:rPr>
              <a:t>Tributação Ótima de Mercadorias (Observações)</a:t>
            </a:r>
            <a:endParaRPr lang="en-US" altLang="en-US" sz="4400" b="1"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479376" y="260648"/>
            <a:ext cx="11593288" cy="811213"/>
          </a:xfrm>
        </p:spPr>
        <p:txBody>
          <a:bodyPr/>
          <a:lstStyle/>
          <a:p>
            <a:pPr algn="ctr"/>
            <a:r>
              <a:rPr lang="pt-BR" altLang="en-US" sz="4400" b="1" dirty="0">
                <a:solidFill>
                  <a:schemeClr val="tx1"/>
                </a:solidFill>
                <a:latin typeface="Calibri" panose="020F0502020204030204" pitchFamily="34" charset="0"/>
                <a:cs typeface="Calibri" panose="020F0502020204030204" pitchFamily="34" charset="0"/>
              </a:rPr>
              <a:t>Tributação Ótima de Mercadorias (Observações)</a:t>
            </a:r>
            <a:endParaRPr lang="en-US" altLang="en-US" sz="4400" b="1" dirty="0">
              <a:solidFill>
                <a:schemeClr val="tx1"/>
              </a:solidFill>
              <a:latin typeface="Calibri" panose="020F0502020204030204" pitchFamily="34" charset="0"/>
              <a:cs typeface="Calibri" panose="020F0502020204030204" pitchFamily="34" charset="0"/>
            </a:endParaRPr>
          </a:p>
        </p:txBody>
      </p:sp>
      <p:sp>
        <p:nvSpPr>
          <p:cNvPr id="5" name="Espaço Reservado para Conteúdo 2"/>
          <p:cNvSpPr>
            <a:spLocks noGrp="1"/>
          </p:cNvSpPr>
          <p:nvPr>
            <p:ph idx="1"/>
          </p:nvPr>
        </p:nvSpPr>
        <p:spPr>
          <a:xfrm>
            <a:off x="119336" y="1126976"/>
            <a:ext cx="11881320" cy="3886200"/>
          </a:xfrm>
        </p:spPr>
        <p:txBody>
          <a:bodyPr/>
          <a:lstStyle/>
          <a:p>
            <a:pPr algn="just">
              <a:buClrTx/>
              <a:buFont typeface="Arial" panose="020B0604020202020204" pitchFamily="34" charset="0"/>
              <a:buChar char="•"/>
            </a:pPr>
            <a:r>
              <a:rPr lang="pt-BR" altLang="en-US" sz="3600" dirty="0">
                <a:latin typeface="Calibri" panose="020F0502020204030204" pitchFamily="34" charset="0"/>
                <a:cs typeface="Calibri" panose="020F0502020204030204" pitchFamily="34" charset="0"/>
              </a:rPr>
              <a:t>É interessante notar que a proporcionalidade requerida pela regra de Ramsey é em relação às variações produzidas nas quantidades consumidas de cada bem e não em relação às variações nos preços dos bens. </a:t>
            </a:r>
          </a:p>
          <a:p>
            <a:pPr lvl="1" algn="just">
              <a:buClrTx/>
              <a:buFont typeface="Arial" panose="020B0604020202020204" pitchFamily="34" charset="0"/>
              <a:buChar char="•"/>
            </a:pPr>
            <a:r>
              <a:rPr lang="pt-BR" altLang="en-US" sz="3500" dirty="0">
                <a:latin typeface="Calibri" panose="020F0502020204030204" pitchFamily="34" charset="0"/>
                <a:cs typeface="Calibri" panose="020F0502020204030204" pitchFamily="34" charset="0"/>
              </a:rPr>
              <a:t>Esse resultado vai de encontro à visão comum de que a estrutura tributária mais eficiente é aquela que produz uma variação proporcional nos preços, ou seja, é uniforme. </a:t>
            </a:r>
          </a:p>
          <a:p>
            <a:pPr lvl="1" algn="just">
              <a:buClrTx/>
              <a:buFont typeface="Arial" panose="020B0604020202020204" pitchFamily="34" charset="0"/>
              <a:buChar char="•"/>
            </a:pPr>
            <a:r>
              <a:rPr lang="pt-BR" altLang="en-US" sz="3500" dirty="0">
                <a:latin typeface="Calibri" panose="020F0502020204030204" pitchFamily="34" charset="0"/>
                <a:cs typeface="Calibri" panose="020F0502020204030204" pitchFamily="34" charset="0"/>
              </a:rPr>
              <a:t>De fato, a regra de Ramsey, em geral, implica uma estrutura de alíquotas </a:t>
            </a:r>
            <a:r>
              <a:rPr lang="en-US" altLang="en-US" sz="3500" dirty="0" err="1">
                <a:latin typeface="Calibri" panose="020F0502020204030204" pitchFamily="34" charset="0"/>
                <a:cs typeface="Calibri" panose="020F0502020204030204" pitchFamily="34" charset="0"/>
              </a:rPr>
              <a:t>diferenciada</a:t>
            </a:r>
            <a:r>
              <a:rPr lang="en-US" altLang="en-US" sz="3500" dirty="0">
                <a:latin typeface="Calibri" panose="020F0502020204030204" pitchFamily="34" charset="0"/>
                <a:cs typeface="Calibri" panose="020F0502020204030204" pitchFamily="34" charset="0"/>
              </a:rPr>
              <a:t>, </a:t>
            </a:r>
            <a:r>
              <a:rPr lang="en-US" altLang="en-US" sz="3500" dirty="0" err="1">
                <a:latin typeface="Calibri" panose="020F0502020204030204" pitchFamily="34" charset="0"/>
                <a:cs typeface="Calibri" panose="020F0502020204030204" pitchFamily="34" charset="0"/>
              </a:rPr>
              <a:t>como</a:t>
            </a:r>
            <a:r>
              <a:rPr lang="en-US" altLang="en-US" sz="3500" dirty="0">
                <a:latin typeface="Calibri" panose="020F0502020204030204" pitchFamily="34" charset="0"/>
                <a:cs typeface="Calibri" panose="020F0502020204030204" pitchFamily="34" charset="0"/>
              </a:rPr>
              <a:t> </a:t>
            </a:r>
            <a:r>
              <a:rPr lang="en-US" altLang="en-US" sz="3500" dirty="0" err="1">
                <a:latin typeface="Calibri" panose="020F0502020204030204" pitchFamily="34" charset="0"/>
                <a:cs typeface="Calibri" panose="020F0502020204030204" pitchFamily="34" charset="0"/>
              </a:rPr>
              <a:t>explicitada</a:t>
            </a:r>
            <a:r>
              <a:rPr lang="en-US" altLang="en-US" sz="3500" dirty="0">
                <a:latin typeface="Calibri" panose="020F0502020204030204" pitchFamily="34" charset="0"/>
                <a:cs typeface="Calibri" panose="020F0502020204030204" pitchFamily="34" charset="0"/>
              </a:rPr>
              <a:t> no </a:t>
            </a:r>
            <a:r>
              <a:rPr lang="en-US" altLang="en-US" sz="3500" dirty="0" err="1">
                <a:latin typeface="Calibri" panose="020F0502020204030204" pitchFamily="34" charset="0"/>
                <a:cs typeface="Calibri" panose="020F0502020204030204" pitchFamily="34" charset="0"/>
              </a:rPr>
              <a:t>caso</a:t>
            </a:r>
            <a:r>
              <a:rPr lang="en-US" altLang="en-US" sz="3500" dirty="0">
                <a:latin typeface="Calibri" panose="020F0502020204030204" pitchFamily="34" charset="0"/>
                <a:cs typeface="Calibri" panose="020F0502020204030204" pitchFamily="34" charset="0"/>
              </a:rPr>
              <a:t> </a:t>
            </a:r>
            <a:r>
              <a:rPr lang="en-US" altLang="en-US" sz="3500" dirty="0" err="1">
                <a:latin typeface="Calibri" panose="020F0502020204030204" pitchFamily="34" charset="0"/>
                <a:cs typeface="Calibri" panose="020F0502020204030204" pitchFamily="34" charset="0"/>
              </a:rPr>
              <a:t>considerado</a:t>
            </a:r>
            <a:r>
              <a:rPr lang="en-US" altLang="en-US" sz="3500" dirty="0">
                <a:latin typeface="Calibri" panose="020F0502020204030204" pitchFamily="34" charset="0"/>
                <a:cs typeface="Calibri" panose="020F0502020204030204" pitchFamily="34" charset="0"/>
              </a:rPr>
              <a:t> a </a:t>
            </a:r>
            <a:r>
              <a:rPr lang="en-US" altLang="en-US" sz="3500" dirty="0" err="1">
                <a:latin typeface="Calibri" panose="020F0502020204030204" pitchFamily="34" charset="0"/>
                <a:cs typeface="Calibri" panose="020F0502020204030204" pitchFamily="34" charset="0"/>
              </a:rPr>
              <a:t>seguir</a:t>
            </a:r>
            <a:r>
              <a:rPr lang="en-US" altLang="en-US" sz="35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4065126367"/>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Espaço Reservado para Conteúdo 2"/>
          <p:cNvSpPr>
            <a:spLocks noGrp="1"/>
          </p:cNvSpPr>
          <p:nvPr>
            <p:ph idx="1"/>
          </p:nvPr>
        </p:nvSpPr>
        <p:spPr>
          <a:xfrm>
            <a:off x="191344" y="1198984"/>
            <a:ext cx="11809312" cy="3886200"/>
          </a:xfrm>
        </p:spPr>
        <p:txBody>
          <a:bodyPr/>
          <a:lstStyle/>
          <a:p>
            <a:pPr algn="just">
              <a:buClrTx/>
              <a:buFont typeface="Arial" panose="020B0604020202020204" pitchFamily="34" charset="0"/>
              <a:buChar char="•"/>
            </a:pPr>
            <a:r>
              <a:rPr lang="pt-BR" altLang="en-US" sz="3600" b="1" dirty="0">
                <a:latin typeface="Calibri" panose="020F0502020204030204" pitchFamily="34" charset="0"/>
                <a:cs typeface="Calibri" panose="020F0502020204030204" pitchFamily="34" charset="0"/>
              </a:rPr>
              <a:t>A Regra do Inverso da Elasticidade</a:t>
            </a:r>
          </a:p>
          <a:p>
            <a:pPr algn="just">
              <a:buClrTx/>
              <a:buFont typeface="Arial" panose="020B0604020202020204" pitchFamily="34" charset="0"/>
              <a:buChar char="•"/>
            </a:pPr>
            <a:r>
              <a:rPr lang="pt-BR" altLang="en-US" sz="3600" dirty="0">
                <a:latin typeface="Calibri" panose="020F0502020204030204" pitchFamily="34" charset="0"/>
                <a:cs typeface="Calibri" panose="020F0502020204030204" pitchFamily="34" charset="0"/>
              </a:rPr>
              <a:t>Adotando a hipótese de que a demanda de cada bem é independente dos preços dos outros bens (ou seja, de que não há efeitos cruzados de preços), Ramsey derivou uma regra mais específica para a estrutura tributária ótima, conhecida como a regra do inverso da </a:t>
            </a:r>
            <a:r>
              <a:rPr lang="en-US" altLang="en-US" sz="3600" dirty="0" err="1">
                <a:latin typeface="Calibri" panose="020F0502020204030204" pitchFamily="34" charset="0"/>
                <a:cs typeface="Calibri" panose="020F0502020204030204" pitchFamily="34" charset="0"/>
              </a:rPr>
              <a:t>elasticidade</a:t>
            </a:r>
            <a:r>
              <a:rPr lang="en-US" altLang="en-US" sz="3600" dirty="0">
                <a:latin typeface="Calibri" panose="020F0502020204030204" pitchFamily="34" charset="0"/>
                <a:cs typeface="Calibri" panose="020F0502020204030204" pitchFamily="34" charset="0"/>
              </a:rPr>
              <a:t>.</a:t>
            </a:r>
          </a:p>
        </p:txBody>
      </p:sp>
      <p:sp>
        <p:nvSpPr>
          <p:cNvPr id="6" name="Título 1"/>
          <p:cNvSpPr>
            <a:spLocks noGrp="1"/>
          </p:cNvSpPr>
          <p:nvPr>
            <p:ph type="title"/>
          </p:nvPr>
        </p:nvSpPr>
        <p:spPr>
          <a:xfrm>
            <a:off x="479376" y="334888"/>
            <a:ext cx="11593288" cy="811213"/>
          </a:xfrm>
        </p:spPr>
        <p:txBody>
          <a:bodyPr/>
          <a:lstStyle/>
          <a:p>
            <a:pPr algn="ctr"/>
            <a:r>
              <a:rPr lang="pt-BR" altLang="en-US" sz="4400" b="1" dirty="0">
                <a:solidFill>
                  <a:schemeClr val="tx1"/>
                </a:solidFill>
                <a:latin typeface="Calibri" panose="020F0502020204030204" pitchFamily="34" charset="0"/>
                <a:cs typeface="Calibri" panose="020F0502020204030204" pitchFamily="34" charset="0"/>
              </a:rPr>
              <a:t>Tributação Ótima de Mercadorias (Observações)</a:t>
            </a:r>
            <a:endParaRPr lang="en-US" altLang="en-US" sz="4400" b="1"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191344" y="1268760"/>
            <a:ext cx="11665296" cy="3886200"/>
          </a:xfrm>
        </p:spPr>
        <p:txBody>
          <a:bodyPr/>
          <a:lstStyle/>
          <a:p>
            <a:pPr algn="just" eaLnBrk="1" hangingPunct="1">
              <a:lnSpc>
                <a:spcPct val="80000"/>
              </a:lnSpc>
              <a:buClrTx/>
              <a:buFont typeface="Arial" panose="020B0604020202020204" pitchFamily="34" charset="0"/>
              <a:buChar char="•"/>
            </a:pPr>
            <a:r>
              <a:rPr lang="pt-BR" altLang="en-US" sz="3800" b="1" dirty="0">
                <a:latin typeface="Calibri" panose="020F0502020204030204" pitchFamily="34" charset="0"/>
                <a:cs typeface="Calibri" panose="020F0502020204030204" pitchFamily="34" charset="0"/>
              </a:rPr>
              <a:t>O que será produzido?</a:t>
            </a:r>
          </a:p>
          <a:p>
            <a:pPr lvl="1" algn="just" eaLnBrk="1" hangingPunct="1">
              <a:lnSpc>
                <a:spcPct val="80000"/>
              </a:lnSpc>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Dada a Fronteira de Possibilidades de Produção, se a sociedade decidir por mais bens públicos deverá abdicar de bens privados; se decidir por uma maior produção do bem privado X, teremos uma quantidade produzida menor do bem privado Y.</a:t>
            </a:r>
          </a:p>
          <a:p>
            <a:pPr lvl="1" algn="just" eaLnBrk="1" hangingPunct="1">
              <a:lnSpc>
                <a:spcPct val="80000"/>
              </a:lnSpc>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Dito de outro modo, os recursos são escassos, o que obriga a sociedade a fazer escolhas → existe um </a:t>
            </a:r>
            <a:r>
              <a:rPr lang="pt-BR" altLang="en-US" sz="3800" i="1" dirty="0">
                <a:latin typeface="Calibri" panose="020F0502020204030204" pitchFamily="34" charset="0"/>
                <a:cs typeface="Calibri" panose="020F0502020204030204" pitchFamily="34" charset="0"/>
              </a:rPr>
              <a:t>trade-off</a:t>
            </a:r>
            <a:r>
              <a:rPr lang="pt-BR" altLang="en-US" sz="3800" dirty="0">
                <a:latin typeface="Calibri" panose="020F0502020204030204" pitchFamily="34" charset="0"/>
                <a:cs typeface="Calibri" panose="020F0502020204030204" pitchFamily="34" charset="0"/>
              </a:rPr>
              <a:t> na produção.</a:t>
            </a:r>
          </a:p>
          <a:p>
            <a:pPr lvl="1" algn="just" eaLnBrk="1" hangingPunct="1">
              <a:lnSpc>
                <a:spcPct val="80000"/>
              </a:lnSpc>
              <a:buClrTx/>
              <a:buFont typeface="Arial" panose="020B0604020202020204" pitchFamily="34" charset="0"/>
              <a:buChar char="•"/>
            </a:pPr>
            <a:r>
              <a:rPr lang="pt-BR" altLang="en-US" sz="3800" dirty="0">
                <a:solidFill>
                  <a:schemeClr val="accent1">
                    <a:lumMod val="50000"/>
                  </a:schemeClr>
                </a:solidFill>
                <a:latin typeface="Calibri" panose="020F0502020204030204" pitchFamily="34" charset="0"/>
                <a:cs typeface="Calibri" panose="020F0502020204030204" pitchFamily="34" charset="0"/>
              </a:rPr>
              <a:t>Como fazer essas escolhas ? Mercado (sistema de preços como sinais) ou governo ?</a:t>
            </a:r>
          </a:p>
          <a:p>
            <a:pPr lvl="1" algn="just" eaLnBrk="1" hangingPunct="1">
              <a:lnSpc>
                <a:spcPct val="80000"/>
              </a:lnSpc>
              <a:buClrTx/>
              <a:buFont typeface="Arial" panose="020B0604020202020204" pitchFamily="34" charset="0"/>
              <a:buChar char="•"/>
            </a:pPr>
            <a:endParaRPr lang="pt-BR" altLang="en-US" sz="3800" dirty="0">
              <a:latin typeface="Calibri" panose="020F0502020204030204" pitchFamily="34" charset="0"/>
              <a:cs typeface="Calibri" panose="020F0502020204030204" pitchFamily="34" charset="0"/>
            </a:endParaRPr>
          </a:p>
        </p:txBody>
      </p:sp>
      <p:sp>
        <p:nvSpPr>
          <p:cNvPr id="7" name="Rectangle 2"/>
          <p:cNvSpPr>
            <a:spLocks noGrp="1" noChangeArrowheads="1"/>
          </p:cNvSpPr>
          <p:nvPr>
            <p:ph type="title"/>
          </p:nvPr>
        </p:nvSpPr>
        <p:spPr>
          <a:xfrm>
            <a:off x="397148" y="41176"/>
            <a:ext cx="11747524" cy="1371600"/>
          </a:xfrm>
        </p:spPr>
        <p:txBody>
          <a:bodyPr/>
          <a:lstStyle/>
          <a:p>
            <a:pPr algn="just" eaLnBrk="1" hangingPunct="1"/>
            <a:r>
              <a:rPr lang="pt-BR" altLang="en-US" sz="4400" b="1" dirty="0">
                <a:solidFill>
                  <a:schemeClr val="tx1"/>
                </a:solidFill>
                <a:latin typeface="Calibri" panose="020F0502020204030204" pitchFamily="34" charset="0"/>
                <a:cs typeface="Calibri" panose="020F0502020204030204" pitchFamily="34" charset="0"/>
              </a:rPr>
              <a:t>Pensando Como um Economista do Setor Público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anim calcmode="lin" valueType="num">
                                      <p:cBhvr additive="base">
                                        <p:cTn id="11"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36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anim calcmode="lin" valueType="num">
                                      <p:cBhvr additive="base">
                                        <p:cTn id="15"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536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anim calcmode="lin" valueType="num">
                                      <p:cBhvr additive="base">
                                        <p:cTn id="19" dur="5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p:cNvSpPr>
            <a:spLocks noGrp="1"/>
          </p:cNvSpPr>
          <p:nvPr>
            <p:ph idx="1"/>
          </p:nvPr>
        </p:nvSpPr>
        <p:spPr>
          <a:xfrm>
            <a:off x="191344" y="1270992"/>
            <a:ext cx="11809312" cy="3886200"/>
          </a:xfrm>
        </p:spPr>
        <p:txBody>
          <a:bodyPr/>
          <a:lstStyle/>
          <a:p>
            <a:pPr algn="just">
              <a:buClrTx/>
              <a:buFont typeface="Arial" panose="020B0604020202020204" pitchFamily="34" charset="0"/>
              <a:buChar char="•"/>
            </a:pPr>
            <a:r>
              <a:rPr lang="pt-BR" altLang="en-US" sz="3600" dirty="0">
                <a:latin typeface="Calibri" panose="020F0502020204030204" pitchFamily="34" charset="0"/>
                <a:cs typeface="Calibri" panose="020F0502020204030204" pitchFamily="34" charset="0"/>
              </a:rPr>
              <a:t>Portanto, o imposto sobre o bem k deve ser inversamente proporcional à elasticidade preço da demanda pelo bem k.</a:t>
            </a:r>
          </a:p>
          <a:p>
            <a:pPr lvl="1" algn="just">
              <a:buClrTx/>
              <a:buFont typeface="Arial" panose="020B0604020202020204" pitchFamily="34" charset="0"/>
              <a:buChar char="•"/>
            </a:pPr>
            <a:r>
              <a:rPr lang="pt-BR" altLang="en-US" sz="3600" dirty="0">
                <a:latin typeface="Calibri" panose="020F0502020204030204" pitchFamily="34" charset="0"/>
                <a:cs typeface="Calibri" panose="020F0502020204030204" pitchFamily="34" charset="0"/>
              </a:rPr>
              <a:t>Bens com demanda relativamente inelástica devem ser tributados mais pesadamente do que bens com demanda relativamente elástica. </a:t>
            </a:r>
          </a:p>
          <a:p>
            <a:pPr lvl="1" algn="just">
              <a:buClrTx/>
              <a:buFont typeface="Arial" panose="020B0604020202020204" pitchFamily="34" charset="0"/>
              <a:buChar char="•"/>
            </a:pPr>
            <a:r>
              <a:rPr lang="pt-BR" altLang="en-US" sz="3600" dirty="0">
                <a:latin typeface="Calibri" panose="020F0502020204030204" pitchFamily="34" charset="0"/>
                <a:cs typeface="Calibri" panose="020F0502020204030204" pitchFamily="34" charset="0"/>
              </a:rPr>
              <a:t>Dessa forma, assegura-se que as perdas de eficiência provocadas pelo sistema tributário, representadas pelas reduções no consumo dos bens e a consequente redução na utilidade do </a:t>
            </a:r>
            <a:r>
              <a:rPr lang="en-US" altLang="en-US" sz="3600" dirty="0" err="1">
                <a:latin typeface="Calibri" panose="020F0502020204030204" pitchFamily="34" charset="0"/>
                <a:cs typeface="Calibri" panose="020F0502020204030204" pitchFamily="34" charset="0"/>
              </a:rPr>
              <a:t>consumidor</a:t>
            </a:r>
            <a:r>
              <a:rPr lang="en-US" altLang="en-US" sz="3600" dirty="0">
                <a:latin typeface="Calibri" panose="020F0502020204030204" pitchFamily="34" charset="0"/>
                <a:cs typeface="Calibri" panose="020F0502020204030204" pitchFamily="34" charset="0"/>
              </a:rPr>
              <a:t>, </a:t>
            </a:r>
            <a:r>
              <a:rPr lang="en-US" altLang="en-US" sz="3600" dirty="0" err="1">
                <a:latin typeface="Calibri" panose="020F0502020204030204" pitchFamily="34" charset="0"/>
                <a:cs typeface="Calibri" panose="020F0502020204030204" pitchFamily="34" charset="0"/>
              </a:rPr>
              <a:t>sejam</a:t>
            </a:r>
            <a:r>
              <a:rPr lang="en-US" altLang="en-US" sz="3600" dirty="0">
                <a:latin typeface="Calibri" panose="020F0502020204030204" pitchFamily="34" charset="0"/>
                <a:cs typeface="Calibri" panose="020F0502020204030204" pitchFamily="34" charset="0"/>
              </a:rPr>
              <a:t> </a:t>
            </a:r>
            <a:r>
              <a:rPr lang="en-US" altLang="en-US" sz="3600" dirty="0" err="1">
                <a:latin typeface="Calibri" panose="020F0502020204030204" pitchFamily="34" charset="0"/>
                <a:cs typeface="Calibri" panose="020F0502020204030204" pitchFamily="34" charset="0"/>
              </a:rPr>
              <a:t>minimizadas</a:t>
            </a:r>
            <a:r>
              <a:rPr lang="en-US" altLang="en-US" sz="3600" dirty="0">
                <a:latin typeface="Calibri" panose="020F0502020204030204" pitchFamily="34" charset="0"/>
                <a:cs typeface="Calibri" panose="020F0502020204030204" pitchFamily="34" charset="0"/>
              </a:rPr>
              <a:t>.</a:t>
            </a:r>
          </a:p>
        </p:txBody>
      </p:sp>
      <p:sp>
        <p:nvSpPr>
          <p:cNvPr id="5" name="Título 1"/>
          <p:cNvSpPr>
            <a:spLocks noGrp="1"/>
          </p:cNvSpPr>
          <p:nvPr>
            <p:ph type="title"/>
          </p:nvPr>
        </p:nvSpPr>
        <p:spPr>
          <a:xfrm>
            <a:off x="479376" y="406896"/>
            <a:ext cx="11593288" cy="811213"/>
          </a:xfrm>
        </p:spPr>
        <p:txBody>
          <a:bodyPr/>
          <a:lstStyle/>
          <a:p>
            <a:pPr algn="ctr"/>
            <a:r>
              <a:rPr lang="pt-BR" altLang="en-US" sz="4400" b="1" dirty="0">
                <a:solidFill>
                  <a:schemeClr val="tx1"/>
                </a:solidFill>
                <a:latin typeface="Calibri" panose="020F0502020204030204" pitchFamily="34" charset="0"/>
                <a:cs typeface="Calibri" panose="020F0502020204030204" pitchFamily="34" charset="0"/>
              </a:rPr>
              <a:t>Tributação Ótima de Mercadorias (Observações)</a:t>
            </a:r>
            <a:endParaRPr lang="en-US" altLang="en-US" sz="44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56261737"/>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Espaço Reservado para Conteúdo 2"/>
          <p:cNvSpPr>
            <a:spLocks noGrp="1"/>
          </p:cNvSpPr>
          <p:nvPr>
            <p:ph idx="1"/>
          </p:nvPr>
        </p:nvSpPr>
        <p:spPr>
          <a:xfrm>
            <a:off x="119336" y="1054968"/>
            <a:ext cx="11838202" cy="3886200"/>
          </a:xfrm>
        </p:spPr>
        <p:txBody>
          <a:bodyPr/>
          <a:lstStyle/>
          <a:p>
            <a:pPr algn="just">
              <a:buClrTx/>
              <a:buFont typeface="Arial" panose="020B0604020202020204" pitchFamily="34" charset="0"/>
              <a:buChar char="•"/>
            </a:pPr>
            <a:r>
              <a:rPr lang="pt-BR" altLang="en-US" sz="3600" b="1" dirty="0">
                <a:latin typeface="Calibri" panose="020F0502020204030204" pitchFamily="34" charset="0"/>
                <a:cs typeface="Calibri" panose="020F0502020204030204" pitchFamily="34" charset="0"/>
              </a:rPr>
              <a:t>O Critério da Eficiência</a:t>
            </a:r>
          </a:p>
          <a:p>
            <a:pPr algn="just">
              <a:buClrTx/>
              <a:buFont typeface="Arial" panose="020B0604020202020204" pitchFamily="34" charset="0"/>
              <a:buChar char="•"/>
            </a:pPr>
            <a:r>
              <a:rPr lang="pt-BR" altLang="en-US" sz="3600" dirty="0">
                <a:latin typeface="Calibri" panose="020F0502020204030204" pitchFamily="34" charset="0"/>
                <a:cs typeface="Calibri" panose="020F0502020204030204" pitchFamily="34" charset="0"/>
              </a:rPr>
              <a:t>É importante notar que o critério de eficiência, inclusive no caso geral em que as demandas não são independentes, tende a gerar uma estrutura tributária regressiva. </a:t>
            </a:r>
          </a:p>
          <a:p>
            <a:pPr lvl="1" algn="just">
              <a:buFont typeface="Arial" panose="020B0604020202020204" pitchFamily="34" charset="0"/>
              <a:buChar char="•"/>
            </a:pPr>
            <a:r>
              <a:rPr lang="pt-BR" altLang="en-US" sz="3400" dirty="0">
                <a:latin typeface="Calibri" panose="020F0502020204030204" pitchFamily="34" charset="0"/>
                <a:cs typeface="Calibri" panose="020F0502020204030204" pitchFamily="34" charset="0"/>
              </a:rPr>
              <a:t>Isso porque, em geral, a demanda por bens de primeira necessidade, tal como alimentação básica, é menos elástica do que a demanda por bens de luxo. Assim, a implementação de um sistema tributário com base nos resultados de Ramsey tende a produzir tributos com alíquotas maiores para os bens necessários e alíquotas menores para os bens de luxo.</a:t>
            </a:r>
          </a:p>
        </p:txBody>
      </p:sp>
      <p:sp>
        <p:nvSpPr>
          <p:cNvPr id="6" name="Título 1"/>
          <p:cNvSpPr>
            <a:spLocks noGrp="1"/>
          </p:cNvSpPr>
          <p:nvPr>
            <p:ph type="title"/>
          </p:nvPr>
        </p:nvSpPr>
        <p:spPr>
          <a:xfrm>
            <a:off x="479376" y="260648"/>
            <a:ext cx="11593288" cy="811213"/>
          </a:xfrm>
        </p:spPr>
        <p:txBody>
          <a:bodyPr/>
          <a:lstStyle/>
          <a:p>
            <a:pPr algn="ctr"/>
            <a:r>
              <a:rPr lang="pt-BR" altLang="en-US" sz="4400" b="1" dirty="0">
                <a:solidFill>
                  <a:schemeClr val="tx1"/>
                </a:solidFill>
                <a:latin typeface="Calibri" panose="020F0502020204030204" pitchFamily="34" charset="0"/>
                <a:cs typeface="Calibri" panose="020F0502020204030204" pitchFamily="34" charset="0"/>
              </a:rPr>
              <a:t>Tributação Ótima de Mercadorias (Observações)</a:t>
            </a:r>
            <a:endParaRPr lang="en-US" altLang="en-US" sz="4400" b="1"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p:cNvSpPr>
            <a:spLocks noGrp="1"/>
          </p:cNvSpPr>
          <p:nvPr>
            <p:ph idx="1"/>
          </p:nvPr>
        </p:nvSpPr>
        <p:spPr>
          <a:xfrm>
            <a:off x="263352" y="1198984"/>
            <a:ext cx="11665295" cy="3886200"/>
          </a:xfrm>
        </p:spPr>
        <p:txBody>
          <a:bodyPr/>
          <a:lstStyle/>
          <a:p>
            <a:pPr algn="just">
              <a:buClrTx/>
              <a:buFont typeface="Arial" panose="020B0604020202020204" pitchFamily="34" charset="0"/>
              <a:buChar char="•"/>
            </a:pPr>
            <a:r>
              <a:rPr lang="pt-BR" altLang="en-US" sz="3600" dirty="0">
                <a:latin typeface="Calibri" panose="020F0502020204030204" pitchFamily="34" charset="0"/>
                <a:cs typeface="Calibri" panose="020F0502020204030204" pitchFamily="34" charset="0"/>
              </a:rPr>
              <a:t>A natureza regressiva dos resultados de Ramsey simplesmente reflete a hipótese básica de seu modelo de que há um único consumidor, o que exclui qualquer preocupação com </a:t>
            </a:r>
            <a:r>
              <a:rPr lang="en-US" altLang="en-US" sz="3600" dirty="0" err="1">
                <a:latin typeface="Calibri" panose="020F0502020204030204" pitchFamily="34" charset="0"/>
                <a:cs typeface="Calibri" panose="020F0502020204030204" pitchFamily="34" charset="0"/>
              </a:rPr>
              <a:t>equidade</a:t>
            </a:r>
            <a:r>
              <a:rPr lang="en-US" altLang="en-US" sz="3600" dirty="0">
                <a:latin typeface="Calibri" panose="020F0502020204030204" pitchFamily="34" charset="0"/>
                <a:cs typeface="Calibri" panose="020F0502020204030204" pitchFamily="34" charset="0"/>
              </a:rPr>
              <a:t>.</a:t>
            </a:r>
          </a:p>
        </p:txBody>
      </p:sp>
      <p:sp>
        <p:nvSpPr>
          <p:cNvPr id="5" name="Título 1"/>
          <p:cNvSpPr>
            <a:spLocks noGrp="1"/>
          </p:cNvSpPr>
          <p:nvPr>
            <p:ph type="title"/>
          </p:nvPr>
        </p:nvSpPr>
        <p:spPr>
          <a:xfrm>
            <a:off x="479376" y="334888"/>
            <a:ext cx="11593288" cy="811213"/>
          </a:xfrm>
        </p:spPr>
        <p:txBody>
          <a:bodyPr/>
          <a:lstStyle/>
          <a:p>
            <a:pPr algn="ctr"/>
            <a:r>
              <a:rPr lang="pt-BR" altLang="en-US" sz="4400" b="1" dirty="0">
                <a:solidFill>
                  <a:schemeClr val="tx1"/>
                </a:solidFill>
                <a:latin typeface="Calibri" panose="020F0502020204030204" pitchFamily="34" charset="0"/>
                <a:cs typeface="Calibri" panose="020F0502020204030204" pitchFamily="34" charset="0"/>
              </a:rPr>
              <a:t>Tributação Ótima de Mercadorias (Observações)</a:t>
            </a:r>
            <a:endParaRPr lang="en-US" altLang="en-US" sz="44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72898897"/>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4"/>
          <p:cNvSpPr>
            <a:spLocks noGrp="1" noChangeArrowheads="1"/>
          </p:cNvSpPr>
          <p:nvPr>
            <p:ph type="title"/>
          </p:nvPr>
        </p:nvSpPr>
        <p:spPr>
          <a:xfrm>
            <a:off x="2063552" y="44624"/>
            <a:ext cx="7772400" cy="11430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Equidade Horizontal </a:t>
            </a:r>
          </a:p>
        </p:txBody>
      </p:sp>
      <p:sp>
        <p:nvSpPr>
          <p:cNvPr id="124931" name="Rectangle 5"/>
          <p:cNvSpPr>
            <a:spLocks noGrp="1" noChangeArrowheads="1"/>
          </p:cNvSpPr>
          <p:nvPr>
            <p:ph idx="1"/>
          </p:nvPr>
        </p:nvSpPr>
        <p:spPr>
          <a:xfrm>
            <a:off x="119336" y="970384"/>
            <a:ext cx="12000656" cy="4114800"/>
          </a:xfrm>
          <a:noFill/>
        </p:spPr>
        <p:txBody>
          <a:bodyPr/>
          <a:lstStyle/>
          <a:p>
            <a:pPr algn="just" eaLnBrk="1" hangingPunct="1">
              <a:buClrTx/>
              <a:buFont typeface="Arial" panose="020B0604020202020204" pitchFamily="34" charset="0"/>
              <a:buChar char="•"/>
            </a:pPr>
            <a:r>
              <a:rPr lang="pt-BR" altLang="en-US" sz="3800" b="1" dirty="0">
                <a:latin typeface="Calibri" panose="020F0502020204030204" pitchFamily="34" charset="0"/>
                <a:cs typeface="Calibri" panose="020F0502020204030204" pitchFamily="34" charset="0"/>
              </a:rPr>
              <a:t>Princípio</a:t>
            </a:r>
            <a:r>
              <a:rPr lang="pt-BR" altLang="en-US" sz="3800" dirty="0">
                <a:latin typeface="Calibri" panose="020F0502020204030204" pitchFamily="34" charset="0"/>
                <a:cs typeface="Calibri" panose="020F0502020204030204" pitchFamily="34" charset="0"/>
              </a:rPr>
              <a:t>: aqueles que são iguais em todos os aspectos levados em consideração devem ser tratados de modo igual (sem discriminar por cor, raça,  credo).</a:t>
            </a:r>
          </a:p>
          <a:p>
            <a:pPr lvl="1" algn="just" eaLnBrk="1" hangingPunct="1">
              <a:buClrTx/>
              <a:buFont typeface="Arial" panose="020B0604020202020204" pitchFamily="34" charset="0"/>
              <a:buChar char="•"/>
            </a:pPr>
            <a:r>
              <a:rPr lang="pt-BR" altLang="en-US" sz="3400" dirty="0">
                <a:latin typeface="Calibri" panose="020F0502020204030204" pitchFamily="34" charset="0"/>
                <a:cs typeface="Calibri" panose="020F0502020204030204" pitchFamily="34" charset="0"/>
              </a:rPr>
              <a:t>Mas o que significa dois indivíduos serem iguais em todos os aspectos relevantes ? Quando dois indivíduos devem ser tratados de modo igual ?</a:t>
            </a:r>
          </a:p>
          <a:p>
            <a:pPr lvl="1" algn="just" eaLnBrk="1" hangingPunct="1">
              <a:buClrTx/>
              <a:buFont typeface="Arial" panose="020B0604020202020204" pitchFamily="34" charset="0"/>
              <a:buChar char="•"/>
            </a:pPr>
            <a:r>
              <a:rPr lang="pt-BR" altLang="en-US" sz="3400" dirty="0">
                <a:latin typeface="Calibri" panose="020F0502020204030204" pitchFamily="34" charset="0"/>
                <a:cs typeface="Calibri" panose="020F0502020204030204" pitchFamily="34" charset="0"/>
              </a:rPr>
              <a:t>Indivíduos com rendas iguais, mas com gastos em saúde diferentes devem pagar o mesmo imposto ? </a:t>
            </a:r>
          </a:p>
          <a:p>
            <a:pPr lvl="1" algn="just" eaLnBrk="1" hangingPunct="1">
              <a:buClrTx/>
              <a:buFont typeface="Arial" panose="020B0604020202020204" pitchFamily="34" charset="0"/>
              <a:buChar char="•"/>
            </a:pPr>
            <a:r>
              <a:rPr lang="pt-BR" altLang="en-US" sz="3400" dirty="0">
                <a:latin typeface="Calibri" panose="020F0502020204030204" pitchFamily="34" charset="0"/>
                <a:cs typeface="Calibri" panose="020F0502020204030204" pitchFamily="34" charset="0"/>
              </a:rPr>
              <a:t>Faz diferença se o gasto com o saúde é voluntário (cirurgia plástica) ou compulsório? O governo pode definir isto ?</a:t>
            </a:r>
          </a:p>
          <a:p>
            <a:pPr algn="just" eaLnBrk="1" hangingPunct="1">
              <a:buClrTx/>
              <a:buFont typeface="Arial" panose="020B0604020202020204" pitchFamily="34" charset="0"/>
              <a:buChar char="•"/>
            </a:pPr>
            <a:endParaRPr lang="pt-BR" altLang="en-US" sz="38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 calcmode="lin" valueType="num">
                                      <p:cBhvr additive="base">
                                        <p:cTn id="7" dur="500" fill="hold"/>
                                        <p:tgtEl>
                                          <p:spTgt spid="1249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49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4931">
                                            <p:txEl>
                                              <p:pRg st="1" end="1"/>
                                            </p:txEl>
                                          </p:spTgt>
                                        </p:tgtEl>
                                        <p:attrNameLst>
                                          <p:attrName>style.visibility</p:attrName>
                                        </p:attrNameLst>
                                      </p:cBhvr>
                                      <p:to>
                                        <p:strVal val="visible"/>
                                      </p:to>
                                    </p:set>
                                    <p:anim calcmode="lin" valueType="num">
                                      <p:cBhvr additive="base">
                                        <p:cTn id="13" dur="500" fill="hold"/>
                                        <p:tgtEl>
                                          <p:spTgt spid="1249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49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4931">
                                            <p:txEl>
                                              <p:pRg st="2" end="2"/>
                                            </p:txEl>
                                          </p:spTgt>
                                        </p:tgtEl>
                                        <p:attrNameLst>
                                          <p:attrName>style.visibility</p:attrName>
                                        </p:attrNameLst>
                                      </p:cBhvr>
                                      <p:to>
                                        <p:strVal val="visible"/>
                                      </p:to>
                                    </p:set>
                                    <p:anim calcmode="lin" valueType="num">
                                      <p:cBhvr additive="base">
                                        <p:cTn id="19" dur="500" fill="hold"/>
                                        <p:tgtEl>
                                          <p:spTgt spid="12493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49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4931">
                                            <p:txEl>
                                              <p:pRg st="3" end="3"/>
                                            </p:txEl>
                                          </p:spTgt>
                                        </p:tgtEl>
                                        <p:attrNameLst>
                                          <p:attrName>style.visibility</p:attrName>
                                        </p:attrNameLst>
                                      </p:cBhvr>
                                      <p:to>
                                        <p:strVal val="visible"/>
                                      </p:to>
                                    </p:set>
                                    <p:anim calcmode="lin" valueType="num">
                                      <p:cBhvr additive="base">
                                        <p:cTn id="25" dur="500" fill="hold"/>
                                        <p:tgtEl>
                                          <p:spTgt spid="12493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493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4"/>
          <p:cNvSpPr>
            <a:spLocks noGrp="1" noChangeArrowheads="1"/>
          </p:cNvSpPr>
          <p:nvPr>
            <p:ph type="title"/>
          </p:nvPr>
        </p:nvSpPr>
        <p:spPr>
          <a:xfrm>
            <a:off x="1919536" y="106288"/>
            <a:ext cx="7772400" cy="11430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Equidade Vertical</a:t>
            </a:r>
          </a:p>
        </p:txBody>
      </p:sp>
      <p:sp>
        <p:nvSpPr>
          <p:cNvPr id="126979" name="Rectangle 5"/>
          <p:cNvSpPr>
            <a:spLocks noGrp="1" noChangeArrowheads="1"/>
          </p:cNvSpPr>
          <p:nvPr>
            <p:ph idx="1"/>
          </p:nvPr>
        </p:nvSpPr>
        <p:spPr>
          <a:xfrm>
            <a:off x="191344" y="1114400"/>
            <a:ext cx="11737304" cy="4114800"/>
          </a:xfrm>
          <a:noFill/>
        </p:spPr>
        <p:txBody>
          <a:bodyPr/>
          <a:lstStyle/>
          <a:p>
            <a:pPr algn="just" eaLnBrk="1" hangingPunct="1">
              <a:buClrTx/>
              <a:buFont typeface="Arial" panose="020B0604020202020204" pitchFamily="34" charset="0"/>
              <a:buChar char="•"/>
            </a:pPr>
            <a:r>
              <a:rPr lang="pt-BR" altLang="en-US" sz="3800" b="1" dirty="0">
                <a:latin typeface="Calibri" panose="020F0502020204030204" pitchFamily="34" charset="0"/>
                <a:cs typeface="Calibri" panose="020F0502020204030204" pitchFamily="34" charset="0"/>
              </a:rPr>
              <a:t>Princípio</a:t>
            </a:r>
            <a:r>
              <a:rPr lang="pt-BR" altLang="en-US" sz="3800" dirty="0">
                <a:latin typeface="Calibri" panose="020F0502020204030204" pitchFamily="34" charset="0"/>
                <a:cs typeface="Calibri" panose="020F0502020204030204" pitchFamily="34" charset="0"/>
              </a:rPr>
              <a:t>: indivíduos que podem pagar mais tributos do que outros devem pagar mais tributos.</a:t>
            </a:r>
          </a:p>
          <a:p>
            <a:pPr algn="just" eaLnBrk="1" hangingPunct="1">
              <a:buClrTx/>
              <a:buFont typeface="Arial" panose="020B0604020202020204" pitchFamily="34" charset="0"/>
              <a:buChar char="•"/>
            </a:pPr>
            <a:endParaRPr lang="pt-BR" altLang="en-US" sz="120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pt-BR" altLang="en-US" sz="3800" b="1" dirty="0">
                <a:latin typeface="Calibri" panose="020F0502020204030204" pitchFamily="34" charset="0"/>
                <a:cs typeface="Calibri" panose="020F0502020204030204" pitchFamily="34" charset="0"/>
              </a:rPr>
              <a:t>Dificuldades</a:t>
            </a:r>
            <a:r>
              <a:rPr lang="pt-BR" altLang="en-US" sz="3800" dirty="0">
                <a:latin typeface="Calibri" panose="020F0502020204030204" pitchFamily="34" charset="0"/>
                <a:cs typeface="Calibri" panose="020F0502020204030204" pitchFamily="34" charset="0"/>
              </a:rPr>
              <a:t>: </a:t>
            </a:r>
          </a:p>
          <a:p>
            <a:pPr lvl="1"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Definir quem pode pagar mais imposto e quem deve pagar mais.</a:t>
            </a:r>
          </a:p>
          <a:p>
            <a:pPr lvl="1"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Implementar este princípio. </a:t>
            </a:r>
          </a:p>
          <a:p>
            <a:pPr lvl="1"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E se alguém está em posição de pagar mais, quanto a mais deverá pagar. </a:t>
            </a:r>
          </a:p>
          <a:p>
            <a:pPr algn="just" eaLnBrk="1" hangingPunct="1">
              <a:buClrTx/>
              <a:buFont typeface="Arial" panose="020B0604020202020204" pitchFamily="34" charset="0"/>
              <a:buChar char="•"/>
            </a:pPr>
            <a:endParaRPr lang="pt-BR" altLang="en-US" sz="38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 calcmode="lin" valueType="num">
                                      <p:cBhvr additive="base">
                                        <p:cTn id="7" dur="500" fill="hold"/>
                                        <p:tgtEl>
                                          <p:spTgt spid="1269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69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6979">
                                            <p:txEl>
                                              <p:pRg st="2" end="2"/>
                                            </p:txEl>
                                          </p:spTgt>
                                        </p:tgtEl>
                                        <p:attrNameLst>
                                          <p:attrName>style.visibility</p:attrName>
                                        </p:attrNameLst>
                                      </p:cBhvr>
                                      <p:to>
                                        <p:strVal val="visible"/>
                                      </p:to>
                                    </p:set>
                                    <p:anim calcmode="lin" valueType="num">
                                      <p:cBhvr additive="base">
                                        <p:cTn id="13" dur="500" fill="hold"/>
                                        <p:tgtEl>
                                          <p:spTgt spid="12697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6979">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26979">
                                            <p:txEl>
                                              <p:pRg st="3" end="3"/>
                                            </p:txEl>
                                          </p:spTgt>
                                        </p:tgtEl>
                                        <p:attrNameLst>
                                          <p:attrName>style.visibility</p:attrName>
                                        </p:attrNameLst>
                                      </p:cBhvr>
                                      <p:to>
                                        <p:strVal val="visible"/>
                                      </p:to>
                                    </p:set>
                                    <p:anim calcmode="lin" valueType="num">
                                      <p:cBhvr additive="base">
                                        <p:cTn id="17" dur="500" fill="hold"/>
                                        <p:tgtEl>
                                          <p:spTgt spid="12697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26979">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26979">
                                            <p:txEl>
                                              <p:pRg st="4" end="4"/>
                                            </p:txEl>
                                          </p:spTgt>
                                        </p:tgtEl>
                                        <p:attrNameLst>
                                          <p:attrName>style.visibility</p:attrName>
                                        </p:attrNameLst>
                                      </p:cBhvr>
                                      <p:to>
                                        <p:strVal val="visible"/>
                                      </p:to>
                                    </p:set>
                                    <p:anim calcmode="lin" valueType="num">
                                      <p:cBhvr additive="base">
                                        <p:cTn id="21" dur="500" fill="hold"/>
                                        <p:tgtEl>
                                          <p:spTgt spid="126979">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26979">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26979">
                                            <p:txEl>
                                              <p:pRg st="5" end="5"/>
                                            </p:txEl>
                                          </p:spTgt>
                                        </p:tgtEl>
                                        <p:attrNameLst>
                                          <p:attrName>style.visibility</p:attrName>
                                        </p:attrNameLst>
                                      </p:cBhvr>
                                      <p:to>
                                        <p:strVal val="visible"/>
                                      </p:to>
                                    </p:set>
                                    <p:anim calcmode="lin" valueType="num">
                                      <p:cBhvr additive="base">
                                        <p:cTn id="25" dur="500" fill="hold"/>
                                        <p:tgtEl>
                                          <p:spTgt spid="126979">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697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title"/>
          </p:nvPr>
        </p:nvSpPr>
        <p:spPr>
          <a:xfrm>
            <a:off x="1919536" y="188640"/>
            <a:ext cx="7772400" cy="11430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Equidade Vertical</a:t>
            </a:r>
          </a:p>
        </p:txBody>
      </p:sp>
      <p:sp>
        <p:nvSpPr>
          <p:cNvPr id="128003" name="Rectangle 5"/>
          <p:cNvSpPr>
            <a:spLocks noGrp="1" noChangeArrowheads="1"/>
          </p:cNvSpPr>
          <p:nvPr>
            <p:ph idx="1"/>
          </p:nvPr>
        </p:nvSpPr>
        <p:spPr>
          <a:xfrm>
            <a:off x="551384" y="1482080"/>
            <a:ext cx="11233247" cy="4971256"/>
          </a:xfrm>
          <a:noFill/>
        </p:spPr>
        <p:txBody>
          <a:bodyPr/>
          <a:lstStyle/>
          <a:p>
            <a:pPr algn="just" eaLnBrk="1" hangingPunct="1">
              <a:buClrTx/>
              <a:buFont typeface="Arial" panose="020B0604020202020204" pitchFamily="34" charset="0"/>
              <a:buChar char="•"/>
            </a:pPr>
            <a:r>
              <a:rPr lang="pt-BR" altLang="en-US" sz="4000" dirty="0">
                <a:latin typeface="Calibri" panose="020F0502020204030204" pitchFamily="34" charset="0"/>
                <a:cs typeface="Calibri" panose="020F0502020204030204" pitchFamily="34" charset="0"/>
              </a:rPr>
              <a:t>Renda como base da tributação</a:t>
            </a:r>
          </a:p>
          <a:p>
            <a:pPr lvl="1" algn="just">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Críticas à renda como base da tributação</a:t>
            </a:r>
          </a:p>
          <a:p>
            <a:pPr algn="just" eaLnBrk="1" hangingPunct="1">
              <a:lnSpc>
                <a:spcPct val="150000"/>
              </a:lnSpc>
              <a:buClrTx/>
              <a:buFont typeface="Arial" panose="020B0604020202020204" pitchFamily="34" charset="0"/>
              <a:buChar char="•"/>
            </a:pPr>
            <a:r>
              <a:rPr lang="pt-BR" altLang="en-US" sz="4000" dirty="0">
                <a:latin typeface="Calibri" panose="020F0502020204030204" pitchFamily="34" charset="0"/>
                <a:cs typeface="Calibri" panose="020F0502020204030204" pitchFamily="34" charset="0"/>
              </a:rPr>
              <a:t>Abordagem do benefício</a:t>
            </a:r>
          </a:p>
          <a:p>
            <a:pPr algn="just" eaLnBrk="1" hangingPunct="1">
              <a:lnSpc>
                <a:spcPct val="150000"/>
              </a:lnSpc>
              <a:buClrTx/>
              <a:buFont typeface="Arial" panose="020B0604020202020204" pitchFamily="34" charset="0"/>
              <a:buChar char="•"/>
            </a:pPr>
            <a:r>
              <a:rPr lang="pt-BR" altLang="en-US" sz="4000" dirty="0">
                <a:latin typeface="Calibri" panose="020F0502020204030204" pitchFamily="34" charset="0"/>
                <a:cs typeface="Calibri" panose="020F0502020204030204" pitchFamily="34" charset="0"/>
              </a:rPr>
              <a:t>Bases alternativas de tributação</a:t>
            </a:r>
          </a:p>
          <a:p>
            <a:pPr algn="just" eaLnBrk="1" hangingPunct="1">
              <a:buClrTx/>
              <a:buFont typeface="Arial" panose="020B0604020202020204" pitchFamily="34" charset="0"/>
              <a:buChar char="•"/>
            </a:pPr>
            <a:endParaRPr lang="pt-BR" altLang="en-US" sz="400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endParaRPr lang="pt-BR" altLang="en-US" sz="4000" dirty="0">
              <a:latin typeface="Calibri" panose="020F0502020204030204" pitchFamily="34" charset="0"/>
              <a:cs typeface="Calibri" panose="020F0502020204030204" pitchFamily="34" charset="0"/>
            </a:endParaRP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4"/>
          <p:cNvSpPr>
            <a:spLocks noGrp="1" noChangeArrowheads="1"/>
          </p:cNvSpPr>
          <p:nvPr>
            <p:ph type="title"/>
          </p:nvPr>
        </p:nvSpPr>
        <p:spPr>
          <a:xfrm>
            <a:off x="1703512" y="53752"/>
            <a:ext cx="8852520" cy="11430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Renda Como Base da Tributação</a:t>
            </a:r>
          </a:p>
        </p:txBody>
      </p:sp>
      <p:sp>
        <p:nvSpPr>
          <p:cNvPr id="129027" name="Rectangle 5"/>
          <p:cNvSpPr>
            <a:spLocks noGrp="1" noChangeArrowheads="1"/>
          </p:cNvSpPr>
          <p:nvPr>
            <p:ph idx="1"/>
          </p:nvPr>
        </p:nvSpPr>
        <p:spPr>
          <a:xfrm>
            <a:off x="191344" y="980728"/>
            <a:ext cx="11737304" cy="4343400"/>
          </a:xfrm>
          <a:noFill/>
        </p:spPr>
        <p:txBody>
          <a:bodyPr/>
          <a:lstStyle/>
          <a:p>
            <a:pPr algn="just" eaLnBrk="1" hangingPunct="1">
              <a:buClrTx/>
              <a:buFont typeface="Arial" panose="020B0604020202020204" pitchFamily="34" charset="0"/>
              <a:buChar char="•"/>
            </a:pPr>
            <a:r>
              <a:rPr lang="pt-BR" altLang="en-US" sz="3800" b="1" dirty="0">
                <a:latin typeface="Calibri" panose="020F0502020204030204" pitchFamily="34" charset="0"/>
                <a:cs typeface="Calibri" panose="020F0502020204030204" pitchFamily="34" charset="0"/>
              </a:rPr>
              <a:t>Renda</a:t>
            </a:r>
            <a:r>
              <a:rPr lang="pt-BR" altLang="en-US" sz="3800" dirty="0">
                <a:latin typeface="Calibri" panose="020F0502020204030204" pitchFamily="34" charset="0"/>
                <a:cs typeface="Calibri" panose="020F0502020204030204" pitchFamily="34" charset="0"/>
              </a:rPr>
              <a:t>: uma das principais bases de tributação</a:t>
            </a:r>
          </a:p>
          <a:p>
            <a:pPr algn="just" eaLnBrk="1" hangingPunct="1">
              <a:buClrTx/>
              <a:buFont typeface="Arial" panose="020B0604020202020204" pitchFamily="34" charset="0"/>
              <a:buChar char="•"/>
            </a:pPr>
            <a:endParaRPr lang="pt-BR" altLang="en-US" sz="200" dirty="0">
              <a:latin typeface="Calibri" panose="020F0502020204030204" pitchFamily="34" charset="0"/>
              <a:cs typeface="Calibri" panose="020F0502020204030204" pitchFamily="34" charset="0"/>
            </a:endParaRPr>
          </a:p>
          <a:p>
            <a:pPr lvl="1"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Aqueles que dispõem de maior renda  (geralmente maior capacidade para pagar tributos) devem pagar mais tributos (ideia de </a:t>
            </a:r>
            <a:r>
              <a:rPr lang="pt-BR" altLang="en-US" sz="3800" b="1" dirty="0">
                <a:latin typeface="Calibri" panose="020F0502020204030204" pitchFamily="34" charset="0"/>
                <a:cs typeface="Calibri" panose="020F0502020204030204" pitchFamily="34" charset="0"/>
              </a:rPr>
              <a:t>progressividade</a:t>
            </a:r>
            <a:r>
              <a:rPr lang="pt-BR" altLang="en-US" sz="3800" dirty="0">
                <a:latin typeface="Calibri" panose="020F0502020204030204" pitchFamily="34" charset="0"/>
                <a:cs typeface="Calibri" panose="020F0502020204030204" pitchFamily="34" charset="0"/>
              </a:rPr>
              <a:t>).</a:t>
            </a:r>
          </a:p>
          <a:p>
            <a:pPr lvl="1" algn="just" eaLnBrk="1" hangingPunct="1">
              <a:buClrTx/>
              <a:buFont typeface="Arial" panose="020B0604020202020204" pitchFamily="34" charset="0"/>
              <a:buChar char="•"/>
            </a:pPr>
            <a:endParaRPr lang="pt-BR" altLang="en-US" sz="600" dirty="0">
              <a:latin typeface="Calibri" panose="020F0502020204030204" pitchFamily="34" charset="0"/>
              <a:cs typeface="Calibri" panose="020F0502020204030204" pitchFamily="34" charset="0"/>
            </a:endParaRPr>
          </a:p>
          <a:p>
            <a:pPr lvl="1"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E, mesmo em um sistema regressivo, os que recebem mais pagam mais, ainda que proporcionalmente menos em termos de proporção da renda. </a:t>
            </a:r>
          </a:p>
          <a:p>
            <a:pPr lvl="1" algn="just" eaLnBrk="1" hangingPunct="1">
              <a:buClrTx/>
              <a:buFont typeface="Arial" panose="020B0604020202020204" pitchFamily="34" charset="0"/>
              <a:buChar char="•"/>
            </a:pPr>
            <a:endParaRPr lang="pt-BR" altLang="en-US" sz="600" dirty="0">
              <a:latin typeface="Calibri" panose="020F0502020204030204" pitchFamily="34" charset="0"/>
              <a:cs typeface="Calibri" panose="020F0502020204030204" pitchFamily="34" charset="0"/>
            </a:endParaRPr>
          </a:p>
          <a:p>
            <a:pPr lvl="1"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Há críticas de economistas e filósofos à tributação sobre a renda.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9027">
                                            <p:txEl>
                                              <p:pRg st="2" end="2"/>
                                            </p:txEl>
                                          </p:spTgt>
                                        </p:tgtEl>
                                        <p:attrNameLst>
                                          <p:attrName>style.visibility</p:attrName>
                                        </p:attrNameLst>
                                      </p:cBhvr>
                                      <p:to>
                                        <p:strVal val="visible"/>
                                      </p:to>
                                    </p:set>
                                    <p:anim calcmode="lin" valueType="num">
                                      <p:cBhvr additive="base">
                                        <p:cTn id="7" dur="500" fill="hold"/>
                                        <p:tgtEl>
                                          <p:spTgt spid="1290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90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9027">
                                            <p:txEl>
                                              <p:pRg st="4" end="4"/>
                                            </p:txEl>
                                          </p:spTgt>
                                        </p:tgtEl>
                                        <p:attrNameLst>
                                          <p:attrName>style.visibility</p:attrName>
                                        </p:attrNameLst>
                                      </p:cBhvr>
                                      <p:to>
                                        <p:strVal val="visible"/>
                                      </p:to>
                                    </p:set>
                                    <p:anim calcmode="lin" valueType="num">
                                      <p:cBhvr additive="base">
                                        <p:cTn id="13" dur="500" fill="hold"/>
                                        <p:tgtEl>
                                          <p:spTgt spid="129027">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90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9027">
                                            <p:txEl>
                                              <p:pRg st="6" end="6"/>
                                            </p:txEl>
                                          </p:spTgt>
                                        </p:tgtEl>
                                        <p:attrNameLst>
                                          <p:attrName>style.visibility</p:attrName>
                                        </p:attrNameLst>
                                      </p:cBhvr>
                                      <p:to>
                                        <p:strVal val="visible"/>
                                      </p:to>
                                    </p:set>
                                    <p:anim calcmode="lin" valueType="num">
                                      <p:cBhvr additive="base">
                                        <p:cTn id="19" dur="500" fill="hold"/>
                                        <p:tgtEl>
                                          <p:spTgt spid="129027">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90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4"/>
          <p:cNvSpPr>
            <a:spLocks noGrp="1" noChangeArrowheads="1"/>
          </p:cNvSpPr>
          <p:nvPr>
            <p:ph type="title"/>
          </p:nvPr>
        </p:nvSpPr>
        <p:spPr>
          <a:xfrm>
            <a:off x="1489720" y="106288"/>
            <a:ext cx="9502824" cy="1143000"/>
          </a:xfrm>
          <a:noFill/>
        </p:spPr>
        <p:txBody>
          <a:bodyPr/>
          <a:lstStyle/>
          <a:p>
            <a:pPr eaLnBrk="1" hangingPunct="1"/>
            <a:r>
              <a:rPr lang="pt-BR" altLang="en-US" sz="4800" b="1" dirty="0">
                <a:solidFill>
                  <a:schemeClr val="tx1"/>
                </a:solidFill>
                <a:latin typeface="Calibri" panose="020F0502020204030204" pitchFamily="34" charset="0"/>
                <a:cs typeface="Calibri" panose="020F0502020204030204" pitchFamily="34" charset="0"/>
              </a:rPr>
              <a:t>Críticas à Tributação Sobre a Renda</a:t>
            </a:r>
          </a:p>
        </p:txBody>
      </p:sp>
      <p:sp>
        <p:nvSpPr>
          <p:cNvPr id="130051" name="Rectangle 5"/>
          <p:cNvSpPr>
            <a:spLocks noGrp="1" noChangeArrowheads="1"/>
          </p:cNvSpPr>
          <p:nvPr>
            <p:ph idx="1"/>
          </p:nvPr>
        </p:nvSpPr>
        <p:spPr>
          <a:xfrm>
            <a:off x="263352" y="1114400"/>
            <a:ext cx="11665296" cy="4114800"/>
          </a:xfrm>
          <a:noFill/>
        </p:spPr>
        <p:txBody>
          <a:bodyPr/>
          <a:lstStyle/>
          <a:p>
            <a:pPr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Se ambos indivíduos tiveram as mesmas oportunidades, e um deles opta por trabalhar menos e ter mais lazer, porque ambos deveriam pagar alíquotas diferentes.</a:t>
            </a:r>
          </a:p>
          <a:p>
            <a:pPr algn="just" eaLnBrk="1" hangingPunct="1">
              <a:buClrTx/>
              <a:buFont typeface="Arial" panose="020B0604020202020204" pitchFamily="34" charset="0"/>
              <a:buChar char="•"/>
            </a:pPr>
            <a:endParaRPr lang="pt-BR" altLang="en-US" sz="80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Por definição:   </a:t>
            </a:r>
            <a:r>
              <a:rPr lang="pt-BR" altLang="en-US" sz="3800" b="1" dirty="0">
                <a:latin typeface="Calibri" panose="020F0502020204030204" pitchFamily="34" charset="0"/>
                <a:cs typeface="Calibri" panose="020F0502020204030204" pitchFamily="34" charset="0"/>
              </a:rPr>
              <a:t>Y = C + S.</a:t>
            </a:r>
          </a:p>
          <a:p>
            <a:pPr algn="just" eaLnBrk="1" hangingPunct="1">
              <a:buClrTx/>
              <a:buFont typeface="Arial" panose="020B0604020202020204" pitchFamily="34" charset="0"/>
              <a:buChar char="•"/>
            </a:pPr>
            <a:endParaRPr lang="pt-BR" altLang="en-US" sz="800" b="1"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Quando se tributa a renda, pune-se quem poupa, pois estes contribuintes estariam pagando imposto sobre a renda original mais imposto sobre a renda proveniente da poupança.</a:t>
            </a:r>
          </a:p>
          <a:p>
            <a:pPr algn="just" eaLnBrk="1" hangingPunct="1">
              <a:buClrTx/>
              <a:buFont typeface="Arial" panose="020B0604020202020204" pitchFamily="34" charset="0"/>
              <a:buChar char="•"/>
            </a:pPr>
            <a:endParaRPr lang="pt-BR" altLang="en-US" sz="38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0051">
                                            <p:txEl>
                                              <p:pRg st="0" end="0"/>
                                            </p:txEl>
                                          </p:spTgt>
                                        </p:tgtEl>
                                        <p:attrNameLst>
                                          <p:attrName>style.visibility</p:attrName>
                                        </p:attrNameLst>
                                      </p:cBhvr>
                                      <p:to>
                                        <p:strVal val="visible"/>
                                      </p:to>
                                    </p:set>
                                    <p:anim calcmode="lin" valueType="num">
                                      <p:cBhvr additive="base">
                                        <p:cTn id="7" dur="500" fill="hold"/>
                                        <p:tgtEl>
                                          <p:spTgt spid="1300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00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0051">
                                            <p:txEl>
                                              <p:pRg st="2" end="2"/>
                                            </p:txEl>
                                          </p:spTgt>
                                        </p:tgtEl>
                                        <p:attrNameLst>
                                          <p:attrName>style.visibility</p:attrName>
                                        </p:attrNameLst>
                                      </p:cBhvr>
                                      <p:to>
                                        <p:strVal val="visible"/>
                                      </p:to>
                                    </p:set>
                                    <p:anim calcmode="lin" valueType="num">
                                      <p:cBhvr additive="base">
                                        <p:cTn id="13" dur="500" fill="hold"/>
                                        <p:tgtEl>
                                          <p:spTgt spid="13005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00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0051">
                                            <p:txEl>
                                              <p:pRg st="4" end="4"/>
                                            </p:txEl>
                                          </p:spTgt>
                                        </p:tgtEl>
                                        <p:attrNameLst>
                                          <p:attrName>style.visibility</p:attrName>
                                        </p:attrNameLst>
                                      </p:cBhvr>
                                      <p:to>
                                        <p:strVal val="visible"/>
                                      </p:to>
                                    </p:set>
                                    <p:anim calcmode="lin" valueType="num">
                                      <p:cBhvr additive="base">
                                        <p:cTn id="19" dur="500" fill="hold"/>
                                        <p:tgtEl>
                                          <p:spTgt spid="13005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005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4"/>
          <p:cNvSpPr>
            <a:spLocks noGrp="1" noChangeArrowheads="1"/>
          </p:cNvSpPr>
          <p:nvPr>
            <p:ph type="title"/>
          </p:nvPr>
        </p:nvSpPr>
        <p:spPr>
          <a:xfrm>
            <a:off x="2068016" y="188640"/>
            <a:ext cx="7772400" cy="9144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Abordagem do Benefício</a:t>
            </a:r>
          </a:p>
        </p:txBody>
      </p:sp>
      <p:sp>
        <p:nvSpPr>
          <p:cNvPr id="131075" name="Rectangle 5"/>
          <p:cNvSpPr>
            <a:spLocks noGrp="1" noChangeArrowheads="1"/>
          </p:cNvSpPr>
          <p:nvPr>
            <p:ph idx="1"/>
          </p:nvPr>
        </p:nvSpPr>
        <p:spPr>
          <a:xfrm>
            <a:off x="191344" y="1089248"/>
            <a:ext cx="11809312" cy="4572000"/>
          </a:xfrm>
          <a:noFill/>
        </p:spPr>
        <p:txBody>
          <a:bodyPr/>
          <a:lstStyle/>
          <a:p>
            <a:pPr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Indivíduos deveriam contribuir para o financiamento do governo na medida em que recebessem benefícios do Estado (isto ocorre no caso das taxas e, em alguma medida, das contribuições). </a:t>
            </a:r>
          </a:p>
          <a:p>
            <a:pPr algn="just" eaLnBrk="1" hangingPunct="1">
              <a:buClrTx/>
              <a:buFont typeface="Arial" panose="020B0604020202020204" pitchFamily="34" charset="0"/>
              <a:buChar char="•"/>
            </a:pPr>
            <a:endParaRPr lang="pt-BR" altLang="en-US" sz="6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 calcmode="lin" valueType="num">
                                      <p:cBhvr additive="base">
                                        <p:cTn id="7" dur="500" fill="hold"/>
                                        <p:tgtEl>
                                          <p:spTgt spid="131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107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title"/>
          </p:nvPr>
        </p:nvSpPr>
        <p:spPr>
          <a:xfrm>
            <a:off x="2068016" y="138336"/>
            <a:ext cx="7772400" cy="9144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Abordagem do Benefício</a:t>
            </a:r>
          </a:p>
        </p:txBody>
      </p:sp>
      <p:sp>
        <p:nvSpPr>
          <p:cNvPr id="5" name="Rectangle 5"/>
          <p:cNvSpPr>
            <a:spLocks noGrp="1" noChangeArrowheads="1"/>
          </p:cNvSpPr>
          <p:nvPr>
            <p:ph idx="1"/>
          </p:nvPr>
        </p:nvSpPr>
        <p:spPr>
          <a:xfrm>
            <a:off x="72008" y="836712"/>
            <a:ext cx="12000656" cy="4572000"/>
          </a:xfrm>
          <a:noFill/>
        </p:spPr>
        <p:txBody>
          <a:bodyPr/>
          <a:lstStyle/>
          <a:p>
            <a:pPr algn="just" eaLnBrk="1" hangingPunct="1">
              <a:buClrTx/>
              <a:buFont typeface="Arial" panose="020B0604020202020204" pitchFamily="34" charset="0"/>
              <a:buChar char="•"/>
            </a:pPr>
            <a:endParaRPr lang="pt-BR" altLang="en-US" sz="60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pt-BR" altLang="en-US" sz="3800" b="1" dirty="0">
                <a:latin typeface="Calibri" panose="020F0502020204030204" pitchFamily="34" charset="0"/>
                <a:cs typeface="Calibri" panose="020F0502020204030204" pitchFamily="34" charset="0"/>
              </a:rPr>
              <a:t>Críticas à Abordagem do Benefício</a:t>
            </a:r>
          </a:p>
          <a:p>
            <a:pPr lvl="1"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No caso dos bens públicos, é impossível (ou muito difícil) identificar os beneficiários da política governamental. </a:t>
            </a:r>
          </a:p>
          <a:p>
            <a:pPr lvl="1"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Provoca distorções, porque desestimularia o uso dos bens públicos, levando a sua subtilização e a perdas de eficiência</a:t>
            </a:r>
          </a:p>
          <a:p>
            <a:pPr lvl="2"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Existem problemas sob o ponto de vista do </a:t>
            </a:r>
            <a:r>
              <a:rPr lang="pt-BR" altLang="en-US" sz="3800" i="1" dirty="0">
                <a:latin typeface="Calibri" panose="020F0502020204030204" pitchFamily="34" charset="0"/>
                <a:cs typeface="Calibri" panose="020F0502020204030204" pitchFamily="34" charset="0"/>
              </a:rPr>
              <a:t>trade-off</a:t>
            </a:r>
            <a:r>
              <a:rPr lang="pt-BR" altLang="en-US" sz="3800" dirty="0">
                <a:latin typeface="Calibri" panose="020F0502020204030204" pitchFamily="34" charset="0"/>
                <a:cs typeface="Calibri" panose="020F0502020204030204" pitchFamily="34" charset="0"/>
              </a:rPr>
              <a:t> eficiência e equidade</a:t>
            </a:r>
          </a:p>
          <a:p>
            <a:pPr algn="just" eaLnBrk="1" hangingPunct="1">
              <a:lnSpc>
                <a:spcPct val="90000"/>
              </a:lnSpc>
              <a:buClrTx/>
              <a:buFont typeface="Arial" panose="020B0604020202020204" pitchFamily="34" charset="0"/>
              <a:buChar char="•"/>
            </a:pPr>
            <a:endParaRPr lang="pt-BR" altLang="en-US" sz="3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49714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 calcmode="lin" valueType="num">
                                      <p:cBhvr additive="base">
                                        <p:cTn id="1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263352" y="692696"/>
            <a:ext cx="11665296" cy="3900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lvl="1" algn="just" eaLnBrk="1" hangingPunct="1">
              <a:lnSpc>
                <a:spcPct val="80000"/>
              </a:lnSpc>
              <a:buClrTx/>
              <a:buFont typeface="Arial" panose="020B0604020202020204" pitchFamily="34" charset="0"/>
              <a:buChar char="•"/>
            </a:pPr>
            <a:endParaRPr lang="pt-BR" altLang="en-US" sz="3800" b="0" kern="0" dirty="0">
              <a:latin typeface="Calibri" panose="020F0502020204030204" pitchFamily="34" charset="0"/>
              <a:cs typeface="Calibri" panose="020F0502020204030204" pitchFamily="34" charset="0"/>
            </a:endParaRPr>
          </a:p>
          <a:p>
            <a:pPr algn="just" eaLnBrk="1" hangingPunct="1">
              <a:lnSpc>
                <a:spcPct val="80000"/>
              </a:lnSpc>
              <a:buClrTx/>
              <a:buFont typeface="Arial" panose="020B0604020202020204" pitchFamily="34" charset="0"/>
              <a:buChar char="•"/>
            </a:pPr>
            <a:r>
              <a:rPr lang="pt-BR" altLang="en-US" sz="3800" b="1" kern="0" dirty="0">
                <a:latin typeface="Calibri" panose="020F0502020204030204" pitchFamily="34" charset="0"/>
                <a:cs typeface="Calibri" panose="020F0502020204030204" pitchFamily="34" charset="0"/>
              </a:rPr>
              <a:t>Como será produzido?</a:t>
            </a:r>
          </a:p>
          <a:p>
            <a:pPr lvl="1" algn="just" eaLnBrk="1" hangingPunct="1">
              <a:lnSpc>
                <a:spcPct val="80000"/>
              </a:lnSpc>
              <a:buClrTx/>
              <a:buFont typeface="Arial" panose="020B0604020202020204" pitchFamily="34" charset="0"/>
              <a:buChar char="•"/>
            </a:pPr>
            <a:r>
              <a:rPr lang="pt-BR" altLang="en-US" sz="3800" b="0" kern="0" dirty="0">
                <a:latin typeface="Calibri" panose="020F0502020204030204" pitchFamily="34" charset="0"/>
                <a:cs typeface="Calibri" panose="020F0502020204030204" pitchFamily="34" charset="0"/>
              </a:rPr>
              <a:t>Decisões sobre quando produzir privadamente ou através do setor público, usar mais capital ou trabalho e empregar tecnologias mais eficientes em termos energéticos.</a:t>
            </a:r>
          </a:p>
          <a:p>
            <a:pPr lvl="1" algn="just" eaLnBrk="1" hangingPunct="1">
              <a:lnSpc>
                <a:spcPct val="80000"/>
              </a:lnSpc>
              <a:buClrTx/>
              <a:buFont typeface="Arial" panose="020B0604020202020204" pitchFamily="34" charset="0"/>
              <a:buChar char="•"/>
            </a:pPr>
            <a:endParaRPr lang="pt-BR" altLang="en-US" sz="600" b="0" kern="0" dirty="0">
              <a:latin typeface="Calibri" panose="020F0502020204030204" pitchFamily="34" charset="0"/>
              <a:cs typeface="Calibri" panose="020F0502020204030204" pitchFamily="34" charset="0"/>
            </a:endParaRPr>
          </a:p>
          <a:p>
            <a:pPr lvl="1" algn="just" eaLnBrk="1" hangingPunct="1">
              <a:lnSpc>
                <a:spcPct val="80000"/>
              </a:lnSpc>
              <a:buClrTx/>
              <a:buFont typeface="Arial" panose="020B0604020202020204" pitchFamily="34" charset="0"/>
              <a:buChar char="•"/>
            </a:pPr>
            <a:r>
              <a:rPr lang="pt-BR" altLang="en-US" sz="3800" kern="0" dirty="0">
                <a:latin typeface="Calibri" panose="020F0502020204030204" pitchFamily="34" charset="0"/>
                <a:cs typeface="Calibri" panose="020F0502020204030204" pitchFamily="34" charset="0"/>
              </a:rPr>
              <a:t>Notando que: </a:t>
            </a:r>
            <a:r>
              <a:rPr lang="pt-BR" altLang="en-US" sz="3800" b="0" kern="0" dirty="0">
                <a:latin typeface="Calibri" panose="020F0502020204030204" pitchFamily="34" charset="0"/>
                <a:cs typeface="Calibri" panose="020F0502020204030204" pitchFamily="34" charset="0"/>
              </a:rPr>
              <a:t>o governo afeta a forma como as firmas produzem os bens através da regulação, legislação de proteção ambiental, tributos sobre a folha de pagamento, tributos sobre o capital, subsídios e outras formas de tributação etc.</a:t>
            </a:r>
          </a:p>
          <a:p>
            <a:pPr lvl="2" algn="just" eaLnBrk="1" hangingPunct="1">
              <a:lnSpc>
                <a:spcPct val="80000"/>
              </a:lnSpc>
              <a:buClrTx/>
              <a:buFont typeface="Arial" panose="020B0604020202020204" pitchFamily="34" charset="0"/>
              <a:buChar char="•"/>
            </a:pPr>
            <a:r>
              <a:rPr lang="pt-BR" altLang="en-US" sz="3500" b="0" kern="0" dirty="0">
                <a:solidFill>
                  <a:schemeClr val="accent1">
                    <a:lumMod val="75000"/>
                  </a:schemeClr>
                </a:solidFill>
                <a:latin typeface="Calibri" panose="020F0502020204030204" pitchFamily="34" charset="0"/>
                <a:cs typeface="Calibri" panose="020F0502020204030204" pitchFamily="34" charset="0"/>
              </a:rPr>
              <a:t>Agentes econômicos racionais respondem a incentivos.</a:t>
            </a:r>
          </a:p>
        </p:txBody>
      </p:sp>
      <p:sp>
        <p:nvSpPr>
          <p:cNvPr id="6" name="Rectangle 2"/>
          <p:cNvSpPr>
            <a:spLocks noGrp="1" noChangeArrowheads="1"/>
          </p:cNvSpPr>
          <p:nvPr>
            <p:ph type="title"/>
          </p:nvPr>
        </p:nvSpPr>
        <p:spPr>
          <a:xfrm>
            <a:off x="397148" y="41176"/>
            <a:ext cx="11747524" cy="1371600"/>
          </a:xfrm>
        </p:spPr>
        <p:txBody>
          <a:bodyPr/>
          <a:lstStyle/>
          <a:p>
            <a:pPr algn="just" eaLnBrk="1" hangingPunct="1"/>
            <a:r>
              <a:rPr lang="pt-BR" altLang="en-US" sz="4400" b="1" dirty="0">
                <a:solidFill>
                  <a:schemeClr val="tx1"/>
                </a:solidFill>
                <a:latin typeface="Calibri" panose="020F0502020204030204" pitchFamily="34" charset="0"/>
                <a:cs typeface="Calibri" panose="020F0502020204030204" pitchFamily="34" charset="0"/>
              </a:rPr>
              <a:t>Pensando Como um Economista do Setor Público</a:t>
            </a:r>
          </a:p>
        </p:txBody>
      </p:sp>
    </p:spTree>
    <p:extLst>
      <p:ext uri="{BB962C8B-B14F-4D97-AF65-F5344CB8AC3E}">
        <p14:creationId xmlns:p14="http://schemas.microsoft.com/office/powerpoint/2010/main" val="1829997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609600" y="-30832"/>
            <a:ext cx="10972800" cy="1371600"/>
          </a:xfrm>
        </p:spPr>
        <p:txBody>
          <a:bodyPr/>
          <a:lstStyle/>
          <a:p>
            <a:pPr algn="ctr" eaLnBrk="1" hangingPunct="1"/>
            <a:r>
              <a:rPr lang="en-US" altLang="en-US" sz="4800" b="1" dirty="0">
                <a:solidFill>
                  <a:schemeClr val="tx1"/>
                </a:solidFill>
                <a:latin typeface="Calibri" panose="020F0502020204030204" pitchFamily="34" charset="0"/>
                <a:cs typeface="Calibri" panose="020F0502020204030204" pitchFamily="34" charset="0"/>
              </a:rPr>
              <a:t>Bases </a:t>
            </a:r>
            <a:r>
              <a:rPr lang="en-US" altLang="en-US" sz="4800" b="1" dirty="0" err="1">
                <a:solidFill>
                  <a:schemeClr val="tx1"/>
                </a:solidFill>
                <a:latin typeface="Calibri" panose="020F0502020204030204" pitchFamily="34" charset="0"/>
                <a:cs typeface="Calibri" panose="020F0502020204030204" pitchFamily="34" charset="0"/>
              </a:rPr>
              <a:t>Alternativas</a:t>
            </a:r>
            <a:r>
              <a:rPr lang="en-US" altLang="en-US" sz="4800" b="1" dirty="0">
                <a:solidFill>
                  <a:schemeClr val="tx1"/>
                </a:solidFill>
                <a:latin typeface="Calibri" panose="020F0502020204030204" pitchFamily="34" charset="0"/>
                <a:cs typeface="Calibri" panose="020F0502020204030204" pitchFamily="34" charset="0"/>
              </a:rPr>
              <a:t> de </a:t>
            </a:r>
            <a:r>
              <a:rPr lang="en-US" altLang="en-US" sz="4800" b="1" dirty="0" err="1">
                <a:solidFill>
                  <a:schemeClr val="tx1"/>
                </a:solidFill>
                <a:latin typeface="Calibri" panose="020F0502020204030204" pitchFamily="34" charset="0"/>
                <a:cs typeface="Calibri" panose="020F0502020204030204" pitchFamily="34" charset="0"/>
              </a:rPr>
              <a:t>Tributação</a:t>
            </a:r>
            <a:endParaRPr lang="en-US" altLang="en-US" sz="4800" b="1" dirty="0">
              <a:solidFill>
                <a:schemeClr val="tx1"/>
              </a:solidFill>
              <a:latin typeface="Calibri" panose="020F0502020204030204" pitchFamily="34" charset="0"/>
              <a:cs typeface="Calibri" panose="020F0502020204030204" pitchFamily="34" charset="0"/>
            </a:endParaRPr>
          </a:p>
        </p:txBody>
      </p:sp>
      <p:sp>
        <p:nvSpPr>
          <p:cNvPr id="132099" name="Rectangle 3"/>
          <p:cNvSpPr>
            <a:spLocks noGrp="1" noChangeArrowheads="1"/>
          </p:cNvSpPr>
          <p:nvPr>
            <p:ph idx="1"/>
          </p:nvPr>
        </p:nvSpPr>
        <p:spPr>
          <a:xfrm>
            <a:off x="263352" y="1124744"/>
            <a:ext cx="11665296" cy="3886200"/>
          </a:xfrm>
        </p:spPr>
        <p:txBody>
          <a:bodyPr/>
          <a:lstStyle/>
          <a:p>
            <a:pPr algn="just" eaLnBrk="1" hangingPunct="1">
              <a:buClrTx/>
              <a:buFont typeface="Arial" panose="020B0604020202020204" pitchFamily="34" charset="0"/>
              <a:buChar char="•"/>
            </a:pPr>
            <a:r>
              <a:rPr lang="en-US" altLang="en-US" sz="3800" dirty="0" err="1">
                <a:latin typeface="Calibri" panose="020F0502020204030204" pitchFamily="34" charset="0"/>
                <a:cs typeface="Calibri" panose="020F0502020204030204" pitchFamily="34" charset="0"/>
              </a:rPr>
              <a:t>Imposto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sobre</a:t>
            </a:r>
            <a:r>
              <a:rPr lang="en-US" altLang="en-US" sz="3800" dirty="0">
                <a:latin typeface="Calibri" panose="020F0502020204030204" pitchFamily="34" charset="0"/>
                <a:cs typeface="Calibri" panose="020F0502020204030204" pitchFamily="34" charset="0"/>
              </a:rPr>
              <a:t> o </a:t>
            </a:r>
            <a:r>
              <a:rPr lang="en-US" altLang="en-US" sz="3800" dirty="0" err="1">
                <a:latin typeface="Calibri" panose="020F0502020204030204" pitchFamily="34" charset="0"/>
                <a:cs typeface="Calibri" panose="020F0502020204030204" pitchFamily="34" charset="0"/>
              </a:rPr>
              <a:t>Patrimônio</a:t>
            </a:r>
            <a:r>
              <a:rPr lang="en-US" altLang="en-US" sz="3800" dirty="0">
                <a:latin typeface="Calibri" panose="020F0502020204030204" pitchFamily="34" charset="0"/>
                <a:cs typeface="Calibri" panose="020F0502020204030204" pitchFamily="34" charset="0"/>
              </a:rPr>
              <a:t> (IPTU, IPVA,…).</a:t>
            </a:r>
          </a:p>
          <a:p>
            <a:pPr algn="just" eaLnBrk="1" hangingPunct="1">
              <a:buClrTx/>
              <a:buFont typeface="Arial" panose="020B0604020202020204" pitchFamily="34" charset="0"/>
              <a:buChar char="•"/>
            </a:pPr>
            <a:endParaRPr lang="en-US" altLang="en-US" sz="60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en-US" altLang="en-US" sz="3800" dirty="0" err="1">
                <a:latin typeface="Calibri" panose="020F0502020204030204" pitchFamily="34" charset="0"/>
                <a:cs typeface="Calibri" panose="020F0502020204030204" pitchFamily="34" charset="0"/>
              </a:rPr>
              <a:t>Imposto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sobre</a:t>
            </a:r>
            <a:r>
              <a:rPr lang="en-US" altLang="en-US" sz="3800" dirty="0">
                <a:latin typeface="Calibri" panose="020F0502020204030204" pitchFamily="34" charset="0"/>
                <a:cs typeface="Calibri" panose="020F0502020204030204" pitchFamily="34" charset="0"/>
              </a:rPr>
              <a:t> a </a:t>
            </a:r>
            <a:r>
              <a:rPr lang="en-US" altLang="en-US" sz="3800" dirty="0" err="1">
                <a:latin typeface="Calibri" panose="020F0502020204030204" pitchFamily="34" charset="0"/>
                <a:cs typeface="Calibri" panose="020F0502020204030204" pitchFamily="34" charset="0"/>
              </a:rPr>
              <a:t>produção</a:t>
            </a:r>
            <a:r>
              <a:rPr lang="en-US" altLang="en-US" sz="3800" dirty="0">
                <a:latin typeface="Calibri" panose="020F0502020204030204" pitchFamily="34" charset="0"/>
                <a:cs typeface="Calibri" panose="020F0502020204030204" pitchFamily="34" charset="0"/>
              </a:rPr>
              <a:t> e </a:t>
            </a:r>
            <a:r>
              <a:rPr lang="en-US" altLang="en-US" sz="3800" dirty="0" err="1">
                <a:latin typeface="Calibri" panose="020F0502020204030204" pitchFamily="34" charset="0"/>
                <a:cs typeface="Calibri" panose="020F0502020204030204" pitchFamily="34" charset="0"/>
              </a:rPr>
              <a:t>circulação</a:t>
            </a:r>
            <a:r>
              <a:rPr lang="en-US" altLang="en-US" sz="3800" dirty="0">
                <a:latin typeface="Calibri" panose="020F0502020204030204" pitchFamily="34" charset="0"/>
                <a:cs typeface="Calibri" panose="020F0502020204030204" pitchFamily="34" charset="0"/>
              </a:rPr>
              <a:t> de </a:t>
            </a:r>
            <a:r>
              <a:rPr lang="en-US" altLang="en-US" sz="3800" dirty="0" err="1">
                <a:latin typeface="Calibri" panose="020F0502020204030204" pitchFamily="34" charset="0"/>
                <a:cs typeface="Calibri" panose="020F0502020204030204" pitchFamily="34" charset="0"/>
              </a:rPr>
              <a:t>mercadorias</a:t>
            </a:r>
            <a:r>
              <a:rPr lang="en-US" altLang="en-US" sz="3800" dirty="0">
                <a:latin typeface="Calibri" panose="020F0502020204030204" pitchFamily="34" charset="0"/>
                <a:cs typeface="Calibri" panose="020F0502020204030204" pitchFamily="34" charset="0"/>
              </a:rPr>
              <a:t>  (IPI, ICMS,…).</a:t>
            </a:r>
          </a:p>
          <a:p>
            <a:pPr algn="just" eaLnBrk="1" hangingPunct="1">
              <a:buClrTx/>
              <a:buFont typeface="Arial" panose="020B0604020202020204" pitchFamily="34" charset="0"/>
              <a:buChar char="•"/>
            </a:pPr>
            <a:endParaRPr lang="en-US" altLang="en-US" sz="60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en-US" altLang="en-US" sz="3800" dirty="0" err="1">
                <a:latin typeface="Calibri" panose="020F0502020204030204" pitchFamily="34" charset="0"/>
                <a:cs typeface="Calibri" panose="020F0502020204030204" pitchFamily="34" charset="0"/>
              </a:rPr>
              <a:t>Imposto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sobre</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operações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financeiras</a:t>
            </a:r>
            <a:r>
              <a:rPr lang="en-US" altLang="en-US" sz="3800" dirty="0">
                <a:latin typeface="Calibri" panose="020F0502020204030204" pitchFamily="34" charset="0"/>
                <a:cs typeface="Calibri" panose="020F0502020204030204" pitchFamily="34" charset="0"/>
              </a:rPr>
              <a:t> (IOF).</a:t>
            </a:r>
          </a:p>
          <a:p>
            <a:pPr algn="just" eaLnBrk="1" hangingPunct="1">
              <a:buClrTx/>
              <a:buFont typeface="Arial" panose="020B0604020202020204" pitchFamily="34" charset="0"/>
              <a:buChar char="•"/>
            </a:pPr>
            <a:endParaRPr lang="en-US" altLang="en-US" sz="60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en-US" altLang="en-US" sz="3800" dirty="0" err="1">
                <a:latin typeface="Calibri" panose="020F0502020204030204" pitchFamily="34" charset="0"/>
                <a:cs typeface="Calibri" panose="020F0502020204030204" pitchFamily="34" charset="0"/>
              </a:rPr>
              <a:t>Imposto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sobre</a:t>
            </a:r>
            <a:r>
              <a:rPr lang="en-US" altLang="en-US" sz="3800" dirty="0">
                <a:latin typeface="Calibri" panose="020F0502020204030204" pitchFamily="34" charset="0"/>
                <a:cs typeface="Calibri" panose="020F0502020204030204" pitchFamily="34" charset="0"/>
              </a:rPr>
              <a:t> o </a:t>
            </a:r>
            <a:r>
              <a:rPr lang="en-US" altLang="en-US" sz="3800" dirty="0" err="1">
                <a:latin typeface="Calibri" panose="020F0502020204030204" pitchFamily="34" charset="0"/>
                <a:cs typeface="Calibri" panose="020F0502020204030204" pitchFamily="34" charset="0"/>
              </a:rPr>
              <a:t>Lucro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ou</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faturamento</a:t>
            </a:r>
            <a:r>
              <a:rPr lang="en-US" altLang="en-US" sz="3800" dirty="0">
                <a:latin typeface="Calibri" panose="020F0502020204030204" pitchFamily="34" charset="0"/>
                <a:cs typeface="Calibri" panose="020F0502020204030204" pitchFamily="34" charset="0"/>
              </a:rPr>
              <a:t>).</a:t>
            </a: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ítulo 1"/>
          <p:cNvSpPr>
            <a:spLocks noGrp="1"/>
          </p:cNvSpPr>
          <p:nvPr>
            <p:ph type="title"/>
          </p:nvPr>
        </p:nvSpPr>
        <p:spPr>
          <a:xfrm>
            <a:off x="360040" y="-30832"/>
            <a:ext cx="11856640" cy="1371600"/>
          </a:xfrm>
        </p:spPr>
        <p:txBody>
          <a:bodyPr/>
          <a:lstStyle/>
          <a:p>
            <a:r>
              <a:rPr lang="pt-BR" altLang="en-US" sz="4800" b="1" dirty="0">
                <a:solidFill>
                  <a:schemeClr val="tx1"/>
                </a:solidFill>
                <a:latin typeface="Calibri" panose="020F0502020204030204" pitchFamily="34" charset="0"/>
                <a:cs typeface="Calibri" panose="020F0502020204030204" pitchFamily="34" charset="0"/>
              </a:rPr>
              <a:t>Impostos Progressivos, Regressivos e Neutros</a:t>
            </a:r>
          </a:p>
        </p:txBody>
      </p:sp>
      <p:sp>
        <p:nvSpPr>
          <p:cNvPr id="133123" name="Espaço Reservado para Conteúdo 2"/>
          <p:cNvSpPr>
            <a:spLocks noGrp="1"/>
          </p:cNvSpPr>
          <p:nvPr>
            <p:ph idx="1"/>
          </p:nvPr>
        </p:nvSpPr>
        <p:spPr>
          <a:xfrm>
            <a:off x="191344" y="1052736"/>
            <a:ext cx="11665296" cy="3886200"/>
          </a:xfrm>
        </p:spPr>
        <p:txBody>
          <a:bodyPr/>
          <a:lstStyle/>
          <a:p>
            <a:pPr algn="just">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Dizemos que um imposto é progressivo quando a elasticidade renda é maior que um. </a:t>
            </a:r>
          </a:p>
          <a:p>
            <a:pPr lvl="1" algn="just">
              <a:buFont typeface="Arial" panose="020B0604020202020204" pitchFamily="34" charset="0"/>
              <a:buChar char="•"/>
            </a:pPr>
            <a:r>
              <a:rPr lang="pt-BR" altLang="en-US" sz="3600" dirty="0">
                <a:latin typeface="Calibri" panose="020F0502020204030204" pitchFamily="34" charset="0"/>
                <a:cs typeface="Calibri" panose="020F0502020204030204" pitchFamily="34" charset="0"/>
              </a:rPr>
              <a:t>Um aumento percentual da alíquota aumenta a arrecadação mais que proporcionalmente.</a:t>
            </a:r>
          </a:p>
          <a:p>
            <a:pPr lvl="1" algn="just">
              <a:buFont typeface="Arial" panose="020B0604020202020204" pitchFamily="34" charset="0"/>
              <a:buChar char="•"/>
            </a:pPr>
            <a:endParaRPr lang="pt-BR" altLang="en-US" sz="600" dirty="0">
              <a:latin typeface="Calibri" panose="020F0502020204030204" pitchFamily="34" charset="0"/>
              <a:cs typeface="Calibri" panose="020F0502020204030204" pitchFamily="34" charset="0"/>
            </a:endParaRPr>
          </a:p>
          <a:p>
            <a:pPr algn="just">
              <a:buClrTx/>
              <a:buFont typeface="Arial" panose="020B0604020202020204" pitchFamily="34" charset="0"/>
              <a:buChar char="•"/>
            </a:pPr>
            <a:endParaRPr lang="pt-BR" altLang="en-US" sz="600" dirty="0">
              <a:latin typeface="Calibri" panose="020F0502020204030204" pitchFamily="34" charset="0"/>
              <a:cs typeface="Calibri" panose="020F0502020204030204" pitchFamily="34" charset="0"/>
            </a:endParaRPr>
          </a:p>
          <a:p>
            <a:pPr algn="just">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Note que, nesse caso, a alíquota deve ser crescente conforme o contribuinte passa a ter uma renda maior.</a:t>
            </a:r>
          </a:p>
          <a:p>
            <a:pPr algn="just">
              <a:buClrTx/>
              <a:buFont typeface="Arial" panose="020B0604020202020204" pitchFamily="34" charset="0"/>
              <a:buChar char="•"/>
            </a:pPr>
            <a:endParaRPr lang="pt-BR" altLang="en-US" sz="600" dirty="0">
              <a:latin typeface="Calibri" panose="020F0502020204030204" pitchFamily="34" charset="0"/>
              <a:cs typeface="Calibri" panose="020F0502020204030204" pitchFamily="34" charset="0"/>
            </a:endParaRPr>
          </a:p>
          <a:p>
            <a:pPr algn="just">
              <a:buClrTx/>
              <a:buFont typeface="Arial" panose="020B0604020202020204" pitchFamily="34" charset="0"/>
              <a:buChar char="•"/>
            </a:pPr>
            <a:endParaRPr lang="pt-BR" altLang="en-US" sz="600" dirty="0">
              <a:latin typeface="Calibri" panose="020F0502020204030204" pitchFamily="34" charset="0"/>
              <a:cs typeface="Calibri" panose="020F0502020204030204" pitchFamily="34" charset="0"/>
            </a:endParaRPr>
          </a:p>
          <a:p>
            <a:pPr algn="just">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Note também que, nesse caso, a alíquota marginal é maior que a alíquota média.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23">
                                            <p:txEl>
                                              <p:pRg st="4" end="4"/>
                                            </p:txEl>
                                          </p:spTgt>
                                        </p:tgtEl>
                                        <p:attrNameLst>
                                          <p:attrName>style.visibility</p:attrName>
                                        </p:attrNameLst>
                                      </p:cBhvr>
                                      <p:to>
                                        <p:strVal val="visible"/>
                                      </p:to>
                                    </p:set>
                                    <p:anim calcmode="lin" valueType="num">
                                      <p:cBhvr additive="base">
                                        <p:cTn id="7" dur="500" fill="hold"/>
                                        <p:tgtEl>
                                          <p:spTgt spid="13312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3123">
                                            <p:txEl>
                                              <p:pRg st="7" end="7"/>
                                            </p:txEl>
                                          </p:spTgt>
                                        </p:tgtEl>
                                        <p:attrNameLst>
                                          <p:attrName>style.visibility</p:attrName>
                                        </p:attrNameLst>
                                      </p:cBhvr>
                                      <p:to>
                                        <p:strVal val="visible"/>
                                      </p:to>
                                    </p:set>
                                    <p:anim calcmode="lin" valueType="num">
                                      <p:cBhvr additive="base">
                                        <p:cTn id="13" dur="500" fill="hold"/>
                                        <p:tgtEl>
                                          <p:spTgt spid="133123">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2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Espaço Reservado para Conteúdo 2"/>
          <p:cNvSpPr>
            <a:spLocks noGrp="1"/>
          </p:cNvSpPr>
          <p:nvPr>
            <p:ph idx="1"/>
          </p:nvPr>
        </p:nvSpPr>
        <p:spPr>
          <a:xfrm>
            <a:off x="191344" y="908720"/>
            <a:ext cx="11809312" cy="584274"/>
          </a:xfrm>
          <a:solidFill>
            <a:schemeClr val="bg1">
              <a:lumMod val="95000"/>
            </a:schemeClr>
          </a:solidFill>
          <a:ln>
            <a:solidFill>
              <a:schemeClr val="tx1"/>
            </a:solidFill>
          </a:ln>
        </p:spPr>
        <p:txBody>
          <a:bodyPr/>
          <a:lstStyle/>
          <a:p>
            <a:pPr marL="0" indent="0" algn="ctr">
              <a:buNone/>
            </a:pPr>
            <a:r>
              <a:rPr lang="pt-BR" altLang="en-US" sz="2800" b="1" dirty="0"/>
              <a:t>A tabela abaixo nos proporciona um resumo sobre o tema</a:t>
            </a:r>
          </a:p>
        </p:txBody>
      </p:sp>
      <p:pic>
        <p:nvPicPr>
          <p:cNvPr id="13414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344" y="1565002"/>
            <a:ext cx="11809312" cy="413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Objeto 4"/>
          <p:cNvGraphicFramePr>
            <a:graphicFrameLocks noChangeAspect="1"/>
          </p:cNvGraphicFramePr>
          <p:nvPr>
            <p:extLst>
              <p:ext uri="{D42A27DB-BD31-4B8C-83A1-F6EECF244321}">
                <p14:modId xmlns:p14="http://schemas.microsoft.com/office/powerpoint/2010/main" val="2855119593"/>
              </p:ext>
            </p:extLst>
          </p:nvPr>
        </p:nvGraphicFramePr>
        <p:xfrm>
          <a:off x="6312024" y="5733256"/>
          <a:ext cx="5690096" cy="1120315"/>
        </p:xfrm>
        <a:graphic>
          <a:graphicData uri="http://schemas.openxmlformats.org/presentationml/2006/ole">
            <mc:AlternateContent xmlns:mc="http://schemas.openxmlformats.org/markup-compatibility/2006">
              <mc:Choice xmlns:v="urn:schemas-microsoft-com:vml" Requires="v">
                <p:oleObj name="Equation" r:id="rId3" imgW="2260440" imgH="444240" progId="Equation.DSMT4">
                  <p:embed/>
                </p:oleObj>
              </mc:Choice>
              <mc:Fallback>
                <p:oleObj name="Equation" r:id="rId3" imgW="2260440" imgH="444240" progId="Equation.DSMT4">
                  <p:embed/>
                  <p:pic>
                    <p:nvPicPr>
                      <p:cNvPr id="12291" name="Objeto 4"/>
                      <p:cNvPicPr>
                        <a:picLocks noChangeAspect="1" noChangeArrowheads="1"/>
                      </p:cNvPicPr>
                      <p:nvPr/>
                    </p:nvPicPr>
                    <p:blipFill>
                      <a:blip r:embed="rId4"/>
                      <a:srcRect/>
                      <a:stretch>
                        <a:fillRect/>
                      </a:stretch>
                    </p:blipFill>
                    <p:spPr bwMode="auto">
                      <a:xfrm>
                        <a:off x="6312024" y="5733256"/>
                        <a:ext cx="5690096" cy="1120315"/>
                      </a:xfrm>
                      <a:prstGeom prst="rect">
                        <a:avLst/>
                      </a:prstGeom>
                      <a:solidFill>
                        <a:schemeClr val="bg1">
                          <a:lumMod val="95000"/>
                        </a:schemeClr>
                      </a:solidFill>
                      <a:ln>
                        <a:solidFill>
                          <a:schemeClr val="tx1"/>
                        </a:solidFill>
                      </a:ln>
                    </p:spPr>
                  </p:pic>
                </p:oleObj>
              </mc:Fallback>
            </mc:AlternateContent>
          </a:graphicData>
        </a:graphic>
      </p:graphicFrame>
      <p:sp>
        <p:nvSpPr>
          <p:cNvPr id="9" name="Título 1"/>
          <p:cNvSpPr>
            <a:spLocks noGrp="1"/>
          </p:cNvSpPr>
          <p:nvPr>
            <p:ph type="title"/>
          </p:nvPr>
        </p:nvSpPr>
        <p:spPr>
          <a:xfrm>
            <a:off x="360040" y="-102840"/>
            <a:ext cx="11856640" cy="1371600"/>
          </a:xfrm>
        </p:spPr>
        <p:txBody>
          <a:bodyPr/>
          <a:lstStyle/>
          <a:p>
            <a:r>
              <a:rPr lang="pt-BR" altLang="en-US" sz="4800" b="1" dirty="0">
                <a:solidFill>
                  <a:schemeClr val="tx1"/>
                </a:solidFill>
                <a:latin typeface="Calibri" panose="020F0502020204030204" pitchFamily="34" charset="0"/>
                <a:cs typeface="Calibri" panose="020F0502020204030204" pitchFamily="34" charset="0"/>
              </a:rPr>
              <a:t>Impostos Progressivos, Regressivos e Neutros</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E513AD8A-E83B-4024-8E3A-FDCE37F1D1CC}"/>
              </a:ext>
            </a:extLst>
          </p:cNvPr>
          <p:cNvSpPr>
            <a:spLocks noGrp="1"/>
          </p:cNvSpPr>
          <p:nvPr>
            <p:ph type="title"/>
          </p:nvPr>
        </p:nvSpPr>
        <p:spPr>
          <a:xfrm>
            <a:off x="360040" y="-102840"/>
            <a:ext cx="11856640" cy="1371600"/>
          </a:xfrm>
        </p:spPr>
        <p:txBody>
          <a:bodyPr/>
          <a:lstStyle/>
          <a:p>
            <a:r>
              <a:rPr lang="pt-BR" altLang="en-US" sz="4800" b="1" dirty="0">
                <a:solidFill>
                  <a:schemeClr val="tx1"/>
                </a:solidFill>
                <a:latin typeface="Calibri" panose="020F0502020204030204" pitchFamily="34" charset="0"/>
                <a:cs typeface="Calibri" panose="020F0502020204030204" pitchFamily="34" charset="0"/>
              </a:rPr>
              <a:t>Impostos Progressivos, Regressivos e Neutros</a:t>
            </a:r>
          </a:p>
        </p:txBody>
      </p:sp>
      <p:sp>
        <p:nvSpPr>
          <p:cNvPr id="5" name="Espaço Reservado para Conteúdo 2">
            <a:extLst>
              <a:ext uri="{FF2B5EF4-FFF2-40B4-BE49-F238E27FC236}">
                <a16:creationId xmlns:a16="http://schemas.microsoft.com/office/drawing/2014/main" id="{E3388FFD-4598-4D8E-B21B-E231B57D19EF}"/>
              </a:ext>
            </a:extLst>
          </p:cNvPr>
          <p:cNvSpPr>
            <a:spLocks noGrp="1"/>
          </p:cNvSpPr>
          <p:nvPr>
            <p:ph idx="1"/>
          </p:nvPr>
        </p:nvSpPr>
        <p:spPr>
          <a:xfrm>
            <a:off x="191344" y="980728"/>
            <a:ext cx="11665296" cy="3886200"/>
          </a:xfrm>
        </p:spPr>
        <p:txBody>
          <a:bodyPr/>
          <a:lstStyle/>
          <a:p>
            <a:pPr algn="just">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Um imposto é </a:t>
            </a:r>
            <a:r>
              <a:rPr lang="pt-BR" altLang="en-US" sz="3800" b="1" dirty="0">
                <a:latin typeface="Calibri" panose="020F0502020204030204" pitchFamily="34" charset="0"/>
                <a:cs typeface="Calibri" panose="020F0502020204030204" pitchFamily="34" charset="0"/>
              </a:rPr>
              <a:t>progressivo</a:t>
            </a:r>
            <a:r>
              <a:rPr lang="pt-BR" altLang="en-US" sz="3800" dirty="0">
                <a:latin typeface="Calibri" panose="020F0502020204030204" pitchFamily="34" charset="0"/>
                <a:cs typeface="Calibri" panose="020F0502020204030204" pitchFamily="34" charset="0"/>
              </a:rPr>
              <a:t> quando sua elasticidade renda é maior que 1.</a:t>
            </a:r>
          </a:p>
          <a:p>
            <a:pPr lvl="1" algn="just">
              <a:buFont typeface="Arial" panose="020B0604020202020204" pitchFamily="34" charset="0"/>
              <a:buChar char="•"/>
            </a:pPr>
            <a:r>
              <a:rPr lang="pt-BR" altLang="en-US" sz="3424" dirty="0">
                <a:latin typeface="Calibri" panose="020F0502020204030204" pitchFamily="34" charset="0"/>
                <a:cs typeface="Calibri" panose="020F0502020204030204" pitchFamily="34" charset="0"/>
              </a:rPr>
              <a:t>Nesse caso, quando a renda aumenta X% o imposto aumenta em mais que X%. Com isso o contribuinte pagará mais em relação a sua renda, o que ocorre caso a alíquota seja crescente com a renda (Alíquota Marginal &gt; Média)</a:t>
            </a:r>
          </a:p>
          <a:p>
            <a:pPr lvl="1" algn="just">
              <a:buFont typeface="Arial" panose="020B0604020202020204" pitchFamily="34" charset="0"/>
              <a:buChar char="•"/>
            </a:pPr>
            <a:endParaRPr lang="pt-BR" altLang="en-US" sz="1200" dirty="0">
              <a:latin typeface="Calibri" panose="020F0502020204030204" pitchFamily="34" charset="0"/>
              <a:cs typeface="Calibri" panose="020F0502020204030204" pitchFamily="34" charset="0"/>
            </a:endParaRPr>
          </a:p>
          <a:p>
            <a:pPr algn="just">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Os </a:t>
            </a:r>
            <a:r>
              <a:rPr lang="pt-BR" altLang="en-US" sz="3800" b="1" dirty="0">
                <a:latin typeface="Calibri" panose="020F0502020204030204" pitchFamily="34" charset="0"/>
                <a:cs typeface="Calibri" panose="020F0502020204030204" pitchFamily="34" charset="0"/>
              </a:rPr>
              <a:t>impostos indiretos </a:t>
            </a:r>
            <a:r>
              <a:rPr lang="pt-BR" altLang="en-US" sz="3800" dirty="0">
                <a:latin typeface="Calibri" panose="020F0502020204030204" pitchFamily="34" charset="0"/>
                <a:cs typeface="Calibri" panose="020F0502020204030204" pitchFamily="34" charset="0"/>
              </a:rPr>
              <a:t>são regressivos.</a:t>
            </a:r>
          </a:p>
          <a:p>
            <a:pPr lvl="1" algn="just">
              <a:buFont typeface="Arial" panose="020B0604020202020204" pitchFamily="34" charset="0"/>
              <a:buChar char="•"/>
            </a:pPr>
            <a:r>
              <a:rPr lang="pt-BR" altLang="en-US" sz="3424" dirty="0">
                <a:latin typeface="Calibri" panose="020F0502020204030204" pitchFamily="34" charset="0"/>
                <a:cs typeface="Calibri" panose="020F0502020204030204" pitchFamily="34" charset="0"/>
              </a:rPr>
              <a:t>Indivíduos com rendas maiores pagam o mesmo imposto (em $) pelo mesmo consumo → menos em relação a renda.</a:t>
            </a:r>
          </a:p>
        </p:txBody>
      </p:sp>
    </p:spTree>
    <p:extLst>
      <p:ext uri="{BB962C8B-B14F-4D97-AF65-F5344CB8AC3E}">
        <p14:creationId xmlns:p14="http://schemas.microsoft.com/office/powerpoint/2010/main" val="2542327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 calcmode="lin" valueType="num">
                                      <p:cBhvr additive="base">
                                        <p:cTn id="1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96688" y="118864"/>
            <a:ext cx="12457384" cy="1371600"/>
          </a:xfrm>
        </p:spPr>
        <p:txBody>
          <a:bodyPr/>
          <a:lstStyle/>
          <a:p>
            <a:pPr algn="ctr" eaLnBrk="1" hangingPunct="1"/>
            <a:r>
              <a:rPr lang="en-US" altLang="en-US" sz="4400" b="1" dirty="0" err="1">
                <a:solidFill>
                  <a:schemeClr val="tx1"/>
                </a:solidFill>
                <a:latin typeface="Calibri" panose="020F0502020204030204" pitchFamily="34" charset="0"/>
                <a:cs typeface="Calibri" panose="020F0502020204030204" pitchFamily="34" charset="0"/>
              </a:rPr>
              <a:t>Objetivos</a:t>
            </a:r>
            <a:r>
              <a:rPr lang="en-US" altLang="en-US" sz="4400" b="1" dirty="0">
                <a:solidFill>
                  <a:schemeClr val="tx1"/>
                </a:solidFill>
                <a:latin typeface="Calibri" panose="020F0502020204030204" pitchFamily="34" charset="0"/>
                <a:cs typeface="Calibri" panose="020F0502020204030204" pitchFamily="34" charset="0"/>
              </a:rPr>
              <a:t> da </a:t>
            </a:r>
            <a:r>
              <a:rPr lang="en-US" altLang="en-US" sz="4400" b="1" dirty="0" err="1">
                <a:solidFill>
                  <a:schemeClr val="tx1"/>
                </a:solidFill>
                <a:latin typeface="Calibri" panose="020F0502020204030204" pitchFamily="34" charset="0"/>
                <a:cs typeface="Calibri" panose="020F0502020204030204" pitchFamily="34" charset="0"/>
              </a:rPr>
              <a:t>Política</a:t>
            </a:r>
            <a:r>
              <a:rPr lang="en-US" altLang="en-US" sz="4400" b="1" dirty="0">
                <a:solidFill>
                  <a:schemeClr val="tx1"/>
                </a:solidFill>
                <a:latin typeface="Calibri" panose="020F0502020204030204" pitchFamily="34" charset="0"/>
                <a:cs typeface="Calibri" panose="020F0502020204030204" pitchFamily="34" charset="0"/>
              </a:rPr>
              <a:t> Fiscal e as </a:t>
            </a:r>
            <a:r>
              <a:rPr lang="en-US" altLang="en-US" sz="4400" b="1" dirty="0" err="1">
                <a:solidFill>
                  <a:schemeClr val="tx1"/>
                </a:solidFill>
                <a:latin typeface="Calibri" panose="020F0502020204030204" pitchFamily="34" charset="0"/>
                <a:cs typeface="Calibri" panose="020F0502020204030204" pitchFamily="34" charset="0"/>
              </a:rPr>
              <a:t>Funções</a:t>
            </a:r>
            <a:r>
              <a:rPr lang="en-US" altLang="en-US" sz="4400" b="1" dirty="0">
                <a:solidFill>
                  <a:schemeClr val="tx1"/>
                </a:solidFill>
                <a:latin typeface="Calibri" panose="020F0502020204030204" pitchFamily="34" charset="0"/>
                <a:cs typeface="Calibri" panose="020F0502020204030204" pitchFamily="34" charset="0"/>
              </a:rPr>
              <a:t> do </a:t>
            </a:r>
            <a:r>
              <a:rPr lang="en-US" altLang="en-US" sz="4400" b="1" dirty="0" err="1">
                <a:solidFill>
                  <a:schemeClr val="tx1"/>
                </a:solidFill>
                <a:latin typeface="Calibri" panose="020F0502020204030204" pitchFamily="34" charset="0"/>
                <a:cs typeface="Calibri" panose="020F0502020204030204" pitchFamily="34" charset="0"/>
              </a:rPr>
              <a:t>Governo</a:t>
            </a:r>
            <a:endParaRPr lang="en-US" altLang="en-US" sz="4400" b="1" dirty="0">
              <a:solidFill>
                <a:schemeClr val="tx1"/>
              </a:solidFill>
              <a:latin typeface="Calibri" panose="020F0502020204030204" pitchFamily="34" charset="0"/>
              <a:cs typeface="Calibri" panose="020F0502020204030204" pitchFamily="34" charset="0"/>
            </a:endParaRPr>
          </a:p>
        </p:txBody>
      </p:sp>
      <p:sp>
        <p:nvSpPr>
          <p:cNvPr id="135171" name="Rectangle 3"/>
          <p:cNvSpPr>
            <a:spLocks noGrp="1" noChangeArrowheads="1"/>
          </p:cNvSpPr>
          <p:nvPr>
            <p:ph idx="1"/>
          </p:nvPr>
        </p:nvSpPr>
        <p:spPr>
          <a:xfrm>
            <a:off x="407368" y="1487016"/>
            <a:ext cx="11305256" cy="3886200"/>
          </a:xfrm>
        </p:spPr>
        <p:txBody>
          <a:bodyPr/>
          <a:lstStyle/>
          <a:p>
            <a:pPr eaLnBrk="1" hangingPunct="1">
              <a:buClrTx/>
              <a:buFont typeface="Arial" panose="020B0604020202020204" pitchFamily="34" charset="0"/>
              <a:buChar char="•"/>
            </a:pPr>
            <a:r>
              <a:rPr lang="en-US" altLang="en-US" sz="3800" dirty="0" err="1">
                <a:latin typeface="Calibri" panose="020F0502020204030204" pitchFamily="34" charset="0"/>
                <a:cs typeface="Calibri" panose="020F0502020204030204" pitchFamily="34" charset="0"/>
              </a:rPr>
              <a:t>Função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Alocativa</a:t>
            </a:r>
            <a:endParaRPr lang="en-US" altLang="en-US" sz="3800" dirty="0">
              <a:latin typeface="Calibri" panose="020F0502020204030204" pitchFamily="34" charset="0"/>
              <a:cs typeface="Calibri" panose="020F0502020204030204" pitchFamily="34" charset="0"/>
            </a:endParaRPr>
          </a:p>
          <a:p>
            <a:pPr eaLnBrk="1" hangingPunct="1">
              <a:buClrTx/>
              <a:buFont typeface="Arial" panose="020B0604020202020204" pitchFamily="34" charset="0"/>
              <a:buChar char="•"/>
            </a:pPr>
            <a:endParaRPr lang="en-US" altLang="en-US" sz="1200" dirty="0">
              <a:latin typeface="Calibri" panose="020F0502020204030204" pitchFamily="34" charset="0"/>
              <a:cs typeface="Calibri" panose="020F0502020204030204" pitchFamily="34" charset="0"/>
            </a:endParaRPr>
          </a:p>
          <a:p>
            <a:pPr eaLnBrk="1" hangingPunct="1">
              <a:buClrTx/>
              <a:buFont typeface="Arial" panose="020B0604020202020204" pitchFamily="34" charset="0"/>
              <a:buChar char="•"/>
            </a:pPr>
            <a:r>
              <a:rPr lang="en-US" altLang="en-US" sz="3800" dirty="0" err="1">
                <a:latin typeface="Calibri" panose="020F0502020204030204" pitchFamily="34" charset="0"/>
                <a:cs typeface="Calibri" panose="020F0502020204030204" pitchFamily="34" charset="0"/>
              </a:rPr>
              <a:t>Função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Distributiva</a:t>
            </a:r>
            <a:endParaRPr lang="en-US" altLang="en-US" sz="3800" dirty="0">
              <a:latin typeface="Calibri" panose="020F0502020204030204" pitchFamily="34" charset="0"/>
              <a:cs typeface="Calibri" panose="020F0502020204030204" pitchFamily="34" charset="0"/>
            </a:endParaRPr>
          </a:p>
          <a:p>
            <a:pPr eaLnBrk="1" hangingPunct="1">
              <a:buClrTx/>
              <a:buFont typeface="Arial" panose="020B0604020202020204" pitchFamily="34" charset="0"/>
              <a:buChar char="•"/>
            </a:pPr>
            <a:endParaRPr lang="en-US" altLang="en-US" sz="1200" dirty="0">
              <a:latin typeface="Calibri" panose="020F0502020204030204" pitchFamily="34" charset="0"/>
              <a:cs typeface="Calibri" panose="020F0502020204030204" pitchFamily="34" charset="0"/>
            </a:endParaRPr>
          </a:p>
          <a:p>
            <a:pPr eaLnBrk="1" hangingPunct="1">
              <a:buClrTx/>
              <a:buFont typeface="Arial" panose="020B0604020202020204" pitchFamily="34" charset="0"/>
              <a:buChar char="•"/>
            </a:pPr>
            <a:r>
              <a:rPr lang="en-US" altLang="en-US" sz="3800" dirty="0" err="1">
                <a:latin typeface="Calibri" panose="020F0502020204030204" pitchFamily="34" charset="0"/>
                <a:cs typeface="Calibri" panose="020F0502020204030204" pitchFamily="34" charset="0"/>
              </a:rPr>
              <a:t>Função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Estabilizadora</a:t>
            </a:r>
            <a:endParaRPr lang="en-US" altLang="en-US" sz="3800" dirty="0">
              <a:latin typeface="Calibri" panose="020F0502020204030204" pitchFamily="34" charset="0"/>
              <a:cs typeface="Calibri" panose="020F0502020204030204" pitchFamily="34" charset="0"/>
            </a:endParaRP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3"/>
          <p:cNvSpPr>
            <a:spLocks noGrp="1" noChangeArrowheads="1"/>
          </p:cNvSpPr>
          <p:nvPr>
            <p:ph idx="1"/>
          </p:nvPr>
        </p:nvSpPr>
        <p:spPr>
          <a:xfrm>
            <a:off x="263352" y="1124744"/>
            <a:ext cx="11737304" cy="4742656"/>
          </a:xfrm>
        </p:spPr>
        <p:txBody>
          <a:bodyPr/>
          <a:lstStyle/>
          <a:p>
            <a:pPr algn="just" eaLnBrk="1" hangingPunct="1">
              <a:lnSpc>
                <a:spcPct val="90000"/>
              </a:lnSpc>
              <a:buClrTx/>
              <a:buFont typeface="Arial" panose="020B0604020202020204" pitchFamily="34" charset="0"/>
              <a:buChar char="•"/>
            </a:pPr>
            <a:r>
              <a:rPr lang="en-US" altLang="en-US" sz="3800" b="1" dirty="0" err="1">
                <a:latin typeface="Calibri" panose="020F0502020204030204" pitchFamily="34" charset="0"/>
                <a:cs typeface="Calibri" panose="020F0502020204030204" pitchFamily="34" charset="0"/>
              </a:rPr>
              <a:t>Função</a:t>
            </a:r>
            <a:r>
              <a:rPr lang="en-US" altLang="en-US" sz="3800" b="1" dirty="0">
                <a:latin typeface="Calibri" panose="020F0502020204030204" pitchFamily="34" charset="0"/>
                <a:cs typeface="Calibri" panose="020F0502020204030204" pitchFamily="34" charset="0"/>
              </a:rPr>
              <a:t> </a:t>
            </a:r>
            <a:r>
              <a:rPr lang="en-US" altLang="en-US" sz="3800" b="1" dirty="0" err="1">
                <a:latin typeface="Calibri" panose="020F0502020204030204" pitchFamily="34" charset="0"/>
                <a:cs typeface="Calibri" panose="020F0502020204030204" pitchFamily="34" charset="0"/>
              </a:rPr>
              <a:t>Alocativa</a:t>
            </a:r>
            <a:endParaRPr lang="en-US" altLang="en-US" sz="3800" b="1" dirty="0">
              <a:latin typeface="Calibri" panose="020F0502020204030204" pitchFamily="34" charset="0"/>
              <a:cs typeface="Calibri" panose="020F0502020204030204" pitchFamily="34" charset="0"/>
            </a:endParaRPr>
          </a:p>
          <a:p>
            <a:pPr lvl="1" algn="just" eaLnBrk="1" hangingPunct="1">
              <a:lnSpc>
                <a:spcPct val="90000"/>
              </a:lnSpc>
              <a:buClrTx/>
              <a:buFont typeface="Arial" panose="020B0604020202020204" pitchFamily="34" charset="0"/>
              <a:buChar char="•"/>
            </a:pPr>
            <a:r>
              <a:rPr lang="en-US" altLang="en-US" sz="3600" dirty="0" err="1">
                <a:latin typeface="Calibri" panose="020F0502020204030204" pitchFamily="34" charset="0"/>
                <a:cs typeface="Calibri" panose="020F0502020204030204" pitchFamily="34" charset="0"/>
              </a:rPr>
              <a:t>Os</a:t>
            </a:r>
            <a:r>
              <a:rPr lang="en-US" altLang="en-US" sz="3600" dirty="0">
                <a:latin typeface="Calibri" panose="020F0502020204030204" pitchFamily="34" charset="0"/>
                <a:cs typeface="Calibri" panose="020F0502020204030204" pitchFamily="34" charset="0"/>
              </a:rPr>
              <a:t> bens </a:t>
            </a:r>
            <a:r>
              <a:rPr lang="en-US" altLang="en-US" sz="3600" dirty="0" err="1">
                <a:latin typeface="Calibri" panose="020F0502020204030204" pitchFamily="34" charset="0"/>
                <a:cs typeface="Calibri" panose="020F0502020204030204" pitchFamily="34" charset="0"/>
              </a:rPr>
              <a:t>públicos</a:t>
            </a:r>
            <a:r>
              <a:rPr lang="en-US" altLang="en-US" sz="3600" dirty="0">
                <a:latin typeface="Calibri" panose="020F0502020204030204" pitchFamily="34" charset="0"/>
                <a:cs typeface="Calibri" panose="020F0502020204030204" pitchFamily="34" charset="0"/>
              </a:rPr>
              <a:t> </a:t>
            </a:r>
            <a:r>
              <a:rPr lang="en-US" altLang="en-US" sz="3600" dirty="0" err="1">
                <a:latin typeface="Calibri" panose="020F0502020204030204" pitchFamily="34" charset="0"/>
                <a:cs typeface="Calibri" panose="020F0502020204030204" pitchFamily="34" charset="0"/>
              </a:rPr>
              <a:t>não</a:t>
            </a:r>
            <a:r>
              <a:rPr lang="en-US" altLang="en-US" sz="3600" dirty="0">
                <a:latin typeface="Calibri" panose="020F0502020204030204" pitchFamily="34" charset="0"/>
                <a:cs typeface="Calibri" panose="020F0502020204030204" pitchFamily="34" charset="0"/>
              </a:rPr>
              <a:t> </a:t>
            </a:r>
            <a:r>
              <a:rPr lang="en-US" altLang="en-US" sz="3600" dirty="0" err="1">
                <a:latin typeface="Calibri" panose="020F0502020204030204" pitchFamily="34" charset="0"/>
                <a:cs typeface="Calibri" panose="020F0502020204030204" pitchFamily="34" charset="0"/>
              </a:rPr>
              <a:t>podem</a:t>
            </a:r>
            <a:r>
              <a:rPr lang="en-US" altLang="en-US" sz="3600" dirty="0">
                <a:latin typeface="Calibri" panose="020F0502020204030204" pitchFamily="34" charset="0"/>
                <a:cs typeface="Calibri" panose="020F0502020204030204" pitchFamily="34" charset="0"/>
              </a:rPr>
              <a:t> </a:t>
            </a:r>
            <a:r>
              <a:rPr lang="en-US" altLang="en-US" sz="3600" dirty="0" err="1">
                <a:latin typeface="Calibri" panose="020F0502020204030204" pitchFamily="34" charset="0"/>
                <a:cs typeface="Calibri" panose="020F0502020204030204" pitchFamily="34" charset="0"/>
              </a:rPr>
              <a:t>ser</a:t>
            </a:r>
            <a:r>
              <a:rPr lang="en-US" altLang="en-US" sz="3600" dirty="0">
                <a:latin typeface="Calibri" panose="020F0502020204030204" pitchFamily="34" charset="0"/>
                <a:cs typeface="Calibri" panose="020F0502020204030204" pitchFamily="34" charset="0"/>
              </a:rPr>
              <a:t> </a:t>
            </a:r>
            <a:r>
              <a:rPr lang="en-US" altLang="en-US" sz="3600" dirty="0" err="1">
                <a:latin typeface="Calibri" panose="020F0502020204030204" pitchFamily="34" charset="0"/>
                <a:cs typeface="Calibri" panose="020F0502020204030204" pitchFamily="34" charset="0"/>
              </a:rPr>
              <a:t>fornecidos</a:t>
            </a:r>
            <a:r>
              <a:rPr lang="en-US" altLang="en-US" sz="3600" dirty="0">
                <a:latin typeface="Calibri" panose="020F0502020204030204" pitchFamily="34" charset="0"/>
                <a:cs typeface="Calibri" panose="020F0502020204030204" pitchFamily="34" charset="0"/>
              </a:rPr>
              <a:t> de forma </a:t>
            </a:r>
            <a:r>
              <a:rPr lang="en-US" altLang="en-US" sz="3600" dirty="0" err="1">
                <a:latin typeface="Calibri" panose="020F0502020204030204" pitchFamily="34" charset="0"/>
                <a:cs typeface="Calibri" panose="020F0502020204030204" pitchFamily="34" charset="0"/>
              </a:rPr>
              <a:t>compatível</a:t>
            </a:r>
            <a:r>
              <a:rPr lang="en-US" altLang="en-US" sz="3600" dirty="0">
                <a:latin typeface="Calibri" panose="020F0502020204030204" pitchFamily="34" charset="0"/>
                <a:cs typeface="Calibri" panose="020F0502020204030204" pitchFamily="34" charset="0"/>
              </a:rPr>
              <a:t> com as </a:t>
            </a:r>
            <a:r>
              <a:rPr lang="en-US" altLang="en-US" sz="3600" dirty="0" err="1">
                <a:latin typeface="Calibri" panose="020F0502020204030204" pitchFamily="34" charset="0"/>
                <a:cs typeface="Calibri" panose="020F0502020204030204" pitchFamily="34" charset="0"/>
              </a:rPr>
              <a:t>necessidades</a:t>
            </a:r>
            <a:r>
              <a:rPr lang="en-US" altLang="en-US" sz="3600" dirty="0">
                <a:latin typeface="Calibri" panose="020F0502020204030204" pitchFamily="34" charset="0"/>
                <a:cs typeface="Calibri" panose="020F0502020204030204" pitchFamily="34" charset="0"/>
              </a:rPr>
              <a:t> da </a:t>
            </a:r>
            <a:r>
              <a:rPr lang="en-US" altLang="en-US" sz="3600" dirty="0" err="1">
                <a:latin typeface="Calibri" panose="020F0502020204030204" pitchFamily="34" charset="0"/>
                <a:cs typeface="Calibri" panose="020F0502020204030204" pitchFamily="34" charset="0"/>
              </a:rPr>
              <a:t>sociedade</a:t>
            </a:r>
            <a:r>
              <a:rPr lang="en-US" altLang="en-US" sz="3600" dirty="0">
                <a:latin typeface="Calibri" panose="020F0502020204030204" pitchFamily="34" charset="0"/>
                <a:cs typeface="Calibri" panose="020F0502020204030204" pitchFamily="34" charset="0"/>
              </a:rPr>
              <a:t> </a:t>
            </a:r>
            <a:r>
              <a:rPr lang="en-US" altLang="en-US" sz="3600" dirty="0" err="1">
                <a:latin typeface="Calibri" panose="020F0502020204030204" pitchFamily="34" charset="0"/>
                <a:cs typeface="Calibri" panose="020F0502020204030204" pitchFamily="34" charset="0"/>
              </a:rPr>
              <a:t>através</a:t>
            </a:r>
            <a:r>
              <a:rPr lang="en-US" altLang="en-US" sz="3600" dirty="0">
                <a:latin typeface="Calibri" panose="020F0502020204030204" pitchFamily="34" charset="0"/>
                <a:cs typeface="Calibri" panose="020F0502020204030204" pitchFamily="34" charset="0"/>
              </a:rPr>
              <a:t> do </a:t>
            </a:r>
            <a:r>
              <a:rPr lang="en-US" altLang="en-US" sz="3600" dirty="0" err="1">
                <a:latin typeface="Calibri" panose="020F0502020204030204" pitchFamily="34" charset="0"/>
                <a:cs typeface="Calibri" panose="020F0502020204030204" pitchFamily="34" charset="0"/>
              </a:rPr>
              <a:t>sistema</a:t>
            </a:r>
            <a:r>
              <a:rPr lang="en-US" altLang="en-US" sz="3600" dirty="0">
                <a:latin typeface="Calibri" panose="020F0502020204030204" pitchFamily="34" charset="0"/>
                <a:cs typeface="Calibri" panose="020F0502020204030204" pitchFamily="34" charset="0"/>
              </a:rPr>
              <a:t> de </a:t>
            </a:r>
            <a:r>
              <a:rPr lang="en-US" altLang="en-US" sz="3600" dirty="0" err="1">
                <a:latin typeface="Calibri" panose="020F0502020204030204" pitchFamily="34" charset="0"/>
                <a:cs typeface="Calibri" panose="020F0502020204030204" pitchFamily="34" charset="0"/>
              </a:rPr>
              <a:t>mercado</a:t>
            </a:r>
            <a:r>
              <a:rPr lang="en-US" altLang="en-US" sz="3600" dirty="0">
                <a:latin typeface="Calibri" panose="020F0502020204030204" pitchFamily="34" charset="0"/>
                <a:cs typeface="Calibri" panose="020F0502020204030204" pitchFamily="34" charset="0"/>
              </a:rPr>
              <a:t>, </a:t>
            </a:r>
            <a:r>
              <a:rPr lang="en-US" altLang="en-US" sz="3600" dirty="0" err="1">
                <a:latin typeface="Calibri" panose="020F0502020204030204" pitchFamily="34" charset="0"/>
                <a:cs typeface="Calibri" panose="020F0502020204030204" pitchFamily="34" charset="0"/>
              </a:rPr>
              <a:t>pois</a:t>
            </a:r>
            <a:r>
              <a:rPr lang="en-US" altLang="en-US" sz="3600" dirty="0">
                <a:latin typeface="Calibri" panose="020F0502020204030204" pitchFamily="34" charset="0"/>
                <a:cs typeface="Calibri" panose="020F0502020204030204" pitchFamily="34" charset="0"/>
              </a:rPr>
              <a:t> </a:t>
            </a:r>
            <a:r>
              <a:rPr lang="en-US" altLang="en-US" sz="3600" dirty="0" err="1">
                <a:latin typeface="Calibri" panose="020F0502020204030204" pitchFamily="34" charset="0"/>
                <a:cs typeface="Calibri" panose="020F0502020204030204" pitchFamily="34" charset="0"/>
              </a:rPr>
              <a:t>os</a:t>
            </a:r>
            <a:r>
              <a:rPr lang="en-US" altLang="en-US" sz="3600" dirty="0">
                <a:latin typeface="Calibri" panose="020F0502020204030204" pitchFamily="34" charset="0"/>
                <a:cs typeface="Calibri" panose="020F0502020204030204" pitchFamily="34" charset="0"/>
              </a:rPr>
              <a:t> </a:t>
            </a:r>
            <a:r>
              <a:rPr lang="en-US" altLang="en-US" sz="3600" dirty="0" err="1">
                <a:latin typeface="Calibri" panose="020F0502020204030204" pitchFamily="34" charset="0"/>
                <a:cs typeface="Calibri" panose="020F0502020204030204" pitchFamily="34" charset="0"/>
              </a:rPr>
              <a:t>benefícios</a:t>
            </a:r>
            <a:r>
              <a:rPr lang="en-US" altLang="en-US" sz="3600" dirty="0">
                <a:latin typeface="Calibri" panose="020F0502020204030204" pitchFamily="34" charset="0"/>
                <a:cs typeface="Calibri" panose="020F0502020204030204" pitchFamily="34" charset="0"/>
              </a:rPr>
              <a:t> </a:t>
            </a:r>
            <a:r>
              <a:rPr lang="en-US" altLang="en-US" sz="3600" dirty="0" err="1">
                <a:latin typeface="Calibri" panose="020F0502020204030204" pitchFamily="34" charset="0"/>
                <a:cs typeface="Calibri" panose="020F0502020204030204" pitchFamily="34" charset="0"/>
              </a:rPr>
              <a:t>gerados</a:t>
            </a:r>
            <a:r>
              <a:rPr lang="en-US" altLang="en-US" sz="3600" dirty="0">
                <a:latin typeface="Calibri" panose="020F0502020204030204" pitchFamily="34" charset="0"/>
                <a:cs typeface="Calibri" panose="020F0502020204030204" pitchFamily="34" charset="0"/>
              </a:rPr>
              <a:t> </a:t>
            </a:r>
            <a:r>
              <a:rPr lang="en-US" altLang="en-US" sz="3600" dirty="0" err="1">
                <a:latin typeface="Calibri" panose="020F0502020204030204" pitchFamily="34" charset="0"/>
                <a:cs typeface="Calibri" panose="020F0502020204030204" pitchFamily="34" charset="0"/>
              </a:rPr>
              <a:t>por</a:t>
            </a:r>
            <a:r>
              <a:rPr lang="en-US" altLang="en-US" sz="3600" dirty="0">
                <a:latin typeface="Calibri" panose="020F0502020204030204" pitchFamily="34" charset="0"/>
                <a:cs typeface="Calibri" panose="020F0502020204030204" pitchFamily="34" charset="0"/>
              </a:rPr>
              <a:t> </a:t>
            </a:r>
            <a:r>
              <a:rPr lang="en-US" altLang="en-US" sz="3600" dirty="0" err="1">
                <a:latin typeface="Calibri" panose="020F0502020204030204" pitchFamily="34" charset="0"/>
                <a:cs typeface="Calibri" panose="020F0502020204030204" pitchFamily="34" charset="0"/>
              </a:rPr>
              <a:t>eles</a:t>
            </a:r>
            <a:r>
              <a:rPr lang="en-US" altLang="en-US" sz="3600" dirty="0">
                <a:latin typeface="Calibri" panose="020F0502020204030204" pitchFamily="34" charset="0"/>
                <a:cs typeface="Calibri" panose="020F0502020204030204" pitchFamily="34" charset="0"/>
              </a:rPr>
              <a:t> </a:t>
            </a:r>
            <a:r>
              <a:rPr lang="en-US" altLang="en-US" sz="3600" dirty="0" err="1">
                <a:latin typeface="Calibri" panose="020F0502020204030204" pitchFamily="34" charset="0"/>
                <a:cs typeface="Calibri" panose="020F0502020204030204" pitchFamily="34" charset="0"/>
              </a:rPr>
              <a:t>estão</a:t>
            </a:r>
            <a:r>
              <a:rPr lang="en-US" altLang="en-US" sz="3600" dirty="0">
                <a:latin typeface="Calibri" panose="020F0502020204030204" pitchFamily="34" charset="0"/>
                <a:cs typeface="Calibri" panose="020F0502020204030204" pitchFamily="34" charset="0"/>
              </a:rPr>
              <a:t> </a:t>
            </a:r>
            <a:r>
              <a:rPr lang="en-US" altLang="en-US" sz="3600" dirty="0" err="1">
                <a:latin typeface="Calibri" panose="020F0502020204030204" pitchFamily="34" charset="0"/>
                <a:cs typeface="Calibri" panose="020F0502020204030204" pitchFamily="34" charset="0"/>
              </a:rPr>
              <a:t>disponíveis</a:t>
            </a:r>
            <a:r>
              <a:rPr lang="en-US" altLang="en-US" sz="3600" dirty="0">
                <a:latin typeface="Calibri" panose="020F0502020204030204" pitchFamily="34" charset="0"/>
                <a:cs typeface="Calibri" panose="020F0502020204030204" pitchFamily="34" charset="0"/>
              </a:rPr>
              <a:t> para </a:t>
            </a:r>
            <a:r>
              <a:rPr lang="en-US" altLang="en-US" sz="3600" dirty="0" err="1">
                <a:latin typeface="Calibri" panose="020F0502020204030204" pitchFamily="34" charset="0"/>
                <a:cs typeface="Calibri" panose="020F0502020204030204" pitchFamily="34" charset="0"/>
              </a:rPr>
              <a:t>todos</a:t>
            </a:r>
            <a:r>
              <a:rPr lang="en-US" altLang="en-US" sz="3600" dirty="0">
                <a:latin typeface="Calibri" panose="020F0502020204030204" pitchFamily="34" charset="0"/>
                <a:cs typeface="Calibri" panose="020F0502020204030204" pitchFamily="34" charset="0"/>
              </a:rPr>
              <a:t>. </a:t>
            </a:r>
            <a:r>
              <a:rPr lang="en-US" altLang="en-US" sz="3600" dirty="0" err="1">
                <a:latin typeface="Calibri" panose="020F0502020204030204" pitchFamily="34" charset="0"/>
                <a:cs typeface="Calibri" panose="020F0502020204030204" pitchFamily="34" charset="0"/>
              </a:rPr>
              <a:t>Portanto</a:t>
            </a:r>
            <a:r>
              <a:rPr lang="en-US" altLang="en-US" sz="3600" dirty="0">
                <a:latin typeface="Calibri" panose="020F0502020204030204" pitchFamily="34" charset="0"/>
                <a:cs typeface="Calibri" panose="020F0502020204030204" pitchFamily="34" charset="0"/>
              </a:rPr>
              <a:t>, </a:t>
            </a:r>
            <a:r>
              <a:rPr lang="en-US" altLang="en-US" sz="3600" dirty="0" err="1">
                <a:latin typeface="Calibri" panose="020F0502020204030204" pitchFamily="34" charset="0"/>
                <a:cs typeface="Calibri" panose="020F0502020204030204" pitchFamily="34" charset="0"/>
              </a:rPr>
              <a:t>não</a:t>
            </a:r>
            <a:r>
              <a:rPr lang="en-US" altLang="en-US" sz="3600" dirty="0">
                <a:latin typeface="Calibri" panose="020F0502020204030204" pitchFamily="34" charset="0"/>
                <a:cs typeface="Calibri" panose="020F0502020204030204" pitchFamily="34" charset="0"/>
              </a:rPr>
              <a:t> </a:t>
            </a:r>
            <a:r>
              <a:rPr lang="en-US" altLang="en-US" sz="3600" dirty="0" err="1">
                <a:latin typeface="Calibri" panose="020F0502020204030204" pitchFamily="34" charset="0"/>
                <a:cs typeface="Calibri" panose="020F0502020204030204" pitchFamily="34" charset="0"/>
              </a:rPr>
              <a:t>existirão</a:t>
            </a:r>
            <a:r>
              <a:rPr lang="en-US" altLang="en-US" sz="3600" dirty="0">
                <a:latin typeface="Calibri" panose="020F0502020204030204" pitchFamily="34" charset="0"/>
                <a:cs typeface="Calibri" panose="020F0502020204030204" pitchFamily="34" charset="0"/>
              </a:rPr>
              <a:t> </a:t>
            </a:r>
            <a:r>
              <a:rPr lang="en-US" altLang="en-US" sz="3600" dirty="0" err="1">
                <a:latin typeface="Calibri" panose="020F0502020204030204" pitchFamily="34" charset="0"/>
                <a:cs typeface="Calibri" panose="020F0502020204030204" pitchFamily="34" charset="0"/>
              </a:rPr>
              <a:t>pagamentos</a:t>
            </a:r>
            <a:r>
              <a:rPr lang="en-US" altLang="en-US" sz="3600" dirty="0">
                <a:latin typeface="Calibri" panose="020F0502020204030204" pitchFamily="34" charset="0"/>
                <a:cs typeface="Calibri" panose="020F0502020204030204" pitchFamily="34" charset="0"/>
              </a:rPr>
              <a:t> </a:t>
            </a:r>
            <a:r>
              <a:rPr lang="en-US" altLang="en-US" sz="3600" dirty="0" err="1">
                <a:latin typeface="Calibri" panose="020F0502020204030204" pitchFamily="34" charset="0"/>
                <a:cs typeface="Calibri" panose="020F0502020204030204" pitchFamily="34" charset="0"/>
              </a:rPr>
              <a:t>voluntários</a:t>
            </a:r>
            <a:r>
              <a:rPr lang="en-US" altLang="en-US" sz="3600" dirty="0">
                <a:latin typeface="Calibri" panose="020F0502020204030204" pitchFamily="34" charset="0"/>
                <a:cs typeface="Calibri" panose="020F0502020204030204" pitchFamily="34" charset="0"/>
              </a:rPr>
              <a:t>.</a:t>
            </a:r>
          </a:p>
          <a:p>
            <a:pPr lvl="1" algn="just" eaLnBrk="1" hangingPunct="1">
              <a:lnSpc>
                <a:spcPct val="90000"/>
              </a:lnSpc>
              <a:buClrTx/>
              <a:buFont typeface="Arial" panose="020B0604020202020204" pitchFamily="34" charset="0"/>
              <a:buChar char="•"/>
            </a:pPr>
            <a:endParaRPr lang="en-US" altLang="en-US" sz="1200" dirty="0">
              <a:latin typeface="Calibri" panose="020F0502020204030204" pitchFamily="34" charset="0"/>
              <a:cs typeface="Calibri" panose="020F0502020204030204" pitchFamily="34" charset="0"/>
            </a:endParaRPr>
          </a:p>
          <a:p>
            <a:pPr algn="just" eaLnBrk="1" hangingPunct="1">
              <a:lnSpc>
                <a:spcPct val="90000"/>
              </a:lnSpc>
              <a:buClrTx/>
              <a:buFont typeface="Arial" panose="020B0604020202020204" pitchFamily="34" charset="0"/>
              <a:buChar char="•"/>
            </a:pPr>
            <a:r>
              <a:rPr lang="en-US" altLang="en-US" sz="3800" dirty="0" err="1">
                <a:latin typeface="Calibri" panose="020F0502020204030204" pitchFamily="34" charset="0"/>
                <a:cs typeface="Calibri" panose="020F0502020204030204" pitchFamily="34" charset="0"/>
              </a:rPr>
              <a:t>Portanto</a:t>
            </a:r>
            <a:r>
              <a:rPr lang="en-US" altLang="en-US" sz="3800" dirty="0">
                <a:latin typeface="Calibri" panose="020F0502020204030204" pitchFamily="34" charset="0"/>
                <a:cs typeface="Calibri" panose="020F0502020204030204" pitchFamily="34" charset="0"/>
              </a:rPr>
              <a:t>, o </a:t>
            </a:r>
            <a:r>
              <a:rPr lang="en-US" altLang="en-US" sz="3800" dirty="0" err="1">
                <a:latin typeface="Calibri" panose="020F0502020204030204" pitchFamily="34" charset="0"/>
                <a:cs typeface="Calibri" panose="020F0502020204030204" pitchFamily="34" charset="0"/>
              </a:rPr>
              <a:t>governo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deve</a:t>
            </a:r>
            <a:r>
              <a:rPr lang="en-US" altLang="en-US" sz="3800" dirty="0">
                <a:latin typeface="Calibri" panose="020F0502020204030204" pitchFamily="34" charset="0"/>
                <a:cs typeface="Calibri" panose="020F0502020204030204" pitchFamily="34" charset="0"/>
              </a:rPr>
              <a:t>:</a:t>
            </a:r>
          </a:p>
          <a:p>
            <a:pPr lvl="1" algn="just" eaLnBrk="1" hangingPunct="1">
              <a:lnSpc>
                <a:spcPct val="90000"/>
              </a:lnSpc>
              <a:buClrTx/>
              <a:buFont typeface="Arial" panose="020B0604020202020204" pitchFamily="34" charset="0"/>
              <a:buChar char="•"/>
            </a:pPr>
            <a:r>
              <a:rPr lang="en-US" altLang="en-US" sz="3600" dirty="0" err="1">
                <a:latin typeface="Calibri" panose="020F0502020204030204" pitchFamily="34" charset="0"/>
                <a:cs typeface="Calibri" panose="020F0502020204030204" pitchFamily="34" charset="0"/>
              </a:rPr>
              <a:t>Determinar</a:t>
            </a:r>
            <a:r>
              <a:rPr lang="en-US" altLang="en-US" sz="3600" dirty="0">
                <a:latin typeface="Calibri" panose="020F0502020204030204" pitchFamily="34" charset="0"/>
                <a:cs typeface="Calibri" panose="020F0502020204030204" pitchFamily="34" charset="0"/>
              </a:rPr>
              <a:t> a </a:t>
            </a:r>
            <a:r>
              <a:rPr lang="en-US" altLang="en-US" sz="3600" dirty="0" err="1">
                <a:latin typeface="Calibri" panose="020F0502020204030204" pitchFamily="34" charset="0"/>
                <a:cs typeface="Calibri" panose="020F0502020204030204" pitchFamily="34" charset="0"/>
              </a:rPr>
              <a:t>quantidade</a:t>
            </a:r>
            <a:r>
              <a:rPr lang="en-US" altLang="en-US" sz="3600" dirty="0">
                <a:latin typeface="Calibri" panose="020F0502020204030204" pitchFamily="34" charset="0"/>
                <a:cs typeface="Calibri" panose="020F0502020204030204" pitchFamily="34" charset="0"/>
              </a:rPr>
              <a:t> e o </a:t>
            </a:r>
            <a:r>
              <a:rPr lang="en-US" altLang="en-US" sz="3600" dirty="0" err="1">
                <a:latin typeface="Calibri" panose="020F0502020204030204" pitchFamily="34" charset="0"/>
                <a:cs typeface="Calibri" panose="020F0502020204030204" pitchFamily="34" charset="0"/>
              </a:rPr>
              <a:t>tipo</a:t>
            </a:r>
            <a:r>
              <a:rPr lang="en-US" altLang="en-US" sz="3600" dirty="0">
                <a:latin typeface="Calibri" panose="020F0502020204030204" pitchFamily="34" charset="0"/>
                <a:cs typeface="Calibri" panose="020F0502020204030204" pitchFamily="34" charset="0"/>
              </a:rPr>
              <a:t> de bens </a:t>
            </a:r>
            <a:r>
              <a:rPr lang="en-US" altLang="en-US" sz="3600" dirty="0" err="1">
                <a:latin typeface="Calibri" panose="020F0502020204030204" pitchFamily="34" charset="0"/>
                <a:cs typeface="Calibri" panose="020F0502020204030204" pitchFamily="34" charset="0"/>
              </a:rPr>
              <a:t>públicos</a:t>
            </a:r>
            <a:r>
              <a:rPr lang="en-US" altLang="en-US" sz="3600" dirty="0">
                <a:latin typeface="Calibri" panose="020F0502020204030204" pitchFamily="34" charset="0"/>
                <a:cs typeface="Calibri" panose="020F0502020204030204" pitchFamily="34" charset="0"/>
              </a:rPr>
              <a:t> </a:t>
            </a:r>
            <a:r>
              <a:rPr lang="en-US" altLang="en-US" sz="3600" dirty="0" err="1">
                <a:latin typeface="Calibri" panose="020F0502020204030204" pitchFamily="34" charset="0"/>
                <a:cs typeface="Calibri" panose="020F0502020204030204" pitchFamily="34" charset="0"/>
              </a:rPr>
              <a:t>ofertados</a:t>
            </a:r>
            <a:r>
              <a:rPr lang="en-US" altLang="en-US" sz="3600" dirty="0">
                <a:latin typeface="Calibri" panose="020F0502020204030204" pitchFamily="34" charset="0"/>
                <a:cs typeface="Calibri" panose="020F0502020204030204" pitchFamily="34" charset="0"/>
              </a:rPr>
              <a:t>.</a:t>
            </a:r>
          </a:p>
          <a:p>
            <a:pPr lvl="1" algn="just" eaLnBrk="1" hangingPunct="1">
              <a:lnSpc>
                <a:spcPct val="90000"/>
              </a:lnSpc>
              <a:buClrTx/>
              <a:buFont typeface="Arial" panose="020B0604020202020204" pitchFamily="34" charset="0"/>
              <a:buChar char="•"/>
            </a:pPr>
            <a:r>
              <a:rPr lang="en-US" altLang="en-US" sz="3600" dirty="0" err="1">
                <a:latin typeface="Calibri" panose="020F0502020204030204" pitchFamily="34" charset="0"/>
                <a:cs typeface="Calibri" panose="020F0502020204030204" pitchFamily="34" charset="0"/>
              </a:rPr>
              <a:t>Calcular</a:t>
            </a:r>
            <a:r>
              <a:rPr lang="en-US" altLang="en-US" sz="3600" dirty="0">
                <a:latin typeface="Calibri" panose="020F0502020204030204" pitchFamily="34" charset="0"/>
                <a:cs typeface="Calibri" panose="020F0502020204030204" pitchFamily="34" charset="0"/>
              </a:rPr>
              <a:t> o </a:t>
            </a:r>
            <a:r>
              <a:rPr lang="en-US" altLang="en-US" sz="3600" dirty="0" err="1">
                <a:latin typeface="Calibri" panose="020F0502020204030204" pitchFamily="34" charset="0"/>
                <a:cs typeface="Calibri" panose="020F0502020204030204" pitchFamily="34" charset="0"/>
              </a:rPr>
              <a:t>nível</a:t>
            </a:r>
            <a:r>
              <a:rPr lang="en-US" altLang="en-US" sz="3600" dirty="0">
                <a:latin typeface="Calibri" panose="020F0502020204030204" pitchFamily="34" charset="0"/>
                <a:cs typeface="Calibri" panose="020F0502020204030204" pitchFamily="34" charset="0"/>
              </a:rPr>
              <a:t> de </a:t>
            </a:r>
            <a:r>
              <a:rPr lang="en-US" altLang="en-US" sz="3600" dirty="0" err="1">
                <a:latin typeface="Calibri" panose="020F0502020204030204" pitchFamily="34" charset="0"/>
                <a:cs typeface="Calibri" panose="020F0502020204030204" pitchFamily="34" charset="0"/>
              </a:rPr>
              <a:t>contribuição</a:t>
            </a:r>
            <a:r>
              <a:rPr lang="en-US" altLang="en-US" sz="3600" dirty="0">
                <a:latin typeface="Calibri" panose="020F0502020204030204" pitchFamily="34" charset="0"/>
                <a:cs typeface="Calibri" panose="020F0502020204030204" pitchFamily="34" charset="0"/>
              </a:rPr>
              <a:t> de </a:t>
            </a:r>
            <a:r>
              <a:rPr lang="en-US" altLang="en-US" sz="3600" dirty="0" err="1">
                <a:latin typeface="Calibri" panose="020F0502020204030204" pitchFamily="34" charset="0"/>
                <a:cs typeface="Calibri" panose="020F0502020204030204" pitchFamily="34" charset="0"/>
              </a:rPr>
              <a:t>cada</a:t>
            </a:r>
            <a:r>
              <a:rPr lang="en-US" altLang="en-US" sz="3600" dirty="0">
                <a:latin typeface="Calibri" panose="020F0502020204030204" pitchFamily="34" charset="0"/>
                <a:cs typeface="Calibri" panose="020F0502020204030204" pitchFamily="34" charset="0"/>
              </a:rPr>
              <a:t> </a:t>
            </a:r>
            <a:r>
              <a:rPr lang="en-US" altLang="en-US" sz="3600" dirty="0" err="1">
                <a:latin typeface="Calibri" panose="020F0502020204030204" pitchFamily="34" charset="0"/>
                <a:cs typeface="Calibri" panose="020F0502020204030204" pitchFamily="34" charset="0"/>
              </a:rPr>
              <a:t>consumidor</a:t>
            </a:r>
            <a:r>
              <a:rPr lang="en-US" altLang="en-US" sz="3600" dirty="0">
                <a:latin typeface="Calibri" panose="020F0502020204030204" pitchFamily="34" charset="0"/>
                <a:cs typeface="Calibri" panose="020F0502020204030204" pitchFamily="34" charset="0"/>
              </a:rPr>
              <a:t>.</a:t>
            </a:r>
          </a:p>
          <a:p>
            <a:pPr algn="just" eaLnBrk="1" hangingPunct="1">
              <a:lnSpc>
                <a:spcPct val="90000"/>
              </a:lnSpc>
              <a:buClrTx/>
              <a:buFont typeface="Arial" panose="020B0604020202020204" pitchFamily="34" charset="0"/>
              <a:buChar char="•"/>
            </a:pPr>
            <a:endParaRPr lang="en-US" altLang="en-US" sz="3800" dirty="0">
              <a:latin typeface="Calibri" panose="020F0502020204030204" pitchFamily="34" charset="0"/>
              <a:cs typeface="Calibri" panose="020F0502020204030204" pitchFamily="34" charset="0"/>
            </a:endParaRPr>
          </a:p>
        </p:txBody>
      </p:sp>
      <p:sp>
        <p:nvSpPr>
          <p:cNvPr id="6" name="Rectangle 2"/>
          <p:cNvSpPr>
            <a:spLocks noGrp="1" noChangeArrowheads="1"/>
          </p:cNvSpPr>
          <p:nvPr>
            <p:ph type="title"/>
          </p:nvPr>
        </p:nvSpPr>
        <p:spPr>
          <a:xfrm>
            <a:off x="-96688" y="-27384"/>
            <a:ext cx="12457384" cy="1371600"/>
          </a:xfrm>
        </p:spPr>
        <p:txBody>
          <a:bodyPr/>
          <a:lstStyle/>
          <a:p>
            <a:pPr algn="ctr" eaLnBrk="1" hangingPunct="1"/>
            <a:r>
              <a:rPr lang="en-US" altLang="en-US" sz="4400" b="1" dirty="0" err="1">
                <a:solidFill>
                  <a:schemeClr val="tx1"/>
                </a:solidFill>
                <a:latin typeface="Calibri" panose="020F0502020204030204" pitchFamily="34" charset="0"/>
                <a:cs typeface="Calibri" panose="020F0502020204030204" pitchFamily="34" charset="0"/>
              </a:rPr>
              <a:t>Objetivos</a:t>
            </a:r>
            <a:r>
              <a:rPr lang="en-US" altLang="en-US" sz="4400" b="1" dirty="0">
                <a:solidFill>
                  <a:schemeClr val="tx1"/>
                </a:solidFill>
                <a:latin typeface="Calibri" panose="020F0502020204030204" pitchFamily="34" charset="0"/>
                <a:cs typeface="Calibri" panose="020F0502020204030204" pitchFamily="34" charset="0"/>
              </a:rPr>
              <a:t> da </a:t>
            </a:r>
            <a:r>
              <a:rPr lang="en-US" altLang="en-US" sz="4400" b="1" dirty="0" err="1">
                <a:solidFill>
                  <a:schemeClr val="tx1"/>
                </a:solidFill>
                <a:latin typeface="Calibri" panose="020F0502020204030204" pitchFamily="34" charset="0"/>
                <a:cs typeface="Calibri" panose="020F0502020204030204" pitchFamily="34" charset="0"/>
              </a:rPr>
              <a:t>Política</a:t>
            </a:r>
            <a:r>
              <a:rPr lang="en-US" altLang="en-US" sz="4400" b="1" dirty="0">
                <a:solidFill>
                  <a:schemeClr val="tx1"/>
                </a:solidFill>
                <a:latin typeface="Calibri" panose="020F0502020204030204" pitchFamily="34" charset="0"/>
                <a:cs typeface="Calibri" panose="020F0502020204030204" pitchFamily="34" charset="0"/>
              </a:rPr>
              <a:t> Fiscal e as </a:t>
            </a:r>
            <a:r>
              <a:rPr lang="en-US" altLang="en-US" sz="4400" b="1" dirty="0" err="1">
                <a:solidFill>
                  <a:schemeClr val="tx1"/>
                </a:solidFill>
                <a:latin typeface="Calibri" panose="020F0502020204030204" pitchFamily="34" charset="0"/>
                <a:cs typeface="Calibri" panose="020F0502020204030204" pitchFamily="34" charset="0"/>
              </a:rPr>
              <a:t>Funções</a:t>
            </a:r>
            <a:r>
              <a:rPr lang="en-US" altLang="en-US" sz="4400" b="1" dirty="0">
                <a:solidFill>
                  <a:schemeClr val="tx1"/>
                </a:solidFill>
                <a:latin typeface="Calibri" panose="020F0502020204030204" pitchFamily="34" charset="0"/>
                <a:cs typeface="Calibri" panose="020F0502020204030204" pitchFamily="34" charset="0"/>
              </a:rPr>
              <a:t> do </a:t>
            </a:r>
            <a:r>
              <a:rPr lang="en-US" altLang="en-US" sz="4400" b="1" dirty="0" err="1">
                <a:solidFill>
                  <a:schemeClr val="tx1"/>
                </a:solidFill>
                <a:latin typeface="Calibri" panose="020F0502020204030204" pitchFamily="34" charset="0"/>
                <a:cs typeface="Calibri" panose="020F0502020204030204" pitchFamily="34" charset="0"/>
              </a:rPr>
              <a:t>Governo</a:t>
            </a:r>
            <a:endParaRPr lang="en-US" altLang="en-US" sz="4400" b="1"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6194">
                                            <p:txEl>
                                              <p:pRg st="0" end="0"/>
                                            </p:txEl>
                                          </p:spTgt>
                                        </p:tgtEl>
                                        <p:attrNameLst>
                                          <p:attrName>style.visibility</p:attrName>
                                        </p:attrNameLst>
                                      </p:cBhvr>
                                      <p:to>
                                        <p:strVal val="visible"/>
                                      </p:to>
                                    </p:set>
                                    <p:anim calcmode="lin" valueType="num">
                                      <p:cBhvr additive="base">
                                        <p:cTn id="7" dur="500" fill="hold"/>
                                        <p:tgtEl>
                                          <p:spTgt spid="1361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619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36194">
                                            <p:txEl>
                                              <p:pRg st="1" end="1"/>
                                            </p:txEl>
                                          </p:spTgt>
                                        </p:tgtEl>
                                        <p:attrNameLst>
                                          <p:attrName>style.visibility</p:attrName>
                                        </p:attrNameLst>
                                      </p:cBhvr>
                                      <p:to>
                                        <p:strVal val="visible"/>
                                      </p:to>
                                    </p:set>
                                    <p:anim calcmode="lin" valueType="num">
                                      <p:cBhvr additive="base">
                                        <p:cTn id="11" dur="500" fill="hold"/>
                                        <p:tgtEl>
                                          <p:spTgt spid="13619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61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36194">
                                            <p:txEl>
                                              <p:pRg st="3" end="3"/>
                                            </p:txEl>
                                          </p:spTgt>
                                        </p:tgtEl>
                                        <p:attrNameLst>
                                          <p:attrName>style.visibility</p:attrName>
                                        </p:attrNameLst>
                                      </p:cBhvr>
                                      <p:to>
                                        <p:strVal val="visible"/>
                                      </p:to>
                                    </p:set>
                                    <p:anim calcmode="lin" valueType="num">
                                      <p:cBhvr additive="base">
                                        <p:cTn id="17" dur="500" fill="hold"/>
                                        <p:tgtEl>
                                          <p:spTgt spid="13619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36194">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36194">
                                            <p:txEl>
                                              <p:pRg st="4" end="4"/>
                                            </p:txEl>
                                          </p:spTgt>
                                        </p:tgtEl>
                                        <p:attrNameLst>
                                          <p:attrName>style.visibility</p:attrName>
                                        </p:attrNameLst>
                                      </p:cBhvr>
                                      <p:to>
                                        <p:strVal val="visible"/>
                                      </p:to>
                                    </p:set>
                                    <p:anim calcmode="lin" valueType="num">
                                      <p:cBhvr additive="base">
                                        <p:cTn id="21" dur="500" fill="hold"/>
                                        <p:tgtEl>
                                          <p:spTgt spid="136194">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36194">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36194">
                                            <p:txEl>
                                              <p:pRg st="5" end="5"/>
                                            </p:txEl>
                                          </p:spTgt>
                                        </p:tgtEl>
                                        <p:attrNameLst>
                                          <p:attrName>style.visibility</p:attrName>
                                        </p:attrNameLst>
                                      </p:cBhvr>
                                      <p:to>
                                        <p:strVal val="visible"/>
                                      </p:to>
                                    </p:set>
                                    <p:anim calcmode="lin" valueType="num">
                                      <p:cBhvr additive="base">
                                        <p:cTn id="25" dur="500" fill="hold"/>
                                        <p:tgtEl>
                                          <p:spTgt spid="13619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619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3"/>
          <p:cNvSpPr>
            <a:spLocks noGrp="1" noChangeArrowheads="1"/>
          </p:cNvSpPr>
          <p:nvPr>
            <p:ph idx="1"/>
          </p:nvPr>
        </p:nvSpPr>
        <p:spPr>
          <a:xfrm>
            <a:off x="335360" y="1343000"/>
            <a:ext cx="11593288" cy="3886200"/>
          </a:xfrm>
        </p:spPr>
        <p:txBody>
          <a:bodyPr/>
          <a:lstStyle/>
          <a:p>
            <a:pPr algn="just" eaLnBrk="1" hangingPunct="1">
              <a:buClrTx/>
              <a:buFont typeface="Arial" panose="020B0604020202020204" pitchFamily="34" charset="0"/>
              <a:buChar char="•"/>
            </a:pPr>
            <a:r>
              <a:rPr lang="en-US" altLang="en-US" sz="3800" b="1" dirty="0" err="1">
                <a:latin typeface="Calibri" panose="020F0502020204030204" pitchFamily="34" charset="0"/>
                <a:cs typeface="Calibri" panose="020F0502020204030204" pitchFamily="34" charset="0"/>
              </a:rPr>
              <a:t>Função</a:t>
            </a:r>
            <a:r>
              <a:rPr lang="en-US" altLang="en-US" sz="3800" b="1" dirty="0">
                <a:latin typeface="Calibri" panose="020F0502020204030204" pitchFamily="34" charset="0"/>
                <a:cs typeface="Calibri" panose="020F0502020204030204" pitchFamily="34" charset="0"/>
              </a:rPr>
              <a:t> </a:t>
            </a:r>
            <a:r>
              <a:rPr lang="en-US" altLang="en-US" sz="3800" b="1" dirty="0" err="1">
                <a:latin typeface="Calibri" panose="020F0502020204030204" pitchFamily="34" charset="0"/>
                <a:cs typeface="Calibri" panose="020F0502020204030204" pitchFamily="34" charset="0"/>
              </a:rPr>
              <a:t>Distributiva</a:t>
            </a:r>
            <a:endParaRPr lang="en-US" altLang="en-US" sz="3800" b="1" dirty="0">
              <a:latin typeface="Calibri" panose="020F0502020204030204" pitchFamily="34" charset="0"/>
              <a:cs typeface="Calibri" panose="020F0502020204030204" pitchFamily="34" charset="0"/>
            </a:endParaRPr>
          </a:p>
          <a:p>
            <a:pPr lvl="1" algn="just" eaLnBrk="1" hangingPunct="1">
              <a:buClrTx/>
              <a:buFont typeface="Arial" panose="020B0604020202020204" pitchFamily="34" charset="0"/>
              <a:buChar char="•"/>
            </a:pPr>
            <a:r>
              <a:rPr lang="en-US" altLang="en-US" sz="3800" dirty="0">
                <a:latin typeface="Calibri" panose="020F0502020204030204" pitchFamily="34" charset="0"/>
                <a:cs typeface="Calibri" panose="020F0502020204030204" pitchFamily="34" charset="0"/>
              </a:rPr>
              <a:t>A </a:t>
            </a:r>
            <a:r>
              <a:rPr lang="en-US" altLang="en-US" sz="3800" dirty="0" err="1">
                <a:latin typeface="Calibri" panose="020F0502020204030204" pitchFamily="34" charset="0"/>
                <a:cs typeface="Calibri" panose="020F0502020204030204" pitchFamily="34" charset="0"/>
              </a:rPr>
              <a:t>distribuição</a:t>
            </a:r>
            <a:r>
              <a:rPr lang="en-US" altLang="en-US" sz="3800" dirty="0">
                <a:latin typeface="Calibri" panose="020F0502020204030204" pitchFamily="34" charset="0"/>
                <a:cs typeface="Calibri" panose="020F0502020204030204" pitchFamily="34" charset="0"/>
              </a:rPr>
              <a:t> de </a:t>
            </a:r>
            <a:r>
              <a:rPr lang="en-US" altLang="en-US" sz="3800" dirty="0" err="1">
                <a:latin typeface="Calibri" panose="020F0502020204030204" pitchFamily="34" charset="0"/>
                <a:cs typeface="Calibri" panose="020F0502020204030204" pitchFamily="34" charset="0"/>
              </a:rPr>
              <a:t>renda</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pode</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não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ser</a:t>
            </a:r>
            <a:r>
              <a:rPr lang="en-US" altLang="en-US" sz="3800" dirty="0">
                <a:latin typeface="Calibri" panose="020F0502020204030204" pitchFamily="34" charset="0"/>
                <a:cs typeface="Calibri" panose="020F0502020204030204" pitchFamily="34" charset="0"/>
              </a:rPr>
              <a:t> a </a:t>
            </a:r>
            <a:r>
              <a:rPr lang="en-US" altLang="en-US" sz="3800" dirty="0" err="1">
                <a:latin typeface="Calibri" panose="020F0502020204030204" pitchFamily="34" charset="0"/>
                <a:cs typeface="Calibri" panose="020F0502020204030204" pitchFamily="34" charset="0"/>
              </a:rPr>
              <a:t>desejada</a:t>
            </a:r>
            <a:r>
              <a:rPr lang="en-US" altLang="en-US" sz="3800" dirty="0">
                <a:latin typeface="Calibri" panose="020F0502020204030204" pitchFamily="34" charset="0"/>
                <a:cs typeface="Calibri" panose="020F0502020204030204" pitchFamily="34" charset="0"/>
              </a:rPr>
              <a:t> pela </a:t>
            </a:r>
            <a:r>
              <a:rPr lang="en-US" altLang="en-US" sz="3800" dirty="0" err="1">
                <a:latin typeface="Calibri" panose="020F0502020204030204" pitchFamily="34" charset="0"/>
                <a:cs typeface="Calibri" panose="020F0502020204030204" pitchFamily="34" charset="0"/>
              </a:rPr>
              <a:t>sociedade</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Por</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isso</a:t>
            </a:r>
            <a:r>
              <a:rPr lang="en-US" altLang="en-US" sz="3800" dirty="0">
                <a:latin typeface="Calibri" panose="020F0502020204030204" pitchFamily="34" charset="0"/>
                <a:cs typeface="Calibri" panose="020F0502020204030204" pitchFamily="34" charset="0"/>
              </a:rPr>
              <a:t>, o </a:t>
            </a:r>
            <a:r>
              <a:rPr lang="en-US" altLang="en-US" sz="3800" dirty="0" err="1">
                <a:latin typeface="Calibri" panose="020F0502020204030204" pitchFamily="34" charset="0"/>
                <a:cs typeface="Calibri" panose="020F0502020204030204" pitchFamily="34" charset="0"/>
              </a:rPr>
              <a:t>governo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pode</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utilizar</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alguns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instrumentos</a:t>
            </a:r>
            <a:r>
              <a:rPr lang="en-US" altLang="en-US" sz="3800" dirty="0">
                <a:latin typeface="Calibri" panose="020F0502020204030204" pitchFamily="34" charset="0"/>
                <a:cs typeface="Calibri" panose="020F0502020204030204" pitchFamily="34" charset="0"/>
              </a:rPr>
              <a:t> para </a:t>
            </a:r>
            <a:r>
              <a:rPr lang="en-US" altLang="en-US" sz="3800" dirty="0" err="1">
                <a:latin typeface="Calibri" panose="020F0502020204030204" pitchFamily="34" charset="0"/>
                <a:cs typeface="Calibri" panose="020F0502020204030204" pitchFamily="34" charset="0"/>
              </a:rPr>
              <a:t>diminuir</a:t>
            </a:r>
            <a:r>
              <a:rPr lang="en-US" altLang="en-US" sz="3800" dirty="0">
                <a:latin typeface="Calibri" panose="020F0502020204030204" pitchFamily="34" charset="0"/>
                <a:cs typeface="Calibri" panose="020F0502020204030204" pitchFamily="34" charset="0"/>
              </a:rPr>
              <a:t> a </a:t>
            </a:r>
            <a:r>
              <a:rPr lang="en-US" altLang="en-US" sz="3800" dirty="0" err="1">
                <a:latin typeface="Calibri" panose="020F0502020204030204" pitchFamily="34" charset="0"/>
                <a:cs typeface="Calibri" panose="020F0502020204030204" pitchFamily="34" charset="0"/>
              </a:rPr>
              <a:t>concentração</a:t>
            </a:r>
            <a:r>
              <a:rPr lang="en-US" altLang="en-US" sz="3800" dirty="0">
                <a:latin typeface="Calibri" panose="020F0502020204030204" pitchFamily="34" charset="0"/>
                <a:cs typeface="Calibri" panose="020F0502020204030204" pitchFamily="34" charset="0"/>
              </a:rPr>
              <a:t> de </a:t>
            </a:r>
            <a:r>
              <a:rPr lang="en-US" altLang="en-US" sz="3800" dirty="0" err="1">
                <a:latin typeface="Calibri" panose="020F0502020204030204" pitchFamily="34" charset="0"/>
                <a:cs typeface="Calibri" panose="020F0502020204030204" pitchFamily="34" charset="0"/>
              </a:rPr>
              <a:t>renda</a:t>
            </a:r>
            <a:r>
              <a:rPr lang="en-US" altLang="en-US" sz="3800" dirty="0">
                <a:latin typeface="Calibri" panose="020F0502020204030204" pitchFamily="34" charset="0"/>
                <a:cs typeface="Calibri" panose="020F0502020204030204" pitchFamily="34" charset="0"/>
              </a:rPr>
              <a:t>:</a:t>
            </a:r>
          </a:p>
          <a:p>
            <a:pPr lvl="2" algn="just" eaLnBrk="1" hangingPunct="1">
              <a:buClrTx/>
              <a:buFont typeface="Arial" panose="020B0604020202020204" pitchFamily="34" charset="0"/>
              <a:buChar char="•"/>
            </a:pPr>
            <a:r>
              <a:rPr lang="en-US" altLang="en-US" sz="3800" dirty="0" err="1">
                <a:latin typeface="Calibri" panose="020F0502020204030204" pitchFamily="34" charset="0"/>
                <a:cs typeface="Calibri" panose="020F0502020204030204" pitchFamily="34" charset="0"/>
              </a:rPr>
              <a:t>Transferências</a:t>
            </a:r>
            <a:endParaRPr lang="en-US" altLang="en-US" sz="3800" dirty="0">
              <a:latin typeface="Calibri" panose="020F0502020204030204" pitchFamily="34" charset="0"/>
              <a:cs typeface="Calibri" panose="020F0502020204030204" pitchFamily="34" charset="0"/>
            </a:endParaRPr>
          </a:p>
          <a:p>
            <a:pPr lvl="2" algn="just" eaLnBrk="1" hangingPunct="1">
              <a:buClrTx/>
              <a:buFont typeface="Arial" panose="020B0604020202020204" pitchFamily="34" charset="0"/>
              <a:buChar char="•"/>
            </a:pPr>
            <a:r>
              <a:rPr lang="en-US" altLang="en-US" sz="3800" dirty="0" err="1">
                <a:latin typeface="Calibri" panose="020F0502020204030204" pitchFamily="34" charset="0"/>
                <a:cs typeface="Calibri" panose="020F0502020204030204" pitchFamily="34" charset="0"/>
              </a:rPr>
              <a:t>Impostos</a:t>
            </a:r>
            <a:endParaRPr lang="en-US" altLang="en-US" sz="3800" dirty="0">
              <a:latin typeface="Calibri" panose="020F0502020204030204" pitchFamily="34" charset="0"/>
              <a:cs typeface="Calibri" panose="020F0502020204030204" pitchFamily="34" charset="0"/>
            </a:endParaRPr>
          </a:p>
          <a:p>
            <a:pPr lvl="2" algn="just" eaLnBrk="1" hangingPunct="1">
              <a:buClrTx/>
              <a:buFont typeface="Arial" panose="020B0604020202020204" pitchFamily="34" charset="0"/>
              <a:buChar char="•"/>
            </a:pPr>
            <a:r>
              <a:rPr lang="en-US" altLang="en-US" sz="3800" dirty="0" err="1">
                <a:latin typeface="Calibri" panose="020F0502020204030204" pitchFamily="34" charset="0"/>
                <a:cs typeface="Calibri" panose="020F0502020204030204" pitchFamily="34" charset="0"/>
              </a:rPr>
              <a:t>subsídios</a:t>
            </a:r>
            <a:endParaRPr lang="en-US" altLang="en-US" sz="3800" dirty="0">
              <a:latin typeface="Calibri" panose="020F0502020204030204" pitchFamily="34" charset="0"/>
              <a:cs typeface="Calibri" panose="020F0502020204030204" pitchFamily="34" charset="0"/>
            </a:endParaRPr>
          </a:p>
        </p:txBody>
      </p:sp>
      <p:sp>
        <p:nvSpPr>
          <p:cNvPr id="6" name="Rectangle 2"/>
          <p:cNvSpPr>
            <a:spLocks noGrp="1" noChangeArrowheads="1"/>
          </p:cNvSpPr>
          <p:nvPr>
            <p:ph type="title"/>
          </p:nvPr>
        </p:nvSpPr>
        <p:spPr>
          <a:xfrm>
            <a:off x="-96688" y="-27384"/>
            <a:ext cx="12457384" cy="1371600"/>
          </a:xfrm>
        </p:spPr>
        <p:txBody>
          <a:bodyPr/>
          <a:lstStyle/>
          <a:p>
            <a:pPr algn="ctr" eaLnBrk="1" hangingPunct="1"/>
            <a:r>
              <a:rPr lang="en-US" altLang="en-US" sz="4400" b="1" dirty="0" err="1">
                <a:solidFill>
                  <a:schemeClr val="tx1"/>
                </a:solidFill>
                <a:latin typeface="Calibri" panose="020F0502020204030204" pitchFamily="34" charset="0"/>
                <a:cs typeface="Calibri" panose="020F0502020204030204" pitchFamily="34" charset="0"/>
              </a:rPr>
              <a:t>Objetivos</a:t>
            </a:r>
            <a:r>
              <a:rPr lang="en-US" altLang="en-US" sz="4400" b="1" dirty="0">
                <a:solidFill>
                  <a:schemeClr val="tx1"/>
                </a:solidFill>
                <a:latin typeface="Calibri" panose="020F0502020204030204" pitchFamily="34" charset="0"/>
                <a:cs typeface="Calibri" panose="020F0502020204030204" pitchFamily="34" charset="0"/>
              </a:rPr>
              <a:t> da </a:t>
            </a:r>
            <a:r>
              <a:rPr lang="en-US" altLang="en-US" sz="4400" b="1" dirty="0" err="1">
                <a:solidFill>
                  <a:schemeClr val="tx1"/>
                </a:solidFill>
                <a:latin typeface="Calibri" panose="020F0502020204030204" pitchFamily="34" charset="0"/>
                <a:cs typeface="Calibri" panose="020F0502020204030204" pitchFamily="34" charset="0"/>
              </a:rPr>
              <a:t>Política</a:t>
            </a:r>
            <a:r>
              <a:rPr lang="en-US" altLang="en-US" sz="4400" b="1" dirty="0">
                <a:solidFill>
                  <a:schemeClr val="tx1"/>
                </a:solidFill>
                <a:latin typeface="Calibri" panose="020F0502020204030204" pitchFamily="34" charset="0"/>
                <a:cs typeface="Calibri" panose="020F0502020204030204" pitchFamily="34" charset="0"/>
              </a:rPr>
              <a:t> Fiscal e as </a:t>
            </a:r>
            <a:r>
              <a:rPr lang="en-US" altLang="en-US" sz="4400" b="1" dirty="0" err="1">
                <a:solidFill>
                  <a:schemeClr val="tx1"/>
                </a:solidFill>
                <a:latin typeface="Calibri" panose="020F0502020204030204" pitchFamily="34" charset="0"/>
                <a:cs typeface="Calibri" panose="020F0502020204030204" pitchFamily="34" charset="0"/>
              </a:rPr>
              <a:t>Funções</a:t>
            </a:r>
            <a:r>
              <a:rPr lang="en-US" altLang="en-US" sz="4400" b="1" dirty="0">
                <a:solidFill>
                  <a:schemeClr val="tx1"/>
                </a:solidFill>
                <a:latin typeface="Calibri" panose="020F0502020204030204" pitchFamily="34" charset="0"/>
                <a:cs typeface="Calibri" panose="020F0502020204030204" pitchFamily="34" charset="0"/>
              </a:rPr>
              <a:t> do </a:t>
            </a:r>
            <a:r>
              <a:rPr lang="en-US" altLang="en-US" sz="4400" b="1" dirty="0" err="1">
                <a:solidFill>
                  <a:schemeClr val="tx1"/>
                </a:solidFill>
                <a:latin typeface="Calibri" panose="020F0502020204030204" pitchFamily="34" charset="0"/>
                <a:cs typeface="Calibri" panose="020F0502020204030204" pitchFamily="34" charset="0"/>
              </a:rPr>
              <a:t>Governo</a:t>
            </a:r>
            <a:endParaRPr lang="en-US" altLang="en-US" sz="4400" b="1"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7218">
                                            <p:txEl>
                                              <p:pRg st="0" end="0"/>
                                            </p:txEl>
                                          </p:spTgt>
                                        </p:tgtEl>
                                        <p:attrNameLst>
                                          <p:attrName>style.visibility</p:attrName>
                                        </p:attrNameLst>
                                      </p:cBhvr>
                                      <p:to>
                                        <p:strVal val="visible"/>
                                      </p:to>
                                    </p:set>
                                    <p:anim calcmode="lin" valueType="num">
                                      <p:cBhvr additive="base">
                                        <p:cTn id="7" dur="500" fill="hold"/>
                                        <p:tgtEl>
                                          <p:spTgt spid="1372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1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37218">
                                            <p:txEl>
                                              <p:pRg st="1" end="1"/>
                                            </p:txEl>
                                          </p:spTgt>
                                        </p:tgtEl>
                                        <p:attrNameLst>
                                          <p:attrName>style.visibility</p:attrName>
                                        </p:attrNameLst>
                                      </p:cBhvr>
                                      <p:to>
                                        <p:strVal val="visible"/>
                                      </p:to>
                                    </p:set>
                                    <p:anim calcmode="lin" valueType="num">
                                      <p:cBhvr additive="base">
                                        <p:cTn id="11" dur="500" fill="hold"/>
                                        <p:tgtEl>
                                          <p:spTgt spid="13721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7218">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37218">
                                            <p:txEl>
                                              <p:pRg st="2" end="2"/>
                                            </p:txEl>
                                          </p:spTgt>
                                        </p:tgtEl>
                                        <p:attrNameLst>
                                          <p:attrName>style.visibility</p:attrName>
                                        </p:attrNameLst>
                                      </p:cBhvr>
                                      <p:to>
                                        <p:strVal val="visible"/>
                                      </p:to>
                                    </p:set>
                                    <p:anim calcmode="lin" valueType="num">
                                      <p:cBhvr additive="base">
                                        <p:cTn id="15" dur="500" fill="hold"/>
                                        <p:tgtEl>
                                          <p:spTgt spid="137218">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37218">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37218">
                                            <p:txEl>
                                              <p:pRg st="3" end="3"/>
                                            </p:txEl>
                                          </p:spTgt>
                                        </p:tgtEl>
                                        <p:attrNameLst>
                                          <p:attrName>style.visibility</p:attrName>
                                        </p:attrNameLst>
                                      </p:cBhvr>
                                      <p:to>
                                        <p:strVal val="visible"/>
                                      </p:to>
                                    </p:set>
                                    <p:anim calcmode="lin" valueType="num">
                                      <p:cBhvr additive="base">
                                        <p:cTn id="19" dur="500" fill="hold"/>
                                        <p:tgtEl>
                                          <p:spTgt spid="13721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7218">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37218">
                                            <p:txEl>
                                              <p:pRg st="4" end="4"/>
                                            </p:txEl>
                                          </p:spTgt>
                                        </p:tgtEl>
                                        <p:attrNameLst>
                                          <p:attrName>style.visibility</p:attrName>
                                        </p:attrNameLst>
                                      </p:cBhvr>
                                      <p:to>
                                        <p:strVal val="visible"/>
                                      </p:to>
                                    </p:set>
                                    <p:anim calcmode="lin" valueType="num">
                                      <p:cBhvr additive="base">
                                        <p:cTn id="23" dur="500" fill="hold"/>
                                        <p:tgtEl>
                                          <p:spTgt spid="137218">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3721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4"/>
          <p:cNvSpPr>
            <a:spLocks noGrp="1" noChangeArrowheads="1"/>
          </p:cNvSpPr>
          <p:nvPr>
            <p:ph idx="1"/>
          </p:nvPr>
        </p:nvSpPr>
        <p:spPr>
          <a:xfrm>
            <a:off x="263352" y="1484784"/>
            <a:ext cx="11593288" cy="3886200"/>
          </a:xfrm>
          <a:noFill/>
        </p:spPr>
        <p:txBody>
          <a:bodyPr/>
          <a:lstStyle/>
          <a:p>
            <a:pPr algn="just" eaLnBrk="1" hangingPunct="1">
              <a:buClrTx/>
              <a:buFont typeface="Arial" panose="020B0604020202020204" pitchFamily="34" charset="0"/>
              <a:buChar char="•"/>
            </a:pPr>
            <a:r>
              <a:rPr lang="en-US" altLang="en-US" sz="3800" b="1" dirty="0" err="1">
                <a:latin typeface="Calibri" panose="020F0502020204030204" pitchFamily="34" charset="0"/>
                <a:cs typeface="Calibri" panose="020F0502020204030204" pitchFamily="34" charset="0"/>
              </a:rPr>
              <a:t>Função</a:t>
            </a:r>
            <a:r>
              <a:rPr lang="en-US" altLang="en-US" sz="3800" b="1" dirty="0">
                <a:latin typeface="Calibri" panose="020F0502020204030204" pitchFamily="34" charset="0"/>
                <a:cs typeface="Calibri" panose="020F0502020204030204" pitchFamily="34" charset="0"/>
              </a:rPr>
              <a:t> </a:t>
            </a:r>
            <a:r>
              <a:rPr lang="en-US" altLang="en-US" sz="3800" b="1" dirty="0" err="1">
                <a:latin typeface="Calibri" panose="020F0502020204030204" pitchFamily="34" charset="0"/>
                <a:cs typeface="Calibri" panose="020F0502020204030204" pitchFamily="34" charset="0"/>
              </a:rPr>
              <a:t>Estabilizadora</a:t>
            </a:r>
            <a:endParaRPr lang="en-US" altLang="en-US" sz="3800" b="1" dirty="0">
              <a:latin typeface="Calibri" panose="020F0502020204030204" pitchFamily="34" charset="0"/>
              <a:cs typeface="Calibri" panose="020F0502020204030204" pitchFamily="34" charset="0"/>
            </a:endParaRPr>
          </a:p>
          <a:p>
            <a:pPr lvl="1" algn="just" eaLnBrk="1" hangingPunct="1">
              <a:buClrTx/>
              <a:buFont typeface="Arial" panose="020B0604020202020204" pitchFamily="34" charset="0"/>
              <a:buChar char="•"/>
            </a:pPr>
            <a:r>
              <a:rPr lang="en-US" altLang="en-US" sz="3800" dirty="0" err="1">
                <a:latin typeface="Calibri" panose="020F0502020204030204" pitchFamily="34" charset="0"/>
                <a:cs typeface="Calibri" panose="020F0502020204030204" pitchFamily="34" charset="0"/>
              </a:rPr>
              <a:t>Em</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alguns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momentos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podemos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ter</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elevados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níveis</a:t>
            </a:r>
            <a:r>
              <a:rPr lang="en-US" altLang="en-US" sz="3800" dirty="0">
                <a:latin typeface="Calibri" panose="020F0502020204030204" pitchFamily="34" charset="0"/>
                <a:cs typeface="Calibri" panose="020F0502020204030204" pitchFamily="34" charset="0"/>
              </a:rPr>
              <a:t> de </a:t>
            </a:r>
            <a:r>
              <a:rPr lang="en-US" altLang="en-US" sz="3800" dirty="0" err="1">
                <a:latin typeface="Calibri" panose="020F0502020204030204" pitchFamily="34" charset="0"/>
                <a:cs typeface="Calibri" panose="020F0502020204030204" pitchFamily="34" charset="0"/>
              </a:rPr>
              <a:t>desemprego</a:t>
            </a:r>
            <a:r>
              <a:rPr lang="en-US" altLang="en-US" sz="3800" dirty="0">
                <a:latin typeface="Calibri" panose="020F0502020204030204" pitchFamily="34" charset="0"/>
                <a:cs typeface="Calibri" panose="020F0502020204030204" pitchFamily="34" charset="0"/>
              </a:rPr>
              <a:t> e/</a:t>
            </a:r>
            <a:r>
              <a:rPr lang="en-US" altLang="en-US" sz="3800" dirty="0" err="1">
                <a:latin typeface="Calibri" panose="020F0502020204030204" pitchFamily="34" charset="0"/>
                <a:cs typeface="Calibri" panose="020F0502020204030204" pitchFamily="34" charset="0"/>
              </a:rPr>
              <a:t>ou</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inflação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Em</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tais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casos</a:t>
            </a:r>
            <a:r>
              <a:rPr lang="en-US" altLang="en-US" sz="3800" dirty="0">
                <a:latin typeface="Calibri" panose="020F0502020204030204" pitchFamily="34" charset="0"/>
                <a:cs typeface="Calibri" panose="020F0502020204030204" pitchFamily="34" charset="0"/>
              </a:rPr>
              <a:t> a </a:t>
            </a:r>
            <a:r>
              <a:rPr lang="en-US" altLang="en-US" sz="3800" dirty="0" err="1">
                <a:latin typeface="Calibri" panose="020F0502020204030204" pitchFamily="34" charset="0"/>
                <a:cs typeface="Calibri" panose="020F0502020204030204" pitchFamily="34" charset="0"/>
              </a:rPr>
              <a:t>intervenção</a:t>
            </a:r>
            <a:r>
              <a:rPr lang="en-US" altLang="en-US" sz="3800" dirty="0">
                <a:latin typeface="Calibri" panose="020F0502020204030204" pitchFamily="34" charset="0"/>
                <a:cs typeface="Calibri" panose="020F0502020204030204" pitchFamily="34" charset="0"/>
              </a:rPr>
              <a:t> do </a:t>
            </a:r>
            <a:r>
              <a:rPr lang="en-US" altLang="en-US" sz="3800" dirty="0" err="1">
                <a:latin typeface="Calibri" panose="020F0502020204030204" pitchFamily="34" charset="0"/>
                <a:cs typeface="Calibri" panose="020F0502020204030204" pitchFamily="34" charset="0"/>
              </a:rPr>
              <a:t>governo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pode</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minimizar</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tais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problemas</a:t>
            </a:r>
            <a:r>
              <a:rPr lang="en-US" altLang="en-US" sz="3800" dirty="0">
                <a:latin typeface="Calibri" panose="020F0502020204030204" pitchFamily="34" charset="0"/>
                <a:cs typeface="Calibri" panose="020F0502020204030204" pitchFamily="34" charset="0"/>
              </a:rPr>
              <a:t>.</a:t>
            </a:r>
          </a:p>
        </p:txBody>
      </p:sp>
      <p:sp>
        <p:nvSpPr>
          <p:cNvPr id="6" name="Rectangle 2"/>
          <p:cNvSpPr>
            <a:spLocks noGrp="1" noChangeArrowheads="1"/>
          </p:cNvSpPr>
          <p:nvPr>
            <p:ph type="title"/>
          </p:nvPr>
        </p:nvSpPr>
        <p:spPr>
          <a:xfrm>
            <a:off x="-96688" y="-27384"/>
            <a:ext cx="12457384" cy="1371600"/>
          </a:xfrm>
        </p:spPr>
        <p:txBody>
          <a:bodyPr/>
          <a:lstStyle/>
          <a:p>
            <a:pPr algn="ctr" eaLnBrk="1" hangingPunct="1"/>
            <a:r>
              <a:rPr lang="en-US" altLang="en-US" sz="4400" b="1" dirty="0" err="1">
                <a:solidFill>
                  <a:schemeClr val="tx1"/>
                </a:solidFill>
                <a:latin typeface="Calibri" panose="020F0502020204030204" pitchFamily="34" charset="0"/>
                <a:cs typeface="Calibri" panose="020F0502020204030204" pitchFamily="34" charset="0"/>
              </a:rPr>
              <a:t>Objetivos</a:t>
            </a:r>
            <a:r>
              <a:rPr lang="en-US" altLang="en-US" sz="4400" b="1" dirty="0">
                <a:solidFill>
                  <a:schemeClr val="tx1"/>
                </a:solidFill>
                <a:latin typeface="Calibri" panose="020F0502020204030204" pitchFamily="34" charset="0"/>
                <a:cs typeface="Calibri" panose="020F0502020204030204" pitchFamily="34" charset="0"/>
              </a:rPr>
              <a:t> da </a:t>
            </a:r>
            <a:r>
              <a:rPr lang="en-US" altLang="en-US" sz="4400" b="1" dirty="0" err="1">
                <a:solidFill>
                  <a:schemeClr val="tx1"/>
                </a:solidFill>
                <a:latin typeface="Calibri" panose="020F0502020204030204" pitchFamily="34" charset="0"/>
                <a:cs typeface="Calibri" panose="020F0502020204030204" pitchFamily="34" charset="0"/>
              </a:rPr>
              <a:t>Política</a:t>
            </a:r>
            <a:r>
              <a:rPr lang="en-US" altLang="en-US" sz="4400" b="1" dirty="0">
                <a:solidFill>
                  <a:schemeClr val="tx1"/>
                </a:solidFill>
                <a:latin typeface="Calibri" panose="020F0502020204030204" pitchFamily="34" charset="0"/>
                <a:cs typeface="Calibri" panose="020F0502020204030204" pitchFamily="34" charset="0"/>
              </a:rPr>
              <a:t> Fiscal e as </a:t>
            </a:r>
            <a:r>
              <a:rPr lang="en-US" altLang="en-US" sz="4400" b="1" dirty="0" err="1">
                <a:solidFill>
                  <a:schemeClr val="tx1"/>
                </a:solidFill>
                <a:latin typeface="Calibri" panose="020F0502020204030204" pitchFamily="34" charset="0"/>
                <a:cs typeface="Calibri" panose="020F0502020204030204" pitchFamily="34" charset="0"/>
              </a:rPr>
              <a:t>Funções</a:t>
            </a:r>
            <a:r>
              <a:rPr lang="en-US" altLang="en-US" sz="4400" b="1" dirty="0">
                <a:solidFill>
                  <a:schemeClr val="tx1"/>
                </a:solidFill>
                <a:latin typeface="Calibri" panose="020F0502020204030204" pitchFamily="34" charset="0"/>
                <a:cs typeface="Calibri" panose="020F0502020204030204" pitchFamily="34" charset="0"/>
              </a:rPr>
              <a:t> do </a:t>
            </a:r>
            <a:r>
              <a:rPr lang="en-US" altLang="en-US" sz="4400" b="1" dirty="0" err="1">
                <a:solidFill>
                  <a:schemeClr val="tx1"/>
                </a:solidFill>
                <a:latin typeface="Calibri" panose="020F0502020204030204" pitchFamily="34" charset="0"/>
                <a:cs typeface="Calibri" panose="020F0502020204030204" pitchFamily="34" charset="0"/>
              </a:rPr>
              <a:t>Governo</a:t>
            </a:r>
            <a:endParaRPr lang="en-US" altLang="en-US" sz="4400" b="1"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8242">
                                            <p:txEl>
                                              <p:pRg st="0" end="0"/>
                                            </p:txEl>
                                          </p:spTgt>
                                        </p:tgtEl>
                                        <p:attrNameLst>
                                          <p:attrName>style.visibility</p:attrName>
                                        </p:attrNameLst>
                                      </p:cBhvr>
                                      <p:to>
                                        <p:strVal val="visible"/>
                                      </p:to>
                                    </p:set>
                                    <p:anim calcmode="lin" valueType="num">
                                      <p:cBhvr additive="base">
                                        <p:cTn id="7" dur="500" fill="hold"/>
                                        <p:tgtEl>
                                          <p:spTgt spid="1382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824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38242">
                                            <p:txEl>
                                              <p:pRg st="1" end="1"/>
                                            </p:txEl>
                                          </p:spTgt>
                                        </p:tgtEl>
                                        <p:attrNameLst>
                                          <p:attrName>style.visibility</p:attrName>
                                        </p:attrNameLst>
                                      </p:cBhvr>
                                      <p:to>
                                        <p:strVal val="visible"/>
                                      </p:to>
                                    </p:set>
                                    <p:anim calcmode="lin" valueType="num">
                                      <p:cBhvr additive="base">
                                        <p:cTn id="11" dur="500" fill="hold"/>
                                        <p:tgtEl>
                                          <p:spTgt spid="13824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824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9F17EB-8E78-4B4D-A84D-353D2A2DC39D}"/>
              </a:ext>
            </a:extLst>
          </p:cNvPr>
          <p:cNvSpPr>
            <a:spLocks noGrp="1" noChangeArrowheads="1"/>
          </p:cNvSpPr>
          <p:nvPr>
            <p:ph idx="1"/>
          </p:nvPr>
        </p:nvSpPr>
        <p:spPr>
          <a:xfrm>
            <a:off x="263352" y="1206624"/>
            <a:ext cx="11737304" cy="4742656"/>
          </a:xfrm>
        </p:spPr>
        <p:txBody>
          <a:bodyPr/>
          <a:lstStyle/>
          <a:p>
            <a:pPr algn="just" eaLnBrk="1" hangingPunct="1">
              <a:lnSpc>
                <a:spcPct val="90000"/>
              </a:lnSpc>
              <a:buClrTx/>
              <a:buFont typeface="Arial" panose="020B0604020202020204" pitchFamily="34" charset="0"/>
              <a:buChar char="•"/>
            </a:pPr>
            <a:r>
              <a:rPr lang="en-US" altLang="en-US" sz="3600" dirty="0">
                <a:latin typeface="Calibri" panose="020F0502020204030204" pitchFamily="34" charset="0"/>
                <a:cs typeface="Calibri" panose="020F0502020204030204" pitchFamily="34" charset="0"/>
              </a:rPr>
              <a:t>No </a:t>
            </a:r>
            <a:r>
              <a:rPr lang="en-US" altLang="en-US" sz="3600" dirty="0" err="1">
                <a:latin typeface="Calibri" panose="020F0502020204030204" pitchFamily="34" charset="0"/>
                <a:cs typeface="Calibri" panose="020F0502020204030204" pitchFamily="34" charset="0"/>
              </a:rPr>
              <a:t>caso</a:t>
            </a:r>
            <a:r>
              <a:rPr lang="en-US" altLang="en-US" sz="3600" dirty="0">
                <a:latin typeface="Calibri" panose="020F0502020204030204" pitchFamily="34" charset="0"/>
                <a:cs typeface="Calibri" panose="020F0502020204030204" pitchFamily="34" charset="0"/>
              </a:rPr>
              <a:t> dos </a:t>
            </a:r>
            <a:r>
              <a:rPr lang="en-US" altLang="en-US" sz="3600" dirty="0" err="1">
                <a:latin typeface="Calibri" panose="020F0502020204030204" pitchFamily="34" charset="0"/>
                <a:cs typeface="Calibri" panose="020F0502020204030204" pitchFamily="34" charset="0"/>
              </a:rPr>
              <a:t>recursos</a:t>
            </a:r>
            <a:r>
              <a:rPr lang="en-US" altLang="en-US" sz="3600" dirty="0">
                <a:latin typeface="Calibri" panose="020F0502020204030204" pitchFamily="34" charset="0"/>
                <a:cs typeface="Calibri" panose="020F0502020204030204" pitchFamily="34" charset="0"/>
              </a:rPr>
              <a:t> </a:t>
            </a:r>
            <a:r>
              <a:rPr lang="en-US" altLang="en-US" sz="3600" dirty="0" err="1">
                <a:latin typeface="Calibri" panose="020F0502020204030204" pitchFamily="34" charset="0"/>
                <a:cs typeface="Calibri" panose="020F0502020204030204" pitchFamily="34" charset="0"/>
              </a:rPr>
              <a:t>comuns</a:t>
            </a:r>
            <a:r>
              <a:rPr lang="en-US" altLang="en-US" sz="3600" dirty="0">
                <a:latin typeface="Calibri" panose="020F0502020204030204" pitchFamily="34" charset="0"/>
                <a:cs typeface="Calibri" panose="020F0502020204030204" pitchFamily="34" charset="0"/>
              </a:rPr>
              <a:t>, </a:t>
            </a:r>
            <a:r>
              <a:rPr lang="en-US" altLang="en-US" sz="3600" dirty="0" err="1">
                <a:latin typeface="Calibri" panose="020F0502020204030204" pitchFamily="34" charset="0"/>
                <a:cs typeface="Calibri" panose="020F0502020204030204" pitchFamily="34" charset="0"/>
              </a:rPr>
              <a:t>estamos</a:t>
            </a:r>
            <a:r>
              <a:rPr lang="en-US" altLang="en-US" sz="3600" dirty="0">
                <a:latin typeface="Calibri" panose="020F0502020204030204" pitchFamily="34" charset="0"/>
                <a:cs typeface="Calibri" panose="020F0502020204030204" pitchFamily="34" charset="0"/>
              </a:rPr>
              <a:t> </a:t>
            </a:r>
            <a:r>
              <a:rPr lang="en-US" altLang="en-US" sz="3600" dirty="0" err="1">
                <a:latin typeface="Calibri" panose="020F0502020204030204" pitchFamily="34" charset="0"/>
                <a:cs typeface="Calibri" panose="020F0502020204030204" pitchFamily="34" charset="0"/>
              </a:rPr>
              <a:t>falando</a:t>
            </a:r>
            <a:r>
              <a:rPr lang="en-US" altLang="en-US" sz="3600" dirty="0">
                <a:latin typeface="Calibri" panose="020F0502020204030204" pitchFamily="34" charset="0"/>
                <a:cs typeface="Calibri" panose="020F0502020204030204" pitchFamily="34" charset="0"/>
              </a:rPr>
              <a:t> se qual </a:t>
            </a:r>
            <a:r>
              <a:rPr lang="en-US" altLang="en-US" sz="3600" dirty="0" err="1">
                <a:latin typeface="Calibri" panose="020F0502020204030204" pitchFamily="34" charset="0"/>
                <a:cs typeface="Calibri" panose="020F0502020204030204" pitchFamily="34" charset="0"/>
              </a:rPr>
              <a:t>função</a:t>
            </a:r>
            <a:r>
              <a:rPr lang="en-US" altLang="en-US" sz="3600" dirty="0">
                <a:latin typeface="Calibri" panose="020F0502020204030204" pitchFamily="34" charset="0"/>
                <a:cs typeface="Calibri" panose="020F0502020204030204" pitchFamily="34" charset="0"/>
              </a:rPr>
              <a:t> do </a:t>
            </a:r>
            <a:r>
              <a:rPr lang="en-US" altLang="en-US" sz="3600" dirty="0" err="1">
                <a:latin typeface="Calibri" panose="020F0502020204030204" pitchFamily="34" charset="0"/>
                <a:cs typeface="Calibri" panose="020F0502020204030204" pitchFamily="34" charset="0"/>
              </a:rPr>
              <a:t>governo</a:t>
            </a:r>
            <a:r>
              <a:rPr lang="en-US" altLang="en-US" sz="3600" dirty="0">
                <a:latin typeface="Calibri" panose="020F0502020204030204" pitchFamily="34" charset="0"/>
                <a:cs typeface="Calibri" panose="020F0502020204030204" pitchFamily="34" charset="0"/>
              </a:rPr>
              <a:t> ?</a:t>
            </a:r>
          </a:p>
          <a:p>
            <a:pPr algn="just" eaLnBrk="1" hangingPunct="1">
              <a:lnSpc>
                <a:spcPct val="90000"/>
              </a:lnSpc>
              <a:buClrTx/>
              <a:buFont typeface="Arial" panose="020B0604020202020204" pitchFamily="34" charset="0"/>
              <a:buChar char="•"/>
            </a:pPr>
            <a:endParaRPr lang="en-US" altLang="en-US" sz="600" dirty="0">
              <a:latin typeface="Calibri" panose="020F0502020204030204" pitchFamily="34" charset="0"/>
              <a:cs typeface="Calibri" panose="020F0502020204030204" pitchFamily="34" charset="0"/>
            </a:endParaRPr>
          </a:p>
          <a:p>
            <a:pPr algn="just" eaLnBrk="1" hangingPunct="1">
              <a:lnSpc>
                <a:spcPct val="90000"/>
              </a:lnSpc>
              <a:buClrTx/>
              <a:buFont typeface="Arial" panose="020B0604020202020204" pitchFamily="34" charset="0"/>
              <a:buChar char="•"/>
            </a:pPr>
            <a:r>
              <a:rPr lang="en-US" altLang="en-US" sz="3600" b="1" dirty="0" err="1">
                <a:latin typeface="Calibri" panose="020F0502020204030204" pitchFamily="34" charset="0"/>
                <a:cs typeface="Calibri" panose="020F0502020204030204" pitchFamily="34" charset="0"/>
              </a:rPr>
              <a:t>Resposta</a:t>
            </a:r>
            <a:r>
              <a:rPr lang="en-US" altLang="en-US" sz="3600" b="1" dirty="0">
                <a:latin typeface="Calibri" panose="020F0502020204030204" pitchFamily="34" charset="0"/>
                <a:cs typeface="Calibri" panose="020F0502020204030204" pitchFamily="34" charset="0"/>
              </a:rPr>
              <a:t>:</a:t>
            </a:r>
            <a:r>
              <a:rPr lang="en-US" altLang="en-US" sz="3600" dirty="0">
                <a:latin typeface="Calibri" panose="020F0502020204030204" pitchFamily="34" charset="0"/>
                <a:cs typeface="Calibri" panose="020F0502020204030204" pitchFamily="34" charset="0"/>
              </a:rPr>
              <a:t> </a:t>
            </a:r>
            <a:r>
              <a:rPr lang="en-US" altLang="en-US" sz="3600" dirty="0" err="1">
                <a:latin typeface="Calibri" panose="020F0502020204030204" pitchFamily="34" charset="0"/>
                <a:cs typeface="Calibri" panose="020F0502020204030204" pitchFamily="34" charset="0"/>
              </a:rPr>
              <a:t>alocativa</a:t>
            </a:r>
            <a:r>
              <a:rPr lang="en-US" altLang="en-US" sz="3600" dirty="0">
                <a:latin typeface="Calibri" panose="020F0502020204030204" pitchFamily="34" charset="0"/>
                <a:cs typeface="Calibri" panose="020F0502020204030204" pitchFamily="34" charset="0"/>
              </a:rPr>
              <a:t>.</a:t>
            </a:r>
          </a:p>
          <a:p>
            <a:pPr lvl="1" algn="just">
              <a:lnSpc>
                <a:spcPct val="90000"/>
              </a:lnSpc>
              <a:buFont typeface="Arial" panose="020B0604020202020204" pitchFamily="34" charset="0"/>
              <a:buChar char="•"/>
            </a:pPr>
            <a:r>
              <a:rPr lang="en-US" altLang="en-US" sz="3600" dirty="0">
                <a:latin typeface="Calibri" panose="020F0502020204030204" pitchFamily="34" charset="0"/>
                <a:cs typeface="Calibri" panose="020F0502020204030204" pitchFamily="34" charset="0"/>
              </a:rPr>
              <a:t>Como </a:t>
            </a:r>
            <a:r>
              <a:rPr lang="en-US" altLang="en-US" sz="3600" dirty="0" err="1">
                <a:latin typeface="Calibri" panose="020F0502020204030204" pitchFamily="34" charset="0"/>
                <a:cs typeface="Calibri" panose="020F0502020204030204" pitchFamily="34" charset="0"/>
              </a:rPr>
              <a:t>poderia</a:t>
            </a:r>
            <a:r>
              <a:rPr lang="en-US" altLang="en-US" sz="3600" dirty="0">
                <a:latin typeface="Calibri" panose="020F0502020204030204" pitchFamily="34" charset="0"/>
                <a:cs typeface="Calibri" panose="020F0502020204030204" pitchFamily="34" charset="0"/>
              </a:rPr>
              <a:t> haver </a:t>
            </a:r>
            <a:r>
              <a:rPr lang="en-US" altLang="en-US" sz="3600" dirty="0" err="1">
                <a:latin typeface="Calibri" panose="020F0502020204030204" pitchFamily="34" charset="0"/>
                <a:cs typeface="Calibri" panose="020F0502020204030204" pitchFamily="34" charset="0"/>
              </a:rPr>
              <a:t>uma</a:t>
            </a:r>
            <a:r>
              <a:rPr lang="en-US" altLang="en-US" sz="3600" dirty="0">
                <a:latin typeface="Calibri" panose="020F0502020204030204" pitchFamily="34" charset="0"/>
                <a:cs typeface="Calibri" panose="020F0502020204030204" pitchFamily="34" charset="0"/>
              </a:rPr>
              <a:t> </a:t>
            </a:r>
            <a:r>
              <a:rPr lang="en-US" altLang="en-US" sz="3600" dirty="0" err="1">
                <a:latin typeface="Calibri" panose="020F0502020204030204" pitchFamily="34" charset="0"/>
                <a:cs typeface="Calibri" panose="020F0502020204030204" pitchFamily="34" charset="0"/>
              </a:rPr>
              <a:t>ação</a:t>
            </a:r>
            <a:r>
              <a:rPr lang="en-US" altLang="en-US" sz="3600" dirty="0">
                <a:latin typeface="Calibri" panose="020F0502020204030204" pitchFamily="34" charset="0"/>
                <a:cs typeface="Calibri" panose="020F0502020204030204" pitchFamily="34" charset="0"/>
              </a:rPr>
              <a:t> do </a:t>
            </a:r>
            <a:r>
              <a:rPr lang="en-US" altLang="en-US" sz="3600" dirty="0" err="1">
                <a:latin typeface="Calibri" panose="020F0502020204030204" pitchFamily="34" charset="0"/>
                <a:cs typeface="Calibri" panose="020F0502020204030204" pitchFamily="34" charset="0"/>
              </a:rPr>
              <a:t>governo</a:t>
            </a:r>
            <a:r>
              <a:rPr lang="en-US" altLang="en-US" sz="3600" dirty="0">
                <a:latin typeface="Calibri" panose="020F0502020204030204" pitchFamily="34" charset="0"/>
                <a:cs typeface="Calibri" panose="020F0502020204030204" pitchFamily="34" charset="0"/>
              </a:rPr>
              <a:t> para </a:t>
            </a:r>
            <a:r>
              <a:rPr lang="en-US" altLang="en-US" sz="3600" dirty="0" err="1">
                <a:latin typeface="Calibri" panose="020F0502020204030204" pitchFamily="34" charset="0"/>
                <a:cs typeface="Calibri" panose="020F0502020204030204" pitchFamily="34" charset="0"/>
              </a:rPr>
              <a:t>melhorar</a:t>
            </a:r>
            <a:r>
              <a:rPr lang="en-US" altLang="en-US" sz="3600" dirty="0">
                <a:latin typeface="Calibri" panose="020F0502020204030204" pitchFamily="34" charset="0"/>
                <a:cs typeface="Calibri" panose="020F0502020204030204" pitchFamily="34" charset="0"/>
              </a:rPr>
              <a:t> a </a:t>
            </a:r>
            <a:r>
              <a:rPr lang="en-US" altLang="en-US" sz="3600" dirty="0" err="1">
                <a:latin typeface="Calibri" panose="020F0502020204030204" pitchFamily="34" charset="0"/>
                <a:cs typeface="Calibri" panose="020F0502020204030204" pitchFamily="34" charset="0"/>
              </a:rPr>
              <a:t>alocação</a:t>
            </a:r>
            <a:r>
              <a:rPr lang="en-US" altLang="en-US" sz="3600" dirty="0">
                <a:latin typeface="Calibri" panose="020F0502020204030204" pitchFamily="34" charset="0"/>
                <a:cs typeface="Calibri" panose="020F0502020204030204" pitchFamily="34" charset="0"/>
              </a:rPr>
              <a:t> dos </a:t>
            </a:r>
            <a:r>
              <a:rPr lang="en-US" altLang="en-US" sz="3600" dirty="0" err="1">
                <a:latin typeface="Calibri" panose="020F0502020204030204" pitchFamily="34" charset="0"/>
                <a:cs typeface="Calibri" panose="020F0502020204030204" pitchFamily="34" charset="0"/>
              </a:rPr>
              <a:t>recursos</a:t>
            </a:r>
            <a:r>
              <a:rPr lang="en-US" altLang="en-US" sz="3600" dirty="0">
                <a:latin typeface="Calibri" panose="020F0502020204030204" pitchFamily="34" charset="0"/>
                <a:cs typeface="Calibri" panose="020F0502020204030204" pitchFamily="34" charset="0"/>
              </a:rPr>
              <a:t> ? </a:t>
            </a:r>
          </a:p>
          <a:p>
            <a:pPr lvl="2" algn="just">
              <a:lnSpc>
                <a:spcPct val="90000"/>
              </a:lnSpc>
              <a:buFont typeface="Arial" panose="020B0604020202020204" pitchFamily="34" charset="0"/>
              <a:buChar char="•"/>
            </a:pPr>
            <a:r>
              <a:rPr lang="en-US" altLang="en-US" sz="3500" dirty="0" err="1">
                <a:latin typeface="Calibri" panose="020F0502020204030204" pitchFamily="34" charset="0"/>
                <a:cs typeface="Calibri" panose="020F0502020204030204" pitchFamily="34" charset="0"/>
              </a:rPr>
              <a:t>Nesse</a:t>
            </a:r>
            <a:r>
              <a:rPr lang="en-US" altLang="en-US" sz="3500" dirty="0">
                <a:latin typeface="Calibri" panose="020F0502020204030204" pitchFamily="34" charset="0"/>
                <a:cs typeface="Calibri" panose="020F0502020204030204" pitchFamily="34" charset="0"/>
              </a:rPr>
              <a:t> </a:t>
            </a:r>
            <a:r>
              <a:rPr lang="en-US" altLang="en-US" sz="3500" dirty="0" err="1">
                <a:latin typeface="Calibri" panose="020F0502020204030204" pitchFamily="34" charset="0"/>
                <a:cs typeface="Calibri" panose="020F0502020204030204" pitchFamily="34" charset="0"/>
              </a:rPr>
              <a:t>caso</a:t>
            </a:r>
            <a:r>
              <a:rPr lang="en-US" altLang="en-US" sz="3500" dirty="0">
                <a:latin typeface="Calibri" panose="020F0502020204030204" pitchFamily="34" charset="0"/>
                <a:cs typeface="Calibri" panose="020F0502020204030204" pitchFamily="34" charset="0"/>
              </a:rPr>
              <a:t>, </a:t>
            </a:r>
            <a:r>
              <a:rPr lang="en-US" altLang="en-US" sz="3500" dirty="0" err="1">
                <a:latin typeface="Calibri" panose="020F0502020204030204" pitchFamily="34" charset="0"/>
                <a:cs typeface="Calibri" panose="020F0502020204030204" pitchFamily="34" charset="0"/>
              </a:rPr>
              <a:t>evitando</a:t>
            </a:r>
            <a:r>
              <a:rPr lang="en-US" altLang="en-US" sz="3500" dirty="0">
                <a:latin typeface="Calibri" panose="020F0502020204030204" pitchFamily="34" charset="0"/>
                <a:cs typeface="Calibri" panose="020F0502020204030204" pitchFamily="34" charset="0"/>
              </a:rPr>
              <a:t> a </a:t>
            </a:r>
            <a:r>
              <a:rPr lang="en-US" altLang="en-US" sz="3500" dirty="0" err="1">
                <a:latin typeface="Calibri" panose="020F0502020204030204" pitchFamily="34" charset="0"/>
                <a:cs typeface="Calibri" panose="020F0502020204030204" pitchFamily="34" charset="0"/>
              </a:rPr>
              <a:t>Tragédia</a:t>
            </a:r>
            <a:r>
              <a:rPr lang="en-US" altLang="en-US" sz="3500" dirty="0">
                <a:latin typeface="Calibri" panose="020F0502020204030204" pitchFamily="34" charset="0"/>
                <a:cs typeface="Calibri" panose="020F0502020204030204" pitchFamily="34" charset="0"/>
              </a:rPr>
              <a:t> dos </a:t>
            </a:r>
            <a:r>
              <a:rPr lang="en-US" altLang="en-US" sz="3500" dirty="0" err="1">
                <a:latin typeface="Calibri" panose="020F0502020204030204" pitchFamily="34" charset="0"/>
                <a:cs typeface="Calibri" panose="020F0502020204030204" pitchFamily="34" charset="0"/>
              </a:rPr>
              <a:t>Comuns</a:t>
            </a:r>
            <a:r>
              <a:rPr lang="en-US" altLang="en-US" sz="3500" dirty="0">
                <a:latin typeface="Calibri" panose="020F0502020204030204" pitchFamily="34" charset="0"/>
                <a:cs typeface="Calibri" panose="020F0502020204030204" pitchFamily="34" charset="0"/>
              </a:rPr>
              <a:t>. </a:t>
            </a:r>
          </a:p>
        </p:txBody>
      </p:sp>
      <p:sp>
        <p:nvSpPr>
          <p:cNvPr id="5" name="Rectangle 2">
            <a:extLst>
              <a:ext uri="{FF2B5EF4-FFF2-40B4-BE49-F238E27FC236}">
                <a16:creationId xmlns:a16="http://schemas.microsoft.com/office/drawing/2014/main" id="{EF0F4AF1-ABC4-49C2-84BE-FE0A7ACF2654}"/>
              </a:ext>
            </a:extLst>
          </p:cNvPr>
          <p:cNvSpPr>
            <a:spLocks noGrp="1" noChangeArrowheads="1"/>
          </p:cNvSpPr>
          <p:nvPr>
            <p:ph type="title"/>
          </p:nvPr>
        </p:nvSpPr>
        <p:spPr>
          <a:xfrm>
            <a:off x="-96688" y="-27384"/>
            <a:ext cx="12457384" cy="1371600"/>
          </a:xfrm>
        </p:spPr>
        <p:txBody>
          <a:bodyPr/>
          <a:lstStyle/>
          <a:p>
            <a:pPr algn="ctr" eaLnBrk="1" hangingPunct="1"/>
            <a:r>
              <a:rPr lang="en-US" altLang="en-US" sz="4400" b="1" dirty="0" err="1">
                <a:solidFill>
                  <a:schemeClr val="tx1"/>
                </a:solidFill>
                <a:latin typeface="Calibri" panose="020F0502020204030204" pitchFamily="34" charset="0"/>
                <a:cs typeface="Calibri" panose="020F0502020204030204" pitchFamily="34" charset="0"/>
              </a:rPr>
              <a:t>Objetivos</a:t>
            </a:r>
            <a:r>
              <a:rPr lang="en-US" altLang="en-US" sz="4400" b="1" dirty="0">
                <a:solidFill>
                  <a:schemeClr val="tx1"/>
                </a:solidFill>
                <a:latin typeface="Calibri" panose="020F0502020204030204" pitchFamily="34" charset="0"/>
                <a:cs typeface="Calibri" panose="020F0502020204030204" pitchFamily="34" charset="0"/>
              </a:rPr>
              <a:t> da </a:t>
            </a:r>
            <a:r>
              <a:rPr lang="en-US" altLang="en-US" sz="4400" b="1" dirty="0" err="1">
                <a:solidFill>
                  <a:schemeClr val="tx1"/>
                </a:solidFill>
                <a:latin typeface="Calibri" panose="020F0502020204030204" pitchFamily="34" charset="0"/>
                <a:cs typeface="Calibri" panose="020F0502020204030204" pitchFamily="34" charset="0"/>
              </a:rPr>
              <a:t>Política</a:t>
            </a:r>
            <a:r>
              <a:rPr lang="en-US" altLang="en-US" sz="4400" b="1" dirty="0">
                <a:solidFill>
                  <a:schemeClr val="tx1"/>
                </a:solidFill>
                <a:latin typeface="Calibri" panose="020F0502020204030204" pitchFamily="34" charset="0"/>
                <a:cs typeface="Calibri" panose="020F0502020204030204" pitchFamily="34" charset="0"/>
              </a:rPr>
              <a:t> Fiscal e as </a:t>
            </a:r>
            <a:r>
              <a:rPr lang="en-US" altLang="en-US" sz="4400" b="1" dirty="0" err="1">
                <a:solidFill>
                  <a:schemeClr val="tx1"/>
                </a:solidFill>
                <a:latin typeface="Calibri" panose="020F0502020204030204" pitchFamily="34" charset="0"/>
                <a:cs typeface="Calibri" panose="020F0502020204030204" pitchFamily="34" charset="0"/>
              </a:rPr>
              <a:t>Funções</a:t>
            </a:r>
            <a:r>
              <a:rPr lang="en-US" altLang="en-US" sz="4400" b="1" dirty="0">
                <a:solidFill>
                  <a:schemeClr val="tx1"/>
                </a:solidFill>
                <a:latin typeface="Calibri" panose="020F0502020204030204" pitchFamily="34" charset="0"/>
                <a:cs typeface="Calibri" panose="020F0502020204030204" pitchFamily="34" charset="0"/>
              </a:rPr>
              <a:t> do </a:t>
            </a:r>
            <a:r>
              <a:rPr lang="en-US" altLang="en-US" sz="4400" b="1" dirty="0" err="1">
                <a:solidFill>
                  <a:schemeClr val="tx1"/>
                </a:solidFill>
                <a:latin typeface="Calibri" panose="020F0502020204030204" pitchFamily="34" charset="0"/>
                <a:cs typeface="Calibri" panose="020F0502020204030204" pitchFamily="34" charset="0"/>
              </a:rPr>
              <a:t>Governo</a:t>
            </a:r>
            <a:endParaRPr lang="en-US" altLang="en-US" sz="44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06069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additive="base">
                                        <p:cTn id="1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additive="base">
                                        <p:cTn id="2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p:cNvSpPr/>
          <p:nvPr/>
        </p:nvSpPr>
        <p:spPr>
          <a:xfrm>
            <a:off x="479376" y="3212976"/>
            <a:ext cx="576064" cy="576064"/>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sz="2400">
              <a:latin typeface="Calibri" panose="020F0502020204030204" pitchFamily="34" charset="0"/>
            </a:endParaRPr>
          </a:p>
        </p:txBody>
      </p:sp>
      <p:sp>
        <p:nvSpPr>
          <p:cNvPr id="5" name="Espaço Reservado para Conteúdo 2"/>
          <p:cNvSpPr>
            <a:spLocks noGrp="1"/>
          </p:cNvSpPr>
          <p:nvPr>
            <p:ph idx="1"/>
          </p:nvPr>
        </p:nvSpPr>
        <p:spPr>
          <a:xfrm>
            <a:off x="263352" y="332656"/>
            <a:ext cx="11521279" cy="6048375"/>
          </a:xfrm>
        </p:spPr>
        <p:txBody>
          <a:bodyPr>
            <a:noAutofit/>
          </a:bodyPr>
          <a:lstStyle/>
          <a:p>
            <a:pPr marL="0" indent="0" algn="just">
              <a:buNone/>
              <a:defRPr/>
            </a:pPr>
            <a:r>
              <a:rPr lang="pt-BR" sz="3400" b="1" dirty="0"/>
              <a:t>1) (AFC – STN) 2005</a:t>
            </a:r>
            <a:endParaRPr lang="pt-BR" sz="3400" dirty="0"/>
          </a:p>
          <a:p>
            <a:pPr marL="0" indent="0" algn="just">
              <a:buNone/>
              <a:defRPr/>
            </a:pPr>
            <a:r>
              <a:rPr lang="pt-BR" sz="3400" dirty="0"/>
              <a:t>Devido a falhas de mercado e tendo em vista a necessidade de aumentar o bem-estar da sociedade, o setor público intervém na economia. Identifique a opção correta inerente à função </a:t>
            </a:r>
            <a:r>
              <a:rPr lang="pt-BR" sz="3400" dirty="0" err="1"/>
              <a:t>alocativa</a:t>
            </a:r>
            <a:r>
              <a:rPr lang="pt-BR" sz="3400" dirty="0"/>
              <a:t>.</a:t>
            </a:r>
          </a:p>
          <a:p>
            <a:pPr marL="792163" lvl="1" indent="-514350" algn="just">
              <a:buClrTx/>
              <a:buFont typeface="+mj-lt"/>
              <a:buAutoNum type="alphaLcParenR"/>
              <a:defRPr/>
            </a:pPr>
            <a:r>
              <a:rPr lang="pt-BR" sz="3400" dirty="0"/>
              <a:t>O setor público oferece bens e serviços públicos, ou interfere na oferta do setor privado, por meio da política fiscal.</a:t>
            </a:r>
          </a:p>
          <a:p>
            <a:pPr marL="792163" lvl="1" indent="-514350" algn="just">
              <a:buClrTx/>
              <a:buFont typeface="+mj-lt"/>
              <a:buAutoNum type="alphaLcParenR" startAt="2"/>
              <a:defRPr/>
            </a:pPr>
            <a:r>
              <a:rPr lang="pt-BR" sz="3400" dirty="0"/>
              <a:t>O setor público age na redistribuição da renda e da riqueza entre as classes sociais.  </a:t>
            </a:r>
          </a:p>
          <a:p>
            <a:pPr marL="792163" lvl="1" indent="-514350" algn="just">
              <a:buFont typeface="+mj-lt"/>
              <a:buAutoNum type="alphaLcParenR"/>
              <a:defRPr/>
            </a:pPr>
            <a:endParaRPr lang="pt-BR" sz="3400" dirty="0"/>
          </a:p>
        </p:txBody>
      </p:sp>
      <p:sp>
        <p:nvSpPr>
          <p:cNvPr id="8" name="CaixaDeTexto 7"/>
          <p:cNvSpPr txBox="1">
            <a:spLocks noChangeArrowheads="1"/>
          </p:cNvSpPr>
          <p:nvPr/>
        </p:nvSpPr>
        <p:spPr bwMode="auto">
          <a:xfrm>
            <a:off x="5231880" y="5373216"/>
            <a:ext cx="223227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pt-BR" altLang="en-US" sz="2800" dirty="0">
                <a:solidFill>
                  <a:srgbClr val="C00000"/>
                </a:solidFill>
              </a:rPr>
              <a:t>Distributiva</a:t>
            </a:r>
            <a:endParaRPr lang="en-US" altLang="en-US" sz="28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09600" y="-30832"/>
            <a:ext cx="10670976" cy="1371600"/>
          </a:xfrm>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O Setor Público</a:t>
            </a:r>
            <a:endParaRPr lang="pt-BR" altLang="en-US" sz="4800" dirty="0">
              <a:solidFill>
                <a:schemeClr val="tx1"/>
              </a:solidFill>
              <a:latin typeface="Calibri" panose="020F0502020204030204" pitchFamily="34" charset="0"/>
              <a:cs typeface="Calibri" panose="020F0502020204030204" pitchFamily="34" charset="0"/>
            </a:endParaRPr>
          </a:p>
        </p:txBody>
      </p:sp>
      <p:sp>
        <p:nvSpPr>
          <p:cNvPr id="5123" name="Rectangle 3"/>
          <p:cNvSpPr>
            <a:spLocks noGrp="1" noChangeArrowheads="1"/>
          </p:cNvSpPr>
          <p:nvPr>
            <p:ph idx="1"/>
          </p:nvPr>
        </p:nvSpPr>
        <p:spPr>
          <a:xfrm>
            <a:off x="290286" y="1125538"/>
            <a:ext cx="11782378" cy="3886200"/>
          </a:xfrm>
        </p:spPr>
        <p:txBody>
          <a:bodyPr/>
          <a:lstStyle/>
          <a:p>
            <a:pPr algn="just" eaLnBrk="1" hangingPunct="1">
              <a:lnSpc>
                <a:spcPct val="90000"/>
              </a:lnSpc>
              <a:buFont typeface="Arial" panose="020B0604020202020204" pitchFamily="34" charset="0"/>
              <a:buChar char="•"/>
            </a:pPr>
            <a:endParaRPr lang="pt-BR" altLang="en-US" sz="4400" dirty="0">
              <a:latin typeface="Calibri" panose="020F0502020204030204" pitchFamily="34" charset="0"/>
              <a:cs typeface="Calibri" panose="020F0502020204030204" pitchFamily="34" charset="0"/>
            </a:endParaRPr>
          </a:p>
          <a:p>
            <a:pPr algn="just" eaLnBrk="1" hangingPunct="1">
              <a:lnSpc>
                <a:spcPct val="90000"/>
              </a:lnSpc>
              <a:buClrTx/>
              <a:buFont typeface="Arial" panose="020B0604020202020204" pitchFamily="34" charset="0"/>
              <a:buChar char="•"/>
            </a:pPr>
            <a:r>
              <a:rPr lang="pt-BR" altLang="en-US" sz="4400" dirty="0">
                <a:latin typeface="Calibri" panose="020F0502020204030204" pitchFamily="34" charset="0"/>
                <a:cs typeface="Calibri" panose="020F0502020204030204" pitchFamily="34" charset="0"/>
              </a:rPr>
              <a:t>O papel do governo na economia</a:t>
            </a:r>
          </a:p>
          <a:p>
            <a:pPr algn="just" eaLnBrk="1" hangingPunct="1">
              <a:lnSpc>
                <a:spcPct val="90000"/>
              </a:lnSpc>
              <a:buClrTx/>
              <a:buFont typeface="Arial" panose="020B0604020202020204" pitchFamily="34" charset="0"/>
              <a:buChar char="•"/>
            </a:pPr>
            <a:endParaRPr lang="pt-BR" altLang="en-US" sz="4400" dirty="0">
              <a:latin typeface="Calibri" panose="020F0502020204030204" pitchFamily="34" charset="0"/>
              <a:cs typeface="Calibri" panose="020F0502020204030204" pitchFamily="34" charset="0"/>
            </a:endParaRPr>
          </a:p>
          <a:p>
            <a:pPr algn="just" eaLnBrk="1" hangingPunct="1">
              <a:lnSpc>
                <a:spcPct val="90000"/>
              </a:lnSpc>
              <a:buClrTx/>
              <a:buFont typeface="Arial" panose="020B0604020202020204" pitchFamily="34" charset="0"/>
              <a:buChar char="•"/>
            </a:pPr>
            <a:r>
              <a:rPr lang="pt-BR" altLang="en-US" sz="4400" dirty="0">
                <a:latin typeface="Calibri" panose="020F0502020204030204" pitchFamily="34" charset="0"/>
                <a:cs typeface="Calibri" panose="020F0502020204030204" pitchFamily="34" charset="0"/>
              </a:rPr>
              <a:t>O que ou quem é o governo</a:t>
            </a:r>
          </a:p>
          <a:p>
            <a:pPr algn="just" eaLnBrk="1" hangingPunct="1">
              <a:lnSpc>
                <a:spcPct val="90000"/>
              </a:lnSpc>
              <a:buClrTx/>
              <a:buFont typeface="Arial" panose="020B0604020202020204" pitchFamily="34" charset="0"/>
              <a:buChar char="•"/>
            </a:pPr>
            <a:endParaRPr lang="pt-BR" altLang="en-US" sz="4400" dirty="0">
              <a:latin typeface="Calibri" panose="020F0502020204030204" pitchFamily="34" charset="0"/>
              <a:cs typeface="Calibri" panose="020F0502020204030204" pitchFamily="34" charset="0"/>
            </a:endParaRPr>
          </a:p>
          <a:p>
            <a:pPr algn="just" eaLnBrk="1" hangingPunct="1">
              <a:lnSpc>
                <a:spcPct val="90000"/>
              </a:lnSpc>
              <a:buClrTx/>
              <a:buFont typeface="Arial" panose="020B0604020202020204" pitchFamily="34" charset="0"/>
              <a:buChar char="•"/>
            </a:pPr>
            <a:r>
              <a:rPr lang="pt-BR" altLang="en-US" sz="4400" dirty="0">
                <a:latin typeface="Calibri" panose="020F0502020204030204" pitchFamily="34" charset="0"/>
                <a:cs typeface="Calibri" panose="020F0502020204030204" pitchFamily="34" charset="0"/>
              </a:rPr>
              <a:t>Pensando como um economista do setor público</a:t>
            </a:r>
          </a:p>
          <a:p>
            <a:pPr algn="just" eaLnBrk="1" hangingPunct="1">
              <a:lnSpc>
                <a:spcPct val="90000"/>
              </a:lnSpc>
              <a:buClrTx/>
              <a:buFont typeface="Arial" panose="020B0604020202020204" pitchFamily="34" charset="0"/>
              <a:buChar char="•"/>
            </a:pPr>
            <a:endParaRPr lang="pt-BR" altLang="en-US" sz="4400" dirty="0">
              <a:latin typeface="Calibri" panose="020F0502020204030204" pitchFamily="34" charset="0"/>
              <a:cs typeface="Calibri" panose="020F050202020403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335360" y="1343000"/>
            <a:ext cx="11593288" cy="3886200"/>
          </a:xfrm>
        </p:spPr>
        <p:txBody>
          <a:bodyPr/>
          <a:lstStyle/>
          <a:p>
            <a:pPr algn="just" eaLnBrk="1" hangingPunct="1">
              <a:lnSpc>
                <a:spcPct val="80000"/>
              </a:lnSpc>
              <a:buClrTx/>
              <a:buFont typeface="Arial" panose="020B0604020202020204" pitchFamily="34" charset="0"/>
              <a:buChar char="•"/>
            </a:pPr>
            <a:r>
              <a:rPr lang="pt-BR" altLang="en-US" sz="3800" b="1" dirty="0">
                <a:latin typeface="Calibri" panose="020F0502020204030204" pitchFamily="34" charset="0"/>
                <a:cs typeface="Calibri" panose="020F0502020204030204" pitchFamily="34" charset="0"/>
              </a:rPr>
              <a:t>Para quem será produzido?</a:t>
            </a:r>
          </a:p>
          <a:p>
            <a:pPr lvl="1" algn="just" eaLnBrk="1" hangingPunct="1">
              <a:lnSpc>
                <a:spcPct val="80000"/>
              </a:lnSpc>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As decisões do governo sobre tributação e programas de bem estar social afetam as decisões de gasto das famílias. Além disso, ao definir os gastos com bens públicos, implicitamente o governo está definindo quem será beneficiado.</a:t>
            </a:r>
          </a:p>
        </p:txBody>
      </p:sp>
      <p:sp>
        <p:nvSpPr>
          <p:cNvPr id="7" name="Rectangle 2"/>
          <p:cNvSpPr>
            <a:spLocks noGrp="1" noChangeArrowheads="1"/>
          </p:cNvSpPr>
          <p:nvPr>
            <p:ph type="title"/>
          </p:nvPr>
        </p:nvSpPr>
        <p:spPr>
          <a:xfrm>
            <a:off x="397148" y="41176"/>
            <a:ext cx="11747524" cy="1371600"/>
          </a:xfrm>
        </p:spPr>
        <p:txBody>
          <a:bodyPr/>
          <a:lstStyle/>
          <a:p>
            <a:pPr algn="just" eaLnBrk="1" hangingPunct="1"/>
            <a:r>
              <a:rPr lang="pt-BR" altLang="en-US" sz="4400" b="1" dirty="0">
                <a:solidFill>
                  <a:schemeClr val="tx1"/>
                </a:solidFill>
                <a:latin typeface="Calibri" panose="020F0502020204030204" pitchFamily="34" charset="0"/>
                <a:cs typeface="Calibri" panose="020F0502020204030204" pitchFamily="34" charset="0"/>
              </a:rPr>
              <a:t>Pensando Como um Economista do Setor Público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anim calcmode="lin" valueType="num">
                                      <p:cBhvr additive="base">
                                        <p:cTn id="11"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a:extLst>
              <a:ext uri="{FF2B5EF4-FFF2-40B4-BE49-F238E27FC236}">
                <a16:creationId xmlns:a16="http://schemas.microsoft.com/office/drawing/2014/main" id="{5F6C1279-8D45-4C72-861A-C3682929F03F}"/>
              </a:ext>
            </a:extLst>
          </p:cNvPr>
          <p:cNvSpPr>
            <a:spLocks noGrp="1"/>
          </p:cNvSpPr>
          <p:nvPr>
            <p:ph idx="1"/>
          </p:nvPr>
        </p:nvSpPr>
        <p:spPr>
          <a:xfrm>
            <a:off x="263352" y="332656"/>
            <a:ext cx="11521279" cy="6048375"/>
          </a:xfrm>
        </p:spPr>
        <p:txBody>
          <a:bodyPr>
            <a:noAutofit/>
          </a:bodyPr>
          <a:lstStyle/>
          <a:p>
            <a:pPr marL="792163" lvl="1" indent="-514350" algn="just">
              <a:buClrTx/>
              <a:buFont typeface="+mj-lt"/>
              <a:buAutoNum type="alphaLcParenR" startAt="3"/>
              <a:defRPr/>
            </a:pPr>
            <a:r>
              <a:rPr lang="pt-BR" sz="3400" dirty="0"/>
              <a:t>Adotando políticas monetárias e fiscais, o governo procura aumentar o nível de emprego e reduzir a taxa de inflação.  </a:t>
            </a:r>
          </a:p>
          <a:p>
            <a:pPr marL="792163" lvl="1" indent="-514350" algn="just">
              <a:buClrTx/>
              <a:buFont typeface="+mj-lt"/>
              <a:buAutoNum type="alphaLcParenR" startAt="3"/>
              <a:defRPr/>
            </a:pPr>
            <a:r>
              <a:rPr lang="pt-BR" sz="3400" dirty="0"/>
              <a:t>Adotando políticas monetárias e fiscais, o governo procura manter a estabilidade da moeda.  </a:t>
            </a:r>
          </a:p>
          <a:p>
            <a:pPr marL="792163" lvl="1" indent="-514350" algn="just">
              <a:buClrTx/>
              <a:buFont typeface="+mj-lt"/>
              <a:buAutoNum type="alphaLcParenR" startAt="3"/>
              <a:defRPr/>
            </a:pPr>
            <a:r>
              <a:rPr lang="pt-BR" sz="3400" dirty="0"/>
              <a:t>O governo estabelece impostos progressivos, com o fim de gastar mais em áreas mais pobres e investir em áreas que beneficiem as pessoas carentes, como a educação e saúde.  </a:t>
            </a:r>
          </a:p>
          <a:p>
            <a:pPr marL="792163" lvl="1" indent="-514350" algn="just">
              <a:buFont typeface="+mj-lt"/>
              <a:buAutoNum type="alphaLcParenR"/>
              <a:defRPr/>
            </a:pPr>
            <a:endParaRPr lang="pt-BR" sz="3400" dirty="0"/>
          </a:p>
        </p:txBody>
      </p:sp>
      <p:sp>
        <p:nvSpPr>
          <p:cNvPr id="6" name="CaixaDeTexto 5">
            <a:extLst>
              <a:ext uri="{FF2B5EF4-FFF2-40B4-BE49-F238E27FC236}">
                <a16:creationId xmlns:a16="http://schemas.microsoft.com/office/drawing/2014/main" id="{CCFFC90D-8562-4D3C-A01E-A61EFC2B5C01}"/>
              </a:ext>
            </a:extLst>
          </p:cNvPr>
          <p:cNvSpPr txBox="1">
            <a:spLocks noChangeArrowheads="1"/>
          </p:cNvSpPr>
          <p:nvPr/>
        </p:nvSpPr>
        <p:spPr bwMode="auto">
          <a:xfrm>
            <a:off x="9079643" y="4129916"/>
            <a:ext cx="22729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pt-BR" altLang="en-US" sz="2800" dirty="0">
                <a:solidFill>
                  <a:srgbClr val="C00000"/>
                </a:solidFill>
              </a:rPr>
              <a:t>Distributiva</a:t>
            </a:r>
            <a:endParaRPr lang="en-US" altLang="en-US" sz="2800" dirty="0">
              <a:solidFill>
                <a:srgbClr val="C00000"/>
              </a:solidFill>
            </a:endParaRPr>
          </a:p>
        </p:txBody>
      </p:sp>
      <p:sp>
        <p:nvSpPr>
          <p:cNvPr id="7" name="CaixaDeTexto 6">
            <a:extLst>
              <a:ext uri="{FF2B5EF4-FFF2-40B4-BE49-F238E27FC236}">
                <a16:creationId xmlns:a16="http://schemas.microsoft.com/office/drawing/2014/main" id="{4C1F582C-1636-4230-AD16-ACA539F4851D}"/>
              </a:ext>
            </a:extLst>
          </p:cNvPr>
          <p:cNvSpPr txBox="1">
            <a:spLocks noChangeArrowheads="1"/>
          </p:cNvSpPr>
          <p:nvPr/>
        </p:nvSpPr>
        <p:spPr bwMode="auto">
          <a:xfrm>
            <a:off x="6744536" y="2060848"/>
            <a:ext cx="26638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pt-BR" altLang="en-US" sz="2800" dirty="0">
                <a:solidFill>
                  <a:srgbClr val="C00000"/>
                </a:solidFill>
              </a:rPr>
              <a:t>Estabilizadora</a:t>
            </a:r>
            <a:endParaRPr lang="en-US" altLang="en-US" sz="2800" dirty="0">
              <a:solidFill>
                <a:srgbClr val="C00000"/>
              </a:solidFill>
            </a:endParaRPr>
          </a:p>
        </p:txBody>
      </p:sp>
      <p:sp>
        <p:nvSpPr>
          <p:cNvPr id="9" name="CaixaDeTexto 8">
            <a:extLst>
              <a:ext uri="{FF2B5EF4-FFF2-40B4-BE49-F238E27FC236}">
                <a16:creationId xmlns:a16="http://schemas.microsoft.com/office/drawing/2014/main" id="{DA20C7B5-AFC9-4EBF-B0BB-5278EDBEEB16}"/>
              </a:ext>
            </a:extLst>
          </p:cNvPr>
          <p:cNvSpPr txBox="1">
            <a:spLocks noChangeArrowheads="1"/>
          </p:cNvSpPr>
          <p:nvPr/>
        </p:nvSpPr>
        <p:spPr bwMode="auto">
          <a:xfrm>
            <a:off x="8616231" y="1249596"/>
            <a:ext cx="266434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pt-BR" altLang="en-US" sz="2800" dirty="0">
                <a:solidFill>
                  <a:srgbClr val="C00000"/>
                </a:solidFill>
              </a:rPr>
              <a:t>Estabilizadora</a:t>
            </a:r>
            <a:endParaRPr lang="en-US" altLang="en-US" sz="2800" dirty="0">
              <a:solidFill>
                <a:srgbClr val="C00000"/>
              </a:solidFill>
            </a:endParaRPr>
          </a:p>
        </p:txBody>
      </p:sp>
    </p:spTree>
    <p:extLst>
      <p:ext uri="{BB962C8B-B14F-4D97-AF65-F5344CB8AC3E}">
        <p14:creationId xmlns:p14="http://schemas.microsoft.com/office/powerpoint/2010/main" val="3281294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p:cNvSpPr>
            <a:spLocks noGrp="1"/>
          </p:cNvSpPr>
          <p:nvPr>
            <p:ph idx="1"/>
          </p:nvPr>
        </p:nvSpPr>
        <p:spPr>
          <a:xfrm>
            <a:off x="191344" y="404664"/>
            <a:ext cx="11881320" cy="3792537"/>
          </a:xfrm>
        </p:spPr>
        <p:txBody>
          <a:bodyPr>
            <a:noAutofit/>
          </a:bodyPr>
          <a:lstStyle/>
          <a:p>
            <a:pPr algn="just">
              <a:buFont typeface="Wingdings" panose="05000000000000000000" pitchFamily="2" charset="2"/>
              <a:buNone/>
              <a:defRPr/>
            </a:pPr>
            <a:r>
              <a:rPr lang="pt-BR" sz="3200" b="1" dirty="0"/>
              <a:t> 2) AFRF– 2003</a:t>
            </a:r>
            <a:endParaRPr lang="pt-BR" sz="3200" dirty="0"/>
          </a:p>
          <a:p>
            <a:pPr marL="0" indent="0" algn="just">
              <a:buNone/>
              <a:defRPr/>
            </a:pPr>
            <a:r>
              <a:rPr lang="pt-BR" sz="3200" dirty="0"/>
              <a:t>A tributação é um instrumento pelo qual a sociedade tenta </a:t>
            </a:r>
            <a:r>
              <a:rPr lang="pt-BR" sz="3200" b="1" dirty="0"/>
              <a:t>obter recursos </a:t>
            </a:r>
            <a:r>
              <a:rPr lang="pt-BR" sz="3200" dirty="0"/>
              <a:t>coletivamente para satisfazer às necessidades da sociedade. De acordo com a teoria da tributação, aponte a opção </a:t>
            </a:r>
            <a:r>
              <a:rPr lang="pt-BR" sz="3200" b="1" dirty="0"/>
              <a:t>falsa</a:t>
            </a:r>
            <a:r>
              <a:rPr lang="pt-BR" sz="3200" dirty="0"/>
              <a:t>.</a:t>
            </a:r>
          </a:p>
          <a:p>
            <a:pPr marL="514350" indent="-514350" algn="just">
              <a:buClrTx/>
              <a:buFont typeface="+mj-lt"/>
              <a:buAutoNum type="alphaLcParenR"/>
              <a:defRPr/>
            </a:pPr>
            <a:r>
              <a:rPr lang="pt-BR" sz="3200" dirty="0"/>
              <a:t>O mecanismo da tributação, associado às políticas orçamentárias, intervém diretamente na alocação dos recursos, na distribuição de recursos na sociedade e pode reduzir as desigualdades na riqueza e na renda.  </a:t>
            </a:r>
          </a:p>
          <a:p>
            <a:pPr marL="514350" indent="-514350" algn="just">
              <a:buClrTx/>
              <a:buFont typeface="+mj-lt"/>
              <a:buAutoNum type="alphaLcParenR"/>
              <a:defRPr/>
            </a:pPr>
            <a:r>
              <a:rPr lang="pt-BR" sz="3200" dirty="0"/>
              <a:t>O sistema tributário é o principal instrumento de política fiscal do governo.</a:t>
            </a:r>
          </a:p>
          <a:p>
            <a:pPr marL="514350" indent="-514350" algn="just">
              <a:buClr>
                <a:srgbClr val="FF0000"/>
              </a:buClr>
              <a:buFont typeface="+mj-lt"/>
              <a:buAutoNum type="alphaLcParenR"/>
              <a:defRPr/>
            </a:pPr>
            <a:endParaRPr lang="pt-BR" sz="3200" dirty="0"/>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6819E622-4A5E-41F5-996C-C9D4DB4A89CF}"/>
              </a:ext>
            </a:extLst>
          </p:cNvPr>
          <p:cNvSpPr/>
          <p:nvPr/>
        </p:nvSpPr>
        <p:spPr bwMode="auto">
          <a:xfrm>
            <a:off x="119212" y="2636912"/>
            <a:ext cx="576188" cy="504278"/>
          </a:xfrm>
          <a:prstGeom prst="ellipse">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5" name="Espaço Reservado para Conteúdo 2">
            <a:extLst>
              <a:ext uri="{FF2B5EF4-FFF2-40B4-BE49-F238E27FC236}">
                <a16:creationId xmlns:a16="http://schemas.microsoft.com/office/drawing/2014/main" id="{CE7CB54E-5861-40C4-A050-57EB185F7CBB}"/>
              </a:ext>
            </a:extLst>
          </p:cNvPr>
          <p:cNvSpPr>
            <a:spLocks noGrp="1"/>
          </p:cNvSpPr>
          <p:nvPr>
            <p:ph idx="1"/>
          </p:nvPr>
        </p:nvSpPr>
        <p:spPr>
          <a:xfrm>
            <a:off x="191344" y="404664"/>
            <a:ext cx="11881320" cy="3792537"/>
          </a:xfrm>
        </p:spPr>
        <p:txBody>
          <a:bodyPr>
            <a:noAutofit/>
          </a:bodyPr>
          <a:lstStyle/>
          <a:p>
            <a:pPr marL="514350" indent="-514350" algn="just">
              <a:buClrTx/>
              <a:buFont typeface="+mj-lt"/>
              <a:buAutoNum type="alphaLcParenR" startAt="3"/>
              <a:defRPr/>
            </a:pPr>
            <a:r>
              <a:rPr lang="pt-BR" sz="3200" dirty="0"/>
              <a:t>Por princípio, o sistema de tributação deve ser o mais justo possível.  </a:t>
            </a:r>
          </a:p>
          <a:p>
            <a:pPr marL="514350" indent="-514350" algn="just">
              <a:buClrTx/>
              <a:buFont typeface="+mj-lt"/>
              <a:buAutoNum type="alphaLcParenR" startAt="3"/>
              <a:defRPr/>
            </a:pPr>
            <a:r>
              <a:rPr lang="pt-BR" sz="3200" dirty="0"/>
              <a:t>Os tributos devem ser escolhidos de forma a minimizar sua interferência no sistema de mercado, a fim de não torná-lo mais ineficiente. </a:t>
            </a:r>
          </a:p>
          <a:p>
            <a:pPr marL="514350" indent="-514350" algn="just">
              <a:buClrTx/>
              <a:buFont typeface="+mj-lt"/>
              <a:buAutoNum type="alphaLcParenR" startAt="3"/>
              <a:defRPr/>
            </a:pPr>
            <a:r>
              <a:rPr lang="pt-BR" sz="3200" dirty="0"/>
              <a:t>A análise da aplicação da tributação baseia-se no princípio do benefício e no princípio da habilidade de pagamento.</a:t>
            </a:r>
          </a:p>
          <a:p>
            <a:pPr marL="514350" indent="-514350" algn="just">
              <a:buClr>
                <a:srgbClr val="FF0000"/>
              </a:buClr>
              <a:buFont typeface="+mj-lt"/>
              <a:buAutoNum type="alphaLcParenR" startAt="3"/>
              <a:defRPr/>
            </a:pPr>
            <a:endParaRPr lang="pt-BR" sz="3200" dirty="0"/>
          </a:p>
          <a:p>
            <a:pPr marL="514350" indent="-514350" algn="just">
              <a:buClr>
                <a:srgbClr val="FF0000"/>
              </a:buClr>
              <a:buFont typeface="+mj-lt"/>
              <a:buAutoNum type="alphaLcParenR" startAt="3"/>
              <a:defRPr/>
            </a:pPr>
            <a:endParaRPr lang="pt-BR" sz="3200" dirty="0"/>
          </a:p>
        </p:txBody>
      </p:sp>
    </p:spTree>
    <p:extLst>
      <p:ext uri="{BB962C8B-B14F-4D97-AF65-F5344CB8AC3E}">
        <p14:creationId xmlns:p14="http://schemas.microsoft.com/office/powerpoint/2010/main" val="285806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p:cNvSpPr/>
          <p:nvPr/>
        </p:nvSpPr>
        <p:spPr>
          <a:xfrm>
            <a:off x="406062" y="3212976"/>
            <a:ext cx="577370" cy="548462"/>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sz="2400">
              <a:latin typeface="Calibri" panose="020F0502020204030204" pitchFamily="34" charset="0"/>
            </a:endParaRPr>
          </a:p>
        </p:txBody>
      </p:sp>
      <p:sp>
        <p:nvSpPr>
          <p:cNvPr id="141315" name="Espaço Reservado para Conteúdo 2"/>
          <p:cNvSpPr>
            <a:spLocks noGrp="1"/>
          </p:cNvSpPr>
          <p:nvPr>
            <p:ph idx="1"/>
          </p:nvPr>
        </p:nvSpPr>
        <p:spPr>
          <a:xfrm>
            <a:off x="191344" y="332656"/>
            <a:ext cx="11737304" cy="3792537"/>
          </a:xfrm>
        </p:spPr>
        <p:txBody>
          <a:bodyPr/>
          <a:lstStyle/>
          <a:p>
            <a:pPr algn="just">
              <a:buFont typeface="Wingdings" panose="05000000000000000000" pitchFamily="2" charset="2"/>
              <a:buNone/>
            </a:pPr>
            <a:r>
              <a:rPr lang="pt-BR" altLang="en-US" sz="3400" b="1" dirty="0"/>
              <a:t>3) AFRF– 2002.2</a:t>
            </a:r>
            <a:endParaRPr lang="pt-BR" altLang="en-US" sz="3400" dirty="0"/>
          </a:p>
          <a:p>
            <a:pPr marL="0" indent="0" algn="just">
              <a:buNone/>
            </a:pPr>
            <a:r>
              <a:rPr lang="pt-BR" altLang="en-US" sz="3400" dirty="0"/>
              <a:t>Uma forma de avaliar a </a:t>
            </a:r>
            <a:r>
              <a:rPr lang="pt-BR" altLang="en-US" sz="3400" b="1" dirty="0"/>
              <a:t>equidade </a:t>
            </a:r>
            <a:r>
              <a:rPr lang="pt-BR" altLang="en-US" sz="3400" dirty="0"/>
              <a:t>de um sistema tributário é chamada de </a:t>
            </a:r>
            <a:r>
              <a:rPr lang="pt-BR" altLang="en-US" sz="3400" b="1" dirty="0"/>
              <a:t>princípio de</a:t>
            </a:r>
            <a:r>
              <a:rPr lang="pt-BR" altLang="en-US" sz="3400" dirty="0"/>
              <a:t> </a:t>
            </a:r>
            <a:r>
              <a:rPr lang="pt-BR" altLang="en-US" sz="3400" b="1" dirty="0"/>
              <a:t>capacidade de pagamento</a:t>
            </a:r>
            <a:r>
              <a:rPr lang="pt-BR" altLang="en-US" sz="3400" dirty="0"/>
              <a:t>. Segundo o princípio de  </a:t>
            </a:r>
            <a:r>
              <a:rPr lang="pt-BR" altLang="en-US" sz="3400" b="1" dirty="0"/>
              <a:t>equidade vertical</a:t>
            </a:r>
            <a:r>
              <a:rPr lang="pt-BR" altLang="en-US" sz="3400" dirty="0"/>
              <a:t>,  diz-se  que o sistema tributário </a:t>
            </a:r>
            <a:r>
              <a:rPr lang="pt-BR" altLang="en-US" sz="3400" b="1" dirty="0"/>
              <a:t>é regressivo quando</a:t>
            </a:r>
            <a:r>
              <a:rPr lang="pt-BR" altLang="en-US" sz="3400" dirty="0"/>
              <a:t>:</a:t>
            </a:r>
          </a:p>
          <a:p>
            <a:pPr marL="792163" lvl="1" indent="-514350" algn="just">
              <a:buClrTx/>
              <a:buFont typeface="Arial" panose="020B0604020202020204" pitchFamily="34" charset="0"/>
              <a:buAutoNum type="alphaLcParenR"/>
            </a:pPr>
            <a:r>
              <a:rPr lang="pt-BR" altLang="en-US" sz="3400" dirty="0"/>
              <a:t>os contribuintes com altas rendas pagam proporção menor de sua renda, mesmo que a quantia paga seja maior.</a:t>
            </a:r>
          </a:p>
          <a:p>
            <a:pPr marL="792163" lvl="1" indent="-514350" algn="just">
              <a:buClrTx/>
              <a:buFont typeface="Arial" panose="020B0604020202020204" pitchFamily="34" charset="0"/>
              <a:buAutoNum type="alphaLcParenR"/>
            </a:pPr>
            <a:r>
              <a:rPr lang="pt-BR" altLang="en-US" sz="3400" dirty="0"/>
              <a:t>os contribuintes com a mesma capacidade de pagamento arcam com o mesmo ônus fiscal.  </a:t>
            </a:r>
          </a:p>
          <a:p>
            <a:pPr algn="just"/>
            <a:endParaRPr lang="pt-BR" altLang="en-US" sz="3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a:extLst>
              <a:ext uri="{FF2B5EF4-FFF2-40B4-BE49-F238E27FC236}">
                <a16:creationId xmlns:a16="http://schemas.microsoft.com/office/drawing/2014/main" id="{DF3B36C3-1A7F-4DBD-89A4-60B035E02E3C}"/>
              </a:ext>
            </a:extLst>
          </p:cNvPr>
          <p:cNvSpPr>
            <a:spLocks noGrp="1"/>
          </p:cNvSpPr>
          <p:nvPr>
            <p:ph idx="1"/>
          </p:nvPr>
        </p:nvSpPr>
        <p:spPr>
          <a:xfrm>
            <a:off x="191344" y="332656"/>
            <a:ext cx="11737304" cy="3792537"/>
          </a:xfrm>
        </p:spPr>
        <p:txBody>
          <a:bodyPr/>
          <a:lstStyle/>
          <a:p>
            <a:pPr marL="792163" lvl="1" indent="-514350" algn="just">
              <a:buClrTx/>
              <a:buFont typeface="+mj-lt"/>
              <a:buAutoNum type="alphaLcParenR" startAt="3"/>
            </a:pPr>
            <a:r>
              <a:rPr lang="pt-BR" altLang="en-US" sz="3400" dirty="0"/>
              <a:t>os contribuintes com capacidade de pagamento similares pagam a mesma quantia.  </a:t>
            </a:r>
          </a:p>
          <a:p>
            <a:pPr marL="792163" lvl="1" indent="-514350" algn="just">
              <a:buClrTx/>
              <a:buFont typeface="+mj-lt"/>
              <a:buAutoNum type="alphaLcParenR" startAt="3"/>
            </a:pPr>
            <a:r>
              <a:rPr lang="pt-BR" altLang="en-US" sz="3400" dirty="0"/>
              <a:t>os contribuintes pagam tributos de acordo com o montante de benefícios que eles recebem.</a:t>
            </a:r>
          </a:p>
          <a:p>
            <a:pPr marL="792163" lvl="1" indent="-514350" algn="just">
              <a:buClrTx/>
              <a:buFont typeface="+mj-lt"/>
              <a:buAutoNum type="alphaLcParenR" startAt="3"/>
            </a:pPr>
            <a:r>
              <a:rPr lang="pt-BR" altLang="en-US" sz="3400" dirty="0"/>
              <a:t>o percentual do imposto a ser pago aumenta quando aumenta o nível de renda.    </a:t>
            </a:r>
          </a:p>
          <a:p>
            <a:pPr algn="just"/>
            <a:endParaRPr lang="pt-BR" altLang="en-US" sz="3400" dirty="0"/>
          </a:p>
        </p:txBody>
      </p:sp>
    </p:spTree>
    <p:extLst>
      <p:ext uri="{BB962C8B-B14F-4D97-AF65-F5344CB8AC3E}">
        <p14:creationId xmlns:p14="http://schemas.microsoft.com/office/powerpoint/2010/main" val="2552764727"/>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Espaço Reservado para Conteúdo 2"/>
          <p:cNvSpPr>
            <a:spLocks noGrp="1"/>
          </p:cNvSpPr>
          <p:nvPr>
            <p:ph idx="1"/>
          </p:nvPr>
        </p:nvSpPr>
        <p:spPr>
          <a:xfrm>
            <a:off x="263352" y="404664"/>
            <a:ext cx="11593288" cy="3792537"/>
          </a:xfrm>
        </p:spPr>
        <p:txBody>
          <a:bodyPr/>
          <a:lstStyle/>
          <a:p>
            <a:pPr algn="just">
              <a:buFont typeface="Wingdings" panose="05000000000000000000" pitchFamily="2" charset="2"/>
              <a:buNone/>
            </a:pPr>
            <a:r>
              <a:rPr lang="pt-BR" altLang="en-US" sz="3400" b="1" dirty="0"/>
              <a:t>4) AFRF– 2002</a:t>
            </a:r>
            <a:endParaRPr lang="pt-BR" altLang="en-US" sz="3400" dirty="0"/>
          </a:p>
          <a:p>
            <a:pPr marL="0" indent="0" algn="just">
              <a:buNone/>
            </a:pPr>
            <a:r>
              <a:rPr lang="pt-BR" altLang="en-US" sz="3400" dirty="0"/>
              <a:t>A principal fonte de receita do setor público é a arrecadação tributária. Com relação às características de um </a:t>
            </a:r>
            <a:r>
              <a:rPr lang="pt-BR" altLang="en-US" sz="3400" b="1" dirty="0"/>
              <a:t>sistema tributário ideal</a:t>
            </a:r>
            <a:r>
              <a:rPr lang="pt-BR" altLang="en-US" sz="3400" dirty="0"/>
              <a:t>, assinale a opção </a:t>
            </a:r>
            <a:r>
              <a:rPr lang="pt-BR" altLang="en-US" sz="3400" b="1" dirty="0"/>
              <a:t>falsa.</a:t>
            </a:r>
            <a:endParaRPr lang="pt-BR" altLang="en-US" sz="3400" dirty="0"/>
          </a:p>
          <a:p>
            <a:pPr marL="735013" lvl="1" indent="-457200" algn="just">
              <a:buClrTx/>
              <a:buFont typeface="Arial" panose="020B0604020202020204" pitchFamily="34" charset="0"/>
              <a:buAutoNum type="alphaLcParenR"/>
            </a:pPr>
            <a:r>
              <a:rPr lang="pt-BR" altLang="en-US" sz="3400" dirty="0"/>
              <a:t>A distribuição do ônus tributário deve ser </a:t>
            </a:r>
            <a:r>
              <a:rPr lang="pt-BR" altLang="en-US" sz="3400" dirty="0" err="1"/>
              <a:t>eqüitativa</a:t>
            </a:r>
            <a:r>
              <a:rPr lang="pt-BR" altLang="en-US" sz="3400" dirty="0"/>
              <a:t>.</a:t>
            </a:r>
          </a:p>
          <a:p>
            <a:pPr marL="735013" lvl="1" indent="-457200" algn="just">
              <a:buClrTx/>
              <a:buFont typeface="Arial" panose="020B0604020202020204" pitchFamily="34" charset="0"/>
              <a:buAutoNum type="alphaLcParenR"/>
            </a:pPr>
            <a:r>
              <a:rPr lang="pt-BR" altLang="en-US" sz="3400" dirty="0"/>
              <a:t>A cobrança dos impostos deve ser conduzida no sentido de onerar mais aquelas pessoas com maior capacidade de pagamento.  </a:t>
            </a:r>
          </a:p>
          <a:p>
            <a:pPr marL="735013" lvl="1" indent="-457200" algn="just">
              <a:buClrTx/>
              <a:buFont typeface="Arial" panose="020B0604020202020204" pitchFamily="34" charset="0"/>
              <a:buAutoNum type="alphaLcParenR"/>
            </a:pPr>
            <a:r>
              <a:rPr lang="pt-BR" altLang="en-US" sz="3400" dirty="0"/>
              <a:t>O sistema tributário deve ser estruturado de forma a interferir o minimamente possível na alocação de recursos da economia. </a:t>
            </a: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371DD09F-E00E-4871-A8A9-50181D6687CE}"/>
              </a:ext>
            </a:extLst>
          </p:cNvPr>
          <p:cNvSpPr/>
          <p:nvPr/>
        </p:nvSpPr>
        <p:spPr>
          <a:xfrm>
            <a:off x="479376" y="476672"/>
            <a:ext cx="586929" cy="576064"/>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sz="2400">
              <a:latin typeface="Calibri" panose="020F0502020204030204" pitchFamily="34" charset="0"/>
            </a:endParaRPr>
          </a:p>
        </p:txBody>
      </p:sp>
      <p:sp>
        <p:nvSpPr>
          <p:cNvPr id="5" name="Espaço Reservado para Conteúdo 2">
            <a:extLst>
              <a:ext uri="{FF2B5EF4-FFF2-40B4-BE49-F238E27FC236}">
                <a16:creationId xmlns:a16="http://schemas.microsoft.com/office/drawing/2014/main" id="{1DB256CC-B108-4EDC-B88C-44742DE0040B}"/>
              </a:ext>
            </a:extLst>
          </p:cNvPr>
          <p:cNvSpPr>
            <a:spLocks noGrp="1"/>
          </p:cNvSpPr>
          <p:nvPr>
            <p:ph idx="1"/>
          </p:nvPr>
        </p:nvSpPr>
        <p:spPr>
          <a:xfrm>
            <a:off x="263352" y="404664"/>
            <a:ext cx="11593288" cy="3792537"/>
          </a:xfrm>
        </p:spPr>
        <p:txBody>
          <a:bodyPr/>
          <a:lstStyle/>
          <a:p>
            <a:pPr marL="792163" lvl="1" indent="-514350" algn="just">
              <a:buClrTx/>
              <a:buFont typeface="+mj-lt"/>
              <a:buAutoNum type="alphaLcParenR" startAt="4"/>
            </a:pPr>
            <a:r>
              <a:rPr lang="pt-BR" altLang="en-US" sz="3400" dirty="0"/>
              <a:t>O sistema tributário deve ser eficiente e maximizar os custos de fiscalização da arrecadação.   </a:t>
            </a:r>
          </a:p>
          <a:p>
            <a:pPr marL="792163" lvl="1" indent="-514350" algn="just">
              <a:buClrTx/>
              <a:buFont typeface="+mj-lt"/>
              <a:buAutoNum type="alphaLcParenR" startAt="4"/>
            </a:pPr>
            <a:r>
              <a:rPr lang="pt-BR" altLang="en-US" sz="3400" dirty="0"/>
              <a:t>O sistema tributário deve ser de fácil compreensão para o contribuinte e de fácil arrecadação para o governo.   </a:t>
            </a:r>
          </a:p>
        </p:txBody>
      </p:sp>
    </p:spTree>
    <p:extLst>
      <p:ext uri="{BB962C8B-B14F-4D97-AF65-F5344CB8AC3E}">
        <p14:creationId xmlns:p14="http://schemas.microsoft.com/office/powerpoint/2010/main" val="2508000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p:cNvSpPr/>
          <p:nvPr/>
        </p:nvSpPr>
        <p:spPr>
          <a:xfrm>
            <a:off x="551384" y="4509120"/>
            <a:ext cx="576064" cy="576634"/>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sz="2400">
              <a:latin typeface="Calibri" panose="020F0502020204030204" pitchFamily="34" charset="0"/>
            </a:endParaRPr>
          </a:p>
        </p:txBody>
      </p:sp>
      <p:sp>
        <p:nvSpPr>
          <p:cNvPr id="143363" name="Espaço Reservado para Conteúdo 2"/>
          <p:cNvSpPr>
            <a:spLocks noGrp="1"/>
          </p:cNvSpPr>
          <p:nvPr>
            <p:ph idx="1"/>
          </p:nvPr>
        </p:nvSpPr>
        <p:spPr>
          <a:xfrm>
            <a:off x="335360" y="404664"/>
            <a:ext cx="11521280" cy="3792537"/>
          </a:xfrm>
        </p:spPr>
        <p:txBody>
          <a:bodyPr/>
          <a:lstStyle/>
          <a:p>
            <a:pPr algn="just">
              <a:buFont typeface="Wingdings" panose="05000000000000000000" pitchFamily="2" charset="2"/>
              <a:buNone/>
            </a:pPr>
            <a:r>
              <a:rPr lang="pt-BR" altLang="en-US" sz="3400" b="1" dirty="0"/>
              <a:t> 5) AFRF– 2000</a:t>
            </a:r>
            <a:endParaRPr lang="pt-BR" altLang="en-US" sz="3400" dirty="0"/>
          </a:p>
          <a:p>
            <a:pPr marL="0" indent="0" algn="just">
              <a:buNone/>
            </a:pPr>
            <a:r>
              <a:rPr lang="pt-BR" altLang="en-US" sz="3400" dirty="0"/>
              <a:t>A teoria econômica moderna estabelece critérios de imposição de tributos. O critério que postula que </a:t>
            </a:r>
            <a:r>
              <a:rPr lang="pt-BR" altLang="en-US" sz="3400" b="1" dirty="0"/>
              <a:t>a tributação não introduza distorções </a:t>
            </a:r>
            <a:r>
              <a:rPr lang="pt-BR" altLang="en-US" sz="3400" dirty="0"/>
              <a:t>nos mecanismos de funcionamento e alocação de recursos da economia de mercado é o da</a:t>
            </a:r>
          </a:p>
          <a:p>
            <a:pPr marL="792163" lvl="1" indent="-514350" algn="just">
              <a:buClrTx/>
              <a:buFont typeface="Arial" panose="020B0604020202020204" pitchFamily="34" charset="0"/>
              <a:buAutoNum type="alphaLcParenR"/>
            </a:pPr>
            <a:r>
              <a:rPr lang="pt-BR" altLang="en-US" sz="3400" dirty="0"/>
              <a:t>Universalidade</a:t>
            </a:r>
          </a:p>
          <a:p>
            <a:pPr marL="792163" lvl="1" indent="-514350" algn="just">
              <a:buClrTx/>
              <a:buFont typeface="Arial" panose="020B0604020202020204" pitchFamily="34" charset="0"/>
              <a:buAutoNum type="alphaLcParenR"/>
            </a:pPr>
            <a:r>
              <a:rPr lang="pt-BR" altLang="en-US" sz="3400" dirty="0"/>
              <a:t>equidade</a:t>
            </a:r>
          </a:p>
          <a:p>
            <a:pPr marL="792163" lvl="1" indent="-514350" algn="just">
              <a:buClrTx/>
              <a:buFont typeface="Arial" panose="020B0604020202020204" pitchFamily="34" charset="0"/>
              <a:buAutoNum type="alphaLcParenR"/>
            </a:pPr>
            <a:r>
              <a:rPr lang="pt-BR" altLang="en-US" sz="3400" dirty="0"/>
              <a:t>neutralidade</a:t>
            </a:r>
          </a:p>
          <a:p>
            <a:pPr marL="792163" lvl="1" indent="-514350" algn="just">
              <a:buClrTx/>
              <a:buFont typeface="Arial" panose="020B0604020202020204" pitchFamily="34" charset="0"/>
              <a:buAutoNum type="alphaLcParenR"/>
            </a:pPr>
            <a:r>
              <a:rPr lang="pt-BR" altLang="en-US" sz="3400" dirty="0"/>
              <a:t>justiça social</a:t>
            </a:r>
          </a:p>
          <a:p>
            <a:pPr marL="792163" lvl="1" indent="-514350" algn="just">
              <a:buClrTx/>
              <a:buFont typeface="Arial" panose="020B0604020202020204" pitchFamily="34" charset="0"/>
              <a:buAutoNum type="alphaLcParenR"/>
            </a:pPr>
            <a:r>
              <a:rPr lang="pt-BR" altLang="en-US" sz="3400" dirty="0"/>
              <a:t>adequação</a:t>
            </a:r>
          </a:p>
          <a:p>
            <a:pPr algn="just"/>
            <a:endParaRPr lang="pt-BR" altLang="en-US" sz="3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p:cNvSpPr/>
          <p:nvPr/>
        </p:nvSpPr>
        <p:spPr>
          <a:xfrm>
            <a:off x="191344" y="4626601"/>
            <a:ext cx="564292" cy="530591"/>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sz="2400">
              <a:latin typeface="Calibri" panose="020F0502020204030204" pitchFamily="34" charset="0"/>
            </a:endParaRPr>
          </a:p>
        </p:txBody>
      </p:sp>
      <p:sp>
        <p:nvSpPr>
          <p:cNvPr id="144387" name="Espaço Reservado para Conteúdo 2"/>
          <p:cNvSpPr>
            <a:spLocks noGrp="1"/>
          </p:cNvSpPr>
          <p:nvPr>
            <p:ph idx="1"/>
          </p:nvPr>
        </p:nvSpPr>
        <p:spPr>
          <a:xfrm>
            <a:off x="0" y="356543"/>
            <a:ext cx="12192000" cy="3792537"/>
          </a:xfrm>
        </p:spPr>
        <p:txBody>
          <a:bodyPr/>
          <a:lstStyle/>
          <a:p>
            <a:pPr algn="just">
              <a:buFont typeface="Wingdings" panose="05000000000000000000" pitchFamily="2" charset="2"/>
              <a:buNone/>
            </a:pPr>
            <a:r>
              <a:rPr lang="pt-BR" altLang="en-US" sz="3100" b="1" dirty="0"/>
              <a:t> 6) AFRF– 1998</a:t>
            </a:r>
            <a:endParaRPr lang="pt-BR" altLang="en-US" sz="3100" dirty="0"/>
          </a:p>
          <a:p>
            <a:pPr marL="0" indent="0" algn="just">
              <a:buNone/>
            </a:pPr>
            <a:r>
              <a:rPr lang="pt-BR" altLang="en-US" sz="3100" dirty="0"/>
              <a:t>Do ponto de vista das finanças públicas, diz-se, em relação ao </a:t>
            </a:r>
            <a:r>
              <a:rPr lang="pt-BR" altLang="en-US" sz="3100" b="1" dirty="0"/>
              <a:t>princípio do benefício</a:t>
            </a:r>
            <a:r>
              <a:rPr lang="pt-BR" altLang="en-US" sz="3100" dirty="0"/>
              <a:t>, que </a:t>
            </a:r>
          </a:p>
          <a:p>
            <a:pPr marL="792163" lvl="1" indent="-514350" algn="just">
              <a:buClrTx/>
              <a:buFont typeface="Arial" panose="020B0604020202020204" pitchFamily="34" charset="0"/>
              <a:buAutoNum type="alphaLcParenR"/>
            </a:pPr>
            <a:r>
              <a:rPr lang="pt-BR" altLang="en-US" sz="3100" dirty="0"/>
              <a:t>cada um deve pagar proporcionalmente às suas condições. </a:t>
            </a:r>
          </a:p>
          <a:p>
            <a:pPr marL="792163" lvl="1" indent="-514350" algn="just">
              <a:buClrTx/>
              <a:buFont typeface="Arial" panose="020B0604020202020204" pitchFamily="34" charset="0"/>
              <a:buAutoNum type="alphaLcParenR"/>
            </a:pPr>
            <a:r>
              <a:rPr lang="pt-BR" altLang="en-US" sz="3100" dirty="0"/>
              <a:t>este princípio é o mais adotado, sendo as despesas de consumo a variável que melhor explica o benefício</a:t>
            </a:r>
          </a:p>
          <a:p>
            <a:pPr marL="792163" lvl="1" indent="-514350" algn="just">
              <a:buClrTx/>
              <a:buFont typeface="Arial" panose="020B0604020202020204" pitchFamily="34" charset="0"/>
              <a:buAutoNum type="alphaLcParenR"/>
            </a:pPr>
            <a:r>
              <a:rPr lang="pt-BR" altLang="en-US" sz="3100" dirty="0"/>
              <a:t>a renda é uma medida para avaliar quantitativamente o benefício advindo dos gastos públicos</a:t>
            </a:r>
          </a:p>
          <a:p>
            <a:pPr marL="792163" lvl="1" indent="-514350" algn="just">
              <a:buClrTx/>
              <a:buFont typeface="Arial" panose="020B0604020202020204" pitchFamily="34" charset="0"/>
              <a:buAutoNum type="alphaLcParenR"/>
            </a:pPr>
            <a:r>
              <a:rPr lang="pt-BR" altLang="en-US" sz="3100" dirty="0"/>
              <a:t>as pessoas devem ser tributadas de acordo com a vantagem que recebem das despesas governamentais</a:t>
            </a:r>
          </a:p>
          <a:p>
            <a:pPr marL="792163" lvl="1" indent="-514350" algn="just">
              <a:buClrTx/>
              <a:buFont typeface="Arial" panose="020B0604020202020204" pitchFamily="34" charset="0"/>
              <a:buAutoNum type="alphaLcParenR"/>
            </a:pPr>
            <a:r>
              <a:rPr lang="pt-BR" altLang="en-US" sz="3100" dirty="0"/>
              <a:t>este princípio é de fácil aplicação, não envolvendo questões subjetivas como o conhecimento das curvas de preferência dos consumidores</a:t>
            </a:r>
          </a:p>
          <a:p>
            <a:pPr algn="just"/>
            <a:endParaRPr lang="pt-BR" altLang="en-US" sz="31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p:cNvSpPr/>
          <p:nvPr/>
        </p:nvSpPr>
        <p:spPr>
          <a:xfrm>
            <a:off x="263352" y="1484784"/>
            <a:ext cx="576064" cy="576064"/>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sz="2400">
              <a:latin typeface="Calibri" panose="020F0502020204030204" pitchFamily="34" charset="0"/>
            </a:endParaRPr>
          </a:p>
        </p:txBody>
      </p:sp>
      <p:sp>
        <p:nvSpPr>
          <p:cNvPr id="149507" name="Espaço Reservado para Conteúdo 2"/>
          <p:cNvSpPr>
            <a:spLocks noGrp="1"/>
          </p:cNvSpPr>
          <p:nvPr>
            <p:ph idx="1"/>
          </p:nvPr>
        </p:nvSpPr>
        <p:spPr>
          <a:xfrm>
            <a:off x="72008" y="356542"/>
            <a:ext cx="12000656" cy="3792538"/>
          </a:xfrm>
        </p:spPr>
        <p:txBody>
          <a:bodyPr/>
          <a:lstStyle/>
          <a:p>
            <a:pPr algn="just">
              <a:buFont typeface="Wingdings" panose="05000000000000000000" pitchFamily="2" charset="2"/>
              <a:buNone/>
            </a:pPr>
            <a:r>
              <a:rPr lang="pt-BR" altLang="en-US" sz="3100" b="1" dirty="0"/>
              <a:t>7) (APO – MPOG – 2002)</a:t>
            </a:r>
            <a:endParaRPr lang="pt-BR" altLang="en-US" sz="3100" dirty="0"/>
          </a:p>
          <a:p>
            <a:pPr marL="0" indent="0" algn="just">
              <a:buNone/>
            </a:pPr>
            <a:r>
              <a:rPr lang="pt-BR" altLang="en-US" sz="3100" dirty="0"/>
              <a:t>02- Com base nos sistemas de tributação, aponte a opção falsa.</a:t>
            </a:r>
          </a:p>
          <a:p>
            <a:pPr marL="792163" lvl="1" indent="-514350" algn="just">
              <a:buClrTx/>
              <a:buFont typeface="Arial" panose="020B0604020202020204" pitchFamily="34" charset="0"/>
              <a:buAutoNum type="alphaLcParenR"/>
            </a:pPr>
            <a:r>
              <a:rPr lang="pt-BR" altLang="en-US" sz="3100" dirty="0"/>
              <a:t>Em um sistema de impostos proporcionais, a alíquota média é menor que a alíquota marginal.</a:t>
            </a:r>
          </a:p>
          <a:p>
            <a:pPr marL="792163" lvl="1" indent="-514350" algn="just">
              <a:buClrTx/>
              <a:buFont typeface="Arial" panose="020B0604020202020204" pitchFamily="34" charset="0"/>
              <a:buAutoNum type="alphaLcParenR"/>
            </a:pPr>
            <a:r>
              <a:rPr lang="pt-BR" altLang="en-US" sz="3100" dirty="0"/>
              <a:t>Em um sistema de impostos proporcionais, as alíquotas marginal e média dos impostos permanecem as mesmas quando a renda se eleva.</a:t>
            </a:r>
          </a:p>
          <a:p>
            <a:pPr marL="792163" lvl="1" indent="-514350" algn="just">
              <a:buClrTx/>
              <a:buFont typeface="Arial" panose="020B0604020202020204" pitchFamily="34" charset="0"/>
              <a:buAutoNum type="alphaLcParenR"/>
            </a:pPr>
            <a:r>
              <a:rPr lang="pt-BR" altLang="en-US" sz="3100" dirty="0"/>
              <a:t>Em um sistema de impostos regressivos, a alíquota média é maior que a alíquota marginal.</a:t>
            </a:r>
          </a:p>
          <a:p>
            <a:pPr marL="792163" lvl="1" indent="-514350" algn="just">
              <a:buClrTx/>
              <a:buFont typeface="Arial" panose="020B0604020202020204" pitchFamily="34" charset="0"/>
              <a:buAutoNum type="alphaLcParenR"/>
            </a:pPr>
            <a:r>
              <a:rPr lang="pt-BR" altLang="en-US" sz="3100" dirty="0"/>
              <a:t>Em um sistema de impostos regressivos, as alíquotas marginal e média dos impostos reduzem-se quando a renda se eleva.</a:t>
            </a:r>
          </a:p>
          <a:p>
            <a:pPr marL="792163" lvl="1" indent="-514350" algn="just">
              <a:buClrTx/>
              <a:buFont typeface="Arial" panose="020B0604020202020204" pitchFamily="34" charset="0"/>
              <a:buAutoNum type="alphaLcParenR"/>
            </a:pPr>
            <a:r>
              <a:rPr lang="pt-BR" altLang="en-US" sz="3100" dirty="0"/>
              <a:t>Em um sistema de impostos progressivos, as alíquotas marginal e média dos impostos aumentam quando a renda se eleva.</a:t>
            </a:r>
          </a:p>
          <a:p>
            <a:pPr algn="just"/>
            <a:endParaRPr lang="pt-BR" altLang="en-US" sz="31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47329" y="694928"/>
            <a:ext cx="11980548"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lvl="1" algn="just" eaLnBrk="1" hangingPunct="1">
              <a:lnSpc>
                <a:spcPct val="80000"/>
              </a:lnSpc>
              <a:buClrTx/>
              <a:buFont typeface="Arial" panose="020B0604020202020204" pitchFamily="34" charset="0"/>
              <a:buChar char="•"/>
            </a:pPr>
            <a:endParaRPr lang="pt-BR" altLang="en-US" sz="3800" b="0" kern="0" dirty="0">
              <a:latin typeface="Calibri" panose="020F0502020204030204" pitchFamily="34" charset="0"/>
              <a:cs typeface="Calibri" panose="020F0502020204030204" pitchFamily="34" charset="0"/>
            </a:endParaRPr>
          </a:p>
          <a:p>
            <a:pPr algn="just" eaLnBrk="1" hangingPunct="1">
              <a:lnSpc>
                <a:spcPct val="80000"/>
              </a:lnSpc>
              <a:buClrTx/>
              <a:buFont typeface="Arial" panose="020B0604020202020204" pitchFamily="34" charset="0"/>
              <a:buChar char="•"/>
            </a:pPr>
            <a:r>
              <a:rPr lang="pt-BR" altLang="en-US" sz="3800" b="1" kern="0" dirty="0">
                <a:latin typeface="Calibri" panose="020F0502020204030204" pitchFamily="34" charset="0"/>
                <a:cs typeface="Calibri" panose="020F0502020204030204" pitchFamily="34" charset="0"/>
              </a:rPr>
              <a:t>Como estas decisões são tomadas?</a:t>
            </a:r>
          </a:p>
          <a:p>
            <a:pPr lvl="1" algn="just" eaLnBrk="1" hangingPunct="1">
              <a:lnSpc>
                <a:spcPct val="80000"/>
              </a:lnSpc>
              <a:buClrTx/>
              <a:buFont typeface="Arial" panose="020B0604020202020204" pitchFamily="34" charset="0"/>
              <a:buChar char="•"/>
            </a:pPr>
            <a:r>
              <a:rPr lang="pt-BR" altLang="en-US" sz="3800" b="0" kern="0" dirty="0">
                <a:latin typeface="Calibri" panose="020F0502020204030204" pitchFamily="34" charset="0"/>
                <a:cs typeface="Calibri" panose="020F0502020204030204" pitchFamily="34" charset="0"/>
              </a:rPr>
              <a:t>No setor público as decisões são tomadas coletivamente e, normalmente, não agradam a todos, pois existe dissenso sobre o que se considera desejável.</a:t>
            </a:r>
          </a:p>
          <a:p>
            <a:pPr lvl="2" algn="just" eaLnBrk="1" hangingPunct="1">
              <a:lnSpc>
                <a:spcPct val="80000"/>
              </a:lnSpc>
              <a:buClrTx/>
              <a:buFont typeface="Arial" panose="020B0604020202020204" pitchFamily="34" charset="0"/>
              <a:buChar char="•"/>
            </a:pPr>
            <a:r>
              <a:rPr lang="pt-BR" altLang="en-US" sz="3400" b="0" kern="0" dirty="0">
                <a:latin typeface="Calibri" panose="020F0502020204030204" pitchFamily="34" charset="0"/>
                <a:cs typeface="Calibri" panose="020F0502020204030204" pitchFamily="34" charset="0"/>
              </a:rPr>
              <a:t>Políticas públicas geralmente são adotadas para o bem da sociedade. Diferentes políticas atingindo diferentes grupos podem ser consideradas em prol do interesse público. Portanto, as decisões tomadas no âmbito do Estado são resultado de escolhas entre interesses conflitantes. </a:t>
            </a:r>
          </a:p>
          <a:p>
            <a:pPr lvl="1" algn="just" eaLnBrk="1" hangingPunct="1">
              <a:lnSpc>
                <a:spcPct val="80000"/>
              </a:lnSpc>
              <a:buClrTx/>
              <a:buFont typeface="Arial" panose="020B0604020202020204" pitchFamily="34" charset="0"/>
              <a:buChar char="•"/>
            </a:pPr>
            <a:r>
              <a:rPr lang="pt-BR" altLang="en-US" sz="3600" b="0" kern="0" dirty="0">
                <a:solidFill>
                  <a:schemeClr val="accent1">
                    <a:lumMod val="75000"/>
                  </a:schemeClr>
                </a:solidFill>
                <a:latin typeface="Calibri" panose="020F0502020204030204" pitchFamily="34" charset="0"/>
                <a:cs typeface="Calibri" panose="020F0502020204030204" pitchFamily="34" charset="0"/>
              </a:rPr>
              <a:t>Claro, uma outra possibilidade, são as decisões autocráticas: voltamos ao que foi dito na primeira questão.</a:t>
            </a:r>
          </a:p>
        </p:txBody>
      </p:sp>
      <p:sp>
        <p:nvSpPr>
          <p:cNvPr id="6" name="Rectangle 2"/>
          <p:cNvSpPr>
            <a:spLocks noGrp="1" noChangeArrowheads="1"/>
          </p:cNvSpPr>
          <p:nvPr>
            <p:ph type="title"/>
          </p:nvPr>
        </p:nvSpPr>
        <p:spPr>
          <a:xfrm>
            <a:off x="397148" y="41176"/>
            <a:ext cx="11747524" cy="1371600"/>
          </a:xfrm>
        </p:spPr>
        <p:txBody>
          <a:bodyPr/>
          <a:lstStyle/>
          <a:p>
            <a:pPr algn="just" eaLnBrk="1" hangingPunct="1"/>
            <a:r>
              <a:rPr lang="pt-BR" altLang="en-US" sz="4400" b="1" dirty="0">
                <a:solidFill>
                  <a:schemeClr val="tx1"/>
                </a:solidFill>
                <a:latin typeface="Calibri" panose="020F0502020204030204" pitchFamily="34" charset="0"/>
                <a:cs typeface="Calibri" panose="020F0502020204030204" pitchFamily="34" charset="0"/>
              </a:rPr>
              <a:t>Pensando Como um Economista do Setor Público</a:t>
            </a:r>
          </a:p>
        </p:txBody>
      </p:sp>
    </p:spTree>
    <p:extLst>
      <p:ext uri="{BB962C8B-B14F-4D97-AF65-F5344CB8AC3E}">
        <p14:creationId xmlns:p14="http://schemas.microsoft.com/office/powerpoint/2010/main" val="189093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bwMode="auto">
          <a:xfrm>
            <a:off x="191344" y="2564905"/>
            <a:ext cx="576064" cy="576064"/>
          </a:xfrm>
          <a:prstGeom prst="ellipse">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50531" name="Espaço Reservado para Conteúdo 2"/>
          <p:cNvSpPr>
            <a:spLocks noGrp="1"/>
          </p:cNvSpPr>
          <p:nvPr>
            <p:ph idx="1"/>
          </p:nvPr>
        </p:nvSpPr>
        <p:spPr>
          <a:xfrm>
            <a:off x="263353" y="404664"/>
            <a:ext cx="11593287" cy="3886200"/>
          </a:xfrm>
        </p:spPr>
        <p:txBody>
          <a:bodyPr/>
          <a:lstStyle/>
          <a:p>
            <a:pPr marL="0" indent="0" algn="just">
              <a:buNone/>
              <a:defRPr/>
            </a:pPr>
            <a:r>
              <a:rPr lang="pt-BR" sz="3200" b="1" dirty="0"/>
              <a:t>8) Analista de Finanças e Controle – 2012 - ESAF</a:t>
            </a:r>
            <a:endParaRPr lang="pt-BR" sz="3200" dirty="0"/>
          </a:p>
          <a:p>
            <a:pPr marL="0" indent="0" algn="just">
              <a:buNone/>
              <a:defRPr/>
            </a:pPr>
            <a:r>
              <a:rPr lang="pt-BR" sz="3200" dirty="0"/>
              <a:t>Supondo que os agentes econômicos são idênticos em suas preferências e que os mercados são independentes, a adoção da Regra de Ramsey para tributação ótima </a:t>
            </a:r>
            <a:r>
              <a:rPr lang="en-US" sz="3200" dirty="0" err="1"/>
              <a:t>significa</a:t>
            </a:r>
            <a:r>
              <a:rPr lang="en-US" sz="3200" dirty="0"/>
              <a:t> </a:t>
            </a:r>
            <a:r>
              <a:rPr lang="en-US" sz="3200" dirty="0" err="1"/>
              <a:t>que</a:t>
            </a:r>
            <a:r>
              <a:rPr lang="en-US" sz="3200" dirty="0"/>
              <a:t>:</a:t>
            </a:r>
          </a:p>
          <a:p>
            <a:pPr marL="457200" indent="-457200" algn="just">
              <a:buClrTx/>
              <a:buFont typeface="+mj-lt"/>
              <a:buAutoNum type="alphaLcParenR"/>
              <a:defRPr/>
            </a:pPr>
            <a:r>
              <a:rPr lang="pt-BR" sz="3200" dirty="0"/>
              <a:t>a adoção de um imposto eficiente é de caráter regressivo, dado que bens de menor elasticidade preço da demanda ocupam uma parcela maior da renda dos mais pobres, em relação aos mais ricos.</a:t>
            </a:r>
          </a:p>
          <a:p>
            <a:pPr marL="457200" indent="-457200" algn="just">
              <a:buClrTx/>
              <a:buFont typeface="+mj-lt"/>
              <a:buAutoNum type="alphaLcParenR"/>
              <a:defRPr/>
            </a:pPr>
            <a:r>
              <a:rPr lang="pt-BR" sz="3200" dirty="0"/>
              <a:t>os bens de luxo serão tributados com alíquotas </a:t>
            </a:r>
            <a:r>
              <a:rPr lang="en-US" sz="3200" dirty="0" err="1"/>
              <a:t>maiores</a:t>
            </a:r>
            <a:r>
              <a:rPr lang="en-US" sz="3200" dirty="0"/>
              <a:t>.</a:t>
            </a:r>
          </a:p>
          <a:p>
            <a:pPr marL="457200" indent="-457200" algn="just">
              <a:buClrTx/>
              <a:buFont typeface="+mj-lt"/>
              <a:buAutoNum type="alphaLcParenR"/>
              <a:defRPr/>
            </a:pPr>
            <a:r>
              <a:rPr lang="pt-BR" sz="3200" dirty="0"/>
              <a:t>não permite o uso de tributos do tipo </a:t>
            </a:r>
            <a:r>
              <a:rPr lang="pt-BR" sz="3200" i="1" dirty="0" err="1"/>
              <a:t>Lump</a:t>
            </a:r>
            <a:r>
              <a:rPr lang="pt-BR" sz="3200" i="1" dirty="0"/>
              <a:t> Sum</a:t>
            </a:r>
            <a:r>
              <a:rPr lang="pt-BR" sz="3200" dirty="0"/>
              <a:t>.</a:t>
            </a:r>
          </a:p>
          <a:p>
            <a:pPr marL="457200" indent="-457200" algn="just">
              <a:buClrTx/>
              <a:buFont typeface="+mj-lt"/>
              <a:buAutoNum type="alphaLcParenR"/>
              <a:defRPr/>
            </a:pPr>
            <a:r>
              <a:rPr lang="pt-BR" sz="3200" dirty="0"/>
              <a:t>fundamenta-se na busca de maior equidade.</a:t>
            </a:r>
          </a:p>
          <a:p>
            <a:pPr marL="457200" indent="-457200" algn="just">
              <a:buClrTx/>
              <a:buFont typeface="+mj-lt"/>
              <a:buAutoNum type="alphaLcParenR"/>
              <a:defRPr/>
            </a:pPr>
            <a:r>
              <a:rPr lang="pt-BR" sz="3200" dirty="0"/>
              <a:t>é necessário conhecer as preferências de cada </a:t>
            </a:r>
            <a:r>
              <a:rPr lang="en-US" sz="3200" dirty="0" err="1"/>
              <a:t>agente</a:t>
            </a:r>
            <a:r>
              <a:rPr lang="en-US" sz="3200" dirty="0"/>
              <a:t>.</a:t>
            </a:r>
            <a:endParaRPr lang="en-US"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p:cNvSpPr/>
          <p:nvPr/>
        </p:nvSpPr>
        <p:spPr bwMode="auto">
          <a:xfrm>
            <a:off x="263352" y="2276872"/>
            <a:ext cx="576064" cy="592937"/>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51555" name="Espaço Reservado para Conteúdo 2"/>
          <p:cNvSpPr>
            <a:spLocks noGrp="1"/>
          </p:cNvSpPr>
          <p:nvPr>
            <p:ph idx="1"/>
          </p:nvPr>
        </p:nvSpPr>
        <p:spPr>
          <a:xfrm>
            <a:off x="407368" y="476672"/>
            <a:ext cx="11521280" cy="3886200"/>
          </a:xfrm>
        </p:spPr>
        <p:txBody>
          <a:bodyPr/>
          <a:lstStyle/>
          <a:p>
            <a:pPr marL="0" indent="0" algn="just">
              <a:buNone/>
              <a:defRPr/>
            </a:pPr>
            <a:r>
              <a:rPr lang="pt-BR" altLang="en-US" sz="3400" b="1" dirty="0"/>
              <a:t>9) BNDES – Economista – 2009 - 47</a:t>
            </a:r>
          </a:p>
          <a:p>
            <a:pPr marL="0" indent="0" algn="just">
              <a:buNone/>
              <a:defRPr/>
            </a:pPr>
            <a:r>
              <a:rPr lang="pt-BR" altLang="en-US" sz="3400" dirty="0"/>
              <a:t>Quando um determinado imposto é criticado por ser regressivo, o princípio tributário no qual a crítica se baseia é o princípio da(o)</a:t>
            </a:r>
          </a:p>
          <a:p>
            <a:pPr algn="just">
              <a:buClrTx/>
              <a:buFontTx/>
              <a:buAutoNum type="alphaLcParenR"/>
              <a:defRPr/>
            </a:pPr>
            <a:r>
              <a:rPr lang="pt-BR" altLang="en-US" sz="3400" dirty="0"/>
              <a:t>capacidade econômica do contribuinte.</a:t>
            </a:r>
          </a:p>
          <a:p>
            <a:pPr algn="just">
              <a:buClrTx/>
              <a:buFontTx/>
              <a:buAutoNum type="alphaLcParenR"/>
              <a:defRPr/>
            </a:pPr>
            <a:r>
              <a:rPr lang="pt-BR" altLang="en-US" sz="3400" dirty="0"/>
              <a:t>eficiência econômica.</a:t>
            </a:r>
          </a:p>
          <a:p>
            <a:pPr algn="just">
              <a:buClrTx/>
              <a:buFontTx/>
              <a:buAutoNum type="alphaLcParenR"/>
              <a:defRPr/>
            </a:pPr>
            <a:r>
              <a:rPr lang="pt-BR" altLang="en-US" sz="3400" dirty="0"/>
              <a:t>neutralidade </a:t>
            </a:r>
            <a:r>
              <a:rPr lang="pt-BR" altLang="en-US" sz="3400" dirty="0" err="1"/>
              <a:t>alocativa</a:t>
            </a:r>
            <a:r>
              <a:rPr lang="pt-BR" altLang="en-US" sz="3400" dirty="0"/>
              <a:t>.</a:t>
            </a:r>
          </a:p>
          <a:p>
            <a:pPr algn="just">
              <a:buClrTx/>
              <a:buFontTx/>
              <a:buAutoNum type="alphaLcParenR"/>
              <a:defRPr/>
            </a:pPr>
            <a:r>
              <a:rPr lang="pt-BR" altLang="en-US" sz="3400" dirty="0"/>
              <a:t>facilidade administrativa.</a:t>
            </a:r>
          </a:p>
          <a:p>
            <a:pPr algn="just">
              <a:buClrTx/>
              <a:buFontTx/>
              <a:buAutoNum type="alphaLcParenR"/>
              <a:defRPr/>
            </a:pPr>
            <a:r>
              <a:rPr lang="pt-BR" altLang="en-US" sz="3400" dirty="0"/>
              <a:t>benefício ao contribuinte.</a:t>
            </a:r>
          </a:p>
          <a:p>
            <a:pPr>
              <a:defRPr/>
            </a:pPr>
            <a:endParaRPr lang="en-US" altLang="en-US" sz="3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bwMode="auto">
          <a:xfrm>
            <a:off x="190650" y="2276922"/>
            <a:ext cx="576758" cy="576014"/>
          </a:xfrm>
          <a:prstGeom prst="ellipse">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54627" name="Espaço Reservado para Conteúdo 2"/>
          <p:cNvSpPr>
            <a:spLocks noGrp="1"/>
          </p:cNvSpPr>
          <p:nvPr>
            <p:ph idx="1"/>
          </p:nvPr>
        </p:nvSpPr>
        <p:spPr>
          <a:xfrm>
            <a:off x="263352" y="404664"/>
            <a:ext cx="11665296" cy="3886200"/>
          </a:xfrm>
        </p:spPr>
        <p:txBody>
          <a:bodyPr/>
          <a:lstStyle/>
          <a:p>
            <a:pPr marL="0" indent="0" algn="just">
              <a:buNone/>
              <a:defRPr/>
            </a:pPr>
            <a:r>
              <a:rPr lang="pt-BR" sz="3300" b="1" dirty="0"/>
              <a:t>10)Fiscal de Rendas – FGV – 2010</a:t>
            </a:r>
            <a:r>
              <a:rPr lang="pt-BR" sz="3300" dirty="0"/>
              <a:t> - </a:t>
            </a:r>
            <a:r>
              <a:rPr lang="pt-BR" sz="3300" b="1" dirty="0"/>
              <a:t>37</a:t>
            </a:r>
            <a:endParaRPr lang="pt-BR" sz="3300" dirty="0"/>
          </a:p>
          <a:p>
            <a:pPr marL="0" indent="0" algn="just">
              <a:buNone/>
              <a:defRPr/>
            </a:pPr>
            <a:r>
              <a:rPr lang="pt-BR" sz="3300" dirty="0"/>
              <a:t>A respeito do sistema de tributação, assinale a alternativa </a:t>
            </a:r>
            <a:r>
              <a:rPr lang="pt-BR" sz="3300" b="1" dirty="0"/>
              <a:t>incorreta.</a:t>
            </a:r>
            <a:endParaRPr lang="pt-BR" sz="3300" dirty="0"/>
          </a:p>
          <a:p>
            <a:pPr marL="514350" indent="-514350" algn="just">
              <a:buClrTx/>
              <a:buSzPct val="81000"/>
              <a:buFont typeface="+mj-lt"/>
              <a:buAutoNum type="alphaLcParenR"/>
              <a:defRPr/>
            </a:pPr>
            <a:r>
              <a:rPr lang="pt-BR" sz="3300" dirty="0"/>
              <a:t>Um sistema eficiente nem sempre é equitativo</a:t>
            </a:r>
          </a:p>
          <a:p>
            <a:pPr marL="514350" indent="-514350" algn="just">
              <a:buClrTx/>
              <a:buSzPct val="81000"/>
              <a:buFont typeface="+mj-lt"/>
              <a:buAutoNum type="alphaLcParenR"/>
              <a:defRPr/>
            </a:pPr>
            <a:r>
              <a:rPr lang="pt-BR" sz="3300" dirty="0"/>
              <a:t>Para reduzir o impacto da tributação sobre a economia, devem-se taxar mais bens com elasticidade baixa.</a:t>
            </a:r>
          </a:p>
          <a:p>
            <a:pPr marL="514350" indent="-514350" algn="just">
              <a:buClrTx/>
              <a:buSzPct val="81000"/>
              <a:buFont typeface="+mj-lt"/>
              <a:buAutoNum type="alphaLcParenR"/>
              <a:defRPr/>
            </a:pPr>
            <a:r>
              <a:rPr lang="pt-BR" sz="3300" dirty="0"/>
              <a:t>A introdução de impostos sobre valor agregado eleva a ineficiência devido ao efeito cascata.</a:t>
            </a:r>
          </a:p>
          <a:p>
            <a:pPr marL="514350" indent="-514350" algn="just">
              <a:buClrTx/>
              <a:buSzPct val="81000"/>
              <a:buFont typeface="+mj-lt"/>
              <a:buAutoNum type="alphaLcParenR"/>
              <a:defRPr/>
            </a:pPr>
            <a:r>
              <a:rPr lang="pt-BR" sz="3300" dirty="0"/>
              <a:t>A introdução de impostos pode reduzir os efeitos de externalidades negativas.</a:t>
            </a:r>
          </a:p>
          <a:p>
            <a:pPr marL="514350" indent="-514350" algn="just">
              <a:buClrTx/>
              <a:buSzPct val="81000"/>
              <a:buFont typeface="+mj-lt"/>
              <a:buAutoNum type="alphaLcParenR"/>
              <a:defRPr/>
            </a:pPr>
            <a:r>
              <a:rPr lang="pt-BR" sz="3300" dirty="0"/>
              <a:t>Um sistema tributário eficiente deve minimizar o peso morto e os encargos administrativos.</a:t>
            </a:r>
          </a:p>
          <a:p>
            <a:pPr algn="just">
              <a:defRPr/>
            </a:pPr>
            <a:endParaRPr lang="en-US" altLang="en-US" sz="33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bwMode="auto">
          <a:xfrm>
            <a:off x="119336" y="4797970"/>
            <a:ext cx="504825" cy="503238"/>
          </a:xfrm>
          <a:prstGeom prst="ellipse">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55651" name="Espaço Reservado para Conteúdo 2"/>
          <p:cNvSpPr>
            <a:spLocks noGrp="1"/>
          </p:cNvSpPr>
          <p:nvPr>
            <p:ph idx="1"/>
          </p:nvPr>
        </p:nvSpPr>
        <p:spPr>
          <a:xfrm>
            <a:off x="119336" y="334888"/>
            <a:ext cx="11953328" cy="3886200"/>
          </a:xfrm>
        </p:spPr>
        <p:txBody>
          <a:bodyPr/>
          <a:lstStyle/>
          <a:p>
            <a:pPr marL="0" indent="0" algn="just">
              <a:buNone/>
              <a:defRPr/>
            </a:pPr>
            <a:r>
              <a:rPr lang="pt-BR" sz="3200" b="1" dirty="0"/>
              <a:t>11) Fiscal de Rendas – FGV – 2009</a:t>
            </a:r>
            <a:r>
              <a:rPr lang="pt-BR" sz="3200" dirty="0"/>
              <a:t> - </a:t>
            </a:r>
            <a:r>
              <a:rPr lang="pt-BR" sz="3200" b="1" dirty="0"/>
              <a:t>37</a:t>
            </a:r>
            <a:endParaRPr lang="pt-BR" sz="3200" dirty="0"/>
          </a:p>
          <a:p>
            <a:pPr marL="0" indent="0" algn="just">
              <a:buNone/>
              <a:defRPr/>
            </a:pPr>
            <a:r>
              <a:rPr lang="pt-BR" sz="3200" dirty="0"/>
              <a:t>Os </a:t>
            </a:r>
            <a:r>
              <a:rPr lang="pt-BR" sz="3200" i="1" dirty="0"/>
              <a:t>impostos progressivos </a:t>
            </a:r>
            <a:r>
              <a:rPr lang="pt-BR" sz="3200" dirty="0"/>
              <a:t>têm como característica:</a:t>
            </a:r>
          </a:p>
          <a:p>
            <a:pPr marL="457200" indent="-457200" algn="just">
              <a:buClrTx/>
              <a:buFont typeface="+mj-lt"/>
              <a:buAutoNum type="alphaLcParenR"/>
              <a:defRPr/>
            </a:pPr>
            <a:r>
              <a:rPr lang="pt-BR" sz="3200" dirty="0"/>
              <a:t>a taxa marginal de imposto sobre a renda mais alta que a taxa média para todo o nível de renda dos contribuintes, sem efeitos perversos sobre o incentivo de aumentar a renda.</a:t>
            </a:r>
          </a:p>
          <a:p>
            <a:pPr marL="457200" indent="-457200" algn="just">
              <a:buClrTx/>
              <a:buFont typeface="+mj-lt"/>
              <a:buAutoNum type="alphaLcParenR"/>
              <a:defRPr/>
            </a:pPr>
            <a:r>
              <a:rPr lang="pt-BR" sz="3200" dirty="0"/>
              <a:t>o efeito perverso direto sobre a capacidade de arrecadação do Estado.</a:t>
            </a:r>
          </a:p>
          <a:p>
            <a:pPr marL="457200" indent="-457200" algn="just">
              <a:buClrTx/>
              <a:buFont typeface="+mj-lt"/>
              <a:buAutoNum type="alphaLcParenR"/>
              <a:defRPr/>
            </a:pPr>
            <a:r>
              <a:rPr lang="pt-BR" sz="3200" dirty="0"/>
              <a:t>a taxa marginal de imposto sobre a renda menor que a taxa média para todo o nível de renda dos contribuintes.</a:t>
            </a:r>
          </a:p>
          <a:p>
            <a:pPr marL="457200" indent="-457200" algn="just">
              <a:buClrTx/>
              <a:buFont typeface="+mj-lt"/>
              <a:buAutoNum type="alphaLcParenR"/>
              <a:defRPr/>
            </a:pPr>
            <a:r>
              <a:rPr lang="pt-BR" sz="3200" dirty="0"/>
              <a:t>o efeito perverso sobre os incentivos marginais dos agentes econômicos cuja renda ultrapassa certo nível.</a:t>
            </a:r>
          </a:p>
          <a:p>
            <a:pPr marL="457200" indent="-457200" algn="just">
              <a:buClrTx/>
              <a:buFont typeface="+mj-lt"/>
              <a:buAutoNum type="alphaLcParenR"/>
              <a:defRPr/>
            </a:pPr>
            <a:r>
              <a:rPr lang="pt-BR" sz="3200" dirty="0"/>
              <a:t>a redução do seu montante com o nível de renda do agente tributado.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63352" y="334888"/>
            <a:ext cx="11737304" cy="3886200"/>
          </a:xfrm>
        </p:spPr>
        <p:txBody>
          <a:bodyPr/>
          <a:lstStyle/>
          <a:p>
            <a:pPr marL="0" indent="0" algn="just">
              <a:buNone/>
              <a:defRPr/>
            </a:pPr>
            <a:r>
              <a:rPr lang="pt-BR" sz="3300" b="1" dirty="0"/>
              <a:t>12) Economista – BADESC – 2010 – FGV</a:t>
            </a:r>
            <a:r>
              <a:rPr lang="pt-BR" sz="3300" dirty="0"/>
              <a:t> -45</a:t>
            </a:r>
          </a:p>
          <a:p>
            <a:pPr algn="just">
              <a:buClrTx/>
              <a:buFont typeface="Wingdings" panose="05000000000000000000" pitchFamily="2" charset="2"/>
              <a:buChar char="§"/>
              <a:defRPr/>
            </a:pPr>
            <a:r>
              <a:rPr lang="pt-BR" sz="3300" dirty="0"/>
              <a:t>As funções do governo são:</a:t>
            </a:r>
          </a:p>
          <a:p>
            <a:pPr lvl="1" algn="just">
              <a:buClrTx/>
              <a:buFont typeface="Wingdings" panose="05000000000000000000" pitchFamily="2" charset="2"/>
              <a:buChar char="§"/>
              <a:defRPr/>
            </a:pPr>
            <a:r>
              <a:rPr lang="pt-BR" sz="3300" b="1" dirty="0"/>
              <a:t>X. alocativa;</a:t>
            </a:r>
          </a:p>
          <a:p>
            <a:pPr lvl="1" algn="just">
              <a:buClrTx/>
              <a:buFont typeface="Wingdings" panose="05000000000000000000" pitchFamily="2" charset="2"/>
              <a:buChar char="§"/>
              <a:defRPr/>
            </a:pPr>
            <a:r>
              <a:rPr lang="pt-BR" sz="3300" b="1" dirty="0"/>
              <a:t>Y. distributiva;</a:t>
            </a:r>
          </a:p>
          <a:p>
            <a:pPr lvl="1" algn="just">
              <a:buClrTx/>
              <a:buFont typeface="Wingdings" panose="05000000000000000000" pitchFamily="2" charset="2"/>
              <a:buChar char="§"/>
              <a:defRPr/>
            </a:pPr>
            <a:r>
              <a:rPr lang="pt-BR" sz="3300" b="1" dirty="0"/>
              <a:t>Z. estabilizadora.</a:t>
            </a:r>
          </a:p>
          <a:p>
            <a:pPr algn="just">
              <a:buClrTx/>
              <a:buFont typeface="Wingdings" panose="05000000000000000000" pitchFamily="2" charset="2"/>
              <a:buChar char="§"/>
              <a:defRPr/>
            </a:pPr>
            <a:r>
              <a:rPr lang="pt-BR" sz="3300" dirty="0"/>
              <a:t>Em relação a essas funções são feitas as afirmativas a seguir.</a:t>
            </a:r>
          </a:p>
          <a:p>
            <a:pPr marL="514350" indent="-514350" algn="just">
              <a:buClrTx/>
              <a:buFont typeface="+mj-lt"/>
              <a:buAutoNum type="romanUcPeriod"/>
              <a:defRPr/>
            </a:pPr>
            <a:r>
              <a:rPr lang="pt-BR" sz="3300" dirty="0"/>
              <a:t>Utiliza os instrumentos macroeconômicos para manter adequado o nível de utilização dos recursos produtivos, sem criar problemas inflacionários.</a:t>
            </a:r>
          </a:p>
          <a:p>
            <a:pPr algn="just">
              <a:buClrTx/>
              <a:defRPr/>
            </a:pPr>
            <a:endParaRPr lang="en-US" sz="3300" dirty="0"/>
          </a:p>
        </p:txBody>
      </p:sp>
      <p:sp>
        <p:nvSpPr>
          <p:cNvPr id="4" name="CaixaDeTexto 3"/>
          <p:cNvSpPr txBox="1">
            <a:spLocks noChangeArrowheads="1"/>
          </p:cNvSpPr>
          <p:nvPr/>
        </p:nvSpPr>
        <p:spPr bwMode="auto">
          <a:xfrm>
            <a:off x="5160343" y="5024789"/>
            <a:ext cx="26638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pt-BR" altLang="en-US" sz="2800" dirty="0">
                <a:solidFill>
                  <a:srgbClr val="FF0000"/>
                </a:solidFill>
              </a:rPr>
              <a:t>Estabilizadora</a:t>
            </a:r>
            <a:endParaRPr lang="en-US" alt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AEC33E4F-1C5A-4DC3-9C12-0B61F77C305E}"/>
              </a:ext>
            </a:extLst>
          </p:cNvPr>
          <p:cNvSpPr>
            <a:spLocks noGrp="1"/>
          </p:cNvSpPr>
          <p:nvPr>
            <p:ph idx="1"/>
          </p:nvPr>
        </p:nvSpPr>
        <p:spPr>
          <a:xfrm>
            <a:off x="263352" y="406896"/>
            <a:ext cx="11737304" cy="3886200"/>
          </a:xfrm>
        </p:spPr>
        <p:txBody>
          <a:bodyPr/>
          <a:lstStyle/>
          <a:p>
            <a:pPr marL="571500" indent="-571500" algn="just">
              <a:buFont typeface="+mj-lt"/>
              <a:buAutoNum type="romanUcPeriod" startAt="2"/>
              <a:defRPr/>
            </a:pPr>
            <a:r>
              <a:rPr lang="pt-BR" sz="3300" dirty="0"/>
              <a:t>Deve contrabalançar os princípios da equidade e eficiência de forma a não criar incentivos perversos para os recipientes ou financiadores de políticas sociais.</a:t>
            </a:r>
          </a:p>
          <a:p>
            <a:pPr marL="571500" indent="-571500" algn="just">
              <a:buClrTx/>
              <a:buFont typeface="+mj-lt"/>
              <a:buAutoNum type="romanUcPeriod" startAt="2"/>
              <a:defRPr/>
            </a:pPr>
            <a:r>
              <a:rPr lang="pt-BR" sz="3300" dirty="0"/>
              <a:t>Estabelece incentivos para resolver problemas de ineficiência em determinados mercados microeconômicos.</a:t>
            </a:r>
          </a:p>
          <a:p>
            <a:pPr algn="just">
              <a:buClrTx/>
              <a:defRPr/>
            </a:pPr>
            <a:endParaRPr lang="en-US" sz="2800" dirty="0"/>
          </a:p>
        </p:txBody>
      </p:sp>
      <p:sp>
        <p:nvSpPr>
          <p:cNvPr id="6" name="CaixaDeTexto 5">
            <a:extLst>
              <a:ext uri="{FF2B5EF4-FFF2-40B4-BE49-F238E27FC236}">
                <a16:creationId xmlns:a16="http://schemas.microsoft.com/office/drawing/2014/main" id="{79BE0BC5-7E77-4A0C-8E57-C45BEB5C0345}"/>
              </a:ext>
            </a:extLst>
          </p:cNvPr>
          <p:cNvSpPr txBox="1">
            <a:spLocks noChangeArrowheads="1"/>
          </p:cNvSpPr>
          <p:nvPr/>
        </p:nvSpPr>
        <p:spPr bwMode="auto">
          <a:xfrm>
            <a:off x="6528818" y="1484784"/>
            <a:ext cx="223147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pt-BR" altLang="en-US" sz="2800" dirty="0">
                <a:solidFill>
                  <a:srgbClr val="FF0000"/>
                </a:solidFill>
              </a:rPr>
              <a:t>Distributiva</a:t>
            </a:r>
            <a:endParaRPr lang="en-US" altLang="en-US" sz="2800" dirty="0">
              <a:solidFill>
                <a:srgbClr val="FF0000"/>
              </a:solidFill>
            </a:endParaRPr>
          </a:p>
        </p:txBody>
      </p:sp>
      <p:sp>
        <p:nvSpPr>
          <p:cNvPr id="7" name="CaixaDeTexto 6">
            <a:extLst>
              <a:ext uri="{FF2B5EF4-FFF2-40B4-BE49-F238E27FC236}">
                <a16:creationId xmlns:a16="http://schemas.microsoft.com/office/drawing/2014/main" id="{4A957C27-E086-458A-B1C5-B969AC5BAEB0}"/>
              </a:ext>
            </a:extLst>
          </p:cNvPr>
          <p:cNvSpPr txBox="1">
            <a:spLocks noChangeArrowheads="1"/>
          </p:cNvSpPr>
          <p:nvPr/>
        </p:nvSpPr>
        <p:spPr bwMode="auto">
          <a:xfrm>
            <a:off x="8111182" y="2564904"/>
            <a:ext cx="20740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pt-BR" altLang="en-US" sz="2800" dirty="0" err="1">
                <a:solidFill>
                  <a:srgbClr val="FF0000"/>
                </a:solidFill>
              </a:rPr>
              <a:t>Alocativa</a:t>
            </a:r>
            <a:endParaRPr lang="en-US" altLang="en-US" sz="2800" dirty="0">
              <a:solidFill>
                <a:srgbClr val="FF0000"/>
              </a:solidFill>
            </a:endParaRPr>
          </a:p>
        </p:txBody>
      </p:sp>
    </p:spTree>
    <p:extLst>
      <p:ext uri="{BB962C8B-B14F-4D97-AF65-F5344CB8AC3E}">
        <p14:creationId xmlns:p14="http://schemas.microsoft.com/office/powerpoint/2010/main" val="2849125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47328" y="1269182"/>
            <a:ext cx="11963548" cy="1655762"/>
          </a:xfrm>
        </p:spPr>
        <p:txBody>
          <a:bodyPr/>
          <a:lstStyle/>
          <a:p>
            <a:pPr algn="just" eaLnBrk="1" hangingPunct="1">
              <a:buClrTx/>
              <a:buFont typeface="Arial" panose="020B0604020202020204" pitchFamily="34" charset="0"/>
              <a:buChar char="•"/>
            </a:pPr>
            <a:r>
              <a:rPr lang="pt-BR" altLang="en-US" sz="4000" b="1" dirty="0">
                <a:latin typeface="Calibri" panose="020F0502020204030204" pitchFamily="34" charset="0"/>
                <a:cs typeface="Calibri" panose="020F0502020204030204" pitchFamily="34" charset="0"/>
              </a:rPr>
              <a:t>Ao discutir estas questões, existem três estágios de análise:</a:t>
            </a:r>
          </a:p>
          <a:p>
            <a:pPr algn="just" eaLnBrk="1" hangingPunct="1">
              <a:buClrTx/>
              <a:buFont typeface="Arial" panose="020B0604020202020204" pitchFamily="34" charset="0"/>
              <a:buChar char="•"/>
            </a:pPr>
            <a:endParaRPr lang="pt-BR" altLang="en-US" sz="400" dirty="0">
              <a:latin typeface="Calibri" panose="020F0502020204030204" pitchFamily="34" charset="0"/>
              <a:cs typeface="Calibri" panose="020F0502020204030204" pitchFamily="34" charset="0"/>
            </a:endParaRPr>
          </a:p>
          <a:p>
            <a:pPr marL="1280588" lvl="1" indent="-742950" algn="just" eaLnBrk="1" hangingPunct="1">
              <a:buClrTx/>
              <a:buFont typeface="+mj-lt"/>
              <a:buAutoNum type="arabicParenR"/>
            </a:pPr>
            <a:r>
              <a:rPr lang="pt-BR" altLang="en-US" sz="3700" dirty="0">
                <a:latin typeface="Calibri" panose="020F0502020204030204" pitchFamily="34" charset="0"/>
                <a:cs typeface="Calibri" panose="020F0502020204030204" pitchFamily="34" charset="0"/>
              </a:rPr>
              <a:t>Avaliar alternativas de políticas → Quais as restrições ?</a:t>
            </a:r>
          </a:p>
          <a:p>
            <a:pPr marL="1280588" lvl="1" indent="-742950" algn="just" eaLnBrk="1" hangingPunct="1">
              <a:buClrTx/>
              <a:buFont typeface="+mj-lt"/>
              <a:buAutoNum type="arabicParenR"/>
            </a:pPr>
            <a:r>
              <a:rPr lang="pt-BR" altLang="en-US" sz="3800" dirty="0">
                <a:latin typeface="Calibri" panose="020F0502020204030204" pitchFamily="34" charset="0"/>
                <a:cs typeface="Calibri" panose="020F0502020204030204" pitchFamily="34" charset="0"/>
              </a:rPr>
              <a:t>Analisar as consequências das ações governamentais. → Quais os custos de oportunidade ?</a:t>
            </a:r>
          </a:p>
          <a:p>
            <a:pPr lvl="1" algn="just" eaLnBrk="1" hangingPunct="1">
              <a:buClrTx/>
              <a:buFont typeface="+mj-lt"/>
              <a:buAutoNum type="arabicParenR"/>
            </a:pPr>
            <a:endParaRPr lang="pt-BR" altLang="en-US" sz="600" dirty="0">
              <a:latin typeface="Calibri" panose="020F0502020204030204" pitchFamily="34" charset="0"/>
              <a:cs typeface="Calibri" panose="020F0502020204030204" pitchFamily="34" charset="0"/>
            </a:endParaRPr>
          </a:p>
          <a:p>
            <a:pPr marL="1280588" lvl="1" indent="-742950" algn="just" eaLnBrk="1" hangingPunct="1">
              <a:buClrTx/>
              <a:buFont typeface="+mj-lt"/>
              <a:buAutoNum type="arabicParenR"/>
            </a:pPr>
            <a:r>
              <a:rPr lang="pt-BR" altLang="en-US" sz="3800" dirty="0">
                <a:latin typeface="Calibri" panose="020F0502020204030204" pitchFamily="34" charset="0"/>
                <a:cs typeface="Calibri" panose="020F0502020204030204" pitchFamily="34" charset="0"/>
              </a:rPr>
              <a:t>Interpretar as diferentes forças que estão implícitas nas decisões  do governo.</a:t>
            </a:r>
          </a:p>
          <a:p>
            <a:pPr algn="just" eaLnBrk="1" hangingPunct="1">
              <a:buClrTx/>
              <a:buFont typeface="Arial" panose="020B0604020202020204" pitchFamily="34" charset="0"/>
              <a:buChar char="•"/>
            </a:pPr>
            <a:endParaRPr lang="pt-BR" altLang="en-US" sz="4000" dirty="0">
              <a:latin typeface="Calibri" panose="020F0502020204030204" pitchFamily="34" charset="0"/>
              <a:cs typeface="Calibri" panose="020F0502020204030204" pitchFamily="34" charset="0"/>
            </a:endParaRPr>
          </a:p>
        </p:txBody>
      </p:sp>
      <p:sp>
        <p:nvSpPr>
          <p:cNvPr id="6" name="Rectangle 2"/>
          <p:cNvSpPr>
            <a:spLocks noGrp="1" noChangeArrowheads="1"/>
          </p:cNvSpPr>
          <p:nvPr>
            <p:ph type="title"/>
          </p:nvPr>
        </p:nvSpPr>
        <p:spPr>
          <a:xfrm>
            <a:off x="397148" y="41176"/>
            <a:ext cx="11747524" cy="1371600"/>
          </a:xfrm>
        </p:spPr>
        <p:txBody>
          <a:bodyPr/>
          <a:lstStyle/>
          <a:p>
            <a:pPr algn="just" eaLnBrk="1" hangingPunct="1"/>
            <a:r>
              <a:rPr lang="pt-BR" altLang="en-US" sz="4400" b="1" dirty="0">
                <a:solidFill>
                  <a:schemeClr val="tx1"/>
                </a:solidFill>
                <a:latin typeface="Calibri" panose="020F0502020204030204" pitchFamily="34" charset="0"/>
                <a:cs typeface="Calibri" panose="020F0502020204030204" pitchFamily="34" charset="0"/>
              </a:rPr>
              <a:t>Pensando Como um Economista do Setor Público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anim calcmode="lin" valueType="num">
                                      <p:cBhvr additive="base">
                                        <p:cTn id="7"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411">
                                            <p:txEl>
                                              <p:pRg st="3" end="3"/>
                                            </p:txEl>
                                          </p:spTgt>
                                        </p:tgtEl>
                                        <p:attrNameLst>
                                          <p:attrName>style.visibility</p:attrName>
                                        </p:attrNameLst>
                                      </p:cBhvr>
                                      <p:to>
                                        <p:strVal val="visible"/>
                                      </p:to>
                                    </p:set>
                                    <p:anim calcmode="lin" valueType="num">
                                      <p:cBhvr additive="base">
                                        <p:cTn id="13" dur="5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7411">
                                            <p:txEl>
                                              <p:pRg st="5" end="5"/>
                                            </p:txEl>
                                          </p:spTgt>
                                        </p:tgtEl>
                                        <p:attrNameLst>
                                          <p:attrName>style.visibility</p:attrName>
                                        </p:attrNameLst>
                                      </p:cBhvr>
                                      <p:to>
                                        <p:strVal val="visible"/>
                                      </p:to>
                                    </p:set>
                                    <p:anim calcmode="lin" valueType="num">
                                      <p:cBhvr additive="base">
                                        <p:cTn id="17" dur="5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741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41176"/>
            <a:ext cx="10972800" cy="1371600"/>
          </a:xfrm>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Modelos Econômicos</a:t>
            </a:r>
          </a:p>
        </p:txBody>
      </p:sp>
      <p:sp>
        <p:nvSpPr>
          <p:cNvPr id="18435" name="Rectangle 3"/>
          <p:cNvSpPr>
            <a:spLocks noGrp="1" noChangeArrowheads="1"/>
          </p:cNvSpPr>
          <p:nvPr>
            <p:ph idx="1"/>
          </p:nvPr>
        </p:nvSpPr>
        <p:spPr>
          <a:xfrm>
            <a:off x="191344" y="1343000"/>
            <a:ext cx="11809312" cy="3886200"/>
          </a:xfrm>
        </p:spPr>
        <p:txBody>
          <a:bodyPr/>
          <a:lstStyle/>
          <a:p>
            <a:pPr algn="just" eaLnBrk="1" hangingPunct="1">
              <a:lnSpc>
                <a:spcPct val="90000"/>
              </a:lnSpc>
              <a:buClrTx/>
              <a:buFont typeface="Arial" panose="020B0604020202020204" pitchFamily="34" charset="0"/>
              <a:buChar char="•"/>
            </a:pPr>
            <a:r>
              <a:rPr lang="pt-BR" altLang="en-US" sz="3800" b="1" dirty="0">
                <a:latin typeface="Calibri" panose="020F0502020204030204" pitchFamily="34" charset="0"/>
                <a:cs typeface="Calibri" panose="020F0502020204030204" pitchFamily="34" charset="0"/>
              </a:rPr>
              <a:t>Modelo: </a:t>
            </a:r>
            <a:r>
              <a:rPr lang="pt-BR" altLang="en-US" sz="3800" dirty="0">
                <a:latin typeface="Calibri" panose="020F0502020204030204" pitchFamily="34" charset="0"/>
                <a:cs typeface="Calibri" panose="020F0502020204030204" pitchFamily="34" charset="0"/>
              </a:rPr>
              <a:t>busca replicar as condições gerais da economia.</a:t>
            </a:r>
          </a:p>
          <a:p>
            <a:pPr algn="just" eaLnBrk="1" hangingPunct="1">
              <a:lnSpc>
                <a:spcPct val="90000"/>
              </a:lnSpc>
              <a:buClrTx/>
              <a:buFont typeface="Arial" panose="020B0604020202020204" pitchFamily="34" charset="0"/>
              <a:buChar char="•"/>
            </a:pPr>
            <a:endParaRPr lang="pt-BR" altLang="en-US" sz="600" dirty="0">
              <a:latin typeface="Calibri" panose="020F0502020204030204" pitchFamily="34" charset="0"/>
              <a:cs typeface="Calibri" panose="020F0502020204030204" pitchFamily="34" charset="0"/>
            </a:endParaRPr>
          </a:p>
          <a:p>
            <a:pPr lvl="1" algn="just" eaLnBrk="1" hangingPunct="1">
              <a:lnSpc>
                <a:spcPct val="90000"/>
              </a:lnSpc>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Como a economia é extremamente complexa, é necessário separar o que é essencial do que não é.</a:t>
            </a:r>
          </a:p>
          <a:p>
            <a:pPr lvl="1" algn="just" eaLnBrk="1" hangingPunct="1">
              <a:lnSpc>
                <a:spcPct val="90000"/>
              </a:lnSpc>
              <a:buClrTx/>
              <a:buFont typeface="Arial" panose="020B0604020202020204" pitchFamily="34" charset="0"/>
              <a:buChar char="•"/>
            </a:pPr>
            <a:endParaRPr lang="pt-BR" altLang="en-US" sz="200" dirty="0">
              <a:latin typeface="Calibri" panose="020F0502020204030204" pitchFamily="34" charset="0"/>
              <a:cs typeface="Calibri" panose="020F0502020204030204" pitchFamily="34" charset="0"/>
            </a:endParaRPr>
          </a:p>
          <a:p>
            <a:pPr lvl="2" algn="just" eaLnBrk="1" hangingPunct="1">
              <a:lnSpc>
                <a:spcPct val="90000"/>
              </a:lnSpc>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O fato de o modelo simplificar é uma virtude.</a:t>
            </a:r>
          </a:p>
          <a:p>
            <a:pPr lvl="2" algn="just" eaLnBrk="1" hangingPunct="1">
              <a:lnSpc>
                <a:spcPct val="90000"/>
              </a:lnSpc>
              <a:buClrTx/>
              <a:buFont typeface="Arial" panose="020B0604020202020204" pitchFamily="34" charset="0"/>
              <a:buChar char="•"/>
            </a:pPr>
            <a:endParaRPr lang="pt-BR" altLang="en-US" sz="1200" dirty="0">
              <a:latin typeface="Calibri" panose="020F0502020204030204" pitchFamily="34" charset="0"/>
              <a:cs typeface="Calibri" panose="020F0502020204030204" pitchFamily="34" charset="0"/>
            </a:endParaRPr>
          </a:p>
          <a:p>
            <a:pPr lvl="1" algn="just" eaLnBrk="1" hangingPunct="1">
              <a:lnSpc>
                <a:spcPct val="90000"/>
              </a:lnSpc>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Toda análise minimamente organizada envolve o uso de modelos.</a:t>
            </a:r>
          </a:p>
          <a:p>
            <a:pPr lvl="1" algn="just" eaLnBrk="1" hangingPunct="1">
              <a:lnSpc>
                <a:spcPct val="90000"/>
              </a:lnSpc>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Os modelos permitem que seja refutada a hipótese inicial.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435">
                                            <p:txEl>
                                              <p:pRg st="2" end="2"/>
                                            </p:txEl>
                                          </p:spTgt>
                                        </p:tgtEl>
                                        <p:attrNameLst>
                                          <p:attrName>style.visibility</p:attrName>
                                        </p:attrNameLst>
                                      </p:cBhvr>
                                      <p:to>
                                        <p:strVal val="visible"/>
                                      </p:to>
                                    </p:set>
                                    <p:anim calcmode="lin" valueType="num">
                                      <p:cBhvr additive="base">
                                        <p:cTn id="7"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435">
                                            <p:txEl>
                                              <p:pRg st="4" end="4"/>
                                            </p:txEl>
                                          </p:spTgt>
                                        </p:tgtEl>
                                        <p:attrNameLst>
                                          <p:attrName>style.visibility</p:attrName>
                                        </p:attrNameLst>
                                      </p:cBhvr>
                                      <p:to>
                                        <p:strVal val="visible"/>
                                      </p:to>
                                    </p:set>
                                    <p:anim calcmode="lin" valueType="num">
                                      <p:cBhvr additive="base">
                                        <p:cTn id="13"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435">
                                            <p:txEl>
                                              <p:pRg st="6" end="6"/>
                                            </p:txEl>
                                          </p:spTgt>
                                        </p:tgtEl>
                                        <p:attrNameLst>
                                          <p:attrName>style.visibility</p:attrName>
                                        </p:attrNameLst>
                                      </p:cBhvr>
                                      <p:to>
                                        <p:strVal val="visible"/>
                                      </p:to>
                                    </p:set>
                                    <p:anim calcmode="lin" valueType="num">
                                      <p:cBhvr additive="base">
                                        <p:cTn id="19" dur="500" fill="hold"/>
                                        <p:tgtEl>
                                          <p:spTgt spid="1843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435">
                                            <p:txEl>
                                              <p:pRg st="7" end="7"/>
                                            </p:txEl>
                                          </p:spTgt>
                                        </p:tgtEl>
                                        <p:attrNameLst>
                                          <p:attrName>style.visibility</p:attrName>
                                        </p:attrNameLst>
                                      </p:cBhvr>
                                      <p:to>
                                        <p:strVal val="visible"/>
                                      </p:to>
                                    </p:set>
                                    <p:anim calcmode="lin" valueType="num">
                                      <p:cBhvr additive="base">
                                        <p:cTn id="25" dur="500" fill="hold"/>
                                        <p:tgtEl>
                                          <p:spTgt spid="18435">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20081" y="243805"/>
            <a:ext cx="11280575" cy="1096963"/>
          </a:xfrm>
        </p:spPr>
        <p:txBody>
          <a:bodyPr/>
          <a:lstStyle/>
          <a:p>
            <a:pPr algn="just" eaLnBrk="1" hangingPunct="1">
              <a:lnSpc>
                <a:spcPct val="70000"/>
              </a:lnSpc>
            </a:pPr>
            <a:r>
              <a:rPr lang="pt-BR" altLang="en-US" sz="4400" b="1" dirty="0">
                <a:solidFill>
                  <a:schemeClr val="tx1"/>
                </a:solidFill>
                <a:latin typeface="Calibri" panose="020F0502020204030204" pitchFamily="34" charset="0"/>
                <a:cs typeface="Calibri" panose="020F0502020204030204" pitchFamily="34" charset="0"/>
              </a:rPr>
              <a:t>Economia Positiva Versus Economia Normativa </a:t>
            </a:r>
          </a:p>
        </p:txBody>
      </p:sp>
      <p:sp>
        <p:nvSpPr>
          <p:cNvPr id="19459" name="Rectangle 3"/>
          <p:cNvSpPr>
            <a:spLocks noGrp="1" noChangeArrowheads="1"/>
          </p:cNvSpPr>
          <p:nvPr>
            <p:ph idx="1"/>
          </p:nvPr>
        </p:nvSpPr>
        <p:spPr>
          <a:xfrm>
            <a:off x="-24680" y="1124744"/>
            <a:ext cx="12119992" cy="3886200"/>
          </a:xfrm>
        </p:spPr>
        <p:txBody>
          <a:bodyPr/>
          <a:lstStyle/>
          <a:p>
            <a:pPr algn="just" eaLnBrk="1" hangingPunct="1">
              <a:spcBef>
                <a:spcPts val="0"/>
              </a:spcBef>
              <a:buClrTx/>
              <a:buFont typeface="Arial" panose="020B0604020202020204" pitchFamily="34" charset="0"/>
              <a:buChar char="•"/>
            </a:pPr>
            <a:r>
              <a:rPr lang="pt-BR" altLang="en-US" sz="3800" b="1" dirty="0">
                <a:latin typeface="Calibri" panose="020F0502020204030204" pitchFamily="34" charset="0"/>
                <a:cs typeface="Calibri" panose="020F0502020204030204" pitchFamily="34" charset="0"/>
              </a:rPr>
              <a:t>Modelos →</a:t>
            </a:r>
            <a:r>
              <a:rPr lang="pt-BR" altLang="en-US" sz="3800" dirty="0">
                <a:latin typeface="Calibri" panose="020F0502020204030204" pitchFamily="34" charset="0"/>
                <a:cs typeface="Calibri" panose="020F0502020204030204" pitchFamily="34" charset="0"/>
              </a:rPr>
              <a:t> </a:t>
            </a:r>
            <a:r>
              <a:rPr lang="pt-BR" altLang="en-US" sz="3800" b="1" dirty="0">
                <a:latin typeface="Calibri" panose="020F0502020204030204" pitchFamily="34" charset="0"/>
                <a:cs typeface="Calibri" panose="020F0502020204030204" pitchFamily="34" charset="0"/>
              </a:rPr>
              <a:t>Economia Positiva</a:t>
            </a:r>
            <a:r>
              <a:rPr lang="pt-BR" altLang="en-US" sz="3800" dirty="0">
                <a:latin typeface="Calibri" panose="020F0502020204030204" pitchFamily="34" charset="0"/>
                <a:cs typeface="Calibri" panose="020F0502020204030204" pitchFamily="34" charset="0"/>
              </a:rPr>
              <a:t> → quais os resultados de determinada escolha ? </a:t>
            </a:r>
          </a:p>
          <a:p>
            <a:pPr lvl="1" algn="just" eaLnBrk="1" hangingPunct="1">
              <a:spcBef>
                <a:spcPts val="0"/>
              </a:spcBef>
              <a:buClrTx/>
              <a:buFont typeface="Arial" panose="020B0604020202020204" pitchFamily="34" charset="0"/>
              <a:buChar char="•"/>
            </a:pPr>
            <a:r>
              <a:rPr lang="pt-BR" altLang="en-US" sz="3100" b="1" dirty="0">
                <a:latin typeface="Calibri" panose="020F0502020204030204" pitchFamily="34" charset="0"/>
                <a:cs typeface="Calibri" panose="020F0502020204030204" pitchFamily="34" charset="0"/>
              </a:rPr>
              <a:t>Exemplo:</a:t>
            </a:r>
            <a:r>
              <a:rPr lang="pt-BR" altLang="en-US" sz="3100" dirty="0">
                <a:latin typeface="Calibri" panose="020F0502020204030204" pitchFamily="34" charset="0"/>
                <a:cs typeface="Calibri" panose="020F0502020204030204" pitchFamily="34" charset="0"/>
              </a:rPr>
              <a:t> quais os efeitos da introdução de um imposto sobre a produção ? Aumento do preço, redução da produção, mais recursos para o provisionamento de bens públicos e transferências,...</a:t>
            </a:r>
          </a:p>
          <a:p>
            <a:pPr lvl="1" algn="just" eaLnBrk="1" hangingPunct="1">
              <a:spcBef>
                <a:spcPts val="0"/>
              </a:spcBef>
              <a:buClrTx/>
              <a:buFont typeface="Arial" panose="020B0604020202020204" pitchFamily="34" charset="0"/>
              <a:buChar char="•"/>
            </a:pPr>
            <a:endParaRPr lang="pt-BR" altLang="en-US" sz="80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endParaRPr lang="pt-BR" altLang="en-US" sz="600" dirty="0">
              <a:latin typeface="Calibri" panose="020F0502020204030204" pitchFamily="34" charset="0"/>
              <a:cs typeface="Calibri" panose="020F0502020204030204" pitchFamily="34" charset="0"/>
            </a:endParaRPr>
          </a:p>
          <a:p>
            <a:pPr algn="just" eaLnBrk="1" hangingPunct="1">
              <a:spcBef>
                <a:spcPts val="0"/>
              </a:spcBef>
              <a:buClrTx/>
              <a:buFont typeface="Arial" panose="020B0604020202020204" pitchFamily="34" charset="0"/>
              <a:buChar char="•"/>
            </a:pPr>
            <a:r>
              <a:rPr lang="pt-BR" altLang="en-US" sz="3800" b="1" dirty="0">
                <a:latin typeface="Calibri" panose="020F0502020204030204" pitchFamily="34" charset="0"/>
                <a:cs typeface="Calibri" panose="020F0502020204030204" pitchFamily="34" charset="0"/>
              </a:rPr>
              <a:t>Economia Normativa →</a:t>
            </a:r>
            <a:r>
              <a:rPr lang="pt-BR" altLang="en-US" sz="3800" dirty="0">
                <a:latin typeface="Calibri" panose="020F0502020204030204" pitchFamily="34" charset="0"/>
                <a:cs typeface="Calibri" panose="020F0502020204030204" pitchFamily="34" charset="0"/>
              </a:rPr>
              <a:t> tomada de decisão considerando custos e benefícios de uma escolha, o que </a:t>
            </a:r>
            <a:r>
              <a:rPr lang="pt-BR" altLang="en-US" sz="3800" b="1" dirty="0">
                <a:latin typeface="Calibri" panose="020F0502020204030204" pitchFamily="34" charset="0"/>
                <a:cs typeface="Calibri" panose="020F0502020204030204" pitchFamily="34" charset="0"/>
              </a:rPr>
              <a:t>envolve juízo de valor.</a:t>
            </a:r>
          </a:p>
          <a:p>
            <a:pPr lvl="1" algn="just" eaLnBrk="1" hangingPunct="1">
              <a:spcBef>
                <a:spcPts val="0"/>
              </a:spcBef>
              <a:buClrTx/>
              <a:buFont typeface="Arial" panose="020B0604020202020204" pitchFamily="34" charset="0"/>
              <a:buChar char="•"/>
            </a:pPr>
            <a:r>
              <a:rPr lang="pt-BR" altLang="en-US" sz="3200" dirty="0">
                <a:latin typeface="Calibri" panose="020F0502020204030204" pitchFamily="34" charset="0"/>
                <a:cs typeface="Calibri" panose="020F0502020204030204" pitchFamily="34" charset="0"/>
              </a:rPr>
              <a:t>Um imposto tende a reduzir a produção, mas permite que o Estado tenha mais recursos para as políticas sociais (o que fazer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459">
                                            <p:txEl>
                                              <p:pRg st="4" end="4"/>
                                            </p:txEl>
                                          </p:spTgt>
                                        </p:tgtEl>
                                        <p:attrNameLst>
                                          <p:attrName>style.visibility</p:attrName>
                                        </p:attrNameLst>
                                      </p:cBhvr>
                                      <p:to>
                                        <p:strVal val="visible"/>
                                      </p:to>
                                    </p:set>
                                    <p:anim calcmode="lin" valueType="num">
                                      <p:cBhvr additive="base">
                                        <p:cTn id="19" dur="5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9459">
                                            <p:txEl>
                                              <p:pRg st="5" end="5"/>
                                            </p:txEl>
                                          </p:spTgt>
                                        </p:tgtEl>
                                        <p:attrNameLst>
                                          <p:attrName>style.visibility</p:attrName>
                                        </p:attrNameLst>
                                      </p:cBhvr>
                                      <p:to>
                                        <p:strVal val="visible"/>
                                      </p:to>
                                    </p:set>
                                    <p:anim calcmode="lin" valueType="num">
                                      <p:cBhvr additive="base">
                                        <p:cTn id="25" dur="500" fill="hold"/>
                                        <p:tgtEl>
                                          <p:spTgt spid="19459">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45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a:xfrm>
            <a:off x="1847528" y="362744"/>
            <a:ext cx="8134672" cy="762000"/>
          </a:xfrm>
          <a:noFill/>
        </p:spPr>
        <p:txBody>
          <a:bodyPr/>
          <a:lstStyle/>
          <a:p>
            <a:pPr marL="838200" indent="-838200" algn="ctr" eaLnBrk="1" hangingPunct="1"/>
            <a:r>
              <a:rPr lang="pt-BR" altLang="en-US" sz="4800" b="1" dirty="0">
                <a:solidFill>
                  <a:schemeClr val="tx1"/>
                </a:solidFill>
                <a:latin typeface="Calibri" panose="020F0502020204030204" pitchFamily="34" charset="0"/>
                <a:cs typeface="Calibri" panose="020F0502020204030204" pitchFamily="34" charset="0"/>
              </a:rPr>
              <a:t>Eficiência de Mercado</a:t>
            </a:r>
          </a:p>
        </p:txBody>
      </p:sp>
      <p:sp>
        <p:nvSpPr>
          <p:cNvPr id="21507" name="Rectangle 5"/>
          <p:cNvSpPr>
            <a:spLocks noGrp="1" noChangeArrowheads="1"/>
          </p:cNvSpPr>
          <p:nvPr>
            <p:ph idx="1"/>
          </p:nvPr>
        </p:nvSpPr>
        <p:spPr>
          <a:xfrm>
            <a:off x="263352" y="1258416"/>
            <a:ext cx="11593288" cy="4114800"/>
          </a:xfrm>
          <a:noFill/>
        </p:spPr>
        <p:txBody>
          <a:bodyPr/>
          <a:lstStyle/>
          <a:p>
            <a:pPr algn="just" eaLnBrk="1" hangingPunct="1">
              <a:lnSpc>
                <a:spcPct val="90000"/>
              </a:lnSpc>
              <a:buClrTx/>
              <a:buFont typeface="Arial" panose="020B0604020202020204" pitchFamily="34" charset="0"/>
              <a:buChar char="•"/>
            </a:pPr>
            <a:r>
              <a:rPr lang="pt-BR" altLang="en-US" sz="4200" dirty="0">
                <a:latin typeface="Calibri" panose="020F0502020204030204" pitchFamily="34" charset="0"/>
                <a:cs typeface="Calibri" panose="020F0502020204030204" pitchFamily="34" charset="0"/>
              </a:rPr>
              <a:t>Sob certas condições idealizadas, uma economia competitiva é eficiente. </a:t>
            </a:r>
          </a:p>
          <a:p>
            <a:pPr algn="just" eaLnBrk="1" hangingPunct="1">
              <a:lnSpc>
                <a:spcPct val="90000"/>
              </a:lnSpc>
              <a:buClrTx/>
              <a:buFont typeface="Arial" panose="020B0604020202020204" pitchFamily="34" charset="0"/>
              <a:buChar char="•"/>
            </a:pPr>
            <a:endParaRPr lang="pt-BR" altLang="en-US" sz="600" dirty="0">
              <a:latin typeface="Calibri" panose="020F0502020204030204" pitchFamily="34" charset="0"/>
              <a:cs typeface="Calibri" panose="020F0502020204030204" pitchFamily="34" charset="0"/>
            </a:endParaRPr>
          </a:p>
          <a:p>
            <a:pPr algn="just" eaLnBrk="1" hangingPunct="1">
              <a:lnSpc>
                <a:spcPct val="90000"/>
              </a:lnSpc>
              <a:buClrTx/>
              <a:buFont typeface="Arial" panose="020B0604020202020204" pitchFamily="34" charset="0"/>
              <a:buChar char="•"/>
            </a:pPr>
            <a:r>
              <a:rPr lang="pt-BR" altLang="en-US" sz="4200" dirty="0">
                <a:latin typeface="Calibri" panose="020F0502020204030204" pitchFamily="34" charset="0"/>
                <a:cs typeface="Calibri" panose="020F0502020204030204" pitchFamily="34" charset="0"/>
              </a:rPr>
              <a:t>Se estas condições forem satisfeitas, o papel do governo é muito restrito. </a:t>
            </a:r>
          </a:p>
          <a:p>
            <a:pPr algn="just" eaLnBrk="1" hangingPunct="1">
              <a:lnSpc>
                <a:spcPct val="90000"/>
              </a:lnSpc>
              <a:buClrTx/>
              <a:buFont typeface="Arial" panose="020B0604020202020204" pitchFamily="34" charset="0"/>
              <a:buChar char="•"/>
            </a:pPr>
            <a:endParaRPr lang="pt-BR" altLang="en-US" sz="600" dirty="0">
              <a:latin typeface="Calibri" panose="020F0502020204030204" pitchFamily="34" charset="0"/>
              <a:cs typeface="Calibri" panose="020F0502020204030204" pitchFamily="34" charset="0"/>
            </a:endParaRPr>
          </a:p>
          <a:p>
            <a:pPr algn="just" eaLnBrk="1" hangingPunct="1">
              <a:lnSpc>
                <a:spcPct val="90000"/>
              </a:lnSpc>
              <a:buClrTx/>
              <a:buFont typeface="Arial" panose="020B0604020202020204" pitchFamily="34" charset="0"/>
              <a:buChar char="•"/>
            </a:pPr>
            <a:r>
              <a:rPr lang="pt-BR" altLang="en-US" sz="4200" dirty="0">
                <a:latin typeface="Calibri" panose="020F0502020204030204" pitchFamily="34" charset="0"/>
                <a:cs typeface="Calibri" panose="020F0502020204030204" pitchFamily="34" charset="0"/>
              </a:rPr>
              <a:t>Para entender o papel do setor público, devemos compreender o que se considera como bom funcionamento do  mercado.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1507">
                                            <p:txEl>
                                              <p:pRg st="2" end="2"/>
                                            </p:txEl>
                                          </p:spTgt>
                                        </p:tgtEl>
                                        <p:attrNameLst>
                                          <p:attrName>style.visibility</p:attrName>
                                        </p:attrNameLst>
                                      </p:cBhvr>
                                      <p:to>
                                        <p:strVal val="visible"/>
                                      </p:to>
                                    </p:set>
                                    <p:anim calcmode="lin" valueType="num">
                                      <p:cBhvr additive="base">
                                        <p:cTn id="13" dur="5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1507">
                                            <p:txEl>
                                              <p:pRg st="4" end="4"/>
                                            </p:txEl>
                                          </p:spTgt>
                                        </p:tgtEl>
                                        <p:attrNameLst>
                                          <p:attrName>style.visibility</p:attrName>
                                        </p:attrNameLst>
                                      </p:cBhvr>
                                      <p:to>
                                        <p:strVal val="visible"/>
                                      </p:to>
                                    </p:set>
                                    <p:anim calcmode="lin" valueType="num">
                                      <p:cBhvr additive="base">
                                        <p:cTn id="19" dur="500" fill="hold"/>
                                        <p:tgtEl>
                                          <p:spTgt spid="2150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Grp="1" noChangeArrowheads="1"/>
          </p:cNvSpPr>
          <p:nvPr>
            <p:ph type="title"/>
          </p:nvPr>
        </p:nvSpPr>
        <p:spPr>
          <a:xfrm>
            <a:off x="1847528" y="290736"/>
            <a:ext cx="8134672" cy="762000"/>
          </a:xfrm>
          <a:noFill/>
        </p:spPr>
        <p:txBody>
          <a:bodyPr/>
          <a:lstStyle/>
          <a:p>
            <a:pPr marL="838200" indent="-838200" algn="ctr" eaLnBrk="1" hangingPunct="1"/>
            <a:r>
              <a:rPr lang="pt-BR" altLang="en-US" sz="4800" b="1" dirty="0">
                <a:solidFill>
                  <a:schemeClr val="tx1"/>
                </a:solidFill>
                <a:latin typeface="Calibri" panose="020F0502020204030204" pitchFamily="34" charset="0"/>
                <a:cs typeface="Calibri" panose="020F0502020204030204" pitchFamily="34" charset="0"/>
              </a:rPr>
              <a:t>Eficiência de Mercado</a:t>
            </a:r>
          </a:p>
        </p:txBody>
      </p:sp>
      <p:sp>
        <p:nvSpPr>
          <p:cNvPr id="22531" name="Rectangle 5"/>
          <p:cNvSpPr>
            <a:spLocks noGrp="1" noChangeArrowheads="1"/>
          </p:cNvSpPr>
          <p:nvPr>
            <p:ph idx="1"/>
          </p:nvPr>
        </p:nvSpPr>
        <p:spPr>
          <a:xfrm>
            <a:off x="72008" y="898376"/>
            <a:ext cx="12000656" cy="4114800"/>
          </a:xfrm>
          <a:noFill/>
        </p:spPr>
        <p:txBody>
          <a:bodyPr/>
          <a:lstStyle/>
          <a:p>
            <a:pPr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O que os economistas querem dizer quando falam que o mercado é eficiente?</a:t>
            </a:r>
          </a:p>
          <a:p>
            <a:pPr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Quais são as condições que devem ser satisfeitas para que o mercado seja eficiente?</a:t>
            </a:r>
          </a:p>
          <a:p>
            <a:pPr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Por que existe uma pressuposição geral de que mercados competitivos resultam em eficiência? </a:t>
            </a:r>
          </a:p>
          <a:p>
            <a:pPr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Qual seria o arranjo que levaria a uma eficiente alocação de recursos ? </a:t>
            </a:r>
          </a:p>
          <a:p>
            <a:pPr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Se os mercados são eficientes, qual é o papel do governo? </a:t>
            </a:r>
          </a:p>
          <a:p>
            <a:pPr algn="just" eaLnBrk="1" hangingPunct="1">
              <a:buClrTx/>
              <a:buFont typeface="Arial" panose="020B0604020202020204" pitchFamily="34" charset="0"/>
              <a:buChar char="•"/>
            </a:pPr>
            <a:endParaRPr lang="pt-BR" altLang="en-US" sz="38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additive="base">
                                        <p:cTn id="13" dur="5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2531">
                                            <p:txEl>
                                              <p:pRg st="2" end="2"/>
                                            </p:txEl>
                                          </p:spTgt>
                                        </p:tgtEl>
                                        <p:attrNameLst>
                                          <p:attrName>style.visibility</p:attrName>
                                        </p:attrNameLst>
                                      </p:cBhvr>
                                      <p:to>
                                        <p:strVal val="visible"/>
                                      </p:to>
                                    </p:set>
                                    <p:anim calcmode="lin" valueType="num">
                                      <p:cBhvr additive="base">
                                        <p:cTn id="19" dur="5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5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2531">
                                            <p:txEl>
                                              <p:pRg st="3" end="3"/>
                                            </p:txEl>
                                          </p:spTgt>
                                        </p:tgtEl>
                                        <p:attrNameLst>
                                          <p:attrName>style.visibility</p:attrName>
                                        </p:attrNameLst>
                                      </p:cBhvr>
                                      <p:to>
                                        <p:strVal val="visible"/>
                                      </p:to>
                                    </p:set>
                                    <p:anim calcmode="lin" valueType="num">
                                      <p:cBhvr additive="base">
                                        <p:cTn id="25" dur="5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5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2531">
                                            <p:txEl>
                                              <p:pRg st="4" end="4"/>
                                            </p:txEl>
                                          </p:spTgt>
                                        </p:tgtEl>
                                        <p:attrNameLst>
                                          <p:attrName>style.visibility</p:attrName>
                                        </p:attrNameLst>
                                      </p:cBhvr>
                                      <p:to>
                                        <p:strVal val="visible"/>
                                      </p:to>
                                    </p:set>
                                    <p:anim calcmode="lin" valueType="num">
                                      <p:cBhvr additive="base">
                                        <p:cTn id="31" dur="5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253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a:xfrm>
            <a:off x="2209800" y="125760"/>
            <a:ext cx="7772400" cy="11430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Eficiência de Pareto</a:t>
            </a:r>
          </a:p>
        </p:txBody>
      </p:sp>
      <p:sp>
        <p:nvSpPr>
          <p:cNvPr id="27651" name="Rectangle 5"/>
          <p:cNvSpPr>
            <a:spLocks noGrp="1" noChangeArrowheads="1"/>
          </p:cNvSpPr>
          <p:nvPr>
            <p:ph idx="1"/>
          </p:nvPr>
        </p:nvSpPr>
        <p:spPr>
          <a:xfrm>
            <a:off x="119336" y="1114400"/>
            <a:ext cx="11953328" cy="4114800"/>
          </a:xfrm>
          <a:noFill/>
        </p:spPr>
        <p:txBody>
          <a:bodyPr/>
          <a:lstStyle/>
          <a:p>
            <a:pPr algn="just">
              <a:buFont typeface="Arial" panose="020B0604020202020204" pitchFamily="34" charset="0"/>
              <a:buChar char="•"/>
            </a:pPr>
            <a:r>
              <a:rPr lang="es-ES_tradnl" altLang="en-US" sz="3600" b="1" dirty="0" err="1">
                <a:latin typeface="Calibri" panose="020F0502020204030204" pitchFamily="34" charset="0"/>
                <a:cs typeface="Calibri" panose="020F0502020204030204" pitchFamily="34" charset="0"/>
              </a:rPr>
              <a:t>Avaliação</a:t>
            </a:r>
            <a:r>
              <a:rPr lang="es-ES_tradnl" altLang="en-US" sz="3600" b="1" dirty="0">
                <a:latin typeface="Calibri" panose="020F0502020204030204" pitchFamily="34" charset="0"/>
                <a:cs typeface="Calibri" panose="020F0502020204030204" pitchFamily="34" charset="0"/>
              </a:rPr>
              <a:t> →</a:t>
            </a:r>
            <a:r>
              <a:rPr lang="es-ES_tradnl" altLang="en-US" sz="3600" dirty="0">
                <a:latin typeface="Calibri" panose="020F0502020204030204" pitchFamily="34" charset="0"/>
                <a:cs typeface="Calibri" panose="020F0502020204030204" pitchFamily="34" charset="0"/>
              </a:rPr>
              <a:t> </a:t>
            </a:r>
            <a:r>
              <a:rPr lang="pt-BR" altLang="en-US" sz="3600" dirty="0">
                <a:latin typeface="Calibri" panose="020F0502020204030204" pitchFamily="34" charset="0"/>
                <a:cs typeface="Calibri" panose="020F0502020204030204" pitchFamily="34" charset="0"/>
              </a:rPr>
              <a:t>a maior parte dos economistas utiliza um critério chamado </a:t>
            </a:r>
            <a:r>
              <a:rPr lang="pt-BR" altLang="en-US" sz="3600" b="1" dirty="0">
                <a:latin typeface="Calibri" panose="020F0502020204030204" pitchFamily="34" charset="0"/>
                <a:cs typeface="Calibri" panose="020F0502020204030204" pitchFamily="34" charset="0"/>
              </a:rPr>
              <a:t>Eficiência de Pareto  </a:t>
            </a:r>
            <a:r>
              <a:rPr lang="pt-BR" altLang="en-US" sz="3600" dirty="0">
                <a:latin typeface="Calibri" panose="020F0502020204030204" pitchFamily="34" charset="0"/>
                <a:cs typeface="Calibri" panose="020F0502020204030204" pitchFamily="34" charset="0"/>
              </a:rPr>
              <a:t>(em homenagem ao economista italiano </a:t>
            </a:r>
            <a:r>
              <a:rPr lang="pt-BR" altLang="en-US" sz="3600" dirty="0" err="1">
                <a:latin typeface="Calibri" panose="020F0502020204030204" pitchFamily="34" charset="0"/>
                <a:cs typeface="Calibri" panose="020F0502020204030204" pitchFamily="34" charset="0"/>
              </a:rPr>
              <a:t>Vilfredo</a:t>
            </a:r>
            <a:r>
              <a:rPr lang="pt-BR" altLang="en-US" sz="3600" dirty="0">
                <a:latin typeface="Calibri" panose="020F0502020204030204" pitchFamily="34" charset="0"/>
                <a:cs typeface="Calibri" panose="020F0502020204030204" pitchFamily="34" charset="0"/>
              </a:rPr>
              <a:t> Pareto (1848-1923).</a:t>
            </a:r>
          </a:p>
          <a:p>
            <a:pPr algn="just" eaLnBrk="1" hangingPunct="1">
              <a:buClrTx/>
              <a:buFont typeface="Arial" panose="020B0604020202020204" pitchFamily="34" charset="0"/>
              <a:buChar char="•"/>
            </a:pPr>
            <a:r>
              <a:rPr lang="pt-BR" altLang="en-US" sz="3600" dirty="0">
                <a:latin typeface="Calibri" panose="020F0502020204030204" pitchFamily="34" charset="0"/>
                <a:cs typeface="Calibri" panose="020F0502020204030204" pitchFamily="34" charset="0"/>
              </a:rPr>
              <a:t>Como vimos, a </a:t>
            </a:r>
            <a:r>
              <a:rPr lang="pt-BR" altLang="en-US" sz="3600" b="1" dirty="0">
                <a:latin typeface="Calibri" panose="020F0502020204030204" pitchFamily="34" charset="0"/>
                <a:cs typeface="Calibri" panose="020F0502020204030204" pitchFamily="34" charset="0"/>
              </a:rPr>
              <a:t>eficiência de Pareto</a:t>
            </a:r>
            <a:r>
              <a:rPr lang="pt-BR" altLang="en-US" sz="3600" dirty="0">
                <a:latin typeface="Calibri" panose="020F0502020204030204" pitchFamily="34" charset="0"/>
                <a:cs typeface="Calibri" panose="020F0502020204030204" pitchFamily="34" charset="0"/>
              </a:rPr>
              <a:t>, ou </a:t>
            </a:r>
            <a:r>
              <a:rPr lang="pt-BR" altLang="en-US" sz="3600" b="1" dirty="0">
                <a:latin typeface="Calibri" panose="020F0502020204030204" pitchFamily="34" charset="0"/>
                <a:cs typeface="Calibri" panose="020F0502020204030204" pitchFamily="34" charset="0"/>
              </a:rPr>
              <a:t>ótimo de Pareto</a:t>
            </a:r>
            <a:r>
              <a:rPr lang="pt-BR" altLang="en-US" sz="3600" dirty="0">
                <a:latin typeface="Calibri" panose="020F0502020204030204" pitchFamily="34" charset="0"/>
                <a:cs typeface="Calibri" panose="020F0502020204030204" pitchFamily="34" charset="0"/>
              </a:rPr>
              <a:t>, supõe um arranjo no qual ninguém poderá ficar melhor sem que a situação de outro individuo piore. </a:t>
            </a:r>
          </a:p>
          <a:p>
            <a:pPr lvl="1" algn="just" eaLnBrk="1" hangingPunct="1">
              <a:buClrTx/>
              <a:buFont typeface="Arial" panose="020B0604020202020204" pitchFamily="34" charset="0"/>
              <a:buChar char="•"/>
            </a:pPr>
            <a:r>
              <a:rPr lang="pt-BR" altLang="en-US" sz="3600" dirty="0">
                <a:latin typeface="Calibri" panose="020F0502020204030204" pitchFamily="34" charset="0"/>
                <a:cs typeface="Calibri" panose="020F0502020204030204" pitchFamily="34" charset="0"/>
              </a:rPr>
              <a:t>Todas as trocas mutuamente vantajosas já foram realizadas → maximização do excedente total.</a:t>
            </a:r>
          </a:p>
          <a:p>
            <a:pPr algn="just" eaLnBrk="1" hangingPunct="1">
              <a:buClrTx/>
              <a:buFont typeface="Arial" panose="020B0604020202020204" pitchFamily="34" charset="0"/>
              <a:buChar char="•"/>
            </a:pPr>
            <a:r>
              <a:rPr lang="pt-BR" altLang="en-US" sz="3600" b="1" dirty="0">
                <a:latin typeface="Calibri" panose="020F0502020204030204" pitchFamily="34" charset="0"/>
                <a:cs typeface="Calibri" panose="020F0502020204030204" pitchFamily="34" charset="0"/>
              </a:rPr>
              <a:t>Eficiência não implica em equidade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anim calcmode="lin" valueType="num">
                                      <p:cBhvr additive="base">
                                        <p:cTn id="7"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1">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anim calcmode="lin" valueType="num">
                                      <p:cBhvr additive="base">
                                        <p:cTn id="11" dur="5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7651">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7651">
                                            <p:txEl>
                                              <p:pRg st="3" end="3"/>
                                            </p:txEl>
                                          </p:spTgt>
                                        </p:tgtEl>
                                        <p:attrNameLst>
                                          <p:attrName>style.visibility</p:attrName>
                                        </p:attrNameLst>
                                      </p:cBhvr>
                                      <p:to>
                                        <p:strVal val="visible"/>
                                      </p:to>
                                    </p:set>
                                    <p:anim calcmode="lin" valueType="num">
                                      <p:cBhvr additive="base">
                                        <p:cTn id="15" dur="5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765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de cantos arredondados 5"/>
          <p:cNvSpPr/>
          <p:nvPr/>
        </p:nvSpPr>
        <p:spPr bwMode="auto">
          <a:xfrm>
            <a:off x="47328" y="1017439"/>
            <a:ext cx="12095312" cy="2304256"/>
          </a:xfrm>
          <a:prstGeom prst="roundRect">
            <a:avLst/>
          </a:prstGeom>
          <a:solidFill>
            <a:schemeClr val="bg2"/>
          </a:solidFill>
          <a:ln w="9525" cap="flat" cmpd="sng" algn="ctr">
            <a:solidFill>
              <a:schemeClr val="tx1"/>
            </a:soli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28675" name="Rectangle 5"/>
          <p:cNvSpPr txBox="1">
            <a:spLocks noChangeArrowheads="1"/>
          </p:cNvSpPr>
          <p:nvPr/>
        </p:nvSpPr>
        <p:spPr bwMode="auto">
          <a:xfrm>
            <a:off x="47328" y="1017439"/>
            <a:ext cx="12119992" cy="3995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just">
              <a:lnSpc>
                <a:spcPct val="90000"/>
              </a:lnSpc>
              <a:spcBef>
                <a:spcPct val="50000"/>
              </a:spcBef>
              <a:buClrTx/>
              <a:buFont typeface="Arial" panose="020B0604020202020204" pitchFamily="34" charset="0"/>
              <a:buChar char="•"/>
            </a:pPr>
            <a:r>
              <a:rPr lang="pt-BR" altLang="en-US" sz="3600" dirty="0">
                <a:latin typeface="Calibri" panose="020F0502020204030204" pitchFamily="34" charset="0"/>
                <a:cs typeface="Calibri" panose="020F0502020204030204" pitchFamily="34" charset="0"/>
              </a:rPr>
              <a:t>Primeiro Teorema do Bem Estar</a:t>
            </a:r>
          </a:p>
          <a:p>
            <a:pPr lvl="1" algn="just">
              <a:lnSpc>
                <a:spcPct val="90000"/>
              </a:lnSpc>
              <a:spcBef>
                <a:spcPct val="40000"/>
              </a:spcBef>
              <a:buClrTx/>
              <a:buFont typeface="Arial" panose="020B0604020202020204" pitchFamily="34" charset="0"/>
              <a:buChar char="•"/>
            </a:pPr>
            <a:r>
              <a:rPr lang="pt-BR" altLang="en-US" sz="3600" b="0" dirty="0">
                <a:latin typeface="Calibri" panose="020F0502020204030204" pitchFamily="34" charset="0"/>
                <a:cs typeface="Calibri" panose="020F0502020204030204" pitchFamily="34" charset="0"/>
              </a:rPr>
              <a:t>Em um mercado competitivo, todas as trocas mutuamente vantajosas serão realizadas, e a alocação de equilíbrio resultante será economicamente eficiente.</a:t>
            </a:r>
            <a:endParaRPr lang="pt-BR" altLang="en-US" sz="200" dirty="0"/>
          </a:p>
          <a:p>
            <a:pPr>
              <a:lnSpc>
                <a:spcPct val="90000"/>
              </a:lnSpc>
              <a:spcBef>
                <a:spcPct val="50000"/>
              </a:spcBef>
              <a:buClrTx/>
              <a:buFont typeface="Arial" panose="020B0604020202020204" pitchFamily="34" charset="0"/>
              <a:buChar char="•"/>
            </a:pPr>
            <a:r>
              <a:rPr lang="pt-BR" altLang="en-US" sz="3600" dirty="0">
                <a:latin typeface="Calibri" panose="020F0502020204030204" pitchFamily="34" charset="0"/>
                <a:cs typeface="Calibri" panose="020F0502020204030204" pitchFamily="34" charset="0"/>
              </a:rPr>
              <a:t>Questão de política: </a:t>
            </a:r>
            <a:r>
              <a:rPr lang="pt-BR" altLang="en-US" sz="3600" b="0" dirty="0">
                <a:latin typeface="Calibri" panose="020F0502020204030204" pitchFamily="34" charset="0"/>
                <a:cs typeface="Calibri" panose="020F0502020204030204" pitchFamily="34" charset="0"/>
              </a:rPr>
              <a:t>Nesse caso, qual é o papel do governo?</a:t>
            </a:r>
            <a:endParaRPr lang="pt-BR" altLang="en-US" sz="800" dirty="0">
              <a:latin typeface="Calibri" panose="020F0502020204030204" pitchFamily="34" charset="0"/>
              <a:cs typeface="Calibri" panose="020F0502020204030204" pitchFamily="34" charset="0"/>
            </a:endParaRPr>
          </a:p>
          <a:p>
            <a:pPr algn="just">
              <a:spcBef>
                <a:spcPct val="50000"/>
              </a:spcBef>
              <a:buClrTx/>
              <a:buFont typeface="Arial" panose="020B0604020202020204" pitchFamily="34" charset="0"/>
              <a:buChar char="•"/>
            </a:pPr>
            <a:r>
              <a:rPr lang="pt-BR" altLang="en-US" sz="3600" dirty="0">
                <a:latin typeface="Calibri" panose="020F0502020204030204" pitchFamily="34" charset="0"/>
                <a:cs typeface="Calibri" panose="020F0502020204030204" pitchFamily="34" charset="0"/>
              </a:rPr>
              <a:t>Uma alocação eficiente também é, necessariamente, equitativa ? </a:t>
            </a:r>
            <a:r>
              <a:rPr lang="pt-BR" altLang="en-US" sz="3600" dirty="0">
                <a:solidFill>
                  <a:srgbClr val="FF0000"/>
                </a:solidFill>
                <a:latin typeface="Calibri" panose="020F0502020204030204" pitchFamily="34" charset="0"/>
                <a:cs typeface="Calibri" panose="020F0502020204030204" pitchFamily="34" charset="0"/>
              </a:rPr>
              <a:t>Não</a:t>
            </a:r>
          </a:p>
          <a:p>
            <a:pPr lvl="1" algn="just">
              <a:spcBef>
                <a:spcPct val="50000"/>
              </a:spcBef>
              <a:buClrTx/>
              <a:buFont typeface="Arial" panose="020B0604020202020204" pitchFamily="34" charset="0"/>
              <a:buChar char="•"/>
            </a:pPr>
            <a:r>
              <a:rPr lang="pt-BR" altLang="en-US" sz="3400" b="0" dirty="0">
                <a:latin typeface="Calibri" panose="020F0502020204030204" pitchFamily="34" charset="0"/>
                <a:cs typeface="Calibri" panose="020F0502020204030204" pitchFamily="34" charset="0"/>
              </a:rPr>
              <a:t>Não há consenso com relação a melhor forma de definir e quantificar a equidade e o bem estar.</a:t>
            </a:r>
          </a:p>
          <a:p>
            <a:pPr lvl="1" algn="just">
              <a:lnSpc>
                <a:spcPct val="90000"/>
              </a:lnSpc>
              <a:spcBef>
                <a:spcPct val="40000"/>
              </a:spcBef>
              <a:buClrTx/>
              <a:buFont typeface="Wingdings" panose="05000000000000000000" pitchFamily="2" charset="2"/>
              <a:buChar char="§"/>
            </a:pPr>
            <a:endParaRPr lang="pt-BR" altLang="en-US" dirty="0"/>
          </a:p>
        </p:txBody>
      </p:sp>
      <p:sp>
        <p:nvSpPr>
          <p:cNvPr id="28676" name="CaixaDeTexto 4"/>
          <p:cNvSpPr txBox="1">
            <a:spLocks noChangeArrowheads="1"/>
          </p:cNvSpPr>
          <p:nvPr/>
        </p:nvSpPr>
        <p:spPr bwMode="auto">
          <a:xfrm>
            <a:off x="479376" y="260648"/>
            <a:ext cx="114492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3600" dirty="0"/>
              <a:t>A </a:t>
            </a:r>
            <a:r>
              <a:rPr lang="en-US" altLang="en-US" sz="3600" dirty="0" err="1"/>
              <a:t>Eficiência</a:t>
            </a:r>
            <a:r>
              <a:rPr lang="en-US" altLang="en-US" sz="3600" dirty="0"/>
              <a:t> </a:t>
            </a:r>
            <a:r>
              <a:rPr lang="en-US" altLang="en-US" sz="3600" dirty="0" err="1"/>
              <a:t>Econômica</a:t>
            </a:r>
            <a:r>
              <a:rPr lang="en-US" altLang="en-US" sz="3600" dirty="0"/>
              <a:t> </a:t>
            </a:r>
            <a:r>
              <a:rPr lang="en-US" altLang="en-US" sz="3600" dirty="0" err="1"/>
              <a:t>em</a:t>
            </a:r>
            <a:r>
              <a:rPr lang="en-US" altLang="en-US" sz="3600" dirty="0"/>
              <a:t> </a:t>
            </a:r>
            <a:r>
              <a:rPr lang="en-US" altLang="en-US" sz="3600" dirty="0" err="1"/>
              <a:t>Mercados</a:t>
            </a:r>
            <a:r>
              <a:rPr lang="en-US" altLang="en-US" sz="3600" dirty="0"/>
              <a:t> </a:t>
            </a:r>
            <a:r>
              <a:rPr lang="en-US" altLang="en-US" sz="3600" dirty="0" err="1"/>
              <a:t>Competitivos</a:t>
            </a:r>
            <a:endParaRPr lang="en-US" alt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675">
                                            <p:txEl>
                                              <p:pRg st="2" end="2"/>
                                            </p:txEl>
                                          </p:spTgt>
                                        </p:tgtEl>
                                        <p:attrNameLst>
                                          <p:attrName>style.visibility</p:attrName>
                                        </p:attrNameLst>
                                      </p:cBhvr>
                                      <p:to>
                                        <p:strVal val="visible"/>
                                      </p:to>
                                    </p:set>
                                    <p:anim calcmode="lin" valueType="num">
                                      <p:cBhvr additive="base">
                                        <p:cTn id="7"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8675">
                                            <p:txEl>
                                              <p:pRg st="3" end="3"/>
                                            </p:txEl>
                                          </p:spTgt>
                                        </p:tgtEl>
                                        <p:attrNameLst>
                                          <p:attrName>style.visibility</p:attrName>
                                        </p:attrNameLst>
                                      </p:cBhvr>
                                      <p:to>
                                        <p:strVal val="visible"/>
                                      </p:to>
                                    </p:set>
                                    <p:anim calcmode="lin" valueType="num">
                                      <p:cBhvr additive="base">
                                        <p:cTn id="13" dur="500" fill="hold"/>
                                        <p:tgtEl>
                                          <p:spTgt spid="2867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8675">
                                            <p:txEl>
                                              <p:pRg st="4" end="4"/>
                                            </p:txEl>
                                          </p:spTgt>
                                        </p:tgtEl>
                                        <p:attrNameLst>
                                          <p:attrName>style.visibility</p:attrName>
                                        </p:attrNameLst>
                                      </p:cBhvr>
                                      <p:to>
                                        <p:strVal val="visible"/>
                                      </p:to>
                                    </p:set>
                                    <p:anim calcmode="lin" valueType="num">
                                      <p:cBhvr additive="base">
                                        <p:cTn id="19" dur="500" fill="hold"/>
                                        <p:tgtEl>
                                          <p:spTgt spid="2867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67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a:xfrm>
            <a:off x="2209800" y="53752"/>
            <a:ext cx="7772400" cy="11430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Condições de Eficiência</a:t>
            </a:r>
            <a:r>
              <a:rPr lang="pt-BR" altLang="en-US" sz="4800" dirty="0">
                <a:solidFill>
                  <a:schemeClr val="tx1"/>
                </a:solidFill>
                <a:latin typeface="Calibri" panose="020F0502020204030204" pitchFamily="34" charset="0"/>
                <a:cs typeface="Calibri" panose="020F0502020204030204" pitchFamily="34" charset="0"/>
              </a:rPr>
              <a:t> </a:t>
            </a:r>
          </a:p>
        </p:txBody>
      </p:sp>
      <p:sp>
        <p:nvSpPr>
          <p:cNvPr id="30723" name="Rectangle 5"/>
          <p:cNvSpPr>
            <a:spLocks noGrp="1" noChangeArrowheads="1"/>
          </p:cNvSpPr>
          <p:nvPr>
            <p:ph idx="1"/>
          </p:nvPr>
        </p:nvSpPr>
        <p:spPr>
          <a:xfrm>
            <a:off x="191344" y="1052141"/>
            <a:ext cx="11809312" cy="4825131"/>
          </a:xfrm>
          <a:noFill/>
        </p:spPr>
        <p:txBody>
          <a:bodyPr/>
          <a:lstStyle/>
          <a:p>
            <a:pPr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Que condições devem ser satisfeitas para que o mercado seja eficiente?</a:t>
            </a:r>
          </a:p>
          <a:p>
            <a:pPr algn="just" eaLnBrk="1" hangingPunct="1">
              <a:buClrTx/>
              <a:buFont typeface="Arial" panose="020B0604020202020204" pitchFamily="34" charset="0"/>
              <a:buChar char="•"/>
            </a:pPr>
            <a:endParaRPr lang="pt-BR" altLang="en-US" sz="600" dirty="0">
              <a:latin typeface="Calibri" panose="020F0502020204030204" pitchFamily="34" charset="0"/>
              <a:cs typeface="Calibri" panose="020F0502020204030204" pitchFamily="34" charset="0"/>
            </a:endParaRPr>
          </a:p>
          <a:p>
            <a:pPr lvl="1" algn="just" eaLnBrk="1" hangingPunct="1">
              <a:buClrTx/>
              <a:buFont typeface="Arial" panose="020B0604020202020204" pitchFamily="34" charset="0"/>
              <a:buChar char="•"/>
            </a:pPr>
            <a:r>
              <a:rPr lang="pt-BR" altLang="en-US" sz="3600" b="1" dirty="0">
                <a:latin typeface="Calibri" panose="020F0502020204030204" pitchFamily="34" charset="0"/>
                <a:cs typeface="Calibri" panose="020F0502020204030204" pitchFamily="34" charset="0"/>
              </a:rPr>
              <a:t>Deve haver eficiência na troca → </a:t>
            </a:r>
            <a:r>
              <a:rPr lang="pt-BR" altLang="en-US" sz="3600" dirty="0">
                <a:latin typeface="Calibri" panose="020F0502020204030204" pitchFamily="34" charset="0"/>
                <a:cs typeface="Calibri" panose="020F0502020204030204" pitchFamily="34" charset="0"/>
              </a:rPr>
              <a:t>produção deve ser entregue àqueles indivíduos que a valorizam mais.</a:t>
            </a:r>
          </a:p>
          <a:p>
            <a:pPr lvl="1" algn="just" eaLnBrk="1" hangingPunct="1">
              <a:buClrTx/>
              <a:buFont typeface="Arial" panose="020B0604020202020204" pitchFamily="34" charset="0"/>
              <a:buChar char="•"/>
            </a:pPr>
            <a:endParaRPr lang="pt-BR" altLang="en-US" sz="400" dirty="0">
              <a:latin typeface="Calibri" panose="020F0502020204030204" pitchFamily="34" charset="0"/>
              <a:cs typeface="Calibri" panose="020F0502020204030204" pitchFamily="34" charset="0"/>
            </a:endParaRPr>
          </a:p>
          <a:p>
            <a:pPr lvl="1" algn="just" eaLnBrk="1" hangingPunct="1">
              <a:buClrTx/>
              <a:buFont typeface="Arial" panose="020B0604020202020204" pitchFamily="34" charset="0"/>
              <a:buChar char="•"/>
            </a:pPr>
            <a:r>
              <a:rPr lang="pt-BR" altLang="en-US" sz="3600" b="1" dirty="0">
                <a:latin typeface="Calibri" panose="020F0502020204030204" pitchFamily="34" charset="0"/>
                <a:cs typeface="Calibri" panose="020F0502020204030204" pitchFamily="34" charset="0"/>
              </a:rPr>
              <a:t>Deve haver eficiência na produção → </a:t>
            </a:r>
            <a:r>
              <a:rPr lang="pt-BR" altLang="en-US" sz="3600" dirty="0">
                <a:latin typeface="Calibri" panose="020F0502020204030204" pitchFamily="34" charset="0"/>
                <a:cs typeface="Calibri" panose="020F0502020204030204" pitchFamily="34" charset="0"/>
              </a:rPr>
              <a:t>o aumento da produção de um determinado bem implicará na redução da produção de outro bem.</a:t>
            </a:r>
          </a:p>
          <a:p>
            <a:pPr lvl="1" algn="just" eaLnBrk="1" hangingPunct="1">
              <a:buClrTx/>
              <a:buFont typeface="Arial" panose="020B0604020202020204" pitchFamily="34" charset="0"/>
              <a:buChar char="•"/>
            </a:pPr>
            <a:endParaRPr lang="pt-BR" altLang="en-US" sz="400" dirty="0">
              <a:latin typeface="Calibri" panose="020F0502020204030204" pitchFamily="34" charset="0"/>
              <a:cs typeface="Calibri" panose="020F0502020204030204" pitchFamily="34" charset="0"/>
            </a:endParaRPr>
          </a:p>
          <a:p>
            <a:pPr lvl="1" algn="just" eaLnBrk="1" hangingPunct="1">
              <a:buClrTx/>
              <a:buFont typeface="Arial" panose="020B0604020202020204" pitchFamily="34" charset="0"/>
              <a:buChar char="•"/>
            </a:pPr>
            <a:r>
              <a:rPr lang="pt-BR" altLang="en-US" sz="3600" dirty="0">
                <a:latin typeface="Calibri" panose="020F0502020204030204" pitchFamily="34" charset="0"/>
                <a:cs typeface="Calibri" panose="020F0502020204030204" pitchFamily="34" charset="0"/>
              </a:rPr>
              <a:t>O vetor de produção deve ser tal que atenda a demanda (predominância da soberania do consumidor).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23">
                                            <p:txEl>
                                              <p:pRg st="2" end="2"/>
                                            </p:txEl>
                                          </p:spTgt>
                                        </p:tgtEl>
                                        <p:attrNameLst>
                                          <p:attrName>style.visibility</p:attrName>
                                        </p:attrNameLst>
                                      </p:cBhvr>
                                      <p:to>
                                        <p:strVal val="visible"/>
                                      </p:to>
                                    </p:set>
                                    <p:anim calcmode="lin" valueType="num">
                                      <p:cBhvr additive="base">
                                        <p:cTn id="7" dur="5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23">
                                            <p:txEl>
                                              <p:pRg st="4" end="4"/>
                                            </p:txEl>
                                          </p:spTgt>
                                        </p:tgtEl>
                                        <p:attrNameLst>
                                          <p:attrName>style.visibility</p:attrName>
                                        </p:attrNameLst>
                                      </p:cBhvr>
                                      <p:to>
                                        <p:strVal val="visible"/>
                                      </p:to>
                                    </p:set>
                                    <p:anim calcmode="lin" valueType="num">
                                      <p:cBhvr additive="base">
                                        <p:cTn id="13" dur="500" fill="hold"/>
                                        <p:tgtEl>
                                          <p:spTgt spid="3072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23">
                                            <p:txEl>
                                              <p:pRg st="6" end="6"/>
                                            </p:txEl>
                                          </p:spTgt>
                                        </p:tgtEl>
                                        <p:attrNameLst>
                                          <p:attrName>style.visibility</p:attrName>
                                        </p:attrNameLst>
                                      </p:cBhvr>
                                      <p:to>
                                        <p:strVal val="visible"/>
                                      </p:to>
                                    </p:set>
                                    <p:anim calcmode="lin" valueType="num">
                                      <p:cBhvr additive="base">
                                        <p:cTn id="19" dur="500" fill="hold"/>
                                        <p:tgtEl>
                                          <p:spTgt spid="3072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2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6728" y="125760"/>
            <a:ext cx="13249472" cy="1143000"/>
          </a:xfrm>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O Papel do Governo nas Economias Modernas</a:t>
            </a:r>
          </a:p>
        </p:txBody>
      </p:sp>
      <p:sp>
        <p:nvSpPr>
          <p:cNvPr id="6147" name="Rectangle 3"/>
          <p:cNvSpPr>
            <a:spLocks noGrp="1" noChangeArrowheads="1"/>
          </p:cNvSpPr>
          <p:nvPr>
            <p:ph idx="1"/>
          </p:nvPr>
        </p:nvSpPr>
        <p:spPr>
          <a:xfrm>
            <a:off x="191344" y="1487016"/>
            <a:ext cx="11737304" cy="3886200"/>
          </a:xfrm>
        </p:spPr>
        <p:txBody>
          <a:bodyPr/>
          <a:lstStyle/>
          <a:p>
            <a:pPr algn="just" eaLnBrk="1" hangingPunct="1">
              <a:buClrTx/>
              <a:buFont typeface="Arial" panose="020B0604020202020204" pitchFamily="34" charset="0"/>
              <a:buChar char="•"/>
            </a:pPr>
            <a:r>
              <a:rPr lang="pt-BR" altLang="en-US" sz="4400" b="1" dirty="0">
                <a:latin typeface="Calibri" panose="020F0502020204030204" pitchFamily="34" charset="0"/>
                <a:cs typeface="Calibri" panose="020F0502020204030204" pitchFamily="34" charset="0"/>
              </a:rPr>
              <a:t>Em economias ocidentais de economia mista:</a:t>
            </a:r>
          </a:p>
          <a:p>
            <a:pPr algn="just" eaLnBrk="1" hangingPunct="1">
              <a:buClrTx/>
              <a:buFont typeface="Arial" panose="020B0604020202020204" pitchFamily="34" charset="0"/>
              <a:buChar char="•"/>
            </a:pPr>
            <a:endParaRPr lang="pt-BR" altLang="en-US" sz="400" dirty="0">
              <a:latin typeface="Calibri" panose="020F0502020204030204" pitchFamily="34" charset="0"/>
              <a:cs typeface="Calibri" panose="020F0502020204030204" pitchFamily="34" charset="0"/>
            </a:endParaRPr>
          </a:p>
          <a:p>
            <a:pPr lvl="1" algn="just" eaLnBrk="1" hangingPunct="1">
              <a:buClrTx/>
              <a:buFont typeface="Arial" panose="020B0604020202020204" pitchFamily="34" charset="0"/>
              <a:buChar char="•"/>
            </a:pPr>
            <a:r>
              <a:rPr lang="pt-BR" altLang="en-US" sz="4400" dirty="0">
                <a:latin typeface="Calibri" panose="020F0502020204030204" pitchFamily="34" charset="0"/>
                <a:cs typeface="Calibri" panose="020F0502020204030204" pitchFamily="34" charset="0"/>
              </a:rPr>
              <a:t>Atividades econômicas executadas por empresas privadas e pelo governo.</a:t>
            </a:r>
          </a:p>
          <a:p>
            <a:pPr lvl="1" algn="just" eaLnBrk="1" hangingPunct="1">
              <a:buClrTx/>
              <a:buFont typeface="Arial" panose="020B0604020202020204" pitchFamily="34" charset="0"/>
              <a:buChar char="•"/>
            </a:pPr>
            <a:endParaRPr lang="pt-BR" altLang="en-US" sz="400" dirty="0">
              <a:latin typeface="Calibri" panose="020F0502020204030204" pitchFamily="34" charset="0"/>
              <a:cs typeface="Calibri" panose="020F0502020204030204" pitchFamily="34" charset="0"/>
            </a:endParaRPr>
          </a:p>
          <a:p>
            <a:pPr lvl="1" algn="just" eaLnBrk="1" hangingPunct="1">
              <a:buClrTx/>
              <a:buFont typeface="Arial" panose="020B0604020202020204" pitchFamily="34" charset="0"/>
              <a:buChar char="•"/>
            </a:pPr>
            <a:r>
              <a:rPr lang="pt-BR" altLang="en-US" sz="4400" dirty="0">
                <a:latin typeface="Calibri" panose="020F0502020204030204" pitchFamily="34" charset="0"/>
                <a:cs typeface="Calibri" panose="020F0502020204030204" pitchFamily="34" charset="0"/>
              </a:rPr>
              <a:t>Governo pode alterar o comportamento do setor privado, através da regulação, tributos e subsídios.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2" end="2"/>
                                            </p:txEl>
                                          </p:spTgt>
                                        </p:tgtEl>
                                        <p:attrNameLst>
                                          <p:attrName>style.visibility</p:attrName>
                                        </p:attrNameLst>
                                      </p:cBhvr>
                                      <p:to>
                                        <p:strVal val="visible"/>
                                      </p:to>
                                    </p:set>
                                    <p:anim calcmode="lin" valueType="num">
                                      <p:cBhvr additive="base">
                                        <p:cTn id="7"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7">
                                            <p:txEl>
                                              <p:pRg st="4" end="4"/>
                                            </p:txEl>
                                          </p:spTgt>
                                        </p:tgtEl>
                                        <p:attrNameLst>
                                          <p:attrName>style.visibility</p:attrName>
                                        </p:attrNameLst>
                                      </p:cBhvr>
                                      <p:to>
                                        <p:strVal val="visible"/>
                                      </p:to>
                                    </p:set>
                                    <p:anim calcmode="lin" valueType="num">
                                      <p:cBhvr additive="base">
                                        <p:cTn id="13"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E68DAD2E-D50F-41B9-B0BF-7E1750D89EF3}"/>
              </a:ext>
            </a:extLst>
          </p:cNvPr>
          <p:cNvSpPr txBox="1">
            <a:spLocks noChangeArrowheads="1"/>
          </p:cNvSpPr>
          <p:nvPr/>
        </p:nvSpPr>
        <p:spPr>
          <a:xfrm>
            <a:off x="107504" y="1268760"/>
            <a:ext cx="11965160" cy="1353156"/>
          </a:xfrm>
          <a:prstGeom prst="rect">
            <a:avLst/>
          </a:prstGeom>
          <a:noFill/>
        </p:spPr>
        <p:txBody>
          <a:bodyPr>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99000"/>
              <a:buFont typeface="Arial" panose="020B0604020202020204" pitchFamily="34" charset="0"/>
              <a:buChar char="•"/>
            </a:pPr>
            <a:r>
              <a:rPr lang="pt-BR" altLang="en-US" sz="3800" b="0" dirty="0">
                <a:latin typeface="Calibri" panose="020F0502020204030204" pitchFamily="34" charset="0"/>
                <a:cs typeface="Calibri" panose="020F0502020204030204" pitchFamily="34" charset="0"/>
              </a:rPr>
              <a:t>Funções de bem estar social descrevem os pesos específicos atribuídos à utilidade de cada indivíduo na determinação do que seja socialmente desejável. Como isso envolve </a:t>
            </a:r>
            <a:r>
              <a:rPr lang="pt-BR" altLang="en-US" sz="3800" dirty="0">
                <a:latin typeface="Calibri" panose="020F0502020204030204" pitchFamily="34" charset="0"/>
                <a:cs typeface="Calibri" panose="020F0502020204030204" pitchFamily="34" charset="0"/>
              </a:rPr>
              <a:t>juízo de valor </a:t>
            </a:r>
            <a:r>
              <a:rPr lang="pt-BR" altLang="en-US" sz="3800" b="0" dirty="0">
                <a:latin typeface="Calibri" panose="020F0502020204030204" pitchFamily="34" charset="0"/>
                <a:cs typeface="Calibri" panose="020F0502020204030204" pitchFamily="34" charset="0"/>
              </a:rPr>
              <a:t>(questão normativa), temos várias possibilidades:</a:t>
            </a:r>
          </a:p>
          <a:p>
            <a:pPr lvl="1" algn="just">
              <a:buClrTx/>
              <a:buSzPct val="99000"/>
              <a:buFont typeface="Arial" panose="020B0604020202020204" pitchFamily="34" charset="0"/>
              <a:buChar char="•"/>
            </a:pPr>
            <a:endParaRPr lang="pt-BR" altLang="en-US" sz="3800" b="0" dirty="0">
              <a:latin typeface="Calibri" panose="020F0502020204030204" pitchFamily="34" charset="0"/>
              <a:cs typeface="Calibri" panose="020F0502020204030204" pitchFamily="34" charset="0"/>
            </a:endParaRPr>
          </a:p>
          <a:p>
            <a:pPr lvl="1" algn="just">
              <a:buClrTx/>
              <a:buSzPct val="99000"/>
              <a:buFont typeface="Arial" panose="020B0604020202020204" pitchFamily="34" charset="0"/>
              <a:buChar char="•"/>
            </a:pPr>
            <a:endParaRPr lang="pt-BR" altLang="en-US" sz="3800" b="0" dirty="0">
              <a:latin typeface="Calibri" panose="020F0502020204030204" pitchFamily="34" charset="0"/>
              <a:cs typeface="Calibri" panose="020F0502020204030204" pitchFamily="34" charset="0"/>
            </a:endParaRPr>
          </a:p>
        </p:txBody>
      </p:sp>
      <p:sp>
        <p:nvSpPr>
          <p:cNvPr id="7" name="Rectangle 4">
            <a:extLst>
              <a:ext uri="{FF2B5EF4-FFF2-40B4-BE49-F238E27FC236}">
                <a16:creationId xmlns:a16="http://schemas.microsoft.com/office/drawing/2014/main" id="{47B2A34F-D198-4187-B371-CB3AA6A03D20}"/>
              </a:ext>
            </a:extLst>
          </p:cNvPr>
          <p:cNvSpPr>
            <a:spLocks noGrp="1" noChangeArrowheads="1"/>
          </p:cNvSpPr>
          <p:nvPr>
            <p:ph type="title"/>
          </p:nvPr>
        </p:nvSpPr>
        <p:spPr>
          <a:xfrm>
            <a:off x="1703512" y="125760"/>
            <a:ext cx="9145016" cy="11430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Funções (Medidas) de Bem Estar</a:t>
            </a:r>
            <a:r>
              <a:rPr lang="pt-BR" altLang="en-US" sz="4800" dirty="0">
                <a:solidFill>
                  <a:schemeClr val="tx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18624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A05FDB47-D817-44F0-AFC9-29D0DEA3F708}"/>
              </a:ext>
            </a:extLst>
          </p:cNvPr>
          <p:cNvSpPr txBox="1">
            <a:spLocks noChangeArrowheads="1"/>
          </p:cNvSpPr>
          <p:nvPr/>
        </p:nvSpPr>
        <p:spPr>
          <a:xfrm>
            <a:off x="251519" y="1268760"/>
            <a:ext cx="11749137" cy="4464496"/>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a:spcBef>
                <a:spcPts val="0"/>
              </a:spcBef>
              <a:buFont typeface="+mj-lt"/>
              <a:buAutoNum type="alphaLcParenR"/>
            </a:pPr>
            <a:r>
              <a:rPr lang="pt-BR" altLang="en-US" sz="3400" dirty="0">
                <a:latin typeface="Calibri" panose="020F0502020204030204" pitchFamily="34" charset="0"/>
                <a:cs typeface="Calibri" panose="020F0502020204030204" pitchFamily="34" charset="0"/>
              </a:rPr>
              <a:t>Igualitária →</a:t>
            </a:r>
            <a:r>
              <a:rPr lang="pt-BR" altLang="en-US" sz="3400" b="0" dirty="0">
                <a:latin typeface="Calibri" panose="020F0502020204030204" pitchFamily="34" charset="0"/>
                <a:cs typeface="Calibri" panose="020F0502020204030204" pitchFamily="34" charset="0"/>
              </a:rPr>
              <a:t> Todos os membros da sociedade recebem quantidades iguais de bens.</a:t>
            </a:r>
          </a:p>
          <a:p>
            <a:pPr marL="457200" indent="-457200" algn="just">
              <a:spcBef>
                <a:spcPts val="0"/>
              </a:spcBef>
              <a:buFont typeface="+mj-lt"/>
              <a:buAutoNum type="alphaLcParenR"/>
            </a:pPr>
            <a:endParaRPr lang="pt-BR" altLang="en-US" sz="1200" b="0" dirty="0">
              <a:latin typeface="Calibri" panose="020F0502020204030204" pitchFamily="34" charset="0"/>
              <a:cs typeface="Calibri" panose="020F0502020204030204" pitchFamily="34" charset="0"/>
            </a:endParaRPr>
          </a:p>
          <a:p>
            <a:pPr marL="457200" indent="-457200" algn="just">
              <a:lnSpc>
                <a:spcPct val="100000"/>
              </a:lnSpc>
              <a:spcBef>
                <a:spcPts val="600"/>
              </a:spcBef>
              <a:buFont typeface="+mj-lt"/>
              <a:buAutoNum type="alphaLcParenR"/>
            </a:pPr>
            <a:r>
              <a:rPr lang="pt-BR" altLang="en-US" sz="3400" dirty="0" err="1">
                <a:latin typeface="Calibri" panose="020F0502020204030204" pitchFamily="34" charset="0"/>
                <a:cs typeface="Calibri" panose="020F0502020204030204" pitchFamily="34" charset="0"/>
              </a:rPr>
              <a:t>Rawlsiana</a:t>
            </a:r>
            <a:r>
              <a:rPr lang="pt-BR" altLang="en-US" sz="3400" dirty="0">
                <a:latin typeface="Calibri" panose="020F0502020204030204" pitchFamily="34" charset="0"/>
                <a:cs typeface="Calibri" panose="020F0502020204030204" pitchFamily="34" charset="0"/>
              </a:rPr>
              <a:t> → </a:t>
            </a:r>
            <a:r>
              <a:rPr lang="pt-BR" altLang="en-US" sz="3400" b="0" dirty="0">
                <a:latin typeface="Calibri" panose="020F0502020204030204" pitchFamily="34" charset="0"/>
                <a:cs typeface="Calibri" panose="020F0502020204030204" pitchFamily="34" charset="0"/>
              </a:rPr>
              <a:t>Maximiza a utilidade da pessoa com o mais baixo nível de bem estar:</a:t>
            </a:r>
          </a:p>
          <a:p>
            <a:pPr marL="457200" indent="-457200" algn="just">
              <a:lnSpc>
                <a:spcPct val="100000"/>
              </a:lnSpc>
              <a:spcBef>
                <a:spcPts val="600"/>
              </a:spcBef>
              <a:buFont typeface="+mj-lt"/>
              <a:buAutoNum type="alphaLcParenR"/>
            </a:pPr>
            <a:endParaRPr lang="pt-BR" altLang="en-US" sz="1200" b="0" dirty="0">
              <a:latin typeface="Calibri" panose="020F0502020204030204" pitchFamily="34" charset="0"/>
              <a:cs typeface="Calibri" panose="020F0502020204030204" pitchFamily="34" charset="0"/>
            </a:endParaRPr>
          </a:p>
          <a:p>
            <a:pPr marL="457200" indent="-457200" algn="just">
              <a:spcBef>
                <a:spcPts val="0"/>
              </a:spcBef>
              <a:buFont typeface="+mj-lt"/>
              <a:buAutoNum type="alphaLcParenR"/>
            </a:pPr>
            <a:r>
              <a:rPr lang="pt-BR" altLang="en-US" sz="3400" dirty="0">
                <a:latin typeface="Calibri" panose="020F0502020204030204" pitchFamily="34" charset="0"/>
                <a:cs typeface="Calibri" panose="020F0502020204030204" pitchFamily="34" charset="0"/>
              </a:rPr>
              <a:t>Utilitária (</a:t>
            </a:r>
            <a:r>
              <a:rPr lang="pt-BR" altLang="en-US" sz="3400" dirty="0" err="1">
                <a:latin typeface="Calibri" panose="020F0502020204030204" pitchFamily="34" charset="0"/>
                <a:cs typeface="Calibri" panose="020F0502020204030204" pitchFamily="34" charset="0"/>
              </a:rPr>
              <a:t>Benthamita</a:t>
            </a:r>
            <a:r>
              <a:rPr lang="pt-BR" altLang="en-US" sz="3400" dirty="0">
                <a:latin typeface="Calibri" panose="020F0502020204030204" pitchFamily="34" charset="0"/>
                <a:cs typeface="Calibri" panose="020F0502020204030204" pitchFamily="34" charset="0"/>
              </a:rPr>
              <a:t>) → </a:t>
            </a:r>
            <a:r>
              <a:rPr lang="pt-BR" altLang="en-US" sz="3400" b="0" dirty="0">
                <a:latin typeface="Calibri" panose="020F0502020204030204" pitchFamily="34" charset="0"/>
                <a:cs typeface="Calibri" panose="020F0502020204030204" pitchFamily="34" charset="0"/>
              </a:rPr>
              <a:t>Maximiza a utilidade total de todos os membros da sociedade.</a:t>
            </a:r>
          </a:p>
          <a:p>
            <a:pPr marL="457200" indent="-457200" algn="just">
              <a:spcBef>
                <a:spcPts val="0"/>
              </a:spcBef>
              <a:buFont typeface="+mj-lt"/>
              <a:buAutoNum type="alphaLcParenR"/>
            </a:pPr>
            <a:endParaRPr lang="pt-BR" altLang="en-US" sz="2200" b="0" dirty="0">
              <a:latin typeface="Calibri" panose="020F0502020204030204" pitchFamily="34" charset="0"/>
              <a:cs typeface="Calibri" panose="020F0502020204030204" pitchFamily="34" charset="0"/>
            </a:endParaRPr>
          </a:p>
          <a:p>
            <a:pPr marL="457200" indent="-457200" algn="just">
              <a:spcBef>
                <a:spcPts val="0"/>
              </a:spcBef>
              <a:buFont typeface="+mj-lt"/>
              <a:buAutoNum type="alphaLcParenR"/>
            </a:pPr>
            <a:endParaRPr lang="pt-BR" altLang="en-US" sz="3000" b="0" dirty="0">
              <a:latin typeface="Calibri" panose="020F0502020204030204" pitchFamily="34" charset="0"/>
              <a:cs typeface="Calibri" panose="020F0502020204030204" pitchFamily="34" charset="0"/>
            </a:endParaRPr>
          </a:p>
          <a:p>
            <a:pPr marL="457200" indent="-457200" algn="just">
              <a:spcBef>
                <a:spcPts val="0"/>
              </a:spcBef>
              <a:buFont typeface="+mj-lt"/>
              <a:buAutoNum type="alphaLcParenR"/>
            </a:pPr>
            <a:endParaRPr lang="pt-BR" altLang="en-US" sz="2200" b="0" dirty="0">
              <a:latin typeface="Calibri" panose="020F0502020204030204" pitchFamily="34" charset="0"/>
              <a:cs typeface="Calibri" panose="020F0502020204030204" pitchFamily="34" charset="0"/>
            </a:endParaRPr>
          </a:p>
          <a:p>
            <a:pPr marL="457200" indent="-457200" algn="just">
              <a:spcBef>
                <a:spcPts val="0"/>
              </a:spcBef>
              <a:buFont typeface="+mj-lt"/>
              <a:buAutoNum type="alphaLcParenR"/>
            </a:pPr>
            <a:r>
              <a:rPr lang="pt-BR" altLang="en-US" sz="3400" dirty="0">
                <a:latin typeface="Calibri" panose="020F0502020204030204" pitchFamily="34" charset="0"/>
                <a:cs typeface="Calibri" panose="020F0502020204030204" pitchFamily="34" charset="0"/>
              </a:rPr>
              <a:t>Orientada Pelo Mercado → </a:t>
            </a:r>
            <a:r>
              <a:rPr lang="pt-BR" altLang="en-US" sz="3400" b="0" dirty="0">
                <a:latin typeface="Calibri" panose="020F0502020204030204" pitchFamily="34" charset="0"/>
                <a:cs typeface="Calibri" panose="020F0502020204030204" pitchFamily="34" charset="0"/>
              </a:rPr>
              <a:t>O resultado de mercado é o mais equitativo.</a:t>
            </a:r>
          </a:p>
        </p:txBody>
      </p:sp>
      <p:graphicFrame>
        <p:nvGraphicFramePr>
          <p:cNvPr id="5" name="Object 1">
            <a:extLst>
              <a:ext uri="{FF2B5EF4-FFF2-40B4-BE49-F238E27FC236}">
                <a16:creationId xmlns:a16="http://schemas.microsoft.com/office/drawing/2014/main" id="{280F80F2-E895-4775-A92D-4D57821A4C19}"/>
              </a:ext>
            </a:extLst>
          </p:cNvPr>
          <p:cNvGraphicFramePr>
            <a:graphicFrameLocks noChangeAspect="1"/>
          </p:cNvGraphicFramePr>
          <p:nvPr>
            <p:extLst>
              <p:ext uri="{D42A27DB-BD31-4B8C-83A1-F6EECF244321}">
                <p14:modId xmlns:p14="http://schemas.microsoft.com/office/powerpoint/2010/main" val="105117288"/>
              </p:ext>
            </p:extLst>
          </p:nvPr>
        </p:nvGraphicFramePr>
        <p:xfrm>
          <a:off x="4233267" y="2997200"/>
          <a:ext cx="3734941" cy="673100"/>
        </p:xfrm>
        <a:graphic>
          <a:graphicData uri="http://schemas.openxmlformats.org/presentationml/2006/ole">
            <mc:AlternateContent xmlns:mc="http://schemas.openxmlformats.org/markup-compatibility/2006">
              <mc:Choice xmlns:v="urn:schemas-microsoft-com:vml" Requires="v">
                <p:oleObj name="Equation" r:id="rId2" imgW="1688760" imgH="279360" progId="Equation.DSMT4">
                  <p:embed/>
                </p:oleObj>
              </mc:Choice>
              <mc:Fallback>
                <p:oleObj name="Equation" r:id="rId2" imgW="1688760" imgH="279360" progId="Equation.DSMT4">
                  <p:embed/>
                  <p:pic>
                    <p:nvPicPr>
                      <p:cNvPr id="6" name="Object 1">
                        <a:extLst>
                          <a:ext uri="{FF2B5EF4-FFF2-40B4-BE49-F238E27FC236}">
                            <a16:creationId xmlns:a16="http://schemas.microsoft.com/office/drawing/2014/main" id="{37C49DA5-57F8-4698-AD0E-86607FD0AA58}"/>
                          </a:ext>
                        </a:extLst>
                      </p:cNvPr>
                      <p:cNvPicPr>
                        <a:picLocks noChangeAspect="1" noChangeArrowheads="1"/>
                      </p:cNvPicPr>
                      <p:nvPr/>
                    </p:nvPicPr>
                    <p:blipFill>
                      <a:blip r:embed="rId3"/>
                      <a:srcRect/>
                      <a:stretch>
                        <a:fillRect/>
                      </a:stretch>
                    </p:blipFill>
                    <p:spPr bwMode="auto">
                      <a:xfrm>
                        <a:off x="4233267" y="2997200"/>
                        <a:ext cx="3734941" cy="673100"/>
                      </a:xfrm>
                      <a:prstGeom prst="rect">
                        <a:avLst/>
                      </a:prstGeom>
                      <a:noFill/>
                      <a:ln>
                        <a:noFill/>
                      </a:ln>
                    </p:spPr>
                  </p:pic>
                </p:oleObj>
              </mc:Fallback>
            </mc:AlternateContent>
          </a:graphicData>
        </a:graphic>
      </p:graphicFrame>
      <p:sp>
        <p:nvSpPr>
          <p:cNvPr id="6" name="Rectangle 4">
            <a:extLst>
              <a:ext uri="{FF2B5EF4-FFF2-40B4-BE49-F238E27FC236}">
                <a16:creationId xmlns:a16="http://schemas.microsoft.com/office/drawing/2014/main" id="{2558C340-BC5C-4675-B208-A4E4ED1E7EBA}"/>
              </a:ext>
            </a:extLst>
          </p:cNvPr>
          <p:cNvSpPr>
            <a:spLocks noGrp="1" noChangeArrowheads="1"/>
          </p:cNvSpPr>
          <p:nvPr>
            <p:ph type="title"/>
          </p:nvPr>
        </p:nvSpPr>
        <p:spPr>
          <a:xfrm>
            <a:off x="1703512" y="125760"/>
            <a:ext cx="9145016" cy="11430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Funções (Medidas) de Bem Estar</a:t>
            </a:r>
            <a:r>
              <a:rPr lang="pt-BR" altLang="en-US" sz="4800" dirty="0">
                <a:solidFill>
                  <a:schemeClr val="tx1"/>
                </a:solidFill>
                <a:latin typeface="Calibri" panose="020F0502020204030204" pitchFamily="34" charset="0"/>
                <a:cs typeface="Calibri" panose="020F0502020204030204" pitchFamily="34" charset="0"/>
              </a:rPr>
              <a:t> </a:t>
            </a:r>
          </a:p>
        </p:txBody>
      </p:sp>
      <p:graphicFrame>
        <p:nvGraphicFramePr>
          <p:cNvPr id="7" name="Object 1">
            <a:extLst>
              <a:ext uri="{FF2B5EF4-FFF2-40B4-BE49-F238E27FC236}">
                <a16:creationId xmlns:a16="http://schemas.microsoft.com/office/drawing/2014/main" id="{9C8B6F0A-9235-44EC-A3EB-342755B79EA0}"/>
              </a:ext>
            </a:extLst>
          </p:cNvPr>
          <p:cNvGraphicFramePr>
            <a:graphicFrameLocks noChangeAspect="1"/>
          </p:cNvGraphicFramePr>
          <p:nvPr>
            <p:extLst>
              <p:ext uri="{D42A27DB-BD31-4B8C-83A1-F6EECF244321}">
                <p14:modId xmlns:p14="http://schemas.microsoft.com/office/powerpoint/2010/main" val="2530110201"/>
              </p:ext>
            </p:extLst>
          </p:nvPr>
        </p:nvGraphicFramePr>
        <p:xfrm>
          <a:off x="839416" y="4457353"/>
          <a:ext cx="4379698" cy="1131887"/>
        </p:xfrm>
        <a:graphic>
          <a:graphicData uri="http://schemas.openxmlformats.org/presentationml/2006/ole">
            <mc:AlternateContent xmlns:mc="http://schemas.openxmlformats.org/markup-compatibility/2006">
              <mc:Choice xmlns:v="urn:schemas-microsoft-com:vml" Requires="v">
                <p:oleObj name="Equation" r:id="rId4" imgW="1854000" imgH="469800" progId="Equation.DSMT4">
                  <p:embed/>
                </p:oleObj>
              </mc:Choice>
              <mc:Fallback>
                <p:oleObj name="Equation" r:id="rId4" imgW="1854000" imgH="469800" progId="Equation.DSMT4">
                  <p:embed/>
                  <p:pic>
                    <p:nvPicPr>
                      <p:cNvPr id="5" name="Object 1">
                        <a:extLst>
                          <a:ext uri="{FF2B5EF4-FFF2-40B4-BE49-F238E27FC236}">
                            <a16:creationId xmlns:a16="http://schemas.microsoft.com/office/drawing/2014/main" id="{280F80F2-E895-4775-A92D-4D57821A4C19}"/>
                          </a:ext>
                        </a:extLst>
                      </p:cNvPr>
                      <p:cNvPicPr>
                        <a:picLocks noChangeAspect="1" noChangeArrowheads="1"/>
                      </p:cNvPicPr>
                      <p:nvPr/>
                    </p:nvPicPr>
                    <p:blipFill>
                      <a:blip r:embed="rId5"/>
                      <a:srcRect/>
                      <a:stretch>
                        <a:fillRect/>
                      </a:stretch>
                    </p:blipFill>
                    <p:spPr bwMode="auto">
                      <a:xfrm>
                        <a:off x="839416" y="4457353"/>
                        <a:ext cx="4379698" cy="1131887"/>
                      </a:xfrm>
                      <a:prstGeom prst="rect">
                        <a:avLst/>
                      </a:prstGeom>
                      <a:noFill/>
                      <a:ln>
                        <a:noFill/>
                      </a:ln>
                    </p:spPr>
                  </p:pic>
                </p:oleObj>
              </mc:Fallback>
            </mc:AlternateContent>
          </a:graphicData>
        </a:graphic>
      </p:graphicFrame>
      <p:sp>
        <p:nvSpPr>
          <p:cNvPr id="8" name="CaixaDeTexto 7">
            <a:extLst>
              <a:ext uri="{FF2B5EF4-FFF2-40B4-BE49-F238E27FC236}">
                <a16:creationId xmlns:a16="http://schemas.microsoft.com/office/drawing/2014/main" id="{D308410B-9855-41D6-BBF8-00125E4BEC10}"/>
              </a:ext>
            </a:extLst>
          </p:cNvPr>
          <p:cNvSpPr txBox="1"/>
          <p:nvPr/>
        </p:nvSpPr>
        <p:spPr>
          <a:xfrm>
            <a:off x="5303912" y="4869160"/>
            <a:ext cx="6888088" cy="461665"/>
          </a:xfrm>
          <a:prstGeom prst="rect">
            <a:avLst/>
          </a:prstGeom>
          <a:noFill/>
        </p:spPr>
        <p:txBody>
          <a:bodyPr wrap="square" rtlCol="0">
            <a:spAutoFit/>
          </a:bodyPr>
          <a:lstStyle/>
          <a:p>
            <a:r>
              <a:rPr lang="pt-BR" sz="2400" b="0" dirty="0">
                <a:solidFill>
                  <a:schemeClr val="tx1"/>
                </a:solidFill>
                <a:latin typeface="Calibri" panose="020F0502020204030204" pitchFamily="34" charset="0"/>
                <a:cs typeface="Calibri" panose="020F0502020204030204" pitchFamily="34" charset="0"/>
              </a:rPr>
              <a:t>Onde </a:t>
            </a:r>
            <a:r>
              <a:rPr lang="pt-BR" sz="2400" b="0" dirty="0">
                <a:solidFill>
                  <a:schemeClr val="tx1"/>
                </a:solidFill>
                <a:latin typeface="Symbol" panose="05050102010706020507" pitchFamily="18" charset="2"/>
                <a:cs typeface="Calibri" panose="020F0502020204030204" pitchFamily="34" charset="0"/>
              </a:rPr>
              <a:t>a</a:t>
            </a:r>
            <a:r>
              <a:rPr lang="pt-BR" sz="1600" b="0" dirty="0">
                <a:solidFill>
                  <a:schemeClr val="tx1"/>
                </a:solidFill>
                <a:latin typeface="Calibri" panose="020F0502020204030204" pitchFamily="34" charset="0"/>
                <a:cs typeface="Calibri" panose="020F0502020204030204" pitchFamily="34" charset="0"/>
              </a:rPr>
              <a:t>i</a:t>
            </a:r>
            <a:r>
              <a:rPr lang="pt-BR" sz="2400" b="0" dirty="0">
                <a:solidFill>
                  <a:schemeClr val="tx1"/>
                </a:solidFill>
                <a:latin typeface="Calibri" panose="020F0502020204030204" pitchFamily="34" charset="0"/>
                <a:cs typeface="Calibri" panose="020F0502020204030204" pitchFamily="34" charset="0"/>
              </a:rPr>
              <a:t> refere-se ao peso atribuído a cada indivíduo.</a:t>
            </a:r>
          </a:p>
        </p:txBody>
      </p:sp>
    </p:spTree>
    <p:extLst>
      <p:ext uri="{BB962C8B-B14F-4D97-AF65-F5344CB8AC3E}">
        <p14:creationId xmlns:p14="http://schemas.microsoft.com/office/powerpoint/2010/main" val="2184974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4">
                                            <p:txEl>
                                              <p:pRg st="8" end="8"/>
                                            </p:txEl>
                                          </p:spTgt>
                                        </p:tgtEl>
                                        <p:attrNameLst>
                                          <p:attrName>style.visibility</p:attrName>
                                        </p:attrNameLst>
                                      </p:cBhvr>
                                      <p:to>
                                        <p:strVal val="visible"/>
                                      </p:to>
                                    </p:set>
                                    <p:anim calcmode="lin" valueType="num">
                                      <p:cBhvr additive="base">
                                        <p:cTn id="4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a:xfrm>
            <a:off x="72008" y="116632"/>
            <a:ext cx="12216680" cy="1143000"/>
          </a:xfrm>
          <a:noFill/>
        </p:spPr>
        <p:txBody>
          <a:bodyPr/>
          <a:lstStyle/>
          <a:p>
            <a:pPr algn="just" eaLnBrk="1" hangingPunct="1"/>
            <a:r>
              <a:rPr lang="pt-BR" altLang="en-US" sz="4300" b="1" dirty="0">
                <a:solidFill>
                  <a:schemeClr val="tx1"/>
                </a:solidFill>
                <a:latin typeface="Calibri" panose="020F0502020204030204" pitchFamily="34" charset="0"/>
                <a:cs typeface="Calibri" panose="020F0502020204030204" pitchFamily="34" charset="0"/>
              </a:rPr>
              <a:t>Racionalidade para Intervenção Estatal na Economia</a:t>
            </a:r>
          </a:p>
        </p:txBody>
      </p:sp>
      <p:sp>
        <p:nvSpPr>
          <p:cNvPr id="31747" name="Rectangle 5"/>
          <p:cNvSpPr>
            <a:spLocks noGrp="1" noChangeArrowheads="1"/>
          </p:cNvSpPr>
          <p:nvPr>
            <p:ph idx="1"/>
          </p:nvPr>
        </p:nvSpPr>
        <p:spPr>
          <a:xfrm>
            <a:off x="144016" y="1052736"/>
            <a:ext cx="11856640" cy="4556398"/>
          </a:xfrm>
          <a:noFill/>
        </p:spPr>
        <p:txBody>
          <a:bodyPr/>
          <a:lstStyle/>
          <a:p>
            <a:pPr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Quais são as principais razões que levam os mercados a “falharem” ao tentar produzir resultados eficientes ?</a:t>
            </a:r>
          </a:p>
          <a:p>
            <a:pPr algn="just" eaLnBrk="1" hangingPunct="1">
              <a:buClrTx/>
              <a:buFont typeface="Arial" panose="020B0604020202020204" pitchFamily="34" charset="0"/>
              <a:buChar char="•"/>
            </a:pPr>
            <a:endParaRPr lang="pt-BR" altLang="en-US" sz="40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Quais são as falhas de mercado que justificam a ação do governo ?</a:t>
            </a:r>
          </a:p>
          <a:p>
            <a:pPr algn="just" eaLnBrk="1" hangingPunct="1">
              <a:buClrTx/>
              <a:buFont typeface="Arial" panose="020B0604020202020204" pitchFamily="34" charset="0"/>
              <a:buChar char="•"/>
            </a:pPr>
            <a:endParaRPr lang="pt-BR" altLang="en-US" sz="40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Qual o papel exercido pelo governo para viabilizar o funcionamento dos mercados ?</a:t>
            </a:r>
          </a:p>
          <a:p>
            <a:pPr algn="just" eaLnBrk="1" hangingPunct="1">
              <a:buClrTx/>
              <a:buFont typeface="Arial" panose="020B0604020202020204" pitchFamily="34" charset="0"/>
              <a:buChar char="•"/>
            </a:pPr>
            <a:endParaRPr lang="pt-BR" altLang="en-US" sz="40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Por que o governo interferiria na alocação de recursos, mesmo quando há uma alocação Pareto-Eficiente? Qual é o papel do governo na redistribuição de renda ? </a:t>
            </a:r>
          </a:p>
          <a:p>
            <a:pPr algn="just" eaLnBrk="1" hangingPunct="1">
              <a:buClrTx/>
              <a:buFont typeface="Arial" panose="020B0604020202020204" pitchFamily="34" charset="0"/>
              <a:buChar char="•"/>
            </a:pPr>
            <a:endParaRPr lang="pt-BR" altLang="en-US" sz="38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1747">
                                            <p:txEl>
                                              <p:pRg st="2" end="2"/>
                                            </p:txEl>
                                          </p:spTgt>
                                        </p:tgtEl>
                                        <p:attrNameLst>
                                          <p:attrName>style.visibility</p:attrName>
                                        </p:attrNameLst>
                                      </p:cBhvr>
                                      <p:to>
                                        <p:strVal val="visible"/>
                                      </p:to>
                                    </p:set>
                                    <p:anim calcmode="lin" valueType="num">
                                      <p:cBhvr additive="base">
                                        <p:cTn id="13" dur="5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7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1747">
                                            <p:txEl>
                                              <p:pRg st="4" end="4"/>
                                            </p:txEl>
                                          </p:spTgt>
                                        </p:tgtEl>
                                        <p:attrNameLst>
                                          <p:attrName>style.visibility</p:attrName>
                                        </p:attrNameLst>
                                      </p:cBhvr>
                                      <p:to>
                                        <p:strVal val="visible"/>
                                      </p:to>
                                    </p:set>
                                    <p:anim calcmode="lin" valueType="num">
                                      <p:cBhvr additive="base">
                                        <p:cTn id="19" dur="500" fill="hold"/>
                                        <p:tgtEl>
                                          <p:spTgt spid="3174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17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1747">
                                            <p:txEl>
                                              <p:pRg st="6" end="6"/>
                                            </p:txEl>
                                          </p:spTgt>
                                        </p:tgtEl>
                                        <p:attrNameLst>
                                          <p:attrName>style.visibility</p:attrName>
                                        </p:attrNameLst>
                                      </p:cBhvr>
                                      <p:to>
                                        <p:strVal val="visible"/>
                                      </p:to>
                                    </p:set>
                                    <p:anim calcmode="lin" valueType="num">
                                      <p:cBhvr additive="base">
                                        <p:cTn id="25" dur="500" fill="hold"/>
                                        <p:tgtEl>
                                          <p:spTgt spid="3174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174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title"/>
          </p:nvPr>
        </p:nvSpPr>
        <p:spPr>
          <a:xfrm>
            <a:off x="72008" y="116632"/>
            <a:ext cx="12216680" cy="1177596"/>
          </a:xfrm>
          <a:noFill/>
        </p:spPr>
        <p:txBody>
          <a:bodyPr/>
          <a:lstStyle/>
          <a:p>
            <a:pPr algn="just" eaLnBrk="1" hangingPunct="1"/>
            <a:r>
              <a:rPr lang="pt-BR" altLang="en-US" sz="4300" b="1" dirty="0">
                <a:solidFill>
                  <a:schemeClr val="tx1"/>
                </a:solidFill>
                <a:latin typeface="Calibri" panose="020F0502020204030204" pitchFamily="34" charset="0"/>
                <a:cs typeface="Calibri" panose="020F0502020204030204" pitchFamily="34" charset="0"/>
              </a:rPr>
              <a:t>Racionalidade para Intervenção Estatal na Economia</a:t>
            </a:r>
          </a:p>
        </p:txBody>
      </p:sp>
      <p:sp>
        <p:nvSpPr>
          <p:cNvPr id="5" name="Rectangle 5"/>
          <p:cNvSpPr txBox="1">
            <a:spLocks noChangeArrowheads="1"/>
          </p:cNvSpPr>
          <p:nvPr/>
        </p:nvSpPr>
        <p:spPr bwMode="auto">
          <a:xfrm>
            <a:off x="144016" y="1268760"/>
            <a:ext cx="11856640" cy="4556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lgn="just" eaLnBrk="1" hangingPunct="1">
              <a:buClrTx/>
              <a:buSzPct val="100000"/>
              <a:buFont typeface="Arial" panose="020B0604020202020204" pitchFamily="34" charset="0"/>
              <a:buChar char="•"/>
            </a:pPr>
            <a:r>
              <a:rPr lang="pt-BR" altLang="en-US" sz="3800" b="0" kern="0" dirty="0">
                <a:latin typeface="Calibri" panose="020F0502020204030204" pitchFamily="34" charset="0"/>
                <a:cs typeface="Calibri" panose="020F0502020204030204" pitchFamily="34" charset="0"/>
              </a:rPr>
              <a:t>O que são bens meritórios ?</a:t>
            </a:r>
          </a:p>
          <a:p>
            <a:pPr algn="just" eaLnBrk="1" hangingPunct="1">
              <a:buClrTx/>
              <a:buSzPct val="100000"/>
              <a:buFont typeface="Arial" panose="020B0604020202020204" pitchFamily="34" charset="0"/>
              <a:buChar char="•"/>
            </a:pPr>
            <a:endParaRPr lang="pt-BR" altLang="en-US" sz="400" b="0" kern="0" dirty="0">
              <a:latin typeface="Calibri" panose="020F0502020204030204" pitchFamily="34" charset="0"/>
              <a:cs typeface="Calibri" panose="020F0502020204030204" pitchFamily="34" charset="0"/>
            </a:endParaRPr>
          </a:p>
          <a:p>
            <a:pPr algn="just" eaLnBrk="1" hangingPunct="1">
              <a:buClrTx/>
              <a:buSzPct val="100000"/>
              <a:buFont typeface="Arial" panose="020B0604020202020204" pitchFamily="34" charset="0"/>
              <a:buChar char="•"/>
            </a:pPr>
            <a:r>
              <a:rPr lang="pt-BR" altLang="en-US" sz="3800" b="0" kern="0" dirty="0">
                <a:latin typeface="Calibri" panose="020F0502020204030204" pitchFamily="34" charset="0"/>
                <a:cs typeface="Calibri" panose="020F0502020204030204" pitchFamily="34" charset="0"/>
              </a:rPr>
              <a:t>Quais são as alternativas que o governo dispõe para exercer o seu papel ?</a:t>
            </a:r>
          </a:p>
        </p:txBody>
      </p:sp>
    </p:spTree>
    <p:extLst>
      <p:ext uri="{BB962C8B-B14F-4D97-AF65-F5344CB8AC3E}">
        <p14:creationId xmlns:p14="http://schemas.microsoft.com/office/powerpoint/2010/main" val="580759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Grp="1" noChangeArrowheads="1"/>
          </p:cNvSpPr>
          <p:nvPr>
            <p:ph type="title"/>
          </p:nvPr>
        </p:nvSpPr>
        <p:spPr>
          <a:xfrm>
            <a:off x="72008" y="116632"/>
            <a:ext cx="12216680" cy="1143000"/>
          </a:xfrm>
          <a:noFill/>
        </p:spPr>
        <p:txBody>
          <a:bodyPr/>
          <a:lstStyle/>
          <a:p>
            <a:pPr algn="just" eaLnBrk="1" hangingPunct="1"/>
            <a:r>
              <a:rPr lang="pt-BR" altLang="en-US" sz="4300" b="1" dirty="0">
                <a:solidFill>
                  <a:schemeClr val="tx1"/>
                </a:solidFill>
                <a:latin typeface="Calibri" panose="020F0502020204030204" pitchFamily="34" charset="0"/>
                <a:cs typeface="Calibri" panose="020F0502020204030204" pitchFamily="34" charset="0"/>
              </a:rPr>
              <a:t>Racionalidade para Intervenção Estatal na Economia</a:t>
            </a:r>
          </a:p>
        </p:txBody>
      </p:sp>
      <p:sp>
        <p:nvSpPr>
          <p:cNvPr id="32771" name="Rectangle 5"/>
          <p:cNvSpPr>
            <a:spLocks noGrp="1" noChangeArrowheads="1"/>
          </p:cNvSpPr>
          <p:nvPr>
            <p:ph idx="1"/>
          </p:nvPr>
        </p:nvSpPr>
        <p:spPr>
          <a:xfrm>
            <a:off x="119336" y="1258416"/>
            <a:ext cx="11866338" cy="4114800"/>
          </a:xfrm>
          <a:noFill/>
        </p:spPr>
        <p:txBody>
          <a:bodyPr/>
          <a:lstStyle/>
          <a:p>
            <a:pPr eaLnBrk="1" hangingPunct="1">
              <a:buClrTx/>
              <a:buFont typeface="Arial" panose="020B0604020202020204" pitchFamily="34" charset="0"/>
              <a:buChar char="•"/>
            </a:pPr>
            <a:r>
              <a:rPr lang="pt-BR" altLang="en-US" sz="4000" b="1" dirty="0">
                <a:latin typeface="Calibri" panose="020F0502020204030204" pitchFamily="34" charset="0"/>
                <a:cs typeface="Calibri" panose="020F0502020204030204" pitchFamily="34" charset="0"/>
              </a:rPr>
              <a:t>Cumprimento de Contratos e Direitos de Propriedade</a:t>
            </a:r>
          </a:p>
          <a:p>
            <a:pPr eaLnBrk="1" hangingPunct="1">
              <a:buClrTx/>
              <a:buFont typeface="Arial" panose="020B0604020202020204" pitchFamily="34" charset="0"/>
              <a:buChar char="•"/>
            </a:pPr>
            <a:endParaRPr lang="pt-BR" altLang="en-US" sz="800" b="1" dirty="0">
              <a:latin typeface="Calibri" panose="020F0502020204030204" pitchFamily="34" charset="0"/>
              <a:cs typeface="Calibri" panose="020F0502020204030204" pitchFamily="34" charset="0"/>
            </a:endParaRPr>
          </a:p>
          <a:p>
            <a:pPr lvl="1"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Para um mercado funcionar de forma adequada existe a necessidade de um governo para definir direitos de propriedade e exigir o cumprimento dos contratos.</a:t>
            </a:r>
          </a:p>
          <a:p>
            <a:pPr algn="just" eaLnBrk="1" hangingPunct="1">
              <a:buClrTx/>
              <a:buFont typeface="Arial" panose="020B0604020202020204" pitchFamily="34" charset="0"/>
              <a:buChar char="•"/>
            </a:pPr>
            <a:endParaRPr lang="pt-BR" altLang="en-US" sz="400" dirty="0">
              <a:latin typeface="Calibri" panose="020F0502020204030204" pitchFamily="34" charset="0"/>
              <a:cs typeface="Calibri" panose="020F0502020204030204" pitchFamily="34" charset="0"/>
            </a:endParaRPr>
          </a:p>
          <a:p>
            <a:pPr lvl="1"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Assim, entre as atividades do governo, está a proteção aos cidadãos e à propriedade, através de um sistema que assegure o cumprimento dos contratos.</a:t>
            </a:r>
          </a:p>
          <a:p>
            <a:pPr eaLnBrk="1" hangingPunct="1">
              <a:buClrTx/>
              <a:buFont typeface="Arial" panose="020B0604020202020204" pitchFamily="34" charset="0"/>
              <a:buChar char="•"/>
            </a:pPr>
            <a:endParaRPr lang="pt-BR" altLang="en-US" sz="3800" b="1" dirty="0">
              <a:latin typeface="Calibri" panose="020F0502020204030204" pitchFamily="34" charset="0"/>
              <a:cs typeface="Calibri" panose="020F0502020204030204" pitchFamily="34" charset="0"/>
            </a:endParaRPr>
          </a:p>
          <a:p>
            <a:pPr eaLnBrk="1" hangingPunct="1">
              <a:buClrTx/>
              <a:buFont typeface="Arial" panose="020B0604020202020204" pitchFamily="34" charset="0"/>
              <a:buChar char="•"/>
            </a:pPr>
            <a:endParaRPr lang="pt-BR" altLang="en-US" sz="800" b="1" dirty="0">
              <a:latin typeface="Calibri" panose="020F0502020204030204" pitchFamily="34" charset="0"/>
              <a:cs typeface="Calibri" panose="020F0502020204030204"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txBox="1">
            <a:spLocks noChangeArrowheads="1"/>
          </p:cNvSpPr>
          <p:nvPr/>
        </p:nvSpPr>
        <p:spPr bwMode="auto">
          <a:xfrm>
            <a:off x="119336" y="1258416"/>
            <a:ext cx="1195332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lgn="just" eaLnBrk="1" hangingPunct="1">
              <a:buClrTx/>
              <a:buFont typeface="Arial" panose="020B0604020202020204" pitchFamily="34" charset="0"/>
              <a:buChar char="•"/>
            </a:pPr>
            <a:r>
              <a:rPr lang="pt-BR" altLang="en-US" sz="4000" b="1" kern="0" dirty="0">
                <a:latin typeface="Calibri" panose="020F0502020204030204" pitchFamily="34" charset="0"/>
                <a:cs typeface="Calibri" panose="020F0502020204030204" pitchFamily="34" charset="0"/>
              </a:rPr>
              <a:t>Falhas de Mercado</a:t>
            </a:r>
          </a:p>
          <a:p>
            <a:pPr algn="just" eaLnBrk="1" hangingPunct="1">
              <a:buClrTx/>
              <a:buFont typeface="Arial" panose="020B0604020202020204" pitchFamily="34" charset="0"/>
              <a:buChar char="•"/>
            </a:pPr>
            <a:endParaRPr lang="pt-BR" altLang="en-US" sz="800" b="1" kern="0" dirty="0">
              <a:latin typeface="Calibri" panose="020F0502020204030204" pitchFamily="34" charset="0"/>
              <a:cs typeface="Calibri" panose="020F0502020204030204" pitchFamily="34" charset="0"/>
            </a:endParaRPr>
          </a:p>
          <a:p>
            <a:pPr lvl="1" algn="just" eaLnBrk="1" hangingPunct="1">
              <a:buClrTx/>
              <a:buFont typeface="Arial" panose="020B0604020202020204" pitchFamily="34" charset="0"/>
              <a:buChar char="•"/>
            </a:pPr>
            <a:r>
              <a:rPr lang="pt-BR" altLang="en-US" sz="3600" b="0" kern="0" dirty="0">
                <a:latin typeface="Calibri" panose="020F0502020204030204" pitchFamily="34" charset="0"/>
                <a:cs typeface="Calibri" panose="020F0502020204030204" pitchFamily="34" charset="0"/>
              </a:rPr>
              <a:t>Falta de Competição</a:t>
            </a:r>
          </a:p>
          <a:p>
            <a:pPr lvl="1" algn="just" eaLnBrk="1" hangingPunct="1">
              <a:buClrTx/>
              <a:buFont typeface="Arial" panose="020B0604020202020204" pitchFamily="34" charset="0"/>
              <a:buChar char="•"/>
            </a:pPr>
            <a:r>
              <a:rPr lang="pt-BR" altLang="en-US" sz="3600" b="0" kern="0" dirty="0">
                <a:latin typeface="Calibri" panose="020F0502020204030204" pitchFamily="34" charset="0"/>
                <a:cs typeface="Calibri" panose="020F0502020204030204" pitchFamily="34" charset="0"/>
              </a:rPr>
              <a:t>Provisão de Bens Públicos</a:t>
            </a:r>
          </a:p>
          <a:p>
            <a:pPr lvl="1" algn="just" eaLnBrk="1" hangingPunct="1">
              <a:buClrTx/>
              <a:buFont typeface="Arial" panose="020B0604020202020204" pitchFamily="34" charset="0"/>
              <a:buChar char="•"/>
            </a:pPr>
            <a:r>
              <a:rPr lang="pt-BR" altLang="en-US" sz="3600" b="0" kern="0" dirty="0">
                <a:latin typeface="Calibri" panose="020F0502020204030204" pitchFamily="34" charset="0"/>
                <a:cs typeface="Calibri" panose="020F0502020204030204" pitchFamily="34" charset="0"/>
              </a:rPr>
              <a:t>Externalidades</a:t>
            </a:r>
          </a:p>
          <a:p>
            <a:pPr lvl="1" algn="just" eaLnBrk="1" hangingPunct="1">
              <a:buClrTx/>
              <a:buFont typeface="Arial" panose="020B0604020202020204" pitchFamily="34" charset="0"/>
              <a:buChar char="•"/>
            </a:pPr>
            <a:r>
              <a:rPr lang="pt-BR" altLang="en-US" sz="3600" b="0" kern="0" dirty="0">
                <a:latin typeface="Calibri" panose="020F0502020204030204" pitchFamily="34" charset="0"/>
                <a:cs typeface="Calibri" panose="020F0502020204030204" pitchFamily="34" charset="0"/>
              </a:rPr>
              <a:t>Falhas Informacionais</a:t>
            </a:r>
          </a:p>
          <a:p>
            <a:pPr lvl="1" algn="just" eaLnBrk="1" hangingPunct="1">
              <a:buClrTx/>
              <a:buFont typeface="Arial" panose="020B0604020202020204" pitchFamily="34" charset="0"/>
              <a:buChar char="•"/>
            </a:pPr>
            <a:r>
              <a:rPr lang="pt-BR" altLang="en-US" sz="3600" b="0" kern="0" dirty="0">
                <a:latin typeface="Calibri" panose="020F0502020204030204" pitchFamily="34" charset="0"/>
                <a:cs typeface="Calibri" panose="020F0502020204030204" pitchFamily="34" charset="0"/>
              </a:rPr>
              <a:t>Mercados Incompletos</a:t>
            </a:r>
          </a:p>
          <a:p>
            <a:pPr lvl="1" algn="just" eaLnBrk="1" hangingPunct="1">
              <a:buClrTx/>
              <a:buFont typeface="Arial" panose="020B0604020202020204" pitchFamily="34" charset="0"/>
              <a:buChar char="•"/>
            </a:pPr>
            <a:r>
              <a:rPr lang="pt-BR" altLang="en-US" sz="3600" b="0" kern="0" dirty="0">
                <a:latin typeface="Calibri" panose="020F0502020204030204" pitchFamily="34" charset="0"/>
                <a:cs typeface="Calibri" panose="020F0502020204030204" pitchFamily="34" charset="0"/>
              </a:rPr>
              <a:t>Inflação, Desemprego, etc. (Problemas Macroeconômicos) </a:t>
            </a:r>
          </a:p>
          <a:p>
            <a:pPr algn="just" eaLnBrk="1" hangingPunct="1">
              <a:buClrTx/>
              <a:buFont typeface="Arial" panose="020B0604020202020204" pitchFamily="34" charset="0"/>
              <a:buChar char="•"/>
            </a:pPr>
            <a:endParaRPr lang="pt-BR" altLang="en-US" sz="3800" b="1" kern="0" dirty="0">
              <a:latin typeface="Calibri" panose="020F0502020204030204" pitchFamily="34" charset="0"/>
              <a:cs typeface="Calibri" panose="020F0502020204030204" pitchFamily="34" charset="0"/>
            </a:endParaRPr>
          </a:p>
        </p:txBody>
      </p:sp>
      <p:sp>
        <p:nvSpPr>
          <p:cNvPr id="5" name="Rectangle 4"/>
          <p:cNvSpPr>
            <a:spLocks noGrp="1" noChangeArrowheads="1"/>
          </p:cNvSpPr>
          <p:nvPr>
            <p:ph type="title"/>
          </p:nvPr>
        </p:nvSpPr>
        <p:spPr>
          <a:xfrm>
            <a:off x="72008" y="116632"/>
            <a:ext cx="12216680" cy="1143000"/>
          </a:xfrm>
          <a:noFill/>
        </p:spPr>
        <p:txBody>
          <a:bodyPr/>
          <a:lstStyle/>
          <a:p>
            <a:pPr algn="just" eaLnBrk="1" hangingPunct="1"/>
            <a:r>
              <a:rPr lang="pt-BR" altLang="en-US" sz="4300" b="1" dirty="0">
                <a:solidFill>
                  <a:schemeClr val="tx1"/>
                </a:solidFill>
                <a:latin typeface="Calibri" panose="020F0502020204030204" pitchFamily="34" charset="0"/>
                <a:cs typeface="Calibri" panose="020F0502020204030204" pitchFamily="34" charset="0"/>
              </a:rPr>
              <a:t>Racionalidade para Intervenção Estatal na Economia</a:t>
            </a:r>
          </a:p>
        </p:txBody>
      </p:sp>
    </p:spTree>
    <p:extLst>
      <p:ext uri="{BB962C8B-B14F-4D97-AF65-F5344CB8AC3E}">
        <p14:creationId xmlns:p14="http://schemas.microsoft.com/office/powerpoint/2010/main" val="37101048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txBox="1">
            <a:spLocks noChangeArrowheads="1"/>
          </p:cNvSpPr>
          <p:nvPr/>
        </p:nvSpPr>
        <p:spPr bwMode="auto">
          <a:xfrm>
            <a:off x="119336" y="1196752"/>
            <a:ext cx="11809312" cy="2458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lgn="just" eaLnBrk="1" hangingPunct="1">
              <a:buClrTx/>
              <a:buFont typeface="Arial" panose="020B0604020202020204" pitchFamily="34" charset="0"/>
              <a:buChar char="•"/>
            </a:pPr>
            <a:r>
              <a:rPr lang="pt-BR" altLang="en-US" sz="4000" b="0" kern="0" dirty="0">
                <a:latin typeface="Calibri" panose="020F0502020204030204" pitchFamily="34" charset="0"/>
                <a:cs typeface="Calibri" panose="020F0502020204030204" pitchFamily="34" charset="0"/>
              </a:rPr>
              <a:t>Mesmo se todos os mercados fosses competitivos e não houvesse nenhuma outra falha de mercado:</a:t>
            </a:r>
          </a:p>
          <a:p>
            <a:pPr algn="just" eaLnBrk="1" hangingPunct="1">
              <a:buClrTx/>
              <a:buFont typeface="Arial" panose="020B0604020202020204" pitchFamily="34" charset="0"/>
              <a:buChar char="•"/>
            </a:pPr>
            <a:endParaRPr lang="pt-BR" altLang="en-US" sz="1200" b="1" kern="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pt-BR" altLang="en-US" sz="4000" b="1" kern="0" dirty="0">
                <a:latin typeface="Calibri" panose="020F0502020204030204" pitchFamily="34" charset="0"/>
                <a:cs typeface="Calibri" panose="020F0502020204030204" pitchFamily="34" charset="0"/>
              </a:rPr>
              <a:t>Bens Meritórios</a:t>
            </a:r>
          </a:p>
          <a:p>
            <a:pPr lvl="1" algn="just" eaLnBrk="1" hangingPunct="1">
              <a:buClrTx/>
              <a:buFont typeface="Arial" panose="020B0604020202020204" pitchFamily="34" charset="0"/>
              <a:buChar char="•"/>
            </a:pPr>
            <a:r>
              <a:rPr lang="pt-BR" altLang="en-US" sz="3600" b="0" kern="0" dirty="0">
                <a:latin typeface="Calibri" panose="020F0502020204030204" pitchFamily="34" charset="0"/>
                <a:cs typeface="Calibri" panose="020F0502020204030204" pitchFamily="34" charset="0"/>
              </a:rPr>
              <a:t>Os indivíduos são obrigados a utilizá-los.</a:t>
            </a:r>
          </a:p>
          <a:p>
            <a:pPr lvl="1" algn="just" eaLnBrk="1" hangingPunct="1">
              <a:buClrTx/>
              <a:buFont typeface="Arial" panose="020B0604020202020204" pitchFamily="34" charset="0"/>
              <a:buChar char="•"/>
            </a:pPr>
            <a:r>
              <a:rPr lang="pt-BR" altLang="en-US" sz="3600" b="0" kern="0" dirty="0">
                <a:latin typeface="Calibri" panose="020F0502020204030204" pitchFamily="34" charset="0"/>
                <a:cs typeface="Calibri" panose="020F0502020204030204" pitchFamily="34" charset="0"/>
              </a:rPr>
              <a:t>Cuidado com a definição  do que é “meritório”.</a:t>
            </a:r>
          </a:p>
          <a:p>
            <a:pPr algn="just" eaLnBrk="1" hangingPunct="1">
              <a:buClrTx/>
              <a:buFont typeface="Arial" panose="020B0604020202020204" pitchFamily="34" charset="0"/>
              <a:buChar char="•"/>
            </a:pPr>
            <a:endParaRPr lang="pt-BR" altLang="en-US" sz="600" b="1" kern="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pt-BR" altLang="en-US" sz="4000" b="1" kern="0" dirty="0">
                <a:latin typeface="Calibri" panose="020F0502020204030204" pitchFamily="34" charset="0"/>
                <a:cs typeface="Calibri" panose="020F0502020204030204" pitchFamily="34" charset="0"/>
              </a:rPr>
              <a:t>Distribuição de Renda</a:t>
            </a:r>
          </a:p>
        </p:txBody>
      </p:sp>
      <p:sp>
        <p:nvSpPr>
          <p:cNvPr id="5" name="Rectangle 4"/>
          <p:cNvSpPr>
            <a:spLocks noGrp="1" noChangeArrowheads="1"/>
          </p:cNvSpPr>
          <p:nvPr>
            <p:ph type="title"/>
          </p:nvPr>
        </p:nvSpPr>
        <p:spPr>
          <a:xfrm>
            <a:off x="72008" y="116632"/>
            <a:ext cx="12216680" cy="1143000"/>
          </a:xfrm>
          <a:noFill/>
        </p:spPr>
        <p:txBody>
          <a:bodyPr/>
          <a:lstStyle/>
          <a:p>
            <a:pPr algn="just" eaLnBrk="1" hangingPunct="1"/>
            <a:r>
              <a:rPr lang="pt-BR" altLang="en-US" sz="4300" b="1" dirty="0">
                <a:solidFill>
                  <a:schemeClr val="tx1"/>
                </a:solidFill>
                <a:latin typeface="Calibri" panose="020F0502020204030204" pitchFamily="34" charset="0"/>
                <a:cs typeface="Calibri" panose="020F0502020204030204" pitchFamily="34" charset="0"/>
              </a:rPr>
              <a:t>Racionalidade para Intervenção Estatal na Economia</a:t>
            </a:r>
          </a:p>
        </p:txBody>
      </p:sp>
      <p:sp>
        <p:nvSpPr>
          <p:cNvPr id="6" name="CaixaDeTexto 5"/>
          <p:cNvSpPr txBox="1"/>
          <p:nvPr/>
        </p:nvSpPr>
        <p:spPr>
          <a:xfrm>
            <a:off x="623392" y="5858688"/>
            <a:ext cx="10225136" cy="738664"/>
          </a:xfrm>
          <a:prstGeom prst="rect">
            <a:avLst/>
          </a:prstGeom>
          <a:solidFill>
            <a:schemeClr val="bg1">
              <a:lumMod val="95000"/>
            </a:schemeClr>
          </a:solidFill>
          <a:ln>
            <a:solidFill>
              <a:schemeClr val="tx1"/>
            </a:solidFill>
          </a:ln>
        </p:spPr>
        <p:txBody>
          <a:bodyPr wrap="square" rtlCol="0">
            <a:spAutoFit/>
          </a:bodyPr>
          <a:lstStyle/>
          <a:p>
            <a:pPr marL="285750" indent="-285750">
              <a:buFont typeface="Arial" panose="020B0604020202020204" pitchFamily="34" charset="0"/>
              <a:buChar char="•"/>
            </a:pPr>
            <a:r>
              <a:rPr lang="pt-BR" sz="4200" dirty="0">
                <a:solidFill>
                  <a:schemeClr val="tx1"/>
                </a:solidFill>
                <a:latin typeface="Calibri" panose="020F0502020204030204" pitchFamily="34" charset="0"/>
                <a:cs typeface="Calibri" panose="020F0502020204030204" pitchFamily="34" charset="0"/>
              </a:rPr>
              <a:t>Trataremos agora das falhas de mercado  →</a:t>
            </a:r>
          </a:p>
        </p:txBody>
      </p:sp>
    </p:spTree>
    <p:extLst>
      <p:ext uri="{BB962C8B-B14F-4D97-AF65-F5344CB8AC3E}">
        <p14:creationId xmlns:p14="http://schemas.microsoft.com/office/powerpoint/2010/main" val="446147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ítulo 1"/>
          <p:cNvSpPr>
            <a:spLocks noGrp="1"/>
          </p:cNvSpPr>
          <p:nvPr>
            <p:ph type="title"/>
          </p:nvPr>
        </p:nvSpPr>
        <p:spPr>
          <a:xfrm>
            <a:off x="609600" y="-30832"/>
            <a:ext cx="10972800" cy="1371600"/>
          </a:xfrm>
        </p:spPr>
        <p:txBody>
          <a:bodyPr/>
          <a:lstStyle/>
          <a:p>
            <a:pPr algn="ctr"/>
            <a:r>
              <a:rPr lang="pt-BR" altLang="en-US" sz="4800" b="1" dirty="0">
                <a:solidFill>
                  <a:schemeClr val="tx1"/>
                </a:solidFill>
                <a:latin typeface="Calibri" panose="020F0502020204030204" pitchFamily="34" charset="0"/>
                <a:cs typeface="Calibri" panose="020F0502020204030204" pitchFamily="34" charset="0"/>
              </a:rPr>
              <a:t>Falta de Competição</a:t>
            </a:r>
            <a:endParaRPr lang="pt-BR" altLang="en-US" sz="4800" dirty="0">
              <a:solidFill>
                <a:schemeClr val="tx1"/>
              </a:solidFill>
              <a:latin typeface="Calibri" panose="020F0502020204030204" pitchFamily="34" charset="0"/>
              <a:cs typeface="Calibri" panose="020F0502020204030204" pitchFamily="34" charset="0"/>
            </a:endParaRPr>
          </a:p>
        </p:txBody>
      </p:sp>
      <p:sp>
        <p:nvSpPr>
          <p:cNvPr id="35843" name="Espaço Reservado para Conteúdo 2"/>
          <p:cNvSpPr>
            <a:spLocks noGrp="1"/>
          </p:cNvSpPr>
          <p:nvPr>
            <p:ph idx="1"/>
          </p:nvPr>
        </p:nvSpPr>
        <p:spPr>
          <a:xfrm>
            <a:off x="191344" y="982960"/>
            <a:ext cx="11809312" cy="3886200"/>
          </a:xfrm>
        </p:spPr>
        <p:txBody>
          <a:bodyPr/>
          <a:lstStyle/>
          <a:p>
            <a:pPr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Entre as premissas para um modelo ideal de competição, supõe-se que a ação de uma firma ou um consumidor não afete os preços. </a:t>
            </a:r>
          </a:p>
          <a:p>
            <a:pPr algn="just" eaLnBrk="1" hangingPunct="1">
              <a:buClrTx/>
              <a:buFont typeface="Arial" panose="020B0604020202020204" pitchFamily="34" charset="0"/>
              <a:buChar char="•"/>
            </a:pPr>
            <a:endParaRPr lang="pt-BR" altLang="en-US" sz="60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Para que o mercado funcione adequadamente, deve haver competição. </a:t>
            </a:r>
          </a:p>
          <a:p>
            <a:pPr algn="just" eaLnBrk="1" hangingPunct="1">
              <a:buClrTx/>
              <a:buFont typeface="Arial" panose="020B0604020202020204" pitchFamily="34" charset="0"/>
              <a:buChar char="•"/>
            </a:pPr>
            <a:endParaRPr lang="pt-BR" altLang="en-US" sz="60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Logo,  monopólio, oligopólio, </a:t>
            </a:r>
            <a:r>
              <a:rPr lang="pt-BR" altLang="en-US" sz="3800" dirty="0" err="1">
                <a:latin typeface="Calibri" panose="020F0502020204030204" pitchFamily="34" charset="0"/>
                <a:cs typeface="Calibri" panose="020F0502020204030204" pitchFamily="34" charset="0"/>
              </a:rPr>
              <a:t>monopsônio</a:t>
            </a:r>
            <a:r>
              <a:rPr lang="pt-BR" altLang="en-US" sz="3800" dirty="0">
                <a:latin typeface="Calibri" panose="020F0502020204030204" pitchFamily="34" charset="0"/>
                <a:cs typeface="Calibri" panose="020F0502020204030204" pitchFamily="34" charset="0"/>
              </a:rPr>
              <a:t> e </a:t>
            </a:r>
            <a:r>
              <a:rPr lang="pt-BR" altLang="en-US" sz="3800" dirty="0" err="1">
                <a:latin typeface="Calibri" panose="020F0502020204030204" pitchFamily="34" charset="0"/>
                <a:cs typeface="Calibri" panose="020F0502020204030204" pitchFamily="34" charset="0"/>
              </a:rPr>
              <a:t>oligopsônio</a:t>
            </a:r>
            <a:r>
              <a:rPr lang="pt-BR" altLang="en-US" sz="3800" dirty="0">
                <a:latin typeface="Calibri" panose="020F0502020204030204" pitchFamily="34" charset="0"/>
                <a:cs typeface="Calibri" panose="020F0502020204030204" pitchFamily="34" charset="0"/>
              </a:rPr>
              <a:t> são falhas de mercado, e  geram ineficiências, na medida que desrespeitam o primeiro teorema fundamental da economia do bem estar.</a:t>
            </a:r>
            <a:endParaRPr lang="pt-BR" altLang="en-US" sz="3800" u="sng"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5843">
                                            <p:txEl>
                                              <p:pRg st="2" end="2"/>
                                            </p:txEl>
                                          </p:spTgt>
                                        </p:tgtEl>
                                        <p:attrNameLst>
                                          <p:attrName>style.visibility</p:attrName>
                                        </p:attrNameLst>
                                      </p:cBhvr>
                                      <p:to>
                                        <p:strVal val="visible"/>
                                      </p:to>
                                    </p:set>
                                    <p:anim calcmode="lin" valueType="num">
                                      <p:cBhvr additive="base">
                                        <p:cTn id="13" dur="5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5843">
                                            <p:txEl>
                                              <p:pRg st="4" end="4"/>
                                            </p:txEl>
                                          </p:spTgt>
                                        </p:tgtEl>
                                        <p:attrNameLst>
                                          <p:attrName>style.visibility</p:attrName>
                                        </p:attrNameLst>
                                      </p:cBhvr>
                                      <p:to>
                                        <p:strVal val="visible"/>
                                      </p:to>
                                    </p:set>
                                    <p:anim calcmode="lin" valueType="num">
                                      <p:cBhvr additive="base">
                                        <p:cTn id="19" dur="500" fill="hold"/>
                                        <p:tgtEl>
                                          <p:spTgt spid="3584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584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5"/>
          <p:cNvSpPr txBox="1">
            <a:spLocks noChangeArrowheads="1"/>
          </p:cNvSpPr>
          <p:nvPr/>
        </p:nvSpPr>
        <p:spPr bwMode="auto">
          <a:xfrm>
            <a:off x="191344" y="1042392"/>
            <a:ext cx="11665296" cy="4114800"/>
          </a:xfrm>
          <a:prstGeom prst="rect">
            <a:avLst/>
          </a:prstGeom>
          <a:noFill/>
          <a:ln w="9525">
            <a:noFill/>
            <a:miter lim="800000"/>
            <a:headEnd/>
            <a:tailEnd/>
          </a:ln>
        </p:spPr>
        <p:txBody>
          <a:bodyPr/>
          <a:lstStyle/>
          <a:p>
            <a:pPr marL="571500" indent="-571500" algn="just" eaLnBrk="1" hangingPunct="1">
              <a:spcBef>
                <a:spcPct val="20000"/>
              </a:spcBef>
              <a:buSzPct val="75000"/>
              <a:buFont typeface="Arial" panose="020B0604020202020204" pitchFamily="34" charset="0"/>
              <a:buChar char="•"/>
              <a:defRPr/>
            </a:pPr>
            <a:r>
              <a:rPr lang="pt-BR" sz="4200" kern="0" dirty="0">
                <a:solidFill>
                  <a:schemeClr val="tx1"/>
                </a:solidFill>
                <a:latin typeface="Calibri" panose="020F0502020204030204" pitchFamily="34" charset="0"/>
                <a:cs typeface="Calibri" panose="020F0502020204030204" pitchFamily="34" charset="0"/>
              </a:rPr>
              <a:t>Formalização...</a:t>
            </a:r>
          </a:p>
          <a:p>
            <a:pPr marL="342900" indent="-342900" algn="just" eaLnBrk="1" hangingPunct="1">
              <a:spcBef>
                <a:spcPct val="20000"/>
              </a:spcBef>
              <a:buClr>
                <a:schemeClr val="bg2"/>
              </a:buClr>
              <a:buSzPct val="75000"/>
              <a:buFont typeface="Arial" panose="020B0604020202020204" pitchFamily="34" charset="0"/>
              <a:buChar char="•"/>
              <a:defRPr/>
            </a:pPr>
            <a:endParaRPr lang="pt-BR" sz="1200" kern="0" dirty="0">
              <a:solidFill>
                <a:schemeClr val="tx1"/>
              </a:solidFill>
              <a:latin typeface="Calibri" panose="020F0502020204030204" pitchFamily="34" charset="0"/>
              <a:cs typeface="Calibri" panose="020F0502020204030204" pitchFamily="34" charset="0"/>
            </a:endParaRPr>
          </a:p>
          <a:p>
            <a:pPr marL="457200" indent="-457200" algn="just" eaLnBrk="1" hangingPunct="1">
              <a:spcBef>
                <a:spcPct val="20000"/>
              </a:spcBef>
              <a:buSzPct val="75000"/>
              <a:buFont typeface="Arial" panose="020B0604020202020204" pitchFamily="34" charset="0"/>
              <a:buChar char="•"/>
              <a:defRPr/>
            </a:pPr>
            <a:r>
              <a:rPr lang="pt-BR" sz="3800" b="0" kern="0" dirty="0">
                <a:solidFill>
                  <a:schemeClr val="tx1"/>
                </a:solidFill>
                <a:latin typeface="Calibri" panose="020F0502020204030204" pitchFamily="34" charset="0"/>
                <a:cs typeface="Calibri" panose="020F0502020204030204" pitchFamily="34" charset="0"/>
              </a:rPr>
              <a:t>Para qualquer firma a condição de maximização de lucro é  </a:t>
            </a:r>
            <a:r>
              <a:rPr lang="pt-BR" sz="3800" b="0" kern="0" dirty="0" err="1">
                <a:solidFill>
                  <a:schemeClr val="tx1"/>
                </a:solidFill>
                <a:latin typeface="Calibri" panose="020F0502020204030204" pitchFamily="34" charset="0"/>
                <a:cs typeface="Calibri" panose="020F0502020204030204" pitchFamily="34" charset="0"/>
              </a:rPr>
              <a:t>Rmg</a:t>
            </a:r>
            <a:r>
              <a:rPr lang="pt-BR" sz="3800" b="0" kern="0" dirty="0">
                <a:solidFill>
                  <a:schemeClr val="tx1"/>
                </a:solidFill>
                <a:latin typeface="Calibri" panose="020F0502020204030204" pitchFamily="34" charset="0"/>
                <a:cs typeface="Calibri" panose="020F0502020204030204" pitchFamily="34" charset="0"/>
              </a:rPr>
              <a:t> = </a:t>
            </a:r>
            <a:r>
              <a:rPr lang="pt-BR" sz="3800" b="0" kern="0" dirty="0" err="1">
                <a:solidFill>
                  <a:schemeClr val="tx1"/>
                </a:solidFill>
                <a:latin typeface="Calibri" panose="020F0502020204030204" pitchFamily="34" charset="0"/>
                <a:cs typeface="Calibri" panose="020F0502020204030204" pitchFamily="34" charset="0"/>
              </a:rPr>
              <a:t>CMg</a:t>
            </a:r>
            <a:r>
              <a:rPr lang="pt-BR" sz="3800" b="0" kern="0" dirty="0">
                <a:solidFill>
                  <a:schemeClr val="tx1"/>
                </a:solidFill>
                <a:latin typeface="Calibri" panose="020F0502020204030204" pitchFamily="34" charset="0"/>
                <a:cs typeface="Calibri" panose="020F0502020204030204" pitchFamily="34" charset="0"/>
              </a:rPr>
              <a:t>. </a:t>
            </a:r>
          </a:p>
          <a:p>
            <a:pPr marL="457200" indent="-457200" algn="just" eaLnBrk="1" hangingPunct="1">
              <a:spcBef>
                <a:spcPct val="20000"/>
              </a:spcBef>
              <a:buSzPct val="75000"/>
              <a:buFont typeface="Arial" panose="020B0604020202020204" pitchFamily="34" charset="0"/>
              <a:buChar char="•"/>
              <a:defRPr/>
            </a:pPr>
            <a:endParaRPr lang="pt-BR" sz="400" b="0" kern="0" dirty="0">
              <a:solidFill>
                <a:schemeClr val="tx1"/>
              </a:solidFill>
              <a:latin typeface="Calibri" panose="020F0502020204030204" pitchFamily="34" charset="0"/>
              <a:cs typeface="Calibri" panose="020F0502020204030204" pitchFamily="34" charset="0"/>
            </a:endParaRPr>
          </a:p>
          <a:p>
            <a:pPr marL="457200" indent="-457200" algn="just" eaLnBrk="1" hangingPunct="1">
              <a:spcBef>
                <a:spcPct val="20000"/>
              </a:spcBef>
              <a:buSzPct val="75000"/>
              <a:buFont typeface="Arial" panose="020B0604020202020204" pitchFamily="34" charset="0"/>
              <a:buChar char="•"/>
              <a:defRPr/>
            </a:pPr>
            <a:r>
              <a:rPr lang="pt-BR" sz="3800" b="0" kern="0" dirty="0">
                <a:solidFill>
                  <a:schemeClr val="tx1"/>
                </a:solidFill>
                <a:latin typeface="Calibri" panose="020F0502020204030204" pitchFamily="34" charset="0"/>
                <a:cs typeface="Calibri" panose="020F0502020204030204" pitchFamily="34" charset="0"/>
              </a:rPr>
              <a:t>A falta de competição é vista como algo não desejável porque abre espaço para uma redução da quantidade produzida (para alcançar maiores lucros).</a:t>
            </a:r>
          </a:p>
          <a:p>
            <a:pPr marL="457200" indent="-457200" algn="just" eaLnBrk="1" hangingPunct="1">
              <a:spcBef>
                <a:spcPct val="20000"/>
              </a:spcBef>
              <a:buSzPct val="75000"/>
              <a:buFont typeface="Arial" panose="020B0604020202020204" pitchFamily="34" charset="0"/>
              <a:buChar char="•"/>
              <a:defRPr/>
            </a:pPr>
            <a:endParaRPr lang="pt-BR" sz="400" b="0" kern="0" dirty="0">
              <a:solidFill>
                <a:schemeClr val="tx1"/>
              </a:solidFill>
              <a:latin typeface="Calibri" panose="020F0502020204030204" pitchFamily="34" charset="0"/>
              <a:cs typeface="Calibri" panose="020F0502020204030204" pitchFamily="34" charset="0"/>
            </a:endParaRPr>
          </a:p>
          <a:p>
            <a:pPr marL="457200" indent="-457200" algn="just" eaLnBrk="1" hangingPunct="1">
              <a:spcBef>
                <a:spcPct val="20000"/>
              </a:spcBef>
              <a:buSzPct val="75000"/>
              <a:buFont typeface="Arial" panose="020B0604020202020204" pitchFamily="34" charset="0"/>
              <a:buChar char="•"/>
              <a:defRPr/>
            </a:pPr>
            <a:r>
              <a:rPr lang="pt-BR" sz="3800" kern="0" dirty="0">
                <a:solidFill>
                  <a:schemeClr val="tx1"/>
                </a:solidFill>
                <a:latin typeface="Calibri" panose="020F0502020204030204" pitchFamily="34" charset="0"/>
                <a:cs typeface="Calibri" panose="020F0502020204030204" pitchFamily="34" charset="0"/>
              </a:rPr>
              <a:t>Para um competidor perfeito a </a:t>
            </a:r>
            <a:r>
              <a:rPr lang="pt-BR" sz="3800" kern="0" dirty="0" err="1">
                <a:solidFill>
                  <a:schemeClr val="tx1"/>
                </a:solidFill>
                <a:latin typeface="Calibri" panose="020F0502020204030204" pitchFamily="34" charset="0"/>
                <a:cs typeface="Calibri" panose="020F0502020204030204" pitchFamily="34" charset="0"/>
              </a:rPr>
              <a:t>RMg</a:t>
            </a:r>
            <a:r>
              <a:rPr lang="pt-BR" sz="3800" kern="0" dirty="0">
                <a:solidFill>
                  <a:schemeClr val="tx1"/>
                </a:solidFill>
                <a:latin typeface="Calibri" panose="020F0502020204030204" pitchFamily="34" charset="0"/>
                <a:cs typeface="Calibri" panose="020F0502020204030204" pitchFamily="34" charset="0"/>
              </a:rPr>
              <a:t> é igual ao preço mas para um monopolista a </a:t>
            </a:r>
            <a:r>
              <a:rPr lang="pt-BR" sz="3800" kern="0" dirty="0" err="1">
                <a:solidFill>
                  <a:schemeClr val="tx1"/>
                </a:solidFill>
                <a:latin typeface="Calibri" panose="020F0502020204030204" pitchFamily="34" charset="0"/>
                <a:cs typeface="Calibri" panose="020F0502020204030204" pitchFamily="34" charset="0"/>
              </a:rPr>
              <a:t>RMg</a:t>
            </a:r>
            <a:r>
              <a:rPr lang="pt-BR" sz="3800" kern="0" dirty="0">
                <a:solidFill>
                  <a:schemeClr val="tx1"/>
                </a:solidFill>
                <a:latin typeface="Calibri" panose="020F0502020204030204" pitchFamily="34" charset="0"/>
                <a:cs typeface="Calibri" panose="020F0502020204030204" pitchFamily="34" charset="0"/>
              </a:rPr>
              <a:t> é menor que o preço. </a:t>
            </a:r>
          </a:p>
          <a:p>
            <a:pPr marL="457200" indent="-457200" algn="just" eaLnBrk="1" hangingPunct="1">
              <a:lnSpc>
                <a:spcPct val="90000"/>
              </a:lnSpc>
              <a:spcBef>
                <a:spcPct val="20000"/>
              </a:spcBef>
              <a:buClr>
                <a:schemeClr val="bg2"/>
              </a:buClr>
              <a:buSzPct val="75000"/>
              <a:buFont typeface="Arial" panose="020B0604020202020204" pitchFamily="34" charset="0"/>
              <a:buChar char="•"/>
              <a:defRPr/>
            </a:pPr>
            <a:endParaRPr lang="pt-BR" sz="3800" b="0" kern="0" dirty="0">
              <a:solidFill>
                <a:schemeClr val="tx1"/>
              </a:solidFill>
              <a:latin typeface="Calibri" panose="020F0502020204030204" pitchFamily="34" charset="0"/>
              <a:cs typeface="Calibri" panose="020F0502020204030204" pitchFamily="34" charset="0"/>
            </a:endParaRPr>
          </a:p>
        </p:txBody>
      </p:sp>
      <p:sp>
        <p:nvSpPr>
          <p:cNvPr id="6" name="Título 1"/>
          <p:cNvSpPr>
            <a:spLocks noGrp="1"/>
          </p:cNvSpPr>
          <p:nvPr>
            <p:ph type="title"/>
          </p:nvPr>
        </p:nvSpPr>
        <p:spPr>
          <a:xfrm>
            <a:off x="609600" y="-30832"/>
            <a:ext cx="10972800" cy="1371600"/>
          </a:xfrm>
        </p:spPr>
        <p:txBody>
          <a:bodyPr/>
          <a:lstStyle/>
          <a:p>
            <a:pPr algn="ctr"/>
            <a:r>
              <a:rPr lang="pt-BR" altLang="en-US" sz="4800" b="1" dirty="0">
                <a:solidFill>
                  <a:schemeClr val="tx1"/>
                </a:solidFill>
                <a:latin typeface="Calibri" panose="020F0502020204030204" pitchFamily="34" charset="0"/>
                <a:cs typeface="Calibri" panose="020F0502020204030204" pitchFamily="34" charset="0"/>
              </a:rPr>
              <a:t>Falta de Competição</a:t>
            </a:r>
            <a:endParaRPr lang="pt-BR" altLang="en-US" sz="480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7">
                                            <p:txEl>
                                              <p:pRg st="2" end="2"/>
                                            </p:txEl>
                                          </p:spTgt>
                                        </p:tgtEl>
                                        <p:attrNameLst>
                                          <p:attrName>style.visibility</p:attrName>
                                        </p:attrNameLst>
                                      </p:cBhvr>
                                      <p:to>
                                        <p:strVal val="visible"/>
                                      </p:to>
                                    </p:set>
                                    <p:anim calcmode="lin" valueType="num">
                                      <p:cBhvr additive="base">
                                        <p:cTn id="7" dur="500" fill="hold"/>
                                        <p:tgtEl>
                                          <p:spTgt spid="4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7">
                                            <p:txEl>
                                              <p:pRg st="4" end="4"/>
                                            </p:txEl>
                                          </p:spTgt>
                                        </p:tgtEl>
                                        <p:attrNameLst>
                                          <p:attrName>style.visibility</p:attrName>
                                        </p:attrNameLst>
                                      </p:cBhvr>
                                      <p:to>
                                        <p:strVal val="visible"/>
                                      </p:to>
                                    </p:set>
                                    <p:anim calcmode="lin" valueType="num">
                                      <p:cBhvr additive="base">
                                        <p:cTn id="13" dur="500" fill="hold"/>
                                        <p:tgtEl>
                                          <p:spTgt spid="47">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7">
                                            <p:txEl>
                                              <p:pRg st="6" end="6"/>
                                            </p:txEl>
                                          </p:spTgt>
                                        </p:tgtEl>
                                        <p:attrNameLst>
                                          <p:attrName>style.visibility</p:attrName>
                                        </p:attrNameLst>
                                      </p:cBhvr>
                                      <p:to>
                                        <p:strVal val="visible"/>
                                      </p:to>
                                    </p:set>
                                    <p:anim calcmode="lin" valueType="num">
                                      <p:cBhvr additive="base">
                                        <p:cTn id="19" dur="500" fill="hold"/>
                                        <p:tgtEl>
                                          <p:spTgt spid="47">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ítulo 1"/>
          <p:cNvSpPr>
            <a:spLocks noGrp="1"/>
          </p:cNvSpPr>
          <p:nvPr>
            <p:ph type="title"/>
          </p:nvPr>
        </p:nvSpPr>
        <p:spPr>
          <a:xfrm>
            <a:off x="1898848" y="-30832"/>
            <a:ext cx="8229600" cy="1371600"/>
          </a:xfrm>
        </p:spPr>
        <p:txBody>
          <a:bodyPr/>
          <a:lstStyle/>
          <a:p>
            <a:pPr algn="ctr"/>
            <a:r>
              <a:rPr lang="pt-BR" altLang="en-US" sz="4800" b="1" dirty="0">
                <a:solidFill>
                  <a:schemeClr val="tx1"/>
                </a:solidFill>
                <a:latin typeface="Calibri" panose="020F0502020204030204" pitchFamily="34" charset="0"/>
                <a:cs typeface="Calibri" panose="020F0502020204030204" pitchFamily="34" charset="0"/>
              </a:rPr>
              <a:t>Concorrência</a:t>
            </a:r>
            <a:r>
              <a:rPr lang="pt-BR" altLang="en-US" sz="4800" dirty="0">
                <a:solidFill>
                  <a:schemeClr val="tx1"/>
                </a:solidFill>
                <a:latin typeface="Calibri" panose="020F0502020204030204" pitchFamily="34" charset="0"/>
                <a:cs typeface="Calibri" panose="020F0502020204030204" pitchFamily="34" charset="0"/>
              </a:rPr>
              <a:t> </a:t>
            </a:r>
            <a:r>
              <a:rPr lang="pt-BR" altLang="en-US" sz="4800" b="1" dirty="0">
                <a:solidFill>
                  <a:schemeClr val="tx1"/>
                </a:solidFill>
                <a:latin typeface="Calibri" panose="020F0502020204030204" pitchFamily="34" charset="0"/>
                <a:cs typeface="Calibri" panose="020F0502020204030204" pitchFamily="34" charset="0"/>
              </a:rPr>
              <a:t>Perfeita</a:t>
            </a:r>
          </a:p>
        </p:txBody>
      </p:sp>
      <p:sp>
        <p:nvSpPr>
          <p:cNvPr id="37891" name="Espaço Reservado para Conteúdo 2"/>
          <p:cNvSpPr>
            <a:spLocks noGrp="1"/>
          </p:cNvSpPr>
          <p:nvPr>
            <p:ph idx="1"/>
          </p:nvPr>
        </p:nvSpPr>
        <p:spPr>
          <a:xfrm>
            <a:off x="216024" y="1196752"/>
            <a:ext cx="11784632" cy="3886200"/>
          </a:xfrm>
        </p:spPr>
        <p:txBody>
          <a:bodyPr/>
          <a:lstStyle/>
          <a:p>
            <a:pPr algn="just">
              <a:lnSpc>
                <a:spcPct val="80000"/>
              </a:lnSpc>
              <a:spcBef>
                <a:spcPct val="50000"/>
              </a:spcBef>
              <a:buClrTx/>
              <a:buFont typeface="Arial" panose="020B0604020202020204" pitchFamily="34" charset="0"/>
              <a:buChar char="•"/>
            </a:pPr>
            <a:r>
              <a:rPr lang="pt-BR" altLang="en-US" sz="4400" b="1" dirty="0">
                <a:latin typeface="Calibri" panose="020F0502020204030204" pitchFamily="34" charset="0"/>
                <a:cs typeface="Calibri" panose="020F0502020204030204" pitchFamily="34" charset="0"/>
              </a:rPr>
              <a:t>Hipóteses Básicas </a:t>
            </a:r>
          </a:p>
          <a:p>
            <a:pPr algn="just">
              <a:lnSpc>
                <a:spcPct val="80000"/>
              </a:lnSpc>
              <a:spcBef>
                <a:spcPct val="50000"/>
              </a:spcBef>
              <a:buClrTx/>
              <a:buFont typeface="Arial" panose="020B0604020202020204" pitchFamily="34" charset="0"/>
              <a:buChar char="•"/>
            </a:pPr>
            <a:endParaRPr lang="pt-BR" altLang="en-US" sz="800" b="1" dirty="0">
              <a:latin typeface="Calibri" panose="020F0502020204030204" pitchFamily="34" charset="0"/>
              <a:cs typeface="Calibri" panose="020F0502020204030204" pitchFamily="34" charset="0"/>
            </a:endParaRPr>
          </a:p>
          <a:p>
            <a:pPr lvl="1" algn="just">
              <a:lnSpc>
                <a:spcPct val="80000"/>
              </a:lnSpc>
              <a:spcBef>
                <a:spcPct val="40000"/>
              </a:spcBef>
              <a:buClrTx/>
              <a:buFont typeface="Arial" panose="020B0604020202020204" pitchFamily="34" charset="0"/>
              <a:buChar char="•"/>
            </a:pPr>
            <a:r>
              <a:rPr lang="pt-BR" altLang="en-US" sz="3800" b="1" dirty="0">
                <a:latin typeface="Calibri" panose="020F0502020204030204" pitchFamily="34" charset="0"/>
                <a:cs typeface="Calibri" panose="020F0502020204030204" pitchFamily="34" charset="0"/>
              </a:rPr>
              <a:t>Mercado Atomizado</a:t>
            </a:r>
            <a:r>
              <a:rPr lang="pt-BR" altLang="en-US" sz="3800" dirty="0">
                <a:latin typeface="Calibri" panose="020F0502020204030204" pitchFamily="34" charset="0"/>
                <a:cs typeface="Calibri" panose="020F0502020204030204" pitchFamily="34" charset="0"/>
              </a:rPr>
              <a:t>: existe um grande  número de empresas pequenas, de forma que  qualquer  uma delas,  individualmente, não  pode exercer  qualquer influência sobre o preço.</a:t>
            </a:r>
          </a:p>
          <a:p>
            <a:pPr lvl="1" algn="just">
              <a:lnSpc>
                <a:spcPct val="80000"/>
              </a:lnSpc>
              <a:spcBef>
                <a:spcPct val="40000"/>
              </a:spcBef>
              <a:buClrTx/>
              <a:buFont typeface="Arial" panose="020B0604020202020204" pitchFamily="34" charset="0"/>
              <a:buChar char="•"/>
            </a:pPr>
            <a:endParaRPr lang="pt-BR" altLang="en-US" sz="400" dirty="0">
              <a:latin typeface="Calibri" panose="020F0502020204030204" pitchFamily="34" charset="0"/>
              <a:cs typeface="Calibri" panose="020F0502020204030204" pitchFamily="34" charset="0"/>
            </a:endParaRPr>
          </a:p>
          <a:p>
            <a:pPr lvl="1" algn="just">
              <a:lnSpc>
                <a:spcPct val="80000"/>
              </a:lnSpc>
              <a:spcBef>
                <a:spcPct val="40000"/>
              </a:spcBef>
              <a:buClrTx/>
              <a:buFont typeface="Arial" panose="020B0604020202020204" pitchFamily="34" charset="0"/>
              <a:buChar char="•"/>
            </a:pPr>
            <a:r>
              <a:rPr lang="pt-BR" altLang="en-US" sz="3800" b="1" dirty="0">
                <a:latin typeface="Calibri" panose="020F0502020204030204" pitchFamily="34" charset="0"/>
                <a:cs typeface="Calibri" panose="020F0502020204030204" pitchFamily="34" charset="0"/>
              </a:rPr>
              <a:t>Produto Homogêneo:</a:t>
            </a:r>
            <a:r>
              <a:rPr lang="pt-BR" altLang="en-US" sz="3800" dirty="0">
                <a:latin typeface="Calibri" panose="020F0502020204030204" pitchFamily="34" charset="0"/>
                <a:cs typeface="Calibri" panose="020F0502020204030204" pitchFamily="34" charset="0"/>
              </a:rPr>
              <a:t> os  produtos de todos  os vendedores são idênticos. Isso significa que os consumidores são  indiferentes quanto à firma da qual eles adquirem o produto.</a:t>
            </a:r>
          </a:p>
          <a:p>
            <a:pPr lvl="1" algn="just">
              <a:lnSpc>
                <a:spcPct val="80000"/>
              </a:lnSpc>
              <a:spcBef>
                <a:spcPct val="40000"/>
              </a:spcBef>
              <a:buClrTx/>
              <a:buFont typeface="Arial" panose="020B0604020202020204" pitchFamily="34" charset="0"/>
              <a:buChar char="•"/>
            </a:pPr>
            <a:endParaRPr lang="pt-BR" altLang="en-US" sz="3800" dirty="0">
              <a:latin typeface="Calibri" panose="020F0502020204030204" pitchFamily="34" charset="0"/>
              <a:cs typeface="Calibri" panose="020F0502020204030204" pitchFamily="34" charset="0"/>
            </a:endParaRPr>
          </a:p>
          <a:p>
            <a:pPr lvl="1" algn="just">
              <a:lnSpc>
                <a:spcPct val="80000"/>
              </a:lnSpc>
              <a:spcBef>
                <a:spcPct val="40000"/>
              </a:spcBef>
              <a:buClrTx/>
              <a:buFont typeface="Arial" panose="020B0604020202020204" pitchFamily="34" charset="0"/>
              <a:buChar char="•"/>
            </a:pPr>
            <a:endParaRPr lang="pt-BR" altLang="en-US" sz="38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7891">
                                            <p:txEl>
                                              <p:pRg st="2" end="2"/>
                                            </p:txEl>
                                          </p:spTgt>
                                        </p:tgtEl>
                                        <p:attrNameLst>
                                          <p:attrName>style.visibility</p:attrName>
                                        </p:attrNameLst>
                                      </p:cBhvr>
                                      <p:to>
                                        <p:strVal val="visible"/>
                                      </p:to>
                                    </p:set>
                                    <p:anim calcmode="lin" valueType="num">
                                      <p:cBhvr additive="base">
                                        <p:cTn id="7" dur="500" fill="hold"/>
                                        <p:tgtEl>
                                          <p:spTgt spid="3789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8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7891">
                                            <p:txEl>
                                              <p:pRg st="4" end="4"/>
                                            </p:txEl>
                                          </p:spTgt>
                                        </p:tgtEl>
                                        <p:attrNameLst>
                                          <p:attrName>style.visibility</p:attrName>
                                        </p:attrNameLst>
                                      </p:cBhvr>
                                      <p:to>
                                        <p:strVal val="visible"/>
                                      </p:to>
                                    </p:set>
                                    <p:anim calcmode="lin" valueType="num">
                                      <p:cBhvr additive="base">
                                        <p:cTn id="13" dur="500" fill="hold"/>
                                        <p:tgtEl>
                                          <p:spTgt spid="37891">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789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9600" y="41176"/>
            <a:ext cx="10972800" cy="1371600"/>
          </a:xfrm>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O Papel do Governo no Passado</a:t>
            </a:r>
            <a:endParaRPr lang="pt-BR" altLang="en-US" sz="4800" dirty="0">
              <a:solidFill>
                <a:schemeClr val="tx1"/>
              </a:solidFill>
              <a:latin typeface="Calibri" panose="020F0502020204030204" pitchFamily="34" charset="0"/>
              <a:cs typeface="Calibri" panose="020F0502020204030204" pitchFamily="34" charset="0"/>
            </a:endParaRPr>
          </a:p>
        </p:txBody>
      </p:sp>
      <p:sp>
        <p:nvSpPr>
          <p:cNvPr id="7171" name="Rectangle 3"/>
          <p:cNvSpPr>
            <a:spLocks noGrp="1" noChangeArrowheads="1"/>
          </p:cNvSpPr>
          <p:nvPr>
            <p:ph idx="1"/>
          </p:nvPr>
        </p:nvSpPr>
        <p:spPr>
          <a:xfrm>
            <a:off x="263352" y="1415008"/>
            <a:ext cx="11521280" cy="3886200"/>
          </a:xfrm>
        </p:spPr>
        <p:txBody>
          <a:bodyPr/>
          <a:lstStyle/>
          <a:p>
            <a:pPr algn="just" eaLnBrk="1" hangingPunct="1">
              <a:buClrTx/>
              <a:buFont typeface="Arial" panose="020B0604020202020204" pitchFamily="34" charset="0"/>
              <a:buChar char="•"/>
            </a:pPr>
            <a:r>
              <a:rPr lang="pt-BR" altLang="en-US" sz="4000" b="1" dirty="0">
                <a:latin typeface="Calibri" panose="020F0502020204030204" pitchFamily="34" charset="0"/>
                <a:cs typeface="Calibri" panose="020F0502020204030204" pitchFamily="34" charset="0"/>
              </a:rPr>
              <a:t>Mercantilismo</a:t>
            </a:r>
            <a:r>
              <a:rPr lang="pt-BR" altLang="en-US" sz="4000" dirty="0">
                <a:latin typeface="Calibri" panose="020F0502020204030204" pitchFamily="34" charset="0"/>
                <a:cs typeface="Calibri" panose="020F0502020204030204" pitchFamily="34" charset="0"/>
              </a:rPr>
              <a:t>: teoria dominante no século XVIII, defendida especialmente por economistas franceses, que advogava a tese de que o governo deveria promover a indústria e o comércio.</a:t>
            </a:r>
          </a:p>
          <a:p>
            <a:pPr lvl="1" algn="just" eaLnBrk="1" hangingPunct="1">
              <a:buClrTx/>
              <a:buFont typeface="Arial" panose="020B0604020202020204" pitchFamily="34" charset="0"/>
              <a:buChar char="•"/>
            </a:pPr>
            <a:r>
              <a:rPr lang="pt-BR" altLang="en-US" sz="4000" dirty="0">
                <a:latin typeface="Calibri" panose="020F0502020204030204" pitchFamily="34" charset="0"/>
                <a:cs typeface="Calibri" panose="020F0502020204030204" pitchFamily="34" charset="0"/>
              </a:rPr>
              <a:t>A riqueza das Nações era determinada pela quantidade de ouro possuída, proveniente dos superávits comerciais.</a:t>
            </a:r>
          </a:p>
          <a:p>
            <a:pPr algn="just" eaLnBrk="1" hangingPunct="1">
              <a:buClrTx/>
              <a:buFont typeface="Arial" panose="020B0604020202020204" pitchFamily="34" charset="0"/>
              <a:buChar char="•"/>
            </a:pPr>
            <a:endParaRPr lang="pt-BR" altLang="en-US" sz="4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1898848" y="-30832"/>
            <a:ext cx="8229600" cy="1371600"/>
          </a:xfrm>
        </p:spPr>
        <p:txBody>
          <a:bodyPr/>
          <a:lstStyle/>
          <a:p>
            <a:pPr algn="ctr"/>
            <a:r>
              <a:rPr lang="pt-BR" altLang="en-US" sz="4800" b="1" dirty="0">
                <a:solidFill>
                  <a:schemeClr val="tx1"/>
                </a:solidFill>
                <a:latin typeface="Calibri" panose="020F0502020204030204" pitchFamily="34" charset="0"/>
                <a:cs typeface="Calibri" panose="020F0502020204030204" pitchFamily="34" charset="0"/>
              </a:rPr>
              <a:t>Concorrência</a:t>
            </a:r>
            <a:r>
              <a:rPr lang="pt-BR" altLang="en-US" sz="4800" dirty="0">
                <a:solidFill>
                  <a:schemeClr val="tx1"/>
                </a:solidFill>
                <a:latin typeface="Calibri" panose="020F0502020204030204" pitchFamily="34" charset="0"/>
                <a:cs typeface="Calibri" panose="020F0502020204030204" pitchFamily="34" charset="0"/>
              </a:rPr>
              <a:t> </a:t>
            </a:r>
            <a:r>
              <a:rPr lang="pt-BR" altLang="en-US" sz="4800" b="1" dirty="0">
                <a:solidFill>
                  <a:schemeClr val="tx1"/>
                </a:solidFill>
                <a:latin typeface="Calibri" panose="020F0502020204030204" pitchFamily="34" charset="0"/>
                <a:cs typeface="Calibri" panose="020F0502020204030204" pitchFamily="34" charset="0"/>
              </a:rPr>
              <a:t>Perfeita</a:t>
            </a:r>
          </a:p>
        </p:txBody>
      </p:sp>
      <p:sp>
        <p:nvSpPr>
          <p:cNvPr id="4" name="Espaço Reservado para Conteúdo 2"/>
          <p:cNvSpPr>
            <a:spLocks noGrp="1"/>
          </p:cNvSpPr>
          <p:nvPr>
            <p:ph idx="1"/>
          </p:nvPr>
        </p:nvSpPr>
        <p:spPr>
          <a:xfrm>
            <a:off x="191344" y="1196752"/>
            <a:ext cx="11809312" cy="3886200"/>
          </a:xfrm>
        </p:spPr>
        <p:txBody>
          <a:bodyPr/>
          <a:lstStyle/>
          <a:p>
            <a:pPr algn="just">
              <a:lnSpc>
                <a:spcPct val="80000"/>
              </a:lnSpc>
              <a:spcBef>
                <a:spcPct val="50000"/>
              </a:spcBef>
              <a:buClrTx/>
              <a:buFont typeface="Arial" panose="020B0604020202020204" pitchFamily="34" charset="0"/>
              <a:buChar char="•"/>
            </a:pPr>
            <a:r>
              <a:rPr lang="pt-BR" altLang="en-US" sz="4400" b="1" dirty="0">
                <a:latin typeface="Calibri" panose="020F0502020204030204" pitchFamily="34" charset="0"/>
                <a:cs typeface="Calibri" panose="020F0502020204030204" pitchFamily="34" charset="0"/>
              </a:rPr>
              <a:t>Hipóteses Básicas </a:t>
            </a:r>
          </a:p>
          <a:p>
            <a:pPr lvl="1" algn="just">
              <a:lnSpc>
                <a:spcPct val="80000"/>
              </a:lnSpc>
              <a:spcBef>
                <a:spcPct val="40000"/>
              </a:spcBef>
              <a:buClrTx/>
              <a:buFont typeface="Arial" panose="020B0604020202020204" pitchFamily="34" charset="0"/>
              <a:buChar char="•"/>
            </a:pPr>
            <a:endParaRPr lang="pt-BR" altLang="en-US" sz="800" dirty="0">
              <a:latin typeface="Calibri" panose="020F0502020204030204" pitchFamily="34" charset="0"/>
              <a:cs typeface="Calibri" panose="020F0502020204030204" pitchFamily="34" charset="0"/>
            </a:endParaRPr>
          </a:p>
          <a:p>
            <a:pPr lvl="1" algn="just">
              <a:lnSpc>
                <a:spcPct val="80000"/>
              </a:lnSpc>
              <a:spcBef>
                <a:spcPct val="40000"/>
              </a:spcBef>
              <a:buClrTx/>
              <a:buFont typeface="Arial" panose="020B0604020202020204" pitchFamily="34" charset="0"/>
              <a:buChar char="•"/>
            </a:pPr>
            <a:r>
              <a:rPr lang="pt-BR" altLang="en-US" sz="3800" b="1" dirty="0">
                <a:latin typeface="Calibri" panose="020F0502020204030204" pitchFamily="34" charset="0"/>
                <a:cs typeface="Calibri" panose="020F0502020204030204" pitchFamily="34" charset="0"/>
              </a:rPr>
              <a:t>Livre Mobilidade de Recursos</a:t>
            </a:r>
            <a:r>
              <a:rPr lang="pt-BR" altLang="en-US" sz="3800" dirty="0">
                <a:latin typeface="Calibri" panose="020F0502020204030204" pitchFamily="34" charset="0"/>
                <a:cs typeface="Calibri" panose="020F0502020204030204" pitchFamily="34" charset="0"/>
              </a:rPr>
              <a:t>: os  recursos  podem  entrar e sair do mercado  de forma livre e imediata.</a:t>
            </a:r>
          </a:p>
          <a:p>
            <a:pPr lvl="1" algn="just">
              <a:lnSpc>
                <a:spcPct val="80000"/>
              </a:lnSpc>
              <a:spcBef>
                <a:spcPct val="40000"/>
              </a:spcBef>
              <a:buClrTx/>
              <a:buFont typeface="Arial" panose="020B0604020202020204" pitchFamily="34" charset="0"/>
              <a:buChar char="•"/>
            </a:pPr>
            <a:endParaRPr lang="pt-BR" altLang="en-US" sz="400" dirty="0">
              <a:latin typeface="Calibri" panose="020F0502020204030204" pitchFamily="34" charset="0"/>
              <a:cs typeface="Calibri" panose="020F0502020204030204" pitchFamily="34" charset="0"/>
            </a:endParaRPr>
          </a:p>
          <a:p>
            <a:pPr lvl="1" algn="just">
              <a:lnSpc>
                <a:spcPct val="80000"/>
              </a:lnSpc>
              <a:spcBef>
                <a:spcPct val="40000"/>
              </a:spcBef>
              <a:buClrTx/>
              <a:buFont typeface="Arial" panose="020B0604020202020204" pitchFamily="34" charset="0"/>
              <a:buChar char="•"/>
            </a:pPr>
            <a:r>
              <a:rPr lang="pt-BR" altLang="en-US" sz="3800" b="1" dirty="0">
                <a:latin typeface="Calibri" panose="020F0502020204030204" pitchFamily="34" charset="0"/>
                <a:cs typeface="Calibri" panose="020F0502020204030204" pitchFamily="34" charset="0"/>
              </a:rPr>
              <a:t>Perfeito Conhecimento do Mercado</a:t>
            </a:r>
            <a:r>
              <a:rPr lang="pt-BR" altLang="en-US" sz="3800" dirty="0">
                <a:latin typeface="Calibri" panose="020F0502020204030204" pitchFamily="34" charset="0"/>
                <a:cs typeface="Calibri" panose="020F0502020204030204" pitchFamily="34" charset="0"/>
              </a:rPr>
              <a:t>: os  produtores  e consumidores têm  perfeito  conhecimento de todas as informações, como preços e custos.</a:t>
            </a:r>
          </a:p>
          <a:p>
            <a:pPr lvl="1" algn="just">
              <a:lnSpc>
                <a:spcPct val="80000"/>
              </a:lnSpc>
              <a:spcBef>
                <a:spcPct val="40000"/>
              </a:spcBef>
              <a:buClrTx/>
              <a:buFont typeface="Arial" panose="020B0604020202020204" pitchFamily="34" charset="0"/>
              <a:buChar char="•"/>
            </a:pPr>
            <a:endParaRPr lang="pt-BR" altLang="en-US" sz="3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4068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 calcmode="lin" valueType="num">
                                      <p:cBhvr additive="base">
                                        <p:cTn id="1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bwMode="auto">
          <a:xfrm>
            <a:off x="119336" y="960404"/>
            <a:ext cx="11966576" cy="4124780"/>
          </a:xfrm>
          <a:prstGeom prst="rect">
            <a:avLst/>
          </a:prstGeom>
          <a:solidFill>
            <a:schemeClr val="bg1">
              <a:lumMod val="95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Tx/>
              <a:buNone/>
              <a:tabLst/>
            </a:pPr>
            <a:endParaRPr kumimoji="0" lang="pt-BR" sz="3200" b="1" i="0" u="none" strike="noStrike" cap="none" normalizeH="0" baseline="0">
              <a:ln>
                <a:noFill/>
              </a:ln>
              <a:solidFill>
                <a:schemeClr val="bg2"/>
              </a:solidFill>
              <a:effectLst/>
              <a:latin typeface="Times New Roman" pitchFamily="18" charset="0"/>
            </a:endParaRPr>
          </a:p>
        </p:txBody>
      </p:sp>
      <p:sp>
        <p:nvSpPr>
          <p:cNvPr id="38914" name="Rectangle 4"/>
          <p:cNvSpPr>
            <a:spLocks noChangeArrowheads="1"/>
          </p:cNvSpPr>
          <p:nvPr/>
        </p:nvSpPr>
        <p:spPr bwMode="auto">
          <a:xfrm>
            <a:off x="1199456" y="96308"/>
            <a:ext cx="943304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spcBef>
                <a:spcPct val="0"/>
              </a:spcBef>
              <a:buClrTx/>
              <a:buSzTx/>
              <a:buFontTx/>
              <a:buNone/>
            </a:pPr>
            <a:r>
              <a:rPr lang="pt-BR" altLang="en-US" sz="4800" dirty="0">
                <a:latin typeface="Calibri" panose="020F0502020204030204" pitchFamily="34" charset="0"/>
                <a:cs typeface="Calibri" panose="020F0502020204030204" pitchFamily="34" charset="0"/>
              </a:rPr>
              <a:t>A Demanda da Firma Competitiva</a:t>
            </a:r>
          </a:p>
        </p:txBody>
      </p:sp>
      <p:grpSp>
        <p:nvGrpSpPr>
          <p:cNvPr id="4" name="Agrupar 3"/>
          <p:cNvGrpSpPr/>
          <p:nvPr/>
        </p:nvGrpSpPr>
        <p:grpSpPr>
          <a:xfrm>
            <a:off x="911424" y="1464459"/>
            <a:ext cx="9328603" cy="3620725"/>
            <a:chOff x="1828842" y="1339289"/>
            <a:chExt cx="7866174" cy="2884197"/>
          </a:xfrm>
        </p:grpSpPr>
        <p:sp>
          <p:nvSpPr>
            <p:cNvPr id="38915" name="Line 5"/>
            <p:cNvSpPr>
              <a:spLocks noChangeShapeType="1"/>
            </p:cNvSpPr>
            <p:nvPr/>
          </p:nvSpPr>
          <p:spPr bwMode="auto">
            <a:xfrm flipV="1">
              <a:off x="2209800" y="1562100"/>
              <a:ext cx="0" cy="2209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8916" name="Line 6"/>
            <p:cNvSpPr>
              <a:spLocks noChangeShapeType="1"/>
            </p:cNvSpPr>
            <p:nvPr/>
          </p:nvSpPr>
          <p:spPr bwMode="auto">
            <a:xfrm>
              <a:off x="2209800" y="3771900"/>
              <a:ext cx="31242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8917" name="Text Box 7"/>
            <p:cNvSpPr txBox="1">
              <a:spLocks noChangeArrowheads="1"/>
            </p:cNvSpPr>
            <p:nvPr/>
          </p:nvSpPr>
          <p:spPr bwMode="auto">
            <a:xfrm>
              <a:off x="1828842" y="1381383"/>
              <a:ext cx="533400" cy="465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dirty="0"/>
                <a:t>P</a:t>
              </a:r>
            </a:p>
          </p:txBody>
        </p:sp>
        <p:sp>
          <p:nvSpPr>
            <p:cNvPr id="38918" name="Text Box 8"/>
            <p:cNvSpPr txBox="1">
              <a:spLocks noChangeArrowheads="1"/>
            </p:cNvSpPr>
            <p:nvPr/>
          </p:nvSpPr>
          <p:spPr bwMode="auto">
            <a:xfrm>
              <a:off x="5127713" y="3757666"/>
              <a:ext cx="755210" cy="465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dirty="0"/>
                <a:t>Q</a:t>
              </a:r>
            </a:p>
          </p:txBody>
        </p:sp>
        <p:sp>
          <p:nvSpPr>
            <p:cNvPr id="38919" name="Line 9"/>
            <p:cNvSpPr>
              <a:spLocks noChangeShapeType="1"/>
            </p:cNvSpPr>
            <p:nvPr/>
          </p:nvSpPr>
          <p:spPr bwMode="auto">
            <a:xfrm flipV="1">
              <a:off x="5943600" y="1562100"/>
              <a:ext cx="0" cy="2209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8920" name="Line 10"/>
            <p:cNvSpPr>
              <a:spLocks noChangeShapeType="1"/>
            </p:cNvSpPr>
            <p:nvPr/>
          </p:nvSpPr>
          <p:spPr bwMode="auto">
            <a:xfrm>
              <a:off x="5943600" y="3771900"/>
              <a:ext cx="31242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8921" name="Text Box 11"/>
            <p:cNvSpPr txBox="1">
              <a:spLocks noChangeArrowheads="1"/>
            </p:cNvSpPr>
            <p:nvPr/>
          </p:nvSpPr>
          <p:spPr bwMode="auto">
            <a:xfrm>
              <a:off x="5581101" y="1339289"/>
              <a:ext cx="558821" cy="465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dirty="0"/>
                <a:t>P</a:t>
              </a:r>
            </a:p>
          </p:txBody>
        </p:sp>
        <p:sp>
          <p:nvSpPr>
            <p:cNvPr id="38922" name="Text Box 12"/>
            <p:cNvSpPr txBox="1">
              <a:spLocks noChangeArrowheads="1"/>
            </p:cNvSpPr>
            <p:nvPr/>
          </p:nvSpPr>
          <p:spPr bwMode="auto">
            <a:xfrm>
              <a:off x="8933016" y="3679470"/>
              <a:ext cx="762000" cy="465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dirty="0"/>
                <a:t>q</a:t>
              </a:r>
            </a:p>
          </p:txBody>
        </p:sp>
        <p:sp>
          <p:nvSpPr>
            <p:cNvPr id="38923" name="Line 13"/>
            <p:cNvSpPr>
              <a:spLocks noChangeShapeType="1"/>
            </p:cNvSpPr>
            <p:nvPr/>
          </p:nvSpPr>
          <p:spPr bwMode="auto">
            <a:xfrm>
              <a:off x="2667000" y="1790700"/>
              <a:ext cx="1828800" cy="18288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8924" name="Line 14"/>
            <p:cNvSpPr>
              <a:spLocks noChangeShapeType="1"/>
            </p:cNvSpPr>
            <p:nvPr/>
          </p:nvSpPr>
          <p:spPr bwMode="auto">
            <a:xfrm flipV="1">
              <a:off x="2438400" y="1790700"/>
              <a:ext cx="1600200" cy="16002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8925" name="Line 15"/>
            <p:cNvSpPr>
              <a:spLocks noChangeShapeType="1"/>
            </p:cNvSpPr>
            <p:nvPr/>
          </p:nvSpPr>
          <p:spPr bwMode="auto">
            <a:xfrm flipH="1">
              <a:off x="2209800" y="2476500"/>
              <a:ext cx="1143000" cy="0"/>
            </a:xfrm>
            <a:prstGeom prst="line">
              <a:avLst/>
            </a:prstGeom>
            <a:noFill/>
            <a:ln w="9525">
              <a:solidFill>
                <a:srgbClr val="000099"/>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8926" name="Line 16"/>
            <p:cNvSpPr>
              <a:spLocks noChangeShapeType="1"/>
            </p:cNvSpPr>
            <p:nvPr/>
          </p:nvSpPr>
          <p:spPr bwMode="auto">
            <a:xfrm>
              <a:off x="3352800" y="2476500"/>
              <a:ext cx="0" cy="1295400"/>
            </a:xfrm>
            <a:prstGeom prst="line">
              <a:avLst/>
            </a:prstGeom>
            <a:noFill/>
            <a:ln w="9525">
              <a:solidFill>
                <a:srgbClr val="000099"/>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8927" name="Text Box 17"/>
            <p:cNvSpPr txBox="1">
              <a:spLocks noChangeArrowheads="1"/>
            </p:cNvSpPr>
            <p:nvPr/>
          </p:nvSpPr>
          <p:spPr bwMode="auto">
            <a:xfrm>
              <a:off x="4038600" y="1511370"/>
              <a:ext cx="457200" cy="441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3000" dirty="0">
                  <a:solidFill>
                    <a:srgbClr val="000099"/>
                  </a:solidFill>
                </a:rPr>
                <a:t>S</a:t>
              </a:r>
            </a:p>
          </p:txBody>
        </p:sp>
        <p:sp>
          <p:nvSpPr>
            <p:cNvPr id="38928" name="Text Box 18"/>
            <p:cNvSpPr txBox="1">
              <a:spLocks noChangeArrowheads="1"/>
            </p:cNvSpPr>
            <p:nvPr/>
          </p:nvSpPr>
          <p:spPr bwMode="auto">
            <a:xfrm>
              <a:off x="4467089" y="3354457"/>
              <a:ext cx="762000" cy="441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3000" dirty="0">
                  <a:solidFill>
                    <a:srgbClr val="000099"/>
                  </a:solidFill>
                </a:rPr>
                <a:t>D</a:t>
              </a:r>
            </a:p>
          </p:txBody>
        </p:sp>
        <p:sp>
          <p:nvSpPr>
            <p:cNvPr id="38929" name="Oval 19"/>
            <p:cNvSpPr>
              <a:spLocks noChangeArrowheads="1"/>
            </p:cNvSpPr>
            <p:nvPr/>
          </p:nvSpPr>
          <p:spPr bwMode="auto">
            <a:xfrm>
              <a:off x="3276600" y="2400300"/>
              <a:ext cx="152400" cy="152400"/>
            </a:xfrm>
            <a:prstGeom prst="ellipse">
              <a:avLst/>
            </a:prstGeom>
            <a:solidFill>
              <a:schemeClr val="tx2"/>
            </a:solidFill>
            <a:ln w="9525">
              <a:solidFill>
                <a:schemeClr val="tx2"/>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38930" name="Text Box 20"/>
            <p:cNvSpPr txBox="1">
              <a:spLocks noChangeArrowheads="1"/>
            </p:cNvSpPr>
            <p:nvPr/>
          </p:nvSpPr>
          <p:spPr bwMode="auto">
            <a:xfrm>
              <a:off x="1828842" y="2257052"/>
              <a:ext cx="381000" cy="441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3000" dirty="0">
                  <a:solidFill>
                    <a:srgbClr val="000099"/>
                  </a:solidFill>
                </a:rPr>
                <a:t>P</a:t>
              </a:r>
            </a:p>
          </p:txBody>
        </p:sp>
        <p:sp>
          <p:nvSpPr>
            <p:cNvPr id="38931" name="Text Box 21"/>
            <p:cNvSpPr txBox="1">
              <a:spLocks noChangeArrowheads="1"/>
            </p:cNvSpPr>
            <p:nvPr/>
          </p:nvSpPr>
          <p:spPr bwMode="auto">
            <a:xfrm>
              <a:off x="3164627" y="3753061"/>
              <a:ext cx="685800" cy="441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3000" dirty="0">
                  <a:solidFill>
                    <a:srgbClr val="000099"/>
                  </a:solidFill>
                </a:rPr>
                <a:t>Q</a:t>
              </a:r>
            </a:p>
          </p:txBody>
        </p:sp>
      </p:grpSp>
      <p:grpSp>
        <p:nvGrpSpPr>
          <p:cNvPr id="2" name="Group 23"/>
          <p:cNvGrpSpPr>
            <a:grpSpLocks/>
          </p:cNvGrpSpPr>
          <p:nvPr/>
        </p:nvGrpSpPr>
        <p:grpSpPr bwMode="auto">
          <a:xfrm>
            <a:off x="273" y="2492377"/>
            <a:ext cx="12192001" cy="4402143"/>
            <a:chOff x="-589" y="1978"/>
            <a:chExt cx="7680" cy="2773"/>
          </a:xfrm>
        </p:grpSpPr>
        <p:sp>
          <p:nvSpPr>
            <p:cNvPr id="38934" name="Line 24"/>
            <p:cNvSpPr>
              <a:spLocks noChangeShapeType="1"/>
            </p:cNvSpPr>
            <p:nvPr/>
          </p:nvSpPr>
          <p:spPr bwMode="auto">
            <a:xfrm>
              <a:off x="1296" y="2160"/>
              <a:ext cx="1632" cy="0"/>
            </a:xfrm>
            <a:prstGeom prst="line">
              <a:avLst/>
            </a:prstGeom>
            <a:noFill/>
            <a:ln w="9525">
              <a:solidFill>
                <a:srgbClr val="000099"/>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8935" name="Line 25"/>
            <p:cNvSpPr>
              <a:spLocks noChangeShapeType="1"/>
            </p:cNvSpPr>
            <p:nvPr/>
          </p:nvSpPr>
          <p:spPr bwMode="auto">
            <a:xfrm>
              <a:off x="3065" y="2160"/>
              <a:ext cx="2046"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8936" name="Text Box 26"/>
            <p:cNvSpPr txBox="1">
              <a:spLocks noChangeArrowheads="1"/>
            </p:cNvSpPr>
            <p:nvPr/>
          </p:nvSpPr>
          <p:spPr bwMode="auto">
            <a:xfrm>
              <a:off x="5111" y="1978"/>
              <a:ext cx="1913"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3000" dirty="0">
                  <a:solidFill>
                    <a:srgbClr val="000099"/>
                  </a:solidFill>
                </a:rPr>
                <a:t>P = </a:t>
              </a:r>
              <a:r>
                <a:rPr lang="pt-BR" altLang="en-US" sz="3000" dirty="0" err="1">
                  <a:solidFill>
                    <a:srgbClr val="000099"/>
                  </a:solidFill>
                </a:rPr>
                <a:t>RMe</a:t>
              </a:r>
              <a:r>
                <a:rPr lang="pt-BR" altLang="en-US" sz="3000" dirty="0">
                  <a:solidFill>
                    <a:srgbClr val="000099"/>
                  </a:solidFill>
                </a:rPr>
                <a:t> = </a:t>
              </a:r>
              <a:r>
                <a:rPr lang="pt-BR" altLang="en-US" sz="3000" dirty="0" err="1">
                  <a:solidFill>
                    <a:srgbClr val="000099"/>
                  </a:solidFill>
                </a:rPr>
                <a:t>RMg</a:t>
              </a:r>
              <a:endParaRPr lang="pt-BR" altLang="en-US" sz="3000" dirty="0">
                <a:solidFill>
                  <a:srgbClr val="000099"/>
                </a:solidFill>
              </a:endParaRPr>
            </a:p>
          </p:txBody>
        </p:sp>
        <p:sp>
          <p:nvSpPr>
            <p:cNvPr id="38937" name="Text Box 27"/>
            <p:cNvSpPr txBox="1">
              <a:spLocks noChangeArrowheads="1"/>
            </p:cNvSpPr>
            <p:nvPr/>
          </p:nvSpPr>
          <p:spPr bwMode="auto">
            <a:xfrm>
              <a:off x="-589" y="3646"/>
              <a:ext cx="7680" cy="1105"/>
            </a:xfrm>
            <a:prstGeom prst="rect">
              <a:avLst/>
            </a:prstGeom>
            <a:solidFill>
              <a:schemeClr val="bg1">
                <a:lumMod val="95000"/>
              </a:schemeClr>
            </a:solidFill>
            <a:ln w="9525">
              <a:solidFill>
                <a:srgbClr val="000000"/>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0"/>
                </a:spcBef>
                <a:buClrTx/>
                <a:buSzTx/>
                <a:buFontTx/>
                <a:buNone/>
              </a:pPr>
              <a:r>
                <a:rPr lang="pt-BR" altLang="en-US" sz="3600" b="0" dirty="0">
                  <a:latin typeface="Calibri" panose="020F0502020204030204" pitchFamily="34" charset="0"/>
                  <a:cs typeface="Calibri" panose="020F0502020204030204" pitchFamily="34" charset="0"/>
                </a:rPr>
                <a:t>Pelas   características  vistas  acima,   a  curva  de  demanda  pelo  produto da  firma é horizontal, pois o preço é dado para ela. Dessa forma, a receita é uma função somente da quantidade.</a:t>
              </a:r>
            </a:p>
          </p:txBody>
        </p:sp>
      </p:grpSp>
      <p:sp>
        <p:nvSpPr>
          <p:cNvPr id="5" name="CaixaDeTexto 4"/>
          <p:cNvSpPr txBox="1"/>
          <p:nvPr/>
        </p:nvSpPr>
        <p:spPr>
          <a:xfrm>
            <a:off x="1631504" y="1176428"/>
            <a:ext cx="1955576" cy="646331"/>
          </a:xfrm>
          <a:prstGeom prst="rect">
            <a:avLst/>
          </a:prstGeom>
          <a:solidFill>
            <a:schemeClr val="accent1">
              <a:lumMod val="20000"/>
              <a:lumOff val="80000"/>
            </a:schemeClr>
          </a:solidFill>
          <a:ln>
            <a:solidFill>
              <a:schemeClr val="tx1"/>
            </a:solidFill>
          </a:ln>
        </p:spPr>
        <p:txBody>
          <a:bodyPr wrap="square" rtlCol="0">
            <a:spAutoFit/>
          </a:bodyPr>
          <a:lstStyle/>
          <a:p>
            <a:pPr algn="ctr"/>
            <a:r>
              <a:rPr lang="pt-BR" sz="3600" dirty="0">
                <a:solidFill>
                  <a:schemeClr val="tx1"/>
                </a:solidFill>
                <a:latin typeface="Calibri" panose="020F0502020204030204" pitchFamily="34" charset="0"/>
                <a:cs typeface="Calibri" panose="020F0502020204030204" pitchFamily="34" charset="0"/>
              </a:rPr>
              <a:t>Mercado</a:t>
            </a:r>
          </a:p>
        </p:txBody>
      </p:sp>
      <p:sp>
        <p:nvSpPr>
          <p:cNvPr id="29" name="CaixaDeTexto 28"/>
          <p:cNvSpPr txBox="1"/>
          <p:nvPr/>
        </p:nvSpPr>
        <p:spPr>
          <a:xfrm>
            <a:off x="6816080" y="1239725"/>
            <a:ext cx="1656184" cy="646331"/>
          </a:xfrm>
          <a:prstGeom prst="rect">
            <a:avLst/>
          </a:prstGeom>
          <a:solidFill>
            <a:schemeClr val="accent1">
              <a:lumMod val="20000"/>
              <a:lumOff val="80000"/>
            </a:schemeClr>
          </a:solidFill>
          <a:ln>
            <a:solidFill>
              <a:schemeClr val="tx1"/>
            </a:solidFill>
          </a:ln>
        </p:spPr>
        <p:txBody>
          <a:bodyPr wrap="square" rtlCol="0">
            <a:spAutoFit/>
          </a:bodyPr>
          <a:lstStyle/>
          <a:p>
            <a:pPr algn="ctr"/>
            <a:r>
              <a:rPr lang="pt-BR" sz="3600" dirty="0">
                <a:solidFill>
                  <a:schemeClr val="tx1"/>
                </a:solidFill>
                <a:latin typeface="Calibri" panose="020F0502020204030204" pitchFamily="34" charset="0"/>
                <a:cs typeface="Calibri" panose="020F0502020204030204" pitchFamily="34" charset="0"/>
              </a:rPr>
              <a:t>Firma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bwMode="auto">
          <a:xfrm>
            <a:off x="191344" y="967408"/>
            <a:ext cx="11881320" cy="5799152"/>
          </a:xfrm>
          <a:prstGeom prst="rect">
            <a:avLst/>
          </a:prstGeom>
          <a:solidFill>
            <a:schemeClr val="bg1">
              <a:lumMod val="95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Tx/>
              <a:buNone/>
              <a:tabLst/>
            </a:pPr>
            <a:endParaRPr kumimoji="0" lang="pt-BR" sz="3200" b="1" i="0" u="none" strike="noStrike" cap="none" normalizeH="0" baseline="0">
              <a:ln>
                <a:noFill/>
              </a:ln>
              <a:solidFill>
                <a:schemeClr val="bg2"/>
              </a:solidFill>
              <a:effectLst/>
              <a:latin typeface="Times New Roman" pitchFamily="18" charset="0"/>
            </a:endParaRPr>
          </a:p>
        </p:txBody>
      </p:sp>
      <p:sp>
        <p:nvSpPr>
          <p:cNvPr id="39940" name="Rectangle 18"/>
          <p:cNvSpPr>
            <a:spLocks noChangeArrowheads="1"/>
          </p:cNvSpPr>
          <p:nvPr/>
        </p:nvSpPr>
        <p:spPr bwMode="auto">
          <a:xfrm>
            <a:off x="2013520" y="57944"/>
            <a:ext cx="840296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pt-BR" altLang="en-US" sz="4800" dirty="0">
                <a:latin typeface="Calibri" panose="020F0502020204030204" pitchFamily="34" charset="0"/>
                <a:cs typeface="Calibri" panose="020F0502020204030204" pitchFamily="34" charset="0"/>
              </a:rPr>
              <a:t>A Maximização de Lucros</a:t>
            </a:r>
          </a:p>
        </p:txBody>
      </p:sp>
      <p:sp>
        <p:nvSpPr>
          <p:cNvPr id="39972" name="AutoShape 5"/>
          <p:cNvSpPr>
            <a:spLocks noChangeArrowheads="1"/>
          </p:cNvSpPr>
          <p:nvPr/>
        </p:nvSpPr>
        <p:spPr bwMode="auto">
          <a:xfrm rot="16200000">
            <a:off x="5024100" y="2461763"/>
            <a:ext cx="1153133" cy="493309"/>
          </a:xfrm>
          <a:prstGeom prst="rtTriangle">
            <a:avLst/>
          </a:prstGeom>
          <a:solidFill>
            <a:srgbClr val="FF99CC"/>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39973" name="Line 6"/>
          <p:cNvSpPr>
            <a:spLocks noChangeShapeType="1"/>
          </p:cNvSpPr>
          <p:nvPr/>
        </p:nvSpPr>
        <p:spPr bwMode="auto">
          <a:xfrm flipV="1">
            <a:off x="5847321" y="2095714"/>
            <a:ext cx="0" cy="4061866"/>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74" name="Rectangle 7"/>
          <p:cNvSpPr>
            <a:spLocks noChangeArrowheads="1"/>
          </p:cNvSpPr>
          <p:nvPr/>
        </p:nvSpPr>
        <p:spPr bwMode="auto">
          <a:xfrm>
            <a:off x="6672064" y="1916832"/>
            <a:ext cx="4215900" cy="920765"/>
          </a:xfrm>
          <a:prstGeom prst="rect">
            <a:avLst/>
          </a:prstGeom>
          <a:solidFill>
            <a:srgbClr val="FFCCFF"/>
          </a:solidFill>
          <a:ln w="12700">
            <a:solidFill>
              <a:srgbClr val="000000"/>
            </a:solidFill>
            <a:miter lim="800000"/>
            <a:headEnd/>
            <a:tailEnd/>
          </a:ln>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2800" dirty="0" err="1"/>
              <a:t>Lucro</a:t>
            </a:r>
            <a:r>
              <a:rPr lang="en-US" altLang="en-US" sz="2800" dirty="0"/>
              <a:t> </a:t>
            </a:r>
            <a:r>
              <a:rPr lang="en-US" altLang="en-US" sz="2800" dirty="0" err="1"/>
              <a:t>Perdido</a:t>
            </a:r>
            <a:r>
              <a:rPr lang="en-US" altLang="en-US" sz="2800" dirty="0"/>
              <a:t> </a:t>
            </a:r>
            <a:r>
              <a:rPr lang="en-US" altLang="en-US" sz="2800" dirty="0" err="1"/>
              <a:t>Devido</a:t>
            </a:r>
            <a:r>
              <a:rPr lang="en-US" altLang="en-US" sz="2800" dirty="0"/>
              <a:t> a</a:t>
            </a:r>
          </a:p>
          <a:p>
            <a:pPr algn="ctr" eaLnBrk="1" hangingPunct="1">
              <a:spcBef>
                <a:spcPct val="0"/>
              </a:spcBef>
              <a:buClrTx/>
              <a:buSzTx/>
              <a:buFontTx/>
              <a:buNone/>
            </a:pPr>
            <a:r>
              <a:rPr lang="en-US" altLang="en-US" sz="2600" i="1" dirty="0"/>
              <a:t>q</a:t>
            </a:r>
            <a:r>
              <a:rPr lang="en-US" altLang="en-US" sz="2600" i="1" baseline="-25000" dirty="0"/>
              <a:t>2</a:t>
            </a:r>
            <a:r>
              <a:rPr lang="en-US" altLang="en-US" sz="2600" i="1" dirty="0"/>
              <a:t> &gt; q</a:t>
            </a:r>
            <a:r>
              <a:rPr lang="en-US" altLang="en-US" sz="2600" i="1" baseline="30000" dirty="0"/>
              <a:t>*</a:t>
            </a:r>
          </a:p>
        </p:txBody>
      </p:sp>
      <p:sp>
        <p:nvSpPr>
          <p:cNvPr id="39975" name="Line 8"/>
          <p:cNvSpPr>
            <a:spLocks noChangeShapeType="1"/>
          </p:cNvSpPr>
          <p:nvPr/>
        </p:nvSpPr>
        <p:spPr bwMode="auto">
          <a:xfrm flipH="1">
            <a:off x="5669951" y="2462184"/>
            <a:ext cx="1005093" cy="60055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9976" name="Rectangle 9"/>
          <p:cNvSpPr>
            <a:spLocks noChangeArrowheads="1"/>
          </p:cNvSpPr>
          <p:nvPr/>
        </p:nvSpPr>
        <p:spPr bwMode="auto">
          <a:xfrm>
            <a:off x="5621914" y="6107694"/>
            <a:ext cx="535404" cy="520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800" i="1" dirty="0"/>
              <a:t>q</a:t>
            </a:r>
            <a:r>
              <a:rPr lang="en-US" altLang="en-US" sz="2800" i="1" baseline="-25000" dirty="0"/>
              <a:t>2</a:t>
            </a:r>
          </a:p>
        </p:txBody>
      </p:sp>
      <p:sp>
        <p:nvSpPr>
          <p:cNvPr id="39966" name="AutoShape 12"/>
          <p:cNvSpPr>
            <a:spLocks noChangeArrowheads="1"/>
          </p:cNvSpPr>
          <p:nvPr/>
        </p:nvSpPr>
        <p:spPr bwMode="auto">
          <a:xfrm rot="5400000">
            <a:off x="4530792" y="3614815"/>
            <a:ext cx="1153133" cy="491461"/>
          </a:xfrm>
          <a:prstGeom prst="rtTriangle">
            <a:avLst/>
          </a:prstGeom>
          <a:solidFill>
            <a:srgbClr val="FF99CC"/>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39967" name="Line 13"/>
          <p:cNvSpPr>
            <a:spLocks noChangeShapeType="1"/>
          </p:cNvSpPr>
          <p:nvPr/>
        </p:nvSpPr>
        <p:spPr bwMode="auto">
          <a:xfrm flipV="1">
            <a:off x="4862552" y="3248847"/>
            <a:ext cx="0" cy="2908734"/>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68" name="Rectangle 14"/>
          <p:cNvSpPr>
            <a:spLocks noChangeArrowheads="1"/>
          </p:cNvSpPr>
          <p:nvPr/>
        </p:nvSpPr>
        <p:spPr bwMode="auto">
          <a:xfrm>
            <a:off x="1672476" y="1412776"/>
            <a:ext cx="4063484" cy="859210"/>
          </a:xfrm>
          <a:prstGeom prst="rect">
            <a:avLst/>
          </a:prstGeom>
          <a:solidFill>
            <a:srgbClr val="FFCCFF"/>
          </a:solidFill>
          <a:ln w="12700">
            <a:solidFill>
              <a:srgbClr val="000000"/>
            </a:solidFill>
            <a:miter lim="800000"/>
            <a:headEnd/>
            <a:tailEnd/>
          </a:ln>
        </p:spPr>
        <p:txBody>
          <a:bodyPr wrap="squar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2600" dirty="0" err="1"/>
              <a:t>Lucro</a:t>
            </a:r>
            <a:r>
              <a:rPr lang="en-US" altLang="en-US" sz="2600" dirty="0"/>
              <a:t> </a:t>
            </a:r>
            <a:r>
              <a:rPr lang="en-US" altLang="en-US" sz="2600" dirty="0" err="1"/>
              <a:t>Perdido</a:t>
            </a:r>
            <a:r>
              <a:rPr lang="en-US" altLang="en-US" sz="2600" dirty="0"/>
              <a:t> </a:t>
            </a:r>
            <a:r>
              <a:rPr lang="en-US" altLang="en-US" sz="2600" dirty="0" err="1"/>
              <a:t>Devido</a:t>
            </a:r>
            <a:r>
              <a:rPr lang="en-US" altLang="en-US" sz="2600" dirty="0"/>
              <a:t> a</a:t>
            </a:r>
          </a:p>
          <a:p>
            <a:pPr algn="ctr" eaLnBrk="1" hangingPunct="1">
              <a:spcBef>
                <a:spcPct val="0"/>
              </a:spcBef>
              <a:buClrTx/>
              <a:buSzTx/>
              <a:buFontTx/>
              <a:buNone/>
            </a:pPr>
            <a:r>
              <a:rPr lang="en-US" altLang="en-US" sz="2400" i="1" dirty="0"/>
              <a:t>q</a:t>
            </a:r>
            <a:r>
              <a:rPr lang="en-US" altLang="en-US" sz="2400" i="1" baseline="-25000" dirty="0"/>
              <a:t>1</a:t>
            </a:r>
            <a:r>
              <a:rPr lang="en-US" altLang="en-US" sz="2400" i="1" dirty="0"/>
              <a:t> &lt; q</a:t>
            </a:r>
            <a:r>
              <a:rPr lang="en-US" altLang="en-US" sz="2400" i="1" baseline="30000" dirty="0"/>
              <a:t>*</a:t>
            </a:r>
          </a:p>
        </p:txBody>
      </p:sp>
      <p:sp>
        <p:nvSpPr>
          <p:cNvPr id="39969" name="Line 15"/>
          <p:cNvSpPr>
            <a:spLocks noChangeShapeType="1"/>
          </p:cNvSpPr>
          <p:nvPr/>
        </p:nvSpPr>
        <p:spPr bwMode="auto">
          <a:xfrm>
            <a:off x="4103188" y="2277990"/>
            <a:ext cx="909019" cy="1279766"/>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9970" name="Rectangle 16"/>
          <p:cNvSpPr>
            <a:spLocks noChangeArrowheads="1"/>
          </p:cNvSpPr>
          <p:nvPr/>
        </p:nvSpPr>
        <p:spPr bwMode="auto">
          <a:xfrm>
            <a:off x="4583564" y="6107695"/>
            <a:ext cx="535404" cy="520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800" i="1" dirty="0"/>
              <a:t>q</a:t>
            </a:r>
            <a:r>
              <a:rPr lang="en-US" altLang="en-US" sz="2800" i="1" baseline="-25000" dirty="0"/>
              <a:t>1</a:t>
            </a:r>
          </a:p>
        </p:txBody>
      </p:sp>
      <p:sp>
        <p:nvSpPr>
          <p:cNvPr id="39941" name="Line 19"/>
          <p:cNvSpPr>
            <a:spLocks noChangeShapeType="1"/>
          </p:cNvSpPr>
          <p:nvPr/>
        </p:nvSpPr>
        <p:spPr bwMode="auto">
          <a:xfrm flipV="1">
            <a:off x="1987687" y="3248847"/>
            <a:ext cx="0" cy="2908734"/>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42" name="Rectangle 20"/>
          <p:cNvSpPr>
            <a:spLocks noChangeArrowheads="1"/>
          </p:cNvSpPr>
          <p:nvPr/>
        </p:nvSpPr>
        <p:spPr bwMode="auto">
          <a:xfrm>
            <a:off x="1775520" y="6065485"/>
            <a:ext cx="535404" cy="520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800" i="1" dirty="0"/>
              <a:t>q</a:t>
            </a:r>
            <a:r>
              <a:rPr lang="en-US" altLang="en-US" sz="2800" i="1" baseline="-25000" dirty="0"/>
              <a:t>0</a:t>
            </a:r>
          </a:p>
        </p:txBody>
      </p:sp>
      <p:sp>
        <p:nvSpPr>
          <p:cNvPr id="39943" name="Rectangle 21"/>
          <p:cNvSpPr>
            <a:spLocks noChangeArrowheads="1"/>
          </p:cNvSpPr>
          <p:nvPr/>
        </p:nvSpPr>
        <p:spPr bwMode="auto">
          <a:xfrm>
            <a:off x="2562290" y="6057810"/>
            <a:ext cx="3120594" cy="495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39944" name="Line 22"/>
          <p:cNvSpPr>
            <a:spLocks noChangeShapeType="1"/>
          </p:cNvSpPr>
          <p:nvPr/>
        </p:nvSpPr>
        <p:spPr bwMode="auto">
          <a:xfrm>
            <a:off x="1559496" y="1548888"/>
            <a:ext cx="0" cy="4612531"/>
          </a:xfrm>
          <a:prstGeom prst="line">
            <a:avLst/>
          </a:prstGeom>
          <a:noFill/>
          <a:ln w="5715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45" name="Rectangle 23"/>
          <p:cNvSpPr>
            <a:spLocks noChangeArrowheads="1"/>
          </p:cNvSpPr>
          <p:nvPr/>
        </p:nvSpPr>
        <p:spPr bwMode="auto">
          <a:xfrm>
            <a:off x="1092182" y="1268760"/>
            <a:ext cx="456857" cy="582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spcBef>
                <a:spcPct val="0"/>
              </a:spcBef>
              <a:buClrTx/>
              <a:buSzTx/>
              <a:buFontTx/>
              <a:buNone/>
            </a:pPr>
            <a:r>
              <a:rPr lang="en-US" altLang="en-US" dirty="0"/>
              <a:t>P</a:t>
            </a:r>
          </a:p>
        </p:txBody>
      </p:sp>
      <p:sp>
        <p:nvSpPr>
          <p:cNvPr id="39946" name="Freeform 24"/>
          <p:cNvSpPr>
            <a:spLocks/>
          </p:cNvSpPr>
          <p:nvPr/>
        </p:nvSpPr>
        <p:spPr bwMode="auto">
          <a:xfrm>
            <a:off x="1856509" y="1610286"/>
            <a:ext cx="4240239" cy="3960176"/>
          </a:xfrm>
          <a:custGeom>
            <a:avLst/>
            <a:gdLst>
              <a:gd name="T0" fmla="*/ 0 w 2479"/>
              <a:gd name="T1" fmla="*/ 2147483646 h 2307"/>
              <a:gd name="T2" fmla="*/ 2147483646 w 2479"/>
              <a:gd name="T3" fmla="*/ 2147483646 h 2307"/>
              <a:gd name="T4" fmla="*/ 2147483646 w 2479"/>
              <a:gd name="T5" fmla="*/ 2147483646 h 2307"/>
              <a:gd name="T6" fmla="*/ 2147483646 w 2479"/>
              <a:gd name="T7" fmla="*/ 2147483646 h 2307"/>
              <a:gd name="T8" fmla="*/ 2147483646 w 2479"/>
              <a:gd name="T9" fmla="*/ 2147483646 h 2307"/>
              <a:gd name="T10" fmla="*/ 2147483646 w 2479"/>
              <a:gd name="T11" fmla="*/ 2147483646 h 2307"/>
              <a:gd name="T12" fmla="*/ 2147483646 w 2479"/>
              <a:gd name="T13" fmla="*/ 2147483646 h 2307"/>
              <a:gd name="T14" fmla="*/ 2147483646 w 2479"/>
              <a:gd name="T15" fmla="*/ 2147483646 h 2307"/>
              <a:gd name="T16" fmla="*/ 2147483646 w 2479"/>
              <a:gd name="T17" fmla="*/ 2147483646 h 2307"/>
              <a:gd name="T18" fmla="*/ 2147483646 w 2479"/>
              <a:gd name="T19" fmla="*/ 2147483646 h 2307"/>
              <a:gd name="T20" fmla="*/ 2147483646 w 2479"/>
              <a:gd name="T21" fmla="*/ 2147483646 h 2307"/>
              <a:gd name="T22" fmla="*/ 2147483646 w 2479"/>
              <a:gd name="T23" fmla="*/ 2147483646 h 2307"/>
              <a:gd name="T24" fmla="*/ 2147483646 w 2479"/>
              <a:gd name="T25" fmla="*/ 2147483646 h 2307"/>
              <a:gd name="T26" fmla="*/ 2147483646 w 2479"/>
              <a:gd name="T27" fmla="*/ 2147483646 h 2307"/>
              <a:gd name="T28" fmla="*/ 2147483646 w 2479"/>
              <a:gd name="T29" fmla="*/ 2147483646 h 2307"/>
              <a:gd name="T30" fmla="*/ 2147483646 w 2479"/>
              <a:gd name="T31" fmla="*/ 2147483646 h 2307"/>
              <a:gd name="T32" fmla="*/ 2147483646 w 2479"/>
              <a:gd name="T33" fmla="*/ 2147483646 h 2307"/>
              <a:gd name="T34" fmla="*/ 2147483646 w 2479"/>
              <a:gd name="T35" fmla="*/ 2147483646 h 2307"/>
              <a:gd name="T36" fmla="*/ 2147483646 w 2479"/>
              <a:gd name="T37" fmla="*/ 2147483646 h 2307"/>
              <a:gd name="T38" fmla="*/ 2147483646 w 2479"/>
              <a:gd name="T39" fmla="*/ 2147483646 h 2307"/>
              <a:gd name="T40" fmla="*/ 2147483646 w 2479"/>
              <a:gd name="T41" fmla="*/ 2147483646 h 2307"/>
              <a:gd name="T42" fmla="*/ 2147483646 w 2479"/>
              <a:gd name="T43" fmla="*/ 2147483646 h 2307"/>
              <a:gd name="T44" fmla="*/ 2147483646 w 2479"/>
              <a:gd name="T45" fmla="*/ 2147483646 h 2307"/>
              <a:gd name="T46" fmla="*/ 2147483646 w 2479"/>
              <a:gd name="T47" fmla="*/ 2147483646 h 2307"/>
              <a:gd name="T48" fmla="*/ 2147483646 w 2479"/>
              <a:gd name="T49" fmla="*/ 2147483646 h 2307"/>
              <a:gd name="T50" fmla="*/ 2147483646 w 2479"/>
              <a:gd name="T51" fmla="*/ 2147483646 h 2307"/>
              <a:gd name="T52" fmla="*/ 2147483646 w 2479"/>
              <a:gd name="T53" fmla="*/ 2147483646 h 2307"/>
              <a:gd name="T54" fmla="*/ 2147483646 w 2479"/>
              <a:gd name="T55" fmla="*/ 2147483646 h 2307"/>
              <a:gd name="T56" fmla="*/ 2147483646 w 2479"/>
              <a:gd name="T57" fmla="*/ 2147483646 h 2307"/>
              <a:gd name="T58" fmla="*/ 2147483646 w 2479"/>
              <a:gd name="T59" fmla="*/ 2147483646 h 2307"/>
              <a:gd name="T60" fmla="*/ 2147483646 w 2479"/>
              <a:gd name="T61" fmla="*/ 2147483646 h 2307"/>
              <a:gd name="T62" fmla="*/ 2147483646 w 2479"/>
              <a:gd name="T63" fmla="*/ 2147483646 h 2307"/>
              <a:gd name="T64" fmla="*/ 2147483646 w 2479"/>
              <a:gd name="T65" fmla="*/ 2147483646 h 2307"/>
              <a:gd name="T66" fmla="*/ 2147483646 w 2479"/>
              <a:gd name="T67" fmla="*/ 2147483646 h 2307"/>
              <a:gd name="T68" fmla="*/ 2147483646 w 2479"/>
              <a:gd name="T69" fmla="*/ 2147483646 h 2307"/>
              <a:gd name="T70" fmla="*/ 2147483646 w 2479"/>
              <a:gd name="T71" fmla="*/ 2147483646 h 2307"/>
              <a:gd name="T72" fmla="*/ 2147483646 w 2479"/>
              <a:gd name="T73" fmla="*/ 2147483646 h 2307"/>
              <a:gd name="T74" fmla="*/ 2147483646 w 2479"/>
              <a:gd name="T75" fmla="*/ 2147483646 h 2307"/>
              <a:gd name="T76" fmla="*/ 2147483646 w 2479"/>
              <a:gd name="T77" fmla="*/ 2147483646 h 2307"/>
              <a:gd name="T78" fmla="*/ 2147483646 w 2479"/>
              <a:gd name="T79" fmla="*/ 2147483646 h 2307"/>
              <a:gd name="T80" fmla="*/ 2147483646 w 2479"/>
              <a:gd name="T81" fmla="*/ 2147483646 h 2307"/>
              <a:gd name="T82" fmla="*/ 2147483646 w 2479"/>
              <a:gd name="T83" fmla="*/ 2147483646 h 2307"/>
              <a:gd name="T84" fmla="*/ 2147483646 w 2479"/>
              <a:gd name="T85" fmla="*/ 2147483646 h 2307"/>
              <a:gd name="T86" fmla="*/ 2147483646 w 2479"/>
              <a:gd name="T87" fmla="*/ 2147483646 h 2307"/>
              <a:gd name="T88" fmla="*/ 2147483646 w 2479"/>
              <a:gd name="T89" fmla="*/ 2147483646 h 2307"/>
              <a:gd name="T90" fmla="*/ 2147483646 w 2479"/>
              <a:gd name="T91" fmla="*/ 2147483646 h 2307"/>
              <a:gd name="T92" fmla="*/ 2147483646 w 2479"/>
              <a:gd name="T93" fmla="*/ 2147483646 h 2307"/>
              <a:gd name="T94" fmla="*/ 2147483646 w 2479"/>
              <a:gd name="T95" fmla="*/ 2147483646 h 2307"/>
              <a:gd name="T96" fmla="*/ 2147483646 w 2479"/>
              <a:gd name="T97" fmla="*/ 2147483646 h 2307"/>
              <a:gd name="T98" fmla="*/ 2147483646 w 2479"/>
              <a:gd name="T99" fmla="*/ 2147483646 h 2307"/>
              <a:gd name="T100" fmla="*/ 2147483646 w 2479"/>
              <a:gd name="T101" fmla="*/ 2147483646 h 2307"/>
              <a:gd name="T102" fmla="*/ 2147483646 w 2479"/>
              <a:gd name="T103" fmla="*/ 2147483646 h 2307"/>
              <a:gd name="T104" fmla="*/ 2147483646 w 2479"/>
              <a:gd name="T105" fmla="*/ 2147483646 h 2307"/>
              <a:gd name="T106" fmla="*/ 2147483646 w 2479"/>
              <a:gd name="T107" fmla="*/ 2147483646 h 2307"/>
              <a:gd name="T108" fmla="*/ 2147483646 w 2479"/>
              <a:gd name="T109" fmla="*/ 2147483646 h 2307"/>
              <a:gd name="T110" fmla="*/ 2147483646 w 2479"/>
              <a:gd name="T111" fmla="*/ 2147483646 h 2307"/>
              <a:gd name="T112" fmla="*/ 2147483646 w 2479"/>
              <a:gd name="T113" fmla="*/ 2147483646 h 2307"/>
              <a:gd name="T114" fmla="*/ 2147483646 w 2479"/>
              <a:gd name="T115" fmla="*/ 2147483646 h 2307"/>
              <a:gd name="T116" fmla="*/ 2147483646 w 2479"/>
              <a:gd name="T117" fmla="*/ 0 h 230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479"/>
              <a:gd name="T178" fmla="*/ 0 h 2307"/>
              <a:gd name="T179" fmla="*/ 2479 w 2479"/>
              <a:gd name="T180" fmla="*/ 2307 h 230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479" h="2307">
                <a:moveTo>
                  <a:pt x="0" y="503"/>
                </a:moveTo>
                <a:lnTo>
                  <a:pt x="7" y="537"/>
                </a:lnTo>
                <a:lnTo>
                  <a:pt x="13" y="575"/>
                </a:lnTo>
                <a:lnTo>
                  <a:pt x="19" y="625"/>
                </a:lnTo>
                <a:lnTo>
                  <a:pt x="26" y="680"/>
                </a:lnTo>
                <a:lnTo>
                  <a:pt x="39" y="741"/>
                </a:lnTo>
                <a:lnTo>
                  <a:pt x="45" y="813"/>
                </a:lnTo>
                <a:lnTo>
                  <a:pt x="58" y="885"/>
                </a:lnTo>
                <a:lnTo>
                  <a:pt x="78" y="962"/>
                </a:lnTo>
                <a:lnTo>
                  <a:pt x="97" y="1051"/>
                </a:lnTo>
                <a:lnTo>
                  <a:pt x="123" y="1156"/>
                </a:lnTo>
                <a:lnTo>
                  <a:pt x="149" y="1272"/>
                </a:lnTo>
                <a:lnTo>
                  <a:pt x="181" y="1388"/>
                </a:lnTo>
                <a:lnTo>
                  <a:pt x="207" y="1504"/>
                </a:lnTo>
                <a:lnTo>
                  <a:pt x="239" y="1620"/>
                </a:lnTo>
                <a:lnTo>
                  <a:pt x="265" y="1720"/>
                </a:lnTo>
                <a:lnTo>
                  <a:pt x="297" y="1803"/>
                </a:lnTo>
                <a:lnTo>
                  <a:pt x="323" y="1869"/>
                </a:lnTo>
                <a:lnTo>
                  <a:pt x="349" y="1924"/>
                </a:lnTo>
                <a:lnTo>
                  <a:pt x="374" y="1974"/>
                </a:lnTo>
                <a:lnTo>
                  <a:pt x="407" y="2013"/>
                </a:lnTo>
                <a:lnTo>
                  <a:pt x="465" y="2085"/>
                </a:lnTo>
                <a:lnTo>
                  <a:pt x="536" y="2146"/>
                </a:lnTo>
                <a:lnTo>
                  <a:pt x="620" y="2206"/>
                </a:lnTo>
                <a:lnTo>
                  <a:pt x="710" y="2256"/>
                </a:lnTo>
                <a:lnTo>
                  <a:pt x="755" y="2278"/>
                </a:lnTo>
                <a:lnTo>
                  <a:pt x="807" y="2295"/>
                </a:lnTo>
                <a:lnTo>
                  <a:pt x="858" y="2300"/>
                </a:lnTo>
                <a:lnTo>
                  <a:pt x="910" y="2306"/>
                </a:lnTo>
                <a:lnTo>
                  <a:pt x="968" y="2306"/>
                </a:lnTo>
                <a:lnTo>
                  <a:pt x="1026" y="2295"/>
                </a:lnTo>
                <a:lnTo>
                  <a:pt x="1155" y="2267"/>
                </a:lnTo>
                <a:lnTo>
                  <a:pt x="1284" y="2218"/>
                </a:lnTo>
                <a:lnTo>
                  <a:pt x="1342" y="2184"/>
                </a:lnTo>
                <a:lnTo>
                  <a:pt x="1394" y="2146"/>
                </a:lnTo>
                <a:lnTo>
                  <a:pt x="1446" y="2101"/>
                </a:lnTo>
                <a:lnTo>
                  <a:pt x="1491" y="2046"/>
                </a:lnTo>
                <a:lnTo>
                  <a:pt x="1536" y="1985"/>
                </a:lnTo>
                <a:lnTo>
                  <a:pt x="1575" y="1924"/>
                </a:lnTo>
                <a:lnTo>
                  <a:pt x="1652" y="1792"/>
                </a:lnTo>
                <a:lnTo>
                  <a:pt x="1691" y="1725"/>
                </a:lnTo>
                <a:lnTo>
                  <a:pt x="1723" y="1670"/>
                </a:lnTo>
                <a:lnTo>
                  <a:pt x="1781" y="1565"/>
                </a:lnTo>
                <a:lnTo>
                  <a:pt x="1833" y="1466"/>
                </a:lnTo>
                <a:lnTo>
                  <a:pt x="1917" y="1283"/>
                </a:lnTo>
                <a:lnTo>
                  <a:pt x="1936" y="1244"/>
                </a:lnTo>
                <a:lnTo>
                  <a:pt x="1942" y="1217"/>
                </a:lnTo>
                <a:lnTo>
                  <a:pt x="1962" y="1161"/>
                </a:lnTo>
                <a:lnTo>
                  <a:pt x="1975" y="1128"/>
                </a:lnTo>
                <a:lnTo>
                  <a:pt x="1994" y="1089"/>
                </a:lnTo>
                <a:lnTo>
                  <a:pt x="2013" y="1034"/>
                </a:lnTo>
                <a:lnTo>
                  <a:pt x="2046" y="962"/>
                </a:lnTo>
                <a:lnTo>
                  <a:pt x="2084" y="874"/>
                </a:lnTo>
                <a:lnTo>
                  <a:pt x="2136" y="763"/>
                </a:lnTo>
                <a:lnTo>
                  <a:pt x="2194" y="642"/>
                </a:lnTo>
                <a:lnTo>
                  <a:pt x="2252" y="514"/>
                </a:lnTo>
                <a:lnTo>
                  <a:pt x="2375" y="249"/>
                </a:lnTo>
                <a:lnTo>
                  <a:pt x="2433" y="122"/>
                </a:lnTo>
                <a:lnTo>
                  <a:pt x="2478" y="0"/>
                </a:lnTo>
              </a:path>
            </a:pathLst>
          </a:custGeom>
          <a:noFill/>
          <a:ln w="38100" cap="rnd">
            <a:solidFill>
              <a:srgbClr val="99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947" name="Rectangle 25"/>
          <p:cNvSpPr>
            <a:spLocks noChangeArrowheads="1"/>
          </p:cNvSpPr>
          <p:nvPr/>
        </p:nvSpPr>
        <p:spPr bwMode="auto">
          <a:xfrm>
            <a:off x="6054251" y="1196752"/>
            <a:ext cx="961803" cy="520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800" i="1" dirty="0" err="1">
                <a:solidFill>
                  <a:srgbClr val="663300"/>
                </a:solidFill>
              </a:rPr>
              <a:t>CMg</a:t>
            </a:r>
            <a:endParaRPr lang="en-US" altLang="en-US" sz="2800" i="1" dirty="0">
              <a:solidFill>
                <a:srgbClr val="663300"/>
              </a:solidFill>
            </a:endParaRPr>
          </a:p>
        </p:txBody>
      </p:sp>
      <p:sp>
        <p:nvSpPr>
          <p:cNvPr id="39948" name="Rectangle 26"/>
          <p:cNvSpPr>
            <a:spLocks noChangeArrowheads="1"/>
          </p:cNvSpPr>
          <p:nvPr/>
        </p:nvSpPr>
        <p:spPr bwMode="auto">
          <a:xfrm>
            <a:off x="7650577" y="3052361"/>
            <a:ext cx="2764669" cy="520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800" i="1" dirty="0"/>
              <a:t>P = </a:t>
            </a:r>
            <a:r>
              <a:rPr lang="en-US" altLang="en-US" sz="2800" i="1" dirty="0" err="1"/>
              <a:t>RMe</a:t>
            </a:r>
            <a:r>
              <a:rPr lang="en-US" altLang="en-US" sz="2800" i="1" dirty="0"/>
              <a:t> = </a:t>
            </a:r>
            <a:r>
              <a:rPr lang="en-US" altLang="en-US" sz="2800" i="1" dirty="0" err="1"/>
              <a:t>RMg</a:t>
            </a:r>
            <a:endParaRPr lang="en-US" altLang="en-US" sz="2800" i="1" dirty="0"/>
          </a:p>
        </p:txBody>
      </p:sp>
      <p:sp>
        <p:nvSpPr>
          <p:cNvPr id="39949" name="Rectangle 27"/>
          <p:cNvSpPr>
            <a:spLocks noChangeArrowheads="1"/>
          </p:cNvSpPr>
          <p:nvPr/>
        </p:nvSpPr>
        <p:spPr bwMode="auto">
          <a:xfrm>
            <a:off x="7176120" y="6107474"/>
            <a:ext cx="501741" cy="582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dirty="0"/>
              <a:t>Q</a:t>
            </a:r>
          </a:p>
        </p:txBody>
      </p:sp>
      <p:sp>
        <p:nvSpPr>
          <p:cNvPr id="39950" name="Line 28"/>
          <p:cNvSpPr>
            <a:spLocks noChangeShapeType="1"/>
          </p:cNvSpPr>
          <p:nvPr/>
        </p:nvSpPr>
        <p:spPr bwMode="auto">
          <a:xfrm flipV="1">
            <a:off x="5354012" y="3250766"/>
            <a:ext cx="0" cy="2908734"/>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51" name="Rectangle 29"/>
          <p:cNvSpPr>
            <a:spLocks noChangeArrowheads="1"/>
          </p:cNvSpPr>
          <p:nvPr/>
        </p:nvSpPr>
        <p:spPr bwMode="auto">
          <a:xfrm>
            <a:off x="5159896" y="6116870"/>
            <a:ext cx="495329" cy="520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800" i="1" dirty="0"/>
              <a:t>q</a:t>
            </a:r>
            <a:r>
              <a:rPr lang="en-US" altLang="en-US" sz="2800" i="1" baseline="30000" dirty="0"/>
              <a:t>*</a:t>
            </a:r>
          </a:p>
        </p:txBody>
      </p:sp>
      <p:sp>
        <p:nvSpPr>
          <p:cNvPr id="39952" name="Rectangle 30"/>
          <p:cNvSpPr>
            <a:spLocks noChangeArrowheads="1"/>
          </p:cNvSpPr>
          <p:nvPr/>
        </p:nvSpPr>
        <p:spPr bwMode="auto">
          <a:xfrm>
            <a:off x="5015880" y="2708920"/>
            <a:ext cx="442430" cy="520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800" i="1" dirty="0"/>
              <a:t>A</a:t>
            </a:r>
          </a:p>
        </p:txBody>
      </p:sp>
      <p:sp>
        <p:nvSpPr>
          <p:cNvPr id="39953" name="Line 31"/>
          <p:cNvSpPr>
            <a:spLocks noChangeShapeType="1"/>
          </p:cNvSpPr>
          <p:nvPr/>
        </p:nvSpPr>
        <p:spPr bwMode="auto">
          <a:xfrm>
            <a:off x="1535025" y="6149906"/>
            <a:ext cx="5853192"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9954" name="Rectangle 32"/>
          <p:cNvSpPr>
            <a:spLocks noChangeArrowheads="1"/>
          </p:cNvSpPr>
          <p:nvPr/>
        </p:nvSpPr>
        <p:spPr bwMode="auto">
          <a:xfrm>
            <a:off x="975289" y="3041908"/>
            <a:ext cx="588304" cy="551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spcBef>
                <a:spcPct val="0"/>
              </a:spcBef>
              <a:buClrTx/>
              <a:buSzTx/>
              <a:buFontTx/>
              <a:buNone/>
            </a:pPr>
            <a:r>
              <a:rPr lang="en-US" altLang="en-US" sz="3000" dirty="0"/>
              <a:t>P*</a:t>
            </a:r>
          </a:p>
        </p:txBody>
      </p:sp>
      <p:sp>
        <p:nvSpPr>
          <p:cNvPr id="39955" name="Line 33"/>
          <p:cNvSpPr>
            <a:spLocks noChangeShapeType="1"/>
          </p:cNvSpPr>
          <p:nvPr/>
        </p:nvSpPr>
        <p:spPr bwMode="auto">
          <a:xfrm>
            <a:off x="1559496" y="3291058"/>
            <a:ext cx="6030561"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9956" name="Oval 34"/>
          <p:cNvSpPr>
            <a:spLocks noChangeArrowheads="1"/>
          </p:cNvSpPr>
          <p:nvPr/>
        </p:nvSpPr>
        <p:spPr bwMode="auto">
          <a:xfrm>
            <a:off x="5256088" y="3198961"/>
            <a:ext cx="177369" cy="184194"/>
          </a:xfrm>
          <a:prstGeom prst="ellipse">
            <a:avLst/>
          </a:prstGeom>
          <a:solidFill>
            <a:srgbClr val="000000"/>
          </a:solidFill>
          <a:ln w="9525">
            <a:solidFill>
              <a:srgbClr val="000099"/>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39958" name="Freeform 36"/>
          <p:cNvSpPr>
            <a:spLocks/>
          </p:cNvSpPr>
          <p:nvPr/>
        </p:nvSpPr>
        <p:spPr bwMode="auto">
          <a:xfrm>
            <a:off x="3074076" y="3841724"/>
            <a:ext cx="3089184" cy="656192"/>
          </a:xfrm>
          <a:custGeom>
            <a:avLst/>
            <a:gdLst>
              <a:gd name="T0" fmla="*/ 0 w 1806"/>
              <a:gd name="T1" fmla="*/ 0 h 382"/>
              <a:gd name="T2" fmla="*/ 8 w 1806"/>
              <a:gd name="T3" fmla="*/ 4 h 382"/>
              <a:gd name="T4" fmla="*/ 19 w 1806"/>
              <a:gd name="T5" fmla="*/ 4 h 382"/>
              <a:gd name="T6" fmla="*/ 32 w 1806"/>
              <a:gd name="T7" fmla="*/ 9 h 382"/>
              <a:gd name="T8" fmla="*/ 48 w 1806"/>
              <a:gd name="T9" fmla="*/ 12 h 382"/>
              <a:gd name="T10" fmla="*/ 62 w 1806"/>
              <a:gd name="T11" fmla="*/ 17 h 382"/>
              <a:gd name="T12" fmla="*/ 78 w 1806"/>
              <a:gd name="T13" fmla="*/ 19 h 382"/>
              <a:gd name="T14" fmla="*/ 91 w 1806"/>
              <a:gd name="T15" fmla="*/ 23 h 382"/>
              <a:gd name="T16" fmla="*/ 105 w 1806"/>
              <a:gd name="T17" fmla="*/ 26 h 382"/>
              <a:gd name="T18" fmla="*/ 128 w 1806"/>
              <a:gd name="T19" fmla="*/ 30 h 382"/>
              <a:gd name="T20" fmla="*/ 150 w 1806"/>
              <a:gd name="T21" fmla="*/ 32 h 382"/>
              <a:gd name="T22" fmla="*/ 169 w 1806"/>
              <a:gd name="T23" fmla="*/ 33 h 382"/>
              <a:gd name="T24" fmla="*/ 191 w 1806"/>
              <a:gd name="T25" fmla="*/ 34 h 382"/>
              <a:gd name="T26" fmla="*/ 215 w 1806"/>
              <a:gd name="T27" fmla="*/ 34 h 382"/>
              <a:gd name="T28" fmla="*/ 237 w 1806"/>
              <a:gd name="T29" fmla="*/ 32 h 382"/>
              <a:gd name="T30" fmla="*/ 259 w 1806"/>
              <a:gd name="T31" fmla="*/ 30 h 382"/>
              <a:gd name="T32" fmla="*/ 278 w 1806"/>
              <a:gd name="T33" fmla="*/ 27 h 382"/>
              <a:gd name="T34" fmla="*/ 285 w 1806"/>
              <a:gd name="T35" fmla="*/ 26 h 382"/>
              <a:gd name="T36" fmla="*/ 294 w 1806"/>
              <a:gd name="T37" fmla="*/ 23 h 382"/>
              <a:gd name="T38" fmla="*/ 308 w 1806"/>
              <a:gd name="T39" fmla="*/ 19 h 382"/>
              <a:gd name="T40" fmla="*/ 321 w 1806"/>
              <a:gd name="T41" fmla="*/ 13 h 382"/>
              <a:gd name="T42" fmla="*/ 327 w 1806"/>
              <a:gd name="T43" fmla="*/ 12 h 382"/>
              <a:gd name="T44" fmla="*/ 331 w 1806"/>
              <a:gd name="T45" fmla="*/ 10 h 38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806"/>
              <a:gd name="T70" fmla="*/ 0 h 382"/>
              <a:gd name="T71" fmla="*/ 1806 w 1806"/>
              <a:gd name="T72" fmla="*/ 382 h 38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806" h="382">
                <a:moveTo>
                  <a:pt x="0" y="0"/>
                </a:moveTo>
                <a:lnTo>
                  <a:pt x="46" y="23"/>
                </a:lnTo>
                <a:lnTo>
                  <a:pt x="105" y="59"/>
                </a:lnTo>
                <a:lnTo>
                  <a:pt x="176" y="96"/>
                </a:lnTo>
                <a:lnTo>
                  <a:pt x="261" y="141"/>
                </a:lnTo>
                <a:lnTo>
                  <a:pt x="339" y="186"/>
                </a:lnTo>
                <a:lnTo>
                  <a:pt x="424" y="227"/>
                </a:lnTo>
                <a:lnTo>
                  <a:pt x="502" y="263"/>
                </a:lnTo>
                <a:lnTo>
                  <a:pt x="574" y="291"/>
                </a:lnTo>
                <a:lnTo>
                  <a:pt x="697" y="332"/>
                </a:lnTo>
                <a:lnTo>
                  <a:pt x="815" y="359"/>
                </a:lnTo>
                <a:lnTo>
                  <a:pt x="925" y="372"/>
                </a:lnTo>
                <a:lnTo>
                  <a:pt x="1043" y="381"/>
                </a:lnTo>
                <a:lnTo>
                  <a:pt x="1167" y="377"/>
                </a:lnTo>
                <a:lnTo>
                  <a:pt x="1290" y="363"/>
                </a:lnTo>
                <a:lnTo>
                  <a:pt x="1408" y="341"/>
                </a:lnTo>
                <a:lnTo>
                  <a:pt x="1512" y="309"/>
                </a:lnTo>
                <a:lnTo>
                  <a:pt x="1557" y="291"/>
                </a:lnTo>
                <a:lnTo>
                  <a:pt x="1603" y="263"/>
                </a:lnTo>
                <a:lnTo>
                  <a:pt x="1681" y="209"/>
                </a:lnTo>
                <a:lnTo>
                  <a:pt x="1753" y="155"/>
                </a:lnTo>
                <a:lnTo>
                  <a:pt x="1779" y="132"/>
                </a:lnTo>
                <a:lnTo>
                  <a:pt x="1805" y="114"/>
                </a:lnTo>
              </a:path>
            </a:pathLst>
          </a:custGeom>
          <a:noFill/>
          <a:ln w="38100" cap="rnd">
            <a:solidFill>
              <a:srgbClr val="00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959" name="Rectangle 37"/>
          <p:cNvSpPr>
            <a:spLocks noChangeArrowheads="1"/>
          </p:cNvSpPr>
          <p:nvPr/>
        </p:nvSpPr>
        <p:spPr bwMode="auto">
          <a:xfrm>
            <a:off x="6096000" y="3717032"/>
            <a:ext cx="1181415" cy="520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800" i="1" dirty="0" err="1">
                <a:solidFill>
                  <a:srgbClr val="000099"/>
                </a:solidFill>
              </a:rPr>
              <a:t>CVMe</a:t>
            </a:r>
            <a:endParaRPr lang="en-US" altLang="en-US" sz="2800" i="1" dirty="0">
              <a:solidFill>
                <a:srgbClr val="000099"/>
              </a:solidFill>
            </a:endParaRPr>
          </a:p>
        </p:txBody>
      </p:sp>
      <p:sp>
        <p:nvSpPr>
          <p:cNvPr id="39960" name="Rectangle 38"/>
          <p:cNvSpPr>
            <a:spLocks noChangeArrowheads="1"/>
          </p:cNvSpPr>
          <p:nvPr/>
        </p:nvSpPr>
        <p:spPr bwMode="auto">
          <a:xfrm>
            <a:off x="6096000" y="3268385"/>
            <a:ext cx="1162179" cy="520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800" i="1" dirty="0" err="1">
                <a:solidFill>
                  <a:srgbClr val="000099"/>
                </a:solidFill>
              </a:rPr>
              <a:t>CTMe</a:t>
            </a:r>
            <a:endParaRPr lang="en-US" altLang="en-US" sz="2800" i="1" dirty="0">
              <a:solidFill>
                <a:srgbClr val="000099"/>
              </a:solidFill>
            </a:endParaRPr>
          </a:p>
        </p:txBody>
      </p:sp>
      <p:sp>
        <p:nvSpPr>
          <p:cNvPr id="39961" name="Freeform 39"/>
          <p:cNvSpPr>
            <a:spLocks/>
          </p:cNvSpPr>
          <p:nvPr/>
        </p:nvSpPr>
        <p:spPr bwMode="auto">
          <a:xfrm>
            <a:off x="3109180" y="2506316"/>
            <a:ext cx="3054080" cy="1496578"/>
          </a:xfrm>
          <a:custGeom>
            <a:avLst/>
            <a:gdLst>
              <a:gd name="T0" fmla="*/ 0 w 1786"/>
              <a:gd name="T1" fmla="*/ 0 h 872"/>
              <a:gd name="T2" fmla="*/ 6 w 1786"/>
              <a:gd name="T3" fmla="*/ 4 h 872"/>
              <a:gd name="T4" fmla="*/ 8 w 1786"/>
              <a:gd name="T5" fmla="*/ 4 h 872"/>
              <a:gd name="T6" fmla="*/ 15 w 1786"/>
              <a:gd name="T7" fmla="*/ 8 h 872"/>
              <a:gd name="T8" fmla="*/ 20 w 1786"/>
              <a:gd name="T9" fmla="*/ 11 h 872"/>
              <a:gd name="T10" fmla="*/ 32 w 1786"/>
              <a:gd name="T11" fmla="*/ 19 h 872"/>
              <a:gd name="T12" fmla="*/ 48 w 1786"/>
              <a:gd name="T13" fmla="*/ 27 h 872"/>
              <a:gd name="T14" fmla="*/ 64 w 1786"/>
              <a:gd name="T15" fmla="*/ 35 h 872"/>
              <a:gd name="T16" fmla="*/ 80 w 1786"/>
              <a:gd name="T17" fmla="*/ 44 h 872"/>
              <a:gd name="T18" fmla="*/ 86 w 1786"/>
              <a:gd name="T19" fmla="*/ 46 h 872"/>
              <a:gd name="T20" fmla="*/ 94 w 1786"/>
              <a:gd name="T21" fmla="*/ 51 h 872"/>
              <a:gd name="T22" fmla="*/ 101 w 1786"/>
              <a:gd name="T23" fmla="*/ 53 h 872"/>
              <a:gd name="T24" fmla="*/ 106 w 1786"/>
              <a:gd name="T25" fmla="*/ 56 h 872"/>
              <a:gd name="T26" fmla="*/ 120 w 1786"/>
              <a:gd name="T27" fmla="*/ 60 h 872"/>
              <a:gd name="T28" fmla="*/ 131 w 1786"/>
              <a:gd name="T29" fmla="*/ 64 h 872"/>
              <a:gd name="T30" fmla="*/ 142 w 1786"/>
              <a:gd name="T31" fmla="*/ 64 h 872"/>
              <a:gd name="T32" fmla="*/ 151 w 1786"/>
              <a:gd name="T33" fmla="*/ 68 h 872"/>
              <a:gd name="T34" fmla="*/ 160 w 1786"/>
              <a:gd name="T35" fmla="*/ 70 h 872"/>
              <a:gd name="T36" fmla="*/ 170 w 1786"/>
              <a:gd name="T37" fmla="*/ 72 h 872"/>
              <a:gd name="T38" fmla="*/ 190 w 1786"/>
              <a:gd name="T39" fmla="*/ 72 h 872"/>
              <a:gd name="T40" fmla="*/ 205 w 1786"/>
              <a:gd name="T41" fmla="*/ 75 h 872"/>
              <a:gd name="T42" fmla="*/ 221 w 1786"/>
              <a:gd name="T43" fmla="*/ 75 h 872"/>
              <a:gd name="T44" fmla="*/ 235 w 1786"/>
              <a:gd name="T45" fmla="*/ 75 h 872"/>
              <a:gd name="T46" fmla="*/ 242 w 1786"/>
              <a:gd name="T47" fmla="*/ 72 h 872"/>
              <a:gd name="T48" fmla="*/ 251 w 1786"/>
              <a:gd name="T49" fmla="*/ 72 h 872"/>
              <a:gd name="T50" fmla="*/ 261 w 1786"/>
              <a:gd name="T51" fmla="*/ 72 h 872"/>
              <a:gd name="T52" fmla="*/ 271 w 1786"/>
              <a:gd name="T53" fmla="*/ 68 h 872"/>
              <a:gd name="T54" fmla="*/ 282 w 1786"/>
              <a:gd name="T55" fmla="*/ 64 h 872"/>
              <a:gd name="T56" fmla="*/ 292 w 1786"/>
              <a:gd name="T57" fmla="*/ 64 h 872"/>
              <a:gd name="T58" fmla="*/ 301 w 1786"/>
              <a:gd name="T59" fmla="*/ 58 h 872"/>
              <a:gd name="T60" fmla="*/ 311 w 1786"/>
              <a:gd name="T61" fmla="*/ 57 h 872"/>
              <a:gd name="T62" fmla="*/ 317 w 1786"/>
              <a:gd name="T63" fmla="*/ 54 h 872"/>
              <a:gd name="T64" fmla="*/ 325 w 1786"/>
              <a:gd name="T65" fmla="*/ 51 h 8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786"/>
              <a:gd name="T100" fmla="*/ 0 h 872"/>
              <a:gd name="T101" fmla="*/ 1786 w 1786"/>
              <a:gd name="T102" fmla="*/ 872 h 87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786" h="872">
                <a:moveTo>
                  <a:pt x="0" y="0"/>
                </a:moveTo>
                <a:lnTo>
                  <a:pt x="19" y="25"/>
                </a:lnTo>
                <a:lnTo>
                  <a:pt x="45" y="53"/>
                </a:lnTo>
                <a:lnTo>
                  <a:pt x="78" y="86"/>
                </a:lnTo>
                <a:lnTo>
                  <a:pt x="111" y="127"/>
                </a:lnTo>
                <a:lnTo>
                  <a:pt x="182" y="213"/>
                </a:lnTo>
                <a:lnTo>
                  <a:pt x="267" y="311"/>
                </a:lnTo>
                <a:lnTo>
                  <a:pt x="352" y="409"/>
                </a:lnTo>
                <a:lnTo>
                  <a:pt x="436" y="503"/>
                </a:lnTo>
                <a:lnTo>
                  <a:pt x="475" y="544"/>
                </a:lnTo>
                <a:lnTo>
                  <a:pt x="515" y="585"/>
                </a:lnTo>
                <a:lnTo>
                  <a:pt x="554" y="617"/>
                </a:lnTo>
                <a:lnTo>
                  <a:pt x="586" y="646"/>
                </a:lnTo>
                <a:lnTo>
                  <a:pt x="651" y="695"/>
                </a:lnTo>
                <a:lnTo>
                  <a:pt x="710" y="732"/>
                </a:lnTo>
                <a:lnTo>
                  <a:pt x="769" y="760"/>
                </a:lnTo>
                <a:lnTo>
                  <a:pt x="827" y="785"/>
                </a:lnTo>
                <a:lnTo>
                  <a:pt x="879" y="805"/>
                </a:lnTo>
                <a:lnTo>
                  <a:pt x="932" y="818"/>
                </a:lnTo>
                <a:lnTo>
                  <a:pt x="1036" y="842"/>
                </a:lnTo>
                <a:lnTo>
                  <a:pt x="1127" y="863"/>
                </a:lnTo>
                <a:lnTo>
                  <a:pt x="1212" y="871"/>
                </a:lnTo>
                <a:lnTo>
                  <a:pt x="1290" y="863"/>
                </a:lnTo>
                <a:lnTo>
                  <a:pt x="1335" y="854"/>
                </a:lnTo>
                <a:lnTo>
                  <a:pt x="1381" y="842"/>
                </a:lnTo>
                <a:lnTo>
                  <a:pt x="1433" y="822"/>
                </a:lnTo>
                <a:lnTo>
                  <a:pt x="1485" y="793"/>
                </a:lnTo>
                <a:lnTo>
                  <a:pt x="1544" y="760"/>
                </a:lnTo>
                <a:lnTo>
                  <a:pt x="1596" y="724"/>
                </a:lnTo>
                <a:lnTo>
                  <a:pt x="1655" y="687"/>
                </a:lnTo>
                <a:lnTo>
                  <a:pt x="1707" y="654"/>
                </a:lnTo>
                <a:lnTo>
                  <a:pt x="1746" y="625"/>
                </a:lnTo>
                <a:lnTo>
                  <a:pt x="1785" y="601"/>
                </a:lnTo>
              </a:path>
            </a:pathLst>
          </a:custGeom>
          <a:noFill/>
          <a:ln w="38100" cap="rnd">
            <a:solidFill>
              <a:srgbClr val="00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962" name="Rectangle 40"/>
          <p:cNvSpPr>
            <a:spLocks noChangeArrowheads="1"/>
          </p:cNvSpPr>
          <p:nvPr/>
        </p:nvSpPr>
        <p:spPr bwMode="auto">
          <a:xfrm>
            <a:off x="5296737" y="3916457"/>
            <a:ext cx="442430" cy="520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800" i="1" dirty="0"/>
              <a:t>B</a:t>
            </a:r>
          </a:p>
        </p:txBody>
      </p:sp>
      <p:sp>
        <p:nvSpPr>
          <p:cNvPr id="39963" name="Oval 41"/>
          <p:cNvSpPr>
            <a:spLocks noChangeArrowheads="1"/>
          </p:cNvSpPr>
          <p:nvPr/>
        </p:nvSpPr>
        <p:spPr bwMode="auto">
          <a:xfrm>
            <a:off x="5256090" y="3843643"/>
            <a:ext cx="177369" cy="184194"/>
          </a:xfrm>
          <a:prstGeom prst="ellipse">
            <a:avLst/>
          </a:prstGeom>
          <a:solidFill>
            <a:srgbClr val="000000"/>
          </a:solidFill>
          <a:ln w="9525">
            <a:solidFill>
              <a:srgbClr val="000099"/>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39964" name="Text Box 42"/>
          <p:cNvSpPr txBox="1">
            <a:spLocks noChangeArrowheads="1"/>
          </p:cNvSpPr>
          <p:nvPr/>
        </p:nvSpPr>
        <p:spPr bwMode="auto">
          <a:xfrm>
            <a:off x="6194672" y="4396226"/>
            <a:ext cx="5733976" cy="553998"/>
          </a:xfrm>
          <a:prstGeom prst="rect">
            <a:avLst/>
          </a:prstGeom>
          <a:solidFill>
            <a:schemeClr val="bg1">
              <a:lumMod val="95000"/>
            </a:schemeClr>
          </a:solidFill>
          <a:ln w="9525">
            <a:solidFill>
              <a:srgbClr val="000000"/>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3000" dirty="0"/>
              <a:t>Lucro Unitário P - </a:t>
            </a:r>
            <a:r>
              <a:rPr lang="pt-BR" altLang="en-US" sz="3000" dirty="0" err="1"/>
              <a:t>CTMe</a:t>
            </a:r>
            <a:r>
              <a:rPr lang="pt-BR" altLang="en-US" sz="3000" dirty="0"/>
              <a:t> (A-B)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967"/>
                                        </p:tgtEl>
                                        <p:attrNameLst>
                                          <p:attrName>style.visibility</p:attrName>
                                        </p:attrNameLst>
                                      </p:cBhvr>
                                      <p:to>
                                        <p:strVal val="visible"/>
                                      </p:to>
                                    </p:set>
                                    <p:anim calcmode="lin" valueType="num">
                                      <p:cBhvr additive="base">
                                        <p:cTn id="7" dur="500" fill="hold"/>
                                        <p:tgtEl>
                                          <p:spTgt spid="39967"/>
                                        </p:tgtEl>
                                        <p:attrNameLst>
                                          <p:attrName>ppt_x</p:attrName>
                                        </p:attrNameLst>
                                      </p:cBhvr>
                                      <p:tavLst>
                                        <p:tav tm="0">
                                          <p:val>
                                            <p:strVal val="#ppt_x"/>
                                          </p:val>
                                        </p:tav>
                                        <p:tav tm="100000">
                                          <p:val>
                                            <p:strVal val="#ppt_x"/>
                                          </p:val>
                                        </p:tav>
                                      </p:tavLst>
                                    </p:anim>
                                    <p:anim calcmode="lin" valueType="num">
                                      <p:cBhvr additive="base">
                                        <p:cTn id="8" dur="500" fill="hold"/>
                                        <p:tgtEl>
                                          <p:spTgt spid="3996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9970"/>
                                        </p:tgtEl>
                                        <p:attrNameLst>
                                          <p:attrName>style.visibility</p:attrName>
                                        </p:attrNameLst>
                                      </p:cBhvr>
                                      <p:to>
                                        <p:strVal val="visible"/>
                                      </p:to>
                                    </p:set>
                                    <p:anim calcmode="lin" valueType="num">
                                      <p:cBhvr additive="base">
                                        <p:cTn id="11" dur="500" fill="hold"/>
                                        <p:tgtEl>
                                          <p:spTgt spid="39970"/>
                                        </p:tgtEl>
                                        <p:attrNameLst>
                                          <p:attrName>ppt_x</p:attrName>
                                        </p:attrNameLst>
                                      </p:cBhvr>
                                      <p:tavLst>
                                        <p:tav tm="0">
                                          <p:val>
                                            <p:strVal val="#ppt_x"/>
                                          </p:val>
                                        </p:tav>
                                        <p:tav tm="100000">
                                          <p:val>
                                            <p:strVal val="#ppt_x"/>
                                          </p:val>
                                        </p:tav>
                                      </p:tavLst>
                                    </p:anim>
                                    <p:anim calcmode="lin" valueType="num">
                                      <p:cBhvr additive="base">
                                        <p:cTn id="12" dur="500" fill="hold"/>
                                        <p:tgtEl>
                                          <p:spTgt spid="3997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9966"/>
                                        </p:tgtEl>
                                        <p:attrNameLst>
                                          <p:attrName>style.visibility</p:attrName>
                                        </p:attrNameLst>
                                      </p:cBhvr>
                                      <p:to>
                                        <p:strVal val="visible"/>
                                      </p:to>
                                    </p:set>
                                    <p:anim calcmode="lin" valueType="num">
                                      <p:cBhvr additive="base">
                                        <p:cTn id="17" dur="500" fill="hold"/>
                                        <p:tgtEl>
                                          <p:spTgt spid="39966"/>
                                        </p:tgtEl>
                                        <p:attrNameLst>
                                          <p:attrName>ppt_x</p:attrName>
                                        </p:attrNameLst>
                                      </p:cBhvr>
                                      <p:tavLst>
                                        <p:tav tm="0">
                                          <p:val>
                                            <p:strVal val="#ppt_x"/>
                                          </p:val>
                                        </p:tav>
                                        <p:tav tm="100000">
                                          <p:val>
                                            <p:strVal val="#ppt_x"/>
                                          </p:val>
                                        </p:tav>
                                      </p:tavLst>
                                    </p:anim>
                                    <p:anim calcmode="lin" valueType="num">
                                      <p:cBhvr additive="base">
                                        <p:cTn id="18" dur="500" fill="hold"/>
                                        <p:tgtEl>
                                          <p:spTgt spid="3996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9969"/>
                                        </p:tgtEl>
                                        <p:attrNameLst>
                                          <p:attrName>style.visibility</p:attrName>
                                        </p:attrNameLst>
                                      </p:cBhvr>
                                      <p:to>
                                        <p:strVal val="visible"/>
                                      </p:to>
                                    </p:set>
                                    <p:anim calcmode="lin" valueType="num">
                                      <p:cBhvr additive="base">
                                        <p:cTn id="21" dur="500" fill="hold"/>
                                        <p:tgtEl>
                                          <p:spTgt spid="39969"/>
                                        </p:tgtEl>
                                        <p:attrNameLst>
                                          <p:attrName>ppt_x</p:attrName>
                                        </p:attrNameLst>
                                      </p:cBhvr>
                                      <p:tavLst>
                                        <p:tav tm="0">
                                          <p:val>
                                            <p:strVal val="#ppt_x"/>
                                          </p:val>
                                        </p:tav>
                                        <p:tav tm="100000">
                                          <p:val>
                                            <p:strVal val="#ppt_x"/>
                                          </p:val>
                                        </p:tav>
                                      </p:tavLst>
                                    </p:anim>
                                    <p:anim calcmode="lin" valueType="num">
                                      <p:cBhvr additive="base">
                                        <p:cTn id="22" dur="500" fill="hold"/>
                                        <p:tgtEl>
                                          <p:spTgt spid="39969"/>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9968"/>
                                        </p:tgtEl>
                                        <p:attrNameLst>
                                          <p:attrName>style.visibility</p:attrName>
                                        </p:attrNameLst>
                                      </p:cBhvr>
                                      <p:to>
                                        <p:strVal val="visible"/>
                                      </p:to>
                                    </p:set>
                                    <p:anim calcmode="lin" valueType="num">
                                      <p:cBhvr additive="base">
                                        <p:cTn id="25" dur="500" fill="hold"/>
                                        <p:tgtEl>
                                          <p:spTgt spid="39968"/>
                                        </p:tgtEl>
                                        <p:attrNameLst>
                                          <p:attrName>ppt_x</p:attrName>
                                        </p:attrNameLst>
                                      </p:cBhvr>
                                      <p:tavLst>
                                        <p:tav tm="0">
                                          <p:val>
                                            <p:strVal val="#ppt_x"/>
                                          </p:val>
                                        </p:tav>
                                        <p:tav tm="100000">
                                          <p:val>
                                            <p:strVal val="#ppt_x"/>
                                          </p:val>
                                        </p:tav>
                                      </p:tavLst>
                                    </p:anim>
                                    <p:anim calcmode="lin" valueType="num">
                                      <p:cBhvr additive="base">
                                        <p:cTn id="26" dur="500" fill="hold"/>
                                        <p:tgtEl>
                                          <p:spTgt spid="3996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9973"/>
                                        </p:tgtEl>
                                        <p:attrNameLst>
                                          <p:attrName>style.visibility</p:attrName>
                                        </p:attrNameLst>
                                      </p:cBhvr>
                                      <p:to>
                                        <p:strVal val="visible"/>
                                      </p:to>
                                    </p:set>
                                    <p:anim calcmode="lin" valueType="num">
                                      <p:cBhvr additive="base">
                                        <p:cTn id="31" dur="500" fill="hold"/>
                                        <p:tgtEl>
                                          <p:spTgt spid="39973"/>
                                        </p:tgtEl>
                                        <p:attrNameLst>
                                          <p:attrName>ppt_x</p:attrName>
                                        </p:attrNameLst>
                                      </p:cBhvr>
                                      <p:tavLst>
                                        <p:tav tm="0">
                                          <p:val>
                                            <p:strVal val="#ppt_x"/>
                                          </p:val>
                                        </p:tav>
                                        <p:tav tm="100000">
                                          <p:val>
                                            <p:strVal val="#ppt_x"/>
                                          </p:val>
                                        </p:tav>
                                      </p:tavLst>
                                    </p:anim>
                                    <p:anim calcmode="lin" valueType="num">
                                      <p:cBhvr additive="base">
                                        <p:cTn id="32" dur="500" fill="hold"/>
                                        <p:tgtEl>
                                          <p:spTgt spid="3997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9976"/>
                                        </p:tgtEl>
                                        <p:attrNameLst>
                                          <p:attrName>style.visibility</p:attrName>
                                        </p:attrNameLst>
                                      </p:cBhvr>
                                      <p:to>
                                        <p:strVal val="visible"/>
                                      </p:to>
                                    </p:set>
                                    <p:anim calcmode="lin" valueType="num">
                                      <p:cBhvr additive="base">
                                        <p:cTn id="35" dur="500" fill="hold"/>
                                        <p:tgtEl>
                                          <p:spTgt spid="39976"/>
                                        </p:tgtEl>
                                        <p:attrNameLst>
                                          <p:attrName>ppt_x</p:attrName>
                                        </p:attrNameLst>
                                      </p:cBhvr>
                                      <p:tavLst>
                                        <p:tav tm="0">
                                          <p:val>
                                            <p:strVal val="#ppt_x"/>
                                          </p:val>
                                        </p:tav>
                                        <p:tav tm="100000">
                                          <p:val>
                                            <p:strVal val="#ppt_x"/>
                                          </p:val>
                                        </p:tav>
                                      </p:tavLst>
                                    </p:anim>
                                    <p:anim calcmode="lin" valueType="num">
                                      <p:cBhvr additive="base">
                                        <p:cTn id="36" dur="500" fill="hold"/>
                                        <p:tgtEl>
                                          <p:spTgt spid="3997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9972"/>
                                        </p:tgtEl>
                                        <p:attrNameLst>
                                          <p:attrName>style.visibility</p:attrName>
                                        </p:attrNameLst>
                                      </p:cBhvr>
                                      <p:to>
                                        <p:strVal val="visible"/>
                                      </p:to>
                                    </p:set>
                                    <p:anim calcmode="lin" valueType="num">
                                      <p:cBhvr additive="base">
                                        <p:cTn id="41" dur="500" fill="hold"/>
                                        <p:tgtEl>
                                          <p:spTgt spid="39972"/>
                                        </p:tgtEl>
                                        <p:attrNameLst>
                                          <p:attrName>ppt_x</p:attrName>
                                        </p:attrNameLst>
                                      </p:cBhvr>
                                      <p:tavLst>
                                        <p:tav tm="0">
                                          <p:val>
                                            <p:strVal val="#ppt_x"/>
                                          </p:val>
                                        </p:tav>
                                        <p:tav tm="100000">
                                          <p:val>
                                            <p:strVal val="#ppt_x"/>
                                          </p:val>
                                        </p:tav>
                                      </p:tavLst>
                                    </p:anim>
                                    <p:anim calcmode="lin" valueType="num">
                                      <p:cBhvr additive="base">
                                        <p:cTn id="42" dur="500" fill="hold"/>
                                        <p:tgtEl>
                                          <p:spTgt spid="39972"/>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9975"/>
                                        </p:tgtEl>
                                        <p:attrNameLst>
                                          <p:attrName>style.visibility</p:attrName>
                                        </p:attrNameLst>
                                      </p:cBhvr>
                                      <p:to>
                                        <p:strVal val="visible"/>
                                      </p:to>
                                    </p:set>
                                    <p:anim calcmode="lin" valueType="num">
                                      <p:cBhvr additive="base">
                                        <p:cTn id="45" dur="500" fill="hold"/>
                                        <p:tgtEl>
                                          <p:spTgt spid="39975"/>
                                        </p:tgtEl>
                                        <p:attrNameLst>
                                          <p:attrName>ppt_x</p:attrName>
                                        </p:attrNameLst>
                                      </p:cBhvr>
                                      <p:tavLst>
                                        <p:tav tm="0">
                                          <p:val>
                                            <p:strVal val="#ppt_x"/>
                                          </p:val>
                                        </p:tav>
                                        <p:tav tm="100000">
                                          <p:val>
                                            <p:strVal val="#ppt_x"/>
                                          </p:val>
                                        </p:tav>
                                      </p:tavLst>
                                    </p:anim>
                                    <p:anim calcmode="lin" valueType="num">
                                      <p:cBhvr additive="base">
                                        <p:cTn id="46" dur="500" fill="hold"/>
                                        <p:tgtEl>
                                          <p:spTgt spid="39975"/>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9974"/>
                                        </p:tgtEl>
                                        <p:attrNameLst>
                                          <p:attrName>style.visibility</p:attrName>
                                        </p:attrNameLst>
                                      </p:cBhvr>
                                      <p:to>
                                        <p:strVal val="visible"/>
                                      </p:to>
                                    </p:set>
                                    <p:anim calcmode="lin" valueType="num">
                                      <p:cBhvr additive="base">
                                        <p:cTn id="49" dur="500" fill="hold"/>
                                        <p:tgtEl>
                                          <p:spTgt spid="39974"/>
                                        </p:tgtEl>
                                        <p:attrNameLst>
                                          <p:attrName>ppt_x</p:attrName>
                                        </p:attrNameLst>
                                      </p:cBhvr>
                                      <p:tavLst>
                                        <p:tav tm="0">
                                          <p:val>
                                            <p:strVal val="#ppt_x"/>
                                          </p:val>
                                        </p:tav>
                                        <p:tav tm="100000">
                                          <p:val>
                                            <p:strVal val="#ppt_x"/>
                                          </p:val>
                                        </p:tav>
                                      </p:tavLst>
                                    </p:anim>
                                    <p:anim calcmode="lin" valueType="num">
                                      <p:cBhvr additive="base">
                                        <p:cTn id="50" dur="500" fill="hold"/>
                                        <p:tgtEl>
                                          <p:spTgt spid="399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72" grpId="0" animBg="1"/>
      <p:bldP spid="39973" grpId="0" animBg="1"/>
      <p:bldP spid="39974" grpId="0" animBg="1"/>
      <p:bldP spid="39975" grpId="0" animBg="1"/>
      <p:bldP spid="39976" grpId="0"/>
      <p:bldP spid="39966" grpId="0" animBg="1"/>
      <p:bldP spid="39967" grpId="0" animBg="1"/>
      <p:bldP spid="39968" grpId="0" animBg="1"/>
      <p:bldP spid="39969" grpId="0" animBg="1"/>
      <p:bldP spid="39970"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343472" y="194916"/>
            <a:ext cx="8941941" cy="785812"/>
          </a:xfrm>
        </p:spPr>
        <p:txBody>
          <a:bodyPr/>
          <a:lstStyle/>
          <a:p>
            <a:pPr algn="ctr"/>
            <a:r>
              <a:rPr lang="pt-BR" altLang="en-US" sz="4800" b="1" dirty="0">
                <a:solidFill>
                  <a:schemeClr val="tx1"/>
                </a:solidFill>
                <a:latin typeface="Calibri" panose="020F0502020204030204" pitchFamily="34" charset="0"/>
                <a:cs typeface="Calibri" panose="020F0502020204030204" pitchFamily="34" charset="0"/>
              </a:rPr>
              <a:t>Monopólio</a:t>
            </a:r>
          </a:p>
        </p:txBody>
      </p:sp>
      <p:sp>
        <p:nvSpPr>
          <p:cNvPr id="40963" name="Rectangle 5"/>
          <p:cNvSpPr>
            <a:spLocks noChangeArrowheads="1"/>
          </p:cNvSpPr>
          <p:nvPr/>
        </p:nvSpPr>
        <p:spPr bwMode="auto">
          <a:xfrm>
            <a:off x="216024" y="946378"/>
            <a:ext cx="11856640" cy="435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lnSpc>
                <a:spcPct val="90000"/>
              </a:lnSpc>
              <a:spcBef>
                <a:spcPts val="0"/>
              </a:spcBef>
              <a:buClrTx/>
              <a:buFont typeface="Arial" panose="020B0604020202020204" pitchFamily="34" charset="0"/>
              <a:buChar char="•"/>
            </a:pPr>
            <a:r>
              <a:rPr lang="pt-BR" altLang="en-US" sz="4000" dirty="0">
                <a:latin typeface="Calibri" panose="020F0502020204030204" pitchFamily="34" charset="0"/>
                <a:cs typeface="Calibri" panose="020F0502020204030204" pitchFamily="34" charset="0"/>
              </a:rPr>
              <a:t>Definição Clássica</a:t>
            </a:r>
          </a:p>
          <a:p>
            <a:pPr lvl="1" algn="just" eaLnBrk="1" hangingPunct="1">
              <a:lnSpc>
                <a:spcPct val="90000"/>
              </a:lnSpc>
              <a:spcBef>
                <a:spcPts val="0"/>
              </a:spcBef>
              <a:buClrTx/>
              <a:buFont typeface="Arial" panose="020B0604020202020204" pitchFamily="34" charset="0"/>
              <a:buChar char="•"/>
            </a:pPr>
            <a:r>
              <a:rPr lang="pt-BR" altLang="en-US" sz="3800" b="0" dirty="0">
                <a:latin typeface="Calibri" panose="020F0502020204030204" pitchFamily="34" charset="0"/>
                <a:cs typeface="Calibri" panose="020F0502020204030204" pitchFamily="34" charset="0"/>
              </a:rPr>
              <a:t>É  uma   estrutura  de  mercado   onde  somente  um   vendedor responde  pela  oferta do produto, que  não  possui   substitutos e  que é ofertado a um único preço.</a:t>
            </a:r>
          </a:p>
          <a:p>
            <a:pPr lvl="1" algn="just" eaLnBrk="1" hangingPunct="1">
              <a:lnSpc>
                <a:spcPct val="90000"/>
              </a:lnSpc>
              <a:spcBef>
                <a:spcPts val="0"/>
              </a:spcBef>
              <a:buClrTx/>
              <a:buFont typeface="Arial" panose="020B0604020202020204" pitchFamily="34" charset="0"/>
              <a:buChar char="•"/>
            </a:pPr>
            <a:endParaRPr lang="pt-BR" altLang="en-US" sz="1200" b="0" dirty="0">
              <a:latin typeface="Calibri" panose="020F0502020204030204" pitchFamily="34" charset="0"/>
              <a:cs typeface="Calibri" panose="020F0502020204030204" pitchFamily="34" charset="0"/>
            </a:endParaRPr>
          </a:p>
          <a:p>
            <a:pPr lvl="1" algn="just" eaLnBrk="1" hangingPunct="1">
              <a:lnSpc>
                <a:spcPct val="90000"/>
              </a:lnSpc>
              <a:spcBef>
                <a:spcPts val="1200"/>
              </a:spcBef>
              <a:buClrTx/>
              <a:buFont typeface="Arial" panose="020B0604020202020204" pitchFamily="34" charset="0"/>
              <a:buChar char="•"/>
            </a:pPr>
            <a:endParaRPr lang="pt-BR" altLang="en-US" sz="400" b="0" dirty="0">
              <a:latin typeface="Calibri" panose="020F0502020204030204" pitchFamily="34" charset="0"/>
              <a:cs typeface="Calibri" panose="020F0502020204030204" pitchFamily="34" charset="0"/>
            </a:endParaRPr>
          </a:p>
          <a:p>
            <a:pPr algn="just" eaLnBrk="1" hangingPunct="1">
              <a:lnSpc>
                <a:spcPct val="90000"/>
              </a:lnSpc>
              <a:spcBef>
                <a:spcPts val="600"/>
              </a:spcBef>
              <a:buClrTx/>
              <a:buFont typeface="Arial" panose="020B0604020202020204" pitchFamily="34" charset="0"/>
              <a:buChar char="•"/>
            </a:pPr>
            <a:r>
              <a:rPr lang="pt-BR" altLang="en-US" sz="4000" dirty="0">
                <a:latin typeface="Calibri" panose="020F0502020204030204" pitchFamily="34" charset="0"/>
                <a:cs typeface="Calibri" panose="020F0502020204030204" pitchFamily="34" charset="0"/>
              </a:rPr>
              <a:t>Definição Contemporânea</a:t>
            </a:r>
          </a:p>
          <a:p>
            <a:pPr lvl="1" algn="just" eaLnBrk="1" hangingPunct="1">
              <a:lnSpc>
                <a:spcPct val="90000"/>
              </a:lnSpc>
              <a:spcBef>
                <a:spcPts val="600"/>
              </a:spcBef>
              <a:buClrTx/>
              <a:buFont typeface="Arial" panose="020B0604020202020204" pitchFamily="34" charset="0"/>
              <a:buChar char="•"/>
            </a:pPr>
            <a:r>
              <a:rPr lang="pt-BR" altLang="en-US" sz="3800" b="0" dirty="0">
                <a:latin typeface="Calibri" panose="020F0502020204030204" pitchFamily="34" charset="0"/>
                <a:cs typeface="Calibri" panose="020F0502020204030204" pitchFamily="34" charset="0"/>
              </a:rPr>
              <a:t>É uma  estrutura  de  mercado na  qual  é  produzido e  oferecido,  a  um  único preço  ou  não,  um  produto reconhecido como sendo “diferente” de seus  eventuais  substitutos,  a  ponto  de  ser  considerado  único pelos compradores</a:t>
            </a:r>
            <a:r>
              <a:rPr lang="pt-BR" altLang="en-US" sz="3800" b="0" dirty="0">
                <a:solidFill>
                  <a:srgbClr val="376546"/>
                </a:solidFill>
                <a:latin typeface="Calibri" panose="020F0502020204030204" pitchFamily="34" charset="0"/>
                <a:cs typeface="Calibri" panose="020F050202020403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 calcmode="lin" valueType="num">
                                      <p:cBhvr additive="base">
                                        <p:cTn id="7" dur="500" fill="hold"/>
                                        <p:tgtEl>
                                          <p:spTgt spid="409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6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anim calcmode="lin" valueType="num">
                                      <p:cBhvr additive="base">
                                        <p:cTn id="11" dur="500" fill="hold"/>
                                        <p:tgtEl>
                                          <p:spTgt spid="4096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09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0963">
                                            <p:txEl>
                                              <p:pRg st="4" end="4"/>
                                            </p:txEl>
                                          </p:spTgt>
                                        </p:tgtEl>
                                        <p:attrNameLst>
                                          <p:attrName>style.visibility</p:attrName>
                                        </p:attrNameLst>
                                      </p:cBhvr>
                                      <p:to>
                                        <p:strVal val="visible"/>
                                      </p:to>
                                    </p:set>
                                    <p:anim calcmode="lin" valueType="num">
                                      <p:cBhvr additive="base">
                                        <p:cTn id="17" dur="500" fill="hold"/>
                                        <p:tgtEl>
                                          <p:spTgt spid="4096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096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0963">
                                            <p:txEl>
                                              <p:pRg st="5" end="5"/>
                                            </p:txEl>
                                          </p:spTgt>
                                        </p:tgtEl>
                                        <p:attrNameLst>
                                          <p:attrName>style.visibility</p:attrName>
                                        </p:attrNameLst>
                                      </p:cBhvr>
                                      <p:to>
                                        <p:strVal val="visible"/>
                                      </p:to>
                                    </p:set>
                                    <p:anim calcmode="lin" valueType="num">
                                      <p:cBhvr additive="base">
                                        <p:cTn id="21" dur="500" fill="hold"/>
                                        <p:tgtEl>
                                          <p:spTgt spid="4096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096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847528" y="266924"/>
            <a:ext cx="8083550" cy="785812"/>
          </a:xfrm>
        </p:spPr>
        <p:txBody>
          <a:bodyPr/>
          <a:lstStyle/>
          <a:p>
            <a:pPr algn="r"/>
            <a:r>
              <a:rPr lang="pt-BR" altLang="en-US" sz="4800" b="1" dirty="0">
                <a:solidFill>
                  <a:schemeClr val="tx1"/>
                </a:solidFill>
                <a:latin typeface="Calibri" panose="020F0502020204030204" pitchFamily="34" charset="0"/>
                <a:cs typeface="Calibri" panose="020F0502020204030204" pitchFamily="34" charset="0"/>
              </a:rPr>
              <a:t>Características do Monopólio</a:t>
            </a:r>
          </a:p>
        </p:txBody>
      </p:sp>
      <p:sp>
        <p:nvSpPr>
          <p:cNvPr id="41987" name="Rectangle 5"/>
          <p:cNvSpPr>
            <a:spLocks noChangeArrowheads="1"/>
          </p:cNvSpPr>
          <p:nvPr/>
        </p:nvSpPr>
        <p:spPr bwMode="auto">
          <a:xfrm>
            <a:off x="263352" y="1310282"/>
            <a:ext cx="11665296" cy="499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50000"/>
              </a:spcBef>
              <a:buClrTx/>
              <a:buFont typeface="Arial" panose="020B0604020202020204" pitchFamily="34" charset="0"/>
              <a:buChar char="•"/>
            </a:pPr>
            <a:r>
              <a:rPr lang="pt-BR" altLang="en-US" sz="3800" b="0" dirty="0">
                <a:latin typeface="Calibri" panose="020F0502020204030204" pitchFamily="34" charset="0"/>
                <a:cs typeface="Calibri" panose="020F0502020204030204" pitchFamily="34" charset="0"/>
              </a:rPr>
              <a:t>Uma única firma (ou não).</a:t>
            </a:r>
          </a:p>
          <a:p>
            <a:pPr algn="just" eaLnBrk="1" hangingPunct="1">
              <a:spcBef>
                <a:spcPct val="50000"/>
              </a:spcBef>
              <a:buClrTx/>
              <a:buFont typeface="Arial" panose="020B0604020202020204" pitchFamily="34" charset="0"/>
              <a:buChar char="•"/>
            </a:pPr>
            <a:r>
              <a:rPr lang="pt-BR" altLang="en-US" sz="3800" b="0" dirty="0">
                <a:latin typeface="Calibri" panose="020F0502020204030204" pitchFamily="34" charset="0"/>
                <a:cs typeface="Calibri" panose="020F0502020204030204" pitchFamily="34" charset="0"/>
              </a:rPr>
              <a:t>Há consideráveis barreiras à entrada no mercado,  principalmente  no curto prazo.</a:t>
            </a:r>
          </a:p>
          <a:p>
            <a:pPr algn="just" eaLnBrk="1" hangingPunct="1">
              <a:spcBef>
                <a:spcPct val="50000"/>
              </a:spcBef>
              <a:buClrTx/>
              <a:buFont typeface="Arial" panose="020B0604020202020204" pitchFamily="34" charset="0"/>
              <a:buChar char="•"/>
            </a:pPr>
            <a:r>
              <a:rPr lang="pt-BR" altLang="en-US" sz="3800" b="0" dirty="0">
                <a:latin typeface="Calibri" panose="020F0502020204030204" pitchFamily="34" charset="0"/>
                <a:cs typeface="Calibri" panose="020F0502020204030204" pitchFamily="34" charset="0"/>
              </a:rPr>
              <a:t>A firma conhece  perfeitamente  a  demanda de mercado (trata-se da demanda pelo produto da firma).</a:t>
            </a:r>
          </a:p>
          <a:p>
            <a:pPr algn="just" eaLnBrk="1" hangingPunct="1">
              <a:spcBef>
                <a:spcPct val="50000"/>
              </a:spcBef>
              <a:buClrTx/>
              <a:buFont typeface="Arial" panose="020B0604020202020204" pitchFamily="34" charset="0"/>
              <a:buChar char="•"/>
            </a:pPr>
            <a:r>
              <a:rPr lang="pt-BR" altLang="en-US" sz="3800" b="0" dirty="0">
                <a:latin typeface="Calibri" panose="020F0502020204030204" pitchFamily="34" charset="0"/>
                <a:cs typeface="Calibri" panose="020F0502020204030204" pitchFamily="34" charset="0"/>
              </a:rPr>
              <a:t>As políticas de ação da firma podem ser independentes ou não.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987"/>
                                        </p:tgtEl>
                                        <p:attrNameLst>
                                          <p:attrName>style.visibility</p:attrName>
                                        </p:attrNameLst>
                                      </p:cBhvr>
                                      <p:to>
                                        <p:strVal val="visible"/>
                                      </p:to>
                                    </p:set>
                                    <p:anim calcmode="lin" valueType="num">
                                      <p:cBhvr additive="base">
                                        <p:cTn id="7" dur="500" fill="hold"/>
                                        <p:tgtEl>
                                          <p:spTgt spid="41987"/>
                                        </p:tgtEl>
                                        <p:attrNameLst>
                                          <p:attrName>ppt_x</p:attrName>
                                        </p:attrNameLst>
                                      </p:cBhvr>
                                      <p:tavLst>
                                        <p:tav tm="0">
                                          <p:val>
                                            <p:strVal val="#ppt_x"/>
                                          </p:val>
                                        </p:tav>
                                        <p:tav tm="100000">
                                          <p:val>
                                            <p:strVal val="#ppt_x"/>
                                          </p:val>
                                        </p:tav>
                                      </p:tavLst>
                                    </p:anim>
                                    <p:anim calcmode="lin" valueType="num">
                                      <p:cBhvr additive="base">
                                        <p:cTn id="8" dur="500" fill="hold"/>
                                        <p:tgtEl>
                                          <p:spTgt spid="419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485974" y="338931"/>
            <a:ext cx="8426450" cy="785813"/>
          </a:xfrm>
        </p:spPr>
        <p:txBody>
          <a:bodyPr/>
          <a:lstStyle/>
          <a:p>
            <a:pPr algn="r"/>
            <a:r>
              <a:rPr lang="pt-BR" altLang="en-US" sz="4800" b="1" dirty="0">
                <a:solidFill>
                  <a:schemeClr val="tx1"/>
                </a:solidFill>
                <a:latin typeface="Calibri" panose="020F0502020204030204" pitchFamily="34" charset="0"/>
                <a:cs typeface="Calibri" panose="020F0502020204030204" pitchFamily="34" charset="0"/>
              </a:rPr>
              <a:t>Bases do Monopólio: Barreiras</a:t>
            </a:r>
          </a:p>
        </p:txBody>
      </p:sp>
      <p:sp>
        <p:nvSpPr>
          <p:cNvPr id="43011" name="Rectangle 5"/>
          <p:cNvSpPr>
            <a:spLocks noChangeArrowheads="1"/>
          </p:cNvSpPr>
          <p:nvPr/>
        </p:nvSpPr>
        <p:spPr bwMode="auto">
          <a:xfrm>
            <a:off x="478302" y="1340768"/>
            <a:ext cx="1130633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Font typeface="Arial" panose="020B0604020202020204" pitchFamily="34" charset="0"/>
              <a:buChar char="•"/>
            </a:pPr>
            <a:r>
              <a:rPr lang="pt-BR" altLang="en-US" sz="4000" b="0" dirty="0">
                <a:latin typeface="Calibri" panose="020F0502020204030204" pitchFamily="34" charset="0"/>
                <a:cs typeface="Calibri" panose="020F0502020204030204" pitchFamily="34" charset="0"/>
              </a:rPr>
              <a:t>Controle da oferta de matérias primas.</a:t>
            </a:r>
          </a:p>
          <a:p>
            <a:pPr eaLnBrk="1" hangingPunct="1">
              <a:spcBef>
                <a:spcPct val="50000"/>
              </a:spcBef>
              <a:buClrTx/>
              <a:buFont typeface="Arial" panose="020B0604020202020204" pitchFamily="34" charset="0"/>
              <a:buChar char="•"/>
            </a:pPr>
            <a:r>
              <a:rPr lang="pt-BR" altLang="en-US" sz="4000" b="0" dirty="0">
                <a:latin typeface="Calibri" panose="020F0502020204030204" pitchFamily="34" charset="0"/>
                <a:cs typeface="Calibri" panose="020F0502020204030204" pitchFamily="34" charset="0"/>
              </a:rPr>
              <a:t>Marcas, registros e patentes.</a:t>
            </a:r>
          </a:p>
          <a:p>
            <a:pPr eaLnBrk="1" hangingPunct="1">
              <a:spcBef>
                <a:spcPct val="50000"/>
              </a:spcBef>
              <a:buClrTx/>
              <a:buFont typeface="Arial" panose="020B0604020202020204" pitchFamily="34" charset="0"/>
              <a:buChar char="•"/>
            </a:pPr>
            <a:r>
              <a:rPr lang="pt-BR" altLang="en-US" sz="4000" b="0" dirty="0">
                <a:latin typeface="Calibri" panose="020F0502020204030204" pitchFamily="34" charset="0"/>
                <a:cs typeface="Calibri" panose="020F0502020204030204" pitchFamily="34" charset="0"/>
              </a:rPr>
              <a:t>Franquias ou concessões de mercado.</a:t>
            </a:r>
          </a:p>
          <a:p>
            <a:pPr eaLnBrk="1" hangingPunct="1">
              <a:spcBef>
                <a:spcPct val="50000"/>
              </a:spcBef>
              <a:buClrTx/>
              <a:buFont typeface="Arial" panose="020B0604020202020204" pitchFamily="34" charset="0"/>
              <a:buChar char="•"/>
            </a:pPr>
            <a:r>
              <a:rPr lang="pt-BR" altLang="en-US" sz="4000" b="0" dirty="0">
                <a:latin typeface="Calibri" panose="020F0502020204030204" pitchFamily="34" charset="0"/>
                <a:cs typeface="Calibri" panose="020F0502020204030204" pitchFamily="34" charset="0"/>
              </a:rPr>
              <a:t>O custo de uma fábrica eficiente.</a:t>
            </a:r>
          </a:p>
          <a:p>
            <a:pPr eaLnBrk="1" hangingPunct="1">
              <a:spcBef>
                <a:spcPct val="50000"/>
              </a:spcBef>
              <a:buClrTx/>
              <a:buFont typeface="Arial" panose="020B0604020202020204" pitchFamily="34" charset="0"/>
              <a:buChar char="•"/>
            </a:pPr>
            <a:r>
              <a:rPr lang="pt-BR" altLang="en-US" sz="4000" b="0" dirty="0">
                <a:latin typeface="Calibri" panose="020F0502020204030204" pitchFamily="34" charset="0"/>
                <a:cs typeface="Calibri" panose="020F0502020204030204" pitchFamily="34" charset="0"/>
              </a:rPr>
              <a:t>Preferências dos consumidores.</a:t>
            </a:r>
          </a:p>
          <a:p>
            <a:pPr eaLnBrk="1" hangingPunct="1">
              <a:spcBef>
                <a:spcPct val="50000"/>
              </a:spcBef>
              <a:buClrTx/>
              <a:buFont typeface="Arial" panose="020B0604020202020204" pitchFamily="34" charset="0"/>
              <a:buChar char="•"/>
            </a:pPr>
            <a:endParaRPr lang="pt-BR" altLang="en-US" sz="4000" b="0" dirty="0">
              <a:solidFill>
                <a:srgbClr val="376546"/>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011"/>
                                        </p:tgtEl>
                                        <p:attrNameLst>
                                          <p:attrName>style.visibility</p:attrName>
                                        </p:attrNameLst>
                                      </p:cBhvr>
                                      <p:to>
                                        <p:strVal val="visible"/>
                                      </p:to>
                                    </p:set>
                                    <p:anim calcmode="lin" valueType="num">
                                      <p:cBhvr additive="base">
                                        <p:cTn id="7" dur="500" fill="hold"/>
                                        <p:tgtEl>
                                          <p:spTgt spid="43011"/>
                                        </p:tgtEl>
                                        <p:attrNameLst>
                                          <p:attrName>ppt_x</p:attrName>
                                        </p:attrNameLst>
                                      </p:cBhvr>
                                      <p:tavLst>
                                        <p:tav tm="0">
                                          <p:val>
                                            <p:strVal val="#ppt_x"/>
                                          </p:val>
                                        </p:tav>
                                        <p:tav tm="100000">
                                          <p:val>
                                            <p:strVal val="#ppt_x"/>
                                          </p:val>
                                        </p:tav>
                                      </p:tavLst>
                                    </p:anim>
                                    <p:anim calcmode="lin" valueType="num">
                                      <p:cBhvr additive="base">
                                        <p:cTn id="8" dur="500" fill="hold"/>
                                        <p:tgtEl>
                                          <p:spTgt spid="430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bwMode="auto">
          <a:xfrm>
            <a:off x="119336" y="1039416"/>
            <a:ext cx="12000656" cy="5629944"/>
          </a:xfrm>
          <a:prstGeom prst="rect">
            <a:avLst/>
          </a:prstGeom>
          <a:solidFill>
            <a:schemeClr val="bg1">
              <a:lumMod val="95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Tx/>
              <a:buNone/>
              <a:tabLst/>
            </a:pPr>
            <a:endParaRPr kumimoji="0" lang="pt-BR" sz="3200" b="1" i="0" u="none" strike="noStrike" cap="none" normalizeH="0" baseline="0">
              <a:ln>
                <a:noFill/>
              </a:ln>
              <a:solidFill>
                <a:schemeClr val="bg2"/>
              </a:solidFill>
              <a:effectLst/>
              <a:latin typeface="Times New Roman" pitchFamily="18" charset="0"/>
            </a:endParaRPr>
          </a:p>
        </p:txBody>
      </p:sp>
      <p:sp>
        <p:nvSpPr>
          <p:cNvPr id="44034" name="Rectangle 4"/>
          <p:cNvSpPr>
            <a:spLocks noChangeArrowheads="1"/>
          </p:cNvSpPr>
          <p:nvPr/>
        </p:nvSpPr>
        <p:spPr bwMode="auto">
          <a:xfrm>
            <a:off x="2057400" y="129952"/>
            <a:ext cx="8235951"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pt-BR" altLang="en-US" sz="4800" dirty="0">
                <a:latin typeface="Calibri" panose="020F0502020204030204" pitchFamily="34" charset="0"/>
                <a:cs typeface="Calibri" panose="020F0502020204030204" pitchFamily="34" charset="0"/>
              </a:rPr>
              <a:t>A Maximização de Lucros</a:t>
            </a:r>
          </a:p>
        </p:txBody>
      </p:sp>
      <p:grpSp>
        <p:nvGrpSpPr>
          <p:cNvPr id="2" name="Group 5"/>
          <p:cNvGrpSpPr>
            <a:grpSpLocks/>
          </p:cNvGrpSpPr>
          <p:nvPr/>
        </p:nvGrpSpPr>
        <p:grpSpPr bwMode="auto">
          <a:xfrm>
            <a:off x="335931" y="2492845"/>
            <a:ext cx="11698292" cy="3754438"/>
            <a:chOff x="291" y="1670"/>
            <a:chExt cx="7369" cy="2365"/>
          </a:xfrm>
        </p:grpSpPr>
        <p:sp>
          <p:nvSpPr>
            <p:cNvPr id="44073" name="Freeform 6"/>
            <p:cNvSpPr>
              <a:spLocks/>
            </p:cNvSpPr>
            <p:nvPr/>
          </p:nvSpPr>
          <p:spPr bwMode="auto">
            <a:xfrm>
              <a:off x="1438" y="2418"/>
              <a:ext cx="487" cy="850"/>
            </a:xfrm>
            <a:custGeom>
              <a:avLst/>
              <a:gdLst>
                <a:gd name="T0" fmla="*/ 2 w 531"/>
                <a:gd name="T1" fmla="*/ 92 h 945"/>
                <a:gd name="T2" fmla="*/ 0 w 531"/>
                <a:gd name="T3" fmla="*/ 0 h 945"/>
                <a:gd name="T4" fmla="*/ 25 w 531"/>
                <a:gd name="T5" fmla="*/ 15 h 945"/>
                <a:gd name="T6" fmla="*/ 51 w 531"/>
                <a:gd name="T7" fmla="*/ 38 h 945"/>
                <a:gd name="T8" fmla="*/ 79 w 531"/>
                <a:gd name="T9" fmla="*/ 60 h 945"/>
                <a:gd name="T10" fmla="*/ 43 w 531"/>
                <a:gd name="T11" fmla="*/ 74 h 945"/>
                <a:gd name="T12" fmla="*/ 2 w 531"/>
                <a:gd name="T13" fmla="*/ 92 h 945"/>
                <a:gd name="T14" fmla="*/ 0 60000 65536"/>
                <a:gd name="T15" fmla="*/ 0 60000 65536"/>
                <a:gd name="T16" fmla="*/ 0 60000 65536"/>
                <a:gd name="T17" fmla="*/ 0 60000 65536"/>
                <a:gd name="T18" fmla="*/ 0 60000 65536"/>
                <a:gd name="T19" fmla="*/ 0 60000 65536"/>
                <a:gd name="T20" fmla="*/ 0 60000 65536"/>
                <a:gd name="T21" fmla="*/ 0 w 531"/>
                <a:gd name="T22" fmla="*/ 0 h 945"/>
                <a:gd name="T23" fmla="*/ 531 w 531"/>
                <a:gd name="T24" fmla="*/ 945 h 9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1" h="945">
                  <a:moveTo>
                    <a:pt x="2" y="944"/>
                  </a:moveTo>
                  <a:lnTo>
                    <a:pt x="0" y="0"/>
                  </a:lnTo>
                  <a:lnTo>
                    <a:pt x="162" y="162"/>
                  </a:lnTo>
                  <a:lnTo>
                    <a:pt x="341" y="389"/>
                  </a:lnTo>
                  <a:lnTo>
                    <a:pt x="530" y="608"/>
                  </a:lnTo>
                  <a:lnTo>
                    <a:pt x="290" y="752"/>
                  </a:lnTo>
                  <a:lnTo>
                    <a:pt x="2" y="944"/>
                  </a:lnTo>
                </a:path>
              </a:pathLst>
            </a:custGeom>
            <a:solidFill>
              <a:srgbClr val="CCECF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44074" name="Line 7"/>
            <p:cNvSpPr>
              <a:spLocks noChangeShapeType="1"/>
            </p:cNvSpPr>
            <p:nvPr/>
          </p:nvSpPr>
          <p:spPr bwMode="auto">
            <a:xfrm>
              <a:off x="1440" y="1893"/>
              <a:ext cx="0" cy="1798"/>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75" name="Oval 8"/>
            <p:cNvSpPr>
              <a:spLocks noChangeArrowheads="1"/>
            </p:cNvSpPr>
            <p:nvPr/>
          </p:nvSpPr>
          <p:spPr bwMode="auto">
            <a:xfrm>
              <a:off x="1396" y="1842"/>
              <a:ext cx="88" cy="87"/>
            </a:xfrm>
            <a:prstGeom prst="ellipse">
              <a:avLst/>
            </a:prstGeom>
            <a:solidFill>
              <a:schemeClr val="tx1"/>
            </a:solidFill>
            <a:ln w="12700">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44076" name="Line 9"/>
            <p:cNvSpPr>
              <a:spLocks noChangeShapeType="1"/>
            </p:cNvSpPr>
            <p:nvPr/>
          </p:nvSpPr>
          <p:spPr bwMode="auto">
            <a:xfrm flipH="1">
              <a:off x="641" y="1885"/>
              <a:ext cx="762" cy="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77" name="Rectangle 10"/>
            <p:cNvSpPr>
              <a:spLocks noChangeArrowheads="1"/>
            </p:cNvSpPr>
            <p:nvPr/>
          </p:nvSpPr>
          <p:spPr bwMode="auto">
            <a:xfrm>
              <a:off x="291" y="1670"/>
              <a:ext cx="349" cy="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pt-BR" altLang="en-US" sz="2800" i="1" dirty="0"/>
                <a:t>P</a:t>
              </a:r>
              <a:r>
                <a:rPr lang="pt-BR" altLang="en-US" sz="2800" i="1" baseline="-25000" dirty="0"/>
                <a:t>1</a:t>
              </a:r>
            </a:p>
          </p:txBody>
        </p:sp>
        <p:sp>
          <p:nvSpPr>
            <p:cNvPr id="44078" name="Rectangle 11"/>
            <p:cNvSpPr>
              <a:spLocks noChangeArrowheads="1"/>
            </p:cNvSpPr>
            <p:nvPr/>
          </p:nvSpPr>
          <p:spPr bwMode="auto">
            <a:xfrm>
              <a:off x="1261" y="3707"/>
              <a:ext cx="375" cy="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pt-BR" altLang="en-US" sz="2800" i="1" dirty="0"/>
                <a:t>Q</a:t>
              </a:r>
              <a:r>
                <a:rPr lang="pt-BR" altLang="en-US" sz="2800" i="1" baseline="-25000" dirty="0"/>
                <a:t>1</a:t>
              </a:r>
            </a:p>
          </p:txBody>
        </p:sp>
        <p:sp>
          <p:nvSpPr>
            <p:cNvPr id="44079" name="Rectangle 12"/>
            <p:cNvSpPr>
              <a:spLocks noChangeArrowheads="1"/>
            </p:cNvSpPr>
            <p:nvPr/>
          </p:nvSpPr>
          <p:spPr bwMode="auto">
            <a:xfrm>
              <a:off x="4023" y="1942"/>
              <a:ext cx="3637" cy="638"/>
            </a:xfrm>
            <a:prstGeom prst="rect">
              <a:avLst/>
            </a:prstGeom>
            <a:solidFill>
              <a:srgbClr val="CCECFF"/>
            </a:solidFill>
            <a:ln w="12700">
              <a:solidFill>
                <a:schemeClr val="tx1"/>
              </a:solidFill>
              <a:miter lim="800000"/>
              <a:headEnd/>
              <a:tailEnd/>
            </a:ln>
          </p:spPr>
          <p:txBody>
            <a:bodyPr wrap="squar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pt-BR" altLang="en-US" sz="3000" dirty="0"/>
                <a:t>Lucro   Perdido  Por Produzir Q</a:t>
              </a:r>
              <a:r>
                <a:rPr lang="pt-BR" altLang="en-US" sz="2200" dirty="0"/>
                <a:t>1</a:t>
              </a:r>
              <a:r>
                <a:rPr lang="pt-BR" altLang="en-US" sz="3000" dirty="0"/>
                <a:t> e Vender  ao preço P</a:t>
              </a:r>
              <a:r>
                <a:rPr lang="pt-BR" altLang="en-US" sz="2200" dirty="0"/>
                <a:t>1</a:t>
              </a:r>
            </a:p>
          </p:txBody>
        </p:sp>
      </p:grpSp>
      <p:sp>
        <p:nvSpPr>
          <p:cNvPr id="44036" name="Line 13"/>
          <p:cNvSpPr>
            <a:spLocks noChangeShapeType="1"/>
          </p:cNvSpPr>
          <p:nvPr/>
        </p:nvSpPr>
        <p:spPr bwMode="auto">
          <a:xfrm>
            <a:off x="1064593" y="2173758"/>
            <a:ext cx="3657600" cy="221456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 name="Group 14"/>
          <p:cNvGrpSpPr>
            <a:grpSpLocks/>
          </p:cNvGrpSpPr>
          <p:nvPr/>
        </p:nvGrpSpPr>
        <p:grpSpPr bwMode="auto">
          <a:xfrm>
            <a:off x="335930" y="1700685"/>
            <a:ext cx="11664954" cy="4546602"/>
            <a:chOff x="291" y="1171"/>
            <a:chExt cx="7348" cy="2864"/>
          </a:xfrm>
        </p:grpSpPr>
        <p:sp>
          <p:nvSpPr>
            <p:cNvPr id="44066" name="Freeform 15" descr="Quadriculado pequeno"/>
            <p:cNvSpPr>
              <a:spLocks/>
            </p:cNvSpPr>
            <p:nvPr/>
          </p:nvSpPr>
          <p:spPr bwMode="auto">
            <a:xfrm>
              <a:off x="1924" y="2504"/>
              <a:ext cx="515" cy="1037"/>
            </a:xfrm>
            <a:custGeom>
              <a:avLst/>
              <a:gdLst>
                <a:gd name="T0" fmla="*/ 0 w 529"/>
                <a:gd name="T1" fmla="*/ 118 h 1105"/>
                <a:gd name="T2" fmla="*/ 292 w 529"/>
                <a:gd name="T3" fmla="*/ 272 h 1105"/>
                <a:gd name="T4" fmla="*/ 292 w 529"/>
                <a:gd name="T5" fmla="*/ 0 h 1105"/>
                <a:gd name="T6" fmla="*/ 187 w 529"/>
                <a:gd name="T7" fmla="*/ 47 h 1105"/>
                <a:gd name="T8" fmla="*/ 0 w 529"/>
                <a:gd name="T9" fmla="*/ 118 h 1105"/>
                <a:gd name="T10" fmla="*/ 0 60000 65536"/>
                <a:gd name="T11" fmla="*/ 0 60000 65536"/>
                <a:gd name="T12" fmla="*/ 0 60000 65536"/>
                <a:gd name="T13" fmla="*/ 0 60000 65536"/>
                <a:gd name="T14" fmla="*/ 0 60000 65536"/>
                <a:gd name="T15" fmla="*/ 0 w 529"/>
                <a:gd name="T16" fmla="*/ 0 h 1105"/>
                <a:gd name="T17" fmla="*/ 529 w 529"/>
                <a:gd name="T18" fmla="*/ 1105 h 1105"/>
              </a:gdLst>
              <a:ahLst/>
              <a:cxnLst>
                <a:cxn ang="T10">
                  <a:pos x="T0" y="T1"/>
                </a:cxn>
                <a:cxn ang="T11">
                  <a:pos x="T2" y="T3"/>
                </a:cxn>
                <a:cxn ang="T12">
                  <a:pos x="T4" y="T5"/>
                </a:cxn>
                <a:cxn ang="T13">
                  <a:pos x="T6" y="T7"/>
                </a:cxn>
                <a:cxn ang="T14">
                  <a:pos x="T8" y="T9"/>
                </a:cxn>
              </a:cxnLst>
              <a:rect l="T15" t="T16" r="T17" b="T18"/>
              <a:pathLst>
                <a:path w="529" h="1105">
                  <a:moveTo>
                    <a:pt x="0" y="480"/>
                  </a:moveTo>
                  <a:lnTo>
                    <a:pt x="528" y="1104"/>
                  </a:lnTo>
                  <a:lnTo>
                    <a:pt x="528" y="0"/>
                  </a:lnTo>
                  <a:lnTo>
                    <a:pt x="336" y="192"/>
                  </a:lnTo>
                  <a:lnTo>
                    <a:pt x="0" y="480"/>
                  </a:lnTo>
                </a:path>
              </a:pathLst>
            </a:custGeom>
            <a:pattFill prst="smCheck">
              <a:fgClr>
                <a:srgbClr val="99FF99"/>
              </a:fgClr>
              <a:bgClr>
                <a:schemeClr val="bg1"/>
              </a:bgClr>
            </a:patt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44067" name="Line 16"/>
            <p:cNvSpPr>
              <a:spLocks noChangeShapeType="1"/>
            </p:cNvSpPr>
            <p:nvPr/>
          </p:nvSpPr>
          <p:spPr bwMode="auto">
            <a:xfrm>
              <a:off x="2437" y="2541"/>
              <a:ext cx="0" cy="115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68" name="Line 17"/>
            <p:cNvSpPr>
              <a:spLocks noChangeShapeType="1"/>
            </p:cNvSpPr>
            <p:nvPr/>
          </p:nvSpPr>
          <p:spPr bwMode="auto">
            <a:xfrm flipH="1">
              <a:off x="641" y="2490"/>
              <a:ext cx="1774" cy="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69" name="Oval 18"/>
            <p:cNvSpPr>
              <a:spLocks noChangeArrowheads="1"/>
            </p:cNvSpPr>
            <p:nvPr/>
          </p:nvSpPr>
          <p:spPr bwMode="auto">
            <a:xfrm>
              <a:off x="2408" y="2447"/>
              <a:ext cx="88" cy="86"/>
            </a:xfrm>
            <a:prstGeom prst="ellipse">
              <a:avLst/>
            </a:prstGeom>
            <a:solidFill>
              <a:schemeClr val="tx1"/>
            </a:solidFill>
            <a:ln w="12700">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44070" name="Rectangle 19"/>
            <p:cNvSpPr>
              <a:spLocks noChangeArrowheads="1"/>
            </p:cNvSpPr>
            <p:nvPr/>
          </p:nvSpPr>
          <p:spPr bwMode="auto">
            <a:xfrm>
              <a:off x="291" y="2350"/>
              <a:ext cx="349" cy="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pt-BR" altLang="en-US" sz="2800" i="1" dirty="0"/>
                <a:t>P</a:t>
              </a:r>
              <a:r>
                <a:rPr lang="pt-BR" altLang="en-US" sz="2800" i="1" baseline="-25000" dirty="0"/>
                <a:t>2</a:t>
              </a:r>
            </a:p>
          </p:txBody>
        </p:sp>
        <p:sp>
          <p:nvSpPr>
            <p:cNvPr id="44071" name="Rectangle 20"/>
            <p:cNvSpPr>
              <a:spLocks noChangeArrowheads="1"/>
            </p:cNvSpPr>
            <p:nvPr/>
          </p:nvSpPr>
          <p:spPr bwMode="auto">
            <a:xfrm>
              <a:off x="2267" y="3707"/>
              <a:ext cx="375" cy="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pt-BR" altLang="en-US" sz="2800" i="1" dirty="0"/>
                <a:t>Q</a:t>
              </a:r>
              <a:r>
                <a:rPr lang="pt-BR" altLang="en-US" sz="2800" i="1" baseline="-25000" dirty="0"/>
                <a:t>2</a:t>
              </a:r>
            </a:p>
          </p:txBody>
        </p:sp>
        <p:sp>
          <p:nvSpPr>
            <p:cNvPr id="44072" name="Rectangle 21" descr="Quadriculado pequeno"/>
            <p:cNvSpPr>
              <a:spLocks noChangeArrowheads="1"/>
            </p:cNvSpPr>
            <p:nvPr/>
          </p:nvSpPr>
          <p:spPr bwMode="auto">
            <a:xfrm>
              <a:off x="4034" y="1171"/>
              <a:ext cx="3605" cy="583"/>
            </a:xfrm>
            <a:prstGeom prst="rect">
              <a:avLst/>
            </a:prstGeom>
            <a:pattFill prst="smCheck">
              <a:fgClr>
                <a:srgbClr val="99FF99"/>
              </a:fgClr>
              <a:bgClr>
                <a:schemeClr val="bg1"/>
              </a:bgClr>
            </a:pattFill>
            <a:ln w="12700" cap="rnd">
              <a:solidFill>
                <a:schemeClr val="tx1"/>
              </a:solidFill>
              <a:miter lim="800000"/>
              <a:headEnd/>
              <a:tailEnd/>
            </a:ln>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pt-BR" altLang="en-US" sz="3000" dirty="0"/>
                <a:t>Lucro   Perdido   Por Produzir Q</a:t>
              </a:r>
              <a:r>
                <a:rPr lang="pt-BR" altLang="en-US" sz="2200" dirty="0"/>
                <a:t>2</a:t>
              </a:r>
              <a:r>
                <a:rPr lang="pt-BR" altLang="en-US" sz="3000" dirty="0"/>
                <a:t> e Vender ao preço P</a:t>
              </a:r>
              <a:r>
                <a:rPr lang="pt-BR" altLang="en-US" sz="2200" dirty="0"/>
                <a:t>2</a:t>
              </a:r>
            </a:p>
          </p:txBody>
        </p:sp>
      </p:grpSp>
      <p:sp>
        <p:nvSpPr>
          <p:cNvPr id="44038" name="Freeform 22"/>
          <p:cNvSpPr>
            <a:spLocks/>
          </p:cNvSpPr>
          <p:nvPr/>
        </p:nvSpPr>
        <p:spPr bwMode="auto">
          <a:xfrm>
            <a:off x="1320181" y="3656484"/>
            <a:ext cx="3795712" cy="663575"/>
          </a:xfrm>
          <a:custGeom>
            <a:avLst/>
            <a:gdLst>
              <a:gd name="T0" fmla="*/ 0 w 2606"/>
              <a:gd name="T1" fmla="*/ 2147483646 h 465"/>
              <a:gd name="T2" fmla="*/ 2147483646 w 2606"/>
              <a:gd name="T3" fmla="*/ 2147483646 h 465"/>
              <a:gd name="T4" fmla="*/ 2147483646 w 2606"/>
              <a:gd name="T5" fmla="*/ 2147483646 h 465"/>
              <a:gd name="T6" fmla="*/ 2147483646 w 2606"/>
              <a:gd name="T7" fmla="*/ 2147483646 h 465"/>
              <a:gd name="T8" fmla="*/ 2147483646 w 2606"/>
              <a:gd name="T9" fmla="*/ 2147483646 h 465"/>
              <a:gd name="T10" fmla="*/ 2147483646 w 2606"/>
              <a:gd name="T11" fmla="*/ 2147483646 h 465"/>
              <a:gd name="T12" fmla="*/ 2147483646 w 2606"/>
              <a:gd name="T13" fmla="*/ 2147483646 h 465"/>
              <a:gd name="T14" fmla="*/ 2147483646 w 2606"/>
              <a:gd name="T15" fmla="*/ 2147483646 h 465"/>
              <a:gd name="T16" fmla="*/ 2147483646 w 2606"/>
              <a:gd name="T17" fmla="*/ 2147483646 h 465"/>
              <a:gd name="T18" fmla="*/ 2147483646 w 2606"/>
              <a:gd name="T19" fmla="*/ 2147483646 h 465"/>
              <a:gd name="T20" fmla="*/ 2147483646 w 2606"/>
              <a:gd name="T21" fmla="*/ 2147483646 h 465"/>
              <a:gd name="T22" fmla="*/ 2147483646 w 2606"/>
              <a:gd name="T23" fmla="*/ 2147483646 h 465"/>
              <a:gd name="T24" fmla="*/ 2147483646 w 2606"/>
              <a:gd name="T25" fmla="*/ 2147483646 h 465"/>
              <a:gd name="T26" fmla="*/ 2147483646 w 2606"/>
              <a:gd name="T27" fmla="*/ 2147483646 h 465"/>
              <a:gd name="T28" fmla="*/ 2147483646 w 2606"/>
              <a:gd name="T29" fmla="*/ 2147483646 h 465"/>
              <a:gd name="T30" fmla="*/ 2147483646 w 2606"/>
              <a:gd name="T31" fmla="*/ 2147483646 h 465"/>
              <a:gd name="T32" fmla="*/ 2147483646 w 2606"/>
              <a:gd name="T33" fmla="*/ 2147483646 h 465"/>
              <a:gd name="T34" fmla="*/ 2147483646 w 2606"/>
              <a:gd name="T35" fmla="*/ 2147483646 h 465"/>
              <a:gd name="T36" fmla="*/ 2147483646 w 2606"/>
              <a:gd name="T37" fmla="*/ 2147483646 h 465"/>
              <a:gd name="T38" fmla="*/ 2147483646 w 2606"/>
              <a:gd name="T39" fmla="*/ 2147483646 h 465"/>
              <a:gd name="T40" fmla="*/ 2147483646 w 2606"/>
              <a:gd name="T41" fmla="*/ 2147483646 h 465"/>
              <a:gd name="T42" fmla="*/ 2147483646 w 2606"/>
              <a:gd name="T43" fmla="*/ 2147483646 h 465"/>
              <a:gd name="T44" fmla="*/ 2147483646 w 2606"/>
              <a:gd name="T45" fmla="*/ 2147483646 h 465"/>
              <a:gd name="T46" fmla="*/ 2147483646 w 2606"/>
              <a:gd name="T47" fmla="*/ 2147483646 h 465"/>
              <a:gd name="T48" fmla="*/ 2147483646 w 2606"/>
              <a:gd name="T49" fmla="*/ 0 h 46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606"/>
              <a:gd name="T76" fmla="*/ 0 h 465"/>
              <a:gd name="T77" fmla="*/ 2606 w 2606"/>
              <a:gd name="T78" fmla="*/ 465 h 46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606" h="465">
                <a:moveTo>
                  <a:pt x="0" y="31"/>
                </a:moveTo>
                <a:lnTo>
                  <a:pt x="55" y="58"/>
                </a:lnTo>
                <a:lnTo>
                  <a:pt x="123" y="95"/>
                </a:lnTo>
                <a:lnTo>
                  <a:pt x="205" y="140"/>
                </a:lnTo>
                <a:lnTo>
                  <a:pt x="301" y="189"/>
                </a:lnTo>
                <a:lnTo>
                  <a:pt x="404" y="234"/>
                </a:lnTo>
                <a:lnTo>
                  <a:pt x="500" y="284"/>
                </a:lnTo>
                <a:lnTo>
                  <a:pt x="603" y="325"/>
                </a:lnTo>
                <a:lnTo>
                  <a:pt x="692" y="356"/>
                </a:lnTo>
                <a:lnTo>
                  <a:pt x="870" y="406"/>
                </a:lnTo>
                <a:lnTo>
                  <a:pt x="1049" y="437"/>
                </a:lnTo>
                <a:lnTo>
                  <a:pt x="1220" y="460"/>
                </a:lnTo>
                <a:lnTo>
                  <a:pt x="1391" y="464"/>
                </a:lnTo>
                <a:lnTo>
                  <a:pt x="1556" y="455"/>
                </a:lnTo>
                <a:lnTo>
                  <a:pt x="1714" y="433"/>
                </a:lnTo>
                <a:lnTo>
                  <a:pt x="1871" y="392"/>
                </a:lnTo>
                <a:lnTo>
                  <a:pt x="2022" y="343"/>
                </a:lnTo>
                <a:lnTo>
                  <a:pt x="2098" y="311"/>
                </a:lnTo>
                <a:lnTo>
                  <a:pt x="2180" y="266"/>
                </a:lnTo>
                <a:lnTo>
                  <a:pt x="2262" y="221"/>
                </a:lnTo>
                <a:lnTo>
                  <a:pt x="2344" y="171"/>
                </a:lnTo>
                <a:lnTo>
                  <a:pt x="2420" y="122"/>
                </a:lnTo>
                <a:lnTo>
                  <a:pt x="2488" y="72"/>
                </a:lnTo>
                <a:lnTo>
                  <a:pt x="2550" y="31"/>
                </a:lnTo>
                <a:lnTo>
                  <a:pt x="2605" y="0"/>
                </a:lnTo>
              </a:path>
            </a:pathLst>
          </a:custGeom>
          <a:noFill/>
          <a:ln w="38100" cap="rnd">
            <a:solidFill>
              <a:srgbClr val="008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039" name="Rectangle 23"/>
          <p:cNvSpPr>
            <a:spLocks noChangeArrowheads="1"/>
          </p:cNvSpPr>
          <p:nvPr/>
        </p:nvSpPr>
        <p:spPr bwMode="auto">
          <a:xfrm>
            <a:off x="4753943" y="3196377"/>
            <a:ext cx="1162179" cy="520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pt-BR" altLang="en-US" sz="2800" i="1" dirty="0" err="1">
                <a:solidFill>
                  <a:srgbClr val="008000"/>
                </a:solidFill>
              </a:rPr>
              <a:t>CTMe</a:t>
            </a:r>
            <a:endParaRPr lang="pt-BR" altLang="en-US" sz="2800" i="1" dirty="0">
              <a:solidFill>
                <a:srgbClr val="008000"/>
              </a:solidFill>
            </a:endParaRPr>
          </a:p>
        </p:txBody>
      </p:sp>
      <p:sp>
        <p:nvSpPr>
          <p:cNvPr id="44040" name="Line 24"/>
          <p:cNvSpPr>
            <a:spLocks noChangeShapeType="1"/>
          </p:cNvSpPr>
          <p:nvPr/>
        </p:nvSpPr>
        <p:spPr bwMode="auto">
          <a:xfrm>
            <a:off x="901081" y="1859434"/>
            <a:ext cx="0" cy="3836987"/>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41" name="Line 25"/>
          <p:cNvSpPr>
            <a:spLocks noChangeShapeType="1"/>
          </p:cNvSpPr>
          <p:nvPr/>
        </p:nvSpPr>
        <p:spPr bwMode="auto">
          <a:xfrm>
            <a:off x="909019" y="5701184"/>
            <a:ext cx="4530725" cy="793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4042" name="Rectangle 26"/>
          <p:cNvSpPr>
            <a:spLocks noChangeArrowheads="1"/>
          </p:cNvSpPr>
          <p:nvPr/>
        </p:nvSpPr>
        <p:spPr bwMode="auto">
          <a:xfrm>
            <a:off x="5327031" y="5658321"/>
            <a:ext cx="501741" cy="582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pt-BR" altLang="en-US" dirty="0"/>
              <a:t>Q</a:t>
            </a:r>
          </a:p>
        </p:txBody>
      </p:sp>
      <p:sp>
        <p:nvSpPr>
          <p:cNvPr id="44043" name="Rectangle 27"/>
          <p:cNvSpPr>
            <a:spLocks noChangeArrowheads="1"/>
          </p:cNvSpPr>
          <p:nvPr/>
        </p:nvSpPr>
        <p:spPr bwMode="auto">
          <a:xfrm>
            <a:off x="410886" y="1556792"/>
            <a:ext cx="456857" cy="582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spcBef>
                <a:spcPct val="0"/>
              </a:spcBef>
              <a:buClrTx/>
              <a:buSzTx/>
              <a:buFontTx/>
              <a:buNone/>
            </a:pPr>
            <a:r>
              <a:rPr lang="pt-BR" altLang="en-US" dirty="0"/>
              <a:t>P</a:t>
            </a:r>
          </a:p>
        </p:txBody>
      </p:sp>
      <p:sp>
        <p:nvSpPr>
          <p:cNvPr id="44044" name="Rectangle 28"/>
          <p:cNvSpPr>
            <a:spLocks noChangeArrowheads="1"/>
          </p:cNvSpPr>
          <p:nvPr/>
        </p:nvSpPr>
        <p:spPr bwMode="auto">
          <a:xfrm>
            <a:off x="4655840" y="4221088"/>
            <a:ext cx="1681167" cy="520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pt-BR" altLang="en-US" sz="2800" i="1" dirty="0"/>
              <a:t>D = </a:t>
            </a:r>
            <a:r>
              <a:rPr lang="pt-BR" altLang="en-US" sz="2800" i="1" dirty="0" err="1"/>
              <a:t>Rme</a:t>
            </a:r>
            <a:endParaRPr lang="pt-BR" altLang="en-US" sz="2800" i="1" dirty="0"/>
          </a:p>
        </p:txBody>
      </p:sp>
      <p:sp>
        <p:nvSpPr>
          <p:cNvPr id="44045" name="Line 29"/>
          <p:cNvSpPr>
            <a:spLocks noChangeShapeType="1"/>
          </p:cNvSpPr>
          <p:nvPr/>
        </p:nvSpPr>
        <p:spPr bwMode="auto">
          <a:xfrm>
            <a:off x="1064593" y="2380134"/>
            <a:ext cx="2698750" cy="31003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46" name="Rectangle 30"/>
          <p:cNvSpPr>
            <a:spLocks noChangeArrowheads="1"/>
          </p:cNvSpPr>
          <p:nvPr/>
        </p:nvSpPr>
        <p:spPr bwMode="auto">
          <a:xfrm>
            <a:off x="3766045" y="5157192"/>
            <a:ext cx="961803" cy="520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pt-BR" altLang="en-US" sz="2800" i="1" dirty="0" err="1"/>
              <a:t>RMg</a:t>
            </a:r>
            <a:endParaRPr lang="pt-BR" altLang="en-US" sz="2800" i="1" dirty="0"/>
          </a:p>
        </p:txBody>
      </p:sp>
      <p:grpSp>
        <p:nvGrpSpPr>
          <p:cNvPr id="4" name="Group 31"/>
          <p:cNvGrpSpPr>
            <a:grpSpLocks/>
          </p:cNvGrpSpPr>
          <p:nvPr/>
        </p:nvGrpSpPr>
        <p:grpSpPr bwMode="auto">
          <a:xfrm>
            <a:off x="1248743" y="1670520"/>
            <a:ext cx="4775201" cy="2590800"/>
            <a:chOff x="866" y="1152"/>
            <a:chExt cx="3008" cy="1632"/>
          </a:xfrm>
        </p:grpSpPr>
        <p:sp>
          <p:nvSpPr>
            <p:cNvPr id="44062" name="AutoShape 32"/>
            <p:cNvSpPr>
              <a:spLocks/>
            </p:cNvSpPr>
            <p:nvPr/>
          </p:nvSpPr>
          <p:spPr bwMode="auto">
            <a:xfrm>
              <a:off x="1826" y="2208"/>
              <a:ext cx="48" cy="576"/>
            </a:xfrm>
            <a:prstGeom prst="leftBracket">
              <a:avLst>
                <a:gd name="adj" fmla="val 100000"/>
              </a:avLst>
            </a:prstGeom>
            <a:noFill/>
            <a:ln w="28575">
              <a:solidFill>
                <a:srgbClr val="A40018"/>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a:solidFill>
                  <a:srgbClr val="A40018"/>
                </a:solidFill>
              </a:endParaRPr>
            </a:p>
          </p:txBody>
        </p:sp>
        <p:sp>
          <p:nvSpPr>
            <p:cNvPr id="44063" name="Line 33"/>
            <p:cNvSpPr>
              <a:spLocks noChangeShapeType="1"/>
            </p:cNvSpPr>
            <p:nvPr/>
          </p:nvSpPr>
          <p:spPr bwMode="auto">
            <a:xfrm flipH="1">
              <a:off x="1730" y="2400"/>
              <a:ext cx="96" cy="0"/>
            </a:xfrm>
            <a:prstGeom prst="line">
              <a:avLst/>
            </a:prstGeom>
            <a:noFill/>
            <a:ln w="28575">
              <a:solidFill>
                <a:srgbClr val="A40018"/>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4064" name="Line 34"/>
            <p:cNvSpPr>
              <a:spLocks noChangeShapeType="1"/>
            </p:cNvSpPr>
            <p:nvPr/>
          </p:nvSpPr>
          <p:spPr bwMode="auto">
            <a:xfrm flipV="1">
              <a:off x="1730" y="1440"/>
              <a:ext cx="0" cy="960"/>
            </a:xfrm>
            <a:prstGeom prst="line">
              <a:avLst/>
            </a:prstGeom>
            <a:noFill/>
            <a:ln w="28575">
              <a:solidFill>
                <a:srgbClr val="A40018"/>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4065" name="Text Box 35"/>
            <p:cNvSpPr txBox="1">
              <a:spLocks noChangeArrowheads="1"/>
            </p:cNvSpPr>
            <p:nvPr/>
          </p:nvSpPr>
          <p:spPr bwMode="auto">
            <a:xfrm>
              <a:off x="866" y="1152"/>
              <a:ext cx="3008" cy="330"/>
            </a:xfrm>
            <a:prstGeom prst="rect">
              <a:avLst/>
            </a:prstGeom>
            <a:solidFill>
              <a:schemeClr val="accent2">
                <a:lumMod val="20000"/>
                <a:lumOff val="80000"/>
              </a:schemeClr>
            </a:solidFill>
            <a:ln w="28575">
              <a:solidFill>
                <a:srgbClr val="A40018"/>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solidFill>
                    <a:srgbClr val="A40018"/>
                  </a:solidFill>
                </a:rPr>
                <a:t>Lucro Unitário = P* - </a:t>
              </a:r>
              <a:r>
                <a:rPr lang="pt-BR" altLang="en-US" sz="2800" dirty="0" err="1">
                  <a:solidFill>
                    <a:srgbClr val="A40018"/>
                  </a:solidFill>
                </a:rPr>
                <a:t>CTMe</a:t>
              </a:r>
              <a:endParaRPr lang="pt-BR" altLang="en-US" sz="2800" dirty="0">
                <a:solidFill>
                  <a:srgbClr val="A40018"/>
                </a:solidFill>
              </a:endParaRPr>
            </a:p>
          </p:txBody>
        </p:sp>
      </p:grpSp>
      <p:grpSp>
        <p:nvGrpSpPr>
          <p:cNvPr id="5" name="Group 36"/>
          <p:cNvGrpSpPr>
            <a:grpSpLocks/>
          </p:cNvGrpSpPr>
          <p:nvPr/>
        </p:nvGrpSpPr>
        <p:grpSpPr bwMode="auto">
          <a:xfrm>
            <a:off x="335932" y="2132484"/>
            <a:ext cx="9167816" cy="4114799"/>
            <a:chOff x="291" y="1443"/>
            <a:chExt cx="5775" cy="2592"/>
          </a:xfrm>
        </p:grpSpPr>
        <p:sp>
          <p:nvSpPr>
            <p:cNvPr id="44049" name="Rectangle 37"/>
            <p:cNvSpPr>
              <a:spLocks noChangeArrowheads="1"/>
            </p:cNvSpPr>
            <p:nvPr/>
          </p:nvSpPr>
          <p:spPr bwMode="auto">
            <a:xfrm>
              <a:off x="4286" y="2989"/>
              <a:ext cx="1780" cy="820"/>
            </a:xfrm>
            <a:prstGeom prst="rect">
              <a:avLst/>
            </a:prstGeom>
            <a:solidFill>
              <a:schemeClr val="bg1">
                <a:lumMod val="95000"/>
              </a:schemeClr>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44050" name="Rectangle 38"/>
            <p:cNvSpPr>
              <a:spLocks noChangeArrowheads="1"/>
            </p:cNvSpPr>
            <p:nvPr/>
          </p:nvSpPr>
          <p:spPr bwMode="auto">
            <a:xfrm>
              <a:off x="4440" y="3072"/>
              <a:ext cx="1475" cy="27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44051" name="Rectangle 39"/>
            <p:cNvSpPr>
              <a:spLocks noChangeArrowheads="1"/>
            </p:cNvSpPr>
            <p:nvPr/>
          </p:nvSpPr>
          <p:spPr bwMode="auto">
            <a:xfrm>
              <a:off x="4736" y="3479"/>
              <a:ext cx="1027" cy="27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44052" name="Line 40"/>
            <p:cNvSpPr>
              <a:spLocks noChangeShapeType="1"/>
            </p:cNvSpPr>
            <p:nvPr/>
          </p:nvSpPr>
          <p:spPr bwMode="auto">
            <a:xfrm>
              <a:off x="5144" y="3348"/>
              <a:ext cx="0" cy="9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4053" name="Freeform 41"/>
            <p:cNvSpPr>
              <a:spLocks/>
            </p:cNvSpPr>
            <p:nvPr/>
          </p:nvSpPr>
          <p:spPr bwMode="auto">
            <a:xfrm>
              <a:off x="1307" y="1753"/>
              <a:ext cx="1543" cy="1559"/>
            </a:xfrm>
            <a:custGeom>
              <a:avLst/>
              <a:gdLst>
                <a:gd name="T0" fmla="*/ 0 w 1682"/>
                <a:gd name="T1" fmla="*/ 168 h 1733"/>
                <a:gd name="T2" fmla="*/ 37 w 1682"/>
                <a:gd name="T3" fmla="*/ 156 h 1733"/>
                <a:gd name="T4" fmla="*/ 72 w 1682"/>
                <a:gd name="T5" fmla="*/ 141 h 1733"/>
                <a:gd name="T6" fmla="*/ 107 w 1682"/>
                <a:gd name="T7" fmla="*/ 127 h 1733"/>
                <a:gd name="T8" fmla="*/ 121 w 1682"/>
                <a:gd name="T9" fmla="*/ 120 h 1733"/>
                <a:gd name="T10" fmla="*/ 137 w 1682"/>
                <a:gd name="T11" fmla="*/ 113 h 1733"/>
                <a:gd name="T12" fmla="*/ 150 w 1682"/>
                <a:gd name="T13" fmla="*/ 105 h 1733"/>
                <a:gd name="T14" fmla="*/ 162 w 1682"/>
                <a:gd name="T15" fmla="*/ 97 h 1733"/>
                <a:gd name="T16" fmla="*/ 186 w 1682"/>
                <a:gd name="T17" fmla="*/ 79 h 1733"/>
                <a:gd name="T18" fmla="*/ 198 w 1682"/>
                <a:gd name="T19" fmla="*/ 70 h 1733"/>
                <a:gd name="T20" fmla="*/ 208 w 1682"/>
                <a:gd name="T21" fmla="*/ 61 h 1733"/>
                <a:gd name="T22" fmla="*/ 216 w 1682"/>
                <a:gd name="T23" fmla="*/ 55 h 1733"/>
                <a:gd name="T24" fmla="*/ 221 w 1682"/>
                <a:gd name="T25" fmla="*/ 47 h 1733"/>
                <a:gd name="T26" fmla="*/ 229 w 1682"/>
                <a:gd name="T27" fmla="*/ 40 h 1733"/>
                <a:gd name="T28" fmla="*/ 235 w 1682"/>
                <a:gd name="T29" fmla="*/ 34 h 1733"/>
                <a:gd name="T30" fmla="*/ 239 w 1682"/>
                <a:gd name="T31" fmla="*/ 28 h 1733"/>
                <a:gd name="T32" fmla="*/ 241 w 1682"/>
                <a:gd name="T33" fmla="*/ 22 h 1733"/>
                <a:gd name="T34" fmla="*/ 248 w 1682"/>
                <a:gd name="T35" fmla="*/ 11 h 1733"/>
                <a:gd name="T36" fmla="*/ 252 w 1682"/>
                <a:gd name="T37" fmla="*/ 0 h 173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682"/>
                <a:gd name="T58" fmla="*/ 0 h 1733"/>
                <a:gd name="T59" fmla="*/ 1682 w 1682"/>
                <a:gd name="T60" fmla="*/ 1733 h 173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682" h="1733">
                  <a:moveTo>
                    <a:pt x="0" y="1732"/>
                  </a:moveTo>
                  <a:lnTo>
                    <a:pt x="249" y="1592"/>
                  </a:lnTo>
                  <a:lnTo>
                    <a:pt x="485" y="1452"/>
                  </a:lnTo>
                  <a:lnTo>
                    <a:pt x="710" y="1307"/>
                  </a:lnTo>
                  <a:lnTo>
                    <a:pt x="813" y="1232"/>
                  </a:lnTo>
                  <a:lnTo>
                    <a:pt x="910" y="1157"/>
                  </a:lnTo>
                  <a:lnTo>
                    <a:pt x="1001" y="1076"/>
                  </a:lnTo>
                  <a:lnTo>
                    <a:pt x="1086" y="990"/>
                  </a:lnTo>
                  <a:lnTo>
                    <a:pt x="1244" y="812"/>
                  </a:lnTo>
                  <a:lnTo>
                    <a:pt x="1317" y="726"/>
                  </a:lnTo>
                  <a:lnTo>
                    <a:pt x="1378" y="640"/>
                  </a:lnTo>
                  <a:lnTo>
                    <a:pt x="1438" y="560"/>
                  </a:lnTo>
                  <a:lnTo>
                    <a:pt x="1487" y="484"/>
                  </a:lnTo>
                  <a:lnTo>
                    <a:pt x="1529" y="414"/>
                  </a:lnTo>
                  <a:lnTo>
                    <a:pt x="1566" y="350"/>
                  </a:lnTo>
                  <a:lnTo>
                    <a:pt x="1596" y="285"/>
                  </a:lnTo>
                  <a:lnTo>
                    <a:pt x="1620" y="226"/>
                  </a:lnTo>
                  <a:lnTo>
                    <a:pt x="1657" y="108"/>
                  </a:lnTo>
                  <a:lnTo>
                    <a:pt x="1681" y="0"/>
                  </a:lnTo>
                </a:path>
              </a:pathLst>
            </a:custGeom>
            <a:noFill/>
            <a:ln w="381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054" name="Rectangle 42"/>
            <p:cNvSpPr>
              <a:spLocks noChangeArrowheads="1"/>
            </p:cNvSpPr>
            <p:nvPr/>
          </p:nvSpPr>
          <p:spPr bwMode="auto">
            <a:xfrm>
              <a:off x="2714" y="1443"/>
              <a:ext cx="606" cy="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pt-BR" altLang="en-US" sz="2800" i="1" dirty="0" err="1">
                  <a:solidFill>
                    <a:srgbClr val="000000"/>
                  </a:solidFill>
                </a:rPr>
                <a:t>CMg</a:t>
              </a:r>
              <a:endParaRPr lang="pt-BR" altLang="en-US" sz="2800" i="1" dirty="0">
                <a:solidFill>
                  <a:srgbClr val="000000"/>
                </a:solidFill>
              </a:endParaRPr>
            </a:p>
          </p:txBody>
        </p:sp>
        <p:sp>
          <p:nvSpPr>
            <p:cNvPr id="44055" name="Line 43"/>
            <p:cNvSpPr>
              <a:spLocks noChangeShapeType="1"/>
            </p:cNvSpPr>
            <p:nvPr/>
          </p:nvSpPr>
          <p:spPr bwMode="auto">
            <a:xfrm>
              <a:off x="1924" y="2196"/>
              <a:ext cx="0" cy="1495"/>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56" name="Oval 44"/>
            <p:cNvSpPr>
              <a:spLocks noChangeArrowheads="1"/>
            </p:cNvSpPr>
            <p:nvPr/>
          </p:nvSpPr>
          <p:spPr bwMode="auto">
            <a:xfrm>
              <a:off x="1880" y="2922"/>
              <a:ext cx="88" cy="86"/>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44057" name="Line 45"/>
            <p:cNvSpPr>
              <a:spLocks noChangeShapeType="1"/>
            </p:cNvSpPr>
            <p:nvPr/>
          </p:nvSpPr>
          <p:spPr bwMode="auto">
            <a:xfrm flipH="1">
              <a:off x="641" y="2188"/>
              <a:ext cx="1279" cy="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58" name="Oval 46"/>
            <p:cNvSpPr>
              <a:spLocks noChangeArrowheads="1"/>
            </p:cNvSpPr>
            <p:nvPr/>
          </p:nvSpPr>
          <p:spPr bwMode="auto">
            <a:xfrm>
              <a:off x="1880" y="2145"/>
              <a:ext cx="88" cy="86"/>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44059" name="Rectangle 47"/>
            <p:cNvSpPr>
              <a:spLocks noChangeArrowheads="1"/>
            </p:cNvSpPr>
            <p:nvPr/>
          </p:nvSpPr>
          <p:spPr bwMode="auto">
            <a:xfrm>
              <a:off x="291" y="2036"/>
              <a:ext cx="353" cy="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pt-BR" altLang="en-US" sz="2800" i="1" dirty="0"/>
                <a:t>P*</a:t>
              </a:r>
            </a:p>
          </p:txBody>
        </p:sp>
        <p:sp>
          <p:nvSpPr>
            <p:cNvPr id="44060" name="Rectangle 48"/>
            <p:cNvSpPr>
              <a:spLocks noChangeArrowheads="1"/>
            </p:cNvSpPr>
            <p:nvPr/>
          </p:nvSpPr>
          <p:spPr bwMode="auto">
            <a:xfrm>
              <a:off x="1789" y="3707"/>
              <a:ext cx="379" cy="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pt-BR" altLang="en-US" sz="2800" i="1" dirty="0"/>
                <a:t>Q*</a:t>
              </a:r>
            </a:p>
          </p:txBody>
        </p:sp>
        <p:sp>
          <p:nvSpPr>
            <p:cNvPr id="44061" name="Text Box 49"/>
            <p:cNvSpPr txBox="1">
              <a:spLocks noChangeArrowheads="1"/>
            </p:cNvSpPr>
            <p:nvPr/>
          </p:nvSpPr>
          <p:spPr bwMode="auto">
            <a:xfrm>
              <a:off x="4449" y="3024"/>
              <a:ext cx="1602" cy="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3000" dirty="0" err="1"/>
                <a:t>CMg</a:t>
              </a:r>
              <a:r>
                <a:rPr lang="pt-BR" altLang="en-US" sz="3000" dirty="0"/>
                <a:t> = </a:t>
              </a:r>
              <a:r>
                <a:rPr lang="pt-BR" altLang="en-US" sz="3000" dirty="0" err="1"/>
                <a:t>RMg</a:t>
              </a:r>
              <a:endParaRPr lang="pt-BR" altLang="en-US" sz="3000" dirty="0"/>
            </a:p>
            <a:p>
              <a:pPr eaLnBrk="1" hangingPunct="1">
                <a:spcBef>
                  <a:spcPct val="50000"/>
                </a:spcBef>
                <a:buClrTx/>
                <a:buSzTx/>
                <a:buFontTx/>
                <a:buNone/>
              </a:pPr>
              <a:r>
                <a:rPr lang="pt-BR" altLang="en-US" sz="3000" dirty="0"/>
                <a:t>     P* e  Q*</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ítulo 1"/>
          <p:cNvSpPr>
            <a:spLocks noGrp="1"/>
          </p:cNvSpPr>
          <p:nvPr>
            <p:ph type="title"/>
          </p:nvPr>
        </p:nvSpPr>
        <p:spPr>
          <a:xfrm>
            <a:off x="913953" y="476672"/>
            <a:ext cx="10364095" cy="1143202"/>
          </a:xfrm>
        </p:spPr>
        <p:txBody>
          <a:bodyPr/>
          <a:lstStyle/>
          <a:p>
            <a:pPr algn="ctr"/>
            <a:r>
              <a:rPr lang="pt-BR" altLang="en-US" sz="4800" b="1" dirty="0">
                <a:solidFill>
                  <a:schemeClr val="tx1"/>
                </a:solidFill>
                <a:latin typeface="Calibri" panose="020F0502020204030204" pitchFamily="34" charset="0"/>
                <a:cs typeface="Calibri" panose="020F0502020204030204" pitchFamily="34" charset="0"/>
              </a:rPr>
              <a:t>A Maximização de Lucros</a:t>
            </a:r>
            <a:br>
              <a:rPr lang="pt-BR" altLang="en-US" sz="4800" b="1" dirty="0">
                <a:solidFill>
                  <a:schemeClr val="tx1"/>
                </a:solidFill>
                <a:latin typeface="Calibri" panose="020F0502020204030204" pitchFamily="34" charset="0"/>
                <a:cs typeface="Calibri" panose="020F0502020204030204" pitchFamily="34" charset="0"/>
              </a:rPr>
            </a:br>
            <a:endParaRPr lang="pt-BR" altLang="en-US" sz="4800" dirty="0">
              <a:solidFill>
                <a:schemeClr val="tx1"/>
              </a:solidFill>
              <a:latin typeface="Calibri" panose="020F0502020204030204" pitchFamily="34" charset="0"/>
              <a:cs typeface="Calibri" panose="020F0502020204030204" pitchFamily="34" charset="0"/>
            </a:endParaRPr>
          </a:p>
        </p:txBody>
      </p:sp>
      <p:sp>
        <p:nvSpPr>
          <p:cNvPr id="45059" name="Espaço Reservado para Conteúdo 2"/>
          <p:cNvSpPr>
            <a:spLocks noGrp="1"/>
          </p:cNvSpPr>
          <p:nvPr>
            <p:ph idx="1"/>
          </p:nvPr>
        </p:nvSpPr>
        <p:spPr>
          <a:xfrm>
            <a:off x="263352" y="1268760"/>
            <a:ext cx="11665296" cy="3886200"/>
          </a:xfrm>
        </p:spPr>
        <p:txBody>
          <a:bodyPr/>
          <a:lstStyle/>
          <a:p>
            <a:pPr algn="just">
              <a:buClrTx/>
              <a:buFont typeface="Arial" panose="020B0604020202020204" pitchFamily="34" charset="0"/>
              <a:buChar char="•"/>
            </a:pPr>
            <a:r>
              <a:rPr lang="pt-BR" altLang="en-US" sz="4000" dirty="0">
                <a:latin typeface="Calibri" panose="020F0502020204030204" pitchFamily="34" charset="0"/>
                <a:cs typeface="Calibri" panose="020F0502020204030204" pitchFamily="34" charset="0"/>
              </a:rPr>
              <a:t>O </a:t>
            </a:r>
            <a:r>
              <a:rPr lang="pt-BR" altLang="en-US" sz="4000" i="1" dirty="0" err="1">
                <a:latin typeface="Calibri" panose="020F0502020204030204" pitchFamily="34" charset="0"/>
                <a:cs typeface="Calibri" panose="020F0502020204030204" pitchFamily="34" charset="0"/>
              </a:rPr>
              <a:t>markup</a:t>
            </a:r>
            <a:r>
              <a:rPr lang="pt-BR" altLang="en-US" sz="4000" dirty="0">
                <a:latin typeface="Calibri" panose="020F0502020204030204" pitchFamily="34" charset="0"/>
                <a:cs typeface="Calibri" panose="020F0502020204030204" pitchFamily="34" charset="0"/>
              </a:rPr>
              <a:t>, diferença entre o preço e o custo marginal (relativamente ao preço) é igual ao inverso da elasticidade-preço da demanda. </a:t>
            </a:r>
          </a:p>
          <a:p>
            <a:pPr algn="just">
              <a:buClrTx/>
              <a:buFont typeface="Arial" panose="020B0604020202020204" pitchFamily="34" charset="0"/>
              <a:buChar char="•"/>
            </a:pPr>
            <a:endParaRPr lang="pt-BR" altLang="en-US" sz="1200" dirty="0">
              <a:latin typeface="Calibri" panose="020F0502020204030204" pitchFamily="34" charset="0"/>
              <a:cs typeface="Calibri" panose="020F0502020204030204" pitchFamily="34" charset="0"/>
            </a:endParaRPr>
          </a:p>
          <a:p>
            <a:pPr algn="just">
              <a:buClrTx/>
              <a:buFont typeface="Arial" panose="020B0604020202020204" pitchFamily="34" charset="0"/>
              <a:buChar char="•"/>
            </a:pPr>
            <a:r>
              <a:rPr lang="pt-BR" altLang="en-US" sz="4000" dirty="0">
                <a:latin typeface="Calibri" panose="020F0502020204030204" pitchFamily="34" charset="0"/>
                <a:cs typeface="Calibri" panose="020F0502020204030204" pitchFamily="34" charset="0"/>
              </a:rPr>
              <a:t>Portanto,  o  maior  lucro  do monopolista em relação ao lucro do mercado concorrencial, ocorre devido a baixa  elasticidade-preço  da demanda,  pela  falta  de  bens substitutos.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additive="base">
                                        <p:cTn id="7" dur="500" fill="hold"/>
                                        <p:tgtEl>
                                          <p:spTgt spid="450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50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5059">
                                            <p:txEl>
                                              <p:pRg st="2" end="2"/>
                                            </p:txEl>
                                          </p:spTgt>
                                        </p:tgtEl>
                                        <p:attrNameLst>
                                          <p:attrName>style.visibility</p:attrName>
                                        </p:attrNameLst>
                                      </p:cBhvr>
                                      <p:to>
                                        <p:strVal val="visible"/>
                                      </p:to>
                                    </p:set>
                                    <p:anim calcmode="lin" valueType="num">
                                      <p:cBhvr additive="base">
                                        <p:cTn id="13" dur="500" fill="hold"/>
                                        <p:tgtEl>
                                          <p:spTgt spid="4505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505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EEB1DB5-2A8C-4B0F-B697-F30F5819B79C}"/>
              </a:ext>
            </a:extLst>
          </p:cNvPr>
          <p:cNvSpPr>
            <a:spLocks noGrp="1"/>
          </p:cNvSpPr>
          <p:nvPr>
            <p:ph type="title"/>
          </p:nvPr>
        </p:nvSpPr>
        <p:spPr>
          <a:xfrm>
            <a:off x="913953" y="404664"/>
            <a:ext cx="10364095" cy="1143202"/>
          </a:xfrm>
        </p:spPr>
        <p:txBody>
          <a:bodyPr/>
          <a:lstStyle/>
          <a:p>
            <a:pPr algn="ctr"/>
            <a:r>
              <a:rPr lang="pt-BR" altLang="en-US" sz="4800" b="1" dirty="0">
                <a:solidFill>
                  <a:schemeClr val="tx1"/>
                </a:solidFill>
                <a:latin typeface="Calibri" panose="020F0502020204030204" pitchFamily="34" charset="0"/>
                <a:cs typeface="Calibri" panose="020F0502020204030204" pitchFamily="34" charset="0"/>
              </a:rPr>
              <a:t>A Maximização de Lucros</a:t>
            </a:r>
            <a:br>
              <a:rPr lang="pt-BR" altLang="en-US" sz="4800" b="1" dirty="0">
                <a:solidFill>
                  <a:schemeClr val="tx1"/>
                </a:solidFill>
                <a:latin typeface="Calibri" panose="020F0502020204030204" pitchFamily="34" charset="0"/>
                <a:cs typeface="Calibri" panose="020F0502020204030204" pitchFamily="34" charset="0"/>
              </a:rPr>
            </a:br>
            <a:endParaRPr lang="pt-BR" altLang="en-US" sz="4800" dirty="0">
              <a:solidFill>
                <a:schemeClr val="tx1"/>
              </a:solidFill>
              <a:latin typeface="Calibri" panose="020F0502020204030204" pitchFamily="34" charset="0"/>
              <a:cs typeface="Calibri" panose="020F0502020204030204" pitchFamily="34" charset="0"/>
            </a:endParaRPr>
          </a:p>
        </p:txBody>
      </p:sp>
      <p:sp>
        <p:nvSpPr>
          <p:cNvPr id="5" name="Espaço Reservado para Conteúdo 2">
            <a:extLst>
              <a:ext uri="{FF2B5EF4-FFF2-40B4-BE49-F238E27FC236}">
                <a16:creationId xmlns:a16="http://schemas.microsoft.com/office/drawing/2014/main" id="{F21F47CE-6A2A-4615-B910-C633EDE5D0A6}"/>
              </a:ext>
            </a:extLst>
          </p:cNvPr>
          <p:cNvSpPr>
            <a:spLocks noGrp="1"/>
          </p:cNvSpPr>
          <p:nvPr>
            <p:ph idx="1"/>
          </p:nvPr>
        </p:nvSpPr>
        <p:spPr>
          <a:xfrm>
            <a:off x="263352" y="1340768"/>
            <a:ext cx="11665296" cy="864096"/>
          </a:xfrm>
        </p:spPr>
        <p:txBody>
          <a:bodyPr/>
          <a:lstStyle/>
          <a:p>
            <a:pPr algn="just">
              <a:buClrTx/>
              <a:buFont typeface="Arial" panose="020B0604020202020204" pitchFamily="34" charset="0"/>
              <a:buChar char="•"/>
            </a:pPr>
            <a:r>
              <a:rPr lang="pt-BR" altLang="en-US" sz="4000" dirty="0" err="1">
                <a:latin typeface="Calibri" panose="020F0502020204030204" pitchFamily="34" charset="0"/>
                <a:cs typeface="Calibri" panose="020F0502020204030204" pitchFamily="34" charset="0"/>
              </a:rPr>
              <a:t>RMg</a:t>
            </a:r>
            <a:r>
              <a:rPr lang="pt-BR" altLang="en-US" sz="4000" dirty="0">
                <a:latin typeface="Calibri" panose="020F0502020204030204" pitchFamily="34" charset="0"/>
                <a:cs typeface="Calibri" panose="020F0502020204030204" pitchFamily="34" charset="0"/>
              </a:rPr>
              <a:t> = </a:t>
            </a:r>
            <a:r>
              <a:rPr lang="pt-BR" altLang="en-US" sz="4000" dirty="0" err="1">
                <a:latin typeface="Calibri" panose="020F0502020204030204" pitchFamily="34" charset="0"/>
                <a:cs typeface="Calibri" panose="020F0502020204030204" pitchFamily="34" charset="0"/>
              </a:rPr>
              <a:t>CMg</a:t>
            </a:r>
            <a:r>
              <a:rPr lang="pt-BR" altLang="en-US" sz="4000" dirty="0">
                <a:latin typeface="Calibri" panose="020F0502020204030204" pitchFamily="34" charset="0"/>
                <a:cs typeface="Calibri" panose="020F0502020204030204" pitchFamily="34" charset="0"/>
              </a:rPr>
              <a:t> </a:t>
            </a:r>
            <a:r>
              <a:rPr lang="pt-BR" altLang="en-US" sz="4000" dirty="0">
                <a:latin typeface="Calibri" panose="020F0502020204030204" pitchFamily="34" charset="0"/>
                <a:cs typeface="Calibri" panose="020F0502020204030204" pitchFamily="34" charset="0"/>
                <a:sym typeface="Symbol" panose="05050102010706020507" pitchFamily="18" charset="2"/>
              </a:rPr>
              <a:t> </a:t>
            </a:r>
            <a:endParaRPr lang="pt-BR" altLang="en-US" sz="4000" dirty="0">
              <a:latin typeface="Calibri" panose="020F0502020204030204" pitchFamily="34" charset="0"/>
              <a:cs typeface="Calibri" panose="020F0502020204030204" pitchFamily="34" charset="0"/>
            </a:endParaRPr>
          </a:p>
        </p:txBody>
      </p:sp>
      <p:sp>
        <p:nvSpPr>
          <p:cNvPr id="6" name="Espaço Reservado para Conteúdo 2">
            <a:extLst>
              <a:ext uri="{FF2B5EF4-FFF2-40B4-BE49-F238E27FC236}">
                <a16:creationId xmlns:a16="http://schemas.microsoft.com/office/drawing/2014/main" id="{D280BCA6-C265-4778-938B-EF768730D45C}"/>
              </a:ext>
            </a:extLst>
          </p:cNvPr>
          <p:cNvSpPr txBox="1">
            <a:spLocks/>
          </p:cNvSpPr>
          <p:nvPr/>
        </p:nvSpPr>
        <p:spPr bwMode="auto">
          <a:xfrm>
            <a:off x="263352" y="3068960"/>
            <a:ext cx="11665296"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629" tIns="40815" rIns="81629" bIns="40815" numCol="1" anchor="t" anchorCtr="0" compatLnSpc="1">
            <a:prstTxWarp prst="textNoShape">
              <a:avLst/>
            </a:prstTxWarp>
          </a:bodyPr>
          <a:lstStyle>
            <a:lvl1pPr marL="402632" indent="-402632" algn="l" rtl="0" eaLnBrk="1" fontAlgn="base" hangingPunct="1">
              <a:spcBef>
                <a:spcPct val="20000"/>
              </a:spcBef>
              <a:spcAft>
                <a:spcPct val="0"/>
              </a:spcAft>
              <a:buChar char="•"/>
              <a:defRPr sz="3612">
                <a:solidFill>
                  <a:schemeClr val="tx1"/>
                </a:solidFill>
                <a:latin typeface="+mn-lt"/>
                <a:ea typeface="+mn-ea"/>
                <a:cs typeface="+mn-cs"/>
              </a:defRPr>
            </a:lvl1pPr>
            <a:lvl2pPr marL="873364" indent="-335726" algn="l" rtl="0" eaLnBrk="1" fontAlgn="base" hangingPunct="1">
              <a:spcBef>
                <a:spcPct val="20000"/>
              </a:spcBef>
              <a:spcAft>
                <a:spcPct val="0"/>
              </a:spcAft>
              <a:buChar char="–"/>
              <a:defRPr sz="3236">
                <a:solidFill>
                  <a:schemeClr val="tx1"/>
                </a:solidFill>
                <a:latin typeface="+mn-lt"/>
              </a:defRPr>
            </a:lvl2pPr>
            <a:lvl3pPr marL="1342902" indent="-267625" algn="l" rtl="0" eaLnBrk="1" fontAlgn="base" hangingPunct="1">
              <a:spcBef>
                <a:spcPct val="20000"/>
              </a:spcBef>
              <a:spcAft>
                <a:spcPct val="0"/>
              </a:spcAft>
              <a:buChar char="•"/>
              <a:defRPr sz="2860">
                <a:solidFill>
                  <a:schemeClr val="tx1"/>
                </a:solidFill>
                <a:latin typeface="+mn-lt"/>
              </a:defRPr>
            </a:lvl3pPr>
            <a:lvl4pPr marL="1880540" indent="-267625" algn="l" rtl="0" eaLnBrk="1" fontAlgn="base" hangingPunct="1">
              <a:spcBef>
                <a:spcPct val="20000"/>
              </a:spcBef>
              <a:spcAft>
                <a:spcPct val="0"/>
              </a:spcAft>
              <a:buChar char="–"/>
              <a:defRPr sz="2333">
                <a:solidFill>
                  <a:schemeClr val="tx1"/>
                </a:solidFill>
                <a:latin typeface="+mn-lt"/>
              </a:defRPr>
            </a:lvl4pPr>
            <a:lvl5pPr marL="2418179" indent="-267625" algn="l" rtl="0" eaLnBrk="1" fontAlgn="base" hangingPunct="1">
              <a:spcBef>
                <a:spcPct val="20000"/>
              </a:spcBef>
              <a:spcAft>
                <a:spcPct val="0"/>
              </a:spcAft>
              <a:buChar char="»"/>
              <a:defRPr sz="2333">
                <a:solidFill>
                  <a:schemeClr val="tx1"/>
                </a:solidFill>
                <a:latin typeface="+mn-lt"/>
              </a:defRPr>
            </a:lvl5pPr>
            <a:lvl6pPr marL="2956019" indent="-268729" algn="l" rtl="0" eaLnBrk="1" fontAlgn="base" hangingPunct="1">
              <a:spcBef>
                <a:spcPct val="20000"/>
              </a:spcBef>
              <a:spcAft>
                <a:spcPct val="0"/>
              </a:spcAft>
              <a:buChar char="»"/>
              <a:defRPr sz="2370">
                <a:solidFill>
                  <a:schemeClr val="tx1"/>
                </a:solidFill>
                <a:latin typeface="+mn-lt"/>
              </a:defRPr>
            </a:lvl6pPr>
            <a:lvl7pPr marL="3493477" indent="-268729" algn="l" rtl="0" eaLnBrk="1" fontAlgn="base" hangingPunct="1">
              <a:spcBef>
                <a:spcPct val="20000"/>
              </a:spcBef>
              <a:spcAft>
                <a:spcPct val="0"/>
              </a:spcAft>
              <a:buChar char="»"/>
              <a:defRPr sz="2370">
                <a:solidFill>
                  <a:schemeClr val="tx1"/>
                </a:solidFill>
                <a:latin typeface="+mn-lt"/>
              </a:defRPr>
            </a:lvl7pPr>
            <a:lvl8pPr marL="4030935" indent="-268729" algn="l" rtl="0" eaLnBrk="1" fontAlgn="base" hangingPunct="1">
              <a:spcBef>
                <a:spcPct val="20000"/>
              </a:spcBef>
              <a:spcAft>
                <a:spcPct val="0"/>
              </a:spcAft>
              <a:buChar char="»"/>
              <a:defRPr sz="2370">
                <a:solidFill>
                  <a:schemeClr val="tx1"/>
                </a:solidFill>
                <a:latin typeface="+mn-lt"/>
              </a:defRPr>
            </a:lvl8pPr>
            <a:lvl9pPr marL="4568393" indent="-268729" algn="l" rtl="0" eaLnBrk="1" fontAlgn="base" hangingPunct="1">
              <a:spcBef>
                <a:spcPct val="20000"/>
              </a:spcBef>
              <a:spcAft>
                <a:spcPct val="0"/>
              </a:spcAft>
              <a:buChar char="»"/>
              <a:defRPr sz="2370">
                <a:solidFill>
                  <a:schemeClr val="tx1"/>
                </a:solidFill>
                <a:latin typeface="+mn-lt"/>
              </a:defRPr>
            </a:lvl9pPr>
          </a:lstStyle>
          <a:p>
            <a:pPr algn="just">
              <a:buFont typeface="Arial" panose="020B0604020202020204" pitchFamily="34" charset="0"/>
              <a:buChar char="•"/>
            </a:pPr>
            <a:r>
              <a:rPr lang="pt-BR" altLang="en-US" sz="4000" kern="0" dirty="0">
                <a:latin typeface="Calibri" panose="020F0502020204030204" pitchFamily="34" charset="0"/>
                <a:cs typeface="Calibri" panose="020F0502020204030204" pitchFamily="34" charset="0"/>
                <a:sym typeface="Symbol" panose="05050102010706020507" pitchFamily="18" charset="2"/>
              </a:rPr>
              <a:t>Observe que:</a:t>
            </a:r>
          </a:p>
          <a:p>
            <a:pPr lvl="1" algn="just">
              <a:buFont typeface="Arial" panose="020B0604020202020204" pitchFamily="34" charset="0"/>
              <a:buChar char="•"/>
            </a:pPr>
            <a:r>
              <a:rPr lang="pt-BR" altLang="en-US" sz="3624" b="0" kern="0" dirty="0">
                <a:latin typeface="Calibri" panose="020F0502020204030204" pitchFamily="34" charset="0"/>
                <a:cs typeface="Calibri" panose="020F0502020204030204" pitchFamily="34" charset="0"/>
                <a:sym typeface="Symbol" panose="05050102010706020507" pitchFamily="18" charset="2"/>
              </a:rPr>
              <a:t>Quanto maior o </a:t>
            </a:r>
            <a:r>
              <a:rPr lang="pt-BR" altLang="en-US" sz="3624" b="0" kern="0" dirty="0" err="1">
                <a:latin typeface="Calibri" panose="020F0502020204030204" pitchFamily="34" charset="0"/>
                <a:cs typeface="Calibri" panose="020F0502020204030204" pitchFamily="34" charset="0"/>
                <a:sym typeface="Symbol" panose="05050102010706020507" pitchFamily="18" charset="2"/>
              </a:rPr>
              <a:t>CMg</a:t>
            </a:r>
            <a:r>
              <a:rPr lang="pt-BR" altLang="en-US" sz="3624" b="0" kern="0" dirty="0">
                <a:latin typeface="Calibri" panose="020F0502020204030204" pitchFamily="34" charset="0"/>
                <a:cs typeface="Calibri" panose="020F0502020204030204" pitchFamily="34" charset="0"/>
                <a:sym typeface="Symbol" panose="05050102010706020507" pitchFamily="18" charset="2"/>
              </a:rPr>
              <a:t> maior o preço.</a:t>
            </a:r>
          </a:p>
          <a:p>
            <a:pPr lvl="1" algn="just">
              <a:buFont typeface="Arial" panose="020B0604020202020204" pitchFamily="34" charset="0"/>
              <a:buChar char="•"/>
            </a:pPr>
            <a:r>
              <a:rPr lang="pt-BR" altLang="en-US" sz="3624" b="0" kern="0" dirty="0">
                <a:latin typeface="Calibri" panose="020F0502020204030204" pitchFamily="34" charset="0"/>
                <a:cs typeface="Calibri" panose="020F0502020204030204" pitchFamily="34" charset="0"/>
                <a:sym typeface="Symbol" panose="05050102010706020507" pitchFamily="18" charset="2"/>
              </a:rPr>
              <a:t>Quanto menor a elasticidade preço da demanda maior o preço.</a:t>
            </a:r>
          </a:p>
          <a:p>
            <a:pPr lvl="1" algn="just">
              <a:buFont typeface="Arial" panose="020B0604020202020204" pitchFamily="34" charset="0"/>
              <a:buChar char="•"/>
            </a:pPr>
            <a:r>
              <a:rPr lang="pt-BR" altLang="en-US" sz="3624" b="0" kern="0" dirty="0">
                <a:latin typeface="Calibri" panose="020F0502020204030204" pitchFamily="34" charset="0"/>
                <a:cs typeface="Calibri" panose="020F0502020204030204" pitchFamily="34" charset="0"/>
                <a:sym typeface="Symbol" panose="05050102010706020507" pitchFamily="18" charset="2"/>
              </a:rPr>
              <a:t>Em concorrência perfeita a elasticidade preço da demanda é infinita → </a:t>
            </a:r>
            <a:r>
              <a:rPr lang="pt-BR" altLang="en-US" sz="3624" b="0" i="1" kern="0" dirty="0">
                <a:latin typeface="Calibri" panose="020F0502020204030204" pitchFamily="34" charset="0"/>
                <a:cs typeface="Calibri" panose="020F0502020204030204" pitchFamily="34" charset="0"/>
                <a:sym typeface="Symbol" panose="05050102010706020507" pitchFamily="18" charset="2"/>
              </a:rPr>
              <a:t>P* = </a:t>
            </a:r>
            <a:r>
              <a:rPr lang="pt-BR" altLang="en-US" sz="3624" b="0" i="1" kern="0" dirty="0" err="1">
                <a:latin typeface="Calibri" panose="020F0502020204030204" pitchFamily="34" charset="0"/>
                <a:cs typeface="Calibri" panose="020F0502020204030204" pitchFamily="34" charset="0"/>
                <a:sym typeface="Symbol" panose="05050102010706020507" pitchFamily="18" charset="2"/>
              </a:rPr>
              <a:t>CMg</a:t>
            </a:r>
            <a:r>
              <a:rPr lang="pt-BR" altLang="en-US" sz="3624" b="0" i="1" kern="0" dirty="0">
                <a:latin typeface="Calibri" panose="020F0502020204030204" pitchFamily="34" charset="0"/>
                <a:cs typeface="Calibri" panose="020F0502020204030204" pitchFamily="34" charset="0"/>
                <a:sym typeface="Symbol" panose="05050102010706020507" pitchFamily="18" charset="2"/>
              </a:rPr>
              <a:t> .</a:t>
            </a:r>
            <a:endParaRPr lang="pt-BR" altLang="en-US" sz="3624" b="0" i="1" kern="0" dirty="0">
              <a:latin typeface="Calibri" panose="020F0502020204030204" pitchFamily="34" charset="0"/>
              <a:cs typeface="Calibri" panose="020F0502020204030204" pitchFamily="34" charset="0"/>
            </a:endParaRPr>
          </a:p>
        </p:txBody>
      </p:sp>
      <p:graphicFrame>
        <p:nvGraphicFramePr>
          <p:cNvPr id="7" name="Object 2">
            <a:extLst>
              <a:ext uri="{FF2B5EF4-FFF2-40B4-BE49-F238E27FC236}">
                <a16:creationId xmlns:a16="http://schemas.microsoft.com/office/drawing/2014/main" id="{33887B63-A2E9-45D1-99D9-67581A1D0AB5}"/>
              </a:ext>
            </a:extLst>
          </p:cNvPr>
          <p:cNvGraphicFramePr>
            <a:graphicFrameLocks noChangeAspect="1"/>
          </p:cNvGraphicFramePr>
          <p:nvPr>
            <p:extLst>
              <p:ext uri="{D42A27DB-BD31-4B8C-83A1-F6EECF244321}">
                <p14:modId xmlns:p14="http://schemas.microsoft.com/office/powerpoint/2010/main" val="1113863273"/>
              </p:ext>
            </p:extLst>
          </p:nvPr>
        </p:nvGraphicFramePr>
        <p:xfrm>
          <a:off x="3791744" y="1124744"/>
          <a:ext cx="2664296" cy="1862823"/>
        </p:xfrm>
        <a:graphic>
          <a:graphicData uri="http://schemas.openxmlformats.org/presentationml/2006/ole">
            <mc:AlternateContent xmlns:mc="http://schemas.openxmlformats.org/markup-compatibility/2006">
              <mc:Choice xmlns:v="urn:schemas-microsoft-com:vml" Requires="v">
                <p:oleObj name="Equation" r:id="rId2" imgW="774360" imgH="622080" progId="Equation.DSMT4">
                  <p:embed/>
                </p:oleObj>
              </mc:Choice>
              <mc:Fallback>
                <p:oleObj name="Equation" r:id="rId2" imgW="774360" imgH="622080" progId="Equation.DSMT4">
                  <p:embed/>
                  <p:pic>
                    <p:nvPicPr>
                      <p:cNvPr id="6" name="Object 2"/>
                      <p:cNvPicPr>
                        <a:picLocks noChangeAspect="1" noChangeArrowheads="1"/>
                      </p:cNvPicPr>
                      <p:nvPr/>
                    </p:nvPicPr>
                    <p:blipFill>
                      <a:blip r:embed="rId3"/>
                      <a:srcRect/>
                      <a:stretch>
                        <a:fillRect/>
                      </a:stretch>
                    </p:blipFill>
                    <p:spPr bwMode="auto">
                      <a:xfrm>
                        <a:off x="3791744" y="1124744"/>
                        <a:ext cx="2664296" cy="1862823"/>
                      </a:xfrm>
                      <a:prstGeom prst="rect">
                        <a:avLst/>
                      </a:prstGeom>
                      <a:solidFill>
                        <a:schemeClr val="bg1">
                          <a:lumMod val="95000"/>
                        </a:schemeClr>
                      </a:solidFill>
                      <a:ln>
                        <a:solidFill>
                          <a:schemeClr val="tx1"/>
                        </a:solidFill>
                      </a:ln>
                      <a:effectLst/>
                    </p:spPr>
                  </p:pic>
                </p:oleObj>
              </mc:Fallback>
            </mc:AlternateContent>
          </a:graphicData>
        </a:graphic>
      </p:graphicFrame>
    </p:spTree>
    <p:extLst>
      <p:ext uri="{BB962C8B-B14F-4D97-AF65-F5344CB8AC3E}">
        <p14:creationId xmlns:p14="http://schemas.microsoft.com/office/powerpoint/2010/main" val="1627180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bwMode="auto">
          <a:xfrm>
            <a:off x="263352" y="908720"/>
            <a:ext cx="11679826" cy="5904656"/>
          </a:xfrm>
          <a:prstGeom prst="rect">
            <a:avLst/>
          </a:prstGeom>
          <a:solidFill>
            <a:schemeClr val="bg1">
              <a:lumMod val="95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Tx/>
              <a:buNone/>
              <a:tabLst/>
            </a:pPr>
            <a:endParaRPr kumimoji="0" lang="pt-BR" sz="3200" b="1" i="0" u="none" strike="noStrike" cap="none" normalizeH="0" baseline="0">
              <a:ln>
                <a:noFill/>
              </a:ln>
              <a:solidFill>
                <a:schemeClr val="bg2"/>
              </a:solidFill>
              <a:effectLst/>
              <a:latin typeface="Times New Roman" pitchFamily="18" charset="0"/>
            </a:endParaRPr>
          </a:p>
        </p:txBody>
      </p:sp>
      <p:grpSp>
        <p:nvGrpSpPr>
          <p:cNvPr id="2" name="Group 4"/>
          <p:cNvGrpSpPr>
            <a:grpSpLocks/>
          </p:cNvGrpSpPr>
          <p:nvPr/>
        </p:nvGrpSpPr>
        <p:grpSpPr bwMode="auto">
          <a:xfrm>
            <a:off x="2091136" y="3730773"/>
            <a:ext cx="682625" cy="690562"/>
            <a:chOff x="1490" y="2304"/>
            <a:chExt cx="430" cy="435"/>
          </a:xfrm>
        </p:grpSpPr>
        <p:sp>
          <p:nvSpPr>
            <p:cNvPr id="46120" name="Freeform 5"/>
            <p:cNvSpPr>
              <a:spLocks/>
            </p:cNvSpPr>
            <p:nvPr/>
          </p:nvSpPr>
          <p:spPr bwMode="auto">
            <a:xfrm>
              <a:off x="1490" y="2304"/>
              <a:ext cx="430" cy="435"/>
            </a:xfrm>
            <a:custGeom>
              <a:avLst/>
              <a:gdLst>
                <a:gd name="T0" fmla="*/ 94 w 430"/>
                <a:gd name="T1" fmla="*/ 39 h 435"/>
                <a:gd name="T2" fmla="*/ 194 w 430"/>
                <a:gd name="T3" fmla="*/ 372 h 435"/>
                <a:gd name="T4" fmla="*/ 249 w 430"/>
                <a:gd name="T5" fmla="*/ 316 h 435"/>
                <a:gd name="T6" fmla="*/ 271 w 430"/>
                <a:gd name="T7" fmla="*/ 283 h 435"/>
                <a:gd name="T8" fmla="*/ 327 w 430"/>
                <a:gd name="T9" fmla="*/ 239 h 435"/>
                <a:gd name="T10" fmla="*/ 426 w 430"/>
                <a:gd name="T11" fmla="*/ 117 h 435"/>
                <a:gd name="T12" fmla="*/ 415 w 430"/>
                <a:gd name="T13" fmla="*/ 50 h 435"/>
                <a:gd name="T14" fmla="*/ 360 w 430"/>
                <a:gd name="T15" fmla="*/ 39 h 435"/>
                <a:gd name="T16" fmla="*/ 160 w 430"/>
                <a:gd name="T17" fmla="*/ 28 h 435"/>
                <a:gd name="T18" fmla="*/ 94 w 430"/>
                <a:gd name="T19" fmla="*/ 39 h 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0"/>
                <a:gd name="T31" fmla="*/ 0 h 435"/>
                <a:gd name="T32" fmla="*/ 430 w 430"/>
                <a:gd name="T33" fmla="*/ 435 h 4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0" h="435">
                  <a:moveTo>
                    <a:pt x="94" y="39"/>
                  </a:moveTo>
                  <a:cubicBezTo>
                    <a:pt x="104" y="374"/>
                    <a:pt x="0" y="435"/>
                    <a:pt x="194" y="372"/>
                  </a:cubicBezTo>
                  <a:cubicBezTo>
                    <a:pt x="251" y="284"/>
                    <a:pt x="178" y="387"/>
                    <a:pt x="249" y="316"/>
                  </a:cubicBezTo>
                  <a:cubicBezTo>
                    <a:pt x="258" y="307"/>
                    <a:pt x="262" y="292"/>
                    <a:pt x="271" y="283"/>
                  </a:cubicBezTo>
                  <a:cubicBezTo>
                    <a:pt x="327" y="227"/>
                    <a:pt x="283" y="293"/>
                    <a:pt x="327" y="239"/>
                  </a:cubicBezTo>
                  <a:cubicBezTo>
                    <a:pt x="361" y="198"/>
                    <a:pt x="388" y="155"/>
                    <a:pt x="426" y="117"/>
                  </a:cubicBezTo>
                  <a:cubicBezTo>
                    <a:pt x="422" y="95"/>
                    <a:pt x="430" y="67"/>
                    <a:pt x="415" y="50"/>
                  </a:cubicBezTo>
                  <a:cubicBezTo>
                    <a:pt x="403" y="36"/>
                    <a:pt x="379" y="41"/>
                    <a:pt x="360" y="39"/>
                  </a:cubicBezTo>
                  <a:cubicBezTo>
                    <a:pt x="293" y="33"/>
                    <a:pt x="227" y="32"/>
                    <a:pt x="160" y="28"/>
                  </a:cubicBezTo>
                  <a:cubicBezTo>
                    <a:pt x="97" y="15"/>
                    <a:pt x="113" y="0"/>
                    <a:pt x="94" y="39"/>
                  </a:cubicBezTo>
                  <a:close/>
                </a:path>
              </a:pathLst>
            </a:custGeom>
            <a:solidFill>
              <a:srgbClr val="FFDCB4"/>
            </a:solidFill>
            <a:ln>
              <a:noFill/>
            </a:ln>
            <a:extLst>
              <a:ext uri="{91240B29-F687-4F45-9708-019B960494DF}">
                <a14:hiddenLine xmlns:a14="http://schemas.microsoft.com/office/drawing/2010/main" w="9525">
                  <a:solidFill>
                    <a:srgbClr val="000000"/>
                  </a:solidFill>
                  <a:round/>
                  <a:headEnd/>
                  <a:tailEnd/>
                </a14:hiddenLine>
              </a:ext>
            </a:extLst>
          </p:spPr>
          <p:txBody>
            <a:bodyPr wrap="none"/>
            <a:lstStyle/>
            <a:p>
              <a:endParaRPr lang="en-US"/>
            </a:p>
          </p:txBody>
        </p:sp>
        <p:sp>
          <p:nvSpPr>
            <p:cNvPr id="46121" name="Text Box 6"/>
            <p:cNvSpPr txBox="1">
              <a:spLocks noChangeArrowheads="1"/>
            </p:cNvSpPr>
            <p:nvPr/>
          </p:nvSpPr>
          <p:spPr bwMode="auto">
            <a:xfrm>
              <a:off x="1563" y="2352"/>
              <a:ext cx="240"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200" dirty="0"/>
                <a:t>C</a:t>
              </a:r>
              <a:endParaRPr lang="en-US" altLang="en-US" sz="2200" dirty="0"/>
            </a:p>
          </p:txBody>
        </p:sp>
      </p:grpSp>
      <p:grpSp>
        <p:nvGrpSpPr>
          <p:cNvPr id="3" name="Group 7"/>
          <p:cNvGrpSpPr>
            <a:grpSpLocks/>
          </p:cNvGrpSpPr>
          <p:nvPr/>
        </p:nvGrpSpPr>
        <p:grpSpPr bwMode="auto">
          <a:xfrm>
            <a:off x="868760" y="3349781"/>
            <a:ext cx="1981200" cy="511176"/>
            <a:chOff x="720" y="2064"/>
            <a:chExt cx="1248" cy="322"/>
          </a:xfrm>
        </p:grpSpPr>
        <p:sp>
          <p:nvSpPr>
            <p:cNvPr id="46116" name="AutoShape 8"/>
            <p:cNvSpPr>
              <a:spLocks noChangeArrowheads="1"/>
            </p:cNvSpPr>
            <p:nvPr/>
          </p:nvSpPr>
          <p:spPr bwMode="auto">
            <a:xfrm>
              <a:off x="1584" y="2064"/>
              <a:ext cx="384" cy="288"/>
            </a:xfrm>
            <a:prstGeom prst="rtTriangle">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46117" name="Rectangle 9"/>
            <p:cNvSpPr>
              <a:spLocks noChangeArrowheads="1"/>
            </p:cNvSpPr>
            <p:nvPr/>
          </p:nvSpPr>
          <p:spPr bwMode="auto">
            <a:xfrm>
              <a:off x="720" y="2064"/>
              <a:ext cx="864" cy="288"/>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46118" name="Text Box 10"/>
            <p:cNvSpPr txBox="1">
              <a:spLocks noChangeArrowheads="1"/>
            </p:cNvSpPr>
            <p:nvPr/>
          </p:nvSpPr>
          <p:spPr bwMode="auto">
            <a:xfrm>
              <a:off x="1563" y="2114"/>
              <a:ext cx="244"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200" dirty="0"/>
                <a:t>B</a:t>
              </a:r>
              <a:endParaRPr lang="en-US" altLang="en-US" sz="2200" dirty="0"/>
            </a:p>
          </p:txBody>
        </p:sp>
        <p:sp>
          <p:nvSpPr>
            <p:cNvPr id="46119" name="Text Box 11"/>
            <p:cNvSpPr txBox="1">
              <a:spLocks noChangeArrowheads="1"/>
            </p:cNvSpPr>
            <p:nvPr/>
          </p:nvSpPr>
          <p:spPr bwMode="auto">
            <a:xfrm>
              <a:off x="768" y="2095"/>
              <a:ext cx="49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400" dirty="0"/>
                <a:t>   A</a:t>
              </a:r>
              <a:endParaRPr lang="en-US" altLang="en-US" sz="2400" dirty="0"/>
            </a:p>
          </p:txBody>
        </p:sp>
      </p:grpSp>
      <p:sp>
        <p:nvSpPr>
          <p:cNvPr id="46084" name="Text Box 12"/>
          <p:cNvSpPr txBox="1">
            <a:spLocks noChangeArrowheads="1"/>
          </p:cNvSpPr>
          <p:nvPr/>
        </p:nvSpPr>
        <p:spPr bwMode="auto">
          <a:xfrm>
            <a:off x="1703512" y="57944"/>
            <a:ext cx="870947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pt-BR" altLang="en-US" sz="4800" dirty="0">
                <a:latin typeface="Calibri" panose="020F0502020204030204" pitchFamily="34" charset="0"/>
                <a:cs typeface="Calibri" panose="020F0502020204030204" pitchFamily="34" charset="0"/>
              </a:rPr>
              <a:t>Custos do Poder de Monopólio</a:t>
            </a:r>
            <a:endParaRPr lang="en-US" altLang="en-US" sz="4800" dirty="0">
              <a:latin typeface="Calibri" panose="020F0502020204030204" pitchFamily="34" charset="0"/>
              <a:cs typeface="Calibri" panose="020F0502020204030204" pitchFamily="34" charset="0"/>
            </a:endParaRPr>
          </a:p>
        </p:txBody>
      </p:sp>
      <p:sp>
        <p:nvSpPr>
          <p:cNvPr id="46085" name="Text Box 13"/>
          <p:cNvSpPr txBox="1">
            <a:spLocks noChangeArrowheads="1"/>
          </p:cNvSpPr>
          <p:nvPr/>
        </p:nvSpPr>
        <p:spPr bwMode="auto">
          <a:xfrm>
            <a:off x="4458099" y="2192485"/>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46086" name="Line 14"/>
          <p:cNvSpPr>
            <a:spLocks noChangeShapeType="1"/>
          </p:cNvSpPr>
          <p:nvPr/>
        </p:nvSpPr>
        <p:spPr bwMode="auto">
          <a:xfrm flipV="1">
            <a:off x="841773" y="2000399"/>
            <a:ext cx="0" cy="36290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87" name="Line 15"/>
          <p:cNvSpPr>
            <a:spLocks noChangeShapeType="1"/>
          </p:cNvSpPr>
          <p:nvPr/>
        </p:nvSpPr>
        <p:spPr bwMode="auto">
          <a:xfrm>
            <a:off x="744936" y="5526235"/>
            <a:ext cx="5243513"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88" name="Line 16"/>
          <p:cNvSpPr>
            <a:spLocks noChangeShapeType="1"/>
          </p:cNvSpPr>
          <p:nvPr/>
        </p:nvSpPr>
        <p:spPr bwMode="auto">
          <a:xfrm>
            <a:off x="841773" y="2311549"/>
            <a:ext cx="4368800" cy="32146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89" name="Line 17"/>
          <p:cNvSpPr>
            <a:spLocks noChangeShapeType="1"/>
          </p:cNvSpPr>
          <p:nvPr/>
        </p:nvSpPr>
        <p:spPr bwMode="auto">
          <a:xfrm>
            <a:off x="841774" y="2363936"/>
            <a:ext cx="2693987" cy="39338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90" name="Arc 18"/>
          <p:cNvSpPr>
            <a:spLocks/>
          </p:cNvSpPr>
          <p:nvPr/>
        </p:nvSpPr>
        <p:spPr bwMode="auto">
          <a:xfrm flipV="1">
            <a:off x="1035449" y="2725885"/>
            <a:ext cx="2136775" cy="2071688"/>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99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091" name="Line 19"/>
          <p:cNvSpPr>
            <a:spLocks noChangeShapeType="1"/>
          </p:cNvSpPr>
          <p:nvPr/>
        </p:nvSpPr>
        <p:spPr bwMode="auto">
          <a:xfrm>
            <a:off x="2849960" y="3867299"/>
            <a:ext cx="0" cy="1658937"/>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6092" name="Line 20"/>
          <p:cNvSpPr>
            <a:spLocks noChangeShapeType="1"/>
          </p:cNvSpPr>
          <p:nvPr/>
        </p:nvSpPr>
        <p:spPr bwMode="auto">
          <a:xfrm>
            <a:off x="2240360" y="4384823"/>
            <a:ext cx="0" cy="114141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6093" name="Line 21"/>
          <p:cNvSpPr>
            <a:spLocks noChangeShapeType="1"/>
          </p:cNvSpPr>
          <p:nvPr/>
        </p:nvSpPr>
        <p:spPr bwMode="auto">
          <a:xfrm flipH="1">
            <a:off x="841773" y="3806973"/>
            <a:ext cx="194151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6094" name="Line 22"/>
          <p:cNvSpPr>
            <a:spLocks noChangeShapeType="1"/>
          </p:cNvSpPr>
          <p:nvPr/>
        </p:nvSpPr>
        <p:spPr bwMode="auto">
          <a:xfrm flipV="1">
            <a:off x="2240360" y="3348185"/>
            <a:ext cx="0" cy="9334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6095" name="Line 23"/>
          <p:cNvSpPr>
            <a:spLocks noChangeShapeType="1"/>
          </p:cNvSpPr>
          <p:nvPr/>
        </p:nvSpPr>
        <p:spPr bwMode="auto">
          <a:xfrm flipH="1">
            <a:off x="841774" y="3348185"/>
            <a:ext cx="14557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6096" name="Oval 24"/>
          <p:cNvSpPr>
            <a:spLocks noChangeArrowheads="1"/>
          </p:cNvSpPr>
          <p:nvPr/>
        </p:nvSpPr>
        <p:spPr bwMode="auto">
          <a:xfrm>
            <a:off x="2164160" y="3244999"/>
            <a:ext cx="152400" cy="180975"/>
          </a:xfrm>
          <a:prstGeom prst="ellipse">
            <a:avLst/>
          </a:prstGeom>
          <a:solidFill>
            <a:schemeClr val="accent2"/>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46097" name="Text Box 25"/>
          <p:cNvSpPr txBox="1">
            <a:spLocks noChangeArrowheads="1"/>
          </p:cNvSpPr>
          <p:nvPr/>
        </p:nvSpPr>
        <p:spPr bwMode="auto">
          <a:xfrm>
            <a:off x="3500836" y="6056461"/>
            <a:ext cx="9572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err="1"/>
              <a:t>RMg</a:t>
            </a:r>
            <a:endParaRPr lang="en-US" altLang="en-US" sz="2800" dirty="0"/>
          </a:p>
        </p:txBody>
      </p:sp>
      <p:sp>
        <p:nvSpPr>
          <p:cNvPr id="46098" name="Text Box 26"/>
          <p:cNvSpPr txBox="1">
            <a:spLocks noChangeArrowheads="1"/>
          </p:cNvSpPr>
          <p:nvPr/>
        </p:nvSpPr>
        <p:spPr bwMode="auto">
          <a:xfrm>
            <a:off x="2711624" y="2257708"/>
            <a:ext cx="9567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err="1">
                <a:solidFill>
                  <a:srgbClr val="993300"/>
                </a:solidFill>
              </a:rPr>
              <a:t>CMg</a:t>
            </a:r>
            <a:endParaRPr lang="en-US" altLang="en-US" sz="2800" dirty="0">
              <a:solidFill>
                <a:srgbClr val="993300"/>
              </a:solidFill>
            </a:endParaRPr>
          </a:p>
        </p:txBody>
      </p:sp>
      <p:sp>
        <p:nvSpPr>
          <p:cNvPr id="46099" name="Text Box 27"/>
          <p:cNvSpPr txBox="1">
            <a:spLocks noChangeArrowheads="1"/>
          </p:cNvSpPr>
          <p:nvPr/>
        </p:nvSpPr>
        <p:spPr bwMode="auto">
          <a:xfrm>
            <a:off x="407368" y="1772816"/>
            <a:ext cx="38893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dirty="0"/>
              <a:t>P</a:t>
            </a:r>
            <a:endParaRPr lang="en-US" altLang="en-US" dirty="0"/>
          </a:p>
        </p:txBody>
      </p:sp>
      <p:sp>
        <p:nvSpPr>
          <p:cNvPr id="46100" name="Text Box 28"/>
          <p:cNvSpPr txBox="1">
            <a:spLocks noChangeArrowheads="1"/>
          </p:cNvSpPr>
          <p:nvPr/>
        </p:nvSpPr>
        <p:spPr bwMode="auto">
          <a:xfrm>
            <a:off x="5663952" y="5528845"/>
            <a:ext cx="4857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dirty="0"/>
              <a:t>Q</a:t>
            </a:r>
            <a:endParaRPr lang="en-US" altLang="en-US" dirty="0"/>
          </a:p>
        </p:txBody>
      </p:sp>
      <p:sp>
        <p:nvSpPr>
          <p:cNvPr id="46101" name="Text Box 29"/>
          <p:cNvSpPr txBox="1">
            <a:spLocks noChangeArrowheads="1"/>
          </p:cNvSpPr>
          <p:nvPr/>
        </p:nvSpPr>
        <p:spPr bwMode="auto">
          <a:xfrm>
            <a:off x="1903511" y="5498068"/>
            <a:ext cx="16002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t> Q*  </a:t>
            </a:r>
            <a:r>
              <a:rPr lang="pt-BR" altLang="en-US" sz="2800" dirty="0" err="1"/>
              <a:t>Q</a:t>
            </a:r>
            <a:r>
              <a:rPr lang="pt-BR" altLang="en-US" sz="2000" dirty="0" err="1"/>
              <a:t>c</a:t>
            </a:r>
            <a:endParaRPr lang="en-US" altLang="en-US" sz="2000" dirty="0"/>
          </a:p>
        </p:txBody>
      </p:sp>
      <p:sp>
        <p:nvSpPr>
          <p:cNvPr id="46102" name="Text Box 30"/>
          <p:cNvSpPr txBox="1">
            <a:spLocks noChangeArrowheads="1"/>
          </p:cNvSpPr>
          <p:nvPr/>
        </p:nvSpPr>
        <p:spPr bwMode="auto">
          <a:xfrm>
            <a:off x="263352" y="3111351"/>
            <a:ext cx="7762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t> P*</a:t>
            </a:r>
            <a:endParaRPr lang="en-US" altLang="en-US" sz="2800" dirty="0"/>
          </a:p>
        </p:txBody>
      </p:sp>
      <p:sp>
        <p:nvSpPr>
          <p:cNvPr id="46103" name="Text Box 31"/>
          <p:cNvSpPr txBox="1">
            <a:spLocks noChangeArrowheads="1"/>
          </p:cNvSpPr>
          <p:nvPr/>
        </p:nvSpPr>
        <p:spPr bwMode="auto">
          <a:xfrm>
            <a:off x="4434286" y="2414735"/>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46104" name="Oval 32"/>
          <p:cNvSpPr>
            <a:spLocks noChangeArrowheads="1"/>
          </p:cNvSpPr>
          <p:nvPr/>
        </p:nvSpPr>
        <p:spPr bwMode="auto">
          <a:xfrm>
            <a:off x="2164160" y="4311799"/>
            <a:ext cx="152400" cy="180975"/>
          </a:xfrm>
          <a:prstGeom prst="ellipse">
            <a:avLst/>
          </a:prstGeom>
          <a:solidFill>
            <a:schemeClr val="accent2"/>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46105" name="Oval 33"/>
          <p:cNvSpPr>
            <a:spLocks noChangeArrowheads="1"/>
          </p:cNvSpPr>
          <p:nvPr/>
        </p:nvSpPr>
        <p:spPr bwMode="auto">
          <a:xfrm>
            <a:off x="2773760" y="3702199"/>
            <a:ext cx="152400" cy="180975"/>
          </a:xfrm>
          <a:prstGeom prst="ellipse">
            <a:avLst/>
          </a:prstGeom>
          <a:solidFill>
            <a:schemeClr val="accent2"/>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46106" name="Text Box 34"/>
          <p:cNvSpPr txBox="1">
            <a:spLocks noChangeArrowheads="1"/>
          </p:cNvSpPr>
          <p:nvPr/>
        </p:nvSpPr>
        <p:spPr bwMode="auto">
          <a:xfrm>
            <a:off x="263352" y="3501008"/>
            <a:ext cx="7706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t> </a:t>
            </a:r>
            <a:r>
              <a:rPr lang="pt-BR" altLang="en-US" sz="2800" dirty="0" err="1"/>
              <a:t>P</a:t>
            </a:r>
            <a:r>
              <a:rPr lang="pt-BR" altLang="en-US" sz="2000" dirty="0" err="1"/>
              <a:t>c</a:t>
            </a:r>
            <a:endParaRPr lang="en-US" altLang="en-US" sz="2000" dirty="0"/>
          </a:p>
        </p:txBody>
      </p:sp>
      <p:grpSp>
        <p:nvGrpSpPr>
          <p:cNvPr id="4" name="Group 35"/>
          <p:cNvGrpSpPr>
            <a:grpSpLocks/>
          </p:cNvGrpSpPr>
          <p:nvPr/>
        </p:nvGrpSpPr>
        <p:grpSpPr bwMode="auto">
          <a:xfrm>
            <a:off x="2711852" y="1197123"/>
            <a:ext cx="9231326" cy="3236913"/>
            <a:chOff x="1881" y="708"/>
            <a:chExt cx="5815" cy="2039"/>
          </a:xfrm>
        </p:grpSpPr>
        <p:sp>
          <p:nvSpPr>
            <p:cNvPr id="46109" name="Rectangle 36"/>
            <p:cNvSpPr>
              <a:spLocks noChangeArrowheads="1"/>
            </p:cNvSpPr>
            <p:nvPr/>
          </p:nvSpPr>
          <p:spPr bwMode="auto">
            <a:xfrm>
              <a:off x="2614" y="708"/>
              <a:ext cx="4982" cy="1269"/>
            </a:xfrm>
            <a:prstGeom prst="rect">
              <a:avLst/>
            </a:prstGeom>
            <a:solidFill>
              <a:schemeClr val="accent1">
                <a:lumMod val="20000"/>
                <a:lumOff val="80000"/>
              </a:schemeClr>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46110" name="Text Box 37"/>
            <p:cNvSpPr txBox="1">
              <a:spLocks noChangeArrowheads="1"/>
            </p:cNvSpPr>
            <p:nvPr/>
          </p:nvSpPr>
          <p:spPr bwMode="auto">
            <a:xfrm>
              <a:off x="2607" y="1622"/>
              <a:ext cx="2641"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3000" dirty="0"/>
                <a:t>B+C = Perda Bruta</a:t>
              </a:r>
              <a:endParaRPr lang="en-US" altLang="en-US" sz="3000" dirty="0"/>
            </a:p>
          </p:txBody>
        </p:sp>
        <p:sp>
          <p:nvSpPr>
            <p:cNvPr id="46111" name="Text Box 38"/>
            <p:cNvSpPr txBox="1">
              <a:spLocks noChangeArrowheads="1"/>
            </p:cNvSpPr>
            <p:nvPr/>
          </p:nvSpPr>
          <p:spPr bwMode="auto">
            <a:xfrm>
              <a:off x="2607" y="806"/>
              <a:ext cx="5089"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3000" dirty="0"/>
                <a:t>A+B = Perda de Excedente do Consumidor</a:t>
              </a:r>
              <a:endParaRPr lang="en-US" altLang="en-US" sz="3000" dirty="0"/>
            </a:p>
          </p:txBody>
        </p:sp>
        <p:sp>
          <p:nvSpPr>
            <p:cNvPr id="46112" name="Text Box 39"/>
            <p:cNvSpPr txBox="1">
              <a:spLocks noChangeArrowheads="1"/>
            </p:cNvSpPr>
            <p:nvPr/>
          </p:nvSpPr>
          <p:spPr bwMode="auto">
            <a:xfrm>
              <a:off x="1881" y="1214"/>
              <a:ext cx="3916"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pt-BR" altLang="en-US" sz="3000" dirty="0"/>
                <a:t>           A- C = Ganho do Produtor</a:t>
              </a:r>
              <a:endParaRPr lang="en-US" altLang="en-US" sz="3000" dirty="0"/>
            </a:p>
          </p:txBody>
        </p:sp>
        <p:sp>
          <p:nvSpPr>
            <p:cNvPr id="46113" name="Line 40"/>
            <p:cNvSpPr>
              <a:spLocks noChangeShapeType="1"/>
            </p:cNvSpPr>
            <p:nvPr/>
          </p:nvSpPr>
          <p:spPr bwMode="auto">
            <a:xfrm>
              <a:off x="3922" y="1977"/>
              <a:ext cx="0" cy="13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14" name="Text Box 41"/>
            <p:cNvSpPr txBox="1">
              <a:spLocks noChangeArrowheads="1"/>
            </p:cNvSpPr>
            <p:nvPr/>
          </p:nvSpPr>
          <p:spPr bwMode="auto">
            <a:xfrm>
              <a:off x="2618" y="2107"/>
              <a:ext cx="3753" cy="640"/>
            </a:xfrm>
            <a:prstGeom prst="rect">
              <a:avLst/>
            </a:prstGeom>
            <a:solidFill>
              <a:schemeClr val="accent1">
                <a:lumMod val="20000"/>
                <a:lumOff val="80000"/>
              </a:schemeClr>
            </a:solidFill>
            <a:ln w="9525">
              <a:solidFill>
                <a:srgbClr val="000000"/>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50000"/>
                </a:spcBef>
                <a:buClrTx/>
                <a:buSzTx/>
                <a:buFontTx/>
                <a:buNone/>
              </a:pPr>
              <a:r>
                <a:rPr lang="pt-BR" altLang="en-US" sz="3000" dirty="0"/>
                <a:t>Consequência  do  preço mais alto e da quantidade reduzida</a:t>
              </a:r>
              <a:endParaRPr lang="en-US" altLang="en-US" sz="3000" dirty="0"/>
            </a:p>
          </p:txBody>
        </p:sp>
      </p:grpSp>
      <p:sp>
        <p:nvSpPr>
          <p:cNvPr id="46108" name="Text Box 43"/>
          <p:cNvSpPr txBox="1">
            <a:spLocks noChangeArrowheads="1"/>
          </p:cNvSpPr>
          <p:nvPr/>
        </p:nvSpPr>
        <p:spPr bwMode="auto">
          <a:xfrm>
            <a:off x="6211888" y="4568641"/>
            <a:ext cx="5572540" cy="1169551"/>
          </a:xfrm>
          <a:prstGeom prst="rect">
            <a:avLst/>
          </a:prstGeom>
          <a:solidFill>
            <a:schemeClr val="accent1">
              <a:lumMod val="20000"/>
              <a:lumOff val="80000"/>
            </a:schemeClr>
          </a:solidFill>
          <a:ln w="28575">
            <a:solidFill>
              <a:schemeClr val="tx1"/>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err="1"/>
              <a:t>Pc</a:t>
            </a:r>
            <a:r>
              <a:rPr lang="pt-BR" altLang="en-US" sz="2800" dirty="0"/>
              <a:t> = preço concorrencial</a:t>
            </a:r>
          </a:p>
          <a:p>
            <a:pPr eaLnBrk="1" hangingPunct="1">
              <a:spcBef>
                <a:spcPct val="50000"/>
              </a:spcBef>
              <a:buClrTx/>
              <a:buSzTx/>
              <a:buFontTx/>
              <a:buNone/>
            </a:pPr>
            <a:r>
              <a:rPr lang="pt-BR" altLang="en-US" sz="2800" dirty="0" err="1"/>
              <a:t>Qc</a:t>
            </a:r>
            <a:r>
              <a:rPr lang="pt-BR" altLang="en-US" sz="2800" dirty="0"/>
              <a:t> = Quantidade concorrencial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263352" y="1268760"/>
            <a:ext cx="1152128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lgn="just" eaLnBrk="1" hangingPunct="1">
              <a:buClrTx/>
              <a:buFont typeface="Arial" panose="020B0604020202020204" pitchFamily="34" charset="0"/>
              <a:buChar char="•"/>
            </a:pPr>
            <a:r>
              <a:rPr lang="pt-BR" altLang="en-US" sz="4000" b="1" kern="0" dirty="0">
                <a:latin typeface="Calibri" panose="020F0502020204030204" pitchFamily="34" charset="0"/>
                <a:cs typeface="Calibri" panose="020F0502020204030204" pitchFamily="34" charset="0"/>
              </a:rPr>
              <a:t>Adam Smith (1776) </a:t>
            </a:r>
            <a:r>
              <a:rPr lang="pt-BR" altLang="en-US" sz="4000" b="0" kern="0" dirty="0">
                <a:latin typeface="Calibri" panose="020F0502020204030204" pitchFamily="34" charset="0"/>
                <a:cs typeface="Calibri" panose="020F0502020204030204" pitchFamily="34" charset="0"/>
              </a:rPr>
              <a:t>defende um papel limitado para o governo (competição e motivação de lucros pode levar os indivíduos, ao perseguirem seus interesses individuais, a servirem aos interesses públicos). </a:t>
            </a:r>
            <a:r>
              <a:rPr lang="pt-BR" altLang="en-US" sz="4000" b="1" kern="0" dirty="0">
                <a:latin typeface="Calibri" panose="020F0502020204030204" pitchFamily="34" charset="0"/>
                <a:cs typeface="Calibri" panose="020F0502020204030204" pitchFamily="34" charset="0"/>
              </a:rPr>
              <a:t>Ideia da mão invisível</a:t>
            </a:r>
            <a:r>
              <a:rPr lang="pt-BR" altLang="en-US" sz="4000" b="0" kern="0" dirty="0">
                <a:latin typeface="Calibri" panose="020F0502020204030204" pitchFamily="34" charset="0"/>
                <a:cs typeface="Calibri" panose="020F0502020204030204" pitchFamily="34" charset="0"/>
              </a:rPr>
              <a:t>.</a:t>
            </a:r>
          </a:p>
          <a:p>
            <a:pPr lvl="1" algn="just" eaLnBrk="1" hangingPunct="1">
              <a:buClrTx/>
              <a:buFont typeface="Arial" panose="020B0604020202020204" pitchFamily="34" charset="0"/>
              <a:buChar char="•"/>
            </a:pPr>
            <a:r>
              <a:rPr lang="pt-BR" altLang="en-US" sz="4000" b="1" i="1" kern="0" dirty="0" err="1">
                <a:latin typeface="Calibri" panose="020F0502020204030204" pitchFamily="34" charset="0"/>
                <a:cs typeface="Calibri" panose="020F0502020204030204" pitchFamily="34" charset="0"/>
              </a:rPr>
              <a:t>Laissez</a:t>
            </a:r>
            <a:r>
              <a:rPr lang="pt-BR" altLang="en-US" sz="4000" b="1" i="1" kern="0" dirty="0">
                <a:latin typeface="Calibri" panose="020F0502020204030204" pitchFamily="34" charset="0"/>
                <a:cs typeface="Calibri" panose="020F0502020204030204" pitchFamily="34" charset="0"/>
              </a:rPr>
              <a:t> </a:t>
            </a:r>
            <a:r>
              <a:rPr lang="pt-BR" altLang="en-US" sz="4000" i="1" kern="0" dirty="0" err="1">
                <a:latin typeface="Calibri" panose="020F0502020204030204" pitchFamily="34" charset="0"/>
                <a:cs typeface="Calibri" panose="020F0502020204030204" pitchFamily="34" charset="0"/>
              </a:rPr>
              <a:t>F</a:t>
            </a:r>
            <a:r>
              <a:rPr lang="pt-BR" altLang="en-US" sz="4000" b="1" i="1" kern="0" dirty="0" err="1">
                <a:latin typeface="Calibri" panose="020F0502020204030204" pitchFamily="34" charset="0"/>
                <a:cs typeface="Calibri" panose="020F0502020204030204" pitchFamily="34" charset="0"/>
              </a:rPr>
              <a:t>aire</a:t>
            </a:r>
            <a:r>
              <a:rPr lang="pt-BR" altLang="en-US" sz="4000" b="1" i="1" kern="0" dirty="0">
                <a:latin typeface="Calibri" panose="020F0502020204030204" pitchFamily="34" charset="0"/>
                <a:cs typeface="Calibri" panose="020F0502020204030204" pitchFamily="34" charset="0"/>
              </a:rPr>
              <a:t> </a:t>
            </a:r>
            <a:r>
              <a:rPr lang="pt-BR" altLang="en-US" sz="4000" b="0" kern="0" dirty="0">
                <a:latin typeface="Calibri" panose="020F0502020204030204" pitchFamily="34" charset="0"/>
                <a:cs typeface="Calibri" panose="020F0502020204030204" pitchFamily="34" charset="0"/>
                <a:sym typeface="Symbol" panose="05050102010706020507" pitchFamily="18" charset="2"/>
              </a:rPr>
              <a:t></a:t>
            </a:r>
            <a:r>
              <a:rPr lang="pt-BR" altLang="en-US" sz="4000" b="0" kern="0" dirty="0">
                <a:latin typeface="Calibri" panose="020F0502020204030204" pitchFamily="34" charset="0"/>
                <a:cs typeface="Calibri" panose="020F0502020204030204" pitchFamily="34" charset="0"/>
              </a:rPr>
              <a:t> Economistas ingleses defendiam o menor governo possível, sem que o setor privado fosse regulamentado ou controlado.</a:t>
            </a:r>
          </a:p>
        </p:txBody>
      </p:sp>
      <p:sp>
        <p:nvSpPr>
          <p:cNvPr id="5" name="Rectangle 2"/>
          <p:cNvSpPr>
            <a:spLocks noGrp="1" noChangeArrowheads="1"/>
          </p:cNvSpPr>
          <p:nvPr>
            <p:ph type="title"/>
          </p:nvPr>
        </p:nvSpPr>
        <p:spPr>
          <a:xfrm>
            <a:off x="609600" y="41176"/>
            <a:ext cx="10987314" cy="1371600"/>
          </a:xfrm>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O Papel do Governo no Passado</a:t>
            </a:r>
            <a:endParaRPr lang="pt-BR" altLang="en-US" sz="48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14395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ítulo 1"/>
          <p:cNvSpPr>
            <a:spLocks noGrp="1"/>
          </p:cNvSpPr>
          <p:nvPr>
            <p:ph type="title"/>
          </p:nvPr>
        </p:nvSpPr>
        <p:spPr>
          <a:xfrm>
            <a:off x="1826840" y="-30832"/>
            <a:ext cx="8229600" cy="1371600"/>
          </a:xfrm>
        </p:spPr>
        <p:txBody>
          <a:bodyPr/>
          <a:lstStyle/>
          <a:p>
            <a:pPr algn="ctr"/>
            <a:r>
              <a:rPr lang="pt-BR" altLang="en-US" sz="4800" b="1" dirty="0">
                <a:solidFill>
                  <a:schemeClr val="tx1"/>
                </a:solidFill>
                <a:latin typeface="Calibri" panose="020F0502020204030204" pitchFamily="34" charset="0"/>
                <a:cs typeface="Calibri" panose="020F0502020204030204" pitchFamily="34" charset="0"/>
              </a:rPr>
              <a:t>Bens Públicos</a:t>
            </a:r>
          </a:p>
        </p:txBody>
      </p:sp>
      <p:sp>
        <p:nvSpPr>
          <p:cNvPr id="47107" name="Espaço Reservado para Conteúdo 2"/>
          <p:cNvSpPr>
            <a:spLocks noGrp="1"/>
          </p:cNvSpPr>
          <p:nvPr>
            <p:ph idx="1"/>
          </p:nvPr>
        </p:nvSpPr>
        <p:spPr>
          <a:xfrm>
            <a:off x="-96688" y="1124744"/>
            <a:ext cx="11953328" cy="4724400"/>
          </a:xfrm>
        </p:spPr>
        <p:txBody>
          <a:bodyPr/>
          <a:lstStyle/>
          <a:p>
            <a:pPr lvl="1" algn="just">
              <a:buClrTx/>
              <a:buFont typeface="Arial" panose="020B0604020202020204" pitchFamily="34" charset="0"/>
              <a:buChar char="•"/>
            </a:pPr>
            <a:r>
              <a:rPr lang="en-US" altLang="en-US" sz="3800" dirty="0">
                <a:latin typeface="Calibri" panose="020F0502020204030204" pitchFamily="34" charset="0"/>
                <a:cs typeface="Calibri" panose="020F0502020204030204" pitchFamily="34" charset="0"/>
              </a:rPr>
              <a:t>A </a:t>
            </a:r>
            <a:r>
              <a:rPr lang="en-US" altLang="en-US" sz="3800" dirty="0" err="1">
                <a:latin typeface="Calibri" panose="020F0502020204030204" pitchFamily="34" charset="0"/>
                <a:cs typeface="Calibri" panose="020F0502020204030204" pitchFamily="34" charset="0"/>
              </a:rPr>
              <a:t>maioria</a:t>
            </a:r>
            <a:r>
              <a:rPr lang="en-US" altLang="en-US" sz="3800" dirty="0">
                <a:latin typeface="Calibri" panose="020F0502020204030204" pitchFamily="34" charset="0"/>
                <a:cs typeface="Calibri" panose="020F0502020204030204" pitchFamily="34" charset="0"/>
              </a:rPr>
              <a:t> dos bens é </a:t>
            </a:r>
            <a:r>
              <a:rPr lang="en-US" altLang="en-US" sz="3800" dirty="0" err="1">
                <a:latin typeface="Calibri" panose="020F0502020204030204" pitchFamily="34" charset="0"/>
                <a:cs typeface="Calibri" panose="020F0502020204030204" pitchFamily="34" charset="0"/>
              </a:rPr>
              <a:t>alocada</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em</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mercados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nos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quais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os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compradores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pagam</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pelo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bem</a:t>
            </a:r>
            <a:r>
              <a:rPr lang="en-US" altLang="en-US" sz="3800" dirty="0">
                <a:latin typeface="Calibri" panose="020F0502020204030204" pitchFamily="34" charset="0"/>
                <a:cs typeface="Calibri" panose="020F0502020204030204" pitchFamily="34" charset="0"/>
              </a:rPr>
              <a:t> e </a:t>
            </a:r>
            <a:r>
              <a:rPr lang="en-US" altLang="en-US" sz="3800" dirty="0" err="1">
                <a:latin typeface="Calibri" panose="020F0502020204030204" pitchFamily="34" charset="0"/>
                <a:cs typeface="Calibri" panose="020F0502020204030204" pitchFamily="34" charset="0"/>
              </a:rPr>
              <a:t>os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vendedores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são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pagos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pelo</a:t>
            </a:r>
            <a:r>
              <a:rPr lang="en-US" altLang="en-US" sz="3800" dirty="0">
                <a:latin typeface="Calibri" panose="020F0502020204030204" pitchFamily="34" charset="0"/>
                <a:cs typeface="Calibri" panose="020F0502020204030204" pitchFamily="34" charset="0"/>
              </a:rPr>
              <a:t> que </a:t>
            </a:r>
            <a:r>
              <a:rPr lang="en-US" altLang="en-US" sz="3800" dirty="0" err="1">
                <a:latin typeface="Calibri" panose="020F0502020204030204" pitchFamily="34" charset="0"/>
                <a:cs typeface="Calibri" panose="020F0502020204030204" pitchFamily="34" charset="0"/>
              </a:rPr>
              <a:t>fornecem</a:t>
            </a:r>
            <a:r>
              <a:rPr lang="en-US" altLang="en-US" sz="3800" dirty="0">
                <a:latin typeface="Calibri" panose="020F0502020204030204" pitchFamily="34" charset="0"/>
                <a:cs typeface="Calibri" panose="020F0502020204030204" pitchFamily="34" charset="0"/>
              </a:rPr>
              <a:t> </a:t>
            </a:r>
            <a:r>
              <a:rPr lang="en-US" altLang="en-US" sz="3800" b="1" dirty="0">
                <a:latin typeface="Calibri" panose="020F0502020204030204" pitchFamily="34" charset="0"/>
                <a:cs typeface="Calibri" panose="020F0502020204030204" pitchFamily="34" charset="0"/>
              </a:rPr>
              <a:t>(Bens </a:t>
            </a:r>
            <a:r>
              <a:rPr lang="en-US" altLang="en-US" sz="3800" b="1" dirty="0" err="1">
                <a:latin typeface="Calibri" panose="020F0502020204030204" pitchFamily="34" charset="0"/>
                <a:cs typeface="Calibri" panose="020F0502020204030204" pitchFamily="34" charset="0"/>
              </a:rPr>
              <a:t>Privados</a:t>
            </a:r>
            <a:r>
              <a:rPr lang="en-US" altLang="en-US" sz="3800" b="1" dirty="0">
                <a:latin typeface="Calibri" panose="020F0502020204030204" pitchFamily="34" charset="0"/>
                <a:cs typeface="Calibri" panose="020F0502020204030204" pitchFamily="34" charset="0"/>
              </a:rPr>
              <a:t>).</a:t>
            </a:r>
          </a:p>
          <a:p>
            <a:pPr lvl="1" algn="just">
              <a:buClrTx/>
              <a:buFont typeface="Arial" panose="020B0604020202020204" pitchFamily="34" charset="0"/>
              <a:buChar char="•"/>
            </a:pPr>
            <a:endParaRPr lang="en-US" altLang="en-US" sz="1200" b="1" dirty="0">
              <a:latin typeface="Calibri" panose="020F0502020204030204" pitchFamily="34" charset="0"/>
              <a:cs typeface="Calibri" panose="020F0502020204030204" pitchFamily="34" charset="0"/>
            </a:endParaRPr>
          </a:p>
          <a:p>
            <a:pPr lvl="1" algn="just">
              <a:buClrTx/>
              <a:buFont typeface="Arial" panose="020B0604020202020204" pitchFamily="34" charset="0"/>
              <a:buChar char="•"/>
            </a:pPr>
            <a:r>
              <a:rPr lang="en-US" altLang="en-US" sz="3800" dirty="0" err="1">
                <a:latin typeface="Calibri" panose="020F0502020204030204" pitchFamily="34" charset="0"/>
                <a:cs typeface="Calibri" panose="020F0502020204030204" pitchFamily="34" charset="0"/>
              </a:rPr>
              <a:t>Quando</a:t>
            </a:r>
            <a:r>
              <a:rPr lang="en-US" altLang="en-US" sz="3800" dirty="0">
                <a:latin typeface="Calibri" panose="020F0502020204030204" pitchFamily="34" charset="0"/>
                <a:cs typeface="Calibri" panose="020F0502020204030204" pitchFamily="34" charset="0"/>
              </a:rPr>
              <a:t> um </a:t>
            </a:r>
            <a:r>
              <a:rPr lang="en-US" altLang="en-US" sz="3800" dirty="0" err="1">
                <a:latin typeface="Calibri" panose="020F0502020204030204" pitchFamily="34" charset="0"/>
                <a:cs typeface="Calibri" panose="020F0502020204030204" pitchFamily="34" charset="0"/>
              </a:rPr>
              <a:t>bem</a:t>
            </a:r>
            <a:r>
              <a:rPr lang="en-US" altLang="en-US" sz="3800" dirty="0">
                <a:latin typeface="Calibri" panose="020F0502020204030204" pitchFamily="34" charset="0"/>
                <a:cs typeface="Calibri" panose="020F0502020204030204" pitchFamily="34" charset="0"/>
              </a:rPr>
              <a:t> é </a:t>
            </a:r>
            <a:r>
              <a:rPr lang="en-US" altLang="en-US" sz="3800" b="1" dirty="0">
                <a:latin typeface="Calibri" panose="020F0502020204030204" pitchFamily="34" charset="0"/>
                <a:cs typeface="Calibri" panose="020F0502020204030204" pitchFamily="34" charset="0"/>
              </a:rPr>
              <a:t>“</a:t>
            </a:r>
            <a:r>
              <a:rPr lang="en-US" altLang="en-US" sz="3800" b="1" dirty="0" err="1">
                <a:latin typeface="Calibri" panose="020F0502020204030204" pitchFamily="34" charset="0"/>
                <a:cs typeface="Calibri" panose="020F0502020204030204" pitchFamily="34" charset="0"/>
              </a:rPr>
              <a:t>gratuito</a:t>
            </a:r>
            <a:r>
              <a:rPr lang="en-US" altLang="en-US" sz="3800" b="1" dirty="0">
                <a:latin typeface="Calibri" panose="020F0502020204030204" pitchFamily="34" charset="0"/>
                <a:cs typeface="Calibri" panose="020F0502020204030204" pitchFamily="34" charset="0"/>
              </a:rPr>
              <a:t>”</a:t>
            </a:r>
            <a:r>
              <a:rPr lang="en-US" altLang="en-US" sz="3800" dirty="0">
                <a:latin typeface="Calibri" panose="020F0502020204030204" pitchFamily="34" charset="0"/>
                <a:cs typeface="Calibri" panose="020F0502020204030204" pitchFamily="34" charset="0"/>
              </a:rPr>
              <a:t>,</a:t>
            </a:r>
            <a:r>
              <a:rPr lang="en-US" altLang="en-US" sz="3800" b="1" dirty="0">
                <a:latin typeface="Calibri" panose="020F0502020204030204" pitchFamily="34" charset="0"/>
                <a:cs typeface="Calibri" panose="020F0502020204030204" pitchFamily="34" charset="0"/>
              </a:rPr>
              <a:t> </a:t>
            </a:r>
            <a:r>
              <a:rPr lang="en-US" altLang="en-US" sz="3800" dirty="0">
                <a:latin typeface="Calibri" panose="020F0502020204030204" pitchFamily="34" charset="0"/>
                <a:cs typeface="Calibri" panose="020F0502020204030204" pitchFamily="34" charset="0"/>
              </a:rPr>
              <a:t>as </a:t>
            </a:r>
            <a:r>
              <a:rPr lang="en-US" altLang="en-US" sz="3800" dirty="0" err="1">
                <a:latin typeface="Calibri" panose="020F0502020204030204" pitchFamily="34" charset="0"/>
                <a:cs typeface="Calibri" panose="020F0502020204030204" pitchFamily="34" charset="0"/>
              </a:rPr>
              <a:t>forças</a:t>
            </a:r>
            <a:r>
              <a:rPr lang="en-US" altLang="en-US" sz="3800" dirty="0">
                <a:latin typeface="Calibri" panose="020F0502020204030204" pitchFamily="34" charset="0"/>
                <a:cs typeface="Calibri" panose="020F0502020204030204" pitchFamily="34" charset="0"/>
              </a:rPr>
              <a:t> de </a:t>
            </a:r>
            <a:r>
              <a:rPr lang="en-US" altLang="en-US" sz="3800" dirty="0" err="1">
                <a:latin typeface="Calibri" panose="020F0502020204030204" pitchFamily="34" charset="0"/>
                <a:cs typeface="Calibri" panose="020F0502020204030204" pitchFamily="34" charset="0"/>
              </a:rPr>
              <a:t>mercado</a:t>
            </a:r>
            <a:r>
              <a:rPr lang="en-US" altLang="en-US" sz="3800" dirty="0">
                <a:latin typeface="Calibri" panose="020F0502020204030204" pitchFamily="34" charset="0"/>
                <a:cs typeface="Calibri" panose="020F0502020204030204" pitchFamily="34" charset="0"/>
              </a:rPr>
              <a:t> que </a:t>
            </a:r>
            <a:r>
              <a:rPr lang="en-US" altLang="en-US" sz="3800" dirty="0" err="1">
                <a:latin typeface="Calibri" panose="020F0502020204030204" pitchFamily="34" charset="0"/>
                <a:cs typeface="Calibri" panose="020F0502020204030204" pitchFamily="34" charset="0"/>
              </a:rPr>
              <a:t>alocam</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os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recursos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inexistem</a:t>
            </a:r>
            <a:r>
              <a:rPr lang="en-US" altLang="en-US" sz="3800" dirty="0">
                <a:latin typeface="Calibri" panose="020F0502020204030204" pitchFamily="34" charset="0"/>
                <a:cs typeface="Calibri" panose="020F0502020204030204" pitchFamily="34" charset="0"/>
              </a:rPr>
              <a:t>.</a:t>
            </a:r>
          </a:p>
          <a:p>
            <a:pPr lvl="1" algn="just">
              <a:buClrTx/>
              <a:buFont typeface="Arial" panose="020B0604020202020204" pitchFamily="34" charset="0"/>
              <a:buChar char="•"/>
            </a:pPr>
            <a:endParaRPr lang="en-US" altLang="en-US" sz="1200" dirty="0">
              <a:latin typeface="Calibri" panose="020F0502020204030204" pitchFamily="34" charset="0"/>
              <a:cs typeface="Calibri" panose="020F0502020204030204" pitchFamily="34" charset="0"/>
            </a:endParaRPr>
          </a:p>
          <a:p>
            <a:pPr lvl="1" algn="just">
              <a:buClrTx/>
              <a:buFont typeface="Arial" panose="020B0604020202020204" pitchFamily="34" charset="0"/>
              <a:buChar char="•"/>
            </a:pPr>
            <a:r>
              <a:rPr lang="en-US" altLang="en-US" sz="3800" dirty="0" err="1">
                <a:latin typeface="Calibri" panose="020F0502020204030204" pitchFamily="34" charset="0"/>
                <a:cs typeface="Calibri" panose="020F0502020204030204" pitchFamily="34" charset="0"/>
              </a:rPr>
              <a:t>Examinaremos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os</a:t>
            </a:r>
            <a:r>
              <a:rPr lang="en-US" altLang="en-US" sz="3800" dirty="0">
                <a:latin typeface="Calibri" panose="020F0502020204030204" pitchFamily="34" charset="0"/>
                <a:cs typeface="Calibri" panose="020F0502020204030204" pitchFamily="34" charset="0"/>
              </a:rPr>
              <a:t> bens que </a:t>
            </a:r>
            <a:r>
              <a:rPr lang="en-US" altLang="en-US" sz="3800" b="1" dirty="0" err="1">
                <a:latin typeface="Calibri" panose="020F0502020204030204" pitchFamily="34" charset="0"/>
                <a:cs typeface="Calibri" panose="020F0502020204030204" pitchFamily="34" charset="0"/>
              </a:rPr>
              <a:t>não</a:t>
            </a:r>
            <a:r>
              <a:rPr lang="en-US" altLang="en-US" sz="3800" b="1" dirty="0">
                <a:latin typeface="Calibri" panose="020F0502020204030204" pitchFamily="34" charset="0"/>
                <a:cs typeface="Calibri" panose="020F0502020204030204" pitchFamily="34" charset="0"/>
              </a:rPr>
              <a:t> </a:t>
            </a:r>
            <a:r>
              <a:rPr lang="en-US" altLang="en-US" sz="3800" b="1" dirty="0" err="1">
                <a:latin typeface="Calibri" panose="020F0502020204030204" pitchFamily="34" charset="0"/>
                <a:cs typeface="Calibri" panose="020F0502020204030204" pitchFamily="34" charset="0"/>
              </a:rPr>
              <a:t>possuem</a:t>
            </a:r>
            <a:r>
              <a:rPr lang="en-US" altLang="en-US" sz="3800" b="1" dirty="0">
                <a:latin typeface="Calibri" panose="020F0502020204030204" pitchFamily="34" charset="0"/>
                <a:cs typeface="Calibri" panose="020F0502020204030204" pitchFamily="34" charset="0"/>
              </a:rPr>
              <a:t> </a:t>
            </a:r>
            <a:r>
              <a:rPr lang="en-US" altLang="en-US" sz="3800" b="1" dirty="0" err="1">
                <a:latin typeface="Calibri" panose="020F0502020204030204" pitchFamily="34" charset="0"/>
                <a:cs typeface="Calibri" panose="020F0502020204030204" pitchFamily="34" charset="0"/>
              </a:rPr>
              <a:t>preço</a:t>
            </a:r>
            <a:r>
              <a:rPr lang="en-US" altLang="en-US" sz="3800" b="1" dirty="0">
                <a:latin typeface="Calibri" panose="020F0502020204030204" pitchFamily="34" charset="0"/>
                <a:cs typeface="Calibri" panose="020F0502020204030204" pitchFamily="34" charset="0"/>
              </a:rPr>
              <a:t> de </a:t>
            </a:r>
            <a:r>
              <a:rPr lang="en-US" altLang="en-US" sz="3800" b="1" dirty="0" err="1">
                <a:latin typeface="Calibri" panose="020F0502020204030204" pitchFamily="34" charset="0"/>
                <a:cs typeface="Calibri" panose="020F0502020204030204" pitchFamily="34" charset="0"/>
              </a:rPr>
              <a:t>mercado</a:t>
            </a:r>
            <a:r>
              <a:rPr lang="en-US" altLang="en-US" sz="3800" b="1" dirty="0">
                <a:latin typeface="Calibri" panose="020F0502020204030204" pitchFamily="34" charset="0"/>
                <a:cs typeface="Calibri" panose="020F0502020204030204" pitchFamily="34" charset="0"/>
              </a:rPr>
              <a:t>.</a:t>
            </a:r>
          </a:p>
          <a:p>
            <a:pPr lvl="1" algn="just">
              <a:buClrTx/>
              <a:buFont typeface="Arial" panose="020B0604020202020204" pitchFamily="34" charset="0"/>
              <a:buChar char="•"/>
            </a:pPr>
            <a:endParaRPr lang="en-US" altLang="en-US" sz="3800" dirty="0">
              <a:latin typeface="Calibri" panose="020F0502020204030204" pitchFamily="34" charset="0"/>
              <a:cs typeface="Calibri" panose="020F0502020204030204" pitchFamily="34" charset="0"/>
            </a:endParaRPr>
          </a:p>
          <a:p>
            <a:pPr algn="just">
              <a:buClrTx/>
              <a:buFont typeface="Arial" panose="020B0604020202020204" pitchFamily="34" charset="0"/>
              <a:buChar char="•"/>
            </a:pPr>
            <a:endParaRPr lang="pt-BR" altLang="en-US" sz="38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 calcmode="lin" valueType="num">
                                      <p:cBhvr additive="base">
                                        <p:cTn id="7" dur="5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71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7107">
                                            <p:txEl>
                                              <p:pRg st="2" end="2"/>
                                            </p:txEl>
                                          </p:spTgt>
                                        </p:tgtEl>
                                        <p:attrNameLst>
                                          <p:attrName>style.visibility</p:attrName>
                                        </p:attrNameLst>
                                      </p:cBhvr>
                                      <p:to>
                                        <p:strVal val="visible"/>
                                      </p:to>
                                    </p:set>
                                    <p:anim calcmode="lin" valueType="num">
                                      <p:cBhvr additive="base">
                                        <p:cTn id="13" dur="500" fill="hold"/>
                                        <p:tgtEl>
                                          <p:spTgt spid="4710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71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7107">
                                            <p:txEl>
                                              <p:pRg st="4" end="4"/>
                                            </p:txEl>
                                          </p:spTgt>
                                        </p:tgtEl>
                                        <p:attrNameLst>
                                          <p:attrName>style.visibility</p:attrName>
                                        </p:attrNameLst>
                                      </p:cBhvr>
                                      <p:to>
                                        <p:strVal val="visible"/>
                                      </p:to>
                                    </p:set>
                                    <p:anim calcmode="lin" valueType="num">
                                      <p:cBhvr additive="base">
                                        <p:cTn id="19" dur="500" fill="hold"/>
                                        <p:tgtEl>
                                          <p:spTgt spid="4710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710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682824" y="-30832"/>
            <a:ext cx="8229600" cy="1371600"/>
          </a:xfrm>
        </p:spPr>
        <p:txBody>
          <a:bodyPr/>
          <a:lstStyle/>
          <a:p>
            <a:pPr algn="ctr"/>
            <a:r>
              <a:rPr lang="pt-BR" altLang="en-US" sz="4800" b="1" dirty="0">
                <a:solidFill>
                  <a:schemeClr val="tx1"/>
                </a:solidFill>
                <a:latin typeface="Calibri" panose="020F0502020204030204" pitchFamily="34" charset="0"/>
                <a:cs typeface="Calibri" panose="020F0502020204030204" pitchFamily="34" charset="0"/>
              </a:rPr>
              <a:t>Bens Públicos</a:t>
            </a:r>
          </a:p>
        </p:txBody>
      </p:sp>
      <p:sp>
        <p:nvSpPr>
          <p:cNvPr id="5" name="Espaço Reservado para Conteúdo 2"/>
          <p:cNvSpPr>
            <a:spLocks noGrp="1"/>
          </p:cNvSpPr>
          <p:nvPr>
            <p:ph idx="1"/>
          </p:nvPr>
        </p:nvSpPr>
        <p:spPr>
          <a:xfrm>
            <a:off x="-96688" y="1124744"/>
            <a:ext cx="11881320" cy="4724400"/>
          </a:xfrm>
        </p:spPr>
        <p:txBody>
          <a:bodyPr/>
          <a:lstStyle/>
          <a:p>
            <a:pPr lvl="1" algn="just">
              <a:buClrTx/>
              <a:buFont typeface="Arial" panose="020B0604020202020204" pitchFamily="34" charset="0"/>
              <a:buChar char="•"/>
            </a:pPr>
            <a:r>
              <a:rPr lang="en-US" altLang="en-US" sz="3800" dirty="0" err="1">
                <a:latin typeface="Calibri" panose="020F0502020204030204" pitchFamily="34" charset="0"/>
                <a:cs typeface="Calibri" panose="020F0502020204030204" pitchFamily="34" charset="0"/>
              </a:rPr>
              <a:t>Quando</a:t>
            </a:r>
            <a:r>
              <a:rPr lang="en-US" altLang="en-US" sz="3800" dirty="0">
                <a:latin typeface="Calibri" panose="020F0502020204030204" pitchFamily="34" charset="0"/>
                <a:cs typeface="Calibri" panose="020F0502020204030204" pitchFamily="34" charset="0"/>
              </a:rPr>
              <a:t> um </a:t>
            </a:r>
            <a:r>
              <a:rPr lang="en-US" altLang="en-US" sz="3800" dirty="0" err="1">
                <a:latin typeface="Calibri" panose="020F0502020204030204" pitchFamily="34" charset="0"/>
                <a:cs typeface="Calibri" panose="020F0502020204030204" pitchFamily="34" charset="0"/>
              </a:rPr>
              <a:t>bem</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não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possui</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preço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os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mercados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privados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não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conseguem</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garantir</a:t>
            </a:r>
            <a:r>
              <a:rPr lang="en-US" altLang="en-US" sz="3800" dirty="0">
                <a:latin typeface="Calibri" panose="020F0502020204030204" pitchFamily="34" charset="0"/>
                <a:cs typeface="Calibri" panose="020F0502020204030204" pitchFamily="34" charset="0"/>
              </a:rPr>
              <a:t> que </a:t>
            </a:r>
            <a:r>
              <a:rPr lang="en-US" altLang="en-US" sz="3800" dirty="0" err="1">
                <a:latin typeface="Calibri" panose="020F0502020204030204" pitchFamily="34" charset="0"/>
                <a:cs typeface="Calibri" panose="020F0502020204030204" pitchFamily="34" charset="0"/>
              </a:rPr>
              <a:t>ele</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seja</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produzido</a:t>
            </a:r>
            <a:r>
              <a:rPr lang="en-US" altLang="en-US" sz="3800" dirty="0">
                <a:latin typeface="Calibri" panose="020F0502020204030204" pitchFamily="34" charset="0"/>
                <a:cs typeface="Calibri" panose="020F0502020204030204" pitchFamily="34" charset="0"/>
              </a:rPr>
              <a:t> e </a:t>
            </a:r>
            <a:r>
              <a:rPr lang="en-US" altLang="en-US" sz="3800" dirty="0" err="1">
                <a:latin typeface="Calibri" panose="020F0502020204030204" pitchFamily="34" charset="0"/>
                <a:cs typeface="Calibri" panose="020F0502020204030204" pitchFamily="34" charset="0"/>
              </a:rPr>
              <a:t>consumido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em</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quantidades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apropriadas</a:t>
            </a:r>
            <a:r>
              <a:rPr lang="en-US" altLang="en-US" sz="3800" dirty="0">
                <a:latin typeface="Calibri" panose="020F0502020204030204" pitchFamily="34" charset="0"/>
                <a:cs typeface="Calibri" panose="020F0502020204030204" pitchFamily="34" charset="0"/>
              </a:rPr>
              <a:t>.</a:t>
            </a:r>
          </a:p>
          <a:p>
            <a:pPr lvl="2" algn="just">
              <a:buClrTx/>
              <a:buFont typeface="Arial" panose="020B0604020202020204" pitchFamily="34" charset="0"/>
              <a:buChar char="•"/>
            </a:pPr>
            <a:r>
              <a:rPr lang="en-US" altLang="en-US" sz="3800" dirty="0" err="1">
                <a:latin typeface="Calibri" panose="020F0502020204030204" pitchFamily="34" charset="0"/>
                <a:cs typeface="Calibri" panose="020F0502020204030204" pitchFamily="34" charset="0"/>
              </a:rPr>
              <a:t>Neste</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caso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há</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espaço</a:t>
            </a:r>
            <a:r>
              <a:rPr lang="en-US" altLang="en-US" sz="3800" dirty="0">
                <a:latin typeface="Calibri" panose="020F0502020204030204" pitchFamily="34" charset="0"/>
                <a:cs typeface="Calibri" panose="020F0502020204030204" pitchFamily="34" charset="0"/>
              </a:rPr>
              <a:t> para o </a:t>
            </a:r>
            <a:r>
              <a:rPr lang="en-US" altLang="en-US" sz="3800" dirty="0" err="1">
                <a:latin typeface="Calibri" panose="020F0502020204030204" pitchFamily="34" charset="0"/>
                <a:cs typeface="Calibri" panose="020F0502020204030204" pitchFamily="34" charset="0"/>
              </a:rPr>
              <a:t>governo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intervir</a:t>
            </a:r>
            <a:r>
              <a:rPr lang="en-US" altLang="en-US" sz="3800" dirty="0">
                <a:latin typeface="Calibri" panose="020F0502020204030204" pitchFamily="34" charset="0"/>
                <a:cs typeface="Calibri" panose="020F0502020204030204" pitchFamily="34" charset="0"/>
              </a:rPr>
              <a:t> (para </a:t>
            </a:r>
            <a:r>
              <a:rPr lang="en-US" altLang="en-US" sz="3800" dirty="0" err="1">
                <a:latin typeface="Calibri" panose="020F0502020204030204" pitchFamily="34" charset="0"/>
                <a:cs typeface="Calibri" panose="020F0502020204030204" pitchFamily="34" charset="0"/>
              </a:rPr>
              <a:t>tentar</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remediar</a:t>
            </a:r>
            <a:r>
              <a:rPr lang="en-US" altLang="en-US" sz="3800" dirty="0">
                <a:latin typeface="Calibri" panose="020F0502020204030204" pitchFamily="34" charset="0"/>
                <a:cs typeface="Calibri" panose="020F0502020204030204" pitchFamily="34" charset="0"/>
              </a:rPr>
              <a:t> a </a:t>
            </a:r>
            <a:r>
              <a:rPr lang="en-US" altLang="en-US" sz="3800" dirty="0" err="1">
                <a:latin typeface="Calibri" panose="020F0502020204030204" pitchFamily="34" charset="0"/>
                <a:cs typeface="Calibri" panose="020F0502020204030204" pitchFamily="34" charset="0"/>
              </a:rPr>
              <a:t>falha</a:t>
            </a:r>
            <a:r>
              <a:rPr lang="en-US" altLang="en-US" sz="3800" dirty="0">
                <a:latin typeface="Calibri" panose="020F0502020204030204" pitchFamily="34" charset="0"/>
                <a:cs typeface="Calibri" panose="020F0502020204030204" pitchFamily="34" charset="0"/>
              </a:rPr>
              <a:t> de </a:t>
            </a:r>
            <a:r>
              <a:rPr lang="en-US" altLang="en-US" sz="3800" dirty="0" err="1">
                <a:latin typeface="Calibri" panose="020F0502020204030204" pitchFamily="34" charset="0"/>
                <a:cs typeface="Calibri" panose="020F0502020204030204" pitchFamily="34" charset="0"/>
              </a:rPr>
              <a:t>mercado</a:t>
            </a:r>
            <a:r>
              <a:rPr lang="en-US" altLang="en-US" sz="3800" dirty="0">
                <a:latin typeface="Calibri" panose="020F0502020204030204" pitchFamily="34" charset="0"/>
                <a:cs typeface="Calibri" panose="020F0502020204030204" pitchFamily="34" charset="0"/>
              </a:rPr>
              <a:t> e </a:t>
            </a:r>
            <a:r>
              <a:rPr lang="en-US" altLang="en-US" sz="3800" dirty="0" err="1">
                <a:latin typeface="Calibri" panose="020F0502020204030204" pitchFamily="34" charset="0"/>
                <a:cs typeface="Calibri" panose="020F0502020204030204" pitchFamily="34" charset="0"/>
              </a:rPr>
              <a:t>aumentar</a:t>
            </a:r>
            <a:r>
              <a:rPr lang="en-US" altLang="en-US" sz="3800" dirty="0">
                <a:latin typeface="Calibri" panose="020F0502020204030204" pitchFamily="34" charset="0"/>
                <a:cs typeface="Calibri" panose="020F0502020204030204" pitchFamily="34" charset="0"/>
              </a:rPr>
              <a:t> o </a:t>
            </a:r>
            <a:r>
              <a:rPr lang="en-US" altLang="en-US" sz="3800" dirty="0" err="1">
                <a:latin typeface="Calibri" panose="020F0502020204030204" pitchFamily="34" charset="0"/>
                <a:cs typeface="Calibri" panose="020F0502020204030204" pitchFamily="34" charset="0"/>
              </a:rPr>
              <a:t>bem</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estar</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econômico</a:t>
            </a:r>
            <a:r>
              <a:rPr lang="en-US" altLang="en-US" sz="3800" dirty="0">
                <a:latin typeface="Calibri" panose="020F0502020204030204" pitchFamily="34" charset="0"/>
                <a:cs typeface="Calibri" panose="020F0502020204030204" pitchFamily="34" charset="0"/>
              </a:rPr>
              <a:t>). </a:t>
            </a:r>
          </a:p>
          <a:p>
            <a:pPr lvl="1" algn="just">
              <a:buClrTx/>
              <a:buFont typeface="Arial" panose="020B0604020202020204" pitchFamily="34" charset="0"/>
              <a:buChar char="•"/>
            </a:pPr>
            <a:endParaRPr lang="en-US" altLang="en-US" sz="3800" dirty="0">
              <a:latin typeface="Calibri" panose="020F0502020204030204" pitchFamily="34" charset="0"/>
              <a:cs typeface="Calibri" panose="020F0502020204030204" pitchFamily="34" charset="0"/>
            </a:endParaRPr>
          </a:p>
          <a:p>
            <a:pPr algn="just">
              <a:buClrTx/>
              <a:buFont typeface="Arial" panose="020B0604020202020204" pitchFamily="34" charset="0"/>
              <a:buChar char="•"/>
            </a:pPr>
            <a:endParaRPr lang="pt-BR" altLang="en-US" sz="3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44242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19336" y="1409700"/>
            <a:ext cx="11809312" cy="2590800"/>
          </a:xfrm>
          <a:prstGeom prst="rect">
            <a:avLst/>
          </a:prstGeom>
          <a:noFill/>
          <a:ln w="9525">
            <a:noFill/>
            <a:miter lim="800000"/>
            <a:headEnd/>
            <a:tailEnd/>
          </a:ln>
        </p:spPr>
        <p:txBody>
          <a:bodyPr/>
          <a:lstStyle/>
          <a:p>
            <a:pPr marL="609600" indent="-609600" algn="just">
              <a:spcBef>
                <a:spcPct val="20000"/>
              </a:spcBef>
              <a:buSzPct val="75000"/>
              <a:buFont typeface="Arial" panose="020B0604020202020204" pitchFamily="34" charset="0"/>
              <a:buChar char="•"/>
              <a:defRPr/>
            </a:pPr>
            <a:endParaRPr lang="en-US" sz="4000" b="0" kern="0" dirty="0">
              <a:solidFill>
                <a:schemeClr val="tx1"/>
              </a:solidFill>
              <a:latin typeface="Calibri" panose="020F0502020204030204" pitchFamily="34" charset="0"/>
              <a:cs typeface="Calibri" panose="020F0502020204030204" pitchFamily="34" charset="0"/>
            </a:endParaRPr>
          </a:p>
          <a:p>
            <a:pPr marL="609600" indent="-609600" algn="just">
              <a:lnSpc>
                <a:spcPct val="55000"/>
              </a:lnSpc>
              <a:spcBef>
                <a:spcPct val="20000"/>
              </a:spcBef>
              <a:buSzPct val="90000"/>
              <a:buFont typeface="Arial" panose="020B0604020202020204" pitchFamily="34" charset="0"/>
              <a:buChar char="•"/>
              <a:defRPr/>
            </a:pPr>
            <a:r>
              <a:rPr lang="en-US" sz="4200" kern="0" dirty="0" err="1">
                <a:solidFill>
                  <a:schemeClr val="tx1"/>
                </a:solidFill>
                <a:latin typeface="Calibri" panose="020F0502020204030204" pitchFamily="34" charset="0"/>
                <a:cs typeface="Calibri" panose="020F0502020204030204" pitchFamily="34" charset="0"/>
              </a:rPr>
              <a:t>Diferentes</a:t>
            </a:r>
            <a:r>
              <a:rPr lang="en-US" sz="4200" kern="0" dirty="0">
                <a:solidFill>
                  <a:schemeClr val="tx1"/>
                </a:solidFill>
                <a:latin typeface="Calibri" panose="020F0502020204030204" pitchFamily="34" charset="0"/>
                <a:cs typeface="Calibri" panose="020F0502020204030204" pitchFamily="34" charset="0"/>
              </a:rPr>
              <a:t> </a:t>
            </a:r>
            <a:r>
              <a:rPr lang="en-US" sz="4200" kern="0" dirty="0" err="1">
                <a:solidFill>
                  <a:schemeClr val="tx1"/>
                </a:solidFill>
                <a:latin typeface="Calibri" panose="020F0502020204030204" pitchFamily="34" charset="0"/>
                <a:cs typeface="Calibri" panose="020F0502020204030204" pitchFamily="34" charset="0"/>
              </a:rPr>
              <a:t>Tipos</a:t>
            </a:r>
            <a:r>
              <a:rPr lang="en-US" sz="4200" kern="0" dirty="0">
                <a:solidFill>
                  <a:schemeClr val="tx1"/>
                </a:solidFill>
                <a:latin typeface="Calibri" panose="020F0502020204030204" pitchFamily="34" charset="0"/>
                <a:cs typeface="Calibri" panose="020F0502020204030204" pitchFamily="34" charset="0"/>
              </a:rPr>
              <a:t> de Bens:</a:t>
            </a:r>
          </a:p>
          <a:p>
            <a:pPr marL="609600" indent="-609600" algn="just">
              <a:lnSpc>
                <a:spcPct val="55000"/>
              </a:lnSpc>
              <a:spcBef>
                <a:spcPct val="20000"/>
              </a:spcBef>
              <a:buSzPct val="90000"/>
              <a:buFont typeface="Arial" panose="020B0604020202020204" pitchFamily="34" charset="0"/>
              <a:buChar char="•"/>
              <a:defRPr/>
            </a:pPr>
            <a:endParaRPr lang="en-US" sz="1200" kern="0" dirty="0">
              <a:solidFill>
                <a:schemeClr val="tx1"/>
              </a:solidFill>
              <a:latin typeface="Calibri" panose="020F0502020204030204" pitchFamily="34" charset="0"/>
              <a:cs typeface="Calibri" panose="020F0502020204030204" pitchFamily="34" charset="0"/>
            </a:endParaRPr>
          </a:p>
          <a:p>
            <a:pPr marL="990600" lvl="1" indent="-533400" algn="just">
              <a:spcBef>
                <a:spcPct val="20000"/>
              </a:spcBef>
              <a:buSzPct val="90000"/>
              <a:buFont typeface="Arial" panose="020B0604020202020204" pitchFamily="34" charset="0"/>
              <a:buChar char="•"/>
              <a:defRPr/>
            </a:pPr>
            <a:r>
              <a:rPr lang="en-US" sz="4000" b="0" kern="0" dirty="0">
                <a:solidFill>
                  <a:schemeClr val="tx1"/>
                </a:solidFill>
                <a:latin typeface="Calibri" panose="020F0502020204030204" pitchFamily="34" charset="0"/>
                <a:cs typeface="Calibri" panose="020F0502020204030204" pitchFamily="34" charset="0"/>
              </a:rPr>
              <a:t>Para </a:t>
            </a:r>
            <a:r>
              <a:rPr lang="en-US" sz="4000" b="0" kern="0" dirty="0" err="1">
                <a:solidFill>
                  <a:schemeClr val="tx1"/>
                </a:solidFill>
                <a:latin typeface="Calibri" panose="020F0502020204030204" pitchFamily="34" charset="0"/>
                <a:cs typeface="Calibri" panose="020F0502020204030204" pitchFamily="34" charset="0"/>
              </a:rPr>
              <a:t>elaborarmos</a:t>
            </a:r>
            <a:r>
              <a:rPr lang="en-US" sz="4000" b="0" kern="0" dirty="0">
                <a:solidFill>
                  <a:schemeClr val="tx1"/>
                </a:solidFill>
                <a:latin typeface="Calibri" panose="020F0502020204030204" pitchFamily="34" charset="0"/>
                <a:cs typeface="Calibri" panose="020F0502020204030204" pitchFamily="34" charset="0"/>
              </a:rPr>
              <a:t> a </a:t>
            </a:r>
            <a:r>
              <a:rPr lang="en-US" sz="4000" b="0" kern="0" dirty="0" err="1">
                <a:solidFill>
                  <a:schemeClr val="tx1"/>
                </a:solidFill>
                <a:latin typeface="Calibri" panose="020F0502020204030204" pitchFamily="34" charset="0"/>
                <a:cs typeface="Calibri" panose="020F0502020204030204" pitchFamily="34" charset="0"/>
              </a:rPr>
              <a:t>classificação</a:t>
            </a:r>
            <a:r>
              <a:rPr lang="en-US" sz="4000" b="0" kern="0" dirty="0">
                <a:solidFill>
                  <a:schemeClr val="tx1"/>
                </a:solidFill>
                <a:latin typeface="Calibri" panose="020F0502020204030204" pitchFamily="34" charset="0"/>
                <a:cs typeface="Calibri" panose="020F0502020204030204" pitchFamily="34" charset="0"/>
              </a:rPr>
              <a:t> dos bens, </a:t>
            </a:r>
            <a:r>
              <a:rPr lang="en-US" sz="4000" b="0" kern="0" dirty="0" err="1">
                <a:solidFill>
                  <a:schemeClr val="tx1"/>
                </a:solidFill>
                <a:latin typeface="Calibri" panose="020F0502020204030204" pitchFamily="34" charset="0"/>
                <a:cs typeface="Calibri" panose="020F0502020204030204" pitchFamily="34" charset="0"/>
              </a:rPr>
              <a:t>devemos</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agrupá-los</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segundo</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duas</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características</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respondendo</a:t>
            </a:r>
            <a:r>
              <a:rPr lang="en-US" sz="4000" b="0" kern="0" dirty="0">
                <a:solidFill>
                  <a:schemeClr val="tx1"/>
                </a:solidFill>
                <a:latin typeface="Calibri" panose="020F0502020204030204" pitchFamily="34" charset="0"/>
                <a:cs typeface="Calibri" panose="020F0502020204030204" pitchFamily="34" charset="0"/>
              </a:rPr>
              <a:t> as </a:t>
            </a:r>
            <a:r>
              <a:rPr lang="en-US" sz="4000" b="0" kern="0" dirty="0" err="1">
                <a:solidFill>
                  <a:schemeClr val="tx1"/>
                </a:solidFill>
                <a:latin typeface="Calibri" panose="020F0502020204030204" pitchFamily="34" charset="0"/>
                <a:cs typeface="Calibri" panose="020F0502020204030204" pitchFamily="34" charset="0"/>
              </a:rPr>
              <a:t>seguintes</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perguntas</a:t>
            </a:r>
            <a:r>
              <a:rPr lang="en-US" sz="4000" b="0" kern="0" dirty="0">
                <a:solidFill>
                  <a:schemeClr val="tx1"/>
                </a:solidFill>
                <a:latin typeface="Calibri" panose="020F0502020204030204" pitchFamily="34" charset="0"/>
                <a:cs typeface="Calibri" panose="020F0502020204030204" pitchFamily="34" charset="0"/>
              </a:rPr>
              <a:t>:	</a:t>
            </a:r>
          </a:p>
          <a:p>
            <a:pPr marL="990600" lvl="1" indent="-533400" algn="just">
              <a:spcBef>
                <a:spcPct val="20000"/>
              </a:spcBef>
              <a:buSzPct val="90000"/>
              <a:buFont typeface="Arial" panose="020B0604020202020204" pitchFamily="34" charset="0"/>
              <a:buChar char="•"/>
              <a:defRPr/>
            </a:pPr>
            <a:endParaRPr lang="en-US" sz="1200" b="0" kern="0" dirty="0">
              <a:solidFill>
                <a:schemeClr val="tx1"/>
              </a:solidFill>
              <a:latin typeface="Calibri" panose="020F0502020204030204" pitchFamily="34" charset="0"/>
              <a:cs typeface="Calibri" panose="020F0502020204030204" pitchFamily="34" charset="0"/>
            </a:endParaRPr>
          </a:p>
          <a:p>
            <a:pPr lvl="2" eaLnBrk="1" hangingPunct="1">
              <a:spcBef>
                <a:spcPct val="50000"/>
              </a:spcBef>
              <a:buFont typeface="Arial" panose="020B0604020202020204" pitchFamily="34" charset="0"/>
              <a:buChar char="•"/>
            </a:pPr>
            <a:r>
              <a:rPr lang="en-US" altLang="en-US" sz="4000" dirty="0">
                <a:solidFill>
                  <a:schemeClr val="tx1"/>
                </a:solidFill>
                <a:latin typeface="Calibri" panose="020F0502020204030204" pitchFamily="34" charset="0"/>
                <a:cs typeface="Calibri" panose="020F0502020204030204" pitchFamily="34" charset="0"/>
              </a:rPr>
              <a:t> O </a:t>
            </a:r>
            <a:r>
              <a:rPr lang="en-US" altLang="en-US" sz="4000" dirty="0" err="1">
                <a:solidFill>
                  <a:schemeClr val="tx1"/>
                </a:solidFill>
                <a:latin typeface="Calibri" panose="020F0502020204030204" pitchFamily="34" charset="0"/>
                <a:cs typeface="Calibri" panose="020F0502020204030204" pitchFamily="34" charset="0"/>
              </a:rPr>
              <a:t>bem</a:t>
            </a:r>
            <a:r>
              <a:rPr lang="en-US" altLang="en-US" sz="4000" dirty="0">
                <a:solidFill>
                  <a:schemeClr val="tx1"/>
                </a:solidFill>
                <a:latin typeface="Calibri" panose="020F0502020204030204" pitchFamily="34" charset="0"/>
                <a:cs typeface="Calibri" panose="020F0502020204030204" pitchFamily="34" charset="0"/>
              </a:rPr>
              <a:t> é </a:t>
            </a:r>
            <a:r>
              <a:rPr lang="en-US" altLang="en-US" sz="4000" dirty="0" err="1">
                <a:solidFill>
                  <a:schemeClr val="tx1"/>
                </a:solidFill>
                <a:latin typeface="Calibri" panose="020F0502020204030204" pitchFamily="34" charset="0"/>
                <a:cs typeface="Calibri" panose="020F0502020204030204" pitchFamily="34" charset="0"/>
              </a:rPr>
              <a:t>excludente</a:t>
            </a:r>
            <a:r>
              <a:rPr lang="en-US" altLang="en-US" sz="4000" dirty="0">
                <a:solidFill>
                  <a:schemeClr val="tx1"/>
                </a:solidFill>
                <a:latin typeface="Calibri" panose="020F0502020204030204" pitchFamily="34" charset="0"/>
                <a:cs typeface="Calibri" panose="020F0502020204030204" pitchFamily="34" charset="0"/>
              </a:rPr>
              <a:t>?</a:t>
            </a:r>
          </a:p>
          <a:p>
            <a:pPr lvl="2" eaLnBrk="1" hangingPunct="1">
              <a:spcBef>
                <a:spcPct val="50000"/>
              </a:spcBef>
              <a:buFont typeface="Arial" panose="020B0604020202020204" pitchFamily="34" charset="0"/>
              <a:buChar char="•"/>
            </a:pPr>
            <a:r>
              <a:rPr lang="en-US" altLang="en-US" sz="4000" dirty="0">
                <a:solidFill>
                  <a:schemeClr val="tx1"/>
                </a:solidFill>
                <a:latin typeface="Calibri" panose="020F0502020204030204" pitchFamily="34" charset="0"/>
                <a:cs typeface="Calibri" panose="020F0502020204030204" pitchFamily="34" charset="0"/>
              </a:rPr>
              <a:t> O </a:t>
            </a:r>
            <a:r>
              <a:rPr lang="en-US" altLang="en-US" sz="4000" dirty="0" err="1">
                <a:solidFill>
                  <a:schemeClr val="tx1"/>
                </a:solidFill>
                <a:latin typeface="Calibri" panose="020F0502020204030204" pitchFamily="34" charset="0"/>
                <a:cs typeface="Calibri" panose="020F0502020204030204" pitchFamily="34" charset="0"/>
              </a:rPr>
              <a:t>bem</a:t>
            </a:r>
            <a:r>
              <a:rPr lang="en-US" altLang="en-US" sz="4000" dirty="0">
                <a:solidFill>
                  <a:schemeClr val="tx1"/>
                </a:solidFill>
                <a:latin typeface="Calibri" panose="020F0502020204030204" pitchFamily="34" charset="0"/>
                <a:cs typeface="Calibri" panose="020F0502020204030204" pitchFamily="34" charset="0"/>
              </a:rPr>
              <a:t> é rival?</a:t>
            </a:r>
          </a:p>
          <a:p>
            <a:pPr marL="457200" lvl="1" indent="0" algn="just">
              <a:spcBef>
                <a:spcPct val="20000"/>
              </a:spcBef>
              <a:buSzPct val="90000"/>
              <a:defRPr/>
            </a:pPr>
            <a:r>
              <a:rPr lang="en-US" sz="4000" b="0" kern="0" dirty="0">
                <a:solidFill>
                  <a:schemeClr val="tx1"/>
                </a:solidFill>
                <a:latin typeface="Calibri" panose="020F0502020204030204" pitchFamily="34" charset="0"/>
                <a:cs typeface="Calibri" panose="020F0502020204030204" pitchFamily="34" charset="0"/>
              </a:rPr>
              <a:t>	</a:t>
            </a:r>
          </a:p>
        </p:txBody>
      </p:sp>
      <p:sp>
        <p:nvSpPr>
          <p:cNvPr id="48132" name="Rectangle 7"/>
          <p:cNvSpPr>
            <a:spLocks noGrp="1" noChangeArrowheads="1"/>
          </p:cNvSpPr>
          <p:nvPr>
            <p:ph type="title"/>
          </p:nvPr>
        </p:nvSpPr>
        <p:spPr>
          <a:xfrm>
            <a:off x="623392" y="438175"/>
            <a:ext cx="11017224" cy="1190625"/>
          </a:xfrm>
          <a:noFill/>
        </p:spPr>
        <p:txBody>
          <a:bodyPr/>
          <a:lstStyle/>
          <a:p>
            <a:pPr algn="ctr"/>
            <a:r>
              <a:rPr lang="en-US" altLang="en-US" sz="4800" b="1" dirty="0">
                <a:solidFill>
                  <a:schemeClr val="tx1"/>
                </a:solidFill>
                <a:latin typeface="Calibri" panose="020F0502020204030204" pitchFamily="34" charset="0"/>
                <a:cs typeface="Calibri" panose="020F0502020204030204" pitchFamily="34" charset="0"/>
              </a:rPr>
              <a:t>Bens </a:t>
            </a:r>
            <a:r>
              <a:rPr lang="en-US" altLang="en-US" sz="4800" b="1" dirty="0" err="1">
                <a:solidFill>
                  <a:schemeClr val="tx1"/>
                </a:solidFill>
                <a:latin typeface="Calibri" panose="020F0502020204030204" pitchFamily="34" charset="0"/>
                <a:cs typeface="Calibri" panose="020F0502020204030204" pitchFamily="34" charset="0"/>
              </a:rPr>
              <a:t>Públicos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Privados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Recursos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Comuns</a:t>
            </a:r>
            <a:r>
              <a:rPr lang="en-US" altLang="en-US" sz="4800" b="1" dirty="0">
                <a:solidFill>
                  <a:schemeClr val="tx1"/>
                </a:solidFill>
                <a:latin typeface="Calibri" panose="020F0502020204030204" pitchFamily="34" charset="0"/>
                <a:cs typeface="Calibri" panose="020F0502020204030204" pitchFamily="34" charset="0"/>
              </a:rPr>
              <a:t> e </a:t>
            </a:r>
            <a:r>
              <a:rPr lang="en-US" altLang="en-US" sz="4800" b="1" dirty="0" err="1">
                <a:solidFill>
                  <a:schemeClr val="tx1"/>
                </a:solidFill>
                <a:latin typeface="Calibri" panose="020F0502020204030204" pitchFamily="34" charset="0"/>
                <a:cs typeface="Calibri" panose="020F0502020204030204" pitchFamily="34" charset="0"/>
              </a:rPr>
              <a:t>Monopólios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Naturais</a:t>
            </a:r>
            <a:endParaRPr lang="en-US" altLang="en-US" sz="4800" b="1"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 calcmode="lin" valueType="num">
                                      <p:cBhvr additive="base">
                                        <p:cTn id="11"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anim calcmode="lin" valueType="num">
                                      <p:cBhvr additive="base">
                                        <p:cTn id="15" dur="500" fill="hold"/>
                                        <p:tgtEl>
                                          <p:spTgt spid="5">
                                            <p:txEl>
                                              <p:pRg st="5" end="5"/>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5">
                                            <p:txEl>
                                              <p:pRg st="5" end="5"/>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anim calcmode="lin" valueType="num">
                                      <p:cBhvr additive="base">
                                        <p:cTn id="23" dur="500" fill="hold"/>
                                        <p:tgtEl>
                                          <p:spTgt spid="5">
                                            <p:txEl>
                                              <p:pRg st="7" end="7"/>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Espaço Reservado para Conteúdo 2"/>
          <p:cNvSpPr>
            <a:spLocks noGrp="1"/>
          </p:cNvSpPr>
          <p:nvPr>
            <p:ph idx="1"/>
          </p:nvPr>
        </p:nvSpPr>
        <p:spPr>
          <a:xfrm>
            <a:off x="-312712" y="2207096"/>
            <a:ext cx="12241360" cy="3886200"/>
          </a:xfrm>
        </p:spPr>
        <p:txBody>
          <a:bodyPr/>
          <a:lstStyle/>
          <a:p>
            <a:pPr lvl="1" algn="just">
              <a:lnSpc>
                <a:spcPct val="90000"/>
              </a:lnSpc>
              <a:buClrTx/>
              <a:buSzTx/>
              <a:buFont typeface="Arial" panose="020B0604020202020204" pitchFamily="34" charset="0"/>
              <a:buChar char="•"/>
            </a:pPr>
            <a:r>
              <a:rPr lang="en-US" altLang="en-US" sz="4000" b="1" dirty="0">
                <a:latin typeface="Calibri" panose="020F0502020204030204" pitchFamily="34" charset="0"/>
                <a:cs typeface="Calibri" panose="020F0502020204030204" pitchFamily="34" charset="0"/>
              </a:rPr>
              <a:t>Bens </a:t>
            </a:r>
            <a:r>
              <a:rPr lang="en-US" altLang="en-US" sz="4000" b="1" dirty="0" err="1">
                <a:latin typeface="Calibri" panose="020F0502020204030204" pitchFamily="34" charset="0"/>
                <a:cs typeface="Calibri" panose="020F0502020204030204" pitchFamily="34" charset="0"/>
              </a:rPr>
              <a:t>Rivais</a:t>
            </a:r>
            <a:r>
              <a:rPr lang="en-US" altLang="en-US" sz="4000" b="1" dirty="0">
                <a:latin typeface="Calibri" panose="020F0502020204030204" pitchFamily="34" charset="0"/>
                <a:cs typeface="Calibri" panose="020F0502020204030204" pitchFamily="34" charset="0"/>
              </a:rPr>
              <a:t> (</a:t>
            </a:r>
            <a:r>
              <a:rPr lang="en-US" altLang="en-US" sz="4000" b="1" dirty="0" err="1">
                <a:latin typeface="Calibri" panose="020F0502020204030204" pitchFamily="34" charset="0"/>
                <a:cs typeface="Calibri" panose="020F0502020204030204" pitchFamily="34" charset="0"/>
              </a:rPr>
              <a:t>disputáveis</a:t>
            </a:r>
            <a:r>
              <a:rPr lang="en-US" altLang="en-US" sz="4000" b="1" dirty="0">
                <a:latin typeface="Calibri" panose="020F0502020204030204" pitchFamily="34" charset="0"/>
                <a:cs typeface="Calibri" panose="020F0502020204030204" pitchFamily="34" charset="0"/>
              </a:rPr>
              <a:t>): </a:t>
            </a:r>
            <a:r>
              <a:rPr lang="en-US" altLang="en-US" sz="4000" dirty="0">
                <a:latin typeface="Calibri" panose="020F0502020204030204" pitchFamily="34" charset="0"/>
                <a:cs typeface="Calibri" panose="020F0502020204030204" pitchFamily="34" charset="0"/>
              </a:rPr>
              <a:t>o </a:t>
            </a:r>
            <a:r>
              <a:rPr lang="en-US" altLang="en-US" sz="4000" dirty="0" err="1">
                <a:latin typeface="Calibri" panose="020F0502020204030204" pitchFamily="34" charset="0"/>
                <a:cs typeface="Calibri" panose="020F0502020204030204" pitchFamily="34" charset="0"/>
              </a:rPr>
              <a:t>fato</a:t>
            </a:r>
            <a:r>
              <a:rPr lang="en-US" altLang="en-US" sz="4000" dirty="0">
                <a:latin typeface="Calibri" panose="020F0502020204030204" pitchFamily="34" charset="0"/>
                <a:cs typeface="Calibri" panose="020F0502020204030204" pitchFamily="34" charset="0"/>
              </a:rPr>
              <a:t> de </a:t>
            </a:r>
            <a:r>
              <a:rPr lang="en-US" altLang="en-US" sz="4000" dirty="0" err="1">
                <a:latin typeface="Calibri" panose="020F0502020204030204" pitchFamily="34" charset="0"/>
                <a:cs typeface="Calibri" panose="020F0502020204030204" pitchFamily="34" charset="0"/>
              </a:rPr>
              <a:t>uma</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pessoa</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consumir</a:t>
            </a:r>
            <a:r>
              <a:rPr lang="en-US" altLang="en-US" sz="4000" dirty="0">
                <a:latin typeface="Calibri" panose="020F0502020204030204" pitchFamily="34" charset="0"/>
                <a:cs typeface="Calibri" panose="020F0502020204030204" pitchFamily="34" charset="0"/>
              </a:rPr>
              <a:t> o </a:t>
            </a:r>
            <a:r>
              <a:rPr lang="en-US" altLang="en-US" sz="4000" dirty="0" err="1">
                <a:latin typeface="Calibri" panose="020F0502020204030204" pitchFamily="34" charset="0"/>
                <a:cs typeface="Calibri" panose="020F0502020204030204" pitchFamily="34" charset="0"/>
              </a:rPr>
              <a:t>bem</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reduz</a:t>
            </a:r>
            <a:r>
              <a:rPr lang="en-US" altLang="en-US" sz="4000" dirty="0">
                <a:latin typeface="Calibri" panose="020F0502020204030204" pitchFamily="34" charset="0"/>
                <a:cs typeface="Calibri" panose="020F0502020204030204" pitchFamily="34" charset="0"/>
              </a:rPr>
              <a:t> a </a:t>
            </a:r>
            <a:r>
              <a:rPr lang="en-US" altLang="en-US" sz="4000" dirty="0" err="1">
                <a:latin typeface="Calibri" panose="020F0502020204030204" pitchFamily="34" charset="0"/>
                <a:cs typeface="Calibri" panose="020F0502020204030204" pitchFamily="34" charset="0"/>
              </a:rPr>
              <a:t>possibilidade</a:t>
            </a:r>
            <a:r>
              <a:rPr lang="en-US" altLang="en-US" sz="4000" dirty="0">
                <a:latin typeface="Calibri" panose="020F0502020204030204" pitchFamily="34" charset="0"/>
                <a:cs typeface="Calibri" panose="020F0502020204030204" pitchFamily="34" charset="0"/>
              </a:rPr>
              <a:t> de </a:t>
            </a:r>
            <a:r>
              <a:rPr lang="en-US" altLang="en-US" sz="4000" dirty="0" err="1">
                <a:latin typeface="Calibri" panose="020F0502020204030204" pitchFamily="34" charset="0"/>
                <a:cs typeface="Calibri" panose="020F0502020204030204" pitchFamily="34" charset="0"/>
              </a:rPr>
              <a:t>consumo</a:t>
            </a:r>
            <a:r>
              <a:rPr lang="en-US" altLang="en-US" sz="4000" dirty="0">
                <a:latin typeface="Calibri" panose="020F0502020204030204" pitchFamily="34" charset="0"/>
                <a:cs typeface="Calibri" panose="020F0502020204030204" pitchFamily="34" charset="0"/>
              </a:rPr>
              <a:t> para </a:t>
            </a:r>
            <a:r>
              <a:rPr lang="en-US" altLang="en-US" sz="4000" dirty="0" err="1">
                <a:latin typeface="Calibri" panose="020F0502020204030204" pitchFamily="34" charset="0"/>
                <a:cs typeface="Calibri" panose="020F0502020204030204" pitchFamily="34" charset="0"/>
              </a:rPr>
              <a:t>qualquer</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outra</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pessoa</a:t>
            </a:r>
            <a:r>
              <a:rPr lang="en-US" altLang="en-US" sz="4000" dirty="0">
                <a:latin typeface="Calibri" panose="020F0502020204030204" pitchFamily="34" charset="0"/>
                <a:cs typeface="Calibri" panose="020F0502020204030204" pitchFamily="34" charset="0"/>
              </a:rPr>
              <a:t>. </a:t>
            </a:r>
          </a:p>
          <a:p>
            <a:pPr lvl="1" algn="just">
              <a:lnSpc>
                <a:spcPct val="90000"/>
              </a:lnSpc>
              <a:buClrTx/>
              <a:buSzTx/>
              <a:buFont typeface="Arial" panose="020B0604020202020204" pitchFamily="34" charset="0"/>
              <a:buChar char="•"/>
            </a:pPr>
            <a:endParaRPr lang="en-US" altLang="en-US" sz="1200" b="1" dirty="0">
              <a:latin typeface="Calibri" panose="020F0502020204030204" pitchFamily="34" charset="0"/>
              <a:cs typeface="Calibri" panose="020F0502020204030204" pitchFamily="34" charset="0"/>
            </a:endParaRPr>
          </a:p>
          <a:p>
            <a:pPr lvl="1" algn="just">
              <a:lnSpc>
                <a:spcPct val="90000"/>
              </a:lnSpc>
              <a:buClrTx/>
              <a:buSzTx/>
              <a:buFont typeface="Arial" panose="020B0604020202020204" pitchFamily="34" charset="0"/>
              <a:buChar char="•"/>
            </a:pPr>
            <a:r>
              <a:rPr lang="en-US" altLang="en-US" sz="4000" b="1" dirty="0">
                <a:latin typeface="Calibri" panose="020F0502020204030204" pitchFamily="34" charset="0"/>
                <a:cs typeface="Calibri" panose="020F0502020204030204" pitchFamily="34" charset="0"/>
              </a:rPr>
              <a:t>Bens </a:t>
            </a:r>
            <a:r>
              <a:rPr lang="en-US" altLang="en-US" sz="4000" b="1" dirty="0" err="1">
                <a:latin typeface="Calibri" panose="020F0502020204030204" pitchFamily="34" charset="0"/>
                <a:cs typeface="Calibri" panose="020F0502020204030204" pitchFamily="34" charset="0"/>
              </a:rPr>
              <a:t>Excludentes</a:t>
            </a:r>
            <a:r>
              <a:rPr lang="en-US" altLang="en-US" sz="4000" b="1" dirty="0">
                <a:latin typeface="Calibri" panose="020F0502020204030204" pitchFamily="34" charset="0"/>
                <a:cs typeface="Calibri" panose="020F0502020204030204" pitchFamily="34" charset="0"/>
              </a:rPr>
              <a:t> (</a:t>
            </a:r>
            <a:r>
              <a:rPr lang="en-US" altLang="en-US" sz="4000" b="1" dirty="0" err="1">
                <a:latin typeface="Calibri" panose="020F0502020204030204" pitchFamily="34" charset="0"/>
                <a:cs typeface="Calibri" panose="020F0502020204030204" pitchFamily="34" charset="0"/>
              </a:rPr>
              <a:t>exclusivos</a:t>
            </a:r>
            <a:r>
              <a:rPr lang="en-US" altLang="en-US" sz="4000" b="1" dirty="0">
                <a:latin typeface="Calibri" panose="020F0502020204030204" pitchFamily="34" charset="0"/>
                <a:cs typeface="Calibri" panose="020F0502020204030204" pitchFamily="34" charset="0"/>
              </a:rPr>
              <a:t>): </a:t>
            </a:r>
            <a:r>
              <a:rPr lang="en-US" altLang="en-US" sz="4000" dirty="0">
                <a:latin typeface="Calibri" panose="020F0502020204030204" pitchFamily="34" charset="0"/>
                <a:cs typeface="Calibri" panose="020F0502020204030204" pitchFamily="34" charset="0"/>
              </a:rPr>
              <a:t>as </a:t>
            </a:r>
            <a:r>
              <a:rPr lang="en-US" altLang="en-US" sz="4000" dirty="0" err="1">
                <a:latin typeface="Calibri" panose="020F0502020204030204" pitchFamily="34" charset="0"/>
                <a:cs typeface="Calibri" panose="020F0502020204030204" pitchFamily="34" charset="0"/>
              </a:rPr>
              <a:t>pessoas</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podem</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ser</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impedidas</a:t>
            </a:r>
            <a:r>
              <a:rPr lang="en-US" altLang="en-US" sz="4000" dirty="0">
                <a:latin typeface="Calibri" panose="020F0502020204030204" pitchFamily="34" charset="0"/>
                <a:cs typeface="Calibri" panose="020F0502020204030204" pitchFamily="34" charset="0"/>
              </a:rPr>
              <a:t> de </a:t>
            </a:r>
            <a:r>
              <a:rPr lang="en-US" altLang="en-US" sz="4000" dirty="0" err="1">
                <a:latin typeface="Calibri" panose="020F0502020204030204" pitchFamily="34" charset="0"/>
                <a:cs typeface="Calibri" panose="020F0502020204030204" pitchFamily="34" charset="0"/>
              </a:rPr>
              <a:t>consumi-los</a:t>
            </a:r>
            <a:endParaRPr lang="pt-BR" altLang="en-US" sz="4000" dirty="0">
              <a:latin typeface="Calibri" panose="020F0502020204030204" pitchFamily="34" charset="0"/>
              <a:cs typeface="Calibri" panose="020F0502020204030204" pitchFamily="34" charset="0"/>
            </a:endParaRPr>
          </a:p>
        </p:txBody>
      </p:sp>
      <p:sp>
        <p:nvSpPr>
          <p:cNvPr id="6" name="Rectangle 7"/>
          <p:cNvSpPr>
            <a:spLocks noGrp="1" noChangeArrowheads="1"/>
          </p:cNvSpPr>
          <p:nvPr>
            <p:ph type="title"/>
          </p:nvPr>
        </p:nvSpPr>
        <p:spPr>
          <a:xfrm>
            <a:off x="623392" y="510183"/>
            <a:ext cx="11017224" cy="1190625"/>
          </a:xfrm>
          <a:noFill/>
        </p:spPr>
        <p:txBody>
          <a:bodyPr/>
          <a:lstStyle/>
          <a:p>
            <a:pPr algn="ctr"/>
            <a:r>
              <a:rPr lang="en-US" altLang="en-US" sz="4800" b="1" dirty="0">
                <a:solidFill>
                  <a:schemeClr val="tx1"/>
                </a:solidFill>
                <a:latin typeface="Calibri" panose="020F0502020204030204" pitchFamily="34" charset="0"/>
                <a:cs typeface="Calibri" panose="020F0502020204030204" pitchFamily="34" charset="0"/>
              </a:rPr>
              <a:t>Bens </a:t>
            </a:r>
            <a:r>
              <a:rPr lang="en-US" altLang="en-US" sz="4800" b="1" dirty="0" err="1">
                <a:solidFill>
                  <a:schemeClr val="tx1"/>
                </a:solidFill>
                <a:latin typeface="Calibri" panose="020F0502020204030204" pitchFamily="34" charset="0"/>
                <a:cs typeface="Calibri" panose="020F0502020204030204" pitchFamily="34" charset="0"/>
              </a:rPr>
              <a:t>Públicos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Privados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Recursos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Comuns</a:t>
            </a:r>
            <a:r>
              <a:rPr lang="en-US" altLang="en-US" sz="4800" b="1" dirty="0">
                <a:solidFill>
                  <a:schemeClr val="tx1"/>
                </a:solidFill>
                <a:latin typeface="Calibri" panose="020F0502020204030204" pitchFamily="34" charset="0"/>
                <a:cs typeface="Calibri" panose="020F0502020204030204" pitchFamily="34" charset="0"/>
              </a:rPr>
              <a:t> e </a:t>
            </a:r>
            <a:r>
              <a:rPr lang="en-US" altLang="en-US" sz="4800" b="1" dirty="0" err="1">
                <a:solidFill>
                  <a:schemeClr val="tx1"/>
                </a:solidFill>
                <a:latin typeface="Calibri" panose="020F0502020204030204" pitchFamily="34" charset="0"/>
                <a:cs typeface="Calibri" panose="020F0502020204030204" pitchFamily="34" charset="0"/>
              </a:rPr>
              <a:t>Monopólios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Naturais</a:t>
            </a:r>
            <a:endParaRPr lang="en-US" altLang="en-US" sz="4800" b="1"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9154">
                                            <p:txEl>
                                              <p:pRg st="0" end="0"/>
                                            </p:txEl>
                                          </p:spTgt>
                                        </p:tgtEl>
                                        <p:attrNameLst>
                                          <p:attrName>style.visibility</p:attrName>
                                        </p:attrNameLst>
                                      </p:cBhvr>
                                      <p:to>
                                        <p:strVal val="visible"/>
                                      </p:to>
                                    </p:set>
                                    <p:anim calcmode="lin" valueType="num">
                                      <p:cBhvr additive="base">
                                        <p:cTn id="7" dur="500" fill="hold"/>
                                        <p:tgtEl>
                                          <p:spTgt spid="4915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1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9154">
                                            <p:txEl>
                                              <p:pRg st="2" end="2"/>
                                            </p:txEl>
                                          </p:spTgt>
                                        </p:tgtEl>
                                        <p:attrNameLst>
                                          <p:attrName>style.visibility</p:attrName>
                                        </p:attrNameLst>
                                      </p:cBhvr>
                                      <p:to>
                                        <p:strVal val="visible"/>
                                      </p:to>
                                    </p:set>
                                    <p:anim calcmode="lin" valueType="num">
                                      <p:cBhvr additive="base">
                                        <p:cTn id="13" dur="500" fill="hold"/>
                                        <p:tgtEl>
                                          <p:spTgt spid="4915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15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ângulo 6"/>
          <p:cNvSpPr/>
          <p:nvPr/>
        </p:nvSpPr>
        <p:spPr bwMode="auto">
          <a:xfrm>
            <a:off x="263352" y="1772816"/>
            <a:ext cx="11737304" cy="4968552"/>
          </a:xfrm>
          <a:prstGeom prst="rect">
            <a:avLst/>
          </a:prstGeom>
          <a:solidFill>
            <a:schemeClr val="bg1">
              <a:lumMod val="95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Tx/>
              <a:buNone/>
              <a:tabLst/>
            </a:pPr>
            <a:endParaRPr kumimoji="0" lang="pt-BR" sz="3200" b="1" i="0" u="none" strike="noStrike" cap="none" normalizeH="0" baseline="0">
              <a:ln>
                <a:noFill/>
              </a:ln>
              <a:solidFill>
                <a:schemeClr val="bg2"/>
              </a:solidFill>
              <a:effectLst/>
              <a:latin typeface="Times New Roman" pitchFamily="18" charset="0"/>
            </a:endParaRPr>
          </a:p>
        </p:txBody>
      </p:sp>
      <p:sp>
        <p:nvSpPr>
          <p:cNvPr id="4" name="Retângulo 3"/>
          <p:cNvSpPr/>
          <p:nvPr/>
        </p:nvSpPr>
        <p:spPr bwMode="auto">
          <a:xfrm>
            <a:off x="5095800" y="2099567"/>
            <a:ext cx="6688832" cy="4419600"/>
          </a:xfrm>
          <a:prstGeom prst="rect">
            <a:avLst/>
          </a:prstGeom>
          <a:solidFill>
            <a:schemeClr val="accent1">
              <a:lumMod val="20000"/>
              <a:lumOff val="80000"/>
            </a:schemeClr>
          </a:solidFill>
          <a:ln w="9525" cap="flat" cmpd="sng" algn="ctr">
            <a:solidFill>
              <a:schemeClr val="bg2"/>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Tx/>
              <a:buNone/>
              <a:tabLst/>
            </a:pPr>
            <a:endParaRPr kumimoji="0" lang="pt-BR" sz="3200" b="1" i="0" u="none" strike="noStrike" cap="none" normalizeH="0" baseline="0">
              <a:ln>
                <a:noFill/>
              </a:ln>
              <a:solidFill>
                <a:schemeClr val="bg2"/>
              </a:solidFill>
              <a:effectLst/>
              <a:latin typeface="Times New Roman" pitchFamily="18" charset="0"/>
            </a:endParaRPr>
          </a:p>
        </p:txBody>
      </p:sp>
      <p:sp>
        <p:nvSpPr>
          <p:cNvPr id="5" name="Rectangle 3"/>
          <p:cNvSpPr txBox="1">
            <a:spLocks noChangeArrowheads="1"/>
          </p:cNvSpPr>
          <p:nvPr/>
        </p:nvSpPr>
        <p:spPr bwMode="auto">
          <a:xfrm>
            <a:off x="1905000" y="990600"/>
            <a:ext cx="8229600" cy="4572000"/>
          </a:xfrm>
          <a:prstGeom prst="rect">
            <a:avLst/>
          </a:prstGeom>
          <a:noFill/>
          <a:ln w="9525">
            <a:noFill/>
            <a:miter lim="800000"/>
            <a:headEnd/>
            <a:tailEnd/>
          </a:ln>
        </p:spPr>
        <p:txBody>
          <a:bodyPr/>
          <a:lstStyle/>
          <a:p>
            <a:pPr marL="609600" indent="-609600">
              <a:spcBef>
                <a:spcPct val="20000"/>
              </a:spcBef>
              <a:buClr>
                <a:schemeClr val="bg2"/>
              </a:buClr>
              <a:buSzPct val="75000"/>
              <a:buFont typeface="Wingdings" pitchFamily="2" charset="2"/>
              <a:buChar char="n"/>
              <a:defRPr/>
            </a:pPr>
            <a:endParaRPr lang="en-US" b="0" kern="0">
              <a:solidFill>
                <a:schemeClr val="tx2"/>
              </a:solidFill>
              <a:latin typeface="Tahoma" pitchFamily="34" charset="0"/>
            </a:endParaRPr>
          </a:p>
          <a:p>
            <a:pPr marL="609600" indent="-609600">
              <a:spcBef>
                <a:spcPct val="20000"/>
              </a:spcBef>
              <a:buClr>
                <a:schemeClr val="bg2"/>
              </a:buClr>
              <a:buSzPct val="90000"/>
              <a:defRPr/>
            </a:pPr>
            <a:r>
              <a:rPr lang="en-US" b="0" kern="0">
                <a:solidFill>
                  <a:schemeClr val="hlink"/>
                </a:solidFill>
                <a:latin typeface="+mn-lt"/>
              </a:rPr>
              <a:t>	</a:t>
            </a:r>
            <a:endParaRPr lang="en-US" sz="2400" b="0" kern="0">
              <a:solidFill>
                <a:schemeClr val="tx2"/>
              </a:solidFill>
              <a:latin typeface="+mn-lt"/>
            </a:endParaRPr>
          </a:p>
          <a:p>
            <a:pPr marL="609600" indent="-609600">
              <a:lnSpc>
                <a:spcPct val="55000"/>
              </a:lnSpc>
              <a:spcBef>
                <a:spcPct val="20000"/>
              </a:spcBef>
              <a:buClr>
                <a:schemeClr val="bg2"/>
              </a:buClr>
              <a:buSzPct val="90000"/>
              <a:defRPr/>
            </a:pPr>
            <a:endParaRPr lang="en-US" sz="2400" b="0" kern="0">
              <a:latin typeface="+mn-lt"/>
            </a:endParaRPr>
          </a:p>
          <a:p>
            <a:pPr marL="609600" indent="-609600">
              <a:lnSpc>
                <a:spcPct val="60000"/>
              </a:lnSpc>
              <a:spcBef>
                <a:spcPct val="20000"/>
              </a:spcBef>
              <a:buClr>
                <a:schemeClr val="bg2"/>
              </a:buClr>
              <a:buSzPct val="75000"/>
              <a:defRPr/>
            </a:pPr>
            <a:endParaRPr lang="en-US" sz="2000" b="0" kern="0">
              <a:solidFill>
                <a:schemeClr val="tx2"/>
              </a:solidFill>
              <a:latin typeface="Tahoma" pitchFamily="34" charset="0"/>
            </a:endParaRPr>
          </a:p>
        </p:txBody>
      </p:sp>
      <p:graphicFrame>
        <p:nvGraphicFramePr>
          <p:cNvPr id="6" name="Group 21"/>
          <p:cNvGraphicFramePr>
            <a:graphicFrameLocks noGrp="1"/>
          </p:cNvGraphicFramePr>
          <p:nvPr>
            <p:extLst>
              <p:ext uri="{D42A27DB-BD31-4B8C-83A1-F6EECF244321}">
                <p14:modId xmlns:p14="http://schemas.microsoft.com/office/powerpoint/2010/main" val="3677248669"/>
              </p:ext>
            </p:extLst>
          </p:nvPr>
        </p:nvGraphicFramePr>
        <p:xfrm>
          <a:off x="6086399" y="2861567"/>
          <a:ext cx="5698233" cy="3657600"/>
        </p:xfrm>
        <a:graphic>
          <a:graphicData uri="http://schemas.openxmlformats.org/drawingml/2006/table">
            <a:tbl>
              <a:tblPr/>
              <a:tblGrid>
                <a:gridCol w="2811266">
                  <a:extLst>
                    <a:ext uri="{9D8B030D-6E8A-4147-A177-3AD203B41FA5}">
                      <a16:colId xmlns:a16="http://schemas.microsoft.com/office/drawing/2014/main" val="20000"/>
                    </a:ext>
                  </a:extLst>
                </a:gridCol>
                <a:gridCol w="2886967">
                  <a:extLst>
                    <a:ext uri="{9D8B030D-6E8A-4147-A177-3AD203B41FA5}">
                      <a16:colId xmlns:a16="http://schemas.microsoft.com/office/drawing/2014/main" val="20001"/>
                    </a:ext>
                  </a:extLst>
                </a:gridCol>
              </a:tblGrid>
              <a:tr h="1828800">
                <a:tc>
                  <a:txBody>
                    <a:bodyPr/>
                    <a:lstStyle/>
                    <a:p>
                      <a:pPr marL="0" marR="0" lvl="0" indent="0" algn="l" defTabSz="914400" rtl="0" eaLnBrk="1" fontAlgn="base" latinLnBrk="0" hangingPunct="1">
                        <a:lnSpc>
                          <a:spcPct val="100000"/>
                        </a:lnSpc>
                        <a:spcBef>
                          <a:spcPct val="50000"/>
                        </a:spcBef>
                        <a:spcAft>
                          <a:spcPct val="0"/>
                        </a:spcAft>
                        <a:buClrTx/>
                        <a:buSzTx/>
                        <a:buFont typeface="Wingdings" pitchFamily="2" charset="2"/>
                        <a:buChar char="§"/>
                        <a:tabLst/>
                      </a:pPr>
                      <a:r>
                        <a:rPr kumimoji="0" lang="en-US" sz="2400" b="1" i="0" u="none" strike="noStrike" cap="none" normalizeH="0" baseline="0" dirty="0">
                          <a:ln>
                            <a:noFill/>
                          </a:ln>
                          <a:solidFill>
                            <a:schemeClr val="tx2"/>
                          </a:solidFill>
                          <a:effectLst/>
                          <a:latin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rPr>
                        <a:t>Roupas</a:t>
                      </a:r>
                      <a:endParaRPr kumimoji="0" lang="en-US" sz="2400" b="1"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50000"/>
                        </a:spcBef>
                        <a:spcAft>
                          <a:spcPct val="0"/>
                        </a:spcAft>
                        <a:buClrTx/>
                        <a:buSzTx/>
                        <a:buFont typeface="Wingdings" pitchFamily="2" charset="2"/>
                        <a:buChar char="§"/>
                        <a:tabLst/>
                      </a:pPr>
                      <a:r>
                        <a:rPr kumimoji="0" lang="en-US" sz="2400" b="1" i="0" u="none" strike="noStrike" cap="none" normalizeH="0" baseline="0" dirty="0">
                          <a:ln>
                            <a:noFill/>
                          </a:ln>
                          <a:solidFill>
                            <a:schemeClr val="tx1"/>
                          </a:solidFill>
                          <a:effectLst/>
                          <a:latin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rPr>
                        <a:t>Sorvetes</a:t>
                      </a:r>
                      <a:endParaRPr kumimoji="0" lang="en-US" sz="2400" b="1"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pt-BR" sz="22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 typeface="Wingdings" pitchFamily="2" charset="2"/>
                        <a:buChar char="§"/>
                        <a:tabLst/>
                      </a:pPr>
                      <a:r>
                        <a:rPr kumimoji="0" lang="en-US" sz="2400" b="0" i="0" u="none" strike="noStrike" cap="none" normalizeH="0" baseline="0" dirty="0">
                          <a:ln>
                            <a:noFill/>
                          </a:ln>
                          <a:solidFill>
                            <a:schemeClr val="tx1"/>
                          </a:solidFill>
                          <a:effectLst/>
                          <a:latin typeface="Times New Roman" pitchFamily="18" charset="0"/>
                        </a:rPr>
                        <a:t> </a:t>
                      </a:r>
                      <a:r>
                        <a:rPr kumimoji="0" lang="en-US" sz="2400" b="1" i="0" u="none" strike="noStrike" cap="none" normalizeH="0" baseline="0" dirty="0">
                          <a:ln>
                            <a:noFill/>
                          </a:ln>
                          <a:solidFill>
                            <a:schemeClr val="tx1"/>
                          </a:solidFill>
                          <a:effectLst/>
                          <a:latin typeface="Times New Roman" pitchFamily="18" charset="0"/>
                        </a:rPr>
                        <a:t>TV a Cabo</a:t>
                      </a:r>
                    </a:p>
                    <a:p>
                      <a:pPr marL="0" marR="0" lvl="0" indent="0" algn="l" defTabSz="914400" rtl="0" eaLnBrk="1" fontAlgn="base" latinLnBrk="0" hangingPunct="1">
                        <a:lnSpc>
                          <a:spcPct val="100000"/>
                        </a:lnSpc>
                        <a:spcBef>
                          <a:spcPct val="50000"/>
                        </a:spcBef>
                        <a:spcAft>
                          <a:spcPct val="0"/>
                        </a:spcAft>
                        <a:buClrTx/>
                        <a:buSzTx/>
                        <a:buFont typeface="Wingdings" pitchFamily="2" charset="2"/>
                        <a:buChar char="§"/>
                        <a:tabLst/>
                      </a:pPr>
                      <a:r>
                        <a:rPr kumimoji="0" lang="en-US" sz="2400" b="1" i="0" u="none" strike="noStrike" cap="none" normalizeH="0" baseline="0" dirty="0">
                          <a:ln>
                            <a:noFill/>
                          </a:ln>
                          <a:solidFill>
                            <a:schemeClr val="tx1"/>
                          </a:solidFill>
                          <a:effectLst/>
                          <a:latin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rPr>
                        <a:t>Educação</a:t>
                      </a:r>
                      <a:r>
                        <a:rPr kumimoji="0" lang="en-US" sz="2400" b="1" i="0" u="none" strike="noStrike" cap="none" normalizeH="0" baseline="0" dirty="0">
                          <a:ln>
                            <a:noFill/>
                          </a:ln>
                          <a:solidFill>
                            <a:schemeClr val="tx1"/>
                          </a:solidFill>
                          <a:effectLst/>
                          <a:latin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rPr>
                        <a:t>Privada</a:t>
                      </a:r>
                      <a:endParaRPr kumimoji="0" lang="pt-BR" sz="2400" b="1"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28800">
                <a:tc>
                  <a:txBody>
                    <a:bodyPr/>
                    <a:lstStyle/>
                    <a:p>
                      <a:pPr marL="0" marR="0" lvl="0" indent="0" algn="l" defTabSz="914400" rtl="0" eaLnBrk="1" fontAlgn="base" latinLnBrk="0" hangingPunct="1">
                        <a:lnSpc>
                          <a:spcPct val="100000"/>
                        </a:lnSpc>
                        <a:spcBef>
                          <a:spcPct val="50000"/>
                        </a:spcBef>
                        <a:spcAft>
                          <a:spcPct val="0"/>
                        </a:spcAft>
                        <a:buClrTx/>
                        <a:buSzTx/>
                        <a:buFont typeface="Wingdings" pitchFamily="2" charset="2"/>
                        <a:buChar char="§"/>
                        <a:tabLst/>
                      </a:pPr>
                      <a:r>
                        <a:rPr kumimoji="0" lang="en-US" sz="2200" b="0" i="0" u="none" strike="noStrike" cap="none" normalizeH="0" baseline="0" dirty="0">
                          <a:ln>
                            <a:noFill/>
                          </a:ln>
                          <a:solidFill>
                            <a:schemeClr val="tx1"/>
                          </a:solidFill>
                          <a:effectLst/>
                          <a:latin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rPr>
                        <a:t>Peixes</a:t>
                      </a:r>
                      <a:r>
                        <a:rPr kumimoji="0" lang="en-US" sz="2400" b="1" i="0" u="none" strike="noStrike" cap="none" normalizeH="0" baseline="0" dirty="0">
                          <a:ln>
                            <a:noFill/>
                          </a:ln>
                          <a:solidFill>
                            <a:schemeClr val="tx1"/>
                          </a:solidFill>
                          <a:effectLst/>
                          <a:latin typeface="Times New Roman" pitchFamily="18" charset="0"/>
                        </a:rPr>
                        <a:t> no Mar</a:t>
                      </a:r>
                    </a:p>
                    <a:p>
                      <a:pPr marL="0" marR="0" lvl="0" indent="0" algn="l" defTabSz="914400" rtl="0" eaLnBrk="1" fontAlgn="base" latinLnBrk="0" hangingPunct="1">
                        <a:lnSpc>
                          <a:spcPct val="100000"/>
                        </a:lnSpc>
                        <a:spcBef>
                          <a:spcPct val="50000"/>
                        </a:spcBef>
                        <a:spcAft>
                          <a:spcPct val="0"/>
                        </a:spcAft>
                        <a:buClrTx/>
                        <a:buSzTx/>
                        <a:buFont typeface="Wingdings" pitchFamily="2" charset="2"/>
                        <a:buChar char="§"/>
                        <a:tabLst/>
                      </a:pPr>
                      <a:r>
                        <a:rPr kumimoji="0" lang="en-US" sz="2400" b="1" i="0" u="none" strike="noStrike" cap="none" normalizeH="0" baseline="0" dirty="0">
                          <a:ln>
                            <a:noFill/>
                          </a:ln>
                          <a:solidFill>
                            <a:schemeClr val="tx1"/>
                          </a:solidFill>
                          <a:effectLst/>
                          <a:latin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rPr>
                        <a:t>Meio</a:t>
                      </a:r>
                      <a:r>
                        <a:rPr kumimoji="0" lang="en-US" sz="2400" b="1" i="0" u="none" strike="noStrike" cap="none" normalizeH="0" baseline="0" dirty="0">
                          <a:ln>
                            <a:noFill/>
                          </a:ln>
                          <a:solidFill>
                            <a:schemeClr val="tx1"/>
                          </a:solidFill>
                          <a:effectLst/>
                          <a:latin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rPr>
                        <a:t>ambiente</a:t>
                      </a:r>
                      <a:endParaRPr kumimoji="0" lang="en-US" sz="2400" b="1"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pt-BR" sz="2400" b="1" i="0" u="none" strike="noStrike" cap="none" normalizeH="0" baseline="0" dirty="0">
                        <a:ln>
                          <a:noFill/>
                        </a:ln>
                        <a:solidFill>
                          <a:schemeClr val="tx2"/>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
                        <a:tabLst/>
                      </a:pPr>
                      <a:r>
                        <a:rPr kumimoji="0" lang="en-US" sz="2400" b="0" i="0" u="none" strike="noStrike" cap="none" normalizeH="0" baseline="0" dirty="0">
                          <a:ln>
                            <a:noFill/>
                          </a:ln>
                          <a:solidFill>
                            <a:schemeClr val="tx1"/>
                          </a:solidFill>
                          <a:effectLst/>
                          <a:latin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rPr>
                        <a:t>Defesa</a:t>
                      </a:r>
                      <a:r>
                        <a:rPr kumimoji="0" lang="en-US" sz="2400" b="1" i="0" u="none" strike="noStrike" cap="none" normalizeH="0" baseline="0" dirty="0">
                          <a:ln>
                            <a:noFill/>
                          </a:ln>
                          <a:solidFill>
                            <a:schemeClr val="tx1"/>
                          </a:solidFill>
                          <a:effectLst/>
                          <a:latin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rPr>
                        <a:t>Nacional</a:t>
                      </a:r>
                      <a:endParaRPr kumimoji="0" lang="en-US" sz="2400" b="1"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 typeface="Wingdings" pitchFamily="2" charset="2"/>
                        <a:buChar char="§"/>
                        <a:tabLst/>
                      </a:pPr>
                      <a:r>
                        <a:rPr kumimoji="0" lang="en-US" sz="2400" b="0" i="0" u="none" strike="noStrike" cap="none" normalizeH="0" baseline="0" dirty="0">
                          <a:ln>
                            <a:noFill/>
                          </a:ln>
                          <a:solidFill>
                            <a:schemeClr val="tx1"/>
                          </a:solidFill>
                          <a:effectLst/>
                          <a:latin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rPr>
                        <a:t>Sirene</a:t>
                      </a:r>
                      <a:r>
                        <a:rPr kumimoji="0" lang="en-US" sz="2400" b="1" i="0" u="none" strike="noStrike" cap="none" normalizeH="0" baseline="0" dirty="0">
                          <a:ln>
                            <a:noFill/>
                          </a:ln>
                          <a:solidFill>
                            <a:schemeClr val="tx1"/>
                          </a:solidFill>
                          <a:effectLst/>
                          <a:latin typeface="Times New Roman" pitchFamily="18" charset="0"/>
                        </a:rPr>
                        <a:t> de </a:t>
                      </a:r>
                      <a:r>
                        <a:rPr kumimoji="0" lang="en-US" sz="2400" b="1" i="0" u="none" strike="noStrike" cap="none" normalizeH="0" baseline="0" dirty="0" err="1">
                          <a:ln>
                            <a:noFill/>
                          </a:ln>
                          <a:solidFill>
                            <a:schemeClr val="tx1"/>
                          </a:solidFill>
                          <a:effectLst/>
                          <a:latin typeface="Times New Roman" pitchFamily="18" charset="0"/>
                        </a:rPr>
                        <a:t>Furacão</a:t>
                      </a:r>
                      <a:endParaRPr kumimoji="0" lang="pt-BR" sz="2400" b="1"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50191" name="Text Box 16"/>
          <p:cNvSpPr txBox="1">
            <a:spLocks noChangeArrowheads="1"/>
          </p:cNvSpPr>
          <p:nvPr/>
        </p:nvSpPr>
        <p:spPr bwMode="auto">
          <a:xfrm>
            <a:off x="551384" y="2060848"/>
            <a:ext cx="4102496" cy="4524315"/>
          </a:xfrm>
          <a:prstGeom prst="rect">
            <a:avLst/>
          </a:prstGeom>
          <a:solidFill>
            <a:schemeClr val="accent1">
              <a:lumMod val="20000"/>
              <a:lumOff val="80000"/>
            </a:schemeClr>
          </a:solidFill>
          <a:ln w="28575">
            <a:solidFill>
              <a:schemeClr val="tx1"/>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marL="457200" indent="-457200" eaLnBrk="1" hangingPunct="1">
              <a:spcBef>
                <a:spcPts val="0"/>
              </a:spcBef>
              <a:buClrTx/>
              <a:buSzTx/>
              <a:buFont typeface="Arial" panose="020B0604020202020204" pitchFamily="34" charset="0"/>
              <a:buChar char="•"/>
            </a:pPr>
            <a:r>
              <a:rPr lang="en-US" altLang="en-US" sz="3500" b="0" dirty="0">
                <a:latin typeface="Calibri" panose="020F0502020204030204" pitchFamily="34" charset="0"/>
                <a:cs typeface="Calibri" panose="020F0502020204030204" pitchFamily="34" charset="0"/>
              </a:rPr>
              <a:t> TV a Cabo</a:t>
            </a:r>
          </a:p>
          <a:p>
            <a:pPr marL="457200" indent="-457200" eaLnBrk="1" hangingPunct="1">
              <a:spcBef>
                <a:spcPts val="0"/>
              </a:spcBef>
              <a:buClrTx/>
              <a:buSzTx/>
              <a:buFont typeface="Arial" panose="020B0604020202020204" pitchFamily="34" charset="0"/>
              <a:buChar char="•"/>
            </a:pPr>
            <a:r>
              <a:rPr lang="en-US" altLang="en-US" sz="3500" b="0" dirty="0">
                <a:latin typeface="Calibri" panose="020F0502020204030204" pitchFamily="34" charset="0"/>
                <a:cs typeface="Calibri" panose="020F0502020204030204" pitchFamily="34" charset="0"/>
              </a:rPr>
              <a:t> </a:t>
            </a:r>
            <a:r>
              <a:rPr lang="en-US" altLang="en-US" sz="3500" b="0" dirty="0" err="1">
                <a:latin typeface="Calibri" panose="020F0502020204030204" pitchFamily="34" charset="0"/>
                <a:cs typeface="Calibri" panose="020F0502020204030204" pitchFamily="34" charset="0"/>
              </a:rPr>
              <a:t>Defesa</a:t>
            </a:r>
            <a:r>
              <a:rPr lang="en-US" altLang="en-US" sz="3500" b="0" dirty="0">
                <a:latin typeface="Calibri" panose="020F0502020204030204" pitchFamily="34" charset="0"/>
                <a:cs typeface="Calibri" panose="020F0502020204030204" pitchFamily="34" charset="0"/>
              </a:rPr>
              <a:t> Nacional</a:t>
            </a:r>
          </a:p>
          <a:p>
            <a:pPr marL="457200" indent="-457200" eaLnBrk="1" hangingPunct="1">
              <a:spcBef>
                <a:spcPts val="0"/>
              </a:spcBef>
              <a:buClrTx/>
              <a:buSzTx/>
              <a:buFont typeface="Arial" panose="020B0604020202020204" pitchFamily="34" charset="0"/>
              <a:buChar char="•"/>
            </a:pPr>
            <a:r>
              <a:rPr lang="en-US" altLang="en-US" sz="3500" b="0" dirty="0">
                <a:latin typeface="Calibri" panose="020F0502020204030204" pitchFamily="34" charset="0"/>
                <a:cs typeface="Calibri" panose="020F0502020204030204" pitchFamily="34" charset="0"/>
              </a:rPr>
              <a:t> </a:t>
            </a:r>
            <a:r>
              <a:rPr lang="en-US" altLang="en-US" sz="3500" b="0" dirty="0" err="1">
                <a:latin typeface="Calibri" panose="020F0502020204030204" pitchFamily="34" charset="0"/>
                <a:cs typeface="Calibri" panose="020F0502020204030204" pitchFamily="34" charset="0"/>
              </a:rPr>
              <a:t>Roupas</a:t>
            </a:r>
            <a:endParaRPr lang="en-US" altLang="en-US" sz="3500" b="0" dirty="0">
              <a:latin typeface="Calibri" panose="020F0502020204030204" pitchFamily="34" charset="0"/>
              <a:cs typeface="Calibri" panose="020F0502020204030204" pitchFamily="34" charset="0"/>
            </a:endParaRPr>
          </a:p>
          <a:p>
            <a:pPr marL="457200" indent="-457200" eaLnBrk="1" hangingPunct="1">
              <a:spcBef>
                <a:spcPts val="0"/>
              </a:spcBef>
              <a:buClrTx/>
              <a:buSzTx/>
              <a:buFont typeface="Arial" panose="020B0604020202020204" pitchFamily="34" charset="0"/>
              <a:buChar char="•"/>
            </a:pPr>
            <a:r>
              <a:rPr lang="en-US" altLang="en-US" sz="3500" b="0" dirty="0">
                <a:latin typeface="Calibri" panose="020F0502020204030204" pitchFamily="34" charset="0"/>
                <a:cs typeface="Calibri" panose="020F0502020204030204" pitchFamily="34" charset="0"/>
              </a:rPr>
              <a:t> </a:t>
            </a:r>
            <a:r>
              <a:rPr lang="en-US" altLang="en-US" sz="3500" b="0" dirty="0" err="1">
                <a:latin typeface="Calibri" panose="020F0502020204030204" pitchFamily="34" charset="0"/>
                <a:cs typeface="Calibri" panose="020F0502020204030204" pitchFamily="34" charset="0"/>
              </a:rPr>
              <a:t>Peixes</a:t>
            </a:r>
            <a:r>
              <a:rPr lang="en-US" altLang="en-US" sz="3500" b="0" dirty="0">
                <a:latin typeface="Calibri" panose="020F0502020204030204" pitchFamily="34" charset="0"/>
                <a:cs typeface="Calibri" panose="020F0502020204030204" pitchFamily="34" charset="0"/>
              </a:rPr>
              <a:t> no Mar</a:t>
            </a:r>
          </a:p>
          <a:p>
            <a:pPr marL="457200" indent="-457200" eaLnBrk="1" hangingPunct="1">
              <a:spcBef>
                <a:spcPts val="0"/>
              </a:spcBef>
              <a:buClrTx/>
              <a:buSzTx/>
              <a:buFont typeface="Arial" panose="020B0604020202020204" pitchFamily="34" charset="0"/>
              <a:buChar char="•"/>
            </a:pPr>
            <a:r>
              <a:rPr lang="en-US" altLang="en-US" sz="3500" b="0" dirty="0">
                <a:latin typeface="Calibri" panose="020F0502020204030204" pitchFamily="34" charset="0"/>
                <a:cs typeface="Calibri" panose="020F0502020204030204" pitchFamily="34" charset="0"/>
              </a:rPr>
              <a:t> </a:t>
            </a:r>
            <a:r>
              <a:rPr lang="en-US" altLang="en-US" sz="3500" b="0" dirty="0" err="1">
                <a:latin typeface="Calibri" panose="020F0502020204030204" pitchFamily="34" charset="0"/>
                <a:cs typeface="Calibri" panose="020F0502020204030204" pitchFamily="34" charset="0"/>
              </a:rPr>
              <a:t>Sorvetes</a:t>
            </a:r>
            <a:endParaRPr lang="en-US" altLang="en-US" sz="3500" b="0" dirty="0">
              <a:latin typeface="Calibri" panose="020F0502020204030204" pitchFamily="34" charset="0"/>
              <a:cs typeface="Calibri" panose="020F0502020204030204" pitchFamily="34" charset="0"/>
            </a:endParaRPr>
          </a:p>
          <a:p>
            <a:pPr marL="457200" indent="-457200" eaLnBrk="1" hangingPunct="1">
              <a:spcBef>
                <a:spcPts val="0"/>
              </a:spcBef>
              <a:buClrTx/>
              <a:buSzTx/>
              <a:buFont typeface="Arial" panose="020B0604020202020204" pitchFamily="34" charset="0"/>
              <a:buChar char="•"/>
            </a:pPr>
            <a:r>
              <a:rPr lang="en-US" altLang="en-US" sz="3500" b="0" dirty="0">
                <a:latin typeface="Calibri" panose="020F0502020204030204" pitchFamily="34" charset="0"/>
                <a:cs typeface="Calibri" panose="020F0502020204030204" pitchFamily="34" charset="0"/>
              </a:rPr>
              <a:t> </a:t>
            </a:r>
            <a:r>
              <a:rPr lang="en-US" altLang="en-US" sz="3500" b="0" dirty="0" err="1">
                <a:latin typeface="Calibri" panose="020F0502020204030204" pitchFamily="34" charset="0"/>
                <a:cs typeface="Calibri" panose="020F0502020204030204" pitchFamily="34" charset="0"/>
              </a:rPr>
              <a:t>Sirene</a:t>
            </a:r>
            <a:r>
              <a:rPr lang="en-US" altLang="en-US" sz="3500" b="0" dirty="0">
                <a:latin typeface="Calibri" panose="020F0502020204030204" pitchFamily="34" charset="0"/>
                <a:cs typeface="Calibri" panose="020F0502020204030204" pitchFamily="34" charset="0"/>
              </a:rPr>
              <a:t> de </a:t>
            </a:r>
            <a:r>
              <a:rPr lang="en-US" altLang="en-US" sz="3500" b="0" dirty="0" err="1">
                <a:latin typeface="Calibri" panose="020F0502020204030204" pitchFamily="34" charset="0"/>
                <a:cs typeface="Calibri" panose="020F0502020204030204" pitchFamily="34" charset="0"/>
              </a:rPr>
              <a:t>Furacão</a:t>
            </a:r>
            <a:endParaRPr lang="en-US" altLang="en-US" sz="3500" b="0" dirty="0">
              <a:latin typeface="Calibri" panose="020F0502020204030204" pitchFamily="34" charset="0"/>
              <a:cs typeface="Calibri" panose="020F0502020204030204" pitchFamily="34" charset="0"/>
            </a:endParaRPr>
          </a:p>
          <a:p>
            <a:pPr marL="457200" indent="-457200" eaLnBrk="1" hangingPunct="1">
              <a:spcBef>
                <a:spcPts val="0"/>
              </a:spcBef>
              <a:buClrTx/>
              <a:buSzTx/>
              <a:buFont typeface="Arial" panose="020B0604020202020204" pitchFamily="34" charset="0"/>
              <a:buChar char="•"/>
            </a:pPr>
            <a:r>
              <a:rPr lang="en-US" altLang="en-US" sz="3500" b="0" dirty="0">
                <a:latin typeface="Calibri" panose="020F0502020204030204" pitchFamily="34" charset="0"/>
                <a:cs typeface="Calibri" panose="020F0502020204030204" pitchFamily="34" charset="0"/>
              </a:rPr>
              <a:t> </a:t>
            </a:r>
            <a:r>
              <a:rPr lang="en-US" altLang="en-US" sz="3500" b="0" dirty="0" err="1">
                <a:latin typeface="Calibri" panose="020F0502020204030204" pitchFamily="34" charset="0"/>
                <a:cs typeface="Calibri" panose="020F0502020204030204" pitchFamily="34" charset="0"/>
              </a:rPr>
              <a:t>Educação</a:t>
            </a:r>
            <a:r>
              <a:rPr lang="en-US" altLang="en-US" sz="3500" b="0" dirty="0">
                <a:latin typeface="Calibri" panose="020F0502020204030204" pitchFamily="34" charset="0"/>
                <a:cs typeface="Calibri" panose="020F0502020204030204" pitchFamily="34" charset="0"/>
              </a:rPr>
              <a:t> </a:t>
            </a:r>
            <a:r>
              <a:rPr lang="en-US" altLang="en-US" sz="3500" b="0" dirty="0" err="1">
                <a:latin typeface="Calibri" panose="020F0502020204030204" pitchFamily="34" charset="0"/>
                <a:cs typeface="Calibri" panose="020F0502020204030204" pitchFamily="34" charset="0"/>
              </a:rPr>
              <a:t>Privada</a:t>
            </a:r>
            <a:endParaRPr lang="en-US" altLang="en-US" sz="3500" b="0" dirty="0">
              <a:latin typeface="Calibri" panose="020F0502020204030204" pitchFamily="34" charset="0"/>
              <a:cs typeface="Calibri" panose="020F0502020204030204" pitchFamily="34" charset="0"/>
            </a:endParaRPr>
          </a:p>
          <a:p>
            <a:pPr marL="457200" indent="-457200" eaLnBrk="1" hangingPunct="1">
              <a:spcBef>
                <a:spcPts val="0"/>
              </a:spcBef>
              <a:buClrTx/>
              <a:buSzTx/>
              <a:buFont typeface="Arial" panose="020B0604020202020204" pitchFamily="34" charset="0"/>
              <a:buChar char="•"/>
            </a:pPr>
            <a:r>
              <a:rPr lang="en-US" altLang="en-US" sz="3500" b="0" dirty="0">
                <a:latin typeface="Calibri" panose="020F0502020204030204" pitchFamily="34" charset="0"/>
                <a:cs typeface="Calibri" panose="020F0502020204030204" pitchFamily="34" charset="0"/>
              </a:rPr>
              <a:t> </a:t>
            </a:r>
            <a:r>
              <a:rPr lang="en-US" altLang="en-US" sz="3500" b="0" dirty="0" err="1">
                <a:latin typeface="Calibri" panose="020F0502020204030204" pitchFamily="34" charset="0"/>
                <a:cs typeface="Calibri" panose="020F0502020204030204" pitchFamily="34" charset="0"/>
              </a:rPr>
              <a:t>Meio</a:t>
            </a:r>
            <a:r>
              <a:rPr lang="en-US" altLang="en-US" sz="3500" b="0" dirty="0">
                <a:latin typeface="Calibri" panose="020F0502020204030204" pitchFamily="34" charset="0"/>
                <a:cs typeface="Calibri" panose="020F0502020204030204" pitchFamily="34" charset="0"/>
              </a:rPr>
              <a:t> </a:t>
            </a:r>
            <a:r>
              <a:rPr lang="en-US" altLang="en-US" sz="3500" b="0" dirty="0" err="1">
                <a:latin typeface="Calibri" panose="020F0502020204030204" pitchFamily="34" charset="0"/>
                <a:cs typeface="Calibri" panose="020F0502020204030204" pitchFamily="34" charset="0"/>
              </a:rPr>
              <a:t>ambiente</a:t>
            </a:r>
            <a:endParaRPr lang="en-US" altLang="en-US" sz="3500" b="0" dirty="0">
              <a:latin typeface="Calibri" panose="020F0502020204030204" pitchFamily="34" charset="0"/>
              <a:cs typeface="Calibri" panose="020F0502020204030204" pitchFamily="34" charset="0"/>
            </a:endParaRPr>
          </a:p>
        </p:txBody>
      </p:sp>
      <p:sp>
        <p:nvSpPr>
          <p:cNvPr id="50192" name="Text Box 22"/>
          <p:cNvSpPr txBox="1">
            <a:spLocks noChangeArrowheads="1"/>
          </p:cNvSpPr>
          <p:nvPr/>
        </p:nvSpPr>
        <p:spPr bwMode="auto">
          <a:xfrm>
            <a:off x="7991400" y="2059880"/>
            <a:ext cx="220980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2200" dirty="0">
                <a:latin typeface="Verdana" panose="020B0604030504040204" pitchFamily="34" charset="0"/>
              </a:rPr>
              <a:t>RIVAL?</a:t>
            </a:r>
          </a:p>
        </p:txBody>
      </p:sp>
      <p:sp>
        <p:nvSpPr>
          <p:cNvPr id="50193" name="Text Box 23"/>
          <p:cNvSpPr txBox="1">
            <a:spLocks noChangeArrowheads="1"/>
          </p:cNvSpPr>
          <p:nvPr/>
        </p:nvSpPr>
        <p:spPr bwMode="auto">
          <a:xfrm>
            <a:off x="6391200" y="2464693"/>
            <a:ext cx="510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2000" dirty="0">
                <a:latin typeface="Verdana" panose="020B0604030504040204" pitchFamily="34" charset="0"/>
              </a:rPr>
              <a:t>        SIM                    NÃO</a:t>
            </a:r>
          </a:p>
        </p:txBody>
      </p:sp>
      <p:sp>
        <p:nvSpPr>
          <p:cNvPr id="50194" name="Text Box 24"/>
          <p:cNvSpPr txBox="1">
            <a:spLocks noChangeArrowheads="1"/>
          </p:cNvSpPr>
          <p:nvPr/>
        </p:nvSpPr>
        <p:spPr bwMode="auto">
          <a:xfrm>
            <a:off x="5095801" y="2480567"/>
            <a:ext cx="409575"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2200" dirty="0">
                <a:latin typeface="Verdana" panose="020B0604030504040204" pitchFamily="34" charset="0"/>
              </a:rPr>
              <a:t>EXCLUDENTE?</a:t>
            </a:r>
          </a:p>
        </p:txBody>
      </p:sp>
      <p:sp>
        <p:nvSpPr>
          <p:cNvPr id="50195" name="Text Box 25"/>
          <p:cNvSpPr txBox="1">
            <a:spLocks noChangeArrowheads="1"/>
          </p:cNvSpPr>
          <p:nvPr/>
        </p:nvSpPr>
        <p:spPr bwMode="auto">
          <a:xfrm>
            <a:off x="5629200" y="3090168"/>
            <a:ext cx="457200" cy="298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2000" dirty="0">
                <a:latin typeface="Verdana" panose="020B0604030504040204" pitchFamily="34" charset="0"/>
              </a:rPr>
              <a:t>SIM</a:t>
            </a:r>
          </a:p>
          <a:p>
            <a:pPr eaLnBrk="1" hangingPunct="1">
              <a:spcBef>
                <a:spcPct val="50000"/>
              </a:spcBef>
              <a:buClrTx/>
              <a:buSzTx/>
              <a:buFontTx/>
              <a:buNone/>
            </a:pPr>
            <a:r>
              <a:rPr lang="en-US" altLang="en-US" sz="2000" dirty="0">
                <a:latin typeface="Verdana" panose="020B0604030504040204" pitchFamily="34" charset="0"/>
              </a:rPr>
              <a:t> </a:t>
            </a:r>
          </a:p>
          <a:p>
            <a:pPr eaLnBrk="1" hangingPunct="1">
              <a:spcBef>
                <a:spcPct val="50000"/>
              </a:spcBef>
              <a:buClrTx/>
              <a:buSzTx/>
              <a:buFontTx/>
              <a:buNone/>
            </a:pPr>
            <a:endParaRPr lang="en-US" altLang="en-US" sz="2000" dirty="0">
              <a:latin typeface="Verdana" panose="020B0604030504040204" pitchFamily="34" charset="0"/>
            </a:endParaRPr>
          </a:p>
          <a:p>
            <a:pPr eaLnBrk="1" hangingPunct="1">
              <a:spcBef>
                <a:spcPct val="50000"/>
              </a:spcBef>
              <a:buClrTx/>
              <a:buSzTx/>
              <a:buFontTx/>
              <a:buNone/>
            </a:pPr>
            <a:r>
              <a:rPr lang="en-US" altLang="en-US" sz="2000" dirty="0">
                <a:latin typeface="Verdana" panose="020B0604030504040204" pitchFamily="34" charset="0"/>
              </a:rPr>
              <a:t>NÃO</a:t>
            </a:r>
          </a:p>
        </p:txBody>
      </p:sp>
      <p:sp>
        <p:nvSpPr>
          <p:cNvPr id="50196" name="Rectangle 26"/>
          <p:cNvSpPr>
            <a:spLocks noChangeArrowheads="1"/>
          </p:cNvSpPr>
          <p:nvPr/>
        </p:nvSpPr>
        <p:spPr bwMode="auto">
          <a:xfrm>
            <a:off x="5095800" y="2099567"/>
            <a:ext cx="6688832" cy="44196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50197" name="Line 27"/>
          <p:cNvSpPr>
            <a:spLocks noChangeShapeType="1"/>
          </p:cNvSpPr>
          <p:nvPr/>
        </p:nvSpPr>
        <p:spPr bwMode="auto">
          <a:xfrm flipV="1">
            <a:off x="5095800" y="2464693"/>
            <a:ext cx="6688832" cy="15873"/>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50198" name="Line 28"/>
          <p:cNvSpPr>
            <a:spLocks noChangeShapeType="1"/>
          </p:cNvSpPr>
          <p:nvPr/>
        </p:nvSpPr>
        <p:spPr bwMode="auto">
          <a:xfrm flipV="1">
            <a:off x="5553000" y="2099567"/>
            <a:ext cx="0" cy="44196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50199" name="Line 29"/>
          <p:cNvSpPr>
            <a:spLocks noChangeShapeType="1"/>
          </p:cNvSpPr>
          <p:nvPr/>
        </p:nvSpPr>
        <p:spPr bwMode="auto">
          <a:xfrm flipH="1">
            <a:off x="5553000" y="4690367"/>
            <a:ext cx="533400"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50200" name="Line 30"/>
          <p:cNvSpPr>
            <a:spLocks noChangeShapeType="1"/>
          </p:cNvSpPr>
          <p:nvPr/>
        </p:nvSpPr>
        <p:spPr bwMode="auto">
          <a:xfrm flipH="1">
            <a:off x="5553000" y="2861567"/>
            <a:ext cx="533400"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50201" name="Rectangle 31"/>
          <p:cNvSpPr>
            <a:spLocks noChangeArrowheads="1"/>
          </p:cNvSpPr>
          <p:nvPr/>
        </p:nvSpPr>
        <p:spPr bwMode="auto">
          <a:xfrm>
            <a:off x="5553000" y="2099567"/>
            <a:ext cx="533400" cy="762000"/>
          </a:xfrm>
          <a:prstGeom prst="rect">
            <a:avLst/>
          </a:prstGeom>
          <a:solidFill>
            <a:schemeClr val="hlink"/>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50202" name="Rectangle 32"/>
          <p:cNvSpPr>
            <a:spLocks noChangeArrowheads="1"/>
          </p:cNvSpPr>
          <p:nvPr/>
        </p:nvSpPr>
        <p:spPr bwMode="auto">
          <a:xfrm>
            <a:off x="5095800" y="2099567"/>
            <a:ext cx="457200" cy="381000"/>
          </a:xfrm>
          <a:prstGeom prst="rect">
            <a:avLst/>
          </a:prstGeom>
          <a:solidFill>
            <a:schemeClr val="hlink"/>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50203" name="Line 33"/>
          <p:cNvSpPr>
            <a:spLocks noChangeShapeType="1"/>
          </p:cNvSpPr>
          <p:nvPr/>
        </p:nvSpPr>
        <p:spPr bwMode="auto">
          <a:xfrm flipV="1">
            <a:off x="8904312" y="2480567"/>
            <a:ext cx="0" cy="3810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1" name="Rectangle 7"/>
          <p:cNvSpPr>
            <a:spLocks noGrp="1" noChangeArrowheads="1"/>
          </p:cNvSpPr>
          <p:nvPr>
            <p:ph type="title"/>
          </p:nvPr>
        </p:nvSpPr>
        <p:spPr>
          <a:xfrm>
            <a:off x="623392" y="438175"/>
            <a:ext cx="11017224" cy="1190625"/>
          </a:xfrm>
          <a:noFill/>
        </p:spPr>
        <p:txBody>
          <a:bodyPr/>
          <a:lstStyle/>
          <a:p>
            <a:pPr algn="ctr"/>
            <a:r>
              <a:rPr lang="en-US" altLang="en-US" sz="4800" b="1" dirty="0">
                <a:solidFill>
                  <a:schemeClr val="tx1"/>
                </a:solidFill>
                <a:latin typeface="Calibri" panose="020F0502020204030204" pitchFamily="34" charset="0"/>
                <a:cs typeface="Calibri" panose="020F0502020204030204" pitchFamily="34" charset="0"/>
              </a:rPr>
              <a:t>Bens </a:t>
            </a:r>
            <a:r>
              <a:rPr lang="en-US" altLang="en-US" sz="4800" b="1" dirty="0" err="1">
                <a:solidFill>
                  <a:schemeClr val="tx1"/>
                </a:solidFill>
                <a:latin typeface="Calibri" panose="020F0502020204030204" pitchFamily="34" charset="0"/>
                <a:cs typeface="Calibri" panose="020F0502020204030204" pitchFamily="34" charset="0"/>
              </a:rPr>
              <a:t>Públicos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Privados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Recursos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Comuns</a:t>
            </a:r>
            <a:r>
              <a:rPr lang="en-US" altLang="en-US" sz="4800" b="1" dirty="0">
                <a:solidFill>
                  <a:schemeClr val="tx1"/>
                </a:solidFill>
                <a:latin typeface="Calibri" panose="020F0502020204030204" pitchFamily="34" charset="0"/>
                <a:cs typeface="Calibri" panose="020F0502020204030204" pitchFamily="34" charset="0"/>
              </a:rPr>
              <a:t> e </a:t>
            </a:r>
            <a:r>
              <a:rPr lang="en-US" altLang="en-US" sz="4800" b="1" dirty="0" err="1">
                <a:solidFill>
                  <a:schemeClr val="tx1"/>
                </a:solidFill>
                <a:latin typeface="Calibri" panose="020F0502020204030204" pitchFamily="34" charset="0"/>
                <a:cs typeface="Calibri" panose="020F0502020204030204" pitchFamily="34" charset="0"/>
              </a:rPr>
              <a:t>Monopólios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Naturais</a:t>
            </a:r>
            <a:endParaRPr lang="en-US" altLang="en-US" sz="4800" b="1"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ângulo 8"/>
          <p:cNvSpPr/>
          <p:nvPr/>
        </p:nvSpPr>
        <p:spPr bwMode="auto">
          <a:xfrm>
            <a:off x="1415480" y="3980850"/>
            <a:ext cx="9525000" cy="2880320"/>
          </a:xfrm>
          <a:prstGeom prst="rect">
            <a:avLst/>
          </a:prstGeom>
          <a:solidFill>
            <a:schemeClr val="bg1">
              <a:lumMod val="95000"/>
            </a:schemeClr>
          </a:solidFill>
          <a:ln w="9525" cap="flat" cmpd="sng" algn="ctr">
            <a:solidFill>
              <a:schemeClr val="bg2"/>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Tx/>
              <a:buNone/>
              <a:tabLst/>
            </a:pPr>
            <a:endParaRPr kumimoji="0" lang="pt-BR" sz="3200" b="1" i="0" u="none" strike="noStrike" cap="none" normalizeH="0" baseline="0">
              <a:ln>
                <a:noFill/>
              </a:ln>
              <a:solidFill>
                <a:schemeClr val="bg2"/>
              </a:solidFill>
              <a:effectLst/>
              <a:latin typeface="Times New Roman" pitchFamily="18" charset="0"/>
            </a:endParaRPr>
          </a:p>
        </p:txBody>
      </p:sp>
      <p:sp>
        <p:nvSpPr>
          <p:cNvPr id="7" name="Retângulo 6"/>
          <p:cNvSpPr/>
          <p:nvPr/>
        </p:nvSpPr>
        <p:spPr bwMode="auto">
          <a:xfrm>
            <a:off x="1127448" y="1624732"/>
            <a:ext cx="10153128" cy="2301824"/>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a:ln>
                <a:noFill/>
              </a:ln>
              <a:solidFill>
                <a:schemeClr val="tx1"/>
              </a:solidFill>
              <a:effectLst/>
              <a:latin typeface="Arial" charset="0"/>
            </a:endParaRPr>
          </a:p>
        </p:txBody>
      </p:sp>
      <p:sp>
        <p:nvSpPr>
          <p:cNvPr id="5" name="Rectangle 3"/>
          <p:cNvSpPr txBox="1">
            <a:spLocks noChangeArrowheads="1"/>
          </p:cNvSpPr>
          <p:nvPr/>
        </p:nvSpPr>
        <p:spPr bwMode="auto">
          <a:xfrm>
            <a:off x="1905000" y="857250"/>
            <a:ext cx="8229600" cy="4572000"/>
          </a:xfrm>
          <a:prstGeom prst="rect">
            <a:avLst/>
          </a:prstGeom>
          <a:noFill/>
          <a:ln w="9525">
            <a:noFill/>
            <a:miter lim="800000"/>
            <a:headEnd/>
            <a:tailEnd/>
          </a:ln>
        </p:spPr>
        <p:txBody>
          <a:bodyPr/>
          <a:lstStyle/>
          <a:p>
            <a:pPr marL="609600" indent="-609600">
              <a:spcBef>
                <a:spcPct val="20000"/>
              </a:spcBef>
              <a:buClr>
                <a:schemeClr val="bg2"/>
              </a:buClr>
              <a:buSzPct val="75000"/>
              <a:buFont typeface="Wingdings" pitchFamily="2" charset="2"/>
              <a:buChar char="n"/>
              <a:defRPr/>
            </a:pPr>
            <a:endParaRPr lang="en-US" b="0" kern="0">
              <a:solidFill>
                <a:schemeClr val="tx2"/>
              </a:solidFill>
              <a:latin typeface="Tahoma" pitchFamily="34" charset="0"/>
            </a:endParaRPr>
          </a:p>
          <a:p>
            <a:pPr marL="609600" indent="-609600">
              <a:spcBef>
                <a:spcPct val="20000"/>
              </a:spcBef>
              <a:buClr>
                <a:schemeClr val="bg2"/>
              </a:buClr>
              <a:buSzPct val="90000"/>
              <a:defRPr/>
            </a:pPr>
            <a:r>
              <a:rPr lang="en-US" b="0" kern="0">
                <a:solidFill>
                  <a:schemeClr val="hlink"/>
                </a:solidFill>
                <a:latin typeface="+mn-lt"/>
              </a:rPr>
              <a:t>	</a:t>
            </a:r>
            <a:endParaRPr lang="en-US" sz="2400" b="0" kern="0">
              <a:solidFill>
                <a:schemeClr val="tx2"/>
              </a:solidFill>
              <a:latin typeface="+mn-lt"/>
            </a:endParaRPr>
          </a:p>
          <a:p>
            <a:pPr marL="609600" indent="-609600">
              <a:lnSpc>
                <a:spcPct val="55000"/>
              </a:lnSpc>
              <a:spcBef>
                <a:spcPct val="20000"/>
              </a:spcBef>
              <a:buClr>
                <a:schemeClr val="bg2"/>
              </a:buClr>
              <a:buSzPct val="90000"/>
              <a:defRPr/>
            </a:pPr>
            <a:endParaRPr lang="en-US" sz="2400" b="0" kern="0">
              <a:latin typeface="+mn-lt"/>
            </a:endParaRPr>
          </a:p>
          <a:p>
            <a:pPr marL="609600" indent="-609600">
              <a:lnSpc>
                <a:spcPct val="60000"/>
              </a:lnSpc>
              <a:spcBef>
                <a:spcPct val="20000"/>
              </a:spcBef>
              <a:buClr>
                <a:schemeClr val="bg2"/>
              </a:buClr>
              <a:buSzPct val="75000"/>
              <a:defRPr/>
            </a:pPr>
            <a:endParaRPr lang="en-US" sz="2000" b="0" kern="0">
              <a:solidFill>
                <a:schemeClr val="tx2"/>
              </a:solidFill>
              <a:latin typeface="Tahoma" pitchFamily="34" charset="0"/>
            </a:endParaRPr>
          </a:p>
        </p:txBody>
      </p:sp>
      <p:graphicFrame>
        <p:nvGraphicFramePr>
          <p:cNvPr id="6" name="Group 39"/>
          <p:cNvGraphicFramePr>
            <a:graphicFrameLocks noGrp="1"/>
          </p:cNvGraphicFramePr>
          <p:nvPr>
            <p:extLst>
              <p:ext uri="{D42A27DB-BD31-4B8C-83A1-F6EECF244321}">
                <p14:modId xmlns:p14="http://schemas.microsoft.com/office/powerpoint/2010/main" val="2851350800"/>
              </p:ext>
            </p:extLst>
          </p:nvPr>
        </p:nvGraphicFramePr>
        <p:xfrm>
          <a:off x="2329880" y="4679775"/>
          <a:ext cx="8610600" cy="2133600"/>
        </p:xfrm>
        <a:graphic>
          <a:graphicData uri="http://schemas.openxmlformats.org/drawingml/2006/table">
            <a:tbl>
              <a:tblPr/>
              <a:tblGrid>
                <a:gridCol w="4247761">
                  <a:extLst>
                    <a:ext uri="{9D8B030D-6E8A-4147-A177-3AD203B41FA5}">
                      <a16:colId xmlns:a16="http://schemas.microsoft.com/office/drawing/2014/main" val="20000"/>
                    </a:ext>
                  </a:extLst>
                </a:gridCol>
                <a:gridCol w="4362839">
                  <a:extLst>
                    <a:ext uri="{9D8B030D-6E8A-4147-A177-3AD203B41FA5}">
                      <a16:colId xmlns:a16="http://schemas.microsoft.com/office/drawing/2014/main" val="20001"/>
                    </a:ext>
                  </a:extLst>
                </a:gridCol>
              </a:tblGrid>
              <a:tr h="1066800">
                <a:tc>
                  <a:txBody>
                    <a:bodyPr/>
                    <a:lstStyle/>
                    <a:p>
                      <a:pPr marL="0" marR="0" lvl="0" indent="0" algn="l" defTabSz="914400" rtl="0" eaLnBrk="1" fontAlgn="base" latinLnBrk="0" hangingPunct="1">
                        <a:lnSpc>
                          <a:spcPct val="100000"/>
                        </a:lnSpc>
                        <a:spcBef>
                          <a:spcPct val="50000"/>
                        </a:spcBef>
                        <a:spcAft>
                          <a:spcPct val="0"/>
                        </a:spcAft>
                        <a:buClrTx/>
                        <a:buSzTx/>
                        <a:buFont typeface="Wingdings" pitchFamily="2" charset="2"/>
                        <a:buChar char="§"/>
                        <a:tabLst/>
                      </a:pPr>
                      <a:r>
                        <a:rPr kumimoji="0" lang="en-US" sz="2200" b="1" i="0" u="none" strike="noStrike" cap="none" normalizeH="0" baseline="0" dirty="0">
                          <a:ln>
                            <a:noFill/>
                          </a:ln>
                          <a:solidFill>
                            <a:schemeClr val="tx1"/>
                          </a:solidFill>
                          <a:effectLst/>
                          <a:latin typeface="Times New Roman" pitchFamily="18" charset="0"/>
                        </a:rPr>
                        <a:t>com </a:t>
                      </a:r>
                      <a:r>
                        <a:rPr kumimoji="0" lang="en-US" sz="2200" b="1" i="0" u="none" strike="noStrike" cap="none" normalizeH="0" baseline="0" dirty="0" err="1">
                          <a:ln>
                            <a:noFill/>
                          </a:ln>
                          <a:solidFill>
                            <a:schemeClr val="tx1"/>
                          </a:solidFill>
                          <a:effectLst/>
                          <a:latin typeface="Times New Roman" pitchFamily="18" charset="0"/>
                        </a:rPr>
                        <a:t>pedágio</a:t>
                      </a:r>
                      <a:r>
                        <a:rPr kumimoji="0" lang="en-US" sz="2200" b="1" i="0" u="none" strike="noStrike" cap="none" normalizeH="0" baseline="0" dirty="0">
                          <a:ln>
                            <a:noFill/>
                          </a:ln>
                          <a:solidFill>
                            <a:schemeClr val="tx1"/>
                          </a:solidFill>
                          <a:effectLst/>
                          <a:latin typeface="Times New Roman" pitchFamily="18" charset="0"/>
                        </a:rPr>
                        <a:t> </a:t>
                      </a:r>
                      <a:r>
                        <a:rPr kumimoji="0" lang="en-US" sz="2200" b="1" i="0" u="none" strike="noStrike" cap="none" normalizeH="0" baseline="0" dirty="0" err="1">
                          <a:ln>
                            <a:noFill/>
                          </a:ln>
                          <a:solidFill>
                            <a:schemeClr val="tx1"/>
                          </a:solidFill>
                          <a:effectLst/>
                          <a:latin typeface="Times New Roman" pitchFamily="18" charset="0"/>
                        </a:rPr>
                        <a:t>congestionadas</a:t>
                      </a:r>
                      <a:endParaRPr kumimoji="0" lang="en-US" sz="2200" b="1"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pt-BR" sz="20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 typeface="Wingdings" pitchFamily="2" charset="2"/>
                        <a:buChar char="§"/>
                        <a:tabLst/>
                      </a:pPr>
                      <a:r>
                        <a:rPr kumimoji="0" lang="en-US" sz="2200" b="1" i="0" u="none" strike="noStrike" cap="none" normalizeH="0" baseline="0" dirty="0">
                          <a:ln>
                            <a:noFill/>
                          </a:ln>
                          <a:solidFill>
                            <a:schemeClr val="tx1"/>
                          </a:solidFill>
                          <a:effectLst/>
                          <a:latin typeface="Times New Roman" pitchFamily="18" charset="0"/>
                        </a:rPr>
                        <a:t>com </a:t>
                      </a:r>
                      <a:r>
                        <a:rPr kumimoji="0" lang="en-US" sz="2200" b="1" i="0" u="none" strike="noStrike" cap="none" normalizeH="0" baseline="0" dirty="0" err="1">
                          <a:ln>
                            <a:noFill/>
                          </a:ln>
                          <a:solidFill>
                            <a:schemeClr val="tx1"/>
                          </a:solidFill>
                          <a:effectLst/>
                          <a:latin typeface="Times New Roman" pitchFamily="18" charset="0"/>
                        </a:rPr>
                        <a:t>pedágio</a:t>
                      </a:r>
                      <a:r>
                        <a:rPr kumimoji="0" lang="en-US" sz="2200" b="1" i="0" u="none" strike="noStrike" cap="none" normalizeH="0" baseline="0" dirty="0">
                          <a:ln>
                            <a:noFill/>
                          </a:ln>
                          <a:solidFill>
                            <a:schemeClr val="tx1"/>
                          </a:solidFill>
                          <a:effectLst/>
                          <a:latin typeface="Times New Roman" pitchFamily="18" charset="0"/>
                        </a:rPr>
                        <a:t> </a:t>
                      </a:r>
                      <a:r>
                        <a:rPr kumimoji="0" lang="en-US" sz="2200" b="1" i="0" u="none" strike="noStrike" cap="none" normalizeH="0" baseline="0" dirty="0" err="1">
                          <a:ln>
                            <a:noFill/>
                          </a:ln>
                          <a:solidFill>
                            <a:schemeClr val="tx1"/>
                          </a:solidFill>
                          <a:effectLst/>
                          <a:latin typeface="Times New Roman" pitchFamily="18" charset="0"/>
                        </a:rPr>
                        <a:t>não</a:t>
                      </a:r>
                      <a:r>
                        <a:rPr kumimoji="0" lang="en-US" sz="2200" b="1" i="0" u="none" strike="noStrike" cap="none" normalizeH="0" baseline="0" dirty="0">
                          <a:ln>
                            <a:noFill/>
                          </a:ln>
                          <a:solidFill>
                            <a:schemeClr val="tx1"/>
                          </a:solidFill>
                          <a:effectLst/>
                          <a:latin typeface="Times New Roman" pitchFamily="18" charset="0"/>
                        </a:rPr>
                        <a:t> </a:t>
                      </a:r>
                      <a:r>
                        <a:rPr kumimoji="0" lang="en-US" sz="2200" b="1" i="0" u="none" strike="noStrike" cap="none" normalizeH="0" baseline="0" dirty="0" err="1">
                          <a:ln>
                            <a:noFill/>
                          </a:ln>
                          <a:solidFill>
                            <a:schemeClr val="tx1"/>
                          </a:solidFill>
                          <a:effectLst/>
                          <a:latin typeface="Times New Roman" pitchFamily="18" charset="0"/>
                        </a:rPr>
                        <a:t>congestionadas</a:t>
                      </a:r>
                      <a:endParaRPr kumimoji="0" lang="en-US" sz="2200" b="1"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pt-BR" sz="20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6680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
                        <a:tabLst/>
                      </a:pPr>
                      <a:r>
                        <a:rPr kumimoji="0" lang="en-US" sz="2400" b="0" i="0" u="none" strike="noStrike" cap="none" normalizeH="0" baseline="0" dirty="0">
                          <a:ln>
                            <a:noFill/>
                          </a:ln>
                          <a:solidFill>
                            <a:schemeClr val="tx1"/>
                          </a:solidFill>
                          <a:effectLst/>
                          <a:latin typeface="Times New Roman" pitchFamily="18" charset="0"/>
                        </a:rPr>
                        <a:t> </a:t>
                      </a:r>
                      <a:r>
                        <a:rPr kumimoji="0" lang="en-US" sz="2200" b="1" i="0" u="none" strike="noStrike" cap="none" normalizeH="0" baseline="0" dirty="0" err="1">
                          <a:ln>
                            <a:noFill/>
                          </a:ln>
                          <a:solidFill>
                            <a:schemeClr val="tx1"/>
                          </a:solidFill>
                          <a:effectLst/>
                          <a:latin typeface="Times New Roman" pitchFamily="18" charset="0"/>
                        </a:rPr>
                        <a:t>sem</a:t>
                      </a:r>
                      <a:r>
                        <a:rPr kumimoji="0" lang="en-US" sz="2200" b="1" i="0" u="none" strike="noStrike" cap="none" normalizeH="0" baseline="0" dirty="0">
                          <a:ln>
                            <a:noFill/>
                          </a:ln>
                          <a:solidFill>
                            <a:schemeClr val="tx1"/>
                          </a:solidFill>
                          <a:effectLst/>
                          <a:latin typeface="Times New Roman" pitchFamily="18" charset="0"/>
                        </a:rPr>
                        <a:t> </a:t>
                      </a:r>
                      <a:r>
                        <a:rPr kumimoji="0" lang="en-US" sz="2200" b="1" i="0" u="none" strike="noStrike" cap="none" normalizeH="0" baseline="0" dirty="0" err="1">
                          <a:ln>
                            <a:noFill/>
                          </a:ln>
                          <a:solidFill>
                            <a:schemeClr val="tx1"/>
                          </a:solidFill>
                          <a:effectLst/>
                          <a:latin typeface="Times New Roman" pitchFamily="18" charset="0"/>
                        </a:rPr>
                        <a:t>pedágio</a:t>
                      </a:r>
                      <a:r>
                        <a:rPr kumimoji="0" lang="en-US" sz="2200" b="1" i="0" u="none" strike="noStrike" cap="none" normalizeH="0" baseline="0" dirty="0">
                          <a:ln>
                            <a:noFill/>
                          </a:ln>
                          <a:solidFill>
                            <a:schemeClr val="tx1"/>
                          </a:solidFill>
                          <a:effectLst/>
                          <a:latin typeface="Times New Roman" pitchFamily="18" charset="0"/>
                        </a:rPr>
                        <a:t> </a:t>
                      </a:r>
                      <a:r>
                        <a:rPr kumimoji="0" lang="en-US" sz="2200" b="1" i="0" u="none" strike="noStrike" cap="none" normalizeH="0" baseline="0" dirty="0" err="1">
                          <a:ln>
                            <a:noFill/>
                          </a:ln>
                          <a:solidFill>
                            <a:schemeClr val="tx1"/>
                          </a:solidFill>
                          <a:effectLst/>
                          <a:latin typeface="Times New Roman" pitchFamily="18" charset="0"/>
                        </a:rPr>
                        <a:t>congestionadas</a:t>
                      </a:r>
                      <a:endParaRPr kumimoji="0" lang="pt-BR" sz="22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
                        <a:tabLst/>
                      </a:pPr>
                      <a:r>
                        <a:rPr kumimoji="0" lang="en-US" sz="2400" b="0" i="0" u="none" strike="noStrike" cap="none" normalizeH="0" baseline="0" dirty="0">
                          <a:ln>
                            <a:noFill/>
                          </a:ln>
                          <a:solidFill>
                            <a:schemeClr val="tx1"/>
                          </a:solidFill>
                          <a:effectLst/>
                          <a:latin typeface="Times New Roman" pitchFamily="18" charset="0"/>
                        </a:rPr>
                        <a:t> </a:t>
                      </a:r>
                      <a:r>
                        <a:rPr kumimoji="0" lang="en-US" sz="2200" b="1" i="0" u="none" strike="noStrike" cap="none" normalizeH="0" baseline="0" dirty="0" err="1">
                          <a:ln>
                            <a:noFill/>
                          </a:ln>
                          <a:solidFill>
                            <a:schemeClr val="tx1"/>
                          </a:solidFill>
                          <a:effectLst/>
                          <a:latin typeface="Times New Roman" pitchFamily="18" charset="0"/>
                        </a:rPr>
                        <a:t>sem</a:t>
                      </a:r>
                      <a:r>
                        <a:rPr kumimoji="0" lang="en-US" sz="2200" b="1" i="0" u="none" strike="noStrike" cap="none" normalizeH="0" baseline="0" dirty="0">
                          <a:ln>
                            <a:noFill/>
                          </a:ln>
                          <a:solidFill>
                            <a:schemeClr val="tx1"/>
                          </a:solidFill>
                          <a:effectLst/>
                          <a:latin typeface="Times New Roman" pitchFamily="18" charset="0"/>
                        </a:rPr>
                        <a:t> </a:t>
                      </a:r>
                      <a:r>
                        <a:rPr kumimoji="0" lang="en-US" sz="2200" b="1" i="0" u="none" strike="noStrike" cap="none" normalizeH="0" baseline="0" dirty="0" err="1">
                          <a:ln>
                            <a:noFill/>
                          </a:ln>
                          <a:solidFill>
                            <a:schemeClr val="tx1"/>
                          </a:solidFill>
                          <a:effectLst/>
                          <a:latin typeface="Times New Roman" pitchFamily="18" charset="0"/>
                        </a:rPr>
                        <a:t>pedágio</a:t>
                      </a:r>
                      <a:r>
                        <a:rPr kumimoji="0" lang="en-US" sz="2200" b="1" i="0" u="none" strike="noStrike" cap="none" normalizeH="0" baseline="0" dirty="0">
                          <a:ln>
                            <a:noFill/>
                          </a:ln>
                          <a:solidFill>
                            <a:schemeClr val="tx1"/>
                          </a:solidFill>
                          <a:effectLst/>
                          <a:latin typeface="Times New Roman" pitchFamily="18" charset="0"/>
                        </a:rPr>
                        <a:t> </a:t>
                      </a:r>
                      <a:r>
                        <a:rPr kumimoji="0" lang="en-US" sz="2200" b="1" i="0" u="none" strike="noStrike" cap="none" normalizeH="0" baseline="0" dirty="0" err="1">
                          <a:ln>
                            <a:noFill/>
                          </a:ln>
                          <a:solidFill>
                            <a:schemeClr val="tx1"/>
                          </a:solidFill>
                          <a:effectLst/>
                          <a:latin typeface="Times New Roman" pitchFamily="18" charset="0"/>
                        </a:rPr>
                        <a:t>não</a:t>
                      </a:r>
                      <a:r>
                        <a:rPr kumimoji="0" lang="en-US" sz="2200" b="1" i="0" u="none" strike="noStrike" cap="none" normalizeH="0" baseline="0" dirty="0">
                          <a:ln>
                            <a:noFill/>
                          </a:ln>
                          <a:solidFill>
                            <a:schemeClr val="tx1"/>
                          </a:solidFill>
                          <a:effectLst/>
                          <a:latin typeface="Times New Roman" pitchFamily="18" charset="0"/>
                        </a:rPr>
                        <a:t> </a:t>
                      </a:r>
                      <a:r>
                        <a:rPr kumimoji="0" lang="en-US" sz="2200" b="1" i="0" u="none" strike="noStrike" cap="none" normalizeH="0" baseline="0" dirty="0" err="1">
                          <a:ln>
                            <a:noFill/>
                          </a:ln>
                          <a:solidFill>
                            <a:schemeClr val="tx1"/>
                          </a:solidFill>
                          <a:effectLst/>
                          <a:latin typeface="Times New Roman" pitchFamily="18" charset="0"/>
                        </a:rPr>
                        <a:t>congestionadas</a:t>
                      </a:r>
                      <a:endParaRPr kumimoji="0" lang="pt-BR" sz="2200" b="1"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51215" name="Text Box 15"/>
          <p:cNvSpPr txBox="1">
            <a:spLocks noChangeArrowheads="1"/>
          </p:cNvSpPr>
          <p:nvPr/>
        </p:nvSpPr>
        <p:spPr bwMode="auto">
          <a:xfrm>
            <a:off x="3908748" y="1696740"/>
            <a:ext cx="72390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marL="342900" indent="-342900" eaLnBrk="1" hangingPunct="1">
              <a:spcBef>
                <a:spcPts val="0"/>
              </a:spcBef>
              <a:buClrTx/>
              <a:buSzTx/>
              <a:buFont typeface="Arial" panose="020B0604020202020204" pitchFamily="34" charset="0"/>
              <a:buChar char="•"/>
            </a:pPr>
            <a:r>
              <a:rPr lang="en-US" altLang="en-US" sz="3600" b="0" dirty="0">
                <a:latin typeface="Calibri" panose="020F0502020204030204" pitchFamily="34" charset="0"/>
                <a:cs typeface="Calibri" panose="020F0502020204030204" pitchFamily="34" charset="0"/>
              </a:rPr>
              <a:t>com </a:t>
            </a:r>
            <a:r>
              <a:rPr lang="en-US" altLang="en-US" sz="3600" b="0" dirty="0" err="1">
                <a:latin typeface="Calibri" panose="020F0502020204030204" pitchFamily="34" charset="0"/>
                <a:cs typeface="Calibri" panose="020F0502020204030204" pitchFamily="34" charset="0"/>
              </a:rPr>
              <a:t>pedágio</a:t>
            </a:r>
            <a:r>
              <a:rPr lang="en-US" altLang="en-US" sz="3600" b="0" dirty="0">
                <a:latin typeface="Calibri" panose="020F0502020204030204" pitchFamily="34" charset="0"/>
                <a:cs typeface="Calibri" panose="020F0502020204030204" pitchFamily="34" charset="0"/>
              </a:rPr>
              <a:t> </a:t>
            </a:r>
            <a:r>
              <a:rPr lang="en-US" altLang="en-US" sz="3600" b="0" dirty="0" err="1">
                <a:latin typeface="Calibri" panose="020F0502020204030204" pitchFamily="34" charset="0"/>
                <a:cs typeface="Calibri" panose="020F0502020204030204" pitchFamily="34" charset="0"/>
              </a:rPr>
              <a:t>não</a:t>
            </a:r>
            <a:r>
              <a:rPr lang="en-US" altLang="en-US" sz="3600" b="0" dirty="0">
                <a:latin typeface="Calibri" panose="020F0502020204030204" pitchFamily="34" charset="0"/>
                <a:cs typeface="Calibri" panose="020F0502020204030204" pitchFamily="34" charset="0"/>
              </a:rPr>
              <a:t> </a:t>
            </a:r>
            <a:r>
              <a:rPr lang="en-US" altLang="en-US" sz="3600" b="0" dirty="0" err="1">
                <a:latin typeface="Calibri" panose="020F0502020204030204" pitchFamily="34" charset="0"/>
                <a:cs typeface="Calibri" panose="020F0502020204030204" pitchFamily="34" charset="0"/>
              </a:rPr>
              <a:t>congestionadas</a:t>
            </a:r>
            <a:endParaRPr lang="en-US" altLang="en-US" sz="3600" b="0" dirty="0">
              <a:latin typeface="Calibri" panose="020F0502020204030204" pitchFamily="34" charset="0"/>
              <a:cs typeface="Calibri" panose="020F0502020204030204" pitchFamily="34" charset="0"/>
            </a:endParaRPr>
          </a:p>
          <a:p>
            <a:pPr marL="342900" indent="-342900" eaLnBrk="1" hangingPunct="1">
              <a:spcBef>
                <a:spcPts val="0"/>
              </a:spcBef>
              <a:buClrTx/>
              <a:buSzTx/>
              <a:buFont typeface="Arial" panose="020B0604020202020204" pitchFamily="34" charset="0"/>
              <a:buChar char="•"/>
            </a:pPr>
            <a:r>
              <a:rPr lang="en-US" altLang="en-US" sz="3600" b="0" dirty="0" err="1">
                <a:latin typeface="Calibri" panose="020F0502020204030204" pitchFamily="34" charset="0"/>
                <a:cs typeface="Calibri" panose="020F0502020204030204" pitchFamily="34" charset="0"/>
              </a:rPr>
              <a:t>sem</a:t>
            </a:r>
            <a:r>
              <a:rPr lang="en-US" altLang="en-US" sz="3600" b="0" dirty="0">
                <a:latin typeface="Calibri" panose="020F0502020204030204" pitchFamily="34" charset="0"/>
                <a:cs typeface="Calibri" panose="020F0502020204030204" pitchFamily="34" charset="0"/>
              </a:rPr>
              <a:t> </a:t>
            </a:r>
            <a:r>
              <a:rPr lang="en-US" altLang="en-US" sz="3600" b="0" dirty="0" err="1">
                <a:latin typeface="Calibri" panose="020F0502020204030204" pitchFamily="34" charset="0"/>
                <a:cs typeface="Calibri" panose="020F0502020204030204" pitchFamily="34" charset="0"/>
              </a:rPr>
              <a:t>pedágio</a:t>
            </a:r>
            <a:r>
              <a:rPr lang="en-US" altLang="en-US" sz="3600" b="0" dirty="0">
                <a:latin typeface="Calibri" panose="020F0502020204030204" pitchFamily="34" charset="0"/>
                <a:cs typeface="Calibri" panose="020F0502020204030204" pitchFamily="34" charset="0"/>
              </a:rPr>
              <a:t> </a:t>
            </a:r>
            <a:r>
              <a:rPr lang="en-US" altLang="en-US" sz="3600" b="0" dirty="0" err="1">
                <a:latin typeface="Calibri" panose="020F0502020204030204" pitchFamily="34" charset="0"/>
                <a:cs typeface="Calibri" panose="020F0502020204030204" pitchFamily="34" charset="0"/>
              </a:rPr>
              <a:t>não</a:t>
            </a:r>
            <a:r>
              <a:rPr lang="en-US" altLang="en-US" sz="3600" b="0" dirty="0">
                <a:latin typeface="Calibri" panose="020F0502020204030204" pitchFamily="34" charset="0"/>
                <a:cs typeface="Calibri" panose="020F0502020204030204" pitchFamily="34" charset="0"/>
              </a:rPr>
              <a:t> </a:t>
            </a:r>
            <a:r>
              <a:rPr lang="en-US" altLang="en-US" sz="3600" b="0" dirty="0" err="1">
                <a:latin typeface="Calibri" panose="020F0502020204030204" pitchFamily="34" charset="0"/>
                <a:cs typeface="Calibri" panose="020F0502020204030204" pitchFamily="34" charset="0"/>
              </a:rPr>
              <a:t>congestionadas</a:t>
            </a:r>
            <a:endParaRPr lang="en-US" altLang="en-US" sz="3600" b="0" dirty="0">
              <a:latin typeface="Calibri" panose="020F0502020204030204" pitchFamily="34" charset="0"/>
              <a:cs typeface="Calibri" panose="020F0502020204030204" pitchFamily="34" charset="0"/>
            </a:endParaRPr>
          </a:p>
          <a:p>
            <a:pPr marL="342900" indent="-342900" eaLnBrk="1" hangingPunct="1">
              <a:spcBef>
                <a:spcPts val="0"/>
              </a:spcBef>
              <a:buClrTx/>
              <a:buSzTx/>
              <a:buFont typeface="Arial" panose="020B0604020202020204" pitchFamily="34" charset="0"/>
              <a:buChar char="•"/>
            </a:pPr>
            <a:r>
              <a:rPr lang="en-US" altLang="en-US" sz="3600" b="0" dirty="0" err="1">
                <a:latin typeface="Calibri" panose="020F0502020204030204" pitchFamily="34" charset="0"/>
                <a:cs typeface="Calibri" panose="020F0502020204030204" pitchFamily="34" charset="0"/>
              </a:rPr>
              <a:t>sem</a:t>
            </a:r>
            <a:r>
              <a:rPr lang="en-US" altLang="en-US" sz="3600" b="0" dirty="0">
                <a:latin typeface="Calibri" panose="020F0502020204030204" pitchFamily="34" charset="0"/>
                <a:cs typeface="Calibri" panose="020F0502020204030204" pitchFamily="34" charset="0"/>
              </a:rPr>
              <a:t> </a:t>
            </a:r>
            <a:r>
              <a:rPr lang="en-US" altLang="en-US" sz="3600" b="0" dirty="0" err="1">
                <a:latin typeface="Calibri" panose="020F0502020204030204" pitchFamily="34" charset="0"/>
                <a:cs typeface="Calibri" panose="020F0502020204030204" pitchFamily="34" charset="0"/>
              </a:rPr>
              <a:t>pedágio</a:t>
            </a:r>
            <a:r>
              <a:rPr lang="en-US" altLang="en-US" sz="3600" b="0" dirty="0">
                <a:latin typeface="Calibri" panose="020F0502020204030204" pitchFamily="34" charset="0"/>
                <a:cs typeface="Calibri" panose="020F0502020204030204" pitchFamily="34" charset="0"/>
              </a:rPr>
              <a:t> </a:t>
            </a:r>
            <a:r>
              <a:rPr lang="en-US" altLang="en-US" sz="3600" b="0" dirty="0" err="1">
                <a:latin typeface="Calibri" panose="020F0502020204030204" pitchFamily="34" charset="0"/>
                <a:cs typeface="Calibri" panose="020F0502020204030204" pitchFamily="34" charset="0"/>
              </a:rPr>
              <a:t>congestionadas</a:t>
            </a:r>
            <a:endParaRPr lang="en-US" altLang="en-US" sz="3600" b="0" dirty="0">
              <a:latin typeface="Calibri" panose="020F0502020204030204" pitchFamily="34" charset="0"/>
              <a:cs typeface="Calibri" panose="020F0502020204030204" pitchFamily="34" charset="0"/>
            </a:endParaRPr>
          </a:p>
          <a:p>
            <a:pPr marL="342900" indent="-342900" eaLnBrk="1" hangingPunct="1">
              <a:spcBef>
                <a:spcPts val="0"/>
              </a:spcBef>
              <a:buClrTx/>
              <a:buSzTx/>
              <a:buFont typeface="Arial" panose="020B0604020202020204" pitchFamily="34" charset="0"/>
              <a:buChar char="•"/>
            </a:pPr>
            <a:r>
              <a:rPr lang="en-US" altLang="en-US" sz="3600" b="0" dirty="0">
                <a:latin typeface="Calibri" panose="020F0502020204030204" pitchFamily="34" charset="0"/>
                <a:cs typeface="Calibri" panose="020F0502020204030204" pitchFamily="34" charset="0"/>
              </a:rPr>
              <a:t>com </a:t>
            </a:r>
            <a:r>
              <a:rPr lang="en-US" altLang="en-US" sz="3600" b="0" dirty="0" err="1">
                <a:latin typeface="Calibri" panose="020F0502020204030204" pitchFamily="34" charset="0"/>
                <a:cs typeface="Calibri" panose="020F0502020204030204" pitchFamily="34" charset="0"/>
              </a:rPr>
              <a:t>pedágio</a:t>
            </a:r>
            <a:r>
              <a:rPr lang="en-US" altLang="en-US" sz="3600" b="0" dirty="0">
                <a:latin typeface="Calibri" panose="020F0502020204030204" pitchFamily="34" charset="0"/>
                <a:cs typeface="Calibri" panose="020F0502020204030204" pitchFamily="34" charset="0"/>
              </a:rPr>
              <a:t> </a:t>
            </a:r>
            <a:r>
              <a:rPr lang="en-US" altLang="en-US" sz="3600" b="0" dirty="0" err="1">
                <a:latin typeface="Calibri" panose="020F0502020204030204" pitchFamily="34" charset="0"/>
                <a:cs typeface="Calibri" panose="020F0502020204030204" pitchFamily="34" charset="0"/>
              </a:rPr>
              <a:t>congestionadas</a:t>
            </a:r>
            <a:endParaRPr lang="en-US" altLang="en-US" sz="3600" b="0" dirty="0">
              <a:latin typeface="Calibri" panose="020F0502020204030204" pitchFamily="34" charset="0"/>
              <a:cs typeface="Calibri" panose="020F0502020204030204" pitchFamily="34" charset="0"/>
            </a:endParaRPr>
          </a:p>
        </p:txBody>
      </p:sp>
      <p:sp>
        <p:nvSpPr>
          <p:cNvPr id="51216" name="Text Box 16"/>
          <p:cNvSpPr txBox="1">
            <a:spLocks noChangeArrowheads="1"/>
          </p:cNvSpPr>
          <p:nvPr/>
        </p:nvSpPr>
        <p:spPr bwMode="auto">
          <a:xfrm>
            <a:off x="5843464" y="3933056"/>
            <a:ext cx="2209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2000" dirty="0">
                <a:latin typeface="Verdana" panose="020B0604030504040204" pitchFamily="34" charset="0"/>
              </a:rPr>
              <a:t>RIVAL?</a:t>
            </a:r>
          </a:p>
        </p:txBody>
      </p:sp>
      <p:sp>
        <p:nvSpPr>
          <p:cNvPr id="51217" name="Text Box 17"/>
          <p:cNvSpPr txBox="1">
            <a:spLocks noChangeArrowheads="1"/>
          </p:cNvSpPr>
          <p:nvPr/>
        </p:nvSpPr>
        <p:spPr bwMode="auto">
          <a:xfrm>
            <a:off x="3290392" y="4293096"/>
            <a:ext cx="564941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2000" dirty="0">
                <a:latin typeface="Verdana" panose="020B0604030504040204" pitchFamily="34" charset="0"/>
              </a:rPr>
              <a:t>        SIM                                       NÃO </a:t>
            </a:r>
          </a:p>
        </p:txBody>
      </p:sp>
      <p:sp>
        <p:nvSpPr>
          <p:cNvPr id="51218" name="Text Box 18"/>
          <p:cNvSpPr txBox="1">
            <a:spLocks noChangeArrowheads="1"/>
          </p:cNvSpPr>
          <p:nvPr/>
        </p:nvSpPr>
        <p:spPr bwMode="auto">
          <a:xfrm>
            <a:off x="1491680" y="4221088"/>
            <a:ext cx="533400" cy="264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30000"/>
              </a:lnSpc>
              <a:spcBef>
                <a:spcPct val="50000"/>
              </a:spcBef>
              <a:buClrTx/>
              <a:buSzTx/>
              <a:buFontTx/>
              <a:buNone/>
            </a:pPr>
            <a:endParaRPr lang="en-US" altLang="en-US" sz="1800" dirty="0">
              <a:latin typeface="Verdana" panose="020B0604030504040204" pitchFamily="34" charset="0"/>
            </a:endParaRPr>
          </a:p>
          <a:p>
            <a:pPr eaLnBrk="1" hangingPunct="1">
              <a:lnSpc>
                <a:spcPct val="30000"/>
              </a:lnSpc>
              <a:spcBef>
                <a:spcPct val="50000"/>
              </a:spcBef>
              <a:buClrTx/>
              <a:buSzTx/>
              <a:buFontTx/>
              <a:buNone/>
            </a:pPr>
            <a:r>
              <a:rPr lang="en-US" altLang="en-US" sz="1800" dirty="0">
                <a:latin typeface="Verdana" panose="020B0604030504040204" pitchFamily="34" charset="0"/>
              </a:rPr>
              <a:t>E</a:t>
            </a:r>
          </a:p>
          <a:p>
            <a:pPr eaLnBrk="1" hangingPunct="1">
              <a:lnSpc>
                <a:spcPct val="30000"/>
              </a:lnSpc>
              <a:spcBef>
                <a:spcPct val="50000"/>
              </a:spcBef>
              <a:buClrTx/>
              <a:buSzTx/>
              <a:buFontTx/>
              <a:buNone/>
            </a:pPr>
            <a:r>
              <a:rPr lang="en-US" altLang="en-US" sz="1800" dirty="0">
                <a:latin typeface="Verdana" panose="020B0604030504040204" pitchFamily="34" charset="0"/>
              </a:rPr>
              <a:t>X</a:t>
            </a:r>
          </a:p>
          <a:p>
            <a:pPr eaLnBrk="1" hangingPunct="1">
              <a:lnSpc>
                <a:spcPct val="30000"/>
              </a:lnSpc>
              <a:spcBef>
                <a:spcPct val="50000"/>
              </a:spcBef>
              <a:buClrTx/>
              <a:buSzTx/>
              <a:buFontTx/>
              <a:buNone/>
            </a:pPr>
            <a:r>
              <a:rPr lang="en-US" altLang="en-US" sz="1800" dirty="0">
                <a:latin typeface="Verdana" panose="020B0604030504040204" pitchFamily="34" charset="0"/>
              </a:rPr>
              <a:t>C</a:t>
            </a:r>
          </a:p>
          <a:p>
            <a:pPr eaLnBrk="1" hangingPunct="1">
              <a:lnSpc>
                <a:spcPct val="30000"/>
              </a:lnSpc>
              <a:spcBef>
                <a:spcPct val="50000"/>
              </a:spcBef>
              <a:buClrTx/>
              <a:buSzTx/>
              <a:buFontTx/>
              <a:buNone/>
            </a:pPr>
            <a:r>
              <a:rPr lang="en-US" altLang="en-US" sz="1800" dirty="0">
                <a:latin typeface="Verdana" panose="020B0604030504040204" pitchFamily="34" charset="0"/>
              </a:rPr>
              <a:t>L</a:t>
            </a:r>
          </a:p>
          <a:p>
            <a:pPr eaLnBrk="1" hangingPunct="1">
              <a:lnSpc>
                <a:spcPct val="30000"/>
              </a:lnSpc>
              <a:spcBef>
                <a:spcPct val="50000"/>
              </a:spcBef>
              <a:buClrTx/>
              <a:buSzTx/>
              <a:buFontTx/>
              <a:buNone/>
            </a:pPr>
            <a:r>
              <a:rPr lang="en-US" altLang="en-US" sz="1800" dirty="0">
                <a:latin typeface="Verdana" panose="020B0604030504040204" pitchFamily="34" charset="0"/>
              </a:rPr>
              <a:t>U</a:t>
            </a:r>
          </a:p>
          <a:p>
            <a:pPr eaLnBrk="1" hangingPunct="1">
              <a:lnSpc>
                <a:spcPct val="30000"/>
              </a:lnSpc>
              <a:spcBef>
                <a:spcPct val="50000"/>
              </a:spcBef>
              <a:buClrTx/>
              <a:buSzTx/>
              <a:buFontTx/>
              <a:buNone/>
            </a:pPr>
            <a:r>
              <a:rPr lang="en-US" altLang="en-US" sz="1800" dirty="0">
                <a:latin typeface="Verdana" panose="020B0604030504040204" pitchFamily="34" charset="0"/>
              </a:rPr>
              <a:t>D</a:t>
            </a:r>
          </a:p>
          <a:p>
            <a:pPr eaLnBrk="1" hangingPunct="1">
              <a:lnSpc>
                <a:spcPct val="30000"/>
              </a:lnSpc>
              <a:spcBef>
                <a:spcPct val="50000"/>
              </a:spcBef>
              <a:buClrTx/>
              <a:buSzTx/>
              <a:buFontTx/>
              <a:buNone/>
            </a:pPr>
            <a:r>
              <a:rPr lang="en-US" altLang="en-US" sz="1800" dirty="0">
                <a:latin typeface="Verdana" panose="020B0604030504040204" pitchFamily="34" charset="0"/>
              </a:rPr>
              <a:t>E</a:t>
            </a:r>
          </a:p>
          <a:p>
            <a:pPr eaLnBrk="1" hangingPunct="1">
              <a:lnSpc>
                <a:spcPct val="30000"/>
              </a:lnSpc>
              <a:spcBef>
                <a:spcPct val="50000"/>
              </a:spcBef>
              <a:buClrTx/>
              <a:buSzTx/>
              <a:buFontTx/>
              <a:buNone/>
            </a:pPr>
            <a:r>
              <a:rPr lang="en-US" altLang="en-US" sz="1800" dirty="0">
                <a:latin typeface="Verdana" panose="020B0604030504040204" pitchFamily="34" charset="0"/>
              </a:rPr>
              <a:t>N</a:t>
            </a:r>
          </a:p>
          <a:p>
            <a:pPr eaLnBrk="1" hangingPunct="1">
              <a:lnSpc>
                <a:spcPct val="30000"/>
              </a:lnSpc>
              <a:spcBef>
                <a:spcPct val="50000"/>
              </a:spcBef>
              <a:buClrTx/>
              <a:buSzTx/>
              <a:buFontTx/>
              <a:buNone/>
            </a:pPr>
            <a:r>
              <a:rPr lang="en-US" altLang="en-US" sz="1800" dirty="0">
                <a:latin typeface="Verdana" panose="020B0604030504040204" pitchFamily="34" charset="0"/>
              </a:rPr>
              <a:t>T</a:t>
            </a:r>
          </a:p>
          <a:p>
            <a:pPr eaLnBrk="1" hangingPunct="1">
              <a:lnSpc>
                <a:spcPct val="30000"/>
              </a:lnSpc>
              <a:spcBef>
                <a:spcPct val="50000"/>
              </a:spcBef>
              <a:buClrTx/>
              <a:buSzTx/>
              <a:buFontTx/>
              <a:buNone/>
            </a:pPr>
            <a:r>
              <a:rPr lang="en-US" altLang="en-US" sz="1800" dirty="0">
                <a:latin typeface="Verdana" panose="020B0604030504040204" pitchFamily="34" charset="0"/>
              </a:rPr>
              <a:t>E</a:t>
            </a:r>
          </a:p>
          <a:p>
            <a:pPr eaLnBrk="1" hangingPunct="1">
              <a:lnSpc>
                <a:spcPct val="30000"/>
              </a:lnSpc>
              <a:spcBef>
                <a:spcPct val="50000"/>
              </a:spcBef>
              <a:buClrTx/>
              <a:buSzTx/>
              <a:buFontTx/>
              <a:buNone/>
            </a:pPr>
            <a:r>
              <a:rPr lang="en-US" altLang="en-US" sz="1800" dirty="0">
                <a:latin typeface="Verdana" panose="020B0604030504040204" pitchFamily="34" charset="0"/>
              </a:rPr>
              <a:t>?</a:t>
            </a:r>
          </a:p>
        </p:txBody>
      </p:sp>
      <p:sp>
        <p:nvSpPr>
          <p:cNvPr id="51219" name="Text Box 19"/>
          <p:cNvSpPr txBox="1">
            <a:spLocks noChangeArrowheads="1"/>
          </p:cNvSpPr>
          <p:nvPr/>
        </p:nvSpPr>
        <p:spPr bwMode="auto">
          <a:xfrm>
            <a:off x="1929880" y="4509120"/>
            <a:ext cx="457200" cy="2297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55000"/>
              </a:lnSpc>
              <a:spcBef>
                <a:spcPct val="50000"/>
              </a:spcBef>
              <a:buClrTx/>
              <a:buSzTx/>
              <a:buFontTx/>
              <a:buNone/>
            </a:pPr>
            <a:endParaRPr lang="en-US" altLang="en-US" sz="2000" dirty="0">
              <a:latin typeface="Verdana" panose="020B0604030504040204" pitchFamily="34" charset="0"/>
            </a:endParaRPr>
          </a:p>
          <a:p>
            <a:pPr eaLnBrk="1" hangingPunct="1">
              <a:lnSpc>
                <a:spcPct val="55000"/>
              </a:lnSpc>
              <a:spcBef>
                <a:spcPct val="50000"/>
              </a:spcBef>
              <a:buClrTx/>
              <a:buSzTx/>
              <a:buFontTx/>
              <a:buNone/>
            </a:pPr>
            <a:r>
              <a:rPr lang="en-US" altLang="en-US" sz="2000" dirty="0">
                <a:latin typeface="Verdana" panose="020B0604030504040204" pitchFamily="34" charset="0"/>
              </a:rPr>
              <a:t>S</a:t>
            </a:r>
          </a:p>
          <a:p>
            <a:pPr eaLnBrk="1" hangingPunct="1">
              <a:lnSpc>
                <a:spcPct val="55000"/>
              </a:lnSpc>
              <a:spcBef>
                <a:spcPct val="50000"/>
              </a:spcBef>
              <a:buClrTx/>
              <a:buSzTx/>
              <a:buFontTx/>
              <a:buNone/>
            </a:pPr>
            <a:r>
              <a:rPr lang="en-US" altLang="en-US" sz="2000" dirty="0">
                <a:latin typeface="Verdana" panose="020B0604030504040204" pitchFamily="34" charset="0"/>
              </a:rPr>
              <a:t>I</a:t>
            </a:r>
          </a:p>
          <a:p>
            <a:pPr eaLnBrk="1" hangingPunct="1">
              <a:lnSpc>
                <a:spcPct val="55000"/>
              </a:lnSpc>
              <a:spcBef>
                <a:spcPct val="50000"/>
              </a:spcBef>
              <a:buClrTx/>
              <a:buSzTx/>
              <a:buFontTx/>
              <a:buNone/>
            </a:pPr>
            <a:r>
              <a:rPr lang="en-US" altLang="en-US" sz="2000" dirty="0">
                <a:latin typeface="Verdana" panose="020B0604030504040204" pitchFamily="34" charset="0"/>
              </a:rPr>
              <a:t>M</a:t>
            </a:r>
          </a:p>
          <a:p>
            <a:pPr eaLnBrk="1" hangingPunct="1">
              <a:lnSpc>
                <a:spcPct val="55000"/>
              </a:lnSpc>
              <a:spcBef>
                <a:spcPct val="50000"/>
              </a:spcBef>
              <a:buClrTx/>
              <a:buSzTx/>
              <a:buFontTx/>
              <a:buNone/>
            </a:pPr>
            <a:endParaRPr lang="en-US" altLang="en-US" sz="600" dirty="0">
              <a:latin typeface="Verdana" panose="020B0604030504040204" pitchFamily="34" charset="0"/>
            </a:endParaRPr>
          </a:p>
          <a:p>
            <a:pPr eaLnBrk="1" hangingPunct="1">
              <a:lnSpc>
                <a:spcPct val="55000"/>
              </a:lnSpc>
              <a:spcBef>
                <a:spcPct val="50000"/>
              </a:spcBef>
              <a:buClrTx/>
              <a:buSzTx/>
              <a:buFontTx/>
              <a:buNone/>
            </a:pPr>
            <a:r>
              <a:rPr lang="en-US" altLang="en-US" sz="2000" dirty="0">
                <a:latin typeface="Verdana" panose="020B0604030504040204" pitchFamily="34" charset="0"/>
              </a:rPr>
              <a:t>N</a:t>
            </a:r>
          </a:p>
          <a:p>
            <a:pPr eaLnBrk="1" hangingPunct="1">
              <a:lnSpc>
                <a:spcPct val="55000"/>
              </a:lnSpc>
              <a:spcBef>
                <a:spcPct val="50000"/>
              </a:spcBef>
              <a:buClrTx/>
              <a:buSzTx/>
              <a:buFontTx/>
              <a:buNone/>
            </a:pPr>
            <a:r>
              <a:rPr lang="en-US" altLang="en-US" sz="2000" dirty="0">
                <a:latin typeface="Verdana" panose="020B0604030504040204" pitchFamily="34" charset="0"/>
              </a:rPr>
              <a:t>Ã</a:t>
            </a:r>
          </a:p>
          <a:p>
            <a:pPr eaLnBrk="1" hangingPunct="1">
              <a:lnSpc>
                <a:spcPct val="55000"/>
              </a:lnSpc>
              <a:spcBef>
                <a:spcPct val="50000"/>
              </a:spcBef>
              <a:buClrTx/>
              <a:buSzTx/>
              <a:buFontTx/>
              <a:buNone/>
            </a:pPr>
            <a:r>
              <a:rPr lang="en-US" altLang="en-US" sz="2000" dirty="0">
                <a:latin typeface="Verdana" panose="020B0604030504040204" pitchFamily="34" charset="0"/>
              </a:rPr>
              <a:t>O</a:t>
            </a:r>
          </a:p>
        </p:txBody>
      </p:sp>
      <p:sp>
        <p:nvSpPr>
          <p:cNvPr id="51224" name="Rectangle 24"/>
          <p:cNvSpPr>
            <a:spLocks noChangeArrowheads="1"/>
          </p:cNvSpPr>
          <p:nvPr/>
        </p:nvSpPr>
        <p:spPr bwMode="auto">
          <a:xfrm>
            <a:off x="1415480" y="3993975"/>
            <a:ext cx="9525000" cy="28194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51225" name="Line 25"/>
          <p:cNvSpPr>
            <a:spLocks noChangeShapeType="1"/>
          </p:cNvSpPr>
          <p:nvPr/>
        </p:nvSpPr>
        <p:spPr bwMode="auto">
          <a:xfrm>
            <a:off x="1415480" y="4298775"/>
            <a:ext cx="9525000" cy="2664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51226" name="Line 26"/>
          <p:cNvSpPr>
            <a:spLocks noChangeShapeType="1"/>
          </p:cNvSpPr>
          <p:nvPr/>
        </p:nvSpPr>
        <p:spPr bwMode="auto">
          <a:xfrm>
            <a:off x="1872680" y="4298775"/>
            <a:ext cx="0" cy="25146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51227" name="Line 28"/>
          <p:cNvSpPr>
            <a:spLocks noChangeShapeType="1"/>
          </p:cNvSpPr>
          <p:nvPr/>
        </p:nvSpPr>
        <p:spPr bwMode="auto">
          <a:xfrm flipH="1">
            <a:off x="1872680" y="5746575"/>
            <a:ext cx="457200"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51228" name="Rectangle 30"/>
          <p:cNvSpPr>
            <a:spLocks noChangeArrowheads="1"/>
          </p:cNvSpPr>
          <p:nvPr/>
        </p:nvSpPr>
        <p:spPr bwMode="auto">
          <a:xfrm>
            <a:off x="1872680" y="4298775"/>
            <a:ext cx="457200" cy="381000"/>
          </a:xfrm>
          <a:prstGeom prst="rect">
            <a:avLst/>
          </a:prstGeom>
          <a:solidFill>
            <a:schemeClr val="hlink"/>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51229" name="Rectangle 31"/>
          <p:cNvSpPr>
            <a:spLocks noChangeArrowheads="1"/>
          </p:cNvSpPr>
          <p:nvPr/>
        </p:nvSpPr>
        <p:spPr bwMode="auto">
          <a:xfrm>
            <a:off x="1415480" y="3980850"/>
            <a:ext cx="914400" cy="304800"/>
          </a:xfrm>
          <a:prstGeom prst="rect">
            <a:avLst/>
          </a:prstGeom>
          <a:solidFill>
            <a:schemeClr val="hlink"/>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cxnSp>
        <p:nvCxnSpPr>
          <p:cNvPr id="51231" name="Conector reto 26"/>
          <p:cNvCxnSpPr>
            <a:cxnSpLocks noChangeShapeType="1"/>
          </p:cNvCxnSpPr>
          <p:nvPr/>
        </p:nvCxnSpPr>
        <p:spPr bwMode="auto">
          <a:xfrm flipV="1">
            <a:off x="6563544" y="4305474"/>
            <a:ext cx="0" cy="34766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 name="Chave Esquerda 2"/>
          <p:cNvSpPr/>
          <p:nvPr/>
        </p:nvSpPr>
        <p:spPr bwMode="auto">
          <a:xfrm>
            <a:off x="3700364" y="1735237"/>
            <a:ext cx="208384" cy="2085161"/>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a:ln>
                <a:noFill/>
              </a:ln>
              <a:solidFill>
                <a:schemeClr val="tx1"/>
              </a:solidFill>
              <a:effectLst/>
              <a:latin typeface="Arial" charset="0"/>
            </a:endParaRPr>
          </a:p>
        </p:txBody>
      </p:sp>
      <p:sp>
        <p:nvSpPr>
          <p:cNvPr id="4" name="CaixaDeTexto 3"/>
          <p:cNvSpPr txBox="1"/>
          <p:nvPr/>
        </p:nvSpPr>
        <p:spPr>
          <a:xfrm>
            <a:off x="1828156" y="2500441"/>
            <a:ext cx="1872208" cy="584775"/>
          </a:xfrm>
          <a:prstGeom prst="rect">
            <a:avLst/>
          </a:prstGeom>
          <a:noFill/>
          <a:ln>
            <a:solidFill>
              <a:schemeClr val="tx1"/>
            </a:solidFill>
          </a:ln>
        </p:spPr>
        <p:txBody>
          <a:bodyPr wrap="square" rtlCol="0">
            <a:spAutoFit/>
          </a:bodyPr>
          <a:lstStyle/>
          <a:p>
            <a:pPr algn="ctr"/>
            <a:r>
              <a:rPr lang="pt-BR" sz="3200" dirty="0">
                <a:solidFill>
                  <a:schemeClr val="tx1"/>
                </a:solidFill>
                <a:latin typeface="Calibri" panose="020F0502020204030204" pitchFamily="34" charset="0"/>
                <a:cs typeface="Calibri" panose="020F0502020204030204" pitchFamily="34" charset="0"/>
              </a:rPr>
              <a:t>Estradas</a:t>
            </a:r>
          </a:p>
        </p:txBody>
      </p:sp>
      <p:sp>
        <p:nvSpPr>
          <p:cNvPr id="22" name="Rectangle 7"/>
          <p:cNvSpPr>
            <a:spLocks noGrp="1" noChangeArrowheads="1"/>
          </p:cNvSpPr>
          <p:nvPr>
            <p:ph type="title"/>
          </p:nvPr>
        </p:nvSpPr>
        <p:spPr>
          <a:xfrm>
            <a:off x="623392" y="366167"/>
            <a:ext cx="11017224" cy="1190625"/>
          </a:xfrm>
          <a:noFill/>
        </p:spPr>
        <p:txBody>
          <a:bodyPr/>
          <a:lstStyle/>
          <a:p>
            <a:pPr algn="ctr"/>
            <a:r>
              <a:rPr lang="en-US" altLang="en-US" sz="4800" b="1" dirty="0">
                <a:solidFill>
                  <a:schemeClr val="tx1"/>
                </a:solidFill>
                <a:latin typeface="Calibri" panose="020F0502020204030204" pitchFamily="34" charset="0"/>
                <a:cs typeface="Calibri" panose="020F0502020204030204" pitchFamily="34" charset="0"/>
              </a:rPr>
              <a:t>Bens </a:t>
            </a:r>
            <a:r>
              <a:rPr lang="en-US" altLang="en-US" sz="4800" b="1" dirty="0" err="1">
                <a:solidFill>
                  <a:schemeClr val="tx1"/>
                </a:solidFill>
                <a:latin typeface="Calibri" panose="020F0502020204030204" pitchFamily="34" charset="0"/>
                <a:cs typeface="Calibri" panose="020F0502020204030204" pitchFamily="34" charset="0"/>
              </a:rPr>
              <a:t>Públicos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Privados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Recursos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Comuns</a:t>
            </a:r>
            <a:r>
              <a:rPr lang="en-US" altLang="en-US" sz="4800" b="1" dirty="0">
                <a:solidFill>
                  <a:schemeClr val="tx1"/>
                </a:solidFill>
                <a:latin typeface="Calibri" panose="020F0502020204030204" pitchFamily="34" charset="0"/>
                <a:cs typeface="Calibri" panose="020F0502020204030204" pitchFamily="34" charset="0"/>
              </a:rPr>
              <a:t> e </a:t>
            </a:r>
            <a:r>
              <a:rPr lang="en-US" altLang="en-US" sz="4800" b="1" dirty="0" err="1">
                <a:solidFill>
                  <a:schemeClr val="tx1"/>
                </a:solidFill>
                <a:latin typeface="Calibri" panose="020F0502020204030204" pitchFamily="34" charset="0"/>
                <a:cs typeface="Calibri" panose="020F0502020204030204" pitchFamily="34" charset="0"/>
              </a:rPr>
              <a:t>Monopólios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Naturais</a:t>
            </a:r>
            <a:endParaRPr lang="en-US" altLang="en-US" sz="4800" b="1"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5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384720" y="1449982"/>
            <a:ext cx="12576720" cy="4572000"/>
          </a:xfrm>
          <a:prstGeom prst="rect">
            <a:avLst/>
          </a:prstGeom>
          <a:noFill/>
          <a:ln w="9525">
            <a:noFill/>
            <a:miter lim="800000"/>
            <a:headEnd/>
            <a:tailEnd/>
          </a:ln>
        </p:spPr>
        <p:txBody>
          <a:bodyPr/>
          <a:lstStyle/>
          <a:p>
            <a:pPr marL="571500" indent="-571500">
              <a:lnSpc>
                <a:spcPct val="55000"/>
              </a:lnSpc>
              <a:spcBef>
                <a:spcPct val="20000"/>
              </a:spcBef>
              <a:buSzPct val="90000"/>
              <a:buFont typeface="Arial" panose="020B0604020202020204" pitchFamily="34" charset="0"/>
              <a:buChar char="•"/>
              <a:defRPr/>
            </a:pPr>
            <a:endParaRPr lang="en-US" sz="4000" b="0" kern="0" dirty="0">
              <a:solidFill>
                <a:schemeClr val="tx1"/>
              </a:solidFill>
              <a:latin typeface="Calibri" panose="020F0502020204030204" pitchFamily="34" charset="0"/>
              <a:cs typeface="Calibri" panose="020F0502020204030204" pitchFamily="34" charset="0"/>
            </a:endParaRPr>
          </a:p>
          <a:p>
            <a:pPr marL="1028700" lvl="1" indent="-571500">
              <a:spcBef>
                <a:spcPct val="20000"/>
              </a:spcBef>
              <a:buSzPct val="90000"/>
              <a:buFont typeface="Arial" panose="020B0604020202020204" pitchFamily="34" charset="0"/>
              <a:buChar char="•"/>
              <a:defRPr/>
            </a:pPr>
            <a:r>
              <a:rPr lang="en-US" sz="4000" kern="0" dirty="0" err="1">
                <a:solidFill>
                  <a:schemeClr val="tx1"/>
                </a:solidFill>
                <a:latin typeface="Calibri" panose="020F0502020204030204" pitchFamily="34" charset="0"/>
                <a:cs typeface="Calibri" panose="020F0502020204030204" pitchFamily="34" charset="0"/>
              </a:rPr>
              <a:t>Portanto</a:t>
            </a:r>
            <a:r>
              <a:rPr lang="en-US" sz="4000" kern="0" dirty="0">
                <a:solidFill>
                  <a:schemeClr val="tx1"/>
                </a:solidFill>
                <a:latin typeface="Calibri" panose="020F0502020204030204" pitchFamily="34" charset="0"/>
                <a:cs typeface="Calibri" panose="020F0502020204030204" pitchFamily="34" charset="0"/>
              </a:rPr>
              <a:t>:</a:t>
            </a:r>
          </a:p>
          <a:p>
            <a:pPr marL="1028700" lvl="1" indent="-571500">
              <a:spcBef>
                <a:spcPct val="20000"/>
              </a:spcBef>
              <a:buSzPct val="90000"/>
              <a:buFont typeface="Arial" panose="020B0604020202020204" pitchFamily="34" charset="0"/>
              <a:buChar char="•"/>
              <a:defRPr/>
            </a:pPr>
            <a:endParaRPr lang="en-US" sz="1200" kern="0" dirty="0">
              <a:solidFill>
                <a:schemeClr val="tx1"/>
              </a:solidFill>
              <a:latin typeface="Calibri" panose="020F0502020204030204" pitchFamily="34" charset="0"/>
              <a:cs typeface="Calibri" panose="020F0502020204030204" pitchFamily="34" charset="0"/>
            </a:endParaRPr>
          </a:p>
          <a:p>
            <a:pPr marL="1028700" lvl="1" indent="-571500">
              <a:spcBef>
                <a:spcPct val="20000"/>
              </a:spcBef>
              <a:buSzPct val="90000"/>
              <a:buFont typeface="Arial" panose="020B0604020202020204" pitchFamily="34" charset="0"/>
              <a:buChar char="•"/>
              <a:defRPr/>
            </a:pPr>
            <a:r>
              <a:rPr lang="en-US" sz="3800" kern="0" dirty="0">
                <a:solidFill>
                  <a:schemeClr val="tx1"/>
                </a:solidFill>
                <a:latin typeface="Calibri" panose="020F0502020204030204" pitchFamily="34" charset="0"/>
                <a:cs typeface="Calibri" panose="020F0502020204030204" pitchFamily="34" charset="0"/>
              </a:rPr>
              <a:t>Bens </a:t>
            </a:r>
            <a:r>
              <a:rPr lang="en-US" sz="3800" kern="0" dirty="0" err="1">
                <a:solidFill>
                  <a:schemeClr val="tx1"/>
                </a:solidFill>
                <a:latin typeface="Calibri" panose="020F0502020204030204" pitchFamily="34" charset="0"/>
                <a:cs typeface="Calibri" panose="020F0502020204030204" pitchFamily="34" charset="0"/>
              </a:rPr>
              <a:t>Privados</a:t>
            </a:r>
            <a:r>
              <a:rPr lang="en-US" sz="3800" kern="0" dirty="0">
                <a:solidFill>
                  <a:schemeClr val="tx1"/>
                </a:solidFill>
                <a:latin typeface="Calibri" panose="020F0502020204030204" pitchFamily="34" charset="0"/>
                <a:cs typeface="Calibri" panose="020F0502020204030204" pitchFamily="34" charset="0"/>
              </a:rPr>
              <a:t>: _____________ e ______________</a:t>
            </a:r>
          </a:p>
          <a:p>
            <a:pPr marL="1028700" lvl="1" indent="-571500">
              <a:spcBef>
                <a:spcPct val="20000"/>
              </a:spcBef>
              <a:buSzPct val="90000"/>
              <a:buFont typeface="Arial" panose="020B0604020202020204" pitchFamily="34" charset="0"/>
              <a:buChar char="•"/>
              <a:defRPr/>
            </a:pPr>
            <a:endParaRPr lang="en-US" sz="600" kern="0" dirty="0">
              <a:solidFill>
                <a:schemeClr val="tx1"/>
              </a:solidFill>
              <a:latin typeface="Calibri" panose="020F0502020204030204" pitchFamily="34" charset="0"/>
              <a:cs typeface="Calibri" panose="020F0502020204030204" pitchFamily="34" charset="0"/>
            </a:endParaRPr>
          </a:p>
          <a:p>
            <a:pPr marL="1028700" lvl="1" indent="-571500">
              <a:spcBef>
                <a:spcPct val="20000"/>
              </a:spcBef>
              <a:buSzPct val="90000"/>
              <a:buFont typeface="Arial" panose="020B0604020202020204" pitchFamily="34" charset="0"/>
              <a:buChar char="•"/>
              <a:defRPr/>
            </a:pPr>
            <a:r>
              <a:rPr lang="en-US" sz="3800" kern="0" dirty="0">
                <a:solidFill>
                  <a:schemeClr val="tx1"/>
                </a:solidFill>
                <a:latin typeface="Calibri" panose="020F0502020204030204" pitchFamily="34" charset="0"/>
                <a:cs typeface="Calibri" panose="020F0502020204030204" pitchFamily="34" charset="0"/>
              </a:rPr>
              <a:t>Bens </a:t>
            </a:r>
            <a:r>
              <a:rPr lang="en-US" sz="3800" kern="0" dirty="0" err="1">
                <a:solidFill>
                  <a:schemeClr val="tx1"/>
                </a:solidFill>
                <a:latin typeface="Calibri" panose="020F0502020204030204" pitchFamily="34" charset="0"/>
                <a:cs typeface="Calibri" panose="020F0502020204030204" pitchFamily="34" charset="0"/>
              </a:rPr>
              <a:t>Públicos</a:t>
            </a:r>
            <a:r>
              <a:rPr lang="en-US" sz="3800" kern="0" dirty="0">
                <a:solidFill>
                  <a:schemeClr val="tx1"/>
                </a:solidFill>
                <a:latin typeface="Calibri" panose="020F0502020204030204" pitchFamily="34" charset="0"/>
                <a:cs typeface="Calibri" panose="020F0502020204030204" pitchFamily="34" charset="0"/>
              </a:rPr>
              <a:t>: _____________ e ______________</a:t>
            </a:r>
          </a:p>
          <a:p>
            <a:pPr marL="1028700" lvl="1" indent="-571500">
              <a:spcBef>
                <a:spcPct val="20000"/>
              </a:spcBef>
              <a:buSzPct val="90000"/>
              <a:buFont typeface="Arial" panose="020B0604020202020204" pitchFamily="34" charset="0"/>
              <a:buChar char="•"/>
              <a:defRPr/>
            </a:pPr>
            <a:endParaRPr lang="en-US" sz="600" kern="0" dirty="0">
              <a:solidFill>
                <a:schemeClr val="tx1"/>
              </a:solidFill>
              <a:latin typeface="Calibri" panose="020F0502020204030204" pitchFamily="34" charset="0"/>
              <a:cs typeface="Calibri" panose="020F0502020204030204" pitchFamily="34" charset="0"/>
            </a:endParaRPr>
          </a:p>
          <a:p>
            <a:pPr marL="1028700" lvl="1" indent="-571500">
              <a:spcBef>
                <a:spcPct val="20000"/>
              </a:spcBef>
              <a:buSzPct val="90000"/>
              <a:buFont typeface="Arial" panose="020B0604020202020204" pitchFamily="34" charset="0"/>
              <a:buChar char="•"/>
              <a:defRPr/>
            </a:pPr>
            <a:r>
              <a:rPr lang="en-US" sz="3800" kern="0" dirty="0" err="1">
                <a:solidFill>
                  <a:schemeClr val="tx1"/>
                </a:solidFill>
                <a:latin typeface="Calibri" panose="020F0502020204030204" pitchFamily="34" charset="0"/>
                <a:cs typeface="Calibri" panose="020F0502020204030204" pitchFamily="34" charset="0"/>
              </a:rPr>
              <a:t>Recursos</a:t>
            </a:r>
            <a:r>
              <a:rPr lang="en-US" sz="3800" kern="0" dirty="0">
                <a:solidFill>
                  <a:schemeClr val="tx1"/>
                </a:solidFill>
                <a:latin typeface="Calibri" panose="020F0502020204030204" pitchFamily="34" charset="0"/>
                <a:cs typeface="Calibri" panose="020F0502020204030204" pitchFamily="34" charset="0"/>
              </a:rPr>
              <a:t> </a:t>
            </a:r>
            <a:r>
              <a:rPr lang="en-US" sz="3800" kern="0" dirty="0" err="1">
                <a:solidFill>
                  <a:schemeClr val="tx1"/>
                </a:solidFill>
                <a:latin typeface="Calibri" panose="020F0502020204030204" pitchFamily="34" charset="0"/>
                <a:cs typeface="Calibri" panose="020F0502020204030204" pitchFamily="34" charset="0"/>
              </a:rPr>
              <a:t>Comuns</a:t>
            </a:r>
            <a:r>
              <a:rPr lang="en-US" sz="3800" kern="0" dirty="0">
                <a:solidFill>
                  <a:schemeClr val="tx1"/>
                </a:solidFill>
                <a:latin typeface="Calibri" panose="020F0502020204030204" pitchFamily="34" charset="0"/>
                <a:cs typeface="Calibri" panose="020F0502020204030204" pitchFamily="34" charset="0"/>
              </a:rPr>
              <a:t>: _____________ e ______________</a:t>
            </a:r>
          </a:p>
          <a:p>
            <a:pPr marL="1028700" lvl="1" indent="-571500">
              <a:spcBef>
                <a:spcPct val="20000"/>
              </a:spcBef>
              <a:buSzPct val="90000"/>
              <a:buFont typeface="Arial" panose="020B0604020202020204" pitchFamily="34" charset="0"/>
              <a:buChar char="•"/>
              <a:defRPr/>
            </a:pPr>
            <a:endParaRPr lang="en-US" sz="600" kern="0" dirty="0">
              <a:solidFill>
                <a:schemeClr val="tx1"/>
              </a:solidFill>
              <a:latin typeface="Calibri" panose="020F0502020204030204" pitchFamily="34" charset="0"/>
              <a:cs typeface="Calibri" panose="020F0502020204030204" pitchFamily="34" charset="0"/>
            </a:endParaRPr>
          </a:p>
          <a:p>
            <a:pPr marL="1028700" lvl="1" indent="-571500">
              <a:spcBef>
                <a:spcPct val="20000"/>
              </a:spcBef>
              <a:buSzPct val="90000"/>
              <a:buFont typeface="Arial" panose="020B0604020202020204" pitchFamily="34" charset="0"/>
              <a:buChar char="•"/>
              <a:defRPr/>
            </a:pPr>
            <a:r>
              <a:rPr lang="en-US" sz="3800" kern="0" dirty="0" err="1">
                <a:solidFill>
                  <a:schemeClr val="tx1"/>
                </a:solidFill>
                <a:latin typeface="Calibri" panose="020F0502020204030204" pitchFamily="34" charset="0"/>
                <a:cs typeface="Calibri" panose="020F0502020204030204" pitchFamily="34" charset="0"/>
              </a:rPr>
              <a:t>Monopólios</a:t>
            </a:r>
            <a:r>
              <a:rPr lang="en-US" sz="3800" kern="0" dirty="0">
                <a:solidFill>
                  <a:schemeClr val="tx1"/>
                </a:solidFill>
                <a:latin typeface="Calibri" panose="020F0502020204030204" pitchFamily="34" charset="0"/>
                <a:cs typeface="Calibri" panose="020F0502020204030204" pitchFamily="34" charset="0"/>
              </a:rPr>
              <a:t> </a:t>
            </a:r>
            <a:r>
              <a:rPr lang="en-US" sz="3800" kern="0" dirty="0" err="1">
                <a:solidFill>
                  <a:schemeClr val="tx1"/>
                </a:solidFill>
                <a:latin typeface="Calibri" panose="020F0502020204030204" pitchFamily="34" charset="0"/>
                <a:cs typeface="Calibri" panose="020F0502020204030204" pitchFamily="34" charset="0"/>
              </a:rPr>
              <a:t>Naturais</a:t>
            </a:r>
            <a:r>
              <a:rPr lang="en-US" sz="3800" b="0" kern="0" dirty="0">
                <a:solidFill>
                  <a:schemeClr val="tx1"/>
                </a:solidFill>
                <a:latin typeface="Calibri" panose="020F0502020204030204" pitchFamily="34" charset="0"/>
                <a:cs typeface="Calibri" panose="020F0502020204030204" pitchFamily="34" charset="0"/>
              </a:rPr>
              <a:t>: </a:t>
            </a:r>
            <a:r>
              <a:rPr lang="en-US" sz="3800" kern="0" dirty="0">
                <a:solidFill>
                  <a:schemeClr val="tx1"/>
                </a:solidFill>
                <a:latin typeface="Calibri" panose="020F0502020204030204" pitchFamily="34" charset="0"/>
                <a:cs typeface="Calibri" panose="020F0502020204030204" pitchFamily="34" charset="0"/>
              </a:rPr>
              <a:t>____________ e ______________</a:t>
            </a:r>
          </a:p>
          <a:p>
            <a:pPr marL="609600" indent="-609600">
              <a:lnSpc>
                <a:spcPct val="60000"/>
              </a:lnSpc>
              <a:spcBef>
                <a:spcPct val="20000"/>
              </a:spcBef>
              <a:buSzPct val="75000"/>
              <a:buFont typeface="Arial" panose="020B0604020202020204" pitchFamily="34" charset="0"/>
              <a:buChar char="•"/>
              <a:defRPr/>
            </a:pPr>
            <a:endParaRPr lang="en-US" sz="4000" b="0" kern="0" dirty="0">
              <a:solidFill>
                <a:schemeClr val="tx1"/>
              </a:solidFill>
              <a:latin typeface="Calibri" panose="020F0502020204030204" pitchFamily="34" charset="0"/>
              <a:cs typeface="Calibri" panose="020F0502020204030204" pitchFamily="34" charset="0"/>
            </a:endParaRPr>
          </a:p>
        </p:txBody>
      </p:sp>
      <p:grpSp>
        <p:nvGrpSpPr>
          <p:cNvPr id="2" name="Group 18"/>
          <p:cNvGrpSpPr>
            <a:grpSpLocks/>
          </p:cNvGrpSpPr>
          <p:nvPr/>
        </p:nvGrpSpPr>
        <p:grpSpPr bwMode="auto">
          <a:xfrm>
            <a:off x="4871864" y="2917749"/>
            <a:ext cx="5112568" cy="1015998"/>
            <a:chOff x="2496" y="1872"/>
            <a:chExt cx="2352" cy="640"/>
          </a:xfrm>
        </p:grpSpPr>
        <p:sp>
          <p:nvSpPr>
            <p:cNvPr id="52238" name="Text Box 11"/>
            <p:cNvSpPr txBox="1">
              <a:spLocks noChangeArrowheads="1"/>
            </p:cNvSpPr>
            <p:nvPr/>
          </p:nvSpPr>
          <p:spPr bwMode="auto">
            <a:xfrm>
              <a:off x="2496" y="1872"/>
              <a:ext cx="1056"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3000" b="0" dirty="0"/>
                <a:t>Rivais</a:t>
              </a:r>
            </a:p>
          </p:txBody>
        </p:sp>
        <p:sp>
          <p:nvSpPr>
            <p:cNvPr id="52239" name="Text Box 12"/>
            <p:cNvSpPr txBox="1">
              <a:spLocks noChangeArrowheads="1"/>
            </p:cNvSpPr>
            <p:nvPr/>
          </p:nvSpPr>
          <p:spPr bwMode="auto">
            <a:xfrm>
              <a:off x="3792" y="1872"/>
              <a:ext cx="1056"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3000" b="0"/>
                <a:t>Excludentes</a:t>
              </a:r>
            </a:p>
          </p:txBody>
        </p:sp>
      </p:grpSp>
      <p:grpSp>
        <p:nvGrpSpPr>
          <p:cNvPr id="3" name="Group 19"/>
          <p:cNvGrpSpPr>
            <a:grpSpLocks/>
          </p:cNvGrpSpPr>
          <p:nvPr/>
        </p:nvGrpSpPr>
        <p:grpSpPr bwMode="auto">
          <a:xfrm>
            <a:off x="4510950" y="3710537"/>
            <a:ext cx="6192587" cy="1016000"/>
            <a:chOff x="2192" y="2212"/>
            <a:chExt cx="2966" cy="640"/>
          </a:xfrm>
        </p:grpSpPr>
        <p:sp>
          <p:nvSpPr>
            <p:cNvPr id="52236" name="Text Box 10"/>
            <p:cNvSpPr txBox="1">
              <a:spLocks noChangeArrowheads="1"/>
            </p:cNvSpPr>
            <p:nvPr/>
          </p:nvSpPr>
          <p:spPr bwMode="auto">
            <a:xfrm>
              <a:off x="2192" y="2212"/>
              <a:ext cx="1056"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3000" b="0" dirty="0"/>
                <a:t>Não Rivais</a:t>
              </a:r>
            </a:p>
          </p:txBody>
        </p:sp>
        <p:sp>
          <p:nvSpPr>
            <p:cNvPr id="52237" name="Text Box 13"/>
            <p:cNvSpPr txBox="1">
              <a:spLocks noChangeArrowheads="1"/>
            </p:cNvSpPr>
            <p:nvPr/>
          </p:nvSpPr>
          <p:spPr bwMode="auto">
            <a:xfrm>
              <a:off x="3622" y="2212"/>
              <a:ext cx="1536"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3000" b="0" dirty="0"/>
                <a:t>Não Excludentes</a:t>
              </a:r>
            </a:p>
          </p:txBody>
        </p:sp>
      </p:grpSp>
      <p:grpSp>
        <p:nvGrpSpPr>
          <p:cNvPr id="4" name="Group 21"/>
          <p:cNvGrpSpPr>
            <a:grpSpLocks/>
          </p:cNvGrpSpPr>
          <p:nvPr/>
        </p:nvGrpSpPr>
        <p:grpSpPr bwMode="auto">
          <a:xfrm>
            <a:off x="5591948" y="5365327"/>
            <a:ext cx="5616289" cy="1016001"/>
            <a:chOff x="2784" y="2907"/>
            <a:chExt cx="2564" cy="640"/>
          </a:xfrm>
        </p:grpSpPr>
        <p:sp>
          <p:nvSpPr>
            <p:cNvPr id="52234" name="Text Box 14"/>
            <p:cNvSpPr txBox="1">
              <a:spLocks noChangeArrowheads="1"/>
            </p:cNvSpPr>
            <p:nvPr/>
          </p:nvSpPr>
          <p:spPr bwMode="auto">
            <a:xfrm>
              <a:off x="2784" y="2907"/>
              <a:ext cx="1056"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3000" b="0" dirty="0"/>
                <a:t>Não Rivais</a:t>
              </a:r>
            </a:p>
          </p:txBody>
        </p:sp>
        <p:sp>
          <p:nvSpPr>
            <p:cNvPr id="52235" name="Text Box 15"/>
            <p:cNvSpPr txBox="1">
              <a:spLocks noChangeArrowheads="1"/>
            </p:cNvSpPr>
            <p:nvPr/>
          </p:nvSpPr>
          <p:spPr bwMode="auto">
            <a:xfrm>
              <a:off x="4292" y="2907"/>
              <a:ext cx="1056"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3000" b="0" dirty="0"/>
                <a:t>Excludentes</a:t>
              </a:r>
            </a:p>
          </p:txBody>
        </p:sp>
      </p:grpSp>
      <p:grpSp>
        <p:nvGrpSpPr>
          <p:cNvPr id="5" name="Group 20"/>
          <p:cNvGrpSpPr>
            <a:grpSpLocks/>
          </p:cNvGrpSpPr>
          <p:nvPr/>
        </p:nvGrpSpPr>
        <p:grpSpPr bwMode="auto">
          <a:xfrm>
            <a:off x="5520856" y="4532581"/>
            <a:ext cx="5832564" cy="554038"/>
            <a:chOff x="2705" y="2563"/>
            <a:chExt cx="2824" cy="349"/>
          </a:xfrm>
        </p:grpSpPr>
        <p:sp>
          <p:nvSpPr>
            <p:cNvPr id="52232" name="Text Box 16"/>
            <p:cNvSpPr txBox="1">
              <a:spLocks noChangeArrowheads="1"/>
            </p:cNvSpPr>
            <p:nvPr/>
          </p:nvSpPr>
          <p:spPr bwMode="auto">
            <a:xfrm>
              <a:off x="4011" y="2563"/>
              <a:ext cx="1518"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3000" b="0" dirty="0"/>
                <a:t>Não Excludentes</a:t>
              </a:r>
            </a:p>
          </p:txBody>
        </p:sp>
        <p:sp>
          <p:nvSpPr>
            <p:cNvPr id="52233" name="Text Box 17"/>
            <p:cNvSpPr txBox="1">
              <a:spLocks noChangeArrowheads="1"/>
            </p:cNvSpPr>
            <p:nvPr/>
          </p:nvSpPr>
          <p:spPr bwMode="auto">
            <a:xfrm>
              <a:off x="2705" y="2563"/>
              <a:ext cx="1056"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3000" b="0" dirty="0"/>
                <a:t>Rivais</a:t>
              </a:r>
            </a:p>
          </p:txBody>
        </p:sp>
      </p:grpSp>
      <p:sp>
        <p:nvSpPr>
          <p:cNvPr id="18" name="Rectangle 7"/>
          <p:cNvSpPr>
            <a:spLocks noGrp="1" noChangeArrowheads="1"/>
          </p:cNvSpPr>
          <p:nvPr>
            <p:ph type="title"/>
          </p:nvPr>
        </p:nvSpPr>
        <p:spPr>
          <a:xfrm>
            <a:off x="623392" y="438175"/>
            <a:ext cx="11017224" cy="1190625"/>
          </a:xfrm>
          <a:noFill/>
        </p:spPr>
        <p:txBody>
          <a:bodyPr/>
          <a:lstStyle/>
          <a:p>
            <a:pPr algn="ctr"/>
            <a:r>
              <a:rPr lang="en-US" altLang="en-US" sz="4800" b="1" dirty="0">
                <a:solidFill>
                  <a:schemeClr val="tx1"/>
                </a:solidFill>
                <a:latin typeface="Calibri" panose="020F0502020204030204" pitchFamily="34" charset="0"/>
                <a:cs typeface="Calibri" panose="020F0502020204030204" pitchFamily="34" charset="0"/>
              </a:rPr>
              <a:t>Bens </a:t>
            </a:r>
            <a:r>
              <a:rPr lang="en-US" altLang="en-US" sz="4800" b="1" dirty="0" err="1">
                <a:solidFill>
                  <a:schemeClr val="tx1"/>
                </a:solidFill>
                <a:latin typeface="Calibri" panose="020F0502020204030204" pitchFamily="34" charset="0"/>
                <a:cs typeface="Calibri" panose="020F0502020204030204" pitchFamily="34" charset="0"/>
              </a:rPr>
              <a:t>Públicos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Privados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Recursos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Comuns</a:t>
            </a:r>
            <a:r>
              <a:rPr lang="en-US" altLang="en-US" sz="4800" b="1" dirty="0">
                <a:solidFill>
                  <a:schemeClr val="tx1"/>
                </a:solidFill>
                <a:latin typeface="Calibri" panose="020F0502020204030204" pitchFamily="34" charset="0"/>
                <a:cs typeface="Calibri" panose="020F0502020204030204" pitchFamily="34" charset="0"/>
              </a:rPr>
              <a:t> e </a:t>
            </a:r>
            <a:r>
              <a:rPr lang="en-US" altLang="en-US" sz="4800" b="1" dirty="0" err="1">
                <a:solidFill>
                  <a:schemeClr val="tx1"/>
                </a:solidFill>
                <a:latin typeface="Calibri" panose="020F0502020204030204" pitchFamily="34" charset="0"/>
                <a:cs typeface="Calibri" panose="020F0502020204030204" pitchFamily="34" charset="0"/>
              </a:rPr>
              <a:t>Monopólios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Naturais</a:t>
            </a:r>
            <a:endParaRPr lang="en-US" altLang="en-US" sz="4800" b="1"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Espaço Reservado para Conteúdo 2"/>
          <p:cNvSpPr>
            <a:spLocks noGrp="1"/>
          </p:cNvSpPr>
          <p:nvPr>
            <p:ph idx="1"/>
          </p:nvPr>
        </p:nvSpPr>
        <p:spPr>
          <a:xfrm>
            <a:off x="191344" y="1861716"/>
            <a:ext cx="11737304" cy="4519612"/>
          </a:xfrm>
        </p:spPr>
        <p:txBody>
          <a:bodyPr/>
          <a:lstStyle/>
          <a:p>
            <a:pPr algn="just">
              <a:lnSpc>
                <a:spcPct val="90000"/>
              </a:lnSpc>
              <a:buClrTx/>
              <a:buSzPct val="90000"/>
              <a:buFont typeface="Arial" panose="020B0604020202020204" pitchFamily="34" charset="0"/>
              <a:buChar char="•"/>
            </a:pPr>
            <a:r>
              <a:rPr lang="en-US" altLang="en-US" sz="4000" b="1" dirty="0">
                <a:latin typeface="Calibri" panose="020F0502020204030204" pitchFamily="34" charset="0"/>
                <a:cs typeface="Calibri" panose="020F0502020204030204" pitchFamily="34" charset="0"/>
              </a:rPr>
              <a:t>Bens </a:t>
            </a:r>
            <a:r>
              <a:rPr lang="en-US" altLang="en-US" sz="4000" b="1" dirty="0" err="1">
                <a:latin typeface="Calibri" panose="020F0502020204030204" pitchFamily="34" charset="0"/>
                <a:cs typeface="Calibri" panose="020F0502020204030204" pitchFamily="34" charset="0"/>
              </a:rPr>
              <a:t>Públicos</a:t>
            </a:r>
            <a:endParaRPr lang="en-US" altLang="en-US" sz="4000" b="1" dirty="0">
              <a:latin typeface="Calibri" panose="020F0502020204030204" pitchFamily="34" charset="0"/>
              <a:cs typeface="Calibri" panose="020F0502020204030204" pitchFamily="34" charset="0"/>
            </a:endParaRPr>
          </a:p>
          <a:p>
            <a:pPr algn="just">
              <a:lnSpc>
                <a:spcPct val="90000"/>
              </a:lnSpc>
              <a:buClrTx/>
              <a:buSzPct val="90000"/>
              <a:buFont typeface="Arial" panose="020B0604020202020204" pitchFamily="34" charset="0"/>
              <a:buChar char="•"/>
            </a:pPr>
            <a:endParaRPr lang="en-US" altLang="en-US" sz="1200" b="1" dirty="0">
              <a:latin typeface="Calibri" panose="020F0502020204030204" pitchFamily="34" charset="0"/>
              <a:cs typeface="Calibri" panose="020F0502020204030204" pitchFamily="34" charset="0"/>
            </a:endParaRPr>
          </a:p>
          <a:p>
            <a:pPr lvl="1" algn="just">
              <a:buClrTx/>
              <a:buSzPct val="90000"/>
              <a:buFont typeface="Arial" panose="020B0604020202020204" pitchFamily="34" charset="0"/>
              <a:buChar char="•"/>
            </a:pPr>
            <a:r>
              <a:rPr lang="en-US" altLang="en-US" sz="4000" dirty="0">
                <a:latin typeface="Calibri" panose="020F0502020204030204" pitchFamily="34" charset="0"/>
                <a:cs typeface="Calibri" panose="020F0502020204030204" pitchFamily="34" charset="0"/>
              </a:rPr>
              <a:t>São bens </a:t>
            </a:r>
            <a:r>
              <a:rPr lang="en-US" altLang="en-US" sz="4000" b="1" dirty="0" err="1">
                <a:latin typeface="Calibri" panose="020F0502020204030204" pitchFamily="34" charset="0"/>
                <a:cs typeface="Calibri" panose="020F0502020204030204" pitchFamily="34" charset="0"/>
              </a:rPr>
              <a:t>não</a:t>
            </a:r>
            <a:r>
              <a:rPr lang="en-US" altLang="en-US" sz="4000" b="1" dirty="0">
                <a:latin typeface="Calibri" panose="020F0502020204030204" pitchFamily="34" charset="0"/>
                <a:cs typeface="Calibri" panose="020F0502020204030204" pitchFamily="34" charset="0"/>
              </a:rPr>
              <a:t> </a:t>
            </a:r>
            <a:r>
              <a:rPr lang="en-US" altLang="en-US" sz="4000" b="1" dirty="0" err="1">
                <a:latin typeface="Calibri" panose="020F0502020204030204" pitchFamily="34" charset="0"/>
                <a:cs typeface="Calibri" panose="020F0502020204030204" pitchFamily="34" charset="0"/>
              </a:rPr>
              <a:t>rivais</a:t>
            </a:r>
            <a:r>
              <a:rPr lang="en-US" altLang="en-US" sz="4000" b="1" dirty="0">
                <a:latin typeface="Calibri" panose="020F0502020204030204" pitchFamily="34" charset="0"/>
                <a:cs typeface="Calibri" panose="020F0502020204030204" pitchFamily="34" charset="0"/>
              </a:rPr>
              <a:t> (</a:t>
            </a:r>
            <a:r>
              <a:rPr lang="en-US" altLang="en-US" sz="4000" b="1" dirty="0" err="1">
                <a:latin typeface="Calibri" panose="020F0502020204030204" pitchFamily="34" charset="0"/>
                <a:cs typeface="Calibri" panose="020F0502020204030204" pitchFamily="34" charset="0"/>
              </a:rPr>
              <a:t>não</a:t>
            </a:r>
            <a:r>
              <a:rPr lang="en-US" altLang="en-US" sz="4000" b="1" dirty="0">
                <a:latin typeface="Calibri" panose="020F0502020204030204" pitchFamily="34" charset="0"/>
                <a:cs typeface="Calibri" panose="020F0502020204030204" pitchFamily="34" charset="0"/>
              </a:rPr>
              <a:t> </a:t>
            </a:r>
            <a:r>
              <a:rPr lang="en-US" altLang="en-US" sz="4000" b="1" dirty="0" err="1">
                <a:latin typeface="Calibri" panose="020F0502020204030204" pitchFamily="34" charset="0"/>
                <a:cs typeface="Calibri" panose="020F0502020204030204" pitchFamily="34" charset="0"/>
              </a:rPr>
              <a:t>disputáveis</a:t>
            </a:r>
            <a:r>
              <a:rPr lang="en-US" altLang="en-US" sz="4000" b="1" dirty="0">
                <a:latin typeface="Calibri" panose="020F0502020204030204" pitchFamily="34" charset="0"/>
                <a:cs typeface="Calibri" panose="020F0502020204030204" pitchFamily="34" charset="0"/>
              </a:rPr>
              <a:t>)</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podem</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ficar</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disponíveis</a:t>
            </a:r>
            <a:r>
              <a:rPr lang="en-US" altLang="en-US" sz="4000" dirty="0">
                <a:latin typeface="Calibri" panose="020F0502020204030204" pitchFamily="34" charset="0"/>
                <a:cs typeface="Calibri" panose="020F0502020204030204" pitchFamily="34" charset="0"/>
              </a:rPr>
              <a:t> para </a:t>
            </a:r>
            <a:r>
              <a:rPr lang="en-US" altLang="en-US" sz="4000" dirty="0" err="1">
                <a:latin typeface="Calibri" panose="020F0502020204030204" pitchFamily="34" charset="0"/>
                <a:cs typeface="Calibri" panose="020F0502020204030204" pitchFamily="34" charset="0"/>
              </a:rPr>
              <a:t>todos</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sem</a:t>
            </a:r>
            <a:r>
              <a:rPr lang="en-US" altLang="en-US" sz="4000" dirty="0">
                <a:latin typeface="Calibri" panose="020F0502020204030204" pitchFamily="34" charset="0"/>
                <a:cs typeface="Calibri" panose="020F0502020204030204" pitchFamily="34" charset="0"/>
              </a:rPr>
              <a:t> que </a:t>
            </a:r>
            <a:r>
              <a:rPr lang="en-US" altLang="en-US" sz="4000" dirty="0" err="1">
                <a:latin typeface="Calibri" panose="020F0502020204030204" pitchFamily="34" charset="0"/>
                <a:cs typeface="Calibri" panose="020F0502020204030204" pitchFamily="34" charset="0"/>
              </a:rPr>
              <a:t>seja</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afetada</a:t>
            </a:r>
            <a:r>
              <a:rPr lang="en-US" altLang="en-US" sz="4000" dirty="0">
                <a:latin typeface="Calibri" panose="020F0502020204030204" pitchFamily="34" charset="0"/>
                <a:cs typeface="Calibri" panose="020F0502020204030204" pitchFamily="34" charset="0"/>
              </a:rPr>
              <a:t> a </a:t>
            </a:r>
            <a:r>
              <a:rPr lang="en-US" altLang="en-US" sz="4000" dirty="0" err="1">
                <a:latin typeface="Calibri" panose="020F0502020204030204" pitchFamily="34" charset="0"/>
                <a:cs typeface="Calibri" panose="020F0502020204030204" pitchFamily="34" charset="0"/>
              </a:rPr>
              <a:t>oportunidade</a:t>
            </a:r>
            <a:r>
              <a:rPr lang="en-US" altLang="en-US" sz="4000" dirty="0">
                <a:latin typeface="Calibri" panose="020F0502020204030204" pitchFamily="34" charset="0"/>
                <a:cs typeface="Calibri" panose="020F0502020204030204" pitchFamily="34" charset="0"/>
              </a:rPr>
              <a:t> do </a:t>
            </a:r>
            <a:r>
              <a:rPr lang="en-US" altLang="en-US" sz="4000" dirty="0" err="1">
                <a:latin typeface="Calibri" panose="020F0502020204030204" pitchFamily="34" charset="0"/>
                <a:cs typeface="Calibri" panose="020F0502020204030204" pitchFamily="34" charset="0"/>
              </a:rPr>
              <a:t>seu</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consumo</a:t>
            </a:r>
            <a:r>
              <a:rPr lang="en-US" altLang="en-US" sz="4000" dirty="0">
                <a:latin typeface="Calibri" panose="020F0502020204030204" pitchFamily="34" charset="0"/>
                <a:cs typeface="Calibri" panose="020F0502020204030204" pitchFamily="34" charset="0"/>
              </a:rPr>
              <a:t> para </a:t>
            </a:r>
            <a:r>
              <a:rPr lang="en-US" altLang="en-US" sz="4000" dirty="0" err="1">
                <a:latin typeface="Calibri" panose="020F0502020204030204" pitchFamily="34" charset="0"/>
                <a:cs typeface="Calibri" panose="020F0502020204030204" pitchFamily="34" charset="0"/>
              </a:rPr>
              <a:t>qualquer</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outra</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pessoa</a:t>
            </a:r>
            <a:r>
              <a:rPr lang="en-US" altLang="en-US" sz="4000" dirty="0">
                <a:latin typeface="Calibri" panose="020F0502020204030204" pitchFamily="34" charset="0"/>
                <a:cs typeface="Calibri" panose="020F0502020204030204" pitchFamily="34" charset="0"/>
              </a:rPr>
              <a:t>.</a:t>
            </a:r>
          </a:p>
          <a:p>
            <a:pPr lvl="1" algn="just">
              <a:buClrTx/>
              <a:buSzPct val="90000"/>
              <a:buFont typeface="Arial" panose="020B0604020202020204" pitchFamily="34" charset="0"/>
              <a:buChar char="•"/>
            </a:pPr>
            <a:endParaRPr lang="en-US" altLang="en-US" sz="600" dirty="0">
              <a:latin typeface="Calibri" panose="020F0502020204030204" pitchFamily="34" charset="0"/>
              <a:cs typeface="Calibri" panose="020F0502020204030204" pitchFamily="34" charset="0"/>
            </a:endParaRPr>
          </a:p>
          <a:p>
            <a:pPr lvl="1" algn="just">
              <a:buClrTx/>
              <a:buSzPct val="90000"/>
              <a:buFont typeface="Arial" panose="020B0604020202020204" pitchFamily="34" charset="0"/>
              <a:buChar char="•"/>
            </a:pPr>
            <a:r>
              <a:rPr lang="en-US" altLang="en-US" sz="4000" dirty="0">
                <a:latin typeface="Calibri" panose="020F0502020204030204" pitchFamily="34" charset="0"/>
                <a:cs typeface="Calibri" panose="020F0502020204030204" pitchFamily="34" charset="0"/>
              </a:rPr>
              <a:t>São bens </a:t>
            </a:r>
            <a:r>
              <a:rPr lang="en-US" altLang="en-US" sz="4000" b="1" dirty="0" err="1">
                <a:latin typeface="Calibri" panose="020F0502020204030204" pitchFamily="34" charset="0"/>
                <a:cs typeface="Calibri" panose="020F0502020204030204" pitchFamily="34" charset="0"/>
              </a:rPr>
              <a:t>não</a:t>
            </a:r>
            <a:r>
              <a:rPr lang="en-US" altLang="en-US" sz="4000" dirty="0">
                <a:latin typeface="Calibri" panose="020F0502020204030204" pitchFamily="34" charset="0"/>
                <a:cs typeface="Calibri" panose="020F0502020204030204" pitchFamily="34" charset="0"/>
              </a:rPr>
              <a:t> </a:t>
            </a:r>
            <a:r>
              <a:rPr lang="en-US" altLang="en-US" sz="4000" b="1" dirty="0" err="1">
                <a:latin typeface="Calibri" panose="020F0502020204030204" pitchFamily="34" charset="0"/>
                <a:cs typeface="Calibri" panose="020F0502020204030204" pitchFamily="34" charset="0"/>
              </a:rPr>
              <a:t>excludentes</a:t>
            </a:r>
            <a:r>
              <a:rPr lang="en-US" altLang="en-US" sz="4000" b="1" dirty="0">
                <a:latin typeface="Calibri" panose="020F0502020204030204" pitchFamily="34" charset="0"/>
                <a:cs typeface="Calibri" panose="020F0502020204030204" pitchFamily="34" charset="0"/>
              </a:rPr>
              <a:t> (</a:t>
            </a:r>
            <a:r>
              <a:rPr lang="en-US" altLang="en-US" sz="4000" b="1" dirty="0" err="1">
                <a:latin typeface="Calibri" panose="020F0502020204030204" pitchFamily="34" charset="0"/>
                <a:cs typeface="Calibri" panose="020F0502020204030204" pitchFamily="34" charset="0"/>
              </a:rPr>
              <a:t>não</a:t>
            </a:r>
            <a:r>
              <a:rPr lang="en-US" altLang="en-US" sz="4000" b="1" dirty="0">
                <a:latin typeface="Calibri" panose="020F0502020204030204" pitchFamily="34" charset="0"/>
                <a:cs typeface="Calibri" panose="020F0502020204030204" pitchFamily="34" charset="0"/>
              </a:rPr>
              <a:t> </a:t>
            </a:r>
            <a:r>
              <a:rPr lang="en-US" altLang="en-US" sz="4000" b="1" dirty="0" err="1">
                <a:latin typeface="Calibri" panose="020F0502020204030204" pitchFamily="34" charset="0"/>
                <a:cs typeface="Calibri" panose="020F0502020204030204" pitchFamily="34" charset="0"/>
              </a:rPr>
              <a:t>exclusivos</a:t>
            </a:r>
            <a:r>
              <a:rPr lang="en-US" altLang="en-US" sz="4000" b="1" dirty="0">
                <a:latin typeface="Calibri" panose="020F0502020204030204" pitchFamily="34" charset="0"/>
                <a:cs typeface="Calibri" panose="020F0502020204030204" pitchFamily="34" charset="0"/>
              </a:rPr>
              <a:t>)</a:t>
            </a:r>
            <a:r>
              <a:rPr lang="en-US" altLang="en-US" sz="4000" dirty="0">
                <a:latin typeface="Calibri" panose="020F0502020204030204" pitchFamily="34" charset="0"/>
                <a:cs typeface="Calibri" panose="020F0502020204030204" pitchFamily="34" charset="0"/>
              </a:rPr>
              <a:t>: as </a:t>
            </a:r>
            <a:r>
              <a:rPr lang="en-US" altLang="en-US" sz="4000" dirty="0" err="1">
                <a:latin typeface="Calibri" panose="020F0502020204030204" pitchFamily="34" charset="0"/>
                <a:cs typeface="Calibri" panose="020F0502020204030204" pitchFamily="34" charset="0"/>
              </a:rPr>
              <a:t>pessoas</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não</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podem</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ser</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impedidas</a:t>
            </a:r>
            <a:r>
              <a:rPr lang="en-US" altLang="en-US" sz="4000" dirty="0">
                <a:latin typeface="Calibri" panose="020F0502020204030204" pitchFamily="34" charset="0"/>
                <a:cs typeface="Calibri" panose="020F0502020204030204" pitchFamily="34" charset="0"/>
              </a:rPr>
              <a:t> de </a:t>
            </a:r>
            <a:r>
              <a:rPr lang="en-US" altLang="en-US" sz="4000" dirty="0" err="1">
                <a:latin typeface="Calibri" panose="020F0502020204030204" pitchFamily="34" charset="0"/>
                <a:cs typeface="Calibri" panose="020F0502020204030204" pitchFamily="34" charset="0"/>
              </a:rPr>
              <a:t>consumi-los</a:t>
            </a:r>
            <a:r>
              <a:rPr lang="en-US" altLang="en-US" sz="4000" dirty="0">
                <a:latin typeface="Calibri" panose="020F0502020204030204" pitchFamily="34" charset="0"/>
                <a:cs typeface="Calibri" panose="020F0502020204030204" pitchFamily="34" charset="0"/>
              </a:rPr>
              <a:t>.</a:t>
            </a:r>
          </a:p>
          <a:p>
            <a:pPr lvl="1" algn="just">
              <a:buClrTx/>
              <a:buSzPct val="90000"/>
              <a:buFont typeface="Arial" panose="020B0604020202020204" pitchFamily="34" charset="0"/>
              <a:buChar char="•"/>
            </a:pPr>
            <a:endParaRPr lang="en-US" altLang="en-US" sz="4000" dirty="0">
              <a:latin typeface="Calibri" panose="020F0502020204030204" pitchFamily="34" charset="0"/>
              <a:cs typeface="Calibri" panose="020F0502020204030204" pitchFamily="34" charset="0"/>
            </a:endParaRPr>
          </a:p>
        </p:txBody>
      </p:sp>
      <p:sp>
        <p:nvSpPr>
          <p:cNvPr id="6" name="Rectangle 7"/>
          <p:cNvSpPr>
            <a:spLocks noGrp="1" noChangeArrowheads="1"/>
          </p:cNvSpPr>
          <p:nvPr>
            <p:ph type="title"/>
          </p:nvPr>
        </p:nvSpPr>
        <p:spPr>
          <a:xfrm>
            <a:off x="623392" y="438175"/>
            <a:ext cx="11017224" cy="1190625"/>
          </a:xfrm>
          <a:noFill/>
        </p:spPr>
        <p:txBody>
          <a:bodyPr/>
          <a:lstStyle/>
          <a:p>
            <a:pPr algn="ctr"/>
            <a:r>
              <a:rPr lang="en-US" altLang="en-US" sz="4800" b="1" dirty="0">
                <a:solidFill>
                  <a:schemeClr val="tx1"/>
                </a:solidFill>
                <a:latin typeface="Calibri" panose="020F0502020204030204" pitchFamily="34" charset="0"/>
                <a:cs typeface="Calibri" panose="020F0502020204030204" pitchFamily="34" charset="0"/>
              </a:rPr>
              <a:t>Bens </a:t>
            </a:r>
            <a:r>
              <a:rPr lang="en-US" altLang="en-US" sz="4800" b="1" dirty="0" err="1">
                <a:solidFill>
                  <a:schemeClr val="tx1"/>
                </a:solidFill>
                <a:latin typeface="Calibri" panose="020F0502020204030204" pitchFamily="34" charset="0"/>
                <a:cs typeface="Calibri" panose="020F0502020204030204" pitchFamily="34" charset="0"/>
              </a:rPr>
              <a:t>Públicos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Privados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Recursos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Comuns</a:t>
            </a:r>
            <a:r>
              <a:rPr lang="en-US" altLang="en-US" sz="4800" b="1" dirty="0">
                <a:solidFill>
                  <a:schemeClr val="tx1"/>
                </a:solidFill>
                <a:latin typeface="Calibri" panose="020F0502020204030204" pitchFamily="34" charset="0"/>
                <a:cs typeface="Calibri" panose="020F0502020204030204" pitchFamily="34" charset="0"/>
              </a:rPr>
              <a:t> e </a:t>
            </a:r>
            <a:r>
              <a:rPr lang="en-US" altLang="en-US" sz="4800" b="1" dirty="0" err="1">
                <a:solidFill>
                  <a:schemeClr val="tx1"/>
                </a:solidFill>
                <a:latin typeface="Calibri" panose="020F0502020204030204" pitchFamily="34" charset="0"/>
                <a:cs typeface="Calibri" panose="020F0502020204030204" pitchFamily="34" charset="0"/>
              </a:rPr>
              <a:t>Monopólios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Naturais</a:t>
            </a:r>
            <a:endParaRPr lang="en-US" altLang="en-US" sz="4800" b="1"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250">
                                            <p:txEl>
                                              <p:pRg st="2" end="2"/>
                                            </p:txEl>
                                          </p:spTgt>
                                        </p:tgtEl>
                                        <p:attrNameLst>
                                          <p:attrName>style.visibility</p:attrName>
                                        </p:attrNameLst>
                                      </p:cBhvr>
                                      <p:to>
                                        <p:strVal val="visible"/>
                                      </p:to>
                                    </p:set>
                                    <p:anim calcmode="lin" valueType="num">
                                      <p:cBhvr additive="base">
                                        <p:cTn id="7" dur="500" fill="hold"/>
                                        <p:tgtEl>
                                          <p:spTgt spid="53250">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3250">
                                            <p:txEl>
                                              <p:pRg st="4" end="4"/>
                                            </p:txEl>
                                          </p:spTgt>
                                        </p:tgtEl>
                                        <p:attrNameLst>
                                          <p:attrName>style.visibility</p:attrName>
                                        </p:attrNameLst>
                                      </p:cBhvr>
                                      <p:to>
                                        <p:strVal val="visible"/>
                                      </p:to>
                                    </p:set>
                                    <p:anim calcmode="lin" valueType="num">
                                      <p:cBhvr additive="base">
                                        <p:cTn id="13" dur="500" fill="hold"/>
                                        <p:tgtEl>
                                          <p:spTgt spid="53250">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p:cNvSpPr>
            <a:spLocks noGrp="1"/>
          </p:cNvSpPr>
          <p:nvPr>
            <p:ph idx="1"/>
          </p:nvPr>
        </p:nvSpPr>
        <p:spPr>
          <a:xfrm>
            <a:off x="263352" y="925612"/>
            <a:ext cx="11737304" cy="4519612"/>
          </a:xfrm>
        </p:spPr>
        <p:txBody>
          <a:bodyPr/>
          <a:lstStyle/>
          <a:p>
            <a:pPr algn="just">
              <a:lnSpc>
                <a:spcPct val="90000"/>
              </a:lnSpc>
              <a:buClrTx/>
              <a:buSzPct val="90000"/>
              <a:buFont typeface="Arial" panose="020B0604020202020204" pitchFamily="34" charset="0"/>
              <a:buChar char="•"/>
            </a:pPr>
            <a:endParaRPr lang="en-US" altLang="en-US" sz="400" b="1" dirty="0">
              <a:latin typeface="Calibri" panose="020F0502020204030204" pitchFamily="34" charset="0"/>
              <a:cs typeface="Calibri" panose="020F0502020204030204" pitchFamily="34" charset="0"/>
            </a:endParaRPr>
          </a:p>
          <a:p>
            <a:pPr algn="just">
              <a:buSzPct val="90000"/>
              <a:buFont typeface="Arial" panose="020B0604020202020204" pitchFamily="34" charset="0"/>
              <a:buChar char="•"/>
            </a:pPr>
            <a:r>
              <a:rPr lang="en-US" altLang="en-US" sz="4000" b="1" dirty="0" err="1">
                <a:latin typeface="Calibri" panose="020F0502020204030204" pitchFamily="34" charset="0"/>
                <a:cs typeface="Calibri" panose="020F0502020204030204" pitchFamily="34" charset="0"/>
              </a:rPr>
              <a:t>Carona</a:t>
            </a:r>
            <a:r>
              <a:rPr lang="en-US" altLang="en-US" sz="4000" b="1" dirty="0">
                <a:latin typeface="Calibri" panose="020F0502020204030204" pitchFamily="34" charset="0"/>
                <a:cs typeface="Calibri" panose="020F0502020204030204" pitchFamily="34" charset="0"/>
              </a:rPr>
              <a:t> (</a:t>
            </a:r>
            <a:r>
              <a:rPr lang="en-US" altLang="en-US" sz="4000" b="1" i="1" dirty="0">
                <a:latin typeface="Calibri" panose="020F0502020204030204" pitchFamily="34" charset="0"/>
                <a:cs typeface="Calibri" panose="020F0502020204030204" pitchFamily="34" charset="0"/>
              </a:rPr>
              <a:t>free-rider</a:t>
            </a:r>
            <a:r>
              <a:rPr lang="en-US" altLang="en-US" sz="4000" b="1"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alguém</a:t>
            </a:r>
            <a:r>
              <a:rPr lang="en-US" altLang="en-US" sz="4000" dirty="0">
                <a:latin typeface="Calibri" panose="020F0502020204030204" pitchFamily="34" charset="0"/>
                <a:cs typeface="Calibri" panose="020F0502020204030204" pitchFamily="34" charset="0"/>
              </a:rPr>
              <a:t> que </a:t>
            </a:r>
            <a:r>
              <a:rPr lang="en-US" altLang="en-US" sz="4000" dirty="0" err="1">
                <a:latin typeface="Calibri" panose="020F0502020204030204" pitchFamily="34" charset="0"/>
                <a:cs typeface="Calibri" panose="020F0502020204030204" pitchFamily="34" charset="0"/>
              </a:rPr>
              <a:t>recebe</a:t>
            </a:r>
            <a:r>
              <a:rPr lang="en-US" altLang="en-US" sz="4000" dirty="0">
                <a:latin typeface="Calibri" panose="020F0502020204030204" pitchFamily="34" charset="0"/>
                <a:cs typeface="Calibri" panose="020F0502020204030204" pitchFamily="34" charset="0"/>
              </a:rPr>
              <a:t> o </a:t>
            </a:r>
            <a:r>
              <a:rPr lang="en-US" altLang="en-US" sz="4000" dirty="0" err="1">
                <a:latin typeface="Calibri" panose="020F0502020204030204" pitchFamily="34" charset="0"/>
                <a:cs typeface="Calibri" panose="020F0502020204030204" pitchFamily="34" charset="0"/>
              </a:rPr>
              <a:t>benefício</a:t>
            </a:r>
            <a:r>
              <a:rPr lang="en-US" altLang="en-US" sz="4000" dirty="0">
                <a:latin typeface="Calibri" panose="020F0502020204030204" pitchFamily="34" charset="0"/>
                <a:cs typeface="Calibri" panose="020F0502020204030204" pitchFamily="34" charset="0"/>
              </a:rPr>
              <a:t> de um </a:t>
            </a:r>
            <a:r>
              <a:rPr lang="en-US" altLang="en-US" sz="4000" dirty="0" err="1">
                <a:latin typeface="Calibri" panose="020F0502020204030204" pitchFamily="34" charset="0"/>
                <a:cs typeface="Calibri" panose="020F0502020204030204" pitchFamily="34" charset="0"/>
              </a:rPr>
              <a:t>bem</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ou</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serviço</a:t>
            </a:r>
            <a:r>
              <a:rPr lang="en-US" altLang="en-US" sz="4000" dirty="0">
                <a:latin typeface="Calibri" panose="020F0502020204030204" pitchFamily="34" charset="0"/>
                <a:cs typeface="Calibri" panose="020F0502020204030204" pitchFamily="34" charset="0"/>
              </a:rPr>
              <a:t>, mas </a:t>
            </a:r>
            <a:r>
              <a:rPr lang="en-US" altLang="en-US" sz="4000" dirty="0" err="1">
                <a:latin typeface="Calibri" panose="020F0502020204030204" pitchFamily="34" charset="0"/>
                <a:cs typeface="Calibri" panose="020F0502020204030204" pitchFamily="34" charset="0"/>
              </a:rPr>
              <a:t>evita</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pagar</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por</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ele</a:t>
            </a:r>
            <a:r>
              <a:rPr lang="en-US" altLang="en-US" sz="4000" dirty="0">
                <a:latin typeface="Calibri" panose="020F0502020204030204" pitchFamily="34" charset="0"/>
                <a:cs typeface="Calibri" panose="020F0502020204030204" pitchFamily="34" charset="0"/>
              </a:rPr>
              <a:t>.</a:t>
            </a:r>
          </a:p>
          <a:p>
            <a:pPr algn="just">
              <a:buSzPct val="90000"/>
              <a:buFont typeface="Arial" panose="020B0604020202020204" pitchFamily="34" charset="0"/>
              <a:buChar char="•"/>
            </a:pPr>
            <a:endParaRPr lang="en-US" altLang="en-US" sz="400" dirty="0">
              <a:latin typeface="Calibri" panose="020F0502020204030204" pitchFamily="34" charset="0"/>
              <a:cs typeface="Calibri" panose="020F0502020204030204" pitchFamily="34" charset="0"/>
            </a:endParaRPr>
          </a:p>
          <a:p>
            <a:pPr lvl="1" algn="just">
              <a:buSzPct val="90000"/>
              <a:buFont typeface="Arial" panose="020B0604020202020204" pitchFamily="34" charset="0"/>
              <a:buChar char="•"/>
            </a:pPr>
            <a:r>
              <a:rPr lang="en-US" altLang="en-US" sz="3800" dirty="0" err="1">
                <a:latin typeface="Calibri" panose="020F0502020204030204" pitchFamily="34" charset="0"/>
                <a:cs typeface="Calibri" panose="020F0502020204030204" pitchFamily="34" charset="0"/>
              </a:rPr>
              <a:t>Dadas</a:t>
            </a:r>
            <a:r>
              <a:rPr lang="en-US" altLang="en-US" sz="3800" dirty="0">
                <a:latin typeface="Calibri" panose="020F0502020204030204" pitchFamily="34" charset="0"/>
                <a:cs typeface="Calibri" panose="020F0502020204030204" pitchFamily="34" charset="0"/>
              </a:rPr>
              <a:t> as </a:t>
            </a:r>
            <a:r>
              <a:rPr lang="en-US" altLang="en-US" sz="3800" dirty="0" err="1">
                <a:latin typeface="Calibri" panose="020F0502020204030204" pitchFamily="34" charset="0"/>
                <a:cs typeface="Calibri" panose="020F0502020204030204" pitchFamily="34" charset="0"/>
              </a:rPr>
              <a:t>características</a:t>
            </a:r>
            <a:r>
              <a:rPr lang="en-US" altLang="en-US" sz="3800" dirty="0">
                <a:latin typeface="Calibri" panose="020F0502020204030204" pitchFamily="34" charset="0"/>
                <a:cs typeface="Calibri" panose="020F0502020204030204" pitchFamily="34" charset="0"/>
              </a:rPr>
              <a:t> do </a:t>
            </a:r>
            <a:r>
              <a:rPr lang="en-US" altLang="en-US" sz="3800" dirty="0" err="1">
                <a:latin typeface="Calibri" panose="020F0502020204030204" pitchFamily="34" charset="0"/>
                <a:cs typeface="Calibri" panose="020F0502020204030204" pitchFamily="34" charset="0"/>
              </a:rPr>
              <a:t>bem</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público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os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agentes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econômicos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tendem</a:t>
            </a:r>
            <a:r>
              <a:rPr lang="en-US" altLang="en-US" sz="3800" dirty="0">
                <a:latin typeface="Calibri" panose="020F0502020204030204" pitchFamily="34" charset="0"/>
                <a:cs typeface="Calibri" panose="020F0502020204030204" pitchFamily="34" charset="0"/>
              </a:rPr>
              <a:t> a </a:t>
            </a:r>
            <a:r>
              <a:rPr lang="en-US" altLang="en-US" sz="3800" dirty="0" err="1">
                <a:latin typeface="Calibri" panose="020F0502020204030204" pitchFamily="34" charset="0"/>
                <a:cs typeface="Calibri" panose="020F0502020204030204" pitchFamily="34" charset="0"/>
              </a:rPr>
              <a:t>evitar</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pagar</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por</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ele</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esperando</a:t>
            </a:r>
            <a:r>
              <a:rPr lang="en-US" altLang="en-US" sz="3800" dirty="0">
                <a:latin typeface="Calibri" panose="020F0502020204030204" pitchFamily="34" charset="0"/>
                <a:cs typeface="Calibri" panose="020F0502020204030204" pitchFamily="34" charset="0"/>
              </a:rPr>
              <a:t> que </a:t>
            </a:r>
            <a:r>
              <a:rPr lang="en-US" altLang="en-US" sz="3800" dirty="0" err="1">
                <a:latin typeface="Calibri" panose="020F0502020204030204" pitchFamily="34" charset="0"/>
                <a:cs typeface="Calibri" panose="020F0502020204030204" pitchFamily="34" charset="0"/>
              </a:rPr>
              <a:t>os</a:t>
            </a:r>
            <a:r>
              <a:rPr lang="en-US" altLang="en-US" sz="3800" dirty="0">
                <a:latin typeface="Calibri" panose="020F0502020204030204" pitchFamily="34" charset="0"/>
                <a:cs typeface="Calibri" panose="020F0502020204030204" pitchFamily="34" charset="0"/>
              </a:rPr>
              <a:t> outros o </a:t>
            </a:r>
            <a:r>
              <a:rPr lang="en-US" altLang="en-US" sz="3800" dirty="0" err="1">
                <a:latin typeface="Calibri" panose="020F0502020204030204" pitchFamily="34" charset="0"/>
                <a:cs typeface="Calibri" panose="020F0502020204030204" pitchFamily="34" charset="0"/>
              </a:rPr>
              <a:t>façam</a:t>
            </a:r>
            <a:r>
              <a:rPr lang="en-US" altLang="en-US" sz="3800" dirty="0">
                <a:latin typeface="Calibri" panose="020F0502020204030204" pitchFamily="34" charset="0"/>
                <a:cs typeface="Calibri" panose="020F0502020204030204" pitchFamily="34" charset="0"/>
              </a:rPr>
              <a:t>. </a:t>
            </a:r>
          </a:p>
          <a:p>
            <a:pPr lvl="2" algn="just">
              <a:buClrTx/>
              <a:buSzPct val="90000"/>
              <a:buFont typeface="Arial" panose="020B0604020202020204" pitchFamily="34" charset="0"/>
              <a:buChar char="•"/>
            </a:pPr>
            <a:endParaRPr lang="en-US" altLang="en-US" sz="400" dirty="0">
              <a:latin typeface="Calibri" panose="020F0502020204030204" pitchFamily="34" charset="0"/>
              <a:cs typeface="Calibri" panose="020F0502020204030204" pitchFamily="34" charset="0"/>
            </a:endParaRPr>
          </a:p>
          <a:p>
            <a:pPr lvl="1" algn="just">
              <a:buSzPct val="90000"/>
              <a:buFont typeface="Arial" panose="020B0604020202020204" pitchFamily="34" charset="0"/>
              <a:buChar char="•"/>
            </a:pPr>
            <a:r>
              <a:rPr lang="en-US" altLang="en-US" sz="3800" dirty="0" err="1">
                <a:latin typeface="Calibri" panose="020F0502020204030204" pitchFamily="34" charset="0"/>
                <a:cs typeface="Calibri" panose="020F0502020204030204" pitchFamily="34" charset="0"/>
              </a:rPr>
              <a:t>Dito</a:t>
            </a:r>
            <a:r>
              <a:rPr lang="en-US" altLang="en-US" sz="3800" dirty="0">
                <a:latin typeface="Calibri" panose="020F0502020204030204" pitchFamily="34" charset="0"/>
                <a:cs typeface="Calibri" panose="020F0502020204030204" pitchFamily="34" charset="0"/>
              </a:rPr>
              <a:t> de outro </a:t>
            </a:r>
            <a:r>
              <a:rPr lang="en-US" altLang="en-US" sz="3800" dirty="0" err="1">
                <a:latin typeface="Calibri" panose="020F0502020204030204" pitchFamily="34" charset="0"/>
                <a:cs typeface="Calibri" panose="020F0502020204030204" pitchFamily="34" charset="0"/>
              </a:rPr>
              <a:t>modo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temos</a:t>
            </a:r>
            <a:r>
              <a:rPr lang="en-US" altLang="en-US" sz="3800" dirty="0">
                <a:latin typeface="Calibri" panose="020F0502020204030204" pitchFamily="34" charset="0"/>
                <a:cs typeface="Calibri" panose="020F0502020204030204" pitchFamily="34" charset="0"/>
              </a:rPr>
              <a:t> um </a:t>
            </a:r>
            <a:r>
              <a:rPr lang="en-US" altLang="en-US" sz="3800" dirty="0" err="1">
                <a:latin typeface="Calibri" panose="020F0502020204030204" pitchFamily="34" charset="0"/>
                <a:cs typeface="Calibri" panose="020F0502020204030204" pitchFamily="34" charset="0"/>
              </a:rPr>
              <a:t>problema</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na</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provisão</a:t>
            </a:r>
            <a:r>
              <a:rPr lang="en-US" altLang="en-US" sz="3800" dirty="0">
                <a:latin typeface="Calibri" panose="020F0502020204030204" pitchFamily="34" charset="0"/>
                <a:cs typeface="Calibri" panose="020F0502020204030204" pitchFamily="34" charset="0"/>
              </a:rPr>
              <a:t> dos bens </a:t>
            </a:r>
            <a:r>
              <a:rPr lang="en-US" altLang="en-US" sz="3800" dirty="0" err="1">
                <a:latin typeface="Calibri" panose="020F0502020204030204" pitchFamily="34" charset="0"/>
                <a:cs typeface="Calibri" panose="020F0502020204030204" pitchFamily="34" charset="0"/>
              </a:rPr>
              <a:t>públicos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pois</a:t>
            </a:r>
            <a:r>
              <a:rPr lang="en-US" altLang="en-US" sz="3800" dirty="0">
                <a:latin typeface="Calibri" panose="020F0502020204030204" pitchFamily="34" charset="0"/>
                <a:cs typeface="Calibri" panose="020F0502020204030204" pitchFamily="34" charset="0"/>
              </a:rPr>
              <a:t> é </a:t>
            </a:r>
            <a:r>
              <a:rPr lang="en-US" altLang="en-US" sz="3800" dirty="0" err="1">
                <a:latin typeface="Calibri" panose="020F0502020204030204" pitchFamily="34" charset="0"/>
                <a:cs typeface="Calibri" panose="020F0502020204030204" pitchFamily="34" charset="0"/>
              </a:rPr>
              <a:t>impossível</a:t>
            </a:r>
            <a:r>
              <a:rPr lang="en-US" altLang="en-US" sz="3800" dirty="0">
                <a:latin typeface="Calibri" panose="020F0502020204030204" pitchFamily="34" charset="0"/>
                <a:cs typeface="Calibri" panose="020F0502020204030204" pitchFamily="34" charset="0"/>
              </a:rPr>
              <a:t> (no </a:t>
            </a:r>
            <a:r>
              <a:rPr lang="en-US" altLang="en-US" sz="3800" dirty="0" err="1">
                <a:latin typeface="Calibri" panose="020F0502020204030204" pitchFamily="34" charset="0"/>
                <a:cs typeface="Calibri" panose="020F0502020204030204" pitchFamily="34" charset="0"/>
              </a:rPr>
              <a:t>mínimo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muito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caro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impedir</a:t>
            </a:r>
            <a:r>
              <a:rPr lang="en-US" altLang="en-US" sz="3800" dirty="0">
                <a:latin typeface="Calibri" panose="020F0502020204030204" pitchFamily="34" charset="0"/>
                <a:cs typeface="Calibri" panose="020F0502020204030204" pitchFamily="34" charset="0"/>
              </a:rPr>
              <a:t> que </a:t>
            </a:r>
            <a:r>
              <a:rPr lang="en-US" altLang="en-US" sz="3800" dirty="0" err="1">
                <a:latin typeface="Calibri" panose="020F0502020204030204" pitchFamily="34" charset="0"/>
                <a:cs typeface="Calibri" panose="020F0502020204030204" pitchFamily="34" charset="0"/>
              </a:rPr>
              <a:t>qualquer</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pessoa</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possa</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usufruir</a:t>
            </a:r>
            <a:r>
              <a:rPr lang="en-US" altLang="en-US" sz="3800" dirty="0">
                <a:latin typeface="Calibri" panose="020F0502020204030204" pitchFamily="34" charset="0"/>
                <a:cs typeface="Calibri" panose="020F0502020204030204" pitchFamily="34" charset="0"/>
              </a:rPr>
              <a:t> dele, </a:t>
            </a:r>
            <a:r>
              <a:rPr lang="en-US" altLang="en-US" sz="3800" dirty="0" err="1">
                <a:latin typeface="Calibri" panose="020F0502020204030204" pitchFamily="34" charset="0"/>
                <a:cs typeface="Calibri" panose="020F0502020204030204" pitchFamily="34" charset="0"/>
              </a:rPr>
              <a:t>mesmo</a:t>
            </a:r>
            <a:r>
              <a:rPr lang="en-US" altLang="en-US" sz="3800" dirty="0">
                <a:latin typeface="Calibri" panose="020F0502020204030204" pitchFamily="34" charset="0"/>
                <a:cs typeface="Calibri" panose="020F0502020204030204" pitchFamily="34" charset="0"/>
              </a:rPr>
              <a:t> que </a:t>
            </a:r>
            <a:r>
              <a:rPr lang="en-US" altLang="en-US" sz="3800" dirty="0" err="1">
                <a:latin typeface="Calibri" panose="020F0502020204030204" pitchFamily="34" charset="0"/>
                <a:cs typeface="Calibri" panose="020F0502020204030204" pitchFamily="34" charset="0"/>
              </a:rPr>
              <a:t>sua</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contribuição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seja</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igual</a:t>
            </a:r>
            <a:r>
              <a:rPr lang="en-US" altLang="en-US" sz="3800" dirty="0">
                <a:latin typeface="Calibri" panose="020F0502020204030204" pitchFamily="34" charset="0"/>
                <a:cs typeface="Calibri" panose="020F0502020204030204" pitchFamily="34" charset="0"/>
              </a:rPr>
              <a:t> a zero.</a:t>
            </a:r>
          </a:p>
        </p:txBody>
      </p:sp>
      <p:sp>
        <p:nvSpPr>
          <p:cNvPr id="3" name="Espaço Reservado para Conteúdo 2"/>
          <p:cNvSpPr txBox="1">
            <a:spLocks/>
          </p:cNvSpPr>
          <p:nvPr/>
        </p:nvSpPr>
        <p:spPr bwMode="auto">
          <a:xfrm>
            <a:off x="1279848" y="357932"/>
            <a:ext cx="10072736" cy="982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629" tIns="40815" rIns="81629" bIns="40815" numCol="1" anchor="t" anchorCtr="0" compatLnSpc="1">
            <a:prstTxWarp prst="textNoShape">
              <a:avLst/>
            </a:prstTxWarp>
          </a:bodyPr>
          <a:lstStyle>
            <a:lvl1pPr marL="402632" indent="-402632" algn="l" rtl="0" eaLnBrk="1" fontAlgn="base" hangingPunct="1">
              <a:spcBef>
                <a:spcPct val="20000"/>
              </a:spcBef>
              <a:spcAft>
                <a:spcPct val="0"/>
              </a:spcAft>
              <a:buChar char="•"/>
              <a:defRPr sz="3612">
                <a:solidFill>
                  <a:schemeClr val="tx1"/>
                </a:solidFill>
                <a:latin typeface="+mn-lt"/>
                <a:ea typeface="+mn-ea"/>
                <a:cs typeface="+mn-cs"/>
              </a:defRPr>
            </a:lvl1pPr>
            <a:lvl2pPr marL="873364" indent="-335726" algn="l" rtl="0" eaLnBrk="1" fontAlgn="base" hangingPunct="1">
              <a:spcBef>
                <a:spcPct val="20000"/>
              </a:spcBef>
              <a:spcAft>
                <a:spcPct val="0"/>
              </a:spcAft>
              <a:buChar char="–"/>
              <a:defRPr sz="3236">
                <a:solidFill>
                  <a:schemeClr val="tx1"/>
                </a:solidFill>
                <a:latin typeface="+mn-lt"/>
              </a:defRPr>
            </a:lvl2pPr>
            <a:lvl3pPr marL="1342902" indent="-267625" algn="l" rtl="0" eaLnBrk="1" fontAlgn="base" hangingPunct="1">
              <a:spcBef>
                <a:spcPct val="20000"/>
              </a:spcBef>
              <a:spcAft>
                <a:spcPct val="0"/>
              </a:spcAft>
              <a:buChar char="•"/>
              <a:defRPr sz="2860">
                <a:solidFill>
                  <a:schemeClr val="tx1"/>
                </a:solidFill>
                <a:latin typeface="+mn-lt"/>
              </a:defRPr>
            </a:lvl3pPr>
            <a:lvl4pPr marL="1880540" indent="-267625" algn="l" rtl="0" eaLnBrk="1" fontAlgn="base" hangingPunct="1">
              <a:spcBef>
                <a:spcPct val="20000"/>
              </a:spcBef>
              <a:spcAft>
                <a:spcPct val="0"/>
              </a:spcAft>
              <a:buChar char="–"/>
              <a:defRPr sz="2333">
                <a:solidFill>
                  <a:schemeClr val="tx1"/>
                </a:solidFill>
                <a:latin typeface="+mn-lt"/>
              </a:defRPr>
            </a:lvl4pPr>
            <a:lvl5pPr marL="2418179" indent="-267625" algn="l" rtl="0" eaLnBrk="1" fontAlgn="base" hangingPunct="1">
              <a:spcBef>
                <a:spcPct val="20000"/>
              </a:spcBef>
              <a:spcAft>
                <a:spcPct val="0"/>
              </a:spcAft>
              <a:buChar char="»"/>
              <a:defRPr sz="2333">
                <a:solidFill>
                  <a:schemeClr val="tx1"/>
                </a:solidFill>
                <a:latin typeface="+mn-lt"/>
              </a:defRPr>
            </a:lvl5pPr>
            <a:lvl6pPr marL="2956019" indent="-268729" algn="l" rtl="0" eaLnBrk="1" fontAlgn="base" hangingPunct="1">
              <a:spcBef>
                <a:spcPct val="20000"/>
              </a:spcBef>
              <a:spcAft>
                <a:spcPct val="0"/>
              </a:spcAft>
              <a:buChar char="»"/>
              <a:defRPr sz="2370">
                <a:solidFill>
                  <a:schemeClr val="tx1"/>
                </a:solidFill>
                <a:latin typeface="+mn-lt"/>
              </a:defRPr>
            </a:lvl6pPr>
            <a:lvl7pPr marL="3493477" indent="-268729" algn="l" rtl="0" eaLnBrk="1" fontAlgn="base" hangingPunct="1">
              <a:spcBef>
                <a:spcPct val="20000"/>
              </a:spcBef>
              <a:spcAft>
                <a:spcPct val="0"/>
              </a:spcAft>
              <a:buChar char="»"/>
              <a:defRPr sz="2370">
                <a:solidFill>
                  <a:schemeClr val="tx1"/>
                </a:solidFill>
                <a:latin typeface="+mn-lt"/>
              </a:defRPr>
            </a:lvl7pPr>
            <a:lvl8pPr marL="4030935" indent="-268729" algn="l" rtl="0" eaLnBrk="1" fontAlgn="base" hangingPunct="1">
              <a:spcBef>
                <a:spcPct val="20000"/>
              </a:spcBef>
              <a:spcAft>
                <a:spcPct val="0"/>
              </a:spcAft>
              <a:buChar char="»"/>
              <a:defRPr sz="2370">
                <a:solidFill>
                  <a:schemeClr val="tx1"/>
                </a:solidFill>
                <a:latin typeface="+mn-lt"/>
              </a:defRPr>
            </a:lvl8pPr>
            <a:lvl9pPr marL="4568393" indent="-268729" algn="l" rtl="0" eaLnBrk="1" fontAlgn="base" hangingPunct="1">
              <a:spcBef>
                <a:spcPct val="20000"/>
              </a:spcBef>
              <a:spcAft>
                <a:spcPct val="0"/>
              </a:spcAft>
              <a:buChar char="»"/>
              <a:defRPr sz="2370">
                <a:solidFill>
                  <a:schemeClr val="tx1"/>
                </a:solidFill>
                <a:latin typeface="+mn-lt"/>
              </a:defRPr>
            </a:lvl9pPr>
          </a:lstStyle>
          <a:p>
            <a:pPr marL="0" indent="0" algn="ctr">
              <a:lnSpc>
                <a:spcPct val="90000"/>
              </a:lnSpc>
              <a:buSzPct val="90000"/>
              <a:buNone/>
            </a:pPr>
            <a:r>
              <a:rPr lang="en-US" altLang="en-US" sz="4800" b="1" kern="0" dirty="0">
                <a:latin typeface="Calibri" panose="020F0502020204030204" pitchFamily="34" charset="0"/>
                <a:cs typeface="Calibri" panose="020F0502020204030204" pitchFamily="34" charset="0"/>
              </a:rPr>
              <a:t>Bens </a:t>
            </a:r>
            <a:r>
              <a:rPr lang="en-US" altLang="en-US" sz="4800" b="1" kern="0" dirty="0" err="1">
                <a:latin typeface="Calibri" panose="020F0502020204030204" pitchFamily="34" charset="0"/>
                <a:cs typeface="Calibri" panose="020F0502020204030204" pitchFamily="34" charset="0"/>
              </a:rPr>
              <a:t>Públicos</a:t>
            </a:r>
            <a:r>
              <a:rPr lang="en-US" altLang="en-US" sz="4800" b="1" kern="0" dirty="0">
                <a:latin typeface="Calibri" panose="020F0502020204030204" pitchFamily="34" charset="0"/>
                <a:cs typeface="Calibri" panose="020F0502020204030204" pitchFamily="34" charset="0"/>
              </a:rPr>
              <a:t> e o  </a:t>
            </a:r>
            <a:r>
              <a:rPr lang="en-US" altLang="en-US" sz="4800" b="1" kern="0" dirty="0" err="1">
                <a:latin typeface="Calibri" panose="020F0502020204030204" pitchFamily="34" charset="0"/>
                <a:cs typeface="Calibri" panose="020F0502020204030204" pitchFamily="34" charset="0"/>
              </a:rPr>
              <a:t>Problema</a:t>
            </a:r>
            <a:r>
              <a:rPr lang="en-US" altLang="en-US" sz="4800" b="1" kern="0" dirty="0">
                <a:latin typeface="Calibri" panose="020F0502020204030204" pitchFamily="34" charset="0"/>
                <a:cs typeface="Calibri" panose="020F0502020204030204" pitchFamily="34" charset="0"/>
              </a:rPr>
              <a:t> do </a:t>
            </a:r>
            <a:r>
              <a:rPr lang="en-US" altLang="en-US" sz="4800" b="1" kern="0" dirty="0" err="1">
                <a:latin typeface="Calibri" panose="020F0502020204030204" pitchFamily="34" charset="0"/>
                <a:cs typeface="Calibri" panose="020F0502020204030204" pitchFamily="34" charset="0"/>
              </a:rPr>
              <a:t>Carona</a:t>
            </a:r>
            <a:endParaRPr lang="en-US" altLang="en-US" sz="4800" b="1" kern="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42989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 calcmode="lin" valueType="num">
                                      <p:cBhvr additive="base">
                                        <p:cTn id="1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Espaço Reservado para Conteúdo 2"/>
          <p:cNvSpPr>
            <a:spLocks noGrp="1"/>
          </p:cNvSpPr>
          <p:nvPr>
            <p:ph idx="1"/>
          </p:nvPr>
        </p:nvSpPr>
        <p:spPr>
          <a:xfrm>
            <a:off x="335360" y="908720"/>
            <a:ext cx="11521280" cy="4233862"/>
          </a:xfrm>
        </p:spPr>
        <p:txBody>
          <a:bodyPr/>
          <a:lstStyle/>
          <a:p>
            <a:pPr marL="0" lvl="1" algn="just">
              <a:lnSpc>
                <a:spcPct val="55000"/>
              </a:lnSpc>
              <a:buClrTx/>
              <a:buSzPct val="90000"/>
              <a:buFont typeface="Arial" panose="020B0604020202020204" pitchFamily="34" charset="0"/>
              <a:buChar char="•"/>
            </a:pPr>
            <a:endParaRPr lang="en-US" altLang="en-US" sz="4000" b="1" dirty="0">
              <a:latin typeface="Calibri" panose="020F0502020204030204" pitchFamily="34" charset="0"/>
              <a:cs typeface="Calibri" panose="020F0502020204030204" pitchFamily="34" charset="0"/>
            </a:endParaRPr>
          </a:p>
          <a:p>
            <a:pPr marL="0" lvl="1" algn="just">
              <a:lnSpc>
                <a:spcPct val="55000"/>
              </a:lnSpc>
              <a:buClrTx/>
              <a:buSzPct val="90000"/>
              <a:buFont typeface="Arial" panose="020B0604020202020204" pitchFamily="34" charset="0"/>
              <a:buChar char="•"/>
            </a:pPr>
            <a:r>
              <a:rPr lang="en-US" altLang="en-US" sz="4000" dirty="0" err="1">
                <a:latin typeface="Calibri" panose="020F0502020204030204" pitchFamily="34" charset="0"/>
                <a:cs typeface="Calibri" panose="020F0502020204030204" pitchFamily="34" charset="0"/>
              </a:rPr>
              <a:t>Quando</a:t>
            </a:r>
            <a:r>
              <a:rPr lang="en-US" altLang="en-US" sz="4000" dirty="0">
                <a:latin typeface="Calibri" panose="020F0502020204030204" pitchFamily="34" charset="0"/>
                <a:cs typeface="Calibri" panose="020F0502020204030204" pitchFamily="34" charset="0"/>
              </a:rPr>
              <a:t> o </a:t>
            </a:r>
            <a:r>
              <a:rPr lang="en-US" altLang="en-US" sz="4000" dirty="0" err="1">
                <a:latin typeface="Calibri" panose="020F0502020204030204" pitchFamily="34" charset="0"/>
                <a:cs typeface="Calibri" panose="020F0502020204030204" pitchFamily="34" charset="0"/>
              </a:rPr>
              <a:t>governo</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deverá</a:t>
            </a:r>
            <a:r>
              <a:rPr lang="en-US" altLang="en-US" sz="4000" dirty="0">
                <a:latin typeface="Calibri" panose="020F0502020204030204" pitchFamily="34" charset="0"/>
                <a:cs typeface="Calibri" panose="020F0502020204030204" pitchFamily="34" charset="0"/>
              </a:rPr>
              <a:t> prover um  </a:t>
            </a:r>
            <a:r>
              <a:rPr lang="en-US" altLang="en-US" sz="4000" dirty="0" err="1">
                <a:latin typeface="Calibri" panose="020F0502020204030204" pitchFamily="34" charset="0"/>
                <a:cs typeface="Calibri" panose="020F0502020204030204" pitchFamily="34" charset="0"/>
              </a:rPr>
              <a:t>bem</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público</a:t>
            </a:r>
            <a:r>
              <a:rPr lang="en-US" altLang="en-US" sz="4000" dirty="0">
                <a:latin typeface="Calibri" panose="020F0502020204030204" pitchFamily="34" charset="0"/>
                <a:cs typeface="Calibri" panose="020F0502020204030204" pitchFamily="34" charset="0"/>
              </a:rPr>
              <a:t> ?</a:t>
            </a:r>
          </a:p>
          <a:p>
            <a:pPr marL="0" lvl="1" algn="just">
              <a:lnSpc>
                <a:spcPct val="55000"/>
              </a:lnSpc>
              <a:buClrTx/>
              <a:buSzPct val="90000"/>
              <a:buFont typeface="Arial" panose="020B0604020202020204" pitchFamily="34" charset="0"/>
              <a:buChar char="•"/>
            </a:pPr>
            <a:endParaRPr lang="en-US" altLang="en-US" sz="600" dirty="0">
              <a:latin typeface="Calibri" panose="020F0502020204030204" pitchFamily="34" charset="0"/>
              <a:cs typeface="Calibri" panose="020F0502020204030204" pitchFamily="34" charset="0"/>
            </a:endParaRPr>
          </a:p>
          <a:p>
            <a:pPr marL="1007176" lvl="3" algn="just">
              <a:spcBef>
                <a:spcPts val="0"/>
              </a:spcBef>
              <a:buSzPct val="90000"/>
              <a:buFont typeface="Arial" panose="020B0604020202020204" pitchFamily="34" charset="0"/>
              <a:buChar char="•"/>
            </a:pPr>
            <a:r>
              <a:rPr lang="en-US" altLang="en-US" sz="3800" dirty="0">
                <a:latin typeface="Calibri" panose="020F0502020204030204" pitchFamily="34" charset="0"/>
                <a:cs typeface="Calibri" panose="020F0502020204030204" pitchFamily="34" charset="0"/>
              </a:rPr>
              <a:t>Como </a:t>
            </a:r>
            <a:r>
              <a:rPr lang="en-US" altLang="en-US" sz="3800" dirty="0" err="1">
                <a:latin typeface="Calibri" panose="020F0502020204030204" pitchFamily="34" charset="0"/>
                <a:cs typeface="Calibri" panose="020F0502020204030204" pitchFamily="34" charset="0"/>
              </a:rPr>
              <a:t>ocorre</a:t>
            </a:r>
            <a:r>
              <a:rPr lang="en-US" altLang="en-US" sz="3800" dirty="0">
                <a:latin typeface="Calibri" panose="020F0502020204030204" pitchFamily="34" charset="0"/>
                <a:cs typeface="Calibri" panose="020F0502020204030204" pitchFamily="34" charset="0"/>
              </a:rPr>
              <a:t> com outros bens, um </a:t>
            </a:r>
            <a:r>
              <a:rPr lang="en-US" altLang="en-US" sz="3800" dirty="0" err="1">
                <a:latin typeface="Calibri" panose="020F0502020204030204" pitchFamily="34" charset="0"/>
                <a:cs typeface="Calibri" panose="020F0502020204030204" pitchFamily="34" charset="0"/>
              </a:rPr>
              <a:t>bem</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público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deve</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ser</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ofertado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quando</a:t>
            </a:r>
            <a:r>
              <a:rPr lang="en-US" altLang="en-US" sz="3800" dirty="0">
                <a:latin typeface="Calibri" panose="020F0502020204030204" pitchFamily="34" charset="0"/>
                <a:cs typeface="Calibri" panose="020F0502020204030204" pitchFamily="34" charset="0"/>
              </a:rPr>
              <a:t> o </a:t>
            </a:r>
            <a:r>
              <a:rPr lang="en-US" altLang="en-US" sz="3800" dirty="0" err="1">
                <a:latin typeface="Calibri" panose="020F0502020204030204" pitchFamily="34" charset="0"/>
                <a:cs typeface="Calibri" panose="020F0502020204030204" pitchFamily="34" charset="0"/>
              </a:rPr>
              <a:t>benefício</a:t>
            </a:r>
            <a:r>
              <a:rPr lang="en-US" altLang="en-US" sz="3800" dirty="0">
                <a:latin typeface="Calibri" panose="020F0502020204030204" pitchFamily="34" charset="0"/>
                <a:cs typeface="Calibri" panose="020F0502020204030204" pitchFamily="34" charset="0"/>
              </a:rPr>
              <a:t> marginal de </a:t>
            </a:r>
            <a:r>
              <a:rPr lang="en-US" altLang="en-US" sz="3800" dirty="0" err="1">
                <a:latin typeface="Calibri" panose="020F0502020204030204" pitchFamily="34" charset="0"/>
                <a:cs typeface="Calibri" panose="020F0502020204030204" pitchFamily="34" charset="0"/>
              </a:rPr>
              <a:t>uma</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unidade</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adicional</a:t>
            </a:r>
            <a:r>
              <a:rPr lang="en-US" altLang="en-US" sz="3800" dirty="0">
                <a:latin typeface="Calibri" panose="020F0502020204030204" pitchFamily="34" charset="0"/>
                <a:cs typeface="Calibri" panose="020F0502020204030204" pitchFamily="34" charset="0"/>
              </a:rPr>
              <a:t> é ao </a:t>
            </a:r>
            <a:r>
              <a:rPr lang="en-US" altLang="en-US" sz="3800" dirty="0" err="1">
                <a:latin typeface="Calibri" panose="020F0502020204030204" pitchFamily="34" charset="0"/>
                <a:cs typeface="Calibri" panose="020F0502020204030204" pitchFamily="34" charset="0"/>
              </a:rPr>
              <a:t>menos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tão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grande</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quanto</a:t>
            </a:r>
            <a:r>
              <a:rPr lang="en-US" altLang="en-US" sz="3800" dirty="0">
                <a:latin typeface="Calibri" panose="020F0502020204030204" pitchFamily="34" charset="0"/>
                <a:cs typeface="Calibri" panose="020F0502020204030204" pitchFamily="34" charset="0"/>
              </a:rPr>
              <a:t> o </a:t>
            </a:r>
            <a:r>
              <a:rPr lang="en-US" altLang="en-US" sz="3800" dirty="0" err="1">
                <a:latin typeface="Calibri" panose="020F0502020204030204" pitchFamily="34" charset="0"/>
                <a:cs typeface="Calibri" panose="020F0502020204030204" pitchFamily="34" charset="0"/>
              </a:rPr>
              <a:t>custo</a:t>
            </a:r>
            <a:r>
              <a:rPr lang="en-US" altLang="en-US" sz="3800" dirty="0">
                <a:latin typeface="Calibri" panose="020F0502020204030204" pitchFamily="34" charset="0"/>
                <a:cs typeface="Calibri" panose="020F0502020204030204" pitchFamily="34" charset="0"/>
              </a:rPr>
              <a:t> marginal </a:t>
            </a:r>
            <a:r>
              <a:rPr lang="en-US" altLang="en-US" sz="3800" dirty="0" err="1">
                <a:latin typeface="Calibri" panose="020F0502020204030204" pitchFamily="34" charset="0"/>
                <a:cs typeface="Calibri" panose="020F0502020204030204" pitchFamily="34" charset="0"/>
              </a:rPr>
              <a:t>daquela</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unidade</a:t>
            </a:r>
            <a:r>
              <a:rPr lang="en-US" altLang="en-US" sz="3800" dirty="0">
                <a:latin typeface="Calibri" panose="020F0502020204030204" pitchFamily="34" charset="0"/>
                <a:cs typeface="Calibri" panose="020F0502020204030204" pitchFamily="34" charset="0"/>
              </a:rPr>
              <a:t>.</a:t>
            </a:r>
          </a:p>
          <a:p>
            <a:pPr marL="1007176" lvl="3" algn="just">
              <a:spcBef>
                <a:spcPts val="0"/>
              </a:spcBef>
              <a:buSzPct val="90000"/>
              <a:buFont typeface="Arial" panose="020B0604020202020204" pitchFamily="34" charset="0"/>
              <a:buChar char="•"/>
            </a:pPr>
            <a:endParaRPr lang="en-US" altLang="en-US" sz="400" dirty="0">
              <a:latin typeface="Calibri" panose="020F0502020204030204" pitchFamily="34" charset="0"/>
              <a:cs typeface="Calibri" panose="020F0502020204030204" pitchFamily="34" charset="0"/>
            </a:endParaRPr>
          </a:p>
          <a:p>
            <a:pPr marL="1007176" lvl="3" algn="just">
              <a:spcBef>
                <a:spcPts val="0"/>
              </a:spcBef>
              <a:buSzPct val="90000"/>
              <a:buFont typeface="Arial" panose="020B0604020202020204" pitchFamily="34" charset="0"/>
              <a:buChar char="•"/>
            </a:pPr>
            <a:r>
              <a:rPr lang="en-US" altLang="en-US" sz="4000" dirty="0">
                <a:latin typeface="Calibri" panose="020F0502020204030204" pitchFamily="34" charset="0"/>
                <a:cs typeface="Calibri" panose="020F0502020204030204" pitchFamily="34" charset="0"/>
              </a:rPr>
              <a:t>A </a:t>
            </a:r>
            <a:r>
              <a:rPr lang="en-US" altLang="en-US" sz="4000" dirty="0" err="1">
                <a:latin typeface="Calibri" panose="020F0502020204030204" pitchFamily="34" charset="0"/>
                <a:cs typeface="Calibri" panose="020F0502020204030204" pitchFamily="34" charset="0"/>
              </a:rPr>
              <a:t>análise</a:t>
            </a:r>
            <a:r>
              <a:rPr lang="en-US" altLang="en-US" sz="4000" dirty="0">
                <a:latin typeface="Calibri" panose="020F0502020204030204" pitchFamily="34" charset="0"/>
                <a:cs typeface="Calibri" panose="020F0502020204030204" pitchFamily="34" charset="0"/>
              </a:rPr>
              <a:t> de </a:t>
            </a:r>
            <a:r>
              <a:rPr lang="en-US" altLang="en-US" sz="4000" dirty="0" err="1">
                <a:latin typeface="Calibri" panose="020F0502020204030204" pitchFamily="34" charset="0"/>
                <a:cs typeface="Calibri" panose="020F0502020204030204" pitchFamily="34" charset="0"/>
              </a:rPr>
              <a:t>custo-benefício</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compara</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os</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custos</a:t>
            </a:r>
            <a:r>
              <a:rPr lang="en-US" altLang="en-US" sz="4000" dirty="0">
                <a:latin typeface="Calibri" panose="020F0502020204030204" pitchFamily="34" charset="0"/>
                <a:cs typeface="Calibri" panose="020F0502020204030204" pitchFamily="34" charset="0"/>
              </a:rPr>
              <a:t> e </a:t>
            </a:r>
            <a:r>
              <a:rPr lang="en-US" altLang="en-US" sz="4000" dirty="0" err="1">
                <a:latin typeface="Calibri" panose="020F0502020204030204" pitchFamily="34" charset="0"/>
                <a:cs typeface="Calibri" panose="020F0502020204030204" pitchFamily="34" charset="0"/>
              </a:rPr>
              <a:t>os</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benefícios</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decorrentes</a:t>
            </a:r>
            <a:r>
              <a:rPr lang="en-US" altLang="en-US" sz="4000" dirty="0">
                <a:latin typeface="Calibri" panose="020F0502020204030204" pitchFamily="34" charset="0"/>
                <a:cs typeface="Calibri" panose="020F0502020204030204" pitchFamily="34" charset="0"/>
              </a:rPr>
              <a:t> da </a:t>
            </a:r>
            <a:r>
              <a:rPr lang="en-US" altLang="en-US" sz="4000" dirty="0" err="1">
                <a:latin typeface="Calibri" panose="020F0502020204030204" pitchFamily="34" charset="0"/>
                <a:cs typeface="Calibri" panose="020F0502020204030204" pitchFamily="34" charset="0"/>
              </a:rPr>
              <a:t>provisão</a:t>
            </a:r>
            <a:r>
              <a:rPr lang="en-US" altLang="en-US" sz="4000" dirty="0">
                <a:latin typeface="Calibri" panose="020F0502020204030204" pitchFamily="34" charset="0"/>
                <a:cs typeface="Calibri" panose="020F0502020204030204" pitchFamily="34" charset="0"/>
              </a:rPr>
              <a:t> de um </a:t>
            </a:r>
            <a:r>
              <a:rPr lang="en-US" altLang="en-US" sz="4000" dirty="0" err="1">
                <a:latin typeface="Calibri" panose="020F0502020204030204" pitchFamily="34" charset="0"/>
                <a:cs typeface="Calibri" panose="020F0502020204030204" pitchFamily="34" charset="0"/>
              </a:rPr>
              <a:t>bem</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público</a:t>
            </a:r>
            <a:r>
              <a:rPr lang="en-US" altLang="en-US" sz="4000" dirty="0">
                <a:latin typeface="Calibri" panose="020F0502020204030204" pitchFamily="34" charset="0"/>
                <a:cs typeface="Calibri" panose="020F0502020204030204" pitchFamily="34" charset="0"/>
              </a:rPr>
              <a:t>, para a </a:t>
            </a:r>
            <a:r>
              <a:rPr lang="en-US" altLang="en-US" sz="4000" dirty="0" err="1">
                <a:latin typeface="Calibri" panose="020F0502020204030204" pitchFamily="34" charset="0"/>
                <a:cs typeface="Calibri" panose="020F0502020204030204" pitchFamily="34" charset="0"/>
              </a:rPr>
              <a:t>sociedade</a:t>
            </a:r>
            <a:r>
              <a:rPr lang="en-US" altLang="en-US" sz="4000" dirty="0">
                <a:latin typeface="Calibri" panose="020F0502020204030204" pitchFamily="34" charset="0"/>
                <a:cs typeface="Calibri" panose="020F0502020204030204" pitchFamily="34" charset="0"/>
              </a:rPr>
              <a:t>.</a:t>
            </a:r>
          </a:p>
          <a:p>
            <a:pPr marL="1428750" lvl="2" indent="-571500" algn="just">
              <a:buClrTx/>
              <a:buSzPct val="90000"/>
              <a:buFont typeface="Arial" panose="020B0604020202020204" pitchFamily="34" charset="0"/>
              <a:buChar char="•"/>
            </a:pPr>
            <a:r>
              <a:rPr lang="en-US" altLang="en-US" sz="4000" b="1" dirty="0" err="1">
                <a:latin typeface="Calibri" panose="020F0502020204030204" pitchFamily="34" charset="0"/>
                <a:cs typeface="Calibri" panose="020F0502020204030204" pitchFamily="34" charset="0"/>
              </a:rPr>
              <a:t>Dificuldades</a:t>
            </a:r>
            <a:r>
              <a:rPr lang="en-US" altLang="en-US" sz="4000" b="1" dirty="0">
                <a:latin typeface="Calibri" panose="020F0502020204030204" pitchFamily="34" charset="0"/>
                <a:cs typeface="Calibri" panose="020F0502020204030204" pitchFamily="34" charset="0"/>
              </a:rPr>
              <a:t> </a:t>
            </a:r>
            <a:r>
              <a:rPr lang="en-US" altLang="en-US" sz="4000" b="1" dirty="0" err="1">
                <a:latin typeface="Calibri" panose="020F0502020204030204" pitchFamily="34" charset="0"/>
                <a:cs typeface="Calibri" panose="020F0502020204030204" pitchFamily="34" charset="0"/>
              </a:rPr>
              <a:t>desta</a:t>
            </a:r>
            <a:r>
              <a:rPr lang="en-US" altLang="en-US" sz="4000" b="1" dirty="0">
                <a:latin typeface="Calibri" panose="020F0502020204030204" pitchFamily="34" charset="0"/>
                <a:cs typeface="Calibri" panose="020F0502020204030204" pitchFamily="34" charset="0"/>
              </a:rPr>
              <a:t> </a:t>
            </a:r>
            <a:r>
              <a:rPr lang="en-US" altLang="en-US" sz="4000" b="1" dirty="0" err="1">
                <a:latin typeface="Calibri" panose="020F0502020204030204" pitchFamily="34" charset="0"/>
                <a:cs typeface="Calibri" panose="020F0502020204030204" pitchFamily="34" charset="0"/>
              </a:rPr>
              <a:t>análise</a:t>
            </a:r>
            <a:r>
              <a:rPr lang="en-US" altLang="en-US" sz="4000" b="1" dirty="0">
                <a:latin typeface="Calibri" panose="020F0502020204030204" pitchFamily="34" charset="0"/>
                <a:cs typeface="Calibri" panose="020F0502020204030204" pitchFamily="34" charset="0"/>
              </a:rPr>
              <a:t> !</a:t>
            </a:r>
          </a:p>
        </p:txBody>
      </p:sp>
      <p:sp>
        <p:nvSpPr>
          <p:cNvPr id="3" name="Espaço Reservado para Conteúdo 2"/>
          <p:cNvSpPr txBox="1">
            <a:spLocks/>
          </p:cNvSpPr>
          <p:nvPr/>
        </p:nvSpPr>
        <p:spPr bwMode="auto">
          <a:xfrm>
            <a:off x="263352" y="485056"/>
            <a:ext cx="12097344" cy="711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629" tIns="40815" rIns="81629" bIns="40815" numCol="1" anchor="t" anchorCtr="0" compatLnSpc="1">
            <a:prstTxWarp prst="textNoShape">
              <a:avLst/>
            </a:prstTxWarp>
          </a:bodyPr>
          <a:lstStyle>
            <a:lvl1pPr marL="402632" indent="-402632" algn="l" rtl="0" eaLnBrk="1" fontAlgn="base" hangingPunct="1">
              <a:spcBef>
                <a:spcPct val="20000"/>
              </a:spcBef>
              <a:spcAft>
                <a:spcPct val="0"/>
              </a:spcAft>
              <a:buChar char="•"/>
              <a:defRPr sz="3612">
                <a:solidFill>
                  <a:schemeClr val="tx1"/>
                </a:solidFill>
                <a:latin typeface="+mn-lt"/>
                <a:ea typeface="+mn-ea"/>
                <a:cs typeface="+mn-cs"/>
              </a:defRPr>
            </a:lvl1pPr>
            <a:lvl2pPr marL="873364" indent="-335726" algn="l" rtl="0" eaLnBrk="1" fontAlgn="base" hangingPunct="1">
              <a:spcBef>
                <a:spcPct val="20000"/>
              </a:spcBef>
              <a:spcAft>
                <a:spcPct val="0"/>
              </a:spcAft>
              <a:buChar char="–"/>
              <a:defRPr sz="3236">
                <a:solidFill>
                  <a:schemeClr val="tx1"/>
                </a:solidFill>
                <a:latin typeface="+mn-lt"/>
              </a:defRPr>
            </a:lvl2pPr>
            <a:lvl3pPr marL="1342902" indent="-267625" algn="l" rtl="0" eaLnBrk="1" fontAlgn="base" hangingPunct="1">
              <a:spcBef>
                <a:spcPct val="20000"/>
              </a:spcBef>
              <a:spcAft>
                <a:spcPct val="0"/>
              </a:spcAft>
              <a:buChar char="•"/>
              <a:defRPr sz="2860">
                <a:solidFill>
                  <a:schemeClr val="tx1"/>
                </a:solidFill>
                <a:latin typeface="+mn-lt"/>
              </a:defRPr>
            </a:lvl3pPr>
            <a:lvl4pPr marL="1880540" indent="-267625" algn="l" rtl="0" eaLnBrk="1" fontAlgn="base" hangingPunct="1">
              <a:spcBef>
                <a:spcPct val="20000"/>
              </a:spcBef>
              <a:spcAft>
                <a:spcPct val="0"/>
              </a:spcAft>
              <a:buChar char="–"/>
              <a:defRPr sz="2333">
                <a:solidFill>
                  <a:schemeClr val="tx1"/>
                </a:solidFill>
                <a:latin typeface="+mn-lt"/>
              </a:defRPr>
            </a:lvl4pPr>
            <a:lvl5pPr marL="2418179" indent="-267625" algn="l" rtl="0" eaLnBrk="1" fontAlgn="base" hangingPunct="1">
              <a:spcBef>
                <a:spcPct val="20000"/>
              </a:spcBef>
              <a:spcAft>
                <a:spcPct val="0"/>
              </a:spcAft>
              <a:buChar char="»"/>
              <a:defRPr sz="2333">
                <a:solidFill>
                  <a:schemeClr val="tx1"/>
                </a:solidFill>
                <a:latin typeface="+mn-lt"/>
              </a:defRPr>
            </a:lvl5pPr>
            <a:lvl6pPr marL="2956019" indent="-268729" algn="l" rtl="0" eaLnBrk="1" fontAlgn="base" hangingPunct="1">
              <a:spcBef>
                <a:spcPct val="20000"/>
              </a:spcBef>
              <a:spcAft>
                <a:spcPct val="0"/>
              </a:spcAft>
              <a:buChar char="»"/>
              <a:defRPr sz="2370">
                <a:solidFill>
                  <a:schemeClr val="tx1"/>
                </a:solidFill>
                <a:latin typeface="+mn-lt"/>
              </a:defRPr>
            </a:lvl6pPr>
            <a:lvl7pPr marL="3493477" indent="-268729" algn="l" rtl="0" eaLnBrk="1" fontAlgn="base" hangingPunct="1">
              <a:spcBef>
                <a:spcPct val="20000"/>
              </a:spcBef>
              <a:spcAft>
                <a:spcPct val="0"/>
              </a:spcAft>
              <a:buChar char="»"/>
              <a:defRPr sz="2370">
                <a:solidFill>
                  <a:schemeClr val="tx1"/>
                </a:solidFill>
                <a:latin typeface="+mn-lt"/>
              </a:defRPr>
            </a:lvl7pPr>
            <a:lvl8pPr marL="4030935" indent="-268729" algn="l" rtl="0" eaLnBrk="1" fontAlgn="base" hangingPunct="1">
              <a:spcBef>
                <a:spcPct val="20000"/>
              </a:spcBef>
              <a:spcAft>
                <a:spcPct val="0"/>
              </a:spcAft>
              <a:buChar char="»"/>
              <a:defRPr sz="2370">
                <a:solidFill>
                  <a:schemeClr val="tx1"/>
                </a:solidFill>
                <a:latin typeface="+mn-lt"/>
              </a:defRPr>
            </a:lvl8pPr>
            <a:lvl9pPr marL="4568393" indent="-268729" algn="l" rtl="0" eaLnBrk="1" fontAlgn="base" hangingPunct="1">
              <a:spcBef>
                <a:spcPct val="20000"/>
              </a:spcBef>
              <a:spcAft>
                <a:spcPct val="0"/>
              </a:spcAft>
              <a:buChar char="»"/>
              <a:defRPr sz="2370">
                <a:solidFill>
                  <a:schemeClr val="tx1"/>
                </a:solidFill>
                <a:latin typeface="+mn-lt"/>
              </a:defRPr>
            </a:lvl9pPr>
          </a:lstStyle>
          <a:p>
            <a:pPr marL="0" lvl="1" indent="0" algn="just">
              <a:lnSpc>
                <a:spcPct val="55000"/>
              </a:lnSpc>
              <a:buSzPct val="90000"/>
              <a:buNone/>
            </a:pPr>
            <a:r>
              <a:rPr lang="en-US" altLang="en-US" sz="4600" b="1" kern="0" dirty="0" err="1">
                <a:latin typeface="Calibri" panose="020F0502020204030204" pitchFamily="34" charset="0"/>
                <a:cs typeface="Calibri" panose="020F0502020204030204" pitchFamily="34" charset="0"/>
              </a:rPr>
              <a:t>Papel</a:t>
            </a:r>
            <a:r>
              <a:rPr lang="en-US" altLang="en-US" sz="4600" b="1" kern="0" dirty="0">
                <a:latin typeface="Calibri" panose="020F0502020204030204" pitchFamily="34" charset="0"/>
                <a:cs typeface="Calibri" panose="020F0502020204030204" pitchFamily="34" charset="0"/>
              </a:rPr>
              <a:t> do </a:t>
            </a:r>
            <a:r>
              <a:rPr lang="en-US" altLang="en-US" sz="4600" b="1" kern="0" dirty="0" err="1">
                <a:latin typeface="Calibri" panose="020F0502020204030204" pitchFamily="34" charset="0"/>
                <a:cs typeface="Calibri" panose="020F0502020204030204" pitchFamily="34" charset="0"/>
              </a:rPr>
              <a:t>Governo</a:t>
            </a:r>
            <a:r>
              <a:rPr lang="en-US" altLang="en-US" sz="4600" b="1" kern="0" dirty="0">
                <a:latin typeface="Calibri" panose="020F0502020204030204" pitchFamily="34" charset="0"/>
                <a:cs typeface="Calibri" panose="020F0502020204030204" pitchFamily="34" charset="0"/>
              </a:rPr>
              <a:t> </a:t>
            </a:r>
            <a:r>
              <a:rPr lang="en-US" altLang="en-US" sz="4600" b="1" kern="0" dirty="0" err="1">
                <a:latin typeface="Calibri" panose="020F0502020204030204" pitchFamily="34" charset="0"/>
                <a:cs typeface="Calibri" panose="020F0502020204030204" pitchFamily="34" charset="0"/>
              </a:rPr>
              <a:t>na</a:t>
            </a:r>
            <a:r>
              <a:rPr lang="en-US" altLang="en-US" sz="4600" b="1" kern="0" dirty="0">
                <a:latin typeface="Calibri" panose="020F0502020204030204" pitchFamily="34" charset="0"/>
                <a:cs typeface="Calibri" panose="020F0502020204030204" pitchFamily="34" charset="0"/>
              </a:rPr>
              <a:t> </a:t>
            </a:r>
            <a:r>
              <a:rPr lang="en-US" altLang="en-US" sz="4600" b="1" kern="0" dirty="0" err="1">
                <a:latin typeface="Calibri" panose="020F0502020204030204" pitchFamily="34" charset="0"/>
                <a:cs typeface="Calibri" panose="020F0502020204030204" pitchFamily="34" charset="0"/>
              </a:rPr>
              <a:t>Provisão</a:t>
            </a:r>
            <a:r>
              <a:rPr lang="en-US" altLang="en-US" sz="4600" b="1" kern="0" dirty="0">
                <a:latin typeface="Calibri" panose="020F0502020204030204" pitchFamily="34" charset="0"/>
                <a:cs typeface="Calibri" panose="020F0502020204030204" pitchFamily="34" charset="0"/>
              </a:rPr>
              <a:t> dos Bens </a:t>
            </a:r>
            <a:r>
              <a:rPr lang="en-US" altLang="en-US" sz="4600" b="1" kern="0" dirty="0" err="1">
                <a:latin typeface="Calibri" panose="020F0502020204030204" pitchFamily="34" charset="0"/>
                <a:cs typeface="Calibri" panose="020F0502020204030204" pitchFamily="34" charset="0"/>
              </a:rPr>
              <a:t>Públicos</a:t>
            </a:r>
            <a:endParaRPr lang="en-US" altLang="en-US" sz="4600" b="1" kern="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4274">
                                            <p:txEl>
                                              <p:pRg st="1" end="1"/>
                                            </p:txEl>
                                          </p:spTgt>
                                        </p:tgtEl>
                                        <p:attrNameLst>
                                          <p:attrName>style.visibility</p:attrName>
                                        </p:attrNameLst>
                                      </p:cBhvr>
                                      <p:to>
                                        <p:strVal val="visible"/>
                                      </p:to>
                                    </p:set>
                                    <p:anim calcmode="lin" valueType="num">
                                      <p:cBhvr additive="base">
                                        <p:cTn id="7" dur="500" fill="hold"/>
                                        <p:tgtEl>
                                          <p:spTgt spid="5427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27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274">
                                            <p:txEl>
                                              <p:pRg st="3" end="3"/>
                                            </p:txEl>
                                          </p:spTgt>
                                        </p:tgtEl>
                                        <p:attrNameLst>
                                          <p:attrName>style.visibility</p:attrName>
                                        </p:attrNameLst>
                                      </p:cBhvr>
                                      <p:to>
                                        <p:strVal val="visible"/>
                                      </p:to>
                                    </p:set>
                                    <p:anim calcmode="lin" valueType="num">
                                      <p:cBhvr additive="base">
                                        <p:cTn id="13" dur="500" fill="hold"/>
                                        <p:tgtEl>
                                          <p:spTgt spid="5427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27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274">
                                            <p:txEl>
                                              <p:pRg st="5" end="5"/>
                                            </p:txEl>
                                          </p:spTgt>
                                        </p:tgtEl>
                                        <p:attrNameLst>
                                          <p:attrName>style.visibility</p:attrName>
                                        </p:attrNameLst>
                                      </p:cBhvr>
                                      <p:to>
                                        <p:strVal val="visible"/>
                                      </p:to>
                                    </p:set>
                                    <p:anim calcmode="lin" valueType="num">
                                      <p:cBhvr additive="base">
                                        <p:cTn id="19" dur="500" fill="hold"/>
                                        <p:tgtEl>
                                          <p:spTgt spid="5427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274">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4274">
                                            <p:txEl>
                                              <p:pRg st="6" end="6"/>
                                            </p:txEl>
                                          </p:spTgt>
                                        </p:tgtEl>
                                        <p:attrNameLst>
                                          <p:attrName>style.visibility</p:attrName>
                                        </p:attrNameLst>
                                      </p:cBhvr>
                                      <p:to>
                                        <p:strVal val="visible"/>
                                      </p:to>
                                    </p:set>
                                    <p:anim calcmode="lin" valueType="num">
                                      <p:cBhvr additive="base">
                                        <p:cTn id="23" dur="500" fill="hold"/>
                                        <p:tgtEl>
                                          <p:spTgt spid="54274">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427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09600" y="-30832"/>
            <a:ext cx="10987314" cy="1371600"/>
          </a:xfrm>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O Papel do Governo no Passado</a:t>
            </a:r>
            <a:endParaRPr lang="pt-BR" altLang="en-US" sz="4800" dirty="0">
              <a:solidFill>
                <a:schemeClr val="tx1"/>
              </a:solidFill>
              <a:latin typeface="Calibri" panose="020F0502020204030204" pitchFamily="34" charset="0"/>
              <a:cs typeface="Calibri" panose="020F0502020204030204" pitchFamily="34" charset="0"/>
            </a:endParaRPr>
          </a:p>
        </p:txBody>
      </p:sp>
      <p:sp>
        <p:nvSpPr>
          <p:cNvPr id="3" name="Espaço Reservado para Conteúdo 2"/>
          <p:cNvSpPr>
            <a:spLocks noGrp="1"/>
          </p:cNvSpPr>
          <p:nvPr>
            <p:ph idx="1"/>
          </p:nvPr>
        </p:nvSpPr>
        <p:spPr>
          <a:xfrm>
            <a:off x="47328" y="908720"/>
            <a:ext cx="12072664" cy="3886200"/>
          </a:xfrm>
        </p:spPr>
        <p:txBody>
          <a:bodyPr/>
          <a:lstStyle/>
          <a:p>
            <a:pPr algn="just" eaLnBrk="1" hangingPunct="1">
              <a:buClrTx/>
              <a:buFont typeface="Arial" panose="020B0604020202020204" pitchFamily="34" charset="0"/>
              <a:buChar char="•"/>
            </a:pPr>
            <a:endParaRPr lang="pt-BR" altLang="en-US" sz="40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pt-BR" altLang="en-US" sz="4000" dirty="0">
                <a:latin typeface="Calibri" panose="020F0502020204030204" pitchFamily="34" charset="0"/>
                <a:cs typeface="Calibri" panose="020F0502020204030204" pitchFamily="34" charset="0"/>
              </a:rPr>
              <a:t>Smith chega à conclusão que: </a:t>
            </a:r>
            <a:r>
              <a:rPr lang="pt-BR" altLang="en-US" sz="3800" b="1" dirty="0">
                <a:latin typeface="Calibri" panose="020F0502020204030204" pitchFamily="34" charset="0"/>
                <a:cs typeface="Calibri" panose="020F0502020204030204" pitchFamily="34" charset="0"/>
              </a:rPr>
              <a:t>"Ao servir a seus próprios interesses os indivíduos servem melhor ao interesse da sociedade do que se esse fosse o seu objetivo". </a:t>
            </a:r>
          </a:p>
          <a:p>
            <a:pPr lvl="1"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Nenhum comitê do governo é necessário para decidir o que deve ser produzido e como alocar os recursos; o sistema de preços faria esse papel.</a:t>
            </a:r>
          </a:p>
          <a:p>
            <a:pPr lvl="1" algn="just" eaLnBrk="1" hangingPunct="1">
              <a:buClrTx/>
              <a:buFont typeface="Arial" panose="020B0604020202020204" pitchFamily="34" charset="0"/>
              <a:buChar char="•"/>
            </a:pPr>
            <a:endParaRPr lang="pt-BR" altLang="en-US" sz="60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pt-BR" altLang="en-US" sz="4000" dirty="0">
                <a:latin typeface="Calibri" panose="020F0502020204030204" pitchFamily="34" charset="0"/>
                <a:cs typeface="Calibri" panose="020F0502020204030204" pitchFamily="34" charset="0"/>
              </a:rPr>
              <a:t>O governo não precisa checar se uma firma é eficiente ou não: as próprias leis de mercado expulsariam os produtores ineficientes. </a:t>
            </a:r>
          </a:p>
          <a:p>
            <a:pPr>
              <a:buFont typeface="Arial" panose="020B0604020202020204" pitchFamily="34" charset="0"/>
              <a:buChar char="•"/>
            </a:pPr>
            <a:endParaRPr lang="pt-BR" sz="3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6395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551384" y="-30832"/>
            <a:ext cx="11442874" cy="1371600"/>
          </a:xfrm>
        </p:spPr>
        <p:txBody>
          <a:bodyPr/>
          <a:lstStyle/>
          <a:p>
            <a:r>
              <a:rPr lang="pt-BR" altLang="en-US" sz="4800" b="1" dirty="0">
                <a:solidFill>
                  <a:schemeClr val="tx1"/>
                </a:solidFill>
                <a:latin typeface="Calibri" panose="020F0502020204030204" pitchFamily="34" charset="0"/>
                <a:cs typeface="Calibri" panose="020F0502020204030204" pitchFamily="34" charset="0"/>
              </a:rPr>
              <a:t>Um Exemplo da Provisão de Bens Públicos</a:t>
            </a:r>
          </a:p>
        </p:txBody>
      </p:sp>
      <p:sp>
        <p:nvSpPr>
          <p:cNvPr id="5" name="Espaço Reservado para Conteúdo 2"/>
          <p:cNvSpPr>
            <a:spLocks noGrp="1"/>
          </p:cNvSpPr>
          <p:nvPr>
            <p:ph idx="1"/>
          </p:nvPr>
        </p:nvSpPr>
        <p:spPr>
          <a:xfrm>
            <a:off x="119336" y="916707"/>
            <a:ext cx="11737304" cy="1000125"/>
          </a:xfrm>
        </p:spPr>
        <p:txBody>
          <a:bodyPr>
            <a:noAutofit/>
          </a:bodyPr>
          <a:lstStyle/>
          <a:p>
            <a:pPr algn="just">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Suponha a existência de apenas dois consumidores no mercado que demandam um certo bem público. Suponha ainda que eles possam ser representados pelas seguintes curvas de demanda:</a:t>
            </a:r>
          </a:p>
        </p:txBody>
      </p:sp>
      <p:graphicFrame>
        <p:nvGraphicFramePr>
          <p:cNvPr id="6" name="Object 2"/>
          <p:cNvGraphicFramePr>
            <a:graphicFrameLocks noChangeAspect="1"/>
          </p:cNvGraphicFramePr>
          <p:nvPr>
            <p:extLst>
              <p:ext uri="{D42A27DB-BD31-4B8C-83A1-F6EECF244321}">
                <p14:modId xmlns:p14="http://schemas.microsoft.com/office/powerpoint/2010/main" val="2444978952"/>
              </p:ext>
            </p:extLst>
          </p:nvPr>
        </p:nvGraphicFramePr>
        <p:xfrm>
          <a:off x="479376" y="3467227"/>
          <a:ext cx="4824535" cy="1744985"/>
        </p:xfrm>
        <a:graphic>
          <a:graphicData uri="http://schemas.openxmlformats.org/presentationml/2006/ole">
            <mc:AlternateContent xmlns:mc="http://schemas.openxmlformats.org/markup-compatibility/2006">
              <mc:Choice xmlns:v="urn:schemas-microsoft-com:vml" Requires="v">
                <p:oleObj name="Equation" r:id="rId2" imgW="1930400" imgH="635000" progId="Equation.3">
                  <p:embed/>
                </p:oleObj>
              </mc:Choice>
              <mc:Fallback>
                <p:oleObj name="Equation" r:id="rId2" imgW="1930400" imgH="635000" progId="Equation.3">
                  <p:embed/>
                  <p:pic>
                    <p:nvPicPr>
                      <p:cNvPr id="7"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376" y="3467227"/>
                        <a:ext cx="4824535" cy="1744985"/>
                      </a:xfrm>
                      <a:prstGeom prst="rect">
                        <a:avLst/>
                      </a:prstGeom>
                      <a:solidFill>
                        <a:schemeClr val="bg1">
                          <a:lumMod val="95000"/>
                        </a:schemeClr>
                      </a:solidFill>
                      <a:ln>
                        <a:solidFill>
                          <a:schemeClr val="tx1"/>
                        </a:solidFill>
                      </a:ln>
                      <a:effectLst/>
                    </p:spPr>
                  </p:pic>
                </p:oleObj>
              </mc:Fallback>
            </mc:AlternateContent>
          </a:graphicData>
        </a:graphic>
      </p:graphicFrame>
      <p:sp>
        <p:nvSpPr>
          <p:cNvPr id="7" name="Espaço Reservado para Conteúdo 2"/>
          <p:cNvSpPr txBox="1">
            <a:spLocks/>
          </p:cNvSpPr>
          <p:nvPr/>
        </p:nvSpPr>
        <p:spPr bwMode="auto">
          <a:xfrm>
            <a:off x="119336" y="5453211"/>
            <a:ext cx="11874922" cy="1000125"/>
          </a:xfrm>
          <a:prstGeom prst="rect">
            <a:avLst/>
          </a:prstGeom>
          <a:noFill/>
          <a:ln w="9525">
            <a:noFill/>
            <a:miter lim="800000"/>
            <a:headEnd/>
            <a:tailEnd/>
          </a:ln>
        </p:spPr>
        <p:txBody>
          <a:bodyPr/>
          <a:lstStyle/>
          <a:p>
            <a:pPr marL="571500" indent="-571500" algn="just">
              <a:spcBef>
                <a:spcPct val="20000"/>
              </a:spcBef>
              <a:buSzPct val="75000"/>
              <a:buFont typeface="Arial" panose="020B0604020202020204" pitchFamily="34" charset="0"/>
              <a:buChar char="•"/>
              <a:defRPr/>
            </a:pPr>
            <a:r>
              <a:rPr lang="pt-BR" sz="3800" b="0" kern="0" dirty="0">
                <a:solidFill>
                  <a:schemeClr val="tx1"/>
                </a:solidFill>
                <a:latin typeface="Calibri" panose="020F0502020204030204" pitchFamily="34" charset="0"/>
                <a:cs typeface="Calibri" panose="020F0502020204030204" pitchFamily="34" charset="0"/>
              </a:rPr>
              <a:t>Como determinar a quantidade eficiente a ser ofertada do bem público, se o </a:t>
            </a:r>
            <a:r>
              <a:rPr lang="pt-BR" sz="3800" b="0" kern="0" dirty="0" err="1">
                <a:solidFill>
                  <a:schemeClr val="tx1"/>
                </a:solidFill>
                <a:latin typeface="Calibri" panose="020F0502020204030204" pitchFamily="34" charset="0"/>
                <a:cs typeface="Calibri" panose="020F0502020204030204" pitchFamily="34" charset="0"/>
              </a:rPr>
              <a:t>CMg</a:t>
            </a:r>
            <a:r>
              <a:rPr lang="pt-BR" sz="3800" b="0" kern="0" dirty="0">
                <a:solidFill>
                  <a:schemeClr val="tx1"/>
                </a:solidFill>
                <a:latin typeface="Calibri" panose="020F0502020204030204" pitchFamily="34" charset="0"/>
                <a:cs typeface="Calibri" panose="020F0502020204030204" pitchFamily="34" charset="0"/>
              </a:rPr>
              <a:t> = $240 ? E se o </a:t>
            </a:r>
            <a:r>
              <a:rPr lang="pt-BR" sz="3800" b="0" kern="0" dirty="0" err="1">
                <a:solidFill>
                  <a:schemeClr val="tx1"/>
                </a:solidFill>
                <a:latin typeface="Calibri" panose="020F0502020204030204" pitchFamily="34" charset="0"/>
                <a:cs typeface="Calibri" panose="020F0502020204030204" pitchFamily="34" charset="0"/>
              </a:rPr>
              <a:t>CMg</a:t>
            </a:r>
            <a:r>
              <a:rPr lang="pt-BR" sz="3800" b="0" kern="0" dirty="0">
                <a:solidFill>
                  <a:schemeClr val="tx1"/>
                </a:solidFill>
                <a:latin typeface="Calibri" panose="020F0502020204030204" pitchFamily="34" charset="0"/>
                <a:cs typeface="Calibri" panose="020F0502020204030204" pitchFamily="34" charset="0"/>
              </a:rPr>
              <a:t> = 50 ?</a:t>
            </a:r>
          </a:p>
        </p:txBody>
      </p:sp>
      <p:sp>
        <p:nvSpPr>
          <p:cNvPr id="8" name="CaixaDeTexto 7"/>
          <p:cNvSpPr txBox="1"/>
          <p:nvPr/>
        </p:nvSpPr>
        <p:spPr>
          <a:xfrm>
            <a:off x="5663952" y="3260010"/>
            <a:ext cx="6384031" cy="2185214"/>
          </a:xfrm>
          <a:prstGeom prst="rect">
            <a:avLst/>
          </a:prstGeom>
          <a:solidFill>
            <a:schemeClr val="bg1">
              <a:lumMod val="95000"/>
            </a:schemeClr>
          </a:solidFill>
          <a:ln>
            <a:solidFill>
              <a:schemeClr val="tx1"/>
            </a:solidFill>
          </a:ln>
        </p:spPr>
        <p:txBody>
          <a:bodyPr wrap="square" rtlCol="0">
            <a:spAutoFit/>
          </a:bodyPr>
          <a:lstStyle/>
          <a:p>
            <a:pPr algn="just"/>
            <a:r>
              <a:rPr lang="pt-BR" sz="3400" b="0" dirty="0">
                <a:solidFill>
                  <a:schemeClr val="tx1"/>
                </a:solidFill>
                <a:latin typeface="Calibri" panose="020F0502020204030204" pitchFamily="34" charset="0"/>
                <a:cs typeface="Calibri" panose="020F0502020204030204" pitchFamily="34" charset="0"/>
              </a:rPr>
              <a:t>Curvas de Benefício Marginal de cada um dos consumidores, supondo que eles declarem o valor verdadeiro que atribuem ao bem.</a:t>
            </a:r>
          </a:p>
        </p:txBody>
      </p:sp>
      <p:cxnSp>
        <p:nvCxnSpPr>
          <p:cNvPr id="9" name="Conector de Seta Reta 8"/>
          <p:cNvCxnSpPr/>
          <p:nvPr/>
        </p:nvCxnSpPr>
        <p:spPr>
          <a:xfrm>
            <a:off x="5303912" y="4208665"/>
            <a:ext cx="36004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5553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p:cNvSpPr>
            <a:spLocks noGrp="1"/>
          </p:cNvSpPr>
          <p:nvPr>
            <p:ph idx="1"/>
          </p:nvPr>
        </p:nvSpPr>
        <p:spPr>
          <a:xfrm>
            <a:off x="263352" y="1153493"/>
            <a:ext cx="11665296" cy="1071562"/>
          </a:xfrm>
        </p:spPr>
        <p:txBody>
          <a:bodyPr>
            <a:noAutofit/>
          </a:bodyPr>
          <a:lstStyle/>
          <a:p>
            <a:pPr algn="just">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A curva de Benefício Marginal Social (BMS) de um bem público é a soma vertical das curvas de demanda do consumidor, pois desta forma estamos somando os preços (disposição a pagar). Logo, temos:</a:t>
            </a:r>
          </a:p>
        </p:txBody>
      </p:sp>
      <p:graphicFrame>
        <p:nvGraphicFramePr>
          <p:cNvPr id="5" name="Object 3"/>
          <p:cNvGraphicFramePr>
            <a:graphicFrameLocks noChangeAspect="1"/>
          </p:cNvGraphicFramePr>
          <p:nvPr>
            <p:extLst>
              <p:ext uri="{D42A27DB-BD31-4B8C-83A1-F6EECF244321}">
                <p14:modId xmlns:p14="http://schemas.microsoft.com/office/powerpoint/2010/main" val="497646662"/>
              </p:ext>
            </p:extLst>
          </p:nvPr>
        </p:nvGraphicFramePr>
        <p:xfrm>
          <a:off x="767408" y="3823394"/>
          <a:ext cx="2664296" cy="2125886"/>
        </p:xfrm>
        <a:graphic>
          <a:graphicData uri="http://schemas.openxmlformats.org/presentationml/2006/ole">
            <mc:AlternateContent xmlns:mc="http://schemas.openxmlformats.org/markup-compatibility/2006">
              <mc:Choice xmlns:v="urn:schemas-microsoft-com:vml" Requires="v">
                <p:oleObj name="Equation" r:id="rId2" imgW="876300" imgH="698500" progId="Equation.3">
                  <p:embed/>
                </p:oleObj>
              </mc:Choice>
              <mc:Fallback>
                <p:oleObj name="Equation" r:id="rId2" imgW="876300" imgH="698500" progId="Equation.3">
                  <p:embed/>
                  <p:pic>
                    <p:nvPicPr>
                      <p:cNvPr id="8"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408" y="3823394"/>
                        <a:ext cx="2664296" cy="2125886"/>
                      </a:xfrm>
                      <a:prstGeom prst="rect">
                        <a:avLst/>
                      </a:prstGeom>
                      <a:solidFill>
                        <a:schemeClr val="bg1">
                          <a:lumMod val="95000"/>
                        </a:schemeClr>
                      </a:solidFill>
                      <a:ln>
                        <a:solidFill>
                          <a:schemeClr val="tx1"/>
                        </a:solidFill>
                      </a:ln>
                      <a:effectLst/>
                    </p:spPr>
                  </p:pic>
                </p:oleObj>
              </mc:Fallback>
            </mc:AlternateContent>
          </a:graphicData>
        </a:graphic>
      </p:graphicFrame>
      <p:sp>
        <p:nvSpPr>
          <p:cNvPr id="6" name="CaixaDeTexto 5"/>
          <p:cNvSpPr txBox="1">
            <a:spLocks noChangeArrowheads="1"/>
          </p:cNvSpPr>
          <p:nvPr/>
        </p:nvSpPr>
        <p:spPr bwMode="auto">
          <a:xfrm>
            <a:off x="4013894" y="5209902"/>
            <a:ext cx="3162226" cy="615553"/>
          </a:xfrm>
          <a:prstGeom prst="rect">
            <a:avLst/>
          </a:prstGeom>
          <a:solidFill>
            <a:schemeClr val="bg1">
              <a:lumMod val="95000"/>
            </a:schemeClr>
          </a:solidFill>
          <a:ln w="9525">
            <a:solidFill>
              <a:srgbClr val="000000"/>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pt-BR" altLang="en-US" sz="3400" dirty="0"/>
              <a:t>Curva de BMS</a:t>
            </a:r>
          </a:p>
        </p:txBody>
      </p:sp>
      <p:cxnSp>
        <p:nvCxnSpPr>
          <p:cNvPr id="11" name="Conector reto 10"/>
          <p:cNvCxnSpPr>
            <a:cxnSpLocks/>
          </p:cNvCxnSpPr>
          <p:nvPr/>
        </p:nvCxnSpPr>
        <p:spPr>
          <a:xfrm>
            <a:off x="767408" y="5177383"/>
            <a:ext cx="26642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ector de Seta Reta 11"/>
          <p:cNvCxnSpPr/>
          <p:nvPr/>
        </p:nvCxnSpPr>
        <p:spPr>
          <a:xfrm>
            <a:off x="3431704" y="5537423"/>
            <a:ext cx="57606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ítulo 1"/>
          <p:cNvSpPr>
            <a:spLocks noGrp="1"/>
          </p:cNvSpPr>
          <p:nvPr>
            <p:ph type="title"/>
          </p:nvPr>
        </p:nvSpPr>
        <p:spPr>
          <a:xfrm>
            <a:off x="551384" y="-30832"/>
            <a:ext cx="11442874" cy="1371600"/>
          </a:xfrm>
        </p:spPr>
        <p:txBody>
          <a:bodyPr/>
          <a:lstStyle/>
          <a:p>
            <a:r>
              <a:rPr lang="pt-BR" altLang="en-US" sz="4800" b="1" dirty="0">
                <a:solidFill>
                  <a:schemeClr val="tx1"/>
                </a:solidFill>
                <a:latin typeface="Calibri" panose="020F0502020204030204" pitchFamily="34" charset="0"/>
                <a:cs typeface="Calibri" panose="020F0502020204030204" pitchFamily="34" charset="0"/>
              </a:rPr>
              <a:t>Um Exemplo da Provisão de Bens Públicos</a:t>
            </a:r>
          </a:p>
        </p:txBody>
      </p:sp>
    </p:spTree>
    <p:extLst>
      <p:ext uri="{BB962C8B-B14F-4D97-AF65-F5344CB8AC3E}">
        <p14:creationId xmlns:p14="http://schemas.microsoft.com/office/powerpoint/2010/main" val="1361320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551384" y="-30832"/>
            <a:ext cx="11442874" cy="1371600"/>
          </a:xfrm>
        </p:spPr>
        <p:txBody>
          <a:bodyPr/>
          <a:lstStyle/>
          <a:p>
            <a:r>
              <a:rPr lang="pt-BR" altLang="en-US" sz="4800" b="1" dirty="0">
                <a:solidFill>
                  <a:schemeClr val="tx1"/>
                </a:solidFill>
                <a:latin typeface="Calibri" panose="020F0502020204030204" pitchFamily="34" charset="0"/>
                <a:cs typeface="Calibri" panose="020F0502020204030204" pitchFamily="34" charset="0"/>
              </a:rPr>
              <a:t>Um Exemplo da Provisão de Bens Públicos</a:t>
            </a:r>
          </a:p>
        </p:txBody>
      </p:sp>
      <p:sp>
        <p:nvSpPr>
          <p:cNvPr id="5" name="Espaço Reservado para Conteúdo 2"/>
          <p:cNvSpPr txBox="1">
            <a:spLocks/>
          </p:cNvSpPr>
          <p:nvPr/>
        </p:nvSpPr>
        <p:spPr bwMode="auto">
          <a:xfrm>
            <a:off x="263352" y="1196752"/>
            <a:ext cx="8229600" cy="428625"/>
          </a:xfrm>
          <a:prstGeom prst="rect">
            <a:avLst/>
          </a:prstGeom>
          <a:noFill/>
          <a:ln w="9525">
            <a:noFill/>
            <a:miter lim="800000"/>
            <a:headEnd/>
            <a:tailEnd/>
          </a:ln>
        </p:spPr>
        <p:txBody>
          <a:bodyPr/>
          <a:lstStyle/>
          <a:p>
            <a:pPr marL="571500" indent="-571500" algn="l">
              <a:spcBef>
                <a:spcPct val="20000"/>
              </a:spcBef>
              <a:buSzPct val="75000"/>
              <a:buFont typeface="Arial" panose="020B0604020202020204" pitchFamily="34" charset="0"/>
              <a:buChar char="•"/>
              <a:defRPr/>
            </a:pPr>
            <a:r>
              <a:rPr lang="pt-BR" sz="3600" b="0" kern="0" dirty="0">
                <a:solidFill>
                  <a:schemeClr val="tx1"/>
                </a:solidFill>
                <a:latin typeface="Calibri" panose="020F0502020204030204" pitchFamily="34" charset="0"/>
                <a:cs typeface="Calibri" panose="020F0502020204030204" pitchFamily="34" charset="0"/>
              </a:rPr>
              <a:t>Logo, se o </a:t>
            </a:r>
            <a:r>
              <a:rPr lang="pt-BR" sz="3600" b="0" kern="0" dirty="0" err="1">
                <a:solidFill>
                  <a:schemeClr val="tx1"/>
                </a:solidFill>
                <a:latin typeface="Calibri" panose="020F0502020204030204" pitchFamily="34" charset="0"/>
                <a:cs typeface="Calibri" panose="020F0502020204030204" pitchFamily="34" charset="0"/>
              </a:rPr>
              <a:t>CMg</a:t>
            </a:r>
            <a:r>
              <a:rPr lang="pt-BR" sz="3600" b="0" kern="0" dirty="0">
                <a:solidFill>
                  <a:schemeClr val="tx1"/>
                </a:solidFill>
                <a:latin typeface="Calibri" panose="020F0502020204030204" pitchFamily="34" charset="0"/>
                <a:cs typeface="Calibri" panose="020F0502020204030204" pitchFamily="34" charset="0"/>
              </a:rPr>
              <a:t> = $240, temos:</a:t>
            </a:r>
          </a:p>
        </p:txBody>
      </p:sp>
      <p:graphicFrame>
        <p:nvGraphicFramePr>
          <p:cNvPr id="6" name="Object 4"/>
          <p:cNvGraphicFramePr>
            <a:graphicFrameLocks noChangeAspect="1"/>
          </p:cNvGraphicFramePr>
          <p:nvPr>
            <p:extLst>
              <p:ext uri="{D42A27DB-BD31-4B8C-83A1-F6EECF244321}">
                <p14:modId xmlns:p14="http://schemas.microsoft.com/office/powerpoint/2010/main" val="3543147175"/>
              </p:ext>
            </p:extLst>
          </p:nvPr>
        </p:nvGraphicFramePr>
        <p:xfrm>
          <a:off x="968755" y="1926539"/>
          <a:ext cx="5271261" cy="710373"/>
        </p:xfrm>
        <a:graphic>
          <a:graphicData uri="http://schemas.openxmlformats.org/presentationml/2006/ole">
            <mc:AlternateContent xmlns:mc="http://schemas.openxmlformats.org/markup-compatibility/2006">
              <mc:Choice xmlns:v="urn:schemas-microsoft-com:vml" Requires="v">
                <p:oleObj name="Equation" r:id="rId2" imgW="1676160" imgH="228600" progId="Equation.DSMT4">
                  <p:embed/>
                </p:oleObj>
              </mc:Choice>
              <mc:Fallback>
                <p:oleObj name="Equation" r:id="rId2" imgW="1676160" imgH="228600" progId="Equation.DSMT4">
                  <p:embed/>
                  <p:pic>
                    <p:nvPicPr>
                      <p:cNvPr id="8" name="Object 4"/>
                      <p:cNvPicPr>
                        <a:picLocks noChangeAspect="1" noChangeArrowheads="1"/>
                      </p:cNvPicPr>
                      <p:nvPr/>
                    </p:nvPicPr>
                    <p:blipFill>
                      <a:blip r:embed="rId3"/>
                      <a:srcRect/>
                      <a:stretch>
                        <a:fillRect/>
                      </a:stretch>
                    </p:blipFill>
                    <p:spPr bwMode="auto">
                      <a:xfrm>
                        <a:off x="968755" y="1926539"/>
                        <a:ext cx="5271261" cy="710373"/>
                      </a:xfrm>
                      <a:prstGeom prst="rect">
                        <a:avLst/>
                      </a:prstGeom>
                      <a:solidFill>
                        <a:schemeClr val="bg1">
                          <a:lumMod val="95000"/>
                        </a:schemeClr>
                      </a:solidFill>
                      <a:ln>
                        <a:solidFill>
                          <a:schemeClr val="tx1"/>
                        </a:solidFill>
                      </a:ln>
                      <a:effectLst/>
                    </p:spPr>
                  </p:pic>
                </p:oleObj>
              </mc:Fallback>
            </mc:AlternateContent>
          </a:graphicData>
        </a:graphic>
      </p:graphicFrame>
      <p:sp>
        <p:nvSpPr>
          <p:cNvPr id="7" name="Espaço Reservado para Conteúdo 2"/>
          <p:cNvSpPr txBox="1">
            <a:spLocks/>
          </p:cNvSpPr>
          <p:nvPr/>
        </p:nvSpPr>
        <p:spPr bwMode="auto">
          <a:xfrm>
            <a:off x="263353" y="2997569"/>
            <a:ext cx="11469960" cy="431431"/>
          </a:xfrm>
          <a:prstGeom prst="rect">
            <a:avLst/>
          </a:prstGeom>
          <a:noFill/>
          <a:ln w="9525">
            <a:noFill/>
            <a:miter lim="800000"/>
            <a:headEnd/>
            <a:tailEnd/>
          </a:ln>
        </p:spPr>
        <p:txBody>
          <a:bodyPr/>
          <a:lstStyle/>
          <a:p>
            <a:pPr marL="457200" indent="-457200" algn="just">
              <a:spcBef>
                <a:spcPct val="20000"/>
              </a:spcBef>
              <a:buSzPct val="75000"/>
              <a:buFont typeface="Arial" panose="020B0604020202020204" pitchFamily="34" charset="0"/>
              <a:buChar char="•"/>
              <a:defRPr/>
            </a:pPr>
            <a:r>
              <a:rPr lang="pt-BR" sz="3800" b="0" kern="0" dirty="0">
                <a:solidFill>
                  <a:schemeClr val="tx1"/>
                </a:solidFill>
                <a:latin typeface="Calibri" panose="020F0502020204030204" pitchFamily="34" charset="0"/>
                <a:cs typeface="Calibri" panose="020F0502020204030204" pitchFamily="34" charset="0"/>
              </a:rPr>
              <a:t>Se o </a:t>
            </a:r>
            <a:r>
              <a:rPr lang="pt-BR" sz="3800" b="0" kern="0" dirty="0" err="1">
                <a:solidFill>
                  <a:schemeClr val="tx1"/>
                </a:solidFill>
                <a:latin typeface="Calibri" panose="020F0502020204030204" pitchFamily="34" charset="0"/>
                <a:cs typeface="Calibri" panose="020F0502020204030204" pitchFamily="34" charset="0"/>
              </a:rPr>
              <a:t>CMg</a:t>
            </a:r>
            <a:r>
              <a:rPr lang="pt-BR" sz="3800" b="0" kern="0" dirty="0">
                <a:solidFill>
                  <a:schemeClr val="tx1"/>
                </a:solidFill>
                <a:latin typeface="Calibri" panose="020F0502020204030204" pitchFamily="34" charset="0"/>
                <a:cs typeface="Calibri" panose="020F0502020204030204" pitchFamily="34" charset="0"/>
              </a:rPr>
              <a:t> = $50, devemos observar que a curva de BMS entre B e C é igual a D</a:t>
            </a:r>
            <a:r>
              <a:rPr lang="pt-BR" sz="2200" b="0" kern="0" dirty="0">
                <a:solidFill>
                  <a:schemeClr val="tx1"/>
                </a:solidFill>
                <a:latin typeface="Calibri" panose="020F0502020204030204" pitchFamily="34" charset="0"/>
                <a:cs typeface="Calibri" panose="020F0502020204030204" pitchFamily="34" charset="0"/>
              </a:rPr>
              <a:t>2</a:t>
            </a:r>
            <a:r>
              <a:rPr lang="pt-BR" sz="3800" b="0" kern="0" dirty="0">
                <a:solidFill>
                  <a:schemeClr val="tx1"/>
                </a:solidFill>
                <a:latin typeface="Calibri" panose="020F0502020204030204" pitchFamily="34" charset="0"/>
                <a:cs typeface="Calibri" panose="020F0502020204030204" pitchFamily="34" charset="0"/>
              </a:rPr>
              <a:t> .  Sobre essa região de produção a curva de demanda para o consumidor 1 está ao longo do eixo horizontal, de modo que  P</a:t>
            </a:r>
            <a:r>
              <a:rPr lang="pt-BR" sz="2200" b="0" kern="0" dirty="0">
                <a:solidFill>
                  <a:schemeClr val="tx1"/>
                </a:solidFill>
                <a:latin typeface="Calibri" panose="020F0502020204030204" pitchFamily="34" charset="0"/>
                <a:cs typeface="Calibri" panose="020F0502020204030204" pitchFamily="34" charset="0"/>
              </a:rPr>
              <a:t>1</a:t>
            </a:r>
            <a:r>
              <a:rPr lang="pt-BR" sz="3800" b="0" kern="0" dirty="0">
                <a:solidFill>
                  <a:schemeClr val="tx1"/>
                </a:solidFill>
                <a:latin typeface="Calibri" panose="020F0502020204030204" pitchFamily="34" charset="0"/>
                <a:cs typeface="Calibri" panose="020F0502020204030204" pitchFamily="34" charset="0"/>
              </a:rPr>
              <a:t> = 0. Portanto,  BMS = 200 – Q.  Quando fazemos                BMS = </a:t>
            </a:r>
            <a:r>
              <a:rPr lang="pt-BR" sz="3800" b="0" kern="0" dirty="0" err="1">
                <a:solidFill>
                  <a:schemeClr val="tx1"/>
                </a:solidFill>
                <a:latin typeface="Calibri" panose="020F0502020204030204" pitchFamily="34" charset="0"/>
                <a:cs typeface="Calibri" panose="020F0502020204030204" pitchFamily="34" charset="0"/>
              </a:rPr>
              <a:t>CMg</a:t>
            </a:r>
            <a:r>
              <a:rPr lang="pt-BR" sz="3800" b="0" kern="0" dirty="0">
                <a:solidFill>
                  <a:schemeClr val="tx1"/>
                </a:solidFill>
                <a:latin typeface="Calibri" panose="020F0502020204030204" pitchFamily="34" charset="0"/>
                <a:cs typeface="Calibri" panose="020F0502020204030204" pitchFamily="34" charset="0"/>
              </a:rPr>
              <a:t>, ou 200 – Q = 50, obtemos Q = 150.</a:t>
            </a:r>
          </a:p>
        </p:txBody>
      </p:sp>
      <p:cxnSp>
        <p:nvCxnSpPr>
          <p:cNvPr id="11" name="Conector de Seta Reta 10"/>
          <p:cNvCxnSpPr>
            <a:cxnSpLocks/>
          </p:cNvCxnSpPr>
          <p:nvPr/>
        </p:nvCxnSpPr>
        <p:spPr bwMode="auto">
          <a:xfrm>
            <a:off x="10200456" y="6237312"/>
            <a:ext cx="1440160" cy="0"/>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3745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055440" y="1052736"/>
            <a:ext cx="10513168" cy="5688632"/>
          </a:xfrm>
          <a:prstGeom prst="rect">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 name="Conector de seta reta 5"/>
          <p:cNvCxnSpPr/>
          <p:nvPr/>
        </p:nvCxnSpPr>
        <p:spPr bwMode="auto">
          <a:xfrm rot="5400000" flipH="1" flipV="1">
            <a:off x="808768" y="3698205"/>
            <a:ext cx="4500563" cy="1587"/>
          </a:xfrm>
          <a:prstGeom prst="straightConnector1">
            <a:avLst/>
          </a:prstGeom>
          <a:ln w="57150">
            <a:headEnd type="none" w="med" len="med"/>
            <a:tailEnd type="triangle" w="med" len="med"/>
          </a:ln>
        </p:spPr>
        <p:style>
          <a:lnRef idx="2">
            <a:schemeClr val="dk1"/>
          </a:lnRef>
          <a:fillRef idx="0">
            <a:schemeClr val="dk1"/>
          </a:fillRef>
          <a:effectRef idx="1">
            <a:schemeClr val="dk1"/>
          </a:effectRef>
          <a:fontRef idx="minor">
            <a:schemeClr val="tx1"/>
          </a:fontRef>
        </p:style>
      </p:cxnSp>
      <p:cxnSp>
        <p:nvCxnSpPr>
          <p:cNvPr id="6" name="Conector de seta reta 7"/>
          <p:cNvCxnSpPr/>
          <p:nvPr/>
        </p:nvCxnSpPr>
        <p:spPr bwMode="auto">
          <a:xfrm>
            <a:off x="3059843" y="5932835"/>
            <a:ext cx="5500688" cy="1588"/>
          </a:xfrm>
          <a:prstGeom prst="straightConnector1">
            <a:avLst/>
          </a:prstGeom>
          <a:ln w="57150">
            <a:solidFill>
              <a:schemeClr val="tx1"/>
            </a:solidFill>
            <a:headEnd type="none" w="med" len="med"/>
            <a:tailEnd type="triangle" w="med" len="med"/>
          </a:ln>
        </p:spPr>
        <p:style>
          <a:lnRef idx="2">
            <a:schemeClr val="dk1"/>
          </a:lnRef>
          <a:fillRef idx="0">
            <a:schemeClr val="dk1"/>
          </a:fillRef>
          <a:effectRef idx="1">
            <a:schemeClr val="dk1"/>
          </a:effectRef>
          <a:fontRef idx="minor">
            <a:schemeClr val="tx1"/>
          </a:fontRef>
        </p:style>
      </p:cxnSp>
      <p:cxnSp>
        <p:nvCxnSpPr>
          <p:cNvPr id="7" name="Conector reto 12"/>
          <p:cNvCxnSpPr>
            <a:cxnSpLocks noChangeShapeType="1"/>
          </p:cNvCxnSpPr>
          <p:nvPr/>
        </p:nvCxnSpPr>
        <p:spPr bwMode="auto">
          <a:xfrm>
            <a:off x="3068153" y="4561265"/>
            <a:ext cx="1888753" cy="1373158"/>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8" name="CaixaDeTexto 13"/>
          <p:cNvSpPr txBox="1">
            <a:spLocks noChangeArrowheads="1"/>
          </p:cNvSpPr>
          <p:nvPr/>
        </p:nvSpPr>
        <p:spPr bwMode="auto">
          <a:xfrm>
            <a:off x="4512220" y="5905936"/>
            <a:ext cx="79169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pt-BR" altLang="en-US" sz="2600" dirty="0"/>
              <a:t>100</a:t>
            </a:r>
          </a:p>
        </p:txBody>
      </p:sp>
      <p:sp>
        <p:nvSpPr>
          <p:cNvPr id="9" name="CaixaDeTexto 14"/>
          <p:cNvSpPr txBox="1">
            <a:spLocks noChangeArrowheads="1"/>
          </p:cNvSpPr>
          <p:nvPr/>
        </p:nvSpPr>
        <p:spPr bwMode="auto">
          <a:xfrm>
            <a:off x="2351584" y="4325034"/>
            <a:ext cx="76517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pt-BR" altLang="en-US" sz="2600" dirty="0"/>
              <a:t>100</a:t>
            </a:r>
          </a:p>
        </p:txBody>
      </p:sp>
      <p:sp>
        <p:nvSpPr>
          <p:cNvPr id="10" name="CaixaDeTexto 15"/>
          <p:cNvSpPr txBox="1">
            <a:spLocks noChangeArrowheads="1"/>
          </p:cNvSpPr>
          <p:nvPr/>
        </p:nvSpPr>
        <p:spPr bwMode="auto">
          <a:xfrm>
            <a:off x="4154475" y="5513958"/>
            <a:ext cx="58804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pt-BR" altLang="en-US" sz="2600" b="1" dirty="0"/>
              <a:t>D</a:t>
            </a:r>
            <a:r>
              <a:rPr lang="pt-BR" altLang="en-US" sz="2000" b="1" dirty="0"/>
              <a:t>1</a:t>
            </a:r>
          </a:p>
        </p:txBody>
      </p:sp>
      <p:cxnSp>
        <p:nvCxnSpPr>
          <p:cNvPr id="11" name="Conector reto 17"/>
          <p:cNvCxnSpPr>
            <a:cxnSpLocks noChangeShapeType="1"/>
          </p:cNvCxnSpPr>
          <p:nvPr/>
        </p:nvCxnSpPr>
        <p:spPr bwMode="auto">
          <a:xfrm>
            <a:off x="3059843" y="3076923"/>
            <a:ext cx="3357563" cy="285750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12" name="CaixaDeTexto 21"/>
          <p:cNvSpPr txBox="1">
            <a:spLocks noChangeArrowheads="1"/>
          </p:cNvSpPr>
          <p:nvPr/>
        </p:nvSpPr>
        <p:spPr bwMode="auto">
          <a:xfrm>
            <a:off x="6097426" y="5905936"/>
            <a:ext cx="777876"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pt-BR" altLang="en-US" sz="2600" dirty="0"/>
              <a:t>200</a:t>
            </a:r>
          </a:p>
        </p:txBody>
      </p:sp>
      <p:sp>
        <p:nvSpPr>
          <p:cNvPr id="13" name="CaixaDeTexto 22"/>
          <p:cNvSpPr txBox="1">
            <a:spLocks noChangeArrowheads="1"/>
          </p:cNvSpPr>
          <p:nvPr/>
        </p:nvSpPr>
        <p:spPr bwMode="auto">
          <a:xfrm>
            <a:off x="2351819" y="2849662"/>
            <a:ext cx="85089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pt-BR" altLang="en-US" sz="2600" dirty="0"/>
              <a:t>200</a:t>
            </a:r>
          </a:p>
        </p:txBody>
      </p:sp>
      <p:sp>
        <p:nvSpPr>
          <p:cNvPr id="14" name="CaixaDeTexto 23"/>
          <p:cNvSpPr txBox="1">
            <a:spLocks noChangeArrowheads="1"/>
          </p:cNvSpPr>
          <p:nvPr/>
        </p:nvSpPr>
        <p:spPr bwMode="auto">
          <a:xfrm>
            <a:off x="5593370" y="5513958"/>
            <a:ext cx="7501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pt-BR" altLang="en-US" sz="2600" b="1" dirty="0">
                <a:solidFill>
                  <a:schemeClr val="accent6">
                    <a:lumMod val="50000"/>
                  </a:schemeClr>
                </a:solidFill>
              </a:rPr>
              <a:t>D</a:t>
            </a:r>
            <a:r>
              <a:rPr lang="pt-BR" altLang="en-US" sz="2000" b="1" dirty="0">
                <a:solidFill>
                  <a:schemeClr val="accent6">
                    <a:lumMod val="50000"/>
                  </a:schemeClr>
                </a:solidFill>
              </a:rPr>
              <a:t>2</a:t>
            </a:r>
          </a:p>
        </p:txBody>
      </p:sp>
      <p:cxnSp>
        <p:nvCxnSpPr>
          <p:cNvPr id="15" name="Conector reto 14"/>
          <p:cNvCxnSpPr/>
          <p:nvPr/>
        </p:nvCxnSpPr>
        <p:spPr bwMode="auto">
          <a:xfrm flipV="1">
            <a:off x="4909281" y="4650135"/>
            <a:ext cx="0" cy="1285875"/>
          </a:xfrm>
          <a:prstGeom prst="line">
            <a:avLst/>
          </a:prstGeom>
          <a:ln>
            <a:prstDash val="dash"/>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6" name="Conector reto 28"/>
          <p:cNvCxnSpPr>
            <a:cxnSpLocks noChangeShapeType="1"/>
          </p:cNvCxnSpPr>
          <p:nvPr/>
        </p:nvCxnSpPr>
        <p:spPr bwMode="auto">
          <a:xfrm>
            <a:off x="3059843" y="1862485"/>
            <a:ext cx="1849438" cy="2787650"/>
          </a:xfrm>
          <a:prstGeom prst="line">
            <a:avLst/>
          </a:prstGeom>
          <a:noFill/>
          <a:ln w="9525" algn="ctr">
            <a:solidFill>
              <a:schemeClr val="accent6">
                <a:lumMod val="75000"/>
              </a:schemeClr>
            </a:solidFill>
            <a:round/>
            <a:headEnd/>
            <a:tailEnd/>
          </a:ln>
          <a:extLst>
            <a:ext uri="{909E8E84-426E-40DD-AFC4-6F175D3DCCD1}">
              <a14:hiddenFill xmlns:a14="http://schemas.microsoft.com/office/drawing/2010/main">
                <a:noFill/>
              </a14:hiddenFill>
            </a:ext>
          </a:extLst>
        </p:spPr>
      </p:cxnSp>
      <p:cxnSp>
        <p:nvCxnSpPr>
          <p:cNvPr id="17" name="Conector reto 32"/>
          <p:cNvCxnSpPr>
            <a:cxnSpLocks noChangeShapeType="1"/>
          </p:cNvCxnSpPr>
          <p:nvPr/>
        </p:nvCxnSpPr>
        <p:spPr bwMode="auto">
          <a:xfrm rot="5400000" flipH="1" flipV="1">
            <a:off x="2023206" y="4326285"/>
            <a:ext cx="3214688" cy="1587"/>
          </a:xfrm>
          <a:prstGeom prst="line">
            <a:avLst/>
          </a:prstGeom>
          <a:noFill/>
          <a:ln w="9525" algn="ctr">
            <a:solidFill>
              <a:srgbClr val="0070C0"/>
            </a:solidFill>
            <a:prstDash val="dash"/>
            <a:round/>
            <a:headEnd/>
            <a:tailEnd/>
          </a:ln>
          <a:extLst>
            <a:ext uri="{909E8E84-426E-40DD-AFC4-6F175D3DCCD1}">
              <a14:hiddenFill xmlns:a14="http://schemas.microsoft.com/office/drawing/2010/main">
                <a:noFill/>
              </a14:hiddenFill>
            </a:ext>
          </a:extLst>
        </p:spPr>
      </p:cxnSp>
      <p:sp>
        <p:nvSpPr>
          <p:cNvPr id="18" name="CaixaDeTexto 35"/>
          <p:cNvSpPr txBox="1">
            <a:spLocks noChangeArrowheads="1"/>
          </p:cNvSpPr>
          <p:nvPr/>
        </p:nvSpPr>
        <p:spPr bwMode="auto">
          <a:xfrm>
            <a:off x="3361122" y="5934423"/>
            <a:ext cx="5715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pt-BR" altLang="en-US" sz="2600" dirty="0">
                <a:solidFill>
                  <a:srgbClr val="0070C0"/>
                </a:solidFill>
              </a:rPr>
              <a:t>30</a:t>
            </a:r>
          </a:p>
        </p:txBody>
      </p:sp>
      <p:sp>
        <p:nvSpPr>
          <p:cNvPr id="19" name="CaixaDeTexto 36"/>
          <p:cNvSpPr txBox="1">
            <a:spLocks noChangeArrowheads="1"/>
          </p:cNvSpPr>
          <p:nvPr/>
        </p:nvSpPr>
        <p:spPr bwMode="auto">
          <a:xfrm>
            <a:off x="2351584" y="2452826"/>
            <a:ext cx="851134"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pt-BR" altLang="en-US" sz="2600" dirty="0">
                <a:solidFill>
                  <a:srgbClr val="0070C0"/>
                </a:solidFill>
              </a:rPr>
              <a:t>240</a:t>
            </a:r>
          </a:p>
        </p:txBody>
      </p:sp>
      <p:cxnSp>
        <p:nvCxnSpPr>
          <p:cNvPr id="20" name="Conector reto 38"/>
          <p:cNvCxnSpPr>
            <a:cxnSpLocks noChangeShapeType="1"/>
          </p:cNvCxnSpPr>
          <p:nvPr/>
        </p:nvCxnSpPr>
        <p:spPr bwMode="auto">
          <a:xfrm flipV="1">
            <a:off x="3059843" y="2705646"/>
            <a:ext cx="3429000" cy="3175"/>
          </a:xfrm>
          <a:prstGeom prst="line">
            <a:avLst/>
          </a:prstGeom>
          <a:noFill/>
          <a:ln w="28575" algn="ctr">
            <a:solidFill>
              <a:srgbClr val="0070C0"/>
            </a:solidFill>
            <a:round/>
            <a:headEnd/>
            <a:tailEnd/>
          </a:ln>
          <a:extLst>
            <a:ext uri="{909E8E84-426E-40DD-AFC4-6F175D3DCCD1}">
              <a14:hiddenFill xmlns:a14="http://schemas.microsoft.com/office/drawing/2010/main">
                <a:noFill/>
              </a14:hiddenFill>
            </a:ext>
          </a:extLst>
        </p:spPr>
      </p:cxnSp>
      <p:sp>
        <p:nvSpPr>
          <p:cNvPr id="21" name="CaixaDeTexto 39"/>
          <p:cNvSpPr txBox="1">
            <a:spLocks noChangeArrowheads="1"/>
          </p:cNvSpPr>
          <p:nvPr/>
        </p:nvSpPr>
        <p:spPr bwMode="auto">
          <a:xfrm>
            <a:off x="6513215" y="2420888"/>
            <a:ext cx="217507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pt-BR" altLang="en-US" sz="2800" dirty="0" err="1">
                <a:solidFill>
                  <a:srgbClr val="0070C0"/>
                </a:solidFill>
              </a:rPr>
              <a:t>CMg</a:t>
            </a:r>
            <a:r>
              <a:rPr lang="pt-BR" altLang="en-US" sz="2800" dirty="0">
                <a:solidFill>
                  <a:srgbClr val="0070C0"/>
                </a:solidFill>
              </a:rPr>
              <a:t> = $240</a:t>
            </a:r>
          </a:p>
        </p:txBody>
      </p:sp>
      <p:sp>
        <p:nvSpPr>
          <p:cNvPr id="22" name="CaixaDeTexto 40"/>
          <p:cNvSpPr txBox="1">
            <a:spLocks noChangeArrowheads="1"/>
          </p:cNvSpPr>
          <p:nvPr/>
        </p:nvSpPr>
        <p:spPr bwMode="auto">
          <a:xfrm>
            <a:off x="3580284" y="2276872"/>
            <a:ext cx="571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pt-BR" altLang="en-US" sz="2800" dirty="0">
                <a:solidFill>
                  <a:srgbClr val="0070C0"/>
                </a:solidFill>
              </a:rPr>
              <a:t>A</a:t>
            </a:r>
          </a:p>
        </p:txBody>
      </p:sp>
      <p:sp>
        <p:nvSpPr>
          <p:cNvPr id="23" name="CaixaDeTexto 41"/>
          <p:cNvSpPr txBox="1">
            <a:spLocks noChangeArrowheads="1"/>
          </p:cNvSpPr>
          <p:nvPr/>
        </p:nvSpPr>
        <p:spPr bwMode="auto">
          <a:xfrm>
            <a:off x="4801282" y="4221088"/>
            <a:ext cx="571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pt-BR" altLang="en-US" sz="2800" b="1" dirty="0"/>
              <a:t>B</a:t>
            </a:r>
          </a:p>
        </p:txBody>
      </p:sp>
      <p:sp>
        <p:nvSpPr>
          <p:cNvPr id="24" name="CaixaDeTexto 42"/>
          <p:cNvSpPr txBox="1">
            <a:spLocks noChangeArrowheads="1"/>
          </p:cNvSpPr>
          <p:nvPr/>
        </p:nvSpPr>
        <p:spPr bwMode="auto">
          <a:xfrm>
            <a:off x="6244580" y="5445224"/>
            <a:ext cx="571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pt-BR" altLang="en-US" sz="2800" b="1" dirty="0"/>
              <a:t>C</a:t>
            </a:r>
          </a:p>
        </p:txBody>
      </p:sp>
      <p:cxnSp>
        <p:nvCxnSpPr>
          <p:cNvPr id="25" name="Conector reto 44"/>
          <p:cNvCxnSpPr>
            <a:cxnSpLocks noChangeShapeType="1"/>
          </p:cNvCxnSpPr>
          <p:nvPr/>
        </p:nvCxnSpPr>
        <p:spPr bwMode="auto">
          <a:xfrm flipV="1">
            <a:off x="3059843" y="5216873"/>
            <a:ext cx="3429000" cy="3175"/>
          </a:xfrm>
          <a:prstGeom prst="line">
            <a:avLst/>
          </a:prstGeom>
          <a:noFill/>
          <a:ln w="28575" algn="ctr">
            <a:solidFill>
              <a:srgbClr val="0070C0"/>
            </a:solidFill>
            <a:round/>
            <a:headEnd/>
            <a:tailEnd/>
          </a:ln>
          <a:extLst>
            <a:ext uri="{909E8E84-426E-40DD-AFC4-6F175D3DCCD1}">
              <a14:hiddenFill xmlns:a14="http://schemas.microsoft.com/office/drawing/2010/main">
                <a:noFill/>
              </a14:hiddenFill>
            </a:ext>
          </a:extLst>
        </p:spPr>
      </p:cxnSp>
      <p:sp>
        <p:nvSpPr>
          <p:cNvPr id="26" name="CaixaDeTexto 45"/>
          <p:cNvSpPr txBox="1">
            <a:spLocks noChangeArrowheads="1"/>
          </p:cNvSpPr>
          <p:nvPr/>
        </p:nvSpPr>
        <p:spPr bwMode="auto">
          <a:xfrm>
            <a:off x="6441207" y="4941168"/>
            <a:ext cx="217507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pt-BR" altLang="en-US" sz="2800" dirty="0" err="1">
                <a:solidFill>
                  <a:srgbClr val="0070C0"/>
                </a:solidFill>
              </a:rPr>
              <a:t>CMg</a:t>
            </a:r>
            <a:r>
              <a:rPr lang="pt-BR" altLang="en-US" sz="2800" dirty="0">
                <a:solidFill>
                  <a:srgbClr val="0070C0"/>
                </a:solidFill>
              </a:rPr>
              <a:t> = $50</a:t>
            </a:r>
          </a:p>
        </p:txBody>
      </p:sp>
      <p:cxnSp>
        <p:nvCxnSpPr>
          <p:cNvPr id="27" name="Conector reto 47"/>
          <p:cNvCxnSpPr>
            <a:cxnSpLocks noChangeShapeType="1"/>
          </p:cNvCxnSpPr>
          <p:nvPr/>
        </p:nvCxnSpPr>
        <p:spPr bwMode="auto">
          <a:xfrm rot="5400000">
            <a:off x="5235550" y="5576442"/>
            <a:ext cx="714375" cy="1587"/>
          </a:xfrm>
          <a:prstGeom prst="line">
            <a:avLst/>
          </a:prstGeom>
          <a:noFill/>
          <a:ln w="9525" algn="ctr">
            <a:solidFill>
              <a:srgbClr val="0070C0"/>
            </a:solidFill>
            <a:prstDash val="dash"/>
            <a:round/>
            <a:headEnd/>
            <a:tailEnd/>
          </a:ln>
          <a:extLst>
            <a:ext uri="{909E8E84-426E-40DD-AFC4-6F175D3DCCD1}">
              <a14:hiddenFill xmlns:a14="http://schemas.microsoft.com/office/drawing/2010/main">
                <a:noFill/>
              </a14:hiddenFill>
            </a:ext>
          </a:extLst>
        </p:spPr>
      </p:cxnSp>
      <p:sp>
        <p:nvSpPr>
          <p:cNvPr id="28" name="CaixaDeTexto 48"/>
          <p:cNvSpPr txBox="1">
            <a:spLocks noChangeArrowheads="1"/>
          </p:cNvSpPr>
          <p:nvPr/>
        </p:nvSpPr>
        <p:spPr bwMode="auto">
          <a:xfrm>
            <a:off x="5272464" y="5934423"/>
            <a:ext cx="75152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pt-BR" altLang="en-US" sz="2600" dirty="0">
                <a:solidFill>
                  <a:srgbClr val="0070C0"/>
                </a:solidFill>
              </a:rPr>
              <a:t>150</a:t>
            </a:r>
          </a:p>
        </p:txBody>
      </p:sp>
      <p:sp>
        <p:nvSpPr>
          <p:cNvPr id="29" name="CaixaDeTexto 49"/>
          <p:cNvSpPr txBox="1">
            <a:spLocks noChangeArrowheads="1"/>
          </p:cNvSpPr>
          <p:nvPr/>
        </p:nvSpPr>
        <p:spPr bwMode="auto">
          <a:xfrm>
            <a:off x="5452492" y="4725144"/>
            <a:ext cx="571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pt-BR" altLang="en-US" sz="2800" dirty="0">
                <a:solidFill>
                  <a:srgbClr val="0070C0"/>
                </a:solidFill>
              </a:rPr>
              <a:t>D</a:t>
            </a:r>
          </a:p>
        </p:txBody>
      </p:sp>
      <p:sp>
        <p:nvSpPr>
          <p:cNvPr id="30" name="CaixaDeTexto 50"/>
          <p:cNvSpPr txBox="1">
            <a:spLocks noChangeArrowheads="1"/>
          </p:cNvSpPr>
          <p:nvPr/>
        </p:nvSpPr>
        <p:spPr bwMode="auto">
          <a:xfrm>
            <a:off x="2495600" y="5009902"/>
            <a:ext cx="5715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pt-BR" altLang="en-US" sz="2600" dirty="0">
                <a:solidFill>
                  <a:srgbClr val="0070C0"/>
                </a:solidFill>
              </a:rPr>
              <a:t>50</a:t>
            </a:r>
          </a:p>
        </p:txBody>
      </p:sp>
      <p:sp>
        <p:nvSpPr>
          <p:cNvPr id="31" name="CaixaDeTexto 56"/>
          <p:cNvSpPr txBox="1">
            <a:spLocks noChangeArrowheads="1"/>
          </p:cNvSpPr>
          <p:nvPr/>
        </p:nvSpPr>
        <p:spPr bwMode="auto">
          <a:xfrm>
            <a:off x="2569034" y="1268760"/>
            <a:ext cx="50006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pt-BR" altLang="en-US" b="1" dirty="0"/>
              <a:t>P</a:t>
            </a:r>
          </a:p>
        </p:txBody>
      </p:sp>
      <p:sp>
        <p:nvSpPr>
          <p:cNvPr id="32" name="CaixaDeTexto 57"/>
          <p:cNvSpPr txBox="1">
            <a:spLocks noChangeArrowheads="1"/>
          </p:cNvSpPr>
          <p:nvPr/>
        </p:nvSpPr>
        <p:spPr bwMode="auto">
          <a:xfrm>
            <a:off x="8329674" y="5912198"/>
            <a:ext cx="50006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pt-BR" altLang="en-US" b="1" dirty="0"/>
              <a:t>Q</a:t>
            </a:r>
          </a:p>
        </p:txBody>
      </p:sp>
      <p:grpSp>
        <p:nvGrpSpPr>
          <p:cNvPr id="33" name="Grupo 24"/>
          <p:cNvGrpSpPr>
            <a:grpSpLocks/>
          </p:cNvGrpSpPr>
          <p:nvPr/>
        </p:nvGrpSpPr>
        <p:grpSpPr bwMode="auto">
          <a:xfrm>
            <a:off x="3071907" y="1844824"/>
            <a:ext cx="8064652" cy="4088011"/>
            <a:chOff x="1726042" y="1991816"/>
            <a:chExt cx="8066203" cy="4088309"/>
          </a:xfrm>
        </p:grpSpPr>
        <p:cxnSp>
          <p:nvCxnSpPr>
            <p:cNvPr id="34" name="Conector reto 2"/>
            <p:cNvCxnSpPr>
              <a:cxnSpLocks noChangeShapeType="1"/>
            </p:cNvCxnSpPr>
            <p:nvPr/>
          </p:nvCxnSpPr>
          <p:spPr bwMode="auto">
            <a:xfrm>
              <a:off x="1726042" y="1991816"/>
              <a:ext cx="1837727" cy="2803748"/>
            </a:xfrm>
            <a:prstGeom prst="line">
              <a:avLst/>
            </a:prstGeom>
            <a:noFill/>
            <a:ln w="38100" algn="ctr">
              <a:solidFill>
                <a:srgbClr val="C00000"/>
              </a:solidFill>
              <a:round/>
              <a:headEnd/>
              <a:tailEnd/>
            </a:ln>
            <a:extLst>
              <a:ext uri="{909E8E84-426E-40DD-AFC4-6F175D3DCCD1}">
                <a14:hiddenFill xmlns:a14="http://schemas.microsoft.com/office/drawing/2010/main">
                  <a:noFill/>
                </a14:hiddenFill>
              </a:ext>
            </a:extLst>
          </p:spPr>
        </p:cxnSp>
        <p:cxnSp>
          <p:nvCxnSpPr>
            <p:cNvPr id="35" name="Conector reto 9"/>
            <p:cNvCxnSpPr>
              <a:cxnSpLocks noChangeShapeType="1"/>
            </p:cNvCxnSpPr>
            <p:nvPr/>
          </p:nvCxnSpPr>
          <p:spPr bwMode="auto">
            <a:xfrm>
              <a:off x="3563888" y="4797152"/>
              <a:ext cx="1508175" cy="1282973"/>
            </a:xfrm>
            <a:prstGeom prst="line">
              <a:avLst/>
            </a:prstGeom>
            <a:noFill/>
            <a:ln w="38100" algn="ctr">
              <a:solidFill>
                <a:srgbClr val="C00000"/>
              </a:solidFill>
              <a:round/>
              <a:headEnd/>
              <a:tailEnd/>
            </a:ln>
            <a:extLst>
              <a:ext uri="{909E8E84-426E-40DD-AFC4-6F175D3DCCD1}">
                <a14:hiddenFill xmlns:a14="http://schemas.microsoft.com/office/drawing/2010/main">
                  <a:noFill/>
                </a14:hiddenFill>
              </a:ext>
            </a:extLst>
          </p:spPr>
        </p:cxnSp>
        <p:sp>
          <p:nvSpPr>
            <p:cNvPr id="36" name="CaixaDeTexto 13"/>
            <p:cNvSpPr txBox="1">
              <a:spLocks noChangeArrowheads="1"/>
            </p:cNvSpPr>
            <p:nvPr/>
          </p:nvSpPr>
          <p:spPr bwMode="auto">
            <a:xfrm>
              <a:off x="3995936" y="3288054"/>
              <a:ext cx="5796309" cy="954177"/>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pt-BR" altLang="en-US" sz="2800" dirty="0">
                  <a:solidFill>
                    <a:srgbClr val="C00000"/>
                  </a:solidFill>
                </a:rPr>
                <a:t>Curva de Demanda Total Pelo Bem Público (D</a:t>
              </a:r>
              <a:r>
                <a:rPr lang="pt-BR" altLang="en-US" sz="2200" dirty="0">
                  <a:solidFill>
                    <a:srgbClr val="C00000"/>
                  </a:solidFill>
                </a:rPr>
                <a:t>1</a:t>
              </a:r>
              <a:r>
                <a:rPr lang="pt-BR" altLang="en-US" sz="2800" dirty="0">
                  <a:solidFill>
                    <a:srgbClr val="C00000"/>
                  </a:solidFill>
                </a:rPr>
                <a:t> + D</a:t>
              </a:r>
              <a:r>
                <a:rPr lang="pt-BR" altLang="en-US" sz="2200" dirty="0">
                  <a:solidFill>
                    <a:srgbClr val="C00000"/>
                  </a:solidFill>
                </a:rPr>
                <a:t>2</a:t>
              </a:r>
              <a:r>
                <a:rPr lang="pt-BR" altLang="en-US" sz="2800" dirty="0">
                  <a:solidFill>
                    <a:srgbClr val="C00000"/>
                  </a:solidFill>
                </a:rPr>
                <a:t>)</a:t>
              </a:r>
              <a:endParaRPr lang="en-US" altLang="en-US" sz="2800" dirty="0">
                <a:solidFill>
                  <a:srgbClr val="C00000"/>
                </a:solidFill>
              </a:endParaRPr>
            </a:p>
          </p:txBody>
        </p:sp>
      </p:grpSp>
      <p:cxnSp>
        <p:nvCxnSpPr>
          <p:cNvPr id="37" name="Conector de seta reta 27"/>
          <p:cNvCxnSpPr>
            <a:cxnSpLocks noChangeShapeType="1"/>
          </p:cNvCxnSpPr>
          <p:nvPr/>
        </p:nvCxnSpPr>
        <p:spPr bwMode="auto">
          <a:xfrm flipH="1" flipV="1">
            <a:off x="4333513" y="3641347"/>
            <a:ext cx="1007918" cy="570"/>
          </a:xfrm>
          <a:prstGeom prst="straightConnector1">
            <a:avLst/>
          </a:prstGeom>
          <a:noFill/>
          <a:ln w="9525" algn="ctr">
            <a:solidFill>
              <a:srgbClr val="C00000"/>
            </a:solidFill>
            <a:round/>
            <a:headEnd/>
            <a:tailEnd type="triangle" w="med" len="med"/>
          </a:ln>
          <a:extLst>
            <a:ext uri="{909E8E84-426E-40DD-AFC4-6F175D3DCCD1}">
              <a14:hiddenFill xmlns:a14="http://schemas.microsoft.com/office/drawing/2010/main">
                <a:noFill/>
              </a14:hiddenFill>
            </a:ext>
          </a:extLst>
        </p:spPr>
      </p:cxnSp>
      <p:cxnSp>
        <p:nvCxnSpPr>
          <p:cNvPr id="39" name="Conector reto 28"/>
          <p:cNvCxnSpPr>
            <a:cxnSpLocks noChangeShapeType="1"/>
          </p:cNvCxnSpPr>
          <p:nvPr/>
        </p:nvCxnSpPr>
        <p:spPr bwMode="auto">
          <a:xfrm>
            <a:off x="4911072" y="4652959"/>
            <a:ext cx="752880" cy="1296321"/>
          </a:xfrm>
          <a:prstGeom prst="line">
            <a:avLst/>
          </a:prstGeom>
          <a:noFill/>
          <a:ln w="9525" algn="ctr">
            <a:solidFill>
              <a:schemeClr val="accent6">
                <a:lumMod val="75000"/>
              </a:schemeClr>
            </a:solidFill>
            <a:prstDash val="dash"/>
            <a:round/>
            <a:headEnd/>
            <a:tailEnd/>
          </a:ln>
          <a:extLst>
            <a:ext uri="{909E8E84-426E-40DD-AFC4-6F175D3DCCD1}">
              <a14:hiddenFill xmlns:a14="http://schemas.microsoft.com/office/drawing/2010/main">
                <a:noFill/>
              </a14:hiddenFill>
            </a:ext>
          </a:extLst>
        </p:spPr>
      </p:cxnSp>
      <p:sp>
        <p:nvSpPr>
          <p:cNvPr id="42" name="Título 1"/>
          <p:cNvSpPr txBox="1">
            <a:spLocks/>
          </p:cNvSpPr>
          <p:nvPr/>
        </p:nvSpPr>
        <p:spPr bwMode="auto">
          <a:xfrm>
            <a:off x="407368" y="-31503"/>
            <a:ext cx="11785982" cy="1372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629" tIns="40815" rIns="81629" bIns="40815" numCol="1" anchor="ctr" anchorCtr="0" compatLnSpc="1">
            <a:prstTxWarp prst="textNoShape">
              <a:avLst/>
            </a:prstTxWarp>
          </a:bodyPr>
          <a:lstStyle>
            <a:lvl1pPr algn="ctr" rtl="0" eaLnBrk="1" fontAlgn="base" hangingPunct="1">
              <a:spcBef>
                <a:spcPct val="0"/>
              </a:spcBef>
              <a:spcAft>
                <a:spcPct val="0"/>
              </a:spcAft>
              <a:defRPr sz="5118">
                <a:solidFill>
                  <a:schemeClr val="tx2"/>
                </a:solidFill>
                <a:latin typeface="+mj-lt"/>
                <a:ea typeface="+mj-ea"/>
                <a:cs typeface="+mj-cs"/>
              </a:defRPr>
            </a:lvl1pPr>
            <a:lvl2pPr algn="ctr" rtl="0" eaLnBrk="1" fontAlgn="base" hangingPunct="1">
              <a:spcBef>
                <a:spcPct val="0"/>
              </a:spcBef>
              <a:spcAft>
                <a:spcPct val="0"/>
              </a:spcAft>
              <a:defRPr sz="5118">
                <a:solidFill>
                  <a:schemeClr val="tx2"/>
                </a:solidFill>
                <a:latin typeface="Times New Roman" pitchFamily="18" charset="0"/>
              </a:defRPr>
            </a:lvl2pPr>
            <a:lvl3pPr algn="ctr" rtl="0" eaLnBrk="1" fontAlgn="base" hangingPunct="1">
              <a:spcBef>
                <a:spcPct val="0"/>
              </a:spcBef>
              <a:spcAft>
                <a:spcPct val="0"/>
              </a:spcAft>
              <a:defRPr sz="5118">
                <a:solidFill>
                  <a:schemeClr val="tx2"/>
                </a:solidFill>
                <a:latin typeface="Times New Roman" pitchFamily="18" charset="0"/>
              </a:defRPr>
            </a:lvl3pPr>
            <a:lvl4pPr algn="ctr" rtl="0" eaLnBrk="1" fontAlgn="base" hangingPunct="1">
              <a:spcBef>
                <a:spcPct val="0"/>
              </a:spcBef>
              <a:spcAft>
                <a:spcPct val="0"/>
              </a:spcAft>
              <a:defRPr sz="5118">
                <a:solidFill>
                  <a:schemeClr val="tx2"/>
                </a:solidFill>
                <a:latin typeface="Times New Roman" pitchFamily="18" charset="0"/>
              </a:defRPr>
            </a:lvl4pPr>
            <a:lvl5pPr algn="ctr" rtl="0" eaLnBrk="1" fontAlgn="base" hangingPunct="1">
              <a:spcBef>
                <a:spcPct val="0"/>
              </a:spcBef>
              <a:spcAft>
                <a:spcPct val="0"/>
              </a:spcAft>
              <a:defRPr sz="5118">
                <a:solidFill>
                  <a:schemeClr val="tx2"/>
                </a:solidFill>
                <a:latin typeface="Times New Roman" pitchFamily="18" charset="0"/>
              </a:defRPr>
            </a:lvl5pPr>
            <a:lvl6pPr marL="537458" algn="ctr" rtl="0" eaLnBrk="1" fontAlgn="base" hangingPunct="1">
              <a:spcBef>
                <a:spcPct val="0"/>
              </a:spcBef>
              <a:spcAft>
                <a:spcPct val="0"/>
              </a:spcAft>
              <a:defRPr sz="5136">
                <a:solidFill>
                  <a:schemeClr val="tx2"/>
                </a:solidFill>
                <a:latin typeface="Times New Roman" pitchFamily="18" charset="0"/>
              </a:defRPr>
            </a:lvl6pPr>
            <a:lvl7pPr marL="1074916" algn="ctr" rtl="0" eaLnBrk="1" fontAlgn="base" hangingPunct="1">
              <a:spcBef>
                <a:spcPct val="0"/>
              </a:spcBef>
              <a:spcAft>
                <a:spcPct val="0"/>
              </a:spcAft>
              <a:defRPr sz="5136">
                <a:solidFill>
                  <a:schemeClr val="tx2"/>
                </a:solidFill>
                <a:latin typeface="Times New Roman" pitchFamily="18" charset="0"/>
              </a:defRPr>
            </a:lvl7pPr>
            <a:lvl8pPr marL="1612373" algn="ctr" rtl="0" eaLnBrk="1" fontAlgn="base" hangingPunct="1">
              <a:spcBef>
                <a:spcPct val="0"/>
              </a:spcBef>
              <a:spcAft>
                <a:spcPct val="0"/>
              </a:spcAft>
              <a:defRPr sz="5136">
                <a:solidFill>
                  <a:schemeClr val="tx2"/>
                </a:solidFill>
                <a:latin typeface="Times New Roman" pitchFamily="18" charset="0"/>
              </a:defRPr>
            </a:lvl8pPr>
            <a:lvl9pPr marL="2149831" algn="ctr" rtl="0" eaLnBrk="1" fontAlgn="base" hangingPunct="1">
              <a:spcBef>
                <a:spcPct val="0"/>
              </a:spcBef>
              <a:spcAft>
                <a:spcPct val="0"/>
              </a:spcAft>
              <a:defRPr sz="5136">
                <a:solidFill>
                  <a:schemeClr val="tx2"/>
                </a:solidFill>
                <a:latin typeface="Times New Roman" pitchFamily="18" charset="0"/>
              </a:defRPr>
            </a:lvl9pPr>
          </a:lstStyle>
          <a:p>
            <a:r>
              <a:rPr lang="pt-BR" altLang="en-US" sz="4800" b="1" kern="0" dirty="0">
                <a:solidFill>
                  <a:schemeClr val="tx1"/>
                </a:solidFill>
                <a:latin typeface="Calibri" panose="020F0502020204030204" pitchFamily="34" charset="0"/>
                <a:cs typeface="Calibri" panose="020F0502020204030204" pitchFamily="34" charset="0"/>
              </a:rPr>
              <a:t>Um Exemplo da Provisão de Bens Públicos</a:t>
            </a:r>
          </a:p>
        </p:txBody>
      </p:sp>
    </p:spTree>
    <p:extLst>
      <p:ext uri="{BB962C8B-B14F-4D97-AF65-F5344CB8AC3E}">
        <p14:creationId xmlns:p14="http://schemas.microsoft.com/office/powerpoint/2010/main" val="827572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additive="base">
                                        <p:cTn id="11" dur="500" fill="hold"/>
                                        <p:tgtEl>
                                          <p:spTgt spid="39"/>
                                        </p:tgtEl>
                                        <p:attrNameLst>
                                          <p:attrName>ppt_x</p:attrName>
                                        </p:attrNameLst>
                                      </p:cBhvr>
                                      <p:tavLst>
                                        <p:tav tm="0">
                                          <p:val>
                                            <p:strVal val="#ppt_x"/>
                                          </p:val>
                                        </p:tav>
                                        <p:tav tm="100000">
                                          <p:val>
                                            <p:strVal val="#ppt_x"/>
                                          </p:val>
                                        </p:tav>
                                      </p:tavLst>
                                    </p:anim>
                                    <p:anim calcmode="lin" valueType="num">
                                      <p:cBhvr additive="base">
                                        <p:cTn id="12"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additive="base">
                                        <p:cTn id="17" dur="500" fill="hold"/>
                                        <p:tgtEl>
                                          <p:spTgt spid="33"/>
                                        </p:tgtEl>
                                        <p:attrNameLst>
                                          <p:attrName>ppt_x</p:attrName>
                                        </p:attrNameLst>
                                      </p:cBhvr>
                                      <p:tavLst>
                                        <p:tav tm="0">
                                          <p:val>
                                            <p:strVal val="#ppt_x"/>
                                          </p:val>
                                        </p:tav>
                                        <p:tav tm="100000">
                                          <p:val>
                                            <p:strVal val="#ppt_x"/>
                                          </p:val>
                                        </p:tav>
                                      </p:tavLst>
                                    </p:anim>
                                    <p:anim calcmode="lin" valueType="num">
                                      <p:cBhvr additive="base">
                                        <p:cTn id="18" dur="500" fill="hold"/>
                                        <p:tgtEl>
                                          <p:spTgt spid="33"/>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additive="base">
                                        <p:cTn id="21" dur="500" fill="hold"/>
                                        <p:tgtEl>
                                          <p:spTgt spid="23"/>
                                        </p:tgtEl>
                                        <p:attrNameLst>
                                          <p:attrName>ppt_x</p:attrName>
                                        </p:attrNameLst>
                                      </p:cBhvr>
                                      <p:tavLst>
                                        <p:tav tm="0">
                                          <p:val>
                                            <p:strVal val="#ppt_x"/>
                                          </p:val>
                                        </p:tav>
                                        <p:tav tm="100000">
                                          <p:val>
                                            <p:strVal val="#ppt_x"/>
                                          </p:val>
                                        </p:tav>
                                      </p:tavLst>
                                    </p:anim>
                                    <p:anim calcmode="lin" valueType="num">
                                      <p:cBhvr additive="base">
                                        <p:cTn id="22" dur="500" fill="hold"/>
                                        <p:tgtEl>
                                          <p:spTgt spid="23"/>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7"/>
                                        </p:tgtEl>
                                        <p:attrNameLst>
                                          <p:attrName>style.visibility</p:attrName>
                                        </p:attrNameLst>
                                      </p:cBhvr>
                                      <p:to>
                                        <p:strVal val="visible"/>
                                      </p:to>
                                    </p:set>
                                    <p:anim calcmode="lin" valueType="num">
                                      <p:cBhvr additive="base">
                                        <p:cTn id="29" dur="500" fill="hold"/>
                                        <p:tgtEl>
                                          <p:spTgt spid="37"/>
                                        </p:tgtEl>
                                        <p:attrNameLst>
                                          <p:attrName>ppt_x</p:attrName>
                                        </p:attrNameLst>
                                      </p:cBhvr>
                                      <p:tavLst>
                                        <p:tav tm="0">
                                          <p:val>
                                            <p:strVal val="#ppt_x"/>
                                          </p:val>
                                        </p:tav>
                                        <p:tav tm="100000">
                                          <p:val>
                                            <p:strVal val="#ppt_x"/>
                                          </p:val>
                                        </p:tav>
                                      </p:tavLst>
                                    </p:anim>
                                    <p:anim calcmode="lin" valueType="num">
                                      <p:cBhvr additive="base">
                                        <p:cTn id="30"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ppt_x"/>
                                          </p:val>
                                        </p:tav>
                                        <p:tav tm="100000">
                                          <p:val>
                                            <p:strVal val="#ppt_x"/>
                                          </p:val>
                                        </p:tav>
                                      </p:tavLst>
                                    </p:anim>
                                    <p:anim calcmode="lin" valueType="num">
                                      <p:cBhvr additive="base">
                                        <p:cTn id="36" dur="500" fill="hold"/>
                                        <p:tgtEl>
                                          <p:spTgt spid="19"/>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500" fill="hold"/>
                                        <p:tgtEl>
                                          <p:spTgt spid="20"/>
                                        </p:tgtEl>
                                        <p:attrNameLst>
                                          <p:attrName>ppt_x</p:attrName>
                                        </p:attrNameLst>
                                      </p:cBhvr>
                                      <p:tavLst>
                                        <p:tav tm="0">
                                          <p:val>
                                            <p:strVal val="#ppt_x"/>
                                          </p:val>
                                        </p:tav>
                                        <p:tav tm="100000">
                                          <p:val>
                                            <p:strVal val="#ppt_x"/>
                                          </p:val>
                                        </p:tav>
                                      </p:tavLst>
                                    </p:anim>
                                    <p:anim calcmode="lin" valueType="num">
                                      <p:cBhvr additive="base">
                                        <p:cTn id="40" dur="500" fill="hold"/>
                                        <p:tgtEl>
                                          <p:spTgt spid="2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additive="base">
                                        <p:cTn id="43" dur="500" fill="hold"/>
                                        <p:tgtEl>
                                          <p:spTgt spid="21"/>
                                        </p:tgtEl>
                                        <p:attrNameLst>
                                          <p:attrName>ppt_x</p:attrName>
                                        </p:attrNameLst>
                                      </p:cBhvr>
                                      <p:tavLst>
                                        <p:tav tm="0">
                                          <p:val>
                                            <p:strVal val="#ppt_x"/>
                                          </p:val>
                                        </p:tav>
                                        <p:tav tm="100000">
                                          <p:val>
                                            <p:strVal val="#ppt_x"/>
                                          </p:val>
                                        </p:tav>
                                      </p:tavLst>
                                    </p:anim>
                                    <p:anim calcmode="lin" valueType="num">
                                      <p:cBhvr additive="base">
                                        <p:cTn id="44" dur="500" fill="hold"/>
                                        <p:tgtEl>
                                          <p:spTgt spid="2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anim calcmode="lin" valueType="num">
                                      <p:cBhvr additive="base">
                                        <p:cTn id="47" dur="500" fill="hold"/>
                                        <p:tgtEl>
                                          <p:spTgt spid="22"/>
                                        </p:tgtEl>
                                        <p:attrNameLst>
                                          <p:attrName>ppt_x</p:attrName>
                                        </p:attrNameLst>
                                      </p:cBhvr>
                                      <p:tavLst>
                                        <p:tav tm="0">
                                          <p:val>
                                            <p:strVal val="#ppt_x"/>
                                          </p:val>
                                        </p:tav>
                                        <p:tav tm="100000">
                                          <p:val>
                                            <p:strVal val="#ppt_x"/>
                                          </p:val>
                                        </p:tav>
                                      </p:tavLst>
                                    </p:anim>
                                    <p:anim calcmode="lin" valueType="num">
                                      <p:cBhvr additive="base">
                                        <p:cTn id="48" dur="500" fill="hold"/>
                                        <p:tgtEl>
                                          <p:spTgt spid="22"/>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additive="base">
                                        <p:cTn id="51" dur="500" fill="hold"/>
                                        <p:tgtEl>
                                          <p:spTgt spid="17"/>
                                        </p:tgtEl>
                                        <p:attrNameLst>
                                          <p:attrName>ppt_x</p:attrName>
                                        </p:attrNameLst>
                                      </p:cBhvr>
                                      <p:tavLst>
                                        <p:tav tm="0">
                                          <p:val>
                                            <p:strVal val="#ppt_x"/>
                                          </p:val>
                                        </p:tav>
                                        <p:tav tm="100000">
                                          <p:val>
                                            <p:strVal val="#ppt_x"/>
                                          </p:val>
                                        </p:tav>
                                      </p:tavLst>
                                    </p:anim>
                                    <p:anim calcmode="lin" valueType="num">
                                      <p:cBhvr additive="base">
                                        <p:cTn id="52" dur="500" fill="hold"/>
                                        <p:tgtEl>
                                          <p:spTgt spid="1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additive="base">
                                        <p:cTn id="55" dur="500" fill="hold"/>
                                        <p:tgtEl>
                                          <p:spTgt spid="18"/>
                                        </p:tgtEl>
                                        <p:attrNameLst>
                                          <p:attrName>ppt_x</p:attrName>
                                        </p:attrNameLst>
                                      </p:cBhvr>
                                      <p:tavLst>
                                        <p:tav tm="0">
                                          <p:val>
                                            <p:strVal val="#ppt_x"/>
                                          </p:val>
                                        </p:tav>
                                        <p:tav tm="100000">
                                          <p:val>
                                            <p:strVal val="#ppt_x"/>
                                          </p:val>
                                        </p:tav>
                                      </p:tavLst>
                                    </p:anim>
                                    <p:anim calcmode="lin" valueType="num">
                                      <p:cBhvr additive="base">
                                        <p:cTn id="5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7"/>
                                        </p:tgtEl>
                                        <p:attrNameLst>
                                          <p:attrName>style.visibility</p:attrName>
                                        </p:attrNameLst>
                                      </p:cBhvr>
                                      <p:to>
                                        <p:strVal val="visible"/>
                                      </p:to>
                                    </p:set>
                                    <p:anim calcmode="lin" valueType="num">
                                      <p:cBhvr additive="base">
                                        <p:cTn id="61" dur="500" fill="hold"/>
                                        <p:tgtEl>
                                          <p:spTgt spid="27"/>
                                        </p:tgtEl>
                                        <p:attrNameLst>
                                          <p:attrName>ppt_x</p:attrName>
                                        </p:attrNameLst>
                                      </p:cBhvr>
                                      <p:tavLst>
                                        <p:tav tm="0">
                                          <p:val>
                                            <p:strVal val="#ppt_x"/>
                                          </p:val>
                                        </p:tav>
                                        <p:tav tm="100000">
                                          <p:val>
                                            <p:strVal val="#ppt_x"/>
                                          </p:val>
                                        </p:tav>
                                      </p:tavLst>
                                    </p:anim>
                                    <p:anim calcmode="lin" valueType="num">
                                      <p:cBhvr additive="base">
                                        <p:cTn id="62" dur="500" fill="hold"/>
                                        <p:tgtEl>
                                          <p:spTgt spid="27"/>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29"/>
                                        </p:tgtEl>
                                        <p:attrNameLst>
                                          <p:attrName>style.visibility</p:attrName>
                                        </p:attrNameLst>
                                      </p:cBhvr>
                                      <p:to>
                                        <p:strVal val="visible"/>
                                      </p:to>
                                    </p:set>
                                    <p:anim calcmode="lin" valueType="num">
                                      <p:cBhvr additive="base">
                                        <p:cTn id="65" dur="500" fill="hold"/>
                                        <p:tgtEl>
                                          <p:spTgt spid="29"/>
                                        </p:tgtEl>
                                        <p:attrNameLst>
                                          <p:attrName>ppt_x</p:attrName>
                                        </p:attrNameLst>
                                      </p:cBhvr>
                                      <p:tavLst>
                                        <p:tav tm="0">
                                          <p:val>
                                            <p:strVal val="#ppt_x"/>
                                          </p:val>
                                        </p:tav>
                                        <p:tav tm="100000">
                                          <p:val>
                                            <p:strVal val="#ppt_x"/>
                                          </p:val>
                                        </p:tav>
                                      </p:tavLst>
                                    </p:anim>
                                    <p:anim calcmode="lin" valueType="num">
                                      <p:cBhvr additive="base">
                                        <p:cTn id="66" dur="500" fill="hold"/>
                                        <p:tgtEl>
                                          <p:spTgt spid="29"/>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28"/>
                                        </p:tgtEl>
                                        <p:attrNameLst>
                                          <p:attrName>style.visibility</p:attrName>
                                        </p:attrNameLst>
                                      </p:cBhvr>
                                      <p:to>
                                        <p:strVal val="visible"/>
                                      </p:to>
                                    </p:set>
                                    <p:anim calcmode="lin" valueType="num">
                                      <p:cBhvr additive="base">
                                        <p:cTn id="69" dur="500" fill="hold"/>
                                        <p:tgtEl>
                                          <p:spTgt spid="28"/>
                                        </p:tgtEl>
                                        <p:attrNameLst>
                                          <p:attrName>ppt_x</p:attrName>
                                        </p:attrNameLst>
                                      </p:cBhvr>
                                      <p:tavLst>
                                        <p:tav tm="0">
                                          <p:val>
                                            <p:strVal val="#ppt_x"/>
                                          </p:val>
                                        </p:tav>
                                        <p:tav tm="100000">
                                          <p:val>
                                            <p:strVal val="#ppt_x"/>
                                          </p:val>
                                        </p:tav>
                                      </p:tavLst>
                                    </p:anim>
                                    <p:anim calcmode="lin" valueType="num">
                                      <p:cBhvr additive="base">
                                        <p:cTn id="70" dur="500" fill="hold"/>
                                        <p:tgtEl>
                                          <p:spTgt spid="28"/>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 calcmode="lin" valueType="num">
                                      <p:cBhvr additive="base">
                                        <p:cTn id="73" dur="500" fill="hold"/>
                                        <p:tgtEl>
                                          <p:spTgt spid="26"/>
                                        </p:tgtEl>
                                        <p:attrNameLst>
                                          <p:attrName>ppt_x</p:attrName>
                                        </p:attrNameLst>
                                      </p:cBhvr>
                                      <p:tavLst>
                                        <p:tav tm="0">
                                          <p:val>
                                            <p:strVal val="#ppt_x"/>
                                          </p:val>
                                        </p:tav>
                                        <p:tav tm="100000">
                                          <p:val>
                                            <p:strVal val="#ppt_x"/>
                                          </p:val>
                                        </p:tav>
                                      </p:tavLst>
                                    </p:anim>
                                    <p:anim calcmode="lin" valueType="num">
                                      <p:cBhvr additive="base">
                                        <p:cTn id="74" dur="500" fill="hold"/>
                                        <p:tgtEl>
                                          <p:spTgt spid="26"/>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25"/>
                                        </p:tgtEl>
                                        <p:attrNameLst>
                                          <p:attrName>style.visibility</p:attrName>
                                        </p:attrNameLst>
                                      </p:cBhvr>
                                      <p:to>
                                        <p:strVal val="visible"/>
                                      </p:to>
                                    </p:set>
                                    <p:anim calcmode="lin" valueType="num">
                                      <p:cBhvr additive="base">
                                        <p:cTn id="77" dur="500" fill="hold"/>
                                        <p:tgtEl>
                                          <p:spTgt spid="25"/>
                                        </p:tgtEl>
                                        <p:attrNameLst>
                                          <p:attrName>ppt_x</p:attrName>
                                        </p:attrNameLst>
                                      </p:cBhvr>
                                      <p:tavLst>
                                        <p:tav tm="0">
                                          <p:val>
                                            <p:strVal val="#ppt_x"/>
                                          </p:val>
                                        </p:tav>
                                        <p:tav tm="100000">
                                          <p:val>
                                            <p:strVal val="#ppt_x"/>
                                          </p:val>
                                        </p:tav>
                                      </p:tavLst>
                                    </p:anim>
                                    <p:anim calcmode="lin" valueType="num">
                                      <p:cBhvr additive="base">
                                        <p:cTn id="78" dur="500" fill="hold"/>
                                        <p:tgtEl>
                                          <p:spTgt spid="25"/>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30"/>
                                        </p:tgtEl>
                                        <p:attrNameLst>
                                          <p:attrName>style.visibility</p:attrName>
                                        </p:attrNameLst>
                                      </p:cBhvr>
                                      <p:to>
                                        <p:strVal val="visible"/>
                                      </p:to>
                                    </p:set>
                                    <p:anim calcmode="lin" valueType="num">
                                      <p:cBhvr additive="base">
                                        <p:cTn id="81" dur="500" fill="hold"/>
                                        <p:tgtEl>
                                          <p:spTgt spid="30"/>
                                        </p:tgtEl>
                                        <p:attrNameLst>
                                          <p:attrName>ppt_x</p:attrName>
                                        </p:attrNameLst>
                                      </p:cBhvr>
                                      <p:tavLst>
                                        <p:tav tm="0">
                                          <p:val>
                                            <p:strVal val="#ppt_x"/>
                                          </p:val>
                                        </p:tav>
                                        <p:tav tm="100000">
                                          <p:val>
                                            <p:strVal val="#ppt_x"/>
                                          </p:val>
                                        </p:tav>
                                      </p:tavLst>
                                    </p:anim>
                                    <p:anim calcmode="lin" valueType="num">
                                      <p:cBhvr additive="base">
                                        <p:cTn id="82"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1" grpId="0"/>
      <p:bldP spid="22" grpId="0"/>
      <p:bldP spid="23" grpId="0"/>
      <p:bldP spid="26" grpId="0"/>
      <p:bldP spid="28" grpId="0"/>
      <p:bldP spid="29" grpId="0"/>
      <p:bldP spid="30"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4135388" y="1058917"/>
            <a:ext cx="7233592" cy="366622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ctangle 2"/>
          <p:cNvSpPr>
            <a:spLocks noChangeArrowheads="1"/>
          </p:cNvSpPr>
          <p:nvPr/>
        </p:nvSpPr>
        <p:spPr bwMode="auto">
          <a:xfrm>
            <a:off x="2286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 name="Rectangle 3"/>
          <p:cNvSpPr>
            <a:spLocks noChangeArrowheads="1"/>
          </p:cNvSpPr>
          <p:nvPr/>
        </p:nvSpPr>
        <p:spPr bwMode="auto">
          <a:xfrm>
            <a:off x="4800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7" name="Rectangle 5"/>
          <p:cNvSpPr>
            <a:spLocks noGrp="1" noChangeArrowheads="1"/>
          </p:cNvSpPr>
          <p:nvPr>
            <p:ph idx="1"/>
          </p:nvPr>
        </p:nvSpPr>
        <p:spPr>
          <a:xfrm>
            <a:off x="335360" y="2499076"/>
            <a:ext cx="3384376" cy="855183"/>
          </a:xfrm>
          <a:solidFill>
            <a:schemeClr val="bg1">
              <a:lumMod val="95000"/>
            </a:schemeClr>
          </a:solidFill>
          <a:ln w="28575">
            <a:solidFill>
              <a:schemeClr val="tx1"/>
            </a:solidFill>
          </a:ln>
        </p:spPr>
        <p:txBody>
          <a:bodyPr>
            <a:noAutofit/>
          </a:bodyPr>
          <a:lstStyle/>
          <a:p>
            <a:pPr marL="0" indent="0">
              <a:lnSpc>
                <a:spcPct val="120000"/>
              </a:lnSpc>
              <a:buNone/>
            </a:pPr>
            <a:r>
              <a:rPr lang="pt-BR" altLang="pt-BR" sz="3800" b="1" dirty="0">
                <a:latin typeface="Calibri" panose="020F0502020204030204" pitchFamily="34" charset="0"/>
                <a:cs typeface="Calibri" panose="020F0502020204030204" pitchFamily="34" charset="0"/>
              </a:rPr>
              <a:t>Condição Ótima</a:t>
            </a:r>
          </a:p>
        </p:txBody>
      </p:sp>
      <p:graphicFrame>
        <p:nvGraphicFramePr>
          <p:cNvPr id="8" name="Object 6"/>
          <p:cNvGraphicFramePr>
            <a:graphicFrameLocks noChangeAspect="1"/>
          </p:cNvGraphicFramePr>
          <p:nvPr>
            <p:extLst>
              <p:ext uri="{D42A27DB-BD31-4B8C-83A1-F6EECF244321}">
                <p14:modId xmlns:p14="http://schemas.microsoft.com/office/powerpoint/2010/main" val="2704054787"/>
              </p:ext>
            </p:extLst>
          </p:nvPr>
        </p:nvGraphicFramePr>
        <p:xfrm>
          <a:off x="4878338" y="3938191"/>
          <a:ext cx="5675312" cy="642938"/>
        </p:xfrm>
        <a:graphic>
          <a:graphicData uri="http://schemas.openxmlformats.org/presentationml/2006/ole">
            <mc:AlternateContent xmlns:mc="http://schemas.openxmlformats.org/markup-compatibility/2006">
              <mc:Choice xmlns:v="urn:schemas-microsoft-com:vml" Requires="v">
                <p:oleObj name="Equation" r:id="rId2" imgW="1993680" imgH="241200" progId="Equation.DSMT4">
                  <p:embed/>
                </p:oleObj>
              </mc:Choice>
              <mc:Fallback>
                <p:oleObj name="Equation" r:id="rId2" imgW="1993680" imgH="241200" progId="Equation.DSMT4">
                  <p:embed/>
                  <p:pic>
                    <p:nvPicPr>
                      <p:cNvPr id="143366" name="Object 6"/>
                      <p:cNvPicPr>
                        <a:picLocks noChangeAspect="1" noChangeArrowheads="1"/>
                      </p:cNvPicPr>
                      <p:nvPr/>
                    </p:nvPicPr>
                    <p:blipFill>
                      <a:blip r:embed="rId3"/>
                      <a:srcRect/>
                      <a:stretch>
                        <a:fillRect/>
                      </a:stretch>
                    </p:blipFill>
                    <p:spPr bwMode="auto">
                      <a:xfrm>
                        <a:off x="4878338" y="3938191"/>
                        <a:ext cx="5675312" cy="642938"/>
                      </a:xfrm>
                      <a:prstGeom prst="rect">
                        <a:avLst/>
                      </a:prstGeom>
                      <a:solidFill>
                        <a:schemeClr val="accent1">
                          <a:lumMod val="20000"/>
                          <a:lumOff val="80000"/>
                        </a:schemeClr>
                      </a:solidFill>
                      <a:ln>
                        <a:solidFill>
                          <a:srgbClr val="000099"/>
                        </a:solidFill>
                      </a:ln>
                      <a:effectLst/>
                    </p:spPr>
                  </p:pic>
                </p:oleObj>
              </mc:Fallback>
            </mc:AlternateContent>
          </a:graphicData>
        </a:graphic>
      </p:graphicFrame>
      <p:sp>
        <p:nvSpPr>
          <p:cNvPr id="9" name="Título 1"/>
          <p:cNvSpPr txBox="1">
            <a:spLocks/>
          </p:cNvSpPr>
          <p:nvPr/>
        </p:nvSpPr>
        <p:spPr>
          <a:xfrm>
            <a:off x="623392" y="-30832"/>
            <a:ext cx="11449272"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pt-BR" altLang="en-US" sz="3600" dirty="0">
                <a:latin typeface="Arial" panose="020B0604020202020204" pitchFamily="34" charset="0"/>
                <a:cs typeface="Arial" panose="020B0604020202020204" pitchFamily="34" charset="0"/>
              </a:rPr>
              <a:t>Provisão de </a:t>
            </a:r>
            <a:r>
              <a:rPr lang="pt-BR" altLang="en-US" sz="3600" b="1" dirty="0">
                <a:latin typeface="Arial" panose="020B0604020202020204" pitchFamily="34" charset="0"/>
                <a:cs typeface="Arial" panose="020B0604020202020204" pitchFamily="34" charset="0"/>
              </a:rPr>
              <a:t>Bens Públicos: Abordagem Formal</a:t>
            </a:r>
          </a:p>
        </p:txBody>
      </p:sp>
      <p:graphicFrame>
        <p:nvGraphicFramePr>
          <p:cNvPr id="10" name="Object 6"/>
          <p:cNvGraphicFramePr>
            <a:graphicFrameLocks noChangeAspect="1"/>
          </p:cNvGraphicFramePr>
          <p:nvPr>
            <p:extLst>
              <p:ext uri="{D42A27DB-BD31-4B8C-83A1-F6EECF244321}">
                <p14:modId xmlns:p14="http://schemas.microsoft.com/office/powerpoint/2010/main" val="1211194661"/>
              </p:ext>
            </p:extLst>
          </p:nvPr>
        </p:nvGraphicFramePr>
        <p:xfrm>
          <a:off x="4461921" y="1262729"/>
          <a:ext cx="6375471" cy="2476712"/>
        </p:xfrm>
        <a:graphic>
          <a:graphicData uri="http://schemas.openxmlformats.org/presentationml/2006/ole">
            <mc:AlternateContent xmlns:mc="http://schemas.openxmlformats.org/markup-compatibility/2006">
              <mc:Choice xmlns:v="urn:schemas-microsoft-com:vml" Requires="v">
                <p:oleObj name="Equation" r:id="rId4" imgW="2108160" imgH="799920" progId="Equation.DSMT4">
                  <p:embed/>
                </p:oleObj>
              </mc:Choice>
              <mc:Fallback>
                <p:oleObj name="Equation" r:id="rId4" imgW="2108160" imgH="799920" progId="Equation.DSMT4">
                  <p:embed/>
                  <p:pic>
                    <p:nvPicPr>
                      <p:cNvPr id="7" name="Object 6"/>
                      <p:cNvPicPr>
                        <a:picLocks noChangeAspect="1" noChangeArrowheads="1"/>
                      </p:cNvPicPr>
                      <p:nvPr/>
                    </p:nvPicPr>
                    <p:blipFill>
                      <a:blip r:embed="rId5"/>
                      <a:srcRect/>
                      <a:stretch>
                        <a:fillRect/>
                      </a:stretch>
                    </p:blipFill>
                    <p:spPr bwMode="auto">
                      <a:xfrm>
                        <a:off x="4461921" y="1262729"/>
                        <a:ext cx="6375471" cy="2476712"/>
                      </a:xfrm>
                      <a:prstGeom prst="rect">
                        <a:avLst/>
                      </a:prstGeom>
                      <a:noFill/>
                      <a:ln>
                        <a:noFill/>
                      </a:ln>
                      <a:effectLst/>
                    </p:spPr>
                  </p:pic>
                </p:oleObj>
              </mc:Fallback>
            </mc:AlternateContent>
          </a:graphicData>
        </a:graphic>
      </p:graphicFrame>
      <p:sp>
        <p:nvSpPr>
          <p:cNvPr id="11" name="Retângulo 10"/>
          <p:cNvSpPr/>
          <p:nvPr/>
        </p:nvSpPr>
        <p:spPr>
          <a:xfrm>
            <a:off x="4455663" y="1772965"/>
            <a:ext cx="1424313" cy="1261166"/>
          </a:xfrm>
          <a:prstGeom prst="rect">
            <a:avLst/>
          </a:prstGeom>
          <a:noFill/>
          <a:ln>
            <a:solidFill>
              <a:srgbClr val="000099"/>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Retângulo 11"/>
          <p:cNvSpPr/>
          <p:nvPr/>
        </p:nvSpPr>
        <p:spPr>
          <a:xfrm>
            <a:off x="6144640" y="1200349"/>
            <a:ext cx="2183608" cy="2481854"/>
          </a:xfrm>
          <a:prstGeom prst="rect">
            <a:avLst/>
          </a:prstGeom>
          <a:noFill/>
          <a:ln>
            <a:solidFill>
              <a:srgbClr val="000099"/>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Retângulo 12"/>
          <p:cNvSpPr/>
          <p:nvPr/>
        </p:nvSpPr>
        <p:spPr>
          <a:xfrm>
            <a:off x="8592912" y="1200349"/>
            <a:ext cx="2244480" cy="2481854"/>
          </a:xfrm>
          <a:prstGeom prst="rect">
            <a:avLst/>
          </a:prstGeom>
          <a:noFill/>
          <a:ln>
            <a:solidFill>
              <a:srgbClr val="000099"/>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4" name="Conector de Seta Reta 13"/>
          <p:cNvCxnSpPr>
            <a:cxnSpLocks/>
          </p:cNvCxnSpPr>
          <p:nvPr/>
        </p:nvCxnSpPr>
        <p:spPr>
          <a:xfrm>
            <a:off x="5159896" y="3034131"/>
            <a:ext cx="0" cy="855231"/>
          </a:xfrm>
          <a:prstGeom prst="straightConnector1">
            <a:avLst/>
          </a:prstGeom>
          <a:ln>
            <a:solidFill>
              <a:srgbClr val="000099"/>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a:cxnSpLocks/>
          </p:cNvCxnSpPr>
          <p:nvPr/>
        </p:nvCxnSpPr>
        <p:spPr>
          <a:xfrm flipH="1">
            <a:off x="7751298" y="3682203"/>
            <a:ext cx="886" cy="207159"/>
          </a:xfrm>
          <a:prstGeom prst="straightConnector1">
            <a:avLst/>
          </a:prstGeom>
          <a:ln>
            <a:solidFill>
              <a:srgbClr val="000099"/>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a:cxnSpLocks/>
          </p:cNvCxnSpPr>
          <p:nvPr/>
        </p:nvCxnSpPr>
        <p:spPr>
          <a:xfrm>
            <a:off x="9768408" y="3682203"/>
            <a:ext cx="0" cy="207159"/>
          </a:xfrm>
          <a:prstGeom prst="straightConnector1">
            <a:avLst/>
          </a:prstGeom>
          <a:ln>
            <a:solidFill>
              <a:srgbClr val="000099"/>
            </a:solidFill>
            <a:tailEnd type="triangle"/>
          </a:ln>
        </p:spPr>
        <p:style>
          <a:lnRef idx="1">
            <a:schemeClr val="accent1"/>
          </a:lnRef>
          <a:fillRef idx="0">
            <a:schemeClr val="accent1"/>
          </a:fillRef>
          <a:effectRef idx="0">
            <a:schemeClr val="accent1"/>
          </a:effectRef>
          <a:fontRef idx="minor">
            <a:schemeClr val="tx1"/>
          </a:fontRef>
        </p:style>
      </p:cxnSp>
      <p:sp>
        <p:nvSpPr>
          <p:cNvPr id="17" name="Rectangle 5"/>
          <p:cNvSpPr txBox="1">
            <a:spLocks noChangeArrowheads="1"/>
          </p:cNvSpPr>
          <p:nvPr/>
        </p:nvSpPr>
        <p:spPr>
          <a:xfrm>
            <a:off x="191344" y="4720236"/>
            <a:ext cx="11881320" cy="12290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fontAlgn="auto">
              <a:lnSpc>
                <a:spcPct val="100000"/>
              </a:lnSpc>
              <a:spcBef>
                <a:spcPts val="1200"/>
              </a:spcBef>
              <a:spcAft>
                <a:spcPts val="0"/>
              </a:spcAft>
            </a:pPr>
            <a:r>
              <a:rPr lang="pt-BR" altLang="pt-BR" sz="3400" b="0" dirty="0">
                <a:latin typeface="Calibri" panose="020F0502020204030204" pitchFamily="34" charset="0"/>
                <a:cs typeface="Calibri" panose="020F0502020204030204" pitchFamily="34" charset="0"/>
              </a:rPr>
              <a:t>Tal condição nos diz que a soma dos valores absolutos das Taxas Marginais de Substituição entre o bem privado e o bem público dos dois consumidores deve ser igual ao custo marginal de prover uma unidade adicional do bem público.</a:t>
            </a:r>
          </a:p>
        </p:txBody>
      </p:sp>
      <p:cxnSp>
        <p:nvCxnSpPr>
          <p:cNvPr id="19" name="Conector de Seta Reta 18"/>
          <p:cNvCxnSpPr>
            <a:cxnSpLocks/>
          </p:cNvCxnSpPr>
          <p:nvPr/>
        </p:nvCxnSpPr>
        <p:spPr bwMode="auto">
          <a:xfrm>
            <a:off x="3719736" y="2931125"/>
            <a:ext cx="432048" cy="0"/>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866131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ppt_x"/>
                                          </p:val>
                                        </p:tav>
                                        <p:tav tm="100000">
                                          <p:val>
                                            <p:strVal val="#ppt_x"/>
                                          </p:val>
                                        </p:tav>
                                      </p:tavLst>
                                    </p:anim>
                                    <p:anim calcmode="lin" valueType="num">
                                      <p:cBhvr additive="base">
                                        <p:cTn id="28" dur="500" fill="hold"/>
                                        <p:tgtEl>
                                          <p:spTgt spid="15"/>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7">
                                            <p:txEl>
                                              <p:pRg st="0" end="0"/>
                                            </p:txEl>
                                          </p:spTgt>
                                        </p:tgtEl>
                                        <p:attrNameLst>
                                          <p:attrName>style.visibility</p:attrName>
                                        </p:attrNameLst>
                                      </p:cBhvr>
                                      <p:to>
                                        <p:strVal val="visible"/>
                                      </p:to>
                                    </p:set>
                                    <p:anim calcmode="lin" valueType="num">
                                      <p:cBhvr additive="base">
                                        <p:cTn id="3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286000" y="6500192"/>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5" name="Rectangle 3"/>
          <p:cNvSpPr>
            <a:spLocks noChangeArrowheads="1"/>
          </p:cNvSpPr>
          <p:nvPr/>
        </p:nvSpPr>
        <p:spPr bwMode="auto">
          <a:xfrm>
            <a:off x="4800600" y="6500192"/>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 name="Rectangle 5"/>
          <p:cNvSpPr>
            <a:spLocks noGrp="1" noChangeArrowheads="1"/>
          </p:cNvSpPr>
          <p:nvPr>
            <p:ph idx="1"/>
          </p:nvPr>
        </p:nvSpPr>
        <p:spPr>
          <a:xfrm>
            <a:off x="263352" y="1088504"/>
            <a:ext cx="11694186" cy="5472112"/>
          </a:xfrm>
        </p:spPr>
        <p:txBody>
          <a:bodyPr>
            <a:noAutofit/>
          </a:bodyPr>
          <a:lstStyle/>
          <a:p>
            <a:pPr algn="just">
              <a:buFont typeface="Arial" panose="020B0604020202020204" pitchFamily="34" charset="0"/>
              <a:buChar char="•"/>
            </a:pPr>
            <a:r>
              <a:rPr lang="pt-BR" altLang="pt-BR" sz="3600" b="1" dirty="0">
                <a:latin typeface="Calibri" panose="020F0502020204030204" pitchFamily="34" charset="0"/>
                <a:cs typeface="Calibri" panose="020F0502020204030204" pitchFamily="34" charset="0"/>
              </a:rPr>
              <a:t>Condição de Eficiência Para a Provisão do Bem Público</a:t>
            </a:r>
          </a:p>
          <a:p>
            <a:pPr algn="just">
              <a:buFont typeface="Arial" panose="020B0604020202020204" pitchFamily="34" charset="0"/>
              <a:buChar char="•"/>
            </a:pPr>
            <a:endParaRPr lang="pt-BR" altLang="pt-BR" sz="4200" dirty="0">
              <a:latin typeface="Calibri" panose="020F0502020204030204" pitchFamily="34" charset="0"/>
              <a:cs typeface="Calibri" panose="020F0502020204030204" pitchFamily="34" charset="0"/>
            </a:endParaRPr>
          </a:p>
          <a:p>
            <a:pPr algn="just">
              <a:buFont typeface="Arial" panose="020B0604020202020204" pitchFamily="34" charset="0"/>
              <a:buChar char="•"/>
            </a:pPr>
            <a:r>
              <a:rPr lang="pt-BR" altLang="pt-BR" sz="3600" i="1" dirty="0" err="1">
                <a:latin typeface="Calibri" panose="020F0502020204030204" pitchFamily="34" charset="0"/>
                <a:cs typeface="Calibri" panose="020F0502020204030204" pitchFamily="34" charset="0"/>
              </a:rPr>
              <a:t>TMS</a:t>
            </a:r>
            <a:r>
              <a:rPr lang="pt-BR" altLang="pt-BR" sz="3600" i="1" baseline="-25000" dirty="0" err="1">
                <a:latin typeface="Calibri" panose="020F0502020204030204" pitchFamily="34" charset="0"/>
                <a:cs typeface="Calibri" panose="020F0502020204030204" pitchFamily="34" charset="0"/>
              </a:rPr>
              <a:t>i</a:t>
            </a:r>
            <a:r>
              <a:rPr lang="pt-BR" altLang="pt-BR" sz="3600" i="1" baseline="-25000" dirty="0">
                <a:latin typeface="Calibri" panose="020F0502020204030204" pitchFamily="34" charset="0"/>
                <a:cs typeface="Calibri" panose="020F0502020204030204" pitchFamily="34" charset="0"/>
              </a:rPr>
              <a:t> </a:t>
            </a:r>
            <a:r>
              <a:rPr lang="pt-BR" altLang="pt-BR" sz="3600" dirty="0">
                <a:latin typeface="Calibri" panose="020F0502020204030204" pitchFamily="34" charset="0"/>
                <a:cs typeface="Calibri" panose="020F0502020204030204" pitchFamily="34" charset="0"/>
              </a:rPr>
              <a:t>: propensão marginal a pagar por unidade adicional do bem público.</a:t>
            </a:r>
          </a:p>
          <a:p>
            <a:pPr algn="just">
              <a:buFont typeface="Arial" panose="020B0604020202020204" pitchFamily="34" charset="0"/>
              <a:buChar char="•"/>
            </a:pPr>
            <a:endParaRPr lang="pt-BR" altLang="pt-BR" sz="400" dirty="0">
              <a:latin typeface="Calibri" panose="020F0502020204030204" pitchFamily="34" charset="0"/>
              <a:cs typeface="Calibri" panose="020F0502020204030204" pitchFamily="34" charset="0"/>
            </a:endParaRPr>
          </a:p>
          <a:p>
            <a:pPr algn="just">
              <a:buFont typeface="Arial" panose="020B0604020202020204" pitchFamily="34" charset="0"/>
              <a:buChar char="•"/>
            </a:pPr>
            <a:r>
              <a:rPr lang="pt-BR" altLang="pt-BR" sz="3600" dirty="0">
                <a:latin typeface="Calibri" panose="020F0502020204030204" pitchFamily="34" charset="0"/>
                <a:cs typeface="Calibri" panose="020F0502020204030204" pitchFamily="34" charset="0"/>
              </a:rPr>
              <a:t>A soma das propensões marginais a pagar pelo bem público iguala seu custo marginal.</a:t>
            </a:r>
          </a:p>
          <a:p>
            <a:pPr algn="just">
              <a:buFont typeface="Arial" panose="020B0604020202020204" pitchFamily="34" charset="0"/>
              <a:buChar char="•"/>
            </a:pPr>
            <a:endParaRPr lang="pt-BR" altLang="pt-BR" sz="200" dirty="0">
              <a:latin typeface="Calibri" panose="020F0502020204030204" pitchFamily="34" charset="0"/>
              <a:cs typeface="Calibri" panose="020F0502020204030204" pitchFamily="34" charset="0"/>
            </a:endParaRPr>
          </a:p>
          <a:p>
            <a:pPr lvl="1" algn="just">
              <a:buFont typeface="Arial" panose="020B0604020202020204" pitchFamily="34" charset="0"/>
              <a:buChar char="•"/>
            </a:pPr>
            <a:r>
              <a:rPr lang="pt-BR" altLang="pt-BR" sz="3600" dirty="0">
                <a:latin typeface="Calibri" panose="020F0502020204030204" pitchFamily="34" charset="0"/>
                <a:cs typeface="Calibri" panose="020F0502020204030204" pitchFamily="34" charset="0"/>
              </a:rPr>
              <a:t>Se soma das propensões marginais a pagar pelo bem público excede seu custo marginal, é eficiente prover mais do bem público.</a:t>
            </a:r>
          </a:p>
        </p:txBody>
      </p:sp>
      <p:graphicFrame>
        <p:nvGraphicFramePr>
          <p:cNvPr id="7" name="Object 6"/>
          <p:cNvGraphicFramePr>
            <a:graphicFrameLocks noChangeAspect="1"/>
          </p:cNvGraphicFramePr>
          <p:nvPr>
            <p:extLst>
              <p:ext uri="{D42A27DB-BD31-4B8C-83A1-F6EECF244321}">
                <p14:modId xmlns:p14="http://schemas.microsoft.com/office/powerpoint/2010/main" val="3811699873"/>
              </p:ext>
            </p:extLst>
          </p:nvPr>
        </p:nvGraphicFramePr>
        <p:xfrm>
          <a:off x="814991" y="1722377"/>
          <a:ext cx="5857073" cy="662271"/>
        </p:xfrm>
        <a:graphic>
          <a:graphicData uri="http://schemas.openxmlformats.org/presentationml/2006/ole">
            <mc:AlternateContent xmlns:mc="http://schemas.openxmlformats.org/markup-compatibility/2006">
              <mc:Choice xmlns:v="urn:schemas-microsoft-com:vml" Requires="v">
                <p:oleObj name="Equation" r:id="rId2" imgW="1930320" imgH="228600" progId="Equation.DSMT4">
                  <p:embed/>
                </p:oleObj>
              </mc:Choice>
              <mc:Fallback>
                <p:oleObj name="Equation" r:id="rId2" imgW="1930320" imgH="228600" progId="Equation.DSMT4">
                  <p:embed/>
                  <p:pic>
                    <p:nvPicPr>
                      <p:cNvPr id="147462" name="Object 6"/>
                      <p:cNvPicPr>
                        <a:picLocks noChangeAspect="1" noChangeArrowheads="1"/>
                      </p:cNvPicPr>
                      <p:nvPr/>
                    </p:nvPicPr>
                    <p:blipFill>
                      <a:blip r:embed="rId3"/>
                      <a:srcRect/>
                      <a:stretch>
                        <a:fillRect/>
                      </a:stretch>
                    </p:blipFill>
                    <p:spPr bwMode="auto">
                      <a:xfrm>
                        <a:off x="814991" y="1722377"/>
                        <a:ext cx="5857073" cy="662271"/>
                      </a:xfrm>
                      <a:prstGeom prst="rect">
                        <a:avLst/>
                      </a:prstGeom>
                      <a:solidFill>
                        <a:schemeClr val="bg1">
                          <a:lumMod val="95000"/>
                        </a:schemeClr>
                      </a:solidFill>
                      <a:ln>
                        <a:solidFill>
                          <a:schemeClr val="tx1"/>
                        </a:solidFill>
                      </a:ln>
                      <a:effectLst/>
                    </p:spPr>
                  </p:pic>
                </p:oleObj>
              </mc:Fallback>
            </mc:AlternateContent>
          </a:graphicData>
        </a:graphic>
      </p:graphicFrame>
      <p:sp>
        <p:nvSpPr>
          <p:cNvPr id="9" name="Título 1"/>
          <p:cNvSpPr txBox="1">
            <a:spLocks/>
          </p:cNvSpPr>
          <p:nvPr/>
        </p:nvSpPr>
        <p:spPr>
          <a:xfrm>
            <a:off x="623392" y="-27384"/>
            <a:ext cx="11449272"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pt-BR" altLang="en-US" sz="3600" dirty="0">
                <a:latin typeface="Arial" panose="020B0604020202020204" pitchFamily="34" charset="0"/>
                <a:cs typeface="Arial" panose="020B0604020202020204" pitchFamily="34" charset="0"/>
              </a:rPr>
              <a:t>Provisão de </a:t>
            </a:r>
            <a:r>
              <a:rPr lang="pt-BR" altLang="en-US" sz="3600" b="1" dirty="0">
                <a:latin typeface="Arial" panose="020B0604020202020204" pitchFamily="34" charset="0"/>
                <a:cs typeface="Arial" panose="020B0604020202020204" pitchFamily="34" charset="0"/>
              </a:rPr>
              <a:t>Bens Públicos: Abordagem Formal</a:t>
            </a:r>
          </a:p>
        </p:txBody>
      </p:sp>
    </p:spTree>
    <p:extLst>
      <p:ext uri="{BB962C8B-B14F-4D97-AF65-F5344CB8AC3E}">
        <p14:creationId xmlns:p14="http://schemas.microsoft.com/office/powerpoint/2010/main" val="3754162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anim calcmode="lin" valueType="num">
                                      <p:cBhvr additive="base">
                                        <p:cTn id="2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p:cNvSpPr>
            <a:spLocks noGrp="1"/>
          </p:cNvSpPr>
          <p:nvPr>
            <p:ph idx="1"/>
          </p:nvPr>
        </p:nvSpPr>
        <p:spPr>
          <a:xfrm>
            <a:off x="263352" y="980728"/>
            <a:ext cx="11593288" cy="864096"/>
          </a:xfrm>
        </p:spPr>
        <p:txBody>
          <a:bodyPr>
            <a:normAutofit/>
          </a:bodyPr>
          <a:lstStyle/>
          <a:p>
            <a:pPr>
              <a:buFont typeface="Arial" panose="020B0604020202020204" pitchFamily="34" charset="0"/>
              <a:buChar char="•"/>
            </a:pPr>
            <a:r>
              <a:rPr lang="pt-BR" sz="3800" dirty="0">
                <a:latin typeface="Calibri" panose="020F0502020204030204" pitchFamily="34" charset="0"/>
                <a:cs typeface="Calibri" panose="020F0502020204030204" pitchFamily="34" charset="0"/>
              </a:rPr>
              <a:t>Por exemplo, suponha que:</a:t>
            </a:r>
          </a:p>
        </p:txBody>
      </p:sp>
      <p:graphicFrame>
        <p:nvGraphicFramePr>
          <p:cNvPr id="6" name="Object 6"/>
          <p:cNvGraphicFramePr>
            <a:graphicFrameLocks noChangeAspect="1"/>
          </p:cNvGraphicFramePr>
          <p:nvPr>
            <p:extLst>
              <p:ext uri="{D42A27DB-BD31-4B8C-83A1-F6EECF244321}">
                <p14:modId xmlns:p14="http://schemas.microsoft.com/office/powerpoint/2010/main" val="93675609"/>
              </p:ext>
            </p:extLst>
          </p:nvPr>
        </p:nvGraphicFramePr>
        <p:xfrm>
          <a:off x="695400" y="1670770"/>
          <a:ext cx="8432638" cy="678110"/>
        </p:xfrm>
        <a:graphic>
          <a:graphicData uri="http://schemas.openxmlformats.org/presentationml/2006/ole">
            <mc:AlternateContent xmlns:mc="http://schemas.openxmlformats.org/markup-compatibility/2006">
              <mc:Choice xmlns:v="urn:schemas-microsoft-com:vml" Requires="v">
                <p:oleObj name="Equation" r:id="rId2" imgW="2743200" imgH="228600" progId="Equation.DSMT4">
                  <p:embed/>
                </p:oleObj>
              </mc:Choice>
              <mc:Fallback>
                <p:oleObj name="Equation" r:id="rId2" imgW="2743200" imgH="228600" progId="Equation.DSMT4">
                  <p:embed/>
                  <p:pic>
                    <p:nvPicPr>
                      <p:cNvPr id="6" name="Object 6"/>
                      <p:cNvPicPr>
                        <a:picLocks noChangeAspect="1" noChangeArrowheads="1"/>
                      </p:cNvPicPr>
                      <p:nvPr/>
                    </p:nvPicPr>
                    <p:blipFill>
                      <a:blip r:embed="rId3"/>
                      <a:srcRect/>
                      <a:stretch>
                        <a:fillRect/>
                      </a:stretch>
                    </p:blipFill>
                    <p:spPr bwMode="auto">
                      <a:xfrm>
                        <a:off x="695400" y="1670770"/>
                        <a:ext cx="8432638" cy="678110"/>
                      </a:xfrm>
                      <a:prstGeom prst="rect">
                        <a:avLst/>
                      </a:prstGeom>
                      <a:solidFill>
                        <a:schemeClr val="bg1">
                          <a:lumMod val="95000"/>
                        </a:schemeClr>
                      </a:solidFill>
                      <a:ln>
                        <a:solidFill>
                          <a:schemeClr val="tx1"/>
                        </a:solidFill>
                      </a:ln>
                      <a:effec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912841662"/>
              </p:ext>
            </p:extLst>
          </p:nvPr>
        </p:nvGraphicFramePr>
        <p:xfrm>
          <a:off x="695400" y="2561456"/>
          <a:ext cx="9217657" cy="651520"/>
        </p:xfrm>
        <a:graphic>
          <a:graphicData uri="http://schemas.openxmlformats.org/presentationml/2006/ole">
            <mc:AlternateContent xmlns:mc="http://schemas.openxmlformats.org/markup-compatibility/2006">
              <mc:Choice xmlns:v="urn:schemas-microsoft-com:vml" Requires="v">
                <p:oleObj name="Equation" r:id="rId4" imgW="2819160" imgH="228600" progId="Equation.DSMT4">
                  <p:embed/>
                </p:oleObj>
              </mc:Choice>
              <mc:Fallback>
                <p:oleObj name="Equation" r:id="rId4" imgW="2819160" imgH="228600" progId="Equation.DSMT4">
                  <p:embed/>
                  <p:pic>
                    <p:nvPicPr>
                      <p:cNvPr id="7" name="Object 6"/>
                      <p:cNvPicPr>
                        <a:picLocks noChangeAspect="1" noChangeArrowheads="1"/>
                      </p:cNvPicPr>
                      <p:nvPr/>
                    </p:nvPicPr>
                    <p:blipFill>
                      <a:blip r:embed="rId5"/>
                      <a:srcRect/>
                      <a:stretch>
                        <a:fillRect/>
                      </a:stretch>
                    </p:blipFill>
                    <p:spPr bwMode="auto">
                      <a:xfrm>
                        <a:off x="695400" y="2561456"/>
                        <a:ext cx="9217657" cy="651520"/>
                      </a:xfrm>
                      <a:prstGeom prst="rect">
                        <a:avLst/>
                      </a:prstGeom>
                      <a:solidFill>
                        <a:schemeClr val="bg1">
                          <a:lumMod val="95000"/>
                        </a:schemeClr>
                      </a:solidFill>
                      <a:ln>
                        <a:solidFill>
                          <a:schemeClr val="tx1"/>
                        </a:solidFill>
                      </a:ln>
                      <a:effectLst/>
                    </p:spPr>
                  </p:pic>
                </p:oleObj>
              </mc:Fallback>
            </mc:AlternateContent>
          </a:graphicData>
        </a:graphic>
      </p:graphicFrame>
      <p:sp>
        <p:nvSpPr>
          <p:cNvPr id="8" name="Espaço Reservado para Conteúdo 2"/>
          <p:cNvSpPr txBox="1">
            <a:spLocks/>
          </p:cNvSpPr>
          <p:nvPr/>
        </p:nvSpPr>
        <p:spPr>
          <a:xfrm>
            <a:off x="263352" y="3501008"/>
            <a:ext cx="11593288" cy="86409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t-BR" sz="3800" b="0" dirty="0">
                <a:latin typeface="Calibri" panose="020F0502020204030204" pitchFamily="34" charset="0"/>
                <a:cs typeface="Calibri" panose="020F0502020204030204" pitchFamily="34" charset="0"/>
              </a:rPr>
              <a:t>Se o preço do bem privado for igualado ao preço do bem público em $1 por unidade, |</a:t>
            </a:r>
            <a:r>
              <a:rPr lang="pt-BR" sz="3800" b="0" i="1" dirty="0">
                <a:latin typeface="Calibri" panose="020F0502020204030204" pitchFamily="34" charset="0"/>
                <a:cs typeface="Calibri" panose="020F0502020204030204" pitchFamily="34" charset="0"/>
              </a:rPr>
              <a:t>TMS1| </a:t>
            </a:r>
            <a:r>
              <a:rPr lang="pt-BR" sz="3800" b="0" dirty="0">
                <a:latin typeface="Calibri" panose="020F0502020204030204" pitchFamily="34" charset="0"/>
                <a:cs typeface="Calibri" panose="020F0502020204030204" pitchFamily="34" charset="0"/>
              </a:rPr>
              <a:t>=1/4 significa que o consumidor 1 aceitaria $1/4 a mais do bem privado por $1 de redução do bem público, e |</a:t>
            </a:r>
            <a:r>
              <a:rPr lang="pt-BR" sz="3800" b="0" i="1" dirty="0">
                <a:latin typeface="Calibri" panose="020F0502020204030204" pitchFamily="34" charset="0"/>
                <a:cs typeface="Calibri" panose="020F0502020204030204" pitchFamily="34" charset="0"/>
              </a:rPr>
              <a:t>TMS2| </a:t>
            </a:r>
            <a:r>
              <a:rPr lang="pt-BR" sz="3800" b="0" dirty="0">
                <a:latin typeface="Calibri" panose="020F0502020204030204" pitchFamily="34" charset="0"/>
                <a:cs typeface="Calibri" panose="020F0502020204030204" pitchFamily="34" charset="0"/>
              </a:rPr>
              <a:t>=1/2 significa que o consumidor 2 aceitaria $1/2 a mais do bem privado por $1 de redução do bem público. </a:t>
            </a:r>
          </a:p>
        </p:txBody>
      </p:sp>
      <p:sp>
        <p:nvSpPr>
          <p:cNvPr id="9" name="Título 1"/>
          <p:cNvSpPr txBox="1">
            <a:spLocks/>
          </p:cNvSpPr>
          <p:nvPr/>
        </p:nvSpPr>
        <p:spPr>
          <a:xfrm>
            <a:off x="623392" y="-30832"/>
            <a:ext cx="11449272"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pt-BR" altLang="en-US" sz="3600" dirty="0">
                <a:latin typeface="Arial" panose="020B0604020202020204" pitchFamily="34" charset="0"/>
                <a:cs typeface="Arial" panose="020B0604020202020204" pitchFamily="34" charset="0"/>
              </a:rPr>
              <a:t>Provisão de </a:t>
            </a:r>
            <a:r>
              <a:rPr lang="pt-BR" altLang="en-US" sz="3600" b="1" dirty="0">
                <a:latin typeface="Arial" panose="020B0604020202020204" pitchFamily="34" charset="0"/>
                <a:cs typeface="Arial" panose="020B0604020202020204" pitchFamily="34" charset="0"/>
              </a:rPr>
              <a:t>Bens Públicos: Abordagem Formal</a:t>
            </a:r>
          </a:p>
        </p:txBody>
      </p:sp>
    </p:spTree>
    <p:extLst>
      <p:ext uri="{BB962C8B-B14F-4D97-AF65-F5344CB8AC3E}">
        <p14:creationId xmlns:p14="http://schemas.microsoft.com/office/powerpoint/2010/main" val="4084842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 calcmode="lin" valueType="num">
                                      <p:cBhvr additive="base">
                                        <p:cTn id="2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623392" y="41176"/>
            <a:ext cx="11449272"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pt-BR" altLang="en-US" sz="3600" dirty="0">
                <a:latin typeface="Arial" panose="020B0604020202020204" pitchFamily="34" charset="0"/>
                <a:cs typeface="Arial" panose="020B0604020202020204" pitchFamily="34" charset="0"/>
              </a:rPr>
              <a:t>Provisão de </a:t>
            </a:r>
            <a:r>
              <a:rPr lang="pt-BR" altLang="en-US" sz="3600" b="1" dirty="0">
                <a:latin typeface="Arial" panose="020B0604020202020204" pitchFamily="34" charset="0"/>
                <a:cs typeface="Arial" panose="020B0604020202020204" pitchFamily="34" charset="0"/>
              </a:rPr>
              <a:t>Bens Públicos: Abordagem Formal</a:t>
            </a:r>
          </a:p>
        </p:txBody>
      </p:sp>
      <p:sp>
        <p:nvSpPr>
          <p:cNvPr id="5" name="Espaço Reservado para Conteúdo 2"/>
          <p:cNvSpPr txBox="1">
            <a:spLocks/>
          </p:cNvSpPr>
          <p:nvPr/>
        </p:nvSpPr>
        <p:spPr>
          <a:xfrm>
            <a:off x="263352" y="1124744"/>
            <a:ext cx="11665296" cy="86409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t-BR" sz="3600" b="0" dirty="0">
                <a:latin typeface="Calibri" panose="020F0502020204030204" pitchFamily="34" charset="0"/>
                <a:cs typeface="Calibri" panose="020F0502020204030204" pitchFamily="34" charset="0"/>
              </a:rPr>
              <a:t>Suponha que o bem público seja reduzido em uma unidade e que, portanto, economizamos um dólar. Para compensar, oferecemos os 3/4 de dólar que os consumidores desejam e sobra 1/4 de dólar. Se este 1/4 de dólar for repartido entre os consumidores, ambos melhorariam sua situação, o que demonstra ineficiência. </a:t>
            </a:r>
          </a:p>
          <a:p>
            <a:pPr algn="just"/>
            <a:endParaRPr lang="pt-BR" sz="400" b="0" dirty="0">
              <a:latin typeface="Calibri" panose="020F0502020204030204" pitchFamily="34" charset="0"/>
              <a:cs typeface="Calibri" panose="020F0502020204030204" pitchFamily="34" charset="0"/>
            </a:endParaRPr>
          </a:p>
          <a:p>
            <a:pPr algn="just"/>
            <a:r>
              <a:rPr lang="pt-BR" sz="3600" b="0" dirty="0">
                <a:latin typeface="Calibri" panose="020F0502020204030204" pitchFamily="34" charset="0"/>
                <a:cs typeface="Calibri" panose="020F0502020204030204" pitchFamily="34" charset="0"/>
              </a:rPr>
              <a:t>Portanto, se a soma dos benefícios marginais de se pagar pelo bem público for maior do que o custo marginal de produzi-lo, será apropriado fornecer mais do bem público.</a:t>
            </a:r>
          </a:p>
        </p:txBody>
      </p:sp>
    </p:spTree>
    <p:extLst>
      <p:ext uri="{BB962C8B-B14F-4D97-AF65-F5344CB8AC3E}">
        <p14:creationId xmlns:p14="http://schemas.microsoft.com/office/powerpoint/2010/main" val="1065118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p:cNvSpPr>
            <a:spLocks noGrp="1"/>
          </p:cNvSpPr>
          <p:nvPr>
            <p:ph idx="1"/>
          </p:nvPr>
        </p:nvSpPr>
        <p:spPr>
          <a:xfrm>
            <a:off x="119336" y="188640"/>
            <a:ext cx="11881320" cy="4608512"/>
          </a:xfrm>
        </p:spPr>
        <p:txBody>
          <a:bodyPr>
            <a:noAutofit/>
          </a:bodyPr>
          <a:lstStyle/>
          <a:p>
            <a:pPr algn="just">
              <a:spcBef>
                <a:spcPts val="0"/>
              </a:spcBef>
              <a:buFont typeface="Arial" panose="020B0604020202020204" pitchFamily="34" charset="0"/>
              <a:buChar char="•"/>
            </a:pPr>
            <a:r>
              <a:rPr lang="pt-BR" b="1" dirty="0">
                <a:latin typeface="Calibri" panose="020F0502020204030204" pitchFamily="34" charset="0"/>
                <a:cs typeface="Calibri" panose="020F0502020204030204" pitchFamily="34" charset="0"/>
              </a:rPr>
              <a:t>Resumindo: </a:t>
            </a:r>
            <a:r>
              <a:rPr lang="pt-BR" dirty="0">
                <a:latin typeface="Calibri" panose="020F0502020204030204" pitchFamily="34" charset="0"/>
                <a:cs typeface="Calibri" panose="020F0502020204030204" pitchFamily="34" charset="0"/>
              </a:rPr>
              <a:t>a condição de eficiência para os bens privados é que a </a:t>
            </a:r>
            <a:r>
              <a:rPr lang="pt-BR" b="1" i="1" dirty="0">
                <a:latin typeface="Calibri" panose="020F0502020204030204" pitchFamily="34" charset="0"/>
                <a:cs typeface="Calibri" panose="020F0502020204030204" pitchFamily="34" charset="0"/>
              </a:rPr>
              <a:t>TMS </a:t>
            </a:r>
            <a:r>
              <a:rPr lang="pt-BR" b="1" dirty="0">
                <a:latin typeface="Calibri" panose="020F0502020204030204" pitchFamily="34" charset="0"/>
                <a:cs typeface="Calibri" panose="020F0502020204030204" pitchFamily="34" charset="0"/>
              </a:rPr>
              <a:t>de cada</a:t>
            </a:r>
            <a:r>
              <a:rPr lang="pt-BR" dirty="0">
                <a:latin typeface="Calibri" panose="020F0502020204030204" pitchFamily="34" charset="0"/>
                <a:cs typeface="Calibri" panose="020F0502020204030204" pitchFamily="34" charset="0"/>
              </a:rPr>
              <a:t> consumidor se iguale ao seu </a:t>
            </a:r>
            <a:r>
              <a:rPr lang="pt-BR" b="1" dirty="0" err="1">
                <a:latin typeface="Calibri" panose="020F0502020204030204" pitchFamily="34" charset="0"/>
                <a:cs typeface="Calibri" panose="020F0502020204030204" pitchFamily="34" charset="0"/>
              </a:rPr>
              <a:t>CMg</a:t>
            </a:r>
            <a:r>
              <a:rPr lang="pt-BR" dirty="0">
                <a:latin typeface="Calibri" panose="020F0502020204030204" pitchFamily="34" charset="0"/>
                <a:cs typeface="Calibri" panose="020F0502020204030204" pitchFamily="34" charset="0"/>
              </a:rPr>
              <a:t>, enquanto que para o </a:t>
            </a:r>
            <a:r>
              <a:rPr lang="pt-BR" sz="3600" dirty="0">
                <a:latin typeface="Calibri" panose="020F0502020204030204" pitchFamily="34" charset="0"/>
                <a:cs typeface="Calibri" panose="020F0502020204030204" pitchFamily="34" charset="0"/>
              </a:rPr>
              <a:t>bem</a:t>
            </a:r>
            <a:r>
              <a:rPr lang="pt-BR" dirty="0">
                <a:latin typeface="Calibri" panose="020F0502020204030204" pitchFamily="34" charset="0"/>
                <a:cs typeface="Calibri" panose="020F0502020204030204" pitchFamily="34" charset="0"/>
              </a:rPr>
              <a:t> público a condição de eficiência é que a </a:t>
            </a:r>
            <a:r>
              <a:rPr lang="pt-BR" b="1" dirty="0">
                <a:latin typeface="Calibri" panose="020F0502020204030204" pitchFamily="34" charset="0"/>
                <a:cs typeface="Calibri" panose="020F0502020204030204" pitchFamily="34" charset="0"/>
              </a:rPr>
              <a:t>soma das </a:t>
            </a:r>
            <a:r>
              <a:rPr lang="pt-BR" b="1" i="1" dirty="0">
                <a:latin typeface="Calibri" panose="020F0502020204030204" pitchFamily="34" charset="0"/>
                <a:cs typeface="Calibri" panose="020F0502020204030204" pitchFamily="34" charset="0"/>
              </a:rPr>
              <a:t>TMS</a:t>
            </a:r>
            <a:r>
              <a:rPr lang="pt-BR" i="1" dirty="0">
                <a:latin typeface="Calibri" panose="020F0502020204030204" pitchFamily="34" charset="0"/>
                <a:cs typeface="Calibri" panose="020F0502020204030204" pitchFamily="34" charset="0"/>
              </a:rPr>
              <a:t> </a:t>
            </a:r>
            <a:r>
              <a:rPr lang="pt-BR" dirty="0">
                <a:latin typeface="Calibri" panose="020F0502020204030204" pitchFamily="34" charset="0"/>
                <a:cs typeface="Calibri" panose="020F0502020204030204" pitchFamily="34" charset="0"/>
              </a:rPr>
              <a:t>de cada consumidor se iguale ao custo marginal. </a:t>
            </a:r>
          </a:p>
          <a:p>
            <a:pPr algn="just">
              <a:spcBef>
                <a:spcPts val="0"/>
              </a:spcBef>
              <a:buFont typeface="Arial" panose="020B0604020202020204" pitchFamily="34" charset="0"/>
              <a:buChar char="•"/>
            </a:pPr>
            <a:endParaRPr lang="pt-BR" sz="200" dirty="0">
              <a:latin typeface="Arial" panose="020B0604020202020204" pitchFamily="34" charset="0"/>
              <a:cs typeface="Arial" panose="020B0604020202020204" pitchFamily="34" charset="0"/>
            </a:endParaRPr>
          </a:p>
          <a:p>
            <a:pPr lvl="1" algn="just">
              <a:spcBef>
                <a:spcPts val="0"/>
              </a:spcBef>
              <a:buFont typeface="Arial" panose="020B0604020202020204" pitchFamily="34" charset="0"/>
              <a:buChar char="•"/>
            </a:pPr>
            <a:r>
              <a:rPr lang="pt-BR" sz="3600" dirty="0">
                <a:latin typeface="Calibri" panose="020F0502020204030204" pitchFamily="34" charset="0"/>
                <a:cs typeface="Calibri" panose="020F0502020204030204" pitchFamily="34" charset="0"/>
              </a:rPr>
              <a:t>Embora cada consumidor possa consumir diferentes quantidades do bem privado, cada consumidor atribui ao bem o mesmo valor na margem; caso contrário, eles se engajariam na troca. </a:t>
            </a:r>
          </a:p>
          <a:p>
            <a:pPr lvl="1" algn="just">
              <a:spcBef>
                <a:spcPts val="0"/>
              </a:spcBef>
              <a:buFont typeface="Arial" panose="020B0604020202020204" pitchFamily="34" charset="0"/>
              <a:buChar char="•"/>
            </a:pPr>
            <a:r>
              <a:rPr lang="pt-BR" sz="3600" b="1" dirty="0">
                <a:latin typeface="Calibri" panose="020F0502020204030204" pitchFamily="34" charset="0"/>
                <a:cs typeface="Calibri" panose="020F0502020204030204" pitchFamily="34" charset="0"/>
              </a:rPr>
              <a:t>No caso do Bem Público, cada consumidor deve consumir a mesma quantidade do bem público, embora cada um atribua um valor diferente para ele na margem.</a:t>
            </a:r>
          </a:p>
        </p:txBody>
      </p:sp>
    </p:spTree>
    <p:extLst>
      <p:ext uri="{BB962C8B-B14F-4D97-AF65-F5344CB8AC3E}">
        <p14:creationId xmlns:p14="http://schemas.microsoft.com/office/powerpoint/2010/main" val="3156556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C91D8669-1137-47BD-951E-E68F9ED06302}"/>
              </a:ext>
            </a:extLst>
          </p:cNvPr>
          <p:cNvSpPr txBox="1">
            <a:spLocks/>
          </p:cNvSpPr>
          <p:nvPr/>
        </p:nvSpPr>
        <p:spPr>
          <a:xfrm>
            <a:off x="479376" y="41176"/>
            <a:ext cx="11449272"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pt-BR" altLang="en-US" sz="4200" b="1" dirty="0">
                <a:latin typeface="Arial" panose="020B0604020202020204" pitchFamily="34" charset="0"/>
                <a:cs typeface="Arial" panose="020B0604020202020204" pitchFamily="34" charset="0"/>
              </a:rPr>
              <a:t>Financiamento dos Bens Públicos</a:t>
            </a:r>
          </a:p>
        </p:txBody>
      </p:sp>
      <p:sp>
        <p:nvSpPr>
          <p:cNvPr id="6" name="Espaço Reservado para Conteúdo 2">
            <a:extLst>
              <a:ext uri="{FF2B5EF4-FFF2-40B4-BE49-F238E27FC236}">
                <a16:creationId xmlns:a16="http://schemas.microsoft.com/office/drawing/2014/main" id="{F686376F-246F-4DFB-AFC5-7C8FA183482B}"/>
              </a:ext>
            </a:extLst>
          </p:cNvPr>
          <p:cNvSpPr txBox="1">
            <a:spLocks/>
          </p:cNvSpPr>
          <p:nvPr/>
        </p:nvSpPr>
        <p:spPr>
          <a:xfrm>
            <a:off x="263352" y="1124744"/>
            <a:ext cx="11665296" cy="86409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t-BR" sz="3600" b="0" dirty="0">
                <a:latin typeface="Calibri" panose="020F0502020204030204" pitchFamily="34" charset="0"/>
                <a:cs typeface="Calibri" panose="020F0502020204030204" pitchFamily="34" charset="0"/>
              </a:rPr>
              <a:t>Como financiar a provisão de um bem público, dado que trata-se de um bem não rival e não excludente, o que gera o Problema do Carona ?</a:t>
            </a:r>
          </a:p>
          <a:p>
            <a:pPr algn="just"/>
            <a:endParaRPr lang="pt-BR" sz="1200" b="0" dirty="0">
              <a:latin typeface="Calibri" panose="020F0502020204030204" pitchFamily="34" charset="0"/>
              <a:cs typeface="Calibri" panose="020F0502020204030204" pitchFamily="34" charset="0"/>
            </a:endParaRPr>
          </a:p>
          <a:p>
            <a:pPr algn="just"/>
            <a:r>
              <a:rPr lang="pt-BR" sz="3600" dirty="0">
                <a:latin typeface="Calibri" panose="020F0502020204030204" pitchFamily="34" charset="0"/>
                <a:cs typeface="Calibri" panose="020F0502020204030204" pitchFamily="34" charset="0"/>
              </a:rPr>
              <a:t>Taxas de </a:t>
            </a:r>
            <a:r>
              <a:rPr lang="pt-BR" sz="3600" dirty="0" err="1">
                <a:latin typeface="Calibri" panose="020F0502020204030204" pitchFamily="34" charset="0"/>
                <a:cs typeface="Calibri" panose="020F0502020204030204" pitchFamily="34" charset="0"/>
              </a:rPr>
              <a:t>Lindahl</a:t>
            </a:r>
            <a:r>
              <a:rPr lang="pt-BR" sz="3600" dirty="0">
                <a:latin typeface="Calibri" panose="020F0502020204030204" pitchFamily="34" charset="0"/>
                <a:cs typeface="Calibri" panose="020F0502020204030204" pitchFamily="34" charset="0"/>
              </a:rPr>
              <a:t> </a:t>
            </a:r>
          </a:p>
          <a:p>
            <a:pPr algn="just"/>
            <a:r>
              <a:rPr lang="pt-BR" sz="3600" b="0" dirty="0">
                <a:latin typeface="Calibri" panose="020F0502020204030204" pitchFamily="34" charset="0"/>
                <a:cs typeface="Calibri" panose="020F0502020204030204" pitchFamily="34" charset="0"/>
              </a:rPr>
              <a:t>Caso o Bem Público seja ofertado, deveríamos cobrar da cada consumidor uma taxa referente ao seu Benefício Marginal.</a:t>
            </a:r>
          </a:p>
          <a:p>
            <a:pPr algn="just"/>
            <a:endParaRPr lang="pt-BR" sz="1200" b="0" dirty="0">
              <a:latin typeface="Calibri" panose="020F0502020204030204" pitchFamily="34" charset="0"/>
              <a:cs typeface="Calibri" panose="020F0502020204030204" pitchFamily="34" charset="0"/>
            </a:endParaRPr>
          </a:p>
          <a:p>
            <a:pPr algn="just"/>
            <a:r>
              <a:rPr lang="pt-BR" sz="3600" dirty="0">
                <a:latin typeface="Calibri" panose="020F0502020204030204" pitchFamily="34" charset="0"/>
                <a:cs typeface="Calibri" panose="020F0502020204030204" pitchFamily="34" charset="0"/>
              </a:rPr>
              <a:t>Exemplo →</a:t>
            </a:r>
          </a:p>
        </p:txBody>
      </p:sp>
    </p:spTree>
    <p:extLst>
      <p:ext uri="{BB962C8B-B14F-4D97-AF65-F5344CB8AC3E}">
        <p14:creationId xmlns:p14="http://schemas.microsoft.com/office/powerpoint/2010/main" val="2570145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anim calcmode="lin" valueType="num">
                                      <p:cBhvr additive="base">
                                        <p:cTn id="2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09600" y="-27384"/>
            <a:ext cx="10987314" cy="1371600"/>
          </a:xfrm>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O Papel do Governo no Passado</a:t>
            </a:r>
            <a:endParaRPr lang="pt-BR" altLang="en-US" sz="4800" dirty="0">
              <a:solidFill>
                <a:schemeClr val="tx1"/>
              </a:solidFill>
              <a:latin typeface="Calibri" panose="020F0502020204030204" pitchFamily="34" charset="0"/>
              <a:cs typeface="Calibri" panose="020F0502020204030204" pitchFamily="34" charset="0"/>
            </a:endParaRPr>
          </a:p>
        </p:txBody>
      </p:sp>
      <p:sp>
        <p:nvSpPr>
          <p:cNvPr id="5" name="Rectangle 5"/>
          <p:cNvSpPr>
            <a:spLocks noGrp="1" noChangeArrowheads="1"/>
          </p:cNvSpPr>
          <p:nvPr>
            <p:ph idx="1"/>
          </p:nvPr>
        </p:nvSpPr>
        <p:spPr>
          <a:xfrm>
            <a:off x="263352" y="1198984"/>
            <a:ext cx="11665296" cy="3886200"/>
          </a:xfrm>
          <a:noFill/>
        </p:spPr>
        <p:txBody>
          <a:bodyPr/>
          <a:lstStyle/>
          <a:p>
            <a:pPr algn="just" eaLnBrk="1" hangingPunct="1">
              <a:buClrTx/>
              <a:buFont typeface="Arial" panose="020B0604020202020204" pitchFamily="34" charset="0"/>
              <a:buChar char="•"/>
            </a:pPr>
            <a:r>
              <a:rPr lang="pt-BR" altLang="en-US" sz="4000" dirty="0">
                <a:latin typeface="Calibri" panose="020F0502020204030204" pitchFamily="34" charset="0"/>
                <a:cs typeface="Calibri" panose="020F0502020204030204" pitchFamily="34" charset="0"/>
              </a:rPr>
              <a:t>Assim, as forças de mercado (ou as forças competitivas) levariam a um elevado grau de eficiência.</a:t>
            </a:r>
          </a:p>
          <a:p>
            <a:pPr algn="just" eaLnBrk="1" hangingPunct="1">
              <a:buClrTx/>
              <a:buFont typeface="Arial" panose="020B0604020202020204" pitchFamily="34" charset="0"/>
              <a:buChar char="•"/>
            </a:pPr>
            <a:endParaRPr lang="pt-BR" altLang="en-US" sz="60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pt-BR" altLang="en-US" sz="4000" dirty="0">
                <a:latin typeface="Calibri" panose="020F0502020204030204" pitchFamily="34" charset="0"/>
                <a:cs typeface="Calibri" panose="020F0502020204030204" pitchFamily="34" charset="0"/>
              </a:rPr>
              <a:t>Atualmente, os economistas reconhecem que vários mercados não funcionam tão bem, </a:t>
            </a:r>
            <a:r>
              <a:rPr lang="pt-BR" altLang="en-US" sz="4000" b="1" dirty="0">
                <a:latin typeface="Calibri" panose="020F0502020204030204" pitchFamily="34" charset="0"/>
                <a:cs typeface="Calibri" panose="020F0502020204030204" pitchFamily="34" charset="0"/>
              </a:rPr>
              <a:t>pois existem falhas de mercado</a:t>
            </a:r>
            <a:r>
              <a:rPr lang="pt-BR" altLang="en-US" sz="4000" dirty="0">
                <a:latin typeface="Calibri" panose="020F0502020204030204" pitchFamily="34" charset="0"/>
                <a:cs typeface="Calibri" panose="020F0502020204030204" pitchFamily="34" charset="0"/>
              </a:rPr>
              <a:t>, e que é necessária, nesses casos, a intervenção do governo.</a:t>
            </a:r>
          </a:p>
          <a:p>
            <a:pPr lvl="1" algn="just" eaLnBrk="1" hangingPunct="1">
              <a:buClrTx/>
              <a:buFont typeface="Arial" panose="020B0604020202020204" pitchFamily="34" charset="0"/>
              <a:buChar char="•"/>
            </a:pPr>
            <a:r>
              <a:rPr lang="pt-BR" altLang="en-US" sz="4000" b="1" dirty="0">
                <a:solidFill>
                  <a:srgbClr val="FF0000"/>
                </a:solidFill>
                <a:latin typeface="Calibri" panose="020F0502020204030204" pitchFamily="34" charset="0"/>
                <a:cs typeface="Calibri" panose="020F0502020204030204" pitchFamily="34" charset="0"/>
              </a:rPr>
              <a:t>Cuidado com a interpretação dessa frase !!!</a:t>
            </a:r>
          </a:p>
        </p:txBody>
      </p:sp>
    </p:spTree>
    <p:extLst>
      <p:ext uri="{BB962C8B-B14F-4D97-AF65-F5344CB8AC3E}">
        <p14:creationId xmlns:p14="http://schemas.microsoft.com/office/powerpoint/2010/main" val="2761025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C9C81D28-A78B-4276-A1B8-37F7F66F0925}"/>
              </a:ext>
            </a:extLst>
          </p:cNvPr>
          <p:cNvSpPr txBox="1">
            <a:spLocks/>
          </p:cNvSpPr>
          <p:nvPr/>
        </p:nvSpPr>
        <p:spPr>
          <a:xfrm>
            <a:off x="407368" y="41176"/>
            <a:ext cx="11449272"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pt-BR" altLang="en-US" sz="4200" b="1" dirty="0">
                <a:latin typeface="Arial" panose="020B0604020202020204" pitchFamily="34" charset="0"/>
                <a:cs typeface="Arial" panose="020B0604020202020204" pitchFamily="34" charset="0"/>
              </a:rPr>
              <a:t>Financiamento dos Bens Públicos</a:t>
            </a:r>
          </a:p>
        </p:txBody>
      </p:sp>
      <p:sp>
        <p:nvSpPr>
          <p:cNvPr id="5" name="Espaço Reservado para Conteúdo 2">
            <a:extLst>
              <a:ext uri="{FF2B5EF4-FFF2-40B4-BE49-F238E27FC236}">
                <a16:creationId xmlns:a16="http://schemas.microsoft.com/office/drawing/2014/main" id="{4DDB7146-3A95-41AC-B1A2-C33416297B0E}"/>
              </a:ext>
            </a:extLst>
          </p:cNvPr>
          <p:cNvSpPr txBox="1">
            <a:spLocks/>
          </p:cNvSpPr>
          <p:nvPr/>
        </p:nvSpPr>
        <p:spPr>
          <a:xfrm>
            <a:off x="263352" y="1196752"/>
            <a:ext cx="11665296" cy="86409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t-BR" sz="3600" b="0" dirty="0">
                <a:latin typeface="Calibri" panose="020F0502020204030204" pitchFamily="34" charset="0"/>
                <a:cs typeface="Calibri" panose="020F0502020204030204" pitchFamily="34" charset="0"/>
              </a:rPr>
              <a:t>Suponha dois consumidores (agentes econômicos), A e B:</a:t>
            </a:r>
          </a:p>
          <a:p>
            <a:pPr algn="just"/>
            <a:endParaRPr lang="pt-BR" sz="200" b="0" dirty="0">
              <a:latin typeface="Calibri" panose="020F0502020204030204" pitchFamily="34" charset="0"/>
              <a:cs typeface="Calibri" panose="020F0502020204030204" pitchFamily="34" charset="0"/>
            </a:endParaRPr>
          </a:p>
          <a:p>
            <a:pPr algn="just"/>
            <a:r>
              <a:rPr lang="pt-BR" sz="3600" b="0" dirty="0">
                <a:latin typeface="Calibri" panose="020F0502020204030204" pitchFamily="34" charset="0"/>
                <a:cs typeface="Calibri" panose="020F0502020204030204" pitchFamily="34" charset="0"/>
              </a:rPr>
              <a:t>Suponha que o </a:t>
            </a:r>
            <a:r>
              <a:rPr lang="pt-BR" sz="3600" b="0" dirty="0" err="1">
                <a:latin typeface="Calibri" panose="020F0502020204030204" pitchFamily="34" charset="0"/>
                <a:cs typeface="Calibri" panose="020F0502020204030204" pitchFamily="34" charset="0"/>
              </a:rPr>
              <a:t>CMg</a:t>
            </a:r>
            <a:r>
              <a:rPr lang="pt-BR" sz="3600" b="0" dirty="0">
                <a:latin typeface="Calibri" panose="020F0502020204030204" pitchFamily="34" charset="0"/>
                <a:cs typeface="Calibri" panose="020F0502020204030204" pitchFamily="34" charset="0"/>
              </a:rPr>
              <a:t> da primeira unidade seja $90.</a:t>
            </a:r>
          </a:p>
          <a:p>
            <a:pPr lvl="1" algn="just"/>
            <a:r>
              <a:rPr lang="pt-BR" sz="3600" b="0" dirty="0">
                <a:latin typeface="Calibri" panose="020F0502020204030204" pitchFamily="34" charset="0"/>
                <a:cs typeface="Calibri" panose="020F0502020204030204" pitchFamily="34" charset="0"/>
              </a:rPr>
              <a:t>A sociedade deve abrir mão de $90 em bens privados.</a:t>
            </a:r>
          </a:p>
          <a:p>
            <a:pPr lvl="1" algn="just"/>
            <a:endParaRPr lang="pt-BR" sz="100" b="0" dirty="0">
              <a:latin typeface="Calibri" panose="020F0502020204030204" pitchFamily="34" charset="0"/>
              <a:cs typeface="Calibri" panose="020F0502020204030204" pitchFamily="34" charset="0"/>
            </a:endParaRPr>
          </a:p>
          <a:p>
            <a:pPr algn="just"/>
            <a:r>
              <a:rPr lang="pt-BR" sz="3600" b="0" dirty="0">
                <a:latin typeface="Calibri" panose="020F0502020204030204" pitchFamily="34" charset="0"/>
                <a:cs typeface="Calibri" panose="020F0502020204030204" pitchFamily="34" charset="0"/>
              </a:rPr>
              <a:t>Suponha que os </a:t>
            </a:r>
            <a:r>
              <a:rPr lang="pt-BR" sz="3600" b="0" dirty="0" err="1">
                <a:latin typeface="Calibri" panose="020F0502020204030204" pitchFamily="34" charset="0"/>
                <a:cs typeface="Calibri" panose="020F0502020204030204" pitchFamily="34" charset="0"/>
              </a:rPr>
              <a:t>BMgs</a:t>
            </a:r>
            <a:r>
              <a:rPr lang="pt-BR" sz="3600" b="0" dirty="0">
                <a:latin typeface="Calibri" panose="020F0502020204030204" pitchFamily="34" charset="0"/>
                <a:cs typeface="Calibri" panose="020F0502020204030204" pitchFamily="34" charset="0"/>
              </a:rPr>
              <a:t> dos consumidores A e B por essa unidade do bem público sejam $60 e $50.</a:t>
            </a:r>
          </a:p>
          <a:p>
            <a:pPr algn="just"/>
            <a:endParaRPr lang="pt-BR" sz="100" b="0" dirty="0">
              <a:latin typeface="Calibri" panose="020F0502020204030204" pitchFamily="34" charset="0"/>
              <a:cs typeface="Calibri" panose="020F0502020204030204" pitchFamily="34" charset="0"/>
            </a:endParaRPr>
          </a:p>
          <a:p>
            <a:pPr algn="just"/>
            <a:r>
              <a:rPr lang="pt-BR" sz="3600" b="0" dirty="0">
                <a:latin typeface="Calibri" panose="020F0502020204030204" pitchFamily="34" charset="0"/>
                <a:cs typeface="Calibri" panose="020F0502020204030204" pitchFamily="34" charset="0"/>
              </a:rPr>
              <a:t>Se o bem público for ofertado teremos:</a:t>
            </a:r>
          </a:p>
          <a:p>
            <a:pPr algn="just"/>
            <a:endParaRPr lang="pt-BR" sz="3600" b="0" dirty="0">
              <a:latin typeface="Calibri" panose="020F0502020204030204" pitchFamily="34" charset="0"/>
              <a:cs typeface="Calibri" panose="020F0502020204030204" pitchFamily="34" charset="0"/>
            </a:endParaRPr>
          </a:p>
          <a:p>
            <a:pPr algn="just"/>
            <a:endParaRPr lang="pt-BR" sz="1200" b="0" dirty="0">
              <a:latin typeface="Calibri" panose="020F0502020204030204" pitchFamily="34" charset="0"/>
              <a:cs typeface="Calibri" panose="020F0502020204030204" pitchFamily="34" charset="0"/>
            </a:endParaRPr>
          </a:p>
          <a:p>
            <a:pPr algn="just"/>
            <a:r>
              <a:rPr lang="pt-BR" sz="3600" b="0" dirty="0">
                <a:latin typeface="Calibri" panose="020F0502020204030204" pitchFamily="34" charset="0"/>
                <a:cs typeface="Calibri" panose="020F0502020204030204" pitchFamily="34" charset="0"/>
              </a:rPr>
              <a:t>Temos um ganho marginal social de $20</a:t>
            </a:r>
          </a:p>
        </p:txBody>
      </p:sp>
      <p:graphicFrame>
        <p:nvGraphicFramePr>
          <p:cNvPr id="6" name="Object 6">
            <a:extLst>
              <a:ext uri="{FF2B5EF4-FFF2-40B4-BE49-F238E27FC236}">
                <a16:creationId xmlns:a16="http://schemas.microsoft.com/office/drawing/2014/main" id="{402875E1-F64C-4FCE-A50E-008EE71DEFFC}"/>
              </a:ext>
            </a:extLst>
          </p:cNvPr>
          <p:cNvGraphicFramePr>
            <a:graphicFrameLocks noChangeAspect="1"/>
          </p:cNvGraphicFramePr>
          <p:nvPr>
            <p:extLst>
              <p:ext uri="{D42A27DB-BD31-4B8C-83A1-F6EECF244321}">
                <p14:modId xmlns:p14="http://schemas.microsoft.com/office/powerpoint/2010/main" val="3158921507"/>
              </p:ext>
            </p:extLst>
          </p:nvPr>
        </p:nvGraphicFramePr>
        <p:xfrm>
          <a:off x="654943" y="5051202"/>
          <a:ext cx="5153025" cy="754062"/>
        </p:xfrm>
        <a:graphic>
          <a:graphicData uri="http://schemas.openxmlformats.org/presentationml/2006/ole">
            <mc:AlternateContent xmlns:mc="http://schemas.openxmlformats.org/markup-compatibility/2006">
              <mc:Choice xmlns:v="urn:schemas-microsoft-com:vml" Requires="v">
                <p:oleObj name="Equation" r:id="rId2" imgW="1676160" imgH="253800" progId="Equation.DSMT4">
                  <p:embed/>
                </p:oleObj>
              </mc:Choice>
              <mc:Fallback>
                <p:oleObj name="Equation" r:id="rId2" imgW="1676160" imgH="253800" progId="Equation.DSMT4">
                  <p:embed/>
                  <p:pic>
                    <p:nvPicPr>
                      <p:cNvPr id="6" name="Object 6"/>
                      <p:cNvPicPr>
                        <a:picLocks noChangeAspect="1" noChangeArrowheads="1"/>
                      </p:cNvPicPr>
                      <p:nvPr/>
                    </p:nvPicPr>
                    <p:blipFill>
                      <a:blip r:embed="rId3"/>
                      <a:srcRect/>
                      <a:stretch>
                        <a:fillRect/>
                      </a:stretch>
                    </p:blipFill>
                    <p:spPr bwMode="auto">
                      <a:xfrm>
                        <a:off x="654943" y="5051202"/>
                        <a:ext cx="5153025" cy="754062"/>
                      </a:xfrm>
                      <a:prstGeom prst="rect">
                        <a:avLst/>
                      </a:prstGeom>
                      <a:solidFill>
                        <a:schemeClr val="bg1">
                          <a:lumMod val="95000"/>
                        </a:schemeClr>
                      </a:solidFill>
                      <a:ln>
                        <a:solidFill>
                          <a:schemeClr val="tx1"/>
                        </a:solidFill>
                      </a:ln>
                      <a:effectLst/>
                    </p:spPr>
                  </p:pic>
                </p:oleObj>
              </mc:Fallback>
            </mc:AlternateContent>
          </a:graphicData>
        </a:graphic>
      </p:graphicFrame>
    </p:spTree>
    <p:extLst>
      <p:ext uri="{BB962C8B-B14F-4D97-AF65-F5344CB8AC3E}">
        <p14:creationId xmlns:p14="http://schemas.microsoft.com/office/powerpoint/2010/main" val="659861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 calcmode="lin" valueType="num">
                                      <p:cBhvr additive="base">
                                        <p:cTn id="3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anim calcmode="lin" valueType="num">
                                      <p:cBhvr additive="base">
                                        <p:cTn id="37"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10" end="10"/>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additive="base">
                                        <p:cTn id="41" dur="500" fill="hold"/>
                                        <p:tgtEl>
                                          <p:spTgt spid="6"/>
                                        </p:tgtEl>
                                        <p:attrNameLst>
                                          <p:attrName>ppt_x</p:attrName>
                                        </p:attrNameLst>
                                      </p:cBhvr>
                                      <p:tavLst>
                                        <p:tav tm="0">
                                          <p:val>
                                            <p:strVal val="#ppt_x"/>
                                          </p:val>
                                        </p:tav>
                                        <p:tav tm="100000">
                                          <p:val>
                                            <p:strVal val="#ppt_x"/>
                                          </p:val>
                                        </p:tav>
                                      </p:tavLst>
                                    </p:anim>
                                    <p:anim calcmode="lin" valueType="num">
                                      <p:cBhvr additive="base">
                                        <p:cTn id="4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5A506946-9295-4D57-A7B9-5298F4256E68}"/>
              </a:ext>
            </a:extLst>
          </p:cNvPr>
          <p:cNvSpPr txBox="1">
            <a:spLocks/>
          </p:cNvSpPr>
          <p:nvPr/>
        </p:nvSpPr>
        <p:spPr>
          <a:xfrm>
            <a:off x="407368" y="41176"/>
            <a:ext cx="11449272"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pt-BR" altLang="en-US" sz="4200" b="1" dirty="0">
                <a:latin typeface="Arial" panose="020B0604020202020204" pitchFamily="34" charset="0"/>
                <a:cs typeface="Arial" panose="020B0604020202020204" pitchFamily="34" charset="0"/>
              </a:rPr>
              <a:t>Financiamento dos Bens Públicos</a:t>
            </a:r>
          </a:p>
        </p:txBody>
      </p:sp>
      <p:sp>
        <p:nvSpPr>
          <p:cNvPr id="5" name="Espaço Reservado para Conteúdo 2">
            <a:extLst>
              <a:ext uri="{FF2B5EF4-FFF2-40B4-BE49-F238E27FC236}">
                <a16:creationId xmlns:a16="http://schemas.microsoft.com/office/drawing/2014/main" id="{519D557B-087C-477A-8BFD-6DBB662A4F71}"/>
              </a:ext>
            </a:extLst>
          </p:cNvPr>
          <p:cNvSpPr txBox="1">
            <a:spLocks/>
          </p:cNvSpPr>
          <p:nvPr/>
        </p:nvSpPr>
        <p:spPr>
          <a:xfrm>
            <a:off x="263352" y="1124744"/>
            <a:ext cx="11665296" cy="86409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pt-BR" sz="3600" b="0" dirty="0">
              <a:latin typeface="Calibri" panose="020F0502020204030204" pitchFamily="34" charset="0"/>
              <a:cs typeface="Calibri" panose="020F0502020204030204" pitchFamily="34" charset="0"/>
            </a:endParaRPr>
          </a:p>
        </p:txBody>
      </p:sp>
      <p:sp>
        <p:nvSpPr>
          <p:cNvPr id="6" name="Espaço Reservado para Conteúdo 2">
            <a:extLst>
              <a:ext uri="{FF2B5EF4-FFF2-40B4-BE49-F238E27FC236}">
                <a16:creationId xmlns:a16="http://schemas.microsoft.com/office/drawing/2014/main" id="{A033270C-170B-4107-B7FF-85FFC0E320F3}"/>
              </a:ext>
            </a:extLst>
          </p:cNvPr>
          <p:cNvSpPr txBox="1">
            <a:spLocks/>
          </p:cNvSpPr>
          <p:nvPr/>
        </p:nvSpPr>
        <p:spPr>
          <a:xfrm>
            <a:off x="191345" y="1196752"/>
            <a:ext cx="11808398" cy="86409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SzPct val="99000"/>
            </a:pPr>
            <a:r>
              <a:rPr lang="pt-BR" sz="3600" b="0" dirty="0">
                <a:latin typeface="Calibri" panose="020F0502020204030204" pitchFamily="34" charset="0"/>
                <a:cs typeface="Calibri" panose="020F0502020204030204" pitchFamily="34" charset="0"/>
              </a:rPr>
              <a:t>Deveria ser ofertada uma segunda unidade do bem público ?</a:t>
            </a:r>
          </a:p>
          <a:p>
            <a:pPr algn="just">
              <a:buSzPct val="99000"/>
            </a:pPr>
            <a:endParaRPr lang="pt-BR" sz="100" b="0" dirty="0">
              <a:latin typeface="Calibri" panose="020F0502020204030204" pitchFamily="34" charset="0"/>
              <a:cs typeface="Calibri" panose="020F0502020204030204" pitchFamily="34" charset="0"/>
            </a:endParaRPr>
          </a:p>
          <a:p>
            <a:pPr algn="just">
              <a:buSzPct val="99000"/>
            </a:pPr>
            <a:r>
              <a:rPr lang="pt-BR" sz="3600" b="0" dirty="0">
                <a:latin typeface="Calibri" panose="020F0502020204030204" pitchFamily="34" charset="0"/>
                <a:cs typeface="Calibri" panose="020F0502020204030204" pitchFamily="34" charset="0"/>
              </a:rPr>
              <a:t>Suponha que o </a:t>
            </a:r>
            <a:r>
              <a:rPr lang="pt-BR" sz="3600" b="0" dirty="0" err="1">
                <a:latin typeface="Calibri" panose="020F0502020204030204" pitchFamily="34" charset="0"/>
                <a:cs typeface="Calibri" panose="020F0502020204030204" pitchFamily="34" charset="0"/>
              </a:rPr>
              <a:t>CMg</a:t>
            </a:r>
            <a:r>
              <a:rPr lang="pt-BR" sz="3600" b="0" dirty="0">
                <a:latin typeface="Calibri" panose="020F0502020204030204" pitchFamily="34" charset="0"/>
                <a:cs typeface="Calibri" panose="020F0502020204030204" pitchFamily="34" charset="0"/>
              </a:rPr>
              <a:t> da segunda unidade seja $100. </a:t>
            </a:r>
          </a:p>
          <a:p>
            <a:pPr lvl="1" algn="just">
              <a:buSzPct val="99000"/>
            </a:pPr>
            <a:r>
              <a:rPr lang="pt-BR" sz="3600" b="0" dirty="0">
                <a:latin typeface="Calibri" panose="020F0502020204030204" pitchFamily="34" charset="0"/>
                <a:cs typeface="Calibri" panose="020F0502020204030204" pitchFamily="34" charset="0"/>
              </a:rPr>
              <a:t>Os bens privados vão se tornando cada vez mais escassos, logo, isso aumenta o </a:t>
            </a:r>
            <a:r>
              <a:rPr lang="pt-BR" sz="3600" b="0" dirty="0" err="1">
                <a:latin typeface="Calibri" panose="020F0502020204030204" pitchFamily="34" charset="0"/>
                <a:cs typeface="Calibri" panose="020F0502020204030204" pitchFamily="34" charset="0"/>
              </a:rPr>
              <a:t>CMg</a:t>
            </a:r>
            <a:r>
              <a:rPr lang="pt-BR" sz="3600" b="0" dirty="0">
                <a:latin typeface="Calibri" panose="020F0502020204030204" pitchFamily="34" charset="0"/>
                <a:cs typeface="Calibri" panose="020F0502020204030204" pitchFamily="34" charset="0"/>
              </a:rPr>
              <a:t> da provisão de unidades adicionais do bem público.</a:t>
            </a:r>
          </a:p>
          <a:p>
            <a:pPr lvl="1" algn="just">
              <a:buSzPct val="99000"/>
            </a:pPr>
            <a:endParaRPr lang="pt-BR" sz="600" b="0" dirty="0">
              <a:latin typeface="Calibri" panose="020F0502020204030204" pitchFamily="34" charset="0"/>
              <a:cs typeface="Calibri" panose="020F0502020204030204" pitchFamily="34" charset="0"/>
            </a:endParaRPr>
          </a:p>
          <a:p>
            <a:pPr algn="just">
              <a:buSzPct val="99000"/>
            </a:pPr>
            <a:r>
              <a:rPr lang="pt-BR" sz="3600" b="0" dirty="0">
                <a:latin typeface="Calibri" panose="020F0502020204030204" pitchFamily="34" charset="0"/>
                <a:cs typeface="Calibri" panose="020F0502020204030204" pitchFamily="34" charset="0"/>
              </a:rPr>
              <a:t>Suponha que os </a:t>
            </a:r>
            <a:r>
              <a:rPr lang="pt-BR" sz="3600" b="0" dirty="0" err="1">
                <a:latin typeface="Calibri" panose="020F0502020204030204" pitchFamily="34" charset="0"/>
                <a:cs typeface="Calibri" panose="020F0502020204030204" pitchFamily="34" charset="0"/>
              </a:rPr>
              <a:t>BMgs</a:t>
            </a:r>
            <a:r>
              <a:rPr lang="pt-BR" sz="3600" b="0" dirty="0">
                <a:latin typeface="Calibri" panose="020F0502020204030204" pitchFamily="34" charset="0"/>
                <a:cs typeface="Calibri" panose="020F0502020204030204" pitchFamily="34" charset="0"/>
              </a:rPr>
              <a:t> dos consumidores A e B por essa unidade do bem público sejam $55 e $48.</a:t>
            </a:r>
          </a:p>
          <a:p>
            <a:pPr lvl="1" algn="just">
              <a:buSzPct val="99000"/>
            </a:pPr>
            <a:r>
              <a:rPr lang="pt-BR" sz="3600" b="0" dirty="0">
                <a:latin typeface="Calibri" panose="020F0502020204030204" pitchFamily="34" charset="0"/>
                <a:cs typeface="Calibri" panose="020F0502020204030204" pitchFamily="34" charset="0"/>
              </a:rPr>
              <a:t>Note que ainda existe um benefício marginal social = $3.</a:t>
            </a:r>
          </a:p>
          <a:p>
            <a:pPr algn="just">
              <a:buSzPct val="99000"/>
            </a:pPr>
            <a:endParaRPr lang="pt-BR" sz="3600" b="0" dirty="0">
              <a:latin typeface="Calibri" panose="020F0502020204030204" pitchFamily="34" charset="0"/>
              <a:cs typeface="Calibri" panose="020F0502020204030204" pitchFamily="34" charset="0"/>
            </a:endParaRPr>
          </a:p>
          <a:p>
            <a:pPr algn="just"/>
            <a:endParaRPr lang="pt-BR" sz="36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9306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 calcmode="lin" valueType="num">
                                      <p:cBhvr additive="base">
                                        <p:cTn id="3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AD7BA4A0-30E1-4139-9E7F-CB9A95866C92}"/>
              </a:ext>
            </a:extLst>
          </p:cNvPr>
          <p:cNvSpPr txBox="1">
            <a:spLocks/>
          </p:cNvSpPr>
          <p:nvPr/>
        </p:nvSpPr>
        <p:spPr>
          <a:xfrm>
            <a:off x="407368" y="41176"/>
            <a:ext cx="11449272"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pt-BR" altLang="en-US" sz="4200" b="1" dirty="0">
                <a:latin typeface="Arial" panose="020B0604020202020204" pitchFamily="34" charset="0"/>
                <a:cs typeface="Arial" panose="020B0604020202020204" pitchFamily="34" charset="0"/>
              </a:rPr>
              <a:t>Financiamento dos Bens Públicos</a:t>
            </a:r>
          </a:p>
        </p:txBody>
      </p:sp>
      <p:sp>
        <p:nvSpPr>
          <p:cNvPr id="5" name="Espaço Reservado para Conteúdo 2">
            <a:extLst>
              <a:ext uri="{FF2B5EF4-FFF2-40B4-BE49-F238E27FC236}">
                <a16:creationId xmlns:a16="http://schemas.microsoft.com/office/drawing/2014/main" id="{1C4E7C3B-3A62-4D49-ACB3-551AAEB1F3CC}"/>
              </a:ext>
            </a:extLst>
          </p:cNvPr>
          <p:cNvSpPr txBox="1">
            <a:spLocks/>
          </p:cNvSpPr>
          <p:nvPr/>
        </p:nvSpPr>
        <p:spPr>
          <a:xfrm>
            <a:off x="191344" y="1124744"/>
            <a:ext cx="11855965" cy="86409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SzPct val="99000"/>
            </a:pPr>
            <a:r>
              <a:rPr lang="pt-BR" sz="3600" b="0" dirty="0">
                <a:latin typeface="Calibri" panose="020F0502020204030204" pitchFamily="34" charset="0"/>
                <a:cs typeface="Calibri" panose="020F0502020204030204" pitchFamily="34" charset="0"/>
              </a:rPr>
              <a:t>No caso de uma terceira unidade do bem público, suponha que o </a:t>
            </a:r>
            <a:r>
              <a:rPr lang="pt-BR" sz="3600" b="0" dirty="0" err="1">
                <a:latin typeface="Calibri" panose="020F0502020204030204" pitchFamily="34" charset="0"/>
                <a:cs typeface="Calibri" panose="020F0502020204030204" pitchFamily="34" charset="0"/>
              </a:rPr>
              <a:t>CMg</a:t>
            </a:r>
            <a:r>
              <a:rPr lang="pt-BR" sz="3600" b="0" dirty="0">
                <a:latin typeface="Calibri" panose="020F0502020204030204" pitchFamily="34" charset="0"/>
                <a:cs typeface="Calibri" panose="020F0502020204030204" pitchFamily="34" charset="0"/>
              </a:rPr>
              <a:t> = $120 e os </a:t>
            </a:r>
            <a:r>
              <a:rPr lang="pt-BR" sz="3600" b="0" dirty="0" err="1">
                <a:latin typeface="Calibri" panose="020F0502020204030204" pitchFamily="34" charset="0"/>
                <a:cs typeface="Calibri" panose="020F0502020204030204" pitchFamily="34" charset="0"/>
              </a:rPr>
              <a:t>BMgs</a:t>
            </a:r>
            <a:r>
              <a:rPr lang="pt-BR" sz="3600" b="0" dirty="0">
                <a:latin typeface="Calibri" panose="020F0502020204030204" pitchFamily="34" charset="0"/>
                <a:cs typeface="Calibri" panose="020F0502020204030204" pitchFamily="34" charset="0"/>
              </a:rPr>
              <a:t> para os agentes A e B sejam   $49 e $45, respectivamente.</a:t>
            </a:r>
          </a:p>
          <a:p>
            <a:pPr lvl="1" algn="just">
              <a:buSzPct val="99000"/>
            </a:pPr>
            <a:r>
              <a:rPr lang="pt-BR" sz="3600" b="0" dirty="0">
                <a:latin typeface="Calibri" panose="020F0502020204030204" pitchFamily="34" charset="0"/>
                <a:cs typeface="Calibri" panose="020F0502020204030204" pitchFamily="34" charset="0"/>
              </a:rPr>
              <a:t>Nesse caso, a terceira unidade não deveria ser ofertada.</a:t>
            </a:r>
          </a:p>
          <a:p>
            <a:pPr lvl="1" algn="just">
              <a:buSzPct val="99000"/>
            </a:pPr>
            <a:endParaRPr lang="pt-BR" sz="200" b="0" dirty="0">
              <a:latin typeface="Calibri" panose="020F0502020204030204" pitchFamily="34" charset="0"/>
              <a:cs typeface="Calibri" panose="020F0502020204030204" pitchFamily="34" charset="0"/>
            </a:endParaRPr>
          </a:p>
          <a:p>
            <a:pPr algn="just">
              <a:buSzPct val="99000"/>
            </a:pPr>
            <a:r>
              <a:rPr lang="pt-BR" sz="3600" dirty="0">
                <a:latin typeface="Calibri" panose="020F0502020204030204" pitchFamily="34" charset="0"/>
                <a:cs typeface="Calibri" panose="020F0502020204030204" pitchFamily="34" charset="0"/>
              </a:rPr>
              <a:t>Mas qual as taxas de </a:t>
            </a:r>
            <a:r>
              <a:rPr lang="pt-BR" sz="3600" dirty="0" err="1">
                <a:latin typeface="Calibri" panose="020F0502020204030204" pitchFamily="34" charset="0"/>
                <a:cs typeface="Calibri" panose="020F0502020204030204" pitchFamily="34" charset="0"/>
              </a:rPr>
              <a:t>Lindahl</a:t>
            </a:r>
            <a:r>
              <a:rPr lang="pt-BR" sz="3600" dirty="0">
                <a:latin typeface="Calibri" panose="020F0502020204030204" pitchFamily="34" charset="0"/>
                <a:cs typeface="Calibri" panose="020F0502020204030204" pitchFamily="34" charset="0"/>
              </a:rPr>
              <a:t> ?</a:t>
            </a:r>
          </a:p>
          <a:p>
            <a:pPr algn="just">
              <a:buSzPct val="99000"/>
            </a:pPr>
            <a:r>
              <a:rPr lang="pt-BR" sz="3600" b="0" dirty="0">
                <a:latin typeface="Calibri" panose="020F0502020204030204" pitchFamily="34" charset="0"/>
                <a:cs typeface="Calibri" panose="020F0502020204030204" pitchFamily="34" charset="0"/>
              </a:rPr>
              <a:t>Duas unidades serão ofertadas e $55 + $48  é a soma mais próxima possível (por cima) de valores sacrificados de consumo privado pela unidade adicional de bem público.</a:t>
            </a:r>
          </a:p>
          <a:p>
            <a:pPr algn="just">
              <a:buSzPct val="99000"/>
            </a:pPr>
            <a:r>
              <a:rPr lang="pt-BR" sz="3600" b="0" dirty="0">
                <a:latin typeface="Calibri" panose="020F0502020204030204" pitchFamily="34" charset="0"/>
                <a:cs typeface="Calibri" panose="020F0502020204030204" pitchFamily="34" charset="0"/>
              </a:rPr>
              <a:t>Assim, os impostos de </a:t>
            </a:r>
            <a:r>
              <a:rPr lang="pt-BR" sz="3600" b="0" dirty="0" err="1">
                <a:latin typeface="Calibri" panose="020F0502020204030204" pitchFamily="34" charset="0"/>
                <a:cs typeface="Calibri" panose="020F0502020204030204" pitchFamily="34" charset="0"/>
              </a:rPr>
              <a:t>Lindahl</a:t>
            </a:r>
            <a:r>
              <a:rPr lang="pt-BR" sz="3600" b="0" dirty="0">
                <a:latin typeface="Calibri" panose="020F0502020204030204" pitchFamily="34" charset="0"/>
                <a:cs typeface="Calibri" panose="020F0502020204030204" pitchFamily="34" charset="0"/>
              </a:rPr>
              <a:t> dos consumidores A e B devem ser $55 e $48, respectivamente.</a:t>
            </a:r>
          </a:p>
          <a:p>
            <a:pPr algn="just"/>
            <a:endParaRPr lang="pt-BR" sz="36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72187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C5B3979B-7192-40FF-BEF3-38D3F0238F5F}"/>
              </a:ext>
            </a:extLst>
          </p:cNvPr>
          <p:cNvSpPr txBox="1">
            <a:spLocks/>
          </p:cNvSpPr>
          <p:nvPr/>
        </p:nvSpPr>
        <p:spPr>
          <a:xfrm>
            <a:off x="407368" y="-27384"/>
            <a:ext cx="11449272"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pt-BR" altLang="en-US" sz="4200" b="1" dirty="0">
                <a:latin typeface="Arial" panose="020B0604020202020204" pitchFamily="34" charset="0"/>
                <a:cs typeface="Arial" panose="020B0604020202020204" pitchFamily="34" charset="0"/>
              </a:rPr>
              <a:t>Financiamento dos Bens Públicos</a:t>
            </a:r>
          </a:p>
        </p:txBody>
      </p:sp>
      <p:sp>
        <p:nvSpPr>
          <p:cNvPr id="5" name="Espaço Reservado para Conteúdo 2">
            <a:extLst>
              <a:ext uri="{FF2B5EF4-FFF2-40B4-BE49-F238E27FC236}">
                <a16:creationId xmlns:a16="http://schemas.microsoft.com/office/drawing/2014/main" id="{00097F1A-3CB7-4335-A42D-710B2941122E}"/>
              </a:ext>
            </a:extLst>
          </p:cNvPr>
          <p:cNvSpPr txBox="1">
            <a:spLocks/>
          </p:cNvSpPr>
          <p:nvPr/>
        </p:nvSpPr>
        <p:spPr>
          <a:xfrm>
            <a:off x="47328" y="1124744"/>
            <a:ext cx="12000656" cy="86409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SzPct val="99000"/>
            </a:pPr>
            <a:r>
              <a:rPr lang="pt-BR" sz="3600" b="0" dirty="0">
                <a:latin typeface="Calibri" panose="020F0502020204030204" pitchFamily="34" charset="0"/>
                <a:cs typeface="Calibri" panose="020F0502020204030204" pitchFamily="34" charset="0"/>
              </a:rPr>
              <a:t>Note que os impostos de </a:t>
            </a:r>
            <a:r>
              <a:rPr lang="pt-BR" sz="3600" b="0" dirty="0" err="1">
                <a:latin typeface="Calibri" panose="020F0502020204030204" pitchFamily="34" charset="0"/>
                <a:cs typeface="Calibri" panose="020F0502020204030204" pitchFamily="34" charset="0"/>
              </a:rPr>
              <a:t>Lindahl</a:t>
            </a:r>
            <a:r>
              <a:rPr lang="pt-BR" sz="3600" b="0" dirty="0">
                <a:latin typeface="Calibri" panose="020F0502020204030204" pitchFamily="34" charset="0"/>
                <a:cs typeface="Calibri" panose="020F0502020204030204" pitchFamily="34" charset="0"/>
              </a:rPr>
              <a:t> são impostos personalizados.</a:t>
            </a:r>
          </a:p>
          <a:p>
            <a:pPr algn="just">
              <a:buSzPct val="99000"/>
            </a:pPr>
            <a:endParaRPr lang="pt-BR" sz="100" b="0" dirty="0">
              <a:latin typeface="Calibri" panose="020F0502020204030204" pitchFamily="34" charset="0"/>
              <a:cs typeface="Calibri" panose="020F0502020204030204" pitchFamily="34" charset="0"/>
            </a:endParaRPr>
          </a:p>
          <a:p>
            <a:pPr algn="just">
              <a:buSzPct val="99000"/>
            </a:pPr>
            <a:r>
              <a:rPr lang="pt-BR" sz="3600" b="0" dirty="0">
                <a:latin typeface="Calibri" panose="020F0502020204030204" pitchFamily="34" charset="0"/>
                <a:cs typeface="Calibri" panose="020F0502020204030204" pitchFamily="34" charset="0"/>
              </a:rPr>
              <a:t>A quantidade ótima de bem público é de 2 unidades, caso o bem não seja divisível.</a:t>
            </a:r>
          </a:p>
          <a:p>
            <a:pPr algn="just">
              <a:buSzPct val="99000"/>
            </a:pPr>
            <a:endParaRPr lang="pt-BR" sz="100" b="0" dirty="0">
              <a:latin typeface="Calibri" panose="020F0502020204030204" pitchFamily="34" charset="0"/>
              <a:cs typeface="Calibri" panose="020F0502020204030204" pitchFamily="34" charset="0"/>
            </a:endParaRPr>
          </a:p>
          <a:p>
            <a:pPr algn="just">
              <a:buSzPct val="99000"/>
            </a:pPr>
            <a:r>
              <a:rPr lang="pt-BR" sz="3600" b="0" dirty="0">
                <a:latin typeface="Calibri" panose="020F0502020204030204" pitchFamily="34" charset="0"/>
                <a:cs typeface="Calibri" panose="020F0502020204030204" pitchFamily="34" charset="0"/>
              </a:rPr>
              <a:t> O excedente social é $20 da primeira unidade mais $3 da segunda. Portanto, o excedente total máximo é $23.</a:t>
            </a:r>
          </a:p>
          <a:p>
            <a:pPr algn="just">
              <a:buSzPct val="99000"/>
            </a:pPr>
            <a:endParaRPr lang="pt-BR" sz="400" b="0" dirty="0">
              <a:latin typeface="Calibri" panose="020F0502020204030204" pitchFamily="34" charset="0"/>
              <a:cs typeface="Calibri" panose="020F0502020204030204" pitchFamily="34" charset="0"/>
            </a:endParaRPr>
          </a:p>
          <a:p>
            <a:pPr algn="just">
              <a:buSzPct val="99000"/>
            </a:pPr>
            <a:r>
              <a:rPr lang="pt-BR" sz="3600" dirty="0">
                <a:latin typeface="Calibri" panose="020F0502020204030204" pitchFamily="34" charset="0"/>
                <a:cs typeface="Calibri" panose="020F0502020204030204" pitchFamily="34" charset="0"/>
              </a:rPr>
              <a:t>Mas quem garante que o benefício marginal de cada um dos agentes econômicos está correto ?</a:t>
            </a:r>
          </a:p>
          <a:p>
            <a:pPr lvl="1" algn="just">
              <a:buSzPct val="99000"/>
            </a:pPr>
            <a:r>
              <a:rPr lang="pt-BR" sz="3600" b="0" dirty="0">
                <a:latin typeface="Calibri" panose="020F0502020204030204" pitchFamily="34" charset="0"/>
                <a:cs typeface="Calibri" panose="020F0502020204030204" pitchFamily="34" charset="0"/>
              </a:rPr>
              <a:t>Eles poderiam declarar um valor mais baixo que o verdadeiro !</a:t>
            </a:r>
          </a:p>
          <a:p>
            <a:pPr algn="just"/>
            <a:endParaRPr lang="pt-BR" sz="36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55311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 calcmode="lin" valueType="num">
                                      <p:cBhvr additive="base">
                                        <p:cTn id="2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 calcmode="lin" valueType="num">
                                      <p:cBhvr additive="base">
                                        <p:cTn id="3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2ECE795-F11A-4A87-ADB1-8C68B2F564CB}"/>
              </a:ext>
            </a:extLst>
          </p:cNvPr>
          <p:cNvSpPr txBox="1">
            <a:spLocks/>
          </p:cNvSpPr>
          <p:nvPr/>
        </p:nvSpPr>
        <p:spPr>
          <a:xfrm>
            <a:off x="407368" y="-27384"/>
            <a:ext cx="11449272"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pt-BR" altLang="en-US" sz="4200" b="1" dirty="0">
                <a:latin typeface="Arial" panose="020B0604020202020204" pitchFamily="34" charset="0"/>
                <a:cs typeface="Arial" panose="020B0604020202020204" pitchFamily="34" charset="0"/>
              </a:rPr>
              <a:t>Financiamento dos Bens Públicos</a:t>
            </a:r>
          </a:p>
        </p:txBody>
      </p:sp>
      <p:sp>
        <p:nvSpPr>
          <p:cNvPr id="5" name="Espaço Reservado para Conteúdo 2">
            <a:extLst>
              <a:ext uri="{FF2B5EF4-FFF2-40B4-BE49-F238E27FC236}">
                <a16:creationId xmlns:a16="http://schemas.microsoft.com/office/drawing/2014/main" id="{7F4F0F3A-6DA7-4BD6-96F0-373567EF0F66}"/>
              </a:ext>
            </a:extLst>
          </p:cNvPr>
          <p:cNvSpPr txBox="1">
            <a:spLocks/>
          </p:cNvSpPr>
          <p:nvPr/>
        </p:nvSpPr>
        <p:spPr>
          <a:xfrm>
            <a:off x="191344" y="1052736"/>
            <a:ext cx="11722758" cy="86409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SzPct val="99000"/>
            </a:pPr>
            <a:r>
              <a:rPr lang="pt-BR" sz="3600" b="0" dirty="0">
                <a:latin typeface="Calibri" panose="020F0502020204030204" pitchFamily="34" charset="0"/>
                <a:cs typeface="Calibri" panose="020F0502020204030204" pitchFamily="34" charset="0"/>
              </a:rPr>
              <a:t>Existe algum mecanismo que incentive o agente econômico a declarar verdadeiramente o valor que ele atribui ao bem público ?</a:t>
            </a:r>
          </a:p>
          <a:p>
            <a:pPr algn="just">
              <a:buSzPct val="99000"/>
            </a:pPr>
            <a:endParaRPr lang="pt-BR" sz="100" b="0" dirty="0">
              <a:latin typeface="Calibri" panose="020F0502020204030204" pitchFamily="34" charset="0"/>
              <a:cs typeface="Calibri" panose="020F0502020204030204" pitchFamily="34" charset="0"/>
            </a:endParaRPr>
          </a:p>
          <a:p>
            <a:pPr algn="just">
              <a:buSzPct val="99000"/>
            </a:pPr>
            <a:r>
              <a:rPr lang="pt-BR" sz="3600" dirty="0">
                <a:latin typeface="Calibri" panose="020F0502020204030204" pitchFamily="34" charset="0"/>
                <a:cs typeface="Calibri" panose="020F0502020204030204" pitchFamily="34" charset="0"/>
              </a:rPr>
              <a:t>O Mecanismo de </a:t>
            </a:r>
            <a:r>
              <a:rPr lang="pt-BR" sz="3600" dirty="0" err="1">
                <a:latin typeface="Calibri" panose="020F0502020204030204" pitchFamily="34" charset="0"/>
                <a:cs typeface="Calibri" panose="020F0502020204030204" pitchFamily="34" charset="0"/>
              </a:rPr>
              <a:t>Groves</a:t>
            </a:r>
            <a:r>
              <a:rPr lang="pt-BR" sz="3600" dirty="0">
                <a:latin typeface="Calibri" panose="020F0502020204030204" pitchFamily="34" charset="0"/>
                <a:cs typeface="Calibri" panose="020F0502020204030204" pitchFamily="34" charset="0"/>
              </a:rPr>
              <a:t>-Clarke (Imposto de Clarke)</a:t>
            </a:r>
          </a:p>
          <a:p>
            <a:pPr algn="just">
              <a:buSzPct val="99000"/>
            </a:pPr>
            <a:r>
              <a:rPr lang="pt-BR" sz="3400" b="0" dirty="0">
                <a:latin typeface="Calibri" panose="020F0502020204030204" pitchFamily="34" charset="0"/>
                <a:cs typeface="Calibri" panose="020F0502020204030204" pitchFamily="34" charset="0"/>
              </a:rPr>
              <a:t>Se um agente é capaz de alterar a decisão social (chamaremos ele de agente pivô), por exemplo, exagerando no seu “lance” para que o bem público seja ofertado, ele deve pagar um imposto correspondente ao prejuízo que causa aos outros com a sua escolha; o imposto de Clarke.</a:t>
            </a:r>
          </a:p>
          <a:p>
            <a:pPr lvl="1" algn="just">
              <a:buSzPct val="99000"/>
            </a:pPr>
            <a:r>
              <a:rPr lang="pt-BR" sz="3200" b="0" dirty="0">
                <a:latin typeface="Calibri" panose="020F0502020204030204" pitchFamily="34" charset="0"/>
                <a:cs typeface="Calibri" panose="020F0502020204030204" pitchFamily="34" charset="0"/>
              </a:rPr>
              <a:t>Dessa forma ele não seria tentado a “exagerar” no seu lance (valor declarado, ou valor bruto).</a:t>
            </a:r>
          </a:p>
        </p:txBody>
      </p:sp>
    </p:spTree>
    <p:extLst>
      <p:ext uri="{BB962C8B-B14F-4D97-AF65-F5344CB8AC3E}">
        <p14:creationId xmlns:p14="http://schemas.microsoft.com/office/powerpoint/2010/main" val="1109717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CCFAA60-14A4-4016-811B-23627E509DD8}"/>
              </a:ext>
            </a:extLst>
          </p:cNvPr>
          <p:cNvSpPr txBox="1">
            <a:spLocks/>
          </p:cNvSpPr>
          <p:nvPr/>
        </p:nvSpPr>
        <p:spPr>
          <a:xfrm>
            <a:off x="407368" y="-27384"/>
            <a:ext cx="11449272"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pt-BR" altLang="en-US" sz="4200" b="1" dirty="0">
                <a:latin typeface="Arial" panose="020B0604020202020204" pitchFamily="34" charset="0"/>
                <a:cs typeface="Arial" panose="020B0604020202020204" pitchFamily="34" charset="0"/>
              </a:rPr>
              <a:t>Financiamento dos Bens Públicos</a:t>
            </a:r>
          </a:p>
        </p:txBody>
      </p:sp>
      <p:sp>
        <p:nvSpPr>
          <p:cNvPr id="5" name="Espaço Reservado para Conteúdo 2">
            <a:extLst>
              <a:ext uri="{FF2B5EF4-FFF2-40B4-BE49-F238E27FC236}">
                <a16:creationId xmlns:a16="http://schemas.microsoft.com/office/drawing/2014/main" id="{374A1884-90BB-4DF7-943F-3CBE0A958991}"/>
              </a:ext>
            </a:extLst>
          </p:cNvPr>
          <p:cNvSpPr txBox="1">
            <a:spLocks/>
          </p:cNvSpPr>
          <p:nvPr/>
        </p:nvSpPr>
        <p:spPr>
          <a:xfrm>
            <a:off x="191344" y="1052736"/>
            <a:ext cx="11722758" cy="86409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SzPct val="99000"/>
            </a:pPr>
            <a:r>
              <a:rPr lang="pt-BR" sz="3600" b="0" dirty="0">
                <a:latin typeface="Calibri" panose="020F0502020204030204" pitchFamily="34" charset="0"/>
                <a:cs typeface="Calibri" panose="020F0502020204030204" pitchFamily="34" charset="0"/>
              </a:rPr>
              <a:t>Suponha que Prefeitura de um município deseje prover uma unidade de um bem público que beneficiará três agentes    (A, B e C). </a:t>
            </a:r>
          </a:p>
          <a:p>
            <a:pPr algn="just">
              <a:buSzPct val="99000"/>
            </a:pPr>
            <a:r>
              <a:rPr lang="pt-BR" sz="3600" b="0" dirty="0">
                <a:latin typeface="Calibri" panose="020F0502020204030204" pitchFamily="34" charset="0"/>
                <a:cs typeface="Calibri" panose="020F0502020204030204" pitchFamily="34" charset="0"/>
              </a:rPr>
              <a:t>O custo de provisão do bem público é de $150 e cada agente deverá arcar com $50, caso a Prefeitura produza o bem público. </a:t>
            </a:r>
          </a:p>
          <a:p>
            <a:pPr algn="just">
              <a:buSzPct val="99000"/>
            </a:pPr>
            <a:r>
              <a:rPr lang="pt-BR" sz="3600" b="0" dirty="0">
                <a:latin typeface="Calibri" panose="020F0502020204030204" pitchFamily="34" charset="0"/>
                <a:cs typeface="Calibri" panose="020F0502020204030204" pitchFamily="34" charset="0"/>
              </a:rPr>
              <a:t>O agentes A e B estão dispostos a sacrificar $30 de consumo (cada) de outros bens em troca da unidade de bem público e o agente C está disposto a sacrificar $120 de consumo de bens privados em troca da unidade do bem público. </a:t>
            </a:r>
            <a:endParaRPr lang="pt-BR" sz="32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7766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9E5DEBE-9194-44E9-9EAC-50CE0DF82895}"/>
              </a:ext>
            </a:extLst>
          </p:cNvPr>
          <p:cNvSpPr txBox="1">
            <a:spLocks/>
          </p:cNvSpPr>
          <p:nvPr/>
        </p:nvSpPr>
        <p:spPr>
          <a:xfrm>
            <a:off x="407368" y="-27384"/>
            <a:ext cx="11449272"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pt-BR" altLang="en-US" sz="4200" b="1" dirty="0">
                <a:latin typeface="Arial" panose="020B0604020202020204" pitchFamily="34" charset="0"/>
                <a:cs typeface="Arial" panose="020B0604020202020204" pitchFamily="34" charset="0"/>
              </a:rPr>
              <a:t>Financiamento dos Bens Públicos</a:t>
            </a:r>
          </a:p>
        </p:txBody>
      </p:sp>
      <p:sp>
        <p:nvSpPr>
          <p:cNvPr id="5" name="Retângulo 4">
            <a:extLst>
              <a:ext uri="{FF2B5EF4-FFF2-40B4-BE49-F238E27FC236}">
                <a16:creationId xmlns:a16="http://schemas.microsoft.com/office/drawing/2014/main" id="{F1EA252E-ABBB-4FB0-AE6D-CBB9F74B8F5A}"/>
              </a:ext>
            </a:extLst>
          </p:cNvPr>
          <p:cNvSpPr/>
          <p:nvPr/>
        </p:nvSpPr>
        <p:spPr>
          <a:xfrm>
            <a:off x="227856" y="836712"/>
            <a:ext cx="7775077" cy="658835"/>
          </a:xfrm>
          <a:prstGeom prst="rect">
            <a:avLst/>
          </a:prstGeom>
        </p:spPr>
        <p:txBody>
          <a:bodyPr wrap="none">
            <a:spAutoFit/>
          </a:bodyPr>
          <a:lstStyle/>
          <a:p>
            <a:pPr marL="571500" indent="-571500">
              <a:lnSpc>
                <a:spcPct val="107000"/>
              </a:lnSpc>
              <a:spcAft>
                <a:spcPts val="800"/>
              </a:spcAft>
              <a:buFont typeface="Arial" panose="020B0604020202020204" pitchFamily="34" charset="0"/>
              <a:buChar char="•"/>
            </a:pPr>
            <a:r>
              <a:rPr lang="pt-BR" sz="3600" b="0" dirty="0">
                <a:solidFill>
                  <a:schemeClr val="tx1"/>
                </a:solidFill>
                <a:latin typeface="Calibri" panose="020F0502020204030204" pitchFamily="34" charset="0"/>
                <a:ea typeface="Calibri" panose="020F0502020204030204" pitchFamily="34" charset="0"/>
                <a:cs typeface="Calibri" panose="020F0502020204030204" pitchFamily="34" charset="0"/>
              </a:rPr>
              <a:t>A tabela abaixo descreve o problema:</a:t>
            </a:r>
          </a:p>
        </p:txBody>
      </p:sp>
      <p:grpSp>
        <p:nvGrpSpPr>
          <p:cNvPr id="6" name="Agrupar 5">
            <a:extLst>
              <a:ext uri="{FF2B5EF4-FFF2-40B4-BE49-F238E27FC236}">
                <a16:creationId xmlns:a16="http://schemas.microsoft.com/office/drawing/2014/main" id="{F90F4C79-5B70-4C40-B7D6-A366DB746D18}"/>
              </a:ext>
            </a:extLst>
          </p:cNvPr>
          <p:cNvGrpSpPr/>
          <p:nvPr/>
        </p:nvGrpSpPr>
        <p:grpSpPr>
          <a:xfrm>
            <a:off x="192360" y="1445874"/>
            <a:ext cx="11771784" cy="2631198"/>
            <a:chOff x="179512" y="483518"/>
            <a:chExt cx="8784976" cy="1800200"/>
          </a:xfrm>
        </p:grpSpPr>
        <p:sp>
          <p:nvSpPr>
            <p:cNvPr id="7" name="Retângulo 6">
              <a:extLst>
                <a:ext uri="{FF2B5EF4-FFF2-40B4-BE49-F238E27FC236}">
                  <a16:creationId xmlns:a16="http://schemas.microsoft.com/office/drawing/2014/main" id="{E6F230E6-1832-4341-AB43-BC405FDD9F0D}"/>
                </a:ext>
              </a:extLst>
            </p:cNvPr>
            <p:cNvSpPr/>
            <p:nvPr/>
          </p:nvSpPr>
          <p:spPr>
            <a:xfrm>
              <a:off x="179512" y="510250"/>
              <a:ext cx="8784976" cy="17734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a:extLst>
                <a:ext uri="{FF2B5EF4-FFF2-40B4-BE49-F238E27FC236}">
                  <a16:creationId xmlns:a16="http://schemas.microsoft.com/office/drawing/2014/main" id="{DF89F953-99D1-4FE6-A353-00F38EC4AA1C}"/>
                </a:ext>
              </a:extLst>
            </p:cNvPr>
            <p:cNvPicPr>
              <a:picLocks noChangeAspect="1"/>
            </p:cNvPicPr>
            <p:nvPr/>
          </p:nvPicPr>
          <p:blipFill>
            <a:blip r:embed="rId2"/>
            <a:stretch>
              <a:fillRect/>
            </a:stretch>
          </p:blipFill>
          <p:spPr>
            <a:xfrm>
              <a:off x="179512" y="483518"/>
              <a:ext cx="8784976" cy="1800200"/>
            </a:xfrm>
            <a:prstGeom prst="rect">
              <a:avLst/>
            </a:prstGeom>
          </p:spPr>
        </p:pic>
      </p:grpSp>
      <p:sp>
        <p:nvSpPr>
          <p:cNvPr id="9" name="CaixaDeTexto 8">
            <a:extLst>
              <a:ext uri="{FF2B5EF4-FFF2-40B4-BE49-F238E27FC236}">
                <a16:creationId xmlns:a16="http://schemas.microsoft.com/office/drawing/2014/main" id="{E045FD6D-0347-4A9C-8444-C730425F0EB2}"/>
              </a:ext>
            </a:extLst>
          </p:cNvPr>
          <p:cNvSpPr txBox="1"/>
          <p:nvPr/>
        </p:nvSpPr>
        <p:spPr>
          <a:xfrm>
            <a:off x="119336" y="4077072"/>
            <a:ext cx="11880304" cy="2708434"/>
          </a:xfrm>
          <a:prstGeom prst="rect">
            <a:avLst/>
          </a:prstGeom>
          <a:noFill/>
        </p:spPr>
        <p:txBody>
          <a:bodyPr wrap="square" rtlCol="0">
            <a:spAutoFit/>
          </a:bodyPr>
          <a:lstStyle/>
          <a:p>
            <a:pPr marL="571500" indent="-571500" algn="just">
              <a:buFont typeface="Arial" panose="020B0604020202020204" pitchFamily="34" charset="0"/>
              <a:buChar char="•"/>
            </a:pPr>
            <a:r>
              <a:rPr lang="pt-BR" sz="3400" b="0" dirty="0">
                <a:solidFill>
                  <a:schemeClr val="tx1"/>
                </a:solidFill>
                <a:latin typeface="Calibri" panose="020F0502020204030204" pitchFamily="34" charset="0"/>
                <a:cs typeface="Calibri" panose="020F0502020204030204" pitchFamily="34" charset="0"/>
              </a:rPr>
              <a:t>Eficiência na provisão de um bem público </a:t>
            </a:r>
            <a:r>
              <a:rPr lang="pt-BR" sz="3400" b="0" dirty="0">
                <a:solidFill>
                  <a:schemeClr val="tx1"/>
                </a:solidFill>
                <a:latin typeface="Calibri" panose="020F0502020204030204" pitchFamily="34" charset="0"/>
                <a:cs typeface="Calibri" panose="020F0502020204030204" pitchFamily="34" charset="0"/>
                <a:sym typeface="Symbol" panose="05050102010706020507" pitchFamily="18" charset="2"/>
              </a:rPr>
              <a:t> </a:t>
            </a:r>
            <a:r>
              <a:rPr lang="pt-BR" sz="3400" b="0" dirty="0" err="1">
                <a:solidFill>
                  <a:schemeClr val="tx1"/>
                </a:solidFill>
                <a:latin typeface="Calibri" panose="020F0502020204030204" pitchFamily="34" charset="0"/>
                <a:cs typeface="Calibri" panose="020F0502020204030204" pitchFamily="34" charset="0"/>
                <a:sym typeface="Symbol" panose="05050102010706020507" pitchFamily="18" charset="2"/>
              </a:rPr>
              <a:t>BMg</a:t>
            </a:r>
            <a:r>
              <a:rPr lang="pt-BR" sz="3400" b="0" dirty="0">
                <a:solidFill>
                  <a:schemeClr val="tx1"/>
                </a:solidFill>
                <a:latin typeface="Calibri" panose="020F0502020204030204" pitchFamily="34" charset="0"/>
                <a:cs typeface="Calibri" panose="020F0502020204030204" pitchFamily="34" charset="0"/>
                <a:sym typeface="Symbol" panose="05050102010706020507" pitchFamily="18" charset="2"/>
              </a:rPr>
              <a:t> &gt; </a:t>
            </a:r>
            <a:r>
              <a:rPr lang="pt-BR" sz="3400" b="0" dirty="0" err="1">
                <a:solidFill>
                  <a:schemeClr val="tx1"/>
                </a:solidFill>
                <a:latin typeface="Calibri" panose="020F0502020204030204" pitchFamily="34" charset="0"/>
                <a:cs typeface="Calibri" panose="020F0502020204030204" pitchFamily="34" charset="0"/>
                <a:sym typeface="Symbol" panose="05050102010706020507" pitchFamily="18" charset="2"/>
              </a:rPr>
              <a:t>CMg</a:t>
            </a:r>
            <a:r>
              <a:rPr lang="pt-BR" sz="3400" b="0" dirty="0">
                <a:solidFill>
                  <a:schemeClr val="tx1"/>
                </a:solidFill>
                <a:latin typeface="Calibri" panose="020F0502020204030204" pitchFamily="34" charset="0"/>
                <a:cs typeface="Calibri" panose="020F0502020204030204" pitchFamily="34" charset="0"/>
                <a:sym typeface="Symbol" panose="05050102010706020507" pitchFamily="18" charset="2"/>
              </a:rPr>
              <a:t>.</a:t>
            </a:r>
            <a:endParaRPr lang="pt-BR" sz="3400" b="0" dirty="0">
              <a:solidFill>
                <a:schemeClr val="tx1"/>
              </a:solidFill>
              <a:latin typeface="Calibri" panose="020F0502020204030204" pitchFamily="34" charset="0"/>
              <a:cs typeface="Calibri" panose="020F0502020204030204" pitchFamily="34" charset="0"/>
            </a:endParaRPr>
          </a:p>
          <a:p>
            <a:pPr marL="571500" indent="-571500" algn="just">
              <a:buFont typeface="Arial" panose="020B0604020202020204" pitchFamily="34" charset="0"/>
              <a:buChar char="•"/>
            </a:pPr>
            <a:r>
              <a:rPr lang="pt-BR" sz="3400" b="0" dirty="0">
                <a:solidFill>
                  <a:schemeClr val="tx1"/>
                </a:solidFill>
                <a:latin typeface="Calibri" panose="020F0502020204030204" pitchFamily="34" charset="0"/>
                <a:cs typeface="Calibri" panose="020F0502020204030204" pitchFamily="34" charset="0"/>
              </a:rPr>
              <a:t>Note então que é eficiente prover o bem público pois a soma dos valores brutos excede o custo do bem público (180 &gt; 150). Entretanto, no caso de uma votação, o bem público não seria ofertado, pois os valores líquidos de A e B são negativos.</a:t>
            </a:r>
          </a:p>
        </p:txBody>
      </p:sp>
    </p:spTree>
    <p:extLst>
      <p:ext uri="{BB962C8B-B14F-4D97-AF65-F5344CB8AC3E}">
        <p14:creationId xmlns:p14="http://schemas.microsoft.com/office/powerpoint/2010/main" val="102321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3D16070-695D-474B-82E6-3C9CFB47BA43}"/>
              </a:ext>
            </a:extLst>
          </p:cNvPr>
          <p:cNvSpPr txBox="1">
            <a:spLocks/>
          </p:cNvSpPr>
          <p:nvPr/>
        </p:nvSpPr>
        <p:spPr>
          <a:xfrm>
            <a:off x="407368" y="-27384"/>
            <a:ext cx="11449272"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pt-BR" altLang="en-US" sz="4200" b="1" dirty="0">
                <a:latin typeface="Arial" panose="020B0604020202020204" pitchFamily="34" charset="0"/>
                <a:cs typeface="Arial" panose="020B0604020202020204" pitchFamily="34" charset="0"/>
              </a:rPr>
              <a:t>Financiamento dos Bens Públicos</a:t>
            </a:r>
          </a:p>
        </p:txBody>
      </p:sp>
      <p:sp>
        <p:nvSpPr>
          <p:cNvPr id="5" name="CaixaDeTexto 4">
            <a:extLst>
              <a:ext uri="{FF2B5EF4-FFF2-40B4-BE49-F238E27FC236}">
                <a16:creationId xmlns:a16="http://schemas.microsoft.com/office/drawing/2014/main" id="{AA9AAFCA-3CFC-4D1E-BB2D-239287CB37C6}"/>
              </a:ext>
            </a:extLst>
          </p:cNvPr>
          <p:cNvSpPr txBox="1"/>
          <p:nvPr/>
        </p:nvSpPr>
        <p:spPr>
          <a:xfrm>
            <a:off x="119336" y="980728"/>
            <a:ext cx="11880304" cy="5524589"/>
          </a:xfrm>
          <a:prstGeom prst="rect">
            <a:avLst/>
          </a:prstGeom>
          <a:noFill/>
        </p:spPr>
        <p:txBody>
          <a:bodyPr wrap="square" rtlCol="0">
            <a:spAutoFit/>
          </a:bodyPr>
          <a:lstStyle/>
          <a:p>
            <a:pPr marL="571500" indent="-571500" algn="just">
              <a:buFont typeface="Arial" panose="020B0604020202020204" pitchFamily="34" charset="0"/>
              <a:buChar char="•"/>
            </a:pPr>
            <a:r>
              <a:rPr lang="pt-BR" sz="3500" b="0" dirty="0">
                <a:solidFill>
                  <a:schemeClr val="tx1"/>
                </a:solidFill>
                <a:latin typeface="Calibri" panose="020F0502020204030204" pitchFamily="34" charset="0"/>
                <a:cs typeface="Calibri" panose="020F0502020204030204" pitchFamily="34" charset="0"/>
              </a:rPr>
              <a:t>O Agente C é único pivô, pois sua decisão altera a soma dos valores líquidos para mais ou menos do que o custo do bem público. Por conta disso C deveria pagar o imposto de Clarke na medida do prejuízo que causa aos outros com a sua escolha; dessa forma ele não seria tentado a “exagerar” no seu lance (valor declarado, ou valor bruto).</a:t>
            </a:r>
          </a:p>
          <a:p>
            <a:pPr marL="1028700" lvl="1" indent="-571500" algn="just">
              <a:buFont typeface="Arial" panose="020B0604020202020204" pitchFamily="34" charset="0"/>
              <a:buChar char="•"/>
            </a:pPr>
            <a:r>
              <a:rPr lang="pt-BR" sz="3500" b="0" dirty="0">
                <a:solidFill>
                  <a:schemeClr val="tx1"/>
                </a:solidFill>
                <a:latin typeface="Calibri" panose="020F0502020204030204" pitchFamily="34" charset="0"/>
                <a:cs typeface="Calibri" panose="020F0502020204030204" pitchFamily="34" charset="0"/>
              </a:rPr>
              <a:t>Ele possui esse incentivo, para fazer com que o bem público seja ofertado. Como evitar isso ?</a:t>
            </a:r>
          </a:p>
          <a:p>
            <a:pPr marL="1028700" lvl="1" indent="-571500" algn="just">
              <a:buFont typeface="Arial" panose="020B0604020202020204" pitchFamily="34" charset="0"/>
              <a:buChar char="•"/>
            </a:pPr>
            <a:endParaRPr lang="pt-BR" sz="300" b="0" dirty="0">
              <a:solidFill>
                <a:schemeClr val="tx1"/>
              </a:solidFill>
              <a:latin typeface="Calibri" panose="020F0502020204030204" pitchFamily="34" charset="0"/>
              <a:cs typeface="Calibri" panose="020F0502020204030204" pitchFamily="34" charset="0"/>
            </a:endParaRPr>
          </a:p>
          <a:p>
            <a:pPr marL="571500" indent="-571500" algn="just">
              <a:buFont typeface="Arial" panose="020B0604020202020204" pitchFamily="34" charset="0"/>
              <a:buChar char="•"/>
            </a:pPr>
            <a:r>
              <a:rPr lang="pt-BR" sz="3500" b="0" dirty="0">
                <a:solidFill>
                  <a:schemeClr val="tx1"/>
                </a:solidFill>
                <a:latin typeface="Calibri" panose="020F0502020204030204" pitchFamily="34" charset="0"/>
                <a:cs typeface="Calibri" panose="020F0502020204030204" pitchFamily="34" charset="0"/>
              </a:rPr>
              <a:t>Nesse caso, ele (o pivô) pagaria um imposto de Clarke de 40, mas ainda teria um ganho líquido de 30.</a:t>
            </a:r>
          </a:p>
        </p:txBody>
      </p:sp>
    </p:spTree>
    <p:extLst>
      <p:ext uri="{BB962C8B-B14F-4D97-AF65-F5344CB8AC3E}">
        <p14:creationId xmlns:p14="http://schemas.microsoft.com/office/powerpoint/2010/main" val="2351863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ítulo 1"/>
          <p:cNvSpPr>
            <a:spLocks noGrp="1"/>
          </p:cNvSpPr>
          <p:nvPr>
            <p:ph type="title"/>
          </p:nvPr>
        </p:nvSpPr>
        <p:spPr>
          <a:xfrm>
            <a:off x="667816" y="-30832"/>
            <a:ext cx="10972800" cy="1371600"/>
          </a:xfrm>
        </p:spPr>
        <p:txBody>
          <a:bodyPr/>
          <a:lstStyle/>
          <a:p>
            <a:pPr algn="ctr"/>
            <a:r>
              <a:rPr lang="pt-BR" altLang="en-US" sz="4800" b="1" dirty="0">
                <a:solidFill>
                  <a:schemeClr val="tx1"/>
                </a:solidFill>
                <a:latin typeface="Calibri" panose="020F0502020204030204" pitchFamily="34" charset="0"/>
                <a:cs typeface="Calibri" panose="020F0502020204030204" pitchFamily="34" charset="0"/>
              </a:rPr>
              <a:t>Observação: Os Bens </a:t>
            </a:r>
            <a:r>
              <a:rPr lang="pt-BR" altLang="en-US" sz="4800" b="1" dirty="0" err="1">
                <a:solidFill>
                  <a:schemeClr val="tx1"/>
                </a:solidFill>
                <a:latin typeface="Calibri" panose="020F0502020204030204" pitchFamily="34" charset="0"/>
                <a:cs typeface="Calibri" panose="020F0502020204030204" pitchFamily="34" charset="0"/>
              </a:rPr>
              <a:t>Semi-Públicos</a:t>
            </a:r>
            <a:endParaRPr lang="pt-BR" altLang="en-US" sz="4800" b="1" dirty="0">
              <a:solidFill>
                <a:schemeClr val="tx1"/>
              </a:solidFill>
              <a:latin typeface="Calibri" panose="020F0502020204030204" pitchFamily="34" charset="0"/>
              <a:cs typeface="Calibri" panose="020F0502020204030204" pitchFamily="34" charset="0"/>
            </a:endParaRPr>
          </a:p>
        </p:txBody>
      </p:sp>
      <p:sp>
        <p:nvSpPr>
          <p:cNvPr id="58371" name="Espaço Reservado para Conteúdo 2"/>
          <p:cNvSpPr>
            <a:spLocks noGrp="1"/>
          </p:cNvSpPr>
          <p:nvPr>
            <p:ph idx="1"/>
          </p:nvPr>
        </p:nvSpPr>
        <p:spPr>
          <a:xfrm>
            <a:off x="263352" y="1126976"/>
            <a:ext cx="11737304" cy="3886200"/>
          </a:xfrm>
        </p:spPr>
        <p:txBody>
          <a:bodyPr/>
          <a:lstStyle/>
          <a:p>
            <a:pPr algn="just">
              <a:buClrTx/>
              <a:buFont typeface="Arial" panose="020B0604020202020204" pitchFamily="34" charset="0"/>
              <a:buChar char="•"/>
            </a:pPr>
            <a:r>
              <a:rPr lang="pt-BR" altLang="en-US" sz="4000" dirty="0">
                <a:latin typeface="Calibri" panose="020F0502020204030204" pitchFamily="34" charset="0"/>
                <a:cs typeface="Calibri" panose="020F0502020204030204" pitchFamily="34" charset="0"/>
              </a:rPr>
              <a:t>São bens oferecidos tanto pelo governo quanto pelo setor privado, tendo em vista limites na produção privada ou limites na renda da população para alcançar estes bens.</a:t>
            </a:r>
          </a:p>
          <a:p>
            <a:pPr algn="just">
              <a:buClrTx/>
              <a:buFont typeface="Arial" panose="020B0604020202020204" pitchFamily="34" charset="0"/>
              <a:buChar char="•"/>
            </a:pPr>
            <a:endParaRPr lang="pt-BR" altLang="en-US" sz="600" dirty="0">
              <a:latin typeface="Calibri" panose="020F0502020204030204" pitchFamily="34" charset="0"/>
              <a:cs typeface="Calibri" panose="020F0502020204030204" pitchFamily="34" charset="0"/>
            </a:endParaRPr>
          </a:p>
          <a:p>
            <a:pPr algn="just">
              <a:buClrTx/>
              <a:buFont typeface="Arial" panose="020B0604020202020204" pitchFamily="34" charset="0"/>
              <a:buChar char="•"/>
            </a:pPr>
            <a:r>
              <a:rPr lang="pt-BR" altLang="en-US" sz="4000" dirty="0">
                <a:latin typeface="Calibri" panose="020F0502020204030204" pitchFamily="34" charset="0"/>
                <a:cs typeface="Calibri" panose="020F0502020204030204" pitchFamily="34" charset="0"/>
              </a:rPr>
              <a:t>Note então, que estão sujeitos ao princípio da exclusão, quando ofertados pelo setor privado.</a:t>
            </a:r>
          </a:p>
          <a:p>
            <a:pPr algn="just">
              <a:buClrTx/>
              <a:buFont typeface="Arial" panose="020B0604020202020204" pitchFamily="34" charset="0"/>
              <a:buChar char="•"/>
            </a:pPr>
            <a:endParaRPr lang="pt-BR" altLang="en-US" sz="200" dirty="0">
              <a:latin typeface="Calibri" panose="020F0502020204030204" pitchFamily="34" charset="0"/>
              <a:cs typeface="Calibri" panose="020F0502020204030204" pitchFamily="34" charset="0"/>
            </a:endParaRPr>
          </a:p>
          <a:p>
            <a:pPr lvl="1" algn="just">
              <a:buClrTx/>
              <a:buFont typeface="Arial" panose="020B0604020202020204" pitchFamily="34" charset="0"/>
              <a:buChar char="•"/>
            </a:pPr>
            <a:r>
              <a:rPr lang="pt-BR" altLang="en-US" sz="4000" dirty="0">
                <a:latin typeface="Calibri" panose="020F0502020204030204" pitchFamily="34" charset="0"/>
                <a:cs typeface="Calibri" panose="020F0502020204030204" pitchFamily="34" charset="0"/>
              </a:rPr>
              <a:t>Exemplo: saúde, educação,...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8371">
                                            <p:txEl>
                                              <p:pRg st="2" end="2"/>
                                            </p:txEl>
                                          </p:spTgt>
                                        </p:tgtEl>
                                        <p:attrNameLst>
                                          <p:attrName>style.visibility</p:attrName>
                                        </p:attrNameLst>
                                      </p:cBhvr>
                                      <p:to>
                                        <p:strVal val="visible"/>
                                      </p:to>
                                    </p:set>
                                    <p:anim calcmode="lin" valueType="num">
                                      <p:cBhvr additive="base">
                                        <p:cTn id="7" dur="500" fill="hold"/>
                                        <p:tgtEl>
                                          <p:spTgt spid="5837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371">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8371">
                                            <p:txEl>
                                              <p:pRg st="4" end="4"/>
                                            </p:txEl>
                                          </p:spTgt>
                                        </p:tgtEl>
                                        <p:attrNameLst>
                                          <p:attrName>style.visibility</p:attrName>
                                        </p:attrNameLst>
                                      </p:cBhvr>
                                      <p:to>
                                        <p:strVal val="visible"/>
                                      </p:to>
                                    </p:set>
                                    <p:anim calcmode="lin" valueType="num">
                                      <p:cBhvr additive="base">
                                        <p:cTn id="11" dur="500" fill="hold"/>
                                        <p:tgtEl>
                                          <p:spTgt spid="58371">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837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ítulo 1"/>
          <p:cNvSpPr>
            <a:spLocks noGrp="1"/>
          </p:cNvSpPr>
          <p:nvPr>
            <p:ph type="title"/>
          </p:nvPr>
        </p:nvSpPr>
        <p:spPr>
          <a:xfrm>
            <a:off x="1631504" y="620688"/>
            <a:ext cx="8229600" cy="757237"/>
          </a:xfrm>
        </p:spPr>
        <p:txBody>
          <a:bodyPr/>
          <a:lstStyle/>
          <a:p>
            <a:pPr algn="ctr"/>
            <a:r>
              <a:rPr lang="en-US" altLang="en-US" sz="4800" b="1" dirty="0" err="1">
                <a:solidFill>
                  <a:schemeClr val="tx1"/>
                </a:solidFill>
                <a:latin typeface="Calibri" panose="020F0502020204030204" pitchFamily="34" charset="0"/>
                <a:cs typeface="Calibri" panose="020F0502020204030204" pitchFamily="34" charset="0"/>
              </a:rPr>
              <a:t>Recursos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Comuns</a:t>
            </a:r>
            <a:br>
              <a:rPr lang="en-US" altLang="en-US" sz="4800" b="1" dirty="0">
                <a:solidFill>
                  <a:schemeClr val="tx1"/>
                </a:solidFill>
                <a:latin typeface="Calibri" panose="020F0502020204030204" pitchFamily="34" charset="0"/>
                <a:cs typeface="Calibri" panose="020F0502020204030204" pitchFamily="34" charset="0"/>
              </a:rPr>
            </a:br>
            <a:endParaRPr lang="pt-BR" altLang="en-US" sz="4800" dirty="0">
              <a:solidFill>
                <a:schemeClr val="tx1"/>
              </a:solidFill>
              <a:latin typeface="Calibri" panose="020F0502020204030204" pitchFamily="34" charset="0"/>
              <a:cs typeface="Calibri" panose="020F0502020204030204" pitchFamily="34" charset="0"/>
            </a:endParaRPr>
          </a:p>
        </p:txBody>
      </p:sp>
      <p:sp>
        <p:nvSpPr>
          <p:cNvPr id="59395" name="Espaço Reservado para Conteúdo 2"/>
          <p:cNvSpPr>
            <a:spLocks noGrp="1"/>
          </p:cNvSpPr>
          <p:nvPr>
            <p:ph idx="1"/>
          </p:nvPr>
        </p:nvSpPr>
        <p:spPr>
          <a:xfrm>
            <a:off x="119336" y="766936"/>
            <a:ext cx="11953328" cy="3886200"/>
          </a:xfrm>
        </p:spPr>
        <p:txBody>
          <a:bodyPr/>
          <a:lstStyle/>
          <a:p>
            <a:pPr>
              <a:lnSpc>
                <a:spcPct val="90000"/>
              </a:lnSpc>
              <a:buClrTx/>
              <a:buSzPct val="90000"/>
              <a:buFont typeface="Arial" panose="020B0604020202020204" pitchFamily="34" charset="0"/>
              <a:buChar char="•"/>
            </a:pPr>
            <a:endParaRPr lang="en-US" altLang="en-US" sz="4000" b="1" dirty="0">
              <a:latin typeface="Calibri" panose="020F0502020204030204" pitchFamily="34" charset="0"/>
              <a:cs typeface="Calibri" panose="020F0502020204030204" pitchFamily="34" charset="0"/>
            </a:endParaRPr>
          </a:p>
          <a:p>
            <a:pPr>
              <a:lnSpc>
                <a:spcPct val="55000"/>
              </a:lnSpc>
              <a:buSzPct val="90000"/>
              <a:buFont typeface="Arial" panose="020B0604020202020204" pitchFamily="34" charset="0"/>
              <a:buChar char="•"/>
            </a:pPr>
            <a:r>
              <a:rPr lang="en-US" altLang="en-US" sz="4000" dirty="0">
                <a:latin typeface="Calibri" panose="020F0502020204030204" pitchFamily="34" charset="0"/>
                <a:cs typeface="Calibri" panose="020F0502020204030204" pitchFamily="34" charset="0"/>
              </a:rPr>
              <a:t>São </a:t>
            </a:r>
            <a:r>
              <a:rPr lang="en-US" altLang="en-US" sz="4000" b="1" dirty="0" err="1">
                <a:latin typeface="Calibri" panose="020F0502020204030204" pitchFamily="34" charset="0"/>
                <a:cs typeface="Calibri" panose="020F0502020204030204" pitchFamily="34" charset="0"/>
              </a:rPr>
              <a:t>não</a:t>
            </a:r>
            <a:r>
              <a:rPr lang="en-US" altLang="en-US" sz="4000" b="1" dirty="0">
                <a:latin typeface="Calibri" panose="020F0502020204030204" pitchFamily="34" charset="0"/>
                <a:cs typeface="Calibri" panose="020F0502020204030204" pitchFamily="34" charset="0"/>
              </a:rPr>
              <a:t> </a:t>
            </a:r>
            <a:r>
              <a:rPr lang="en-US" altLang="en-US" sz="4000" b="1" dirty="0" err="1">
                <a:latin typeface="Calibri" panose="020F0502020204030204" pitchFamily="34" charset="0"/>
                <a:cs typeface="Calibri" panose="020F0502020204030204" pitchFamily="34" charset="0"/>
              </a:rPr>
              <a:t>excludentes</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porém</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são</a:t>
            </a:r>
            <a:r>
              <a:rPr lang="en-US" altLang="en-US" sz="4000" dirty="0">
                <a:latin typeface="Calibri" panose="020F0502020204030204" pitchFamily="34" charset="0"/>
                <a:cs typeface="Calibri" panose="020F0502020204030204" pitchFamily="34" charset="0"/>
              </a:rPr>
              <a:t> </a:t>
            </a:r>
            <a:r>
              <a:rPr lang="en-US" altLang="en-US" sz="4000" b="1" dirty="0" err="1">
                <a:latin typeface="Calibri" panose="020F0502020204030204" pitchFamily="34" charset="0"/>
                <a:cs typeface="Calibri" panose="020F0502020204030204" pitchFamily="34" charset="0"/>
              </a:rPr>
              <a:t>rivais</a:t>
            </a:r>
            <a:r>
              <a:rPr lang="en-US" altLang="en-US" sz="4000" dirty="0">
                <a:latin typeface="Calibri" panose="020F0502020204030204" pitchFamily="34" charset="0"/>
                <a:cs typeface="Calibri" panose="020F0502020204030204" pitchFamily="34" charset="0"/>
              </a:rPr>
              <a:t>.</a:t>
            </a:r>
          </a:p>
          <a:p>
            <a:pPr lvl="1">
              <a:lnSpc>
                <a:spcPct val="55000"/>
              </a:lnSpc>
              <a:buClrTx/>
              <a:buSzPct val="90000"/>
              <a:buFont typeface="Arial" panose="020B0604020202020204" pitchFamily="34" charset="0"/>
              <a:buChar char="•"/>
            </a:pPr>
            <a:endParaRPr lang="en-US" altLang="en-US" sz="800" dirty="0">
              <a:latin typeface="Calibri" panose="020F0502020204030204" pitchFamily="34" charset="0"/>
              <a:cs typeface="Calibri" panose="020F0502020204030204" pitchFamily="34" charset="0"/>
            </a:endParaRPr>
          </a:p>
          <a:p>
            <a:pPr>
              <a:buSzPct val="90000"/>
              <a:buFont typeface="Arial" panose="020B0604020202020204" pitchFamily="34" charset="0"/>
              <a:buChar char="•"/>
            </a:pPr>
            <a:r>
              <a:rPr lang="en-US" altLang="en-US" sz="4000" dirty="0">
                <a:latin typeface="Calibri" panose="020F0502020204030204" pitchFamily="34" charset="0"/>
                <a:cs typeface="Calibri" panose="020F0502020204030204" pitchFamily="34" charset="0"/>
              </a:rPr>
              <a:t>A “</a:t>
            </a:r>
            <a:r>
              <a:rPr lang="en-US" altLang="en-US" sz="4000" b="1" dirty="0" err="1">
                <a:latin typeface="Calibri" panose="020F0502020204030204" pitchFamily="34" charset="0"/>
                <a:cs typeface="Calibri" panose="020F0502020204030204" pitchFamily="34" charset="0"/>
              </a:rPr>
              <a:t>Tragédia</a:t>
            </a:r>
            <a:r>
              <a:rPr lang="en-US" altLang="en-US" sz="4000" b="1" dirty="0">
                <a:latin typeface="Calibri" panose="020F0502020204030204" pitchFamily="34" charset="0"/>
                <a:cs typeface="Calibri" panose="020F0502020204030204" pitchFamily="34" charset="0"/>
              </a:rPr>
              <a:t> dos </a:t>
            </a:r>
            <a:r>
              <a:rPr lang="en-US" altLang="en-US" sz="4000" b="1" dirty="0" err="1">
                <a:latin typeface="Calibri" panose="020F0502020204030204" pitchFamily="34" charset="0"/>
                <a:cs typeface="Calibri" panose="020F0502020204030204" pitchFamily="34" charset="0"/>
              </a:rPr>
              <a:t>Comuns</a:t>
            </a:r>
            <a:r>
              <a:rPr lang="en-US" altLang="en-US" sz="4000" dirty="0">
                <a:latin typeface="Calibri" panose="020F0502020204030204" pitchFamily="34" charset="0"/>
                <a:cs typeface="Calibri" panose="020F0502020204030204" pitchFamily="34" charset="0"/>
              </a:rPr>
              <a:t>” → </a:t>
            </a:r>
            <a:r>
              <a:rPr lang="en-US" altLang="en-US" sz="4000" dirty="0" err="1">
                <a:latin typeface="Calibri" panose="020F0502020204030204" pitchFamily="34" charset="0"/>
                <a:cs typeface="Calibri" panose="020F0502020204030204" pitchFamily="34" charset="0"/>
              </a:rPr>
              <a:t>utilização</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em</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excesso</a:t>
            </a:r>
            <a:r>
              <a:rPr lang="en-US" altLang="en-US" sz="4000" dirty="0">
                <a:latin typeface="Calibri" panose="020F0502020204030204" pitchFamily="34" charset="0"/>
                <a:cs typeface="Calibri" panose="020F0502020204030204" pitchFamily="34" charset="0"/>
              </a:rPr>
              <a:t>.</a:t>
            </a:r>
            <a:r>
              <a:rPr lang="pt-BR" dirty="0">
                <a:latin typeface="Calibri" panose="020F0502020204030204" pitchFamily="34" charset="0"/>
                <a:cs typeface="Calibri" panose="020F0502020204030204" pitchFamily="34" charset="0"/>
              </a:rPr>
              <a:t> </a:t>
            </a:r>
          </a:p>
          <a:p>
            <a:pPr lvl="1">
              <a:buSzPct val="90000"/>
              <a:buFont typeface="Arial" panose="020B0604020202020204" pitchFamily="34" charset="0"/>
              <a:buChar char="•"/>
            </a:pPr>
            <a:r>
              <a:rPr lang="pt-BR" dirty="0">
                <a:latin typeface="Calibri" panose="020F0502020204030204" pitchFamily="34" charset="0"/>
                <a:cs typeface="Calibri" panose="020F0502020204030204" pitchFamily="34" charset="0"/>
              </a:rPr>
              <a:t>Garrett </a:t>
            </a:r>
            <a:r>
              <a:rPr lang="pt-BR" dirty="0" err="1">
                <a:latin typeface="Calibri" panose="020F0502020204030204" pitchFamily="34" charset="0"/>
                <a:cs typeface="Calibri" panose="020F0502020204030204" pitchFamily="34" charset="0"/>
              </a:rPr>
              <a:t>Hardin</a:t>
            </a:r>
            <a:r>
              <a:rPr lang="pt-BR" sz="3624" dirty="0">
                <a:latin typeface="Calibri" panose="020F0502020204030204" pitchFamily="34" charset="0"/>
                <a:cs typeface="Calibri" panose="020F0502020204030204" pitchFamily="34" charset="0"/>
              </a:rPr>
              <a:t> (1968).</a:t>
            </a:r>
            <a:endParaRPr lang="pt-BR" sz="3624" dirty="0">
              <a:cs typeface="Calibri" panose="020F0502020204030204" pitchFamily="34" charset="0"/>
            </a:endParaRPr>
          </a:p>
          <a:p>
            <a:pPr lvl="1">
              <a:buSzPct val="90000"/>
              <a:buFont typeface="Arial" panose="020B0604020202020204" pitchFamily="34" charset="0"/>
              <a:buChar char="•"/>
            </a:pPr>
            <a:endParaRPr lang="en-US" altLang="en-US" sz="1900" dirty="0">
              <a:latin typeface="Calibri" panose="020F0502020204030204" pitchFamily="34" charset="0"/>
              <a:cs typeface="Calibri" panose="020F0502020204030204" pitchFamily="34" charset="0"/>
            </a:endParaRPr>
          </a:p>
          <a:p>
            <a:pPr marL="959212" lvl="1" indent="-571500">
              <a:lnSpc>
                <a:spcPct val="55000"/>
              </a:lnSpc>
              <a:buSzPct val="90000"/>
              <a:buFont typeface="Arial" panose="020B0604020202020204" pitchFamily="34" charset="0"/>
              <a:buChar char="•"/>
            </a:pPr>
            <a:r>
              <a:rPr lang="en-US" altLang="en-US" sz="3800" b="1" dirty="0" err="1">
                <a:latin typeface="Calibri" panose="020F0502020204030204" pitchFamily="34" charset="0"/>
                <a:cs typeface="Calibri" panose="020F0502020204030204" pitchFamily="34" charset="0"/>
              </a:rPr>
              <a:t>Conclusão</a:t>
            </a:r>
            <a:r>
              <a:rPr lang="en-US" altLang="en-US" sz="3800" b="1" dirty="0">
                <a:latin typeface="Calibri" panose="020F0502020204030204" pitchFamily="34" charset="0"/>
                <a:cs typeface="Calibri" panose="020F0502020204030204" pitchFamily="34" charset="0"/>
              </a:rPr>
              <a:t>:</a:t>
            </a:r>
            <a:r>
              <a:rPr lang="en-US" altLang="en-US" sz="3800" dirty="0">
                <a:latin typeface="Calibri" panose="020F0502020204030204" pitchFamily="34" charset="0"/>
                <a:cs typeface="Calibri" panose="020F0502020204030204" pitchFamily="34" charset="0"/>
              </a:rPr>
              <a:t> a </a:t>
            </a:r>
            <a:r>
              <a:rPr lang="en-US" altLang="en-US" sz="3800" dirty="0" err="1">
                <a:latin typeface="Calibri" panose="020F0502020204030204" pitchFamily="34" charset="0"/>
                <a:cs typeface="Calibri" panose="020F0502020204030204" pitchFamily="34" charset="0"/>
              </a:rPr>
              <a:t>importância</a:t>
            </a:r>
            <a:r>
              <a:rPr lang="en-US" altLang="en-US" sz="3800" dirty="0">
                <a:latin typeface="Calibri" panose="020F0502020204030204" pitchFamily="34" charset="0"/>
                <a:cs typeface="Calibri" panose="020F0502020204030204" pitchFamily="34" charset="0"/>
              </a:rPr>
              <a:t> dos </a:t>
            </a:r>
            <a:r>
              <a:rPr lang="en-US" altLang="en-US" sz="3800" dirty="0" err="1">
                <a:latin typeface="Calibri" panose="020F0502020204030204" pitchFamily="34" charset="0"/>
                <a:cs typeface="Calibri" panose="020F0502020204030204" pitchFamily="34" charset="0"/>
              </a:rPr>
              <a:t>direitos</a:t>
            </a:r>
            <a:r>
              <a:rPr lang="en-US" altLang="en-US" sz="3800" dirty="0">
                <a:latin typeface="Calibri" panose="020F0502020204030204" pitchFamily="34" charset="0"/>
                <a:cs typeface="Calibri" panose="020F0502020204030204" pitchFamily="34" charset="0"/>
              </a:rPr>
              <a:t> de </a:t>
            </a:r>
            <a:r>
              <a:rPr lang="en-US" altLang="en-US" sz="3800" dirty="0" err="1">
                <a:latin typeface="Calibri" panose="020F0502020204030204" pitchFamily="34" charset="0"/>
                <a:cs typeface="Calibri" panose="020F0502020204030204" pitchFamily="34" charset="0"/>
              </a:rPr>
              <a:t>propriedade</a:t>
            </a:r>
            <a:r>
              <a:rPr lang="en-US" altLang="en-US" sz="3800" dirty="0">
                <a:latin typeface="Calibri" panose="020F0502020204030204" pitchFamily="34" charset="0"/>
                <a:cs typeface="Calibri" panose="020F0502020204030204" pitchFamily="34" charset="0"/>
              </a:rPr>
              <a:t>.</a:t>
            </a:r>
          </a:p>
          <a:p>
            <a:pPr marL="959212" lvl="1" indent="-571500">
              <a:lnSpc>
                <a:spcPct val="55000"/>
              </a:lnSpc>
              <a:buSzPct val="90000"/>
              <a:buFont typeface="Arial" panose="020B0604020202020204" pitchFamily="34" charset="0"/>
              <a:buChar char="•"/>
            </a:pPr>
            <a:endParaRPr lang="en-US" altLang="en-US" sz="200" dirty="0">
              <a:latin typeface="Calibri" panose="020F0502020204030204" pitchFamily="34" charset="0"/>
              <a:cs typeface="Calibri" panose="020F0502020204030204" pitchFamily="34" charset="0"/>
            </a:endParaRPr>
          </a:p>
          <a:p>
            <a:pPr marL="1348312" lvl="2" indent="-571500" algn="just">
              <a:buSzPct val="90000"/>
              <a:buFont typeface="Arial" panose="020B0604020202020204" pitchFamily="34" charset="0"/>
              <a:buChar char="•"/>
            </a:pPr>
            <a:r>
              <a:rPr lang="en-US" altLang="en-US" sz="3400" dirty="0">
                <a:latin typeface="Calibri" panose="020F0502020204030204" pitchFamily="34" charset="0"/>
                <a:cs typeface="Calibri" panose="020F0502020204030204" pitchFamily="34" charset="0"/>
              </a:rPr>
              <a:t>O </a:t>
            </a:r>
            <a:r>
              <a:rPr lang="en-US" altLang="en-US" sz="3400" dirty="0" err="1">
                <a:latin typeface="Calibri" panose="020F0502020204030204" pitchFamily="34" charset="0"/>
                <a:cs typeface="Calibri" panose="020F0502020204030204" pitchFamily="34" charset="0"/>
              </a:rPr>
              <a:t>mercado</a:t>
            </a:r>
            <a:r>
              <a:rPr lang="en-US" altLang="en-US" sz="3400" dirty="0">
                <a:latin typeface="Calibri" panose="020F0502020204030204" pitchFamily="34" charset="0"/>
                <a:cs typeface="Calibri" panose="020F0502020204030204" pitchFamily="34" charset="0"/>
              </a:rPr>
              <a:t> </a:t>
            </a:r>
            <a:r>
              <a:rPr lang="en-US" altLang="en-US" sz="3400" dirty="0" err="1">
                <a:latin typeface="Calibri" panose="020F0502020204030204" pitchFamily="34" charset="0"/>
                <a:cs typeface="Calibri" panose="020F0502020204030204" pitchFamily="34" charset="0"/>
              </a:rPr>
              <a:t>falha</a:t>
            </a:r>
            <a:r>
              <a:rPr lang="en-US" altLang="en-US" sz="3400" dirty="0">
                <a:latin typeface="Calibri" panose="020F0502020204030204" pitchFamily="34" charset="0"/>
                <a:cs typeface="Calibri" panose="020F0502020204030204" pitchFamily="34" charset="0"/>
              </a:rPr>
              <a:t> </a:t>
            </a:r>
            <a:r>
              <a:rPr lang="en-US" altLang="en-US" sz="3400" dirty="0" err="1">
                <a:latin typeface="Calibri" panose="020F0502020204030204" pitchFamily="34" charset="0"/>
                <a:cs typeface="Calibri" panose="020F0502020204030204" pitchFamily="34" charset="0"/>
              </a:rPr>
              <a:t>na</a:t>
            </a:r>
            <a:r>
              <a:rPr lang="en-US" altLang="en-US" sz="3400" dirty="0">
                <a:latin typeface="Calibri" panose="020F0502020204030204" pitchFamily="34" charset="0"/>
                <a:cs typeface="Calibri" panose="020F0502020204030204" pitchFamily="34" charset="0"/>
              </a:rPr>
              <a:t> </a:t>
            </a:r>
            <a:r>
              <a:rPr lang="en-US" altLang="en-US" sz="3400" dirty="0" err="1">
                <a:latin typeface="Calibri" panose="020F0502020204030204" pitchFamily="34" charset="0"/>
                <a:cs typeface="Calibri" panose="020F0502020204030204" pitchFamily="34" charset="0"/>
              </a:rPr>
              <a:t>alocação</a:t>
            </a:r>
            <a:r>
              <a:rPr lang="en-US" altLang="en-US" sz="3400" dirty="0">
                <a:latin typeface="Calibri" panose="020F0502020204030204" pitchFamily="34" charset="0"/>
                <a:cs typeface="Calibri" panose="020F0502020204030204" pitchFamily="34" charset="0"/>
              </a:rPr>
              <a:t> </a:t>
            </a:r>
            <a:r>
              <a:rPr lang="en-US" altLang="en-US" sz="3400" dirty="0" err="1">
                <a:latin typeface="Calibri" panose="020F0502020204030204" pitchFamily="34" charset="0"/>
                <a:cs typeface="Calibri" panose="020F0502020204030204" pitchFamily="34" charset="0"/>
              </a:rPr>
              <a:t>eficiente</a:t>
            </a:r>
            <a:r>
              <a:rPr lang="en-US" altLang="en-US" sz="3400" dirty="0">
                <a:latin typeface="Calibri" panose="020F0502020204030204" pitchFamily="34" charset="0"/>
                <a:cs typeface="Calibri" panose="020F0502020204030204" pitchFamily="34" charset="0"/>
              </a:rPr>
              <a:t> dos </a:t>
            </a:r>
            <a:r>
              <a:rPr lang="en-US" altLang="en-US" sz="3400" dirty="0" err="1">
                <a:latin typeface="Calibri" panose="020F0502020204030204" pitchFamily="34" charset="0"/>
                <a:cs typeface="Calibri" panose="020F0502020204030204" pitchFamily="34" charset="0"/>
              </a:rPr>
              <a:t>recursos</a:t>
            </a:r>
            <a:r>
              <a:rPr lang="en-US" altLang="en-US" sz="3400" dirty="0">
                <a:latin typeface="Calibri" panose="020F0502020204030204" pitchFamily="34" charset="0"/>
                <a:cs typeface="Calibri" panose="020F0502020204030204" pitchFamily="34" charset="0"/>
              </a:rPr>
              <a:t> </a:t>
            </a:r>
            <a:r>
              <a:rPr lang="en-US" altLang="en-US" sz="3400" dirty="0" err="1">
                <a:latin typeface="Calibri" panose="020F0502020204030204" pitchFamily="34" charset="0"/>
                <a:cs typeface="Calibri" panose="020F0502020204030204" pitchFamily="34" charset="0"/>
              </a:rPr>
              <a:t>quando</a:t>
            </a:r>
            <a:r>
              <a:rPr lang="en-US" altLang="en-US" sz="3400" dirty="0">
                <a:latin typeface="Calibri" panose="020F0502020204030204" pitchFamily="34" charset="0"/>
                <a:cs typeface="Calibri" panose="020F0502020204030204" pitchFamily="34" charset="0"/>
              </a:rPr>
              <a:t> </a:t>
            </a:r>
            <a:r>
              <a:rPr lang="en-US" altLang="en-US" sz="3400" dirty="0" err="1">
                <a:latin typeface="Calibri" panose="020F0502020204030204" pitchFamily="34" charset="0"/>
                <a:cs typeface="Calibri" panose="020F0502020204030204" pitchFamily="34" charset="0"/>
              </a:rPr>
              <a:t>os</a:t>
            </a:r>
            <a:r>
              <a:rPr lang="en-US" altLang="en-US" sz="3400" dirty="0">
                <a:latin typeface="Calibri" panose="020F0502020204030204" pitchFamily="34" charset="0"/>
                <a:cs typeface="Calibri" panose="020F0502020204030204" pitchFamily="34" charset="0"/>
              </a:rPr>
              <a:t> </a:t>
            </a:r>
            <a:r>
              <a:rPr lang="en-US" altLang="en-US" sz="3400" dirty="0" err="1">
                <a:latin typeface="Calibri" panose="020F0502020204030204" pitchFamily="34" charset="0"/>
                <a:cs typeface="Calibri" panose="020F0502020204030204" pitchFamily="34" charset="0"/>
              </a:rPr>
              <a:t>direitos</a:t>
            </a:r>
            <a:r>
              <a:rPr lang="en-US" altLang="en-US" sz="3400" dirty="0">
                <a:latin typeface="Calibri" panose="020F0502020204030204" pitchFamily="34" charset="0"/>
                <a:cs typeface="Calibri" panose="020F0502020204030204" pitchFamily="34" charset="0"/>
              </a:rPr>
              <a:t> de </a:t>
            </a:r>
            <a:r>
              <a:rPr lang="en-US" altLang="en-US" sz="3400" dirty="0" err="1">
                <a:latin typeface="Calibri" panose="020F0502020204030204" pitchFamily="34" charset="0"/>
                <a:cs typeface="Calibri" panose="020F0502020204030204" pitchFamily="34" charset="0"/>
              </a:rPr>
              <a:t>propriedade</a:t>
            </a:r>
            <a:r>
              <a:rPr lang="en-US" altLang="en-US" sz="3400" dirty="0">
                <a:latin typeface="Calibri" panose="020F0502020204030204" pitchFamily="34" charset="0"/>
                <a:cs typeface="Calibri" panose="020F0502020204030204" pitchFamily="34" charset="0"/>
              </a:rPr>
              <a:t> </a:t>
            </a:r>
            <a:r>
              <a:rPr lang="en-US" altLang="en-US" sz="3400" dirty="0" err="1">
                <a:latin typeface="Calibri" panose="020F0502020204030204" pitchFamily="34" charset="0"/>
                <a:cs typeface="Calibri" panose="020F0502020204030204" pitchFamily="34" charset="0"/>
              </a:rPr>
              <a:t>não</a:t>
            </a:r>
            <a:r>
              <a:rPr lang="en-US" altLang="en-US" sz="3400" dirty="0">
                <a:latin typeface="Calibri" panose="020F0502020204030204" pitchFamily="34" charset="0"/>
                <a:cs typeface="Calibri" panose="020F0502020204030204" pitchFamily="34" charset="0"/>
              </a:rPr>
              <a:t> </a:t>
            </a:r>
            <a:r>
              <a:rPr lang="en-US" altLang="en-US" sz="3400" dirty="0" err="1">
                <a:latin typeface="Calibri" panose="020F0502020204030204" pitchFamily="34" charset="0"/>
                <a:cs typeface="Calibri" panose="020F0502020204030204" pitchFamily="34" charset="0"/>
              </a:rPr>
              <a:t>estão</a:t>
            </a:r>
            <a:r>
              <a:rPr lang="en-US" altLang="en-US" sz="3400" dirty="0">
                <a:latin typeface="Calibri" panose="020F0502020204030204" pitchFamily="34" charset="0"/>
                <a:cs typeface="Calibri" panose="020F0502020204030204" pitchFamily="34" charset="0"/>
              </a:rPr>
              <a:t> </a:t>
            </a:r>
            <a:r>
              <a:rPr lang="en-US" altLang="en-US" sz="3400" dirty="0" err="1">
                <a:latin typeface="Calibri" panose="020F0502020204030204" pitchFamily="34" charset="0"/>
                <a:cs typeface="Calibri" panose="020F0502020204030204" pitchFamily="34" charset="0"/>
              </a:rPr>
              <a:t>bem</a:t>
            </a:r>
            <a:r>
              <a:rPr lang="en-US" altLang="en-US" sz="3400" dirty="0">
                <a:latin typeface="Calibri" panose="020F0502020204030204" pitchFamily="34" charset="0"/>
                <a:cs typeface="Calibri" panose="020F0502020204030204" pitchFamily="34" charset="0"/>
              </a:rPr>
              <a:t> </a:t>
            </a:r>
            <a:r>
              <a:rPr lang="en-US" altLang="en-US" sz="3400" dirty="0" err="1">
                <a:latin typeface="Calibri" panose="020F0502020204030204" pitchFamily="34" charset="0"/>
                <a:cs typeface="Calibri" panose="020F0502020204030204" pitchFamily="34" charset="0"/>
              </a:rPr>
              <a:t>definidos</a:t>
            </a:r>
            <a:r>
              <a:rPr lang="en-US" altLang="en-US" sz="3400" dirty="0">
                <a:latin typeface="Calibri" panose="020F0502020204030204" pitchFamily="34" charset="0"/>
                <a:cs typeface="Calibri" panose="020F0502020204030204" pitchFamily="34" charset="0"/>
              </a:rPr>
              <a:t>.</a:t>
            </a:r>
          </a:p>
          <a:p>
            <a:pPr marL="1348312" lvl="2" indent="-571500" algn="just">
              <a:buSzPct val="90000"/>
              <a:buFont typeface="Arial" panose="020B0604020202020204" pitchFamily="34" charset="0"/>
              <a:buChar char="•"/>
            </a:pPr>
            <a:r>
              <a:rPr lang="en-US" altLang="en-US" sz="3400" dirty="0" err="1">
                <a:latin typeface="Calibri" panose="020F0502020204030204" pitchFamily="34" charset="0"/>
                <a:cs typeface="Calibri" panose="020F0502020204030204" pitchFamily="34" charset="0"/>
              </a:rPr>
              <a:t>Oportunidade</a:t>
            </a:r>
            <a:r>
              <a:rPr lang="en-US" altLang="en-US" sz="3400" dirty="0">
                <a:latin typeface="Calibri" panose="020F0502020204030204" pitchFamily="34" charset="0"/>
                <a:cs typeface="Calibri" panose="020F0502020204030204" pitchFamily="34" charset="0"/>
              </a:rPr>
              <a:t>, </a:t>
            </a:r>
            <a:r>
              <a:rPr lang="en-US" altLang="en-US" sz="3400" dirty="0" err="1">
                <a:latin typeface="Calibri" panose="020F0502020204030204" pitchFamily="34" charset="0"/>
                <a:cs typeface="Calibri" panose="020F0502020204030204" pitchFamily="34" charset="0"/>
              </a:rPr>
              <a:t>neste</a:t>
            </a:r>
            <a:r>
              <a:rPr lang="en-US" altLang="en-US" sz="3400" dirty="0">
                <a:latin typeface="Calibri" panose="020F0502020204030204" pitchFamily="34" charset="0"/>
                <a:cs typeface="Calibri" panose="020F0502020204030204" pitchFamily="34" charset="0"/>
              </a:rPr>
              <a:t> </a:t>
            </a:r>
            <a:r>
              <a:rPr lang="en-US" altLang="en-US" sz="3400" dirty="0" err="1">
                <a:latin typeface="Calibri" panose="020F0502020204030204" pitchFamily="34" charset="0"/>
                <a:cs typeface="Calibri" panose="020F0502020204030204" pitchFamily="34" charset="0"/>
              </a:rPr>
              <a:t>caso</a:t>
            </a:r>
            <a:r>
              <a:rPr lang="en-US" altLang="en-US" sz="3400" dirty="0">
                <a:latin typeface="Calibri" panose="020F0502020204030204" pitchFamily="34" charset="0"/>
                <a:cs typeface="Calibri" panose="020F0502020204030204" pitchFamily="34" charset="0"/>
              </a:rPr>
              <a:t>, para a </a:t>
            </a:r>
            <a:r>
              <a:rPr lang="en-US" altLang="en-US" sz="3400" dirty="0" err="1">
                <a:latin typeface="Calibri" panose="020F0502020204030204" pitchFamily="34" charset="0"/>
                <a:cs typeface="Calibri" panose="020F0502020204030204" pitchFamily="34" charset="0"/>
              </a:rPr>
              <a:t>intervenção</a:t>
            </a:r>
            <a:r>
              <a:rPr lang="en-US" altLang="en-US" sz="3400" dirty="0">
                <a:latin typeface="Calibri" panose="020F0502020204030204" pitchFamily="34" charset="0"/>
                <a:cs typeface="Calibri" panose="020F0502020204030204" pitchFamily="34" charset="0"/>
              </a:rPr>
              <a:t> </a:t>
            </a:r>
            <a:r>
              <a:rPr lang="en-US" altLang="en-US" sz="3400" dirty="0" err="1">
                <a:latin typeface="Calibri" panose="020F0502020204030204" pitchFamily="34" charset="0"/>
                <a:cs typeface="Calibri" panose="020F0502020204030204" pitchFamily="34" charset="0"/>
              </a:rPr>
              <a:t>governamental</a:t>
            </a:r>
            <a:r>
              <a:rPr lang="en-US" altLang="en-US" sz="3400" dirty="0">
                <a:latin typeface="Calibri" panose="020F0502020204030204" pitchFamily="34" charset="0"/>
                <a:cs typeface="Calibri" panose="020F0502020204030204" pitchFamily="34" charset="0"/>
              </a:rPr>
              <a:t>.</a:t>
            </a:r>
          </a:p>
          <a:p>
            <a:pPr lvl="1">
              <a:lnSpc>
                <a:spcPct val="55000"/>
              </a:lnSpc>
              <a:buClrTx/>
              <a:buSzPct val="90000"/>
              <a:buFont typeface="Arial" panose="020B0604020202020204" pitchFamily="34" charset="0"/>
              <a:buChar char="•"/>
            </a:pPr>
            <a:endParaRPr lang="en-US" altLang="en-US" sz="4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9395">
                                            <p:txEl>
                                              <p:pRg st="3" end="3"/>
                                            </p:txEl>
                                          </p:spTgt>
                                        </p:tgtEl>
                                        <p:attrNameLst>
                                          <p:attrName>style.visibility</p:attrName>
                                        </p:attrNameLst>
                                      </p:cBhvr>
                                      <p:to>
                                        <p:strVal val="visible"/>
                                      </p:to>
                                    </p:set>
                                    <p:anim calcmode="lin" valueType="num">
                                      <p:cBhvr additive="base">
                                        <p:cTn id="7" dur="500" fill="hold"/>
                                        <p:tgtEl>
                                          <p:spTgt spid="5939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3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9395">
                                            <p:txEl>
                                              <p:pRg st="4" end="4"/>
                                            </p:txEl>
                                          </p:spTgt>
                                        </p:tgtEl>
                                        <p:attrNameLst>
                                          <p:attrName>style.visibility</p:attrName>
                                        </p:attrNameLst>
                                      </p:cBhvr>
                                      <p:to>
                                        <p:strVal val="visible"/>
                                      </p:to>
                                    </p:set>
                                    <p:anim calcmode="lin" valueType="num">
                                      <p:cBhvr additive="base">
                                        <p:cTn id="13" dur="500" fill="hold"/>
                                        <p:tgtEl>
                                          <p:spTgt spid="5939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3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9395">
                                            <p:txEl>
                                              <p:pRg st="6" end="6"/>
                                            </p:txEl>
                                          </p:spTgt>
                                        </p:tgtEl>
                                        <p:attrNameLst>
                                          <p:attrName>style.visibility</p:attrName>
                                        </p:attrNameLst>
                                      </p:cBhvr>
                                      <p:to>
                                        <p:strVal val="visible"/>
                                      </p:to>
                                    </p:set>
                                    <p:anim calcmode="lin" valueType="num">
                                      <p:cBhvr additive="base">
                                        <p:cTn id="19" dur="500" fill="hold"/>
                                        <p:tgtEl>
                                          <p:spTgt spid="5939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395">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9395">
                                            <p:txEl>
                                              <p:pRg st="8" end="8"/>
                                            </p:txEl>
                                          </p:spTgt>
                                        </p:tgtEl>
                                        <p:attrNameLst>
                                          <p:attrName>style.visibility</p:attrName>
                                        </p:attrNameLst>
                                      </p:cBhvr>
                                      <p:to>
                                        <p:strVal val="visible"/>
                                      </p:to>
                                    </p:set>
                                    <p:anim calcmode="lin" valueType="num">
                                      <p:cBhvr additive="base">
                                        <p:cTn id="23" dur="500" fill="hold"/>
                                        <p:tgtEl>
                                          <p:spTgt spid="59395">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9395">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9395">
                                            <p:txEl>
                                              <p:pRg st="9" end="9"/>
                                            </p:txEl>
                                          </p:spTgt>
                                        </p:tgtEl>
                                        <p:attrNameLst>
                                          <p:attrName>style.visibility</p:attrName>
                                        </p:attrNameLst>
                                      </p:cBhvr>
                                      <p:to>
                                        <p:strVal val="visible"/>
                                      </p:to>
                                    </p:set>
                                    <p:anim calcmode="lin" valueType="num">
                                      <p:cBhvr additive="base">
                                        <p:cTn id="27" dur="500" fill="hold"/>
                                        <p:tgtEl>
                                          <p:spTgt spid="59395">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939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09600" y="-102840"/>
            <a:ext cx="10987314" cy="1371600"/>
          </a:xfrm>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O Papel do Governo no Passado</a:t>
            </a:r>
            <a:endParaRPr lang="pt-BR" altLang="en-US" sz="4800" dirty="0">
              <a:solidFill>
                <a:schemeClr val="tx1"/>
              </a:solidFill>
              <a:latin typeface="Calibri" panose="020F0502020204030204" pitchFamily="34" charset="0"/>
              <a:cs typeface="Calibri" panose="020F0502020204030204" pitchFamily="34" charset="0"/>
            </a:endParaRPr>
          </a:p>
        </p:txBody>
      </p:sp>
      <p:sp>
        <p:nvSpPr>
          <p:cNvPr id="8195" name="Rectangle 3"/>
          <p:cNvSpPr>
            <a:spLocks noGrp="1" noChangeArrowheads="1"/>
          </p:cNvSpPr>
          <p:nvPr>
            <p:ph idx="1"/>
          </p:nvPr>
        </p:nvSpPr>
        <p:spPr>
          <a:xfrm>
            <a:off x="191344" y="908720"/>
            <a:ext cx="11737304" cy="5256584"/>
          </a:xfrm>
        </p:spPr>
        <p:txBody>
          <a:bodyPr/>
          <a:lstStyle/>
          <a:p>
            <a:pPr algn="just" eaLnBrk="1" hangingPunct="1">
              <a:buClrTx/>
              <a:buFont typeface="Arial" panose="020B0604020202020204" pitchFamily="34" charset="0"/>
              <a:buChar char="•"/>
            </a:pPr>
            <a:r>
              <a:rPr lang="pt-BR" altLang="en-US" sz="4000" dirty="0">
                <a:latin typeface="Calibri" panose="020F0502020204030204" pitchFamily="34" charset="0"/>
                <a:cs typeface="Calibri" panose="020F0502020204030204" pitchFamily="34" charset="0"/>
              </a:rPr>
              <a:t>Nem todos os pensadores do século XIX seguiam o pensamento de Adam Smith.</a:t>
            </a:r>
          </a:p>
          <a:p>
            <a:pPr algn="just" eaLnBrk="1" hangingPunct="1">
              <a:buClrTx/>
              <a:buFont typeface="Arial" panose="020B0604020202020204" pitchFamily="34" charset="0"/>
              <a:buChar char="•"/>
            </a:pPr>
            <a:endParaRPr lang="pt-BR" altLang="en-US" sz="10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pt-BR" altLang="en-US" sz="4000" dirty="0">
                <a:latin typeface="Calibri" panose="020F0502020204030204" pitchFamily="34" charset="0"/>
                <a:cs typeface="Calibri" panose="020F0502020204030204" pitchFamily="34" charset="0"/>
              </a:rPr>
              <a:t>Pensadores como </a:t>
            </a:r>
            <a:r>
              <a:rPr lang="pt-BR" altLang="en-US" sz="4000" b="1" dirty="0">
                <a:latin typeface="Calibri" panose="020F0502020204030204" pitchFamily="34" charset="0"/>
                <a:cs typeface="Calibri" panose="020F0502020204030204" pitchFamily="34" charset="0"/>
              </a:rPr>
              <a:t>Karl Marx </a:t>
            </a:r>
            <a:r>
              <a:rPr lang="pt-BR" altLang="en-US" sz="4000" dirty="0">
                <a:latin typeface="Calibri" panose="020F0502020204030204" pitchFamily="34" charset="0"/>
                <a:cs typeface="Calibri" panose="020F0502020204030204" pitchFamily="34" charset="0"/>
              </a:rPr>
              <a:t>escreveram teorias que sugeriam formas alternativas para organizar a sociedade econômica. </a:t>
            </a:r>
          </a:p>
          <a:p>
            <a:pPr lvl="1" algn="just" eaLnBrk="1" hangingPunct="1">
              <a:buClrTx/>
              <a:buFont typeface="Arial" panose="020B0604020202020204" pitchFamily="34" charset="0"/>
              <a:buChar char="•"/>
            </a:pPr>
            <a:r>
              <a:rPr lang="pt-BR" altLang="en-US" sz="4000" dirty="0">
                <a:latin typeface="Calibri" panose="020F0502020204030204" pitchFamily="34" charset="0"/>
                <a:cs typeface="Calibri" panose="020F0502020204030204" pitchFamily="34" charset="0"/>
              </a:rPr>
              <a:t>O Estado cumpriria um papel proeminente na nova organização, sendo responsável pelo </a:t>
            </a:r>
            <a:r>
              <a:rPr lang="pt-BR" altLang="en-US" sz="4000" b="1" dirty="0">
                <a:latin typeface="Calibri" panose="020F0502020204030204" pitchFamily="34" charset="0"/>
                <a:cs typeface="Calibri" panose="020F0502020204030204" pitchFamily="34" charset="0"/>
              </a:rPr>
              <a:t>controle dos meios de produção. </a:t>
            </a:r>
          </a:p>
          <a:p>
            <a:pPr algn="just" eaLnBrk="1" hangingPunct="1">
              <a:buClrTx/>
              <a:buFont typeface="Arial" panose="020B0604020202020204" pitchFamily="34" charset="0"/>
              <a:buChar char="•"/>
            </a:pPr>
            <a:r>
              <a:rPr lang="pt-BR" altLang="en-US" sz="3800" b="1" dirty="0">
                <a:latin typeface="Calibri" panose="020F0502020204030204" pitchFamily="34" charset="0"/>
                <a:cs typeface="Calibri" panose="020F0502020204030204" pitchFamily="34" charset="0"/>
              </a:rPr>
              <a:t>Visões diferentes sobre o papel do Estado: Guerra Fria.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 calcmode="lin" valueType="num">
                                      <p:cBhvr additive="base">
                                        <p:cTn id="7"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195">
                                            <p:txEl>
                                              <p:pRg st="3" end="3"/>
                                            </p:txEl>
                                          </p:spTgt>
                                        </p:tgtEl>
                                        <p:attrNameLst>
                                          <p:attrName>style.visibility</p:attrName>
                                        </p:attrNameLst>
                                      </p:cBhvr>
                                      <p:to>
                                        <p:strVal val="visible"/>
                                      </p:to>
                                    </p:set>
                                    <p:anim calcmode="lin" valueType="num">
                                      <p:cBhvr additive="base">
                                        <p:cTn id="11"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1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195">
                                            <p:txEl>
                                              <p:pRg st="4" end="4"/>
                                            </p:txEl>
                                          </p:spTgt>
                                        </p:tgtEl>
                                        <p:attrNameLst>
                                          <p:attrName>style.visibility</p:attrName>
                                        </p:attrNameLst>
                                      </p:cBhvr>
                                      <p:to>
                                        <p:strVal val="visible"/>
                                      </p:to>
                                    </p:set>
                                    <p:anim calcmode="lin" valueType="num">
                                      <p:cBhvr additive="base">
                                        <p:cTn id="17" dur="500" fill="hold"/>
                                        <p:tgtEl>
                                          <p:spTgt spid="8195">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19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992F5F9-CAE8-4B79-A1FA-C39BF93B4D66}"/>
              </a:ext>
            </a:extLst>
          </p:cNvPr>
          <p:cNvSpPr>
            <a:spLocks noGrp="1"/>
          </p:cNvSpPr>
          <p:nvPr>
            <p:ph type="title"/>
          </p:nvPr>
        </p:nvSpPr>
        <p:spPr>
          <a:xfrm>
            <a:off x="1631504" y="620688"/>
            <a:ext cx="8229600" cy="757237"/>
          </a:xfrm>
        </p:spPr>
        <p:txBody>
          <a:bodyPr/>
          <a:lstStyle/>
          <a:p>
            <a:pPr algn="ctr"/>
            <a:r>
              <a:rPr lang="en-US" altLang="en-US" sz="4800" b="1" dirty="0" err="1">
                <a:solidFill>
                  <a:schemeClr val="tx1"/>
                </a:solidFill>
                <a:latin typeface="Calibri" panose="020F0502020204030204" pitchFamily="34" charset="0"/>
                <a:cs typeface="Calibri" panose="020F0502020204030204" pitchFamily="34" charset="0"/>
              </a:rPr>
              <a:t>Recursos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Comuns</a:t>
            </a:r>
            <a:br>
              <a:rPr lang="en-US" altLang="en-US" sz="4800" b="1" dirty="0">
                <a:solidFill>
                  <a:schemeClr val="tx1"/>
                </a:solidFill>
                <a:latin typeface="Calibri" panose="020F0502020204030204" pitchFamily="34" charset="0"/>
                <a:cs typeface="Calibri" panose="020F0502020204030204" pitchFamily="34" charset="0"/>
              </a:rPr>
            </a:br>
            <a:endParaRPr lang="pt-BR" altLang="en-US" sz="4800" dirty="0">
              <a:solidFill>
                <a:schemeClr val="tx1"/>
              </a:solidFill>
              <a:latin typeface="Calibri" panose="020F0502020204030204" pitchFamily="34" charset="0"/>
              <a:cs typeface="Calibri" panose="020F0502020204030204" pitchFamily="34" charset="0"/>
            </a:endParaRPr>
          </a:p>
        </p:txBody>
      </p:sp>
      <p:sp>
        <p:nvSpPr>
          <p:cNvPr id="5" name="Espaço Reservado para Conteúdo 2">
            <a:extLst>
              <a:ext uri="{FF2B5EF4-FFF2-40B4-BE49-F238E27FC236}">
                <a16:creationId xmlns:a16="http://schemas.microsoft.com/office/drawing/2014/main" id="{A680AD50-87A7-4278-B009-EDBB470F6EEE}"/>
              </a:ext>
            </a:extLst>
          </p:cNvPr>
          <p:cNvSpPr>
            <a:spLocks noGrp="1"/>
          </p:cNvSpPr>
          <p:nvPr>
            <p:ph idx="1"/>
          </p:nvPr>
        </p:nvSpPr>
        <p:spPr>
          <a:xfrm>
            <a:off x="72008" y="334888"/>
            <a:ext cx="12000656" cy="3886200"/>
          </a:xfrm>
        </p:spPr>
        <p:txBody>
          <a:bodyPr/>
          <a:lstStyle/>
          <a:p>
            <a:pPr algn="just">
              <a:buClrTx/>
              <a:buSzPct val="90000"/>
              <a:buFont typeface="Arial" panose="020B0604020202020204" pitchFamily="34" charset="0"/>
              <a:buChar char="•"/>
            </a:pPr>
            <a:endParaRPr lang="en-US" altLang="en-US" sz="3800" b="1" dirty="0">
              <a:latin typeface="Calibri" panose="020F0502020204030204" pitchFamily="34" charset="0"/>
              <a:cs typeface="Calibri" panose="020F0502020204030204" pitchFamily="34" charset="0"/>
            </a:endParaRPr>
          </a:p>
          <a:p>
            <a:pPr algn="just">
              <a:buSzPct val="90000"/>
              <a:buFont typeface="Arial" panose="020B0604020202020204" pitchFamily="34" charset="0"/>
              <a:buChar char="•"/>
            </a:pPr>
            <a:r>
              <a:rPr lang="pt-BR" sz="3800" b="1" dirty="0">
                <a:latin typeface="Calibri" panose="020F0502020204030204" pitchFamily="34" charset="0"/>
                <a:cs typeface="Calibri" panose="020F0502020204030204" pitchFamily="34" charset="0"/>
              </a:rPr>
              <a:t>Exemplo → </a:t>
            </a:r>
            <a:r>
              <a:rPr lang="pt-BR" sz="3700" dirty="0">
                <a:latin typeface="Calibri" panose="020F0502020204030204" pitchFamily="34" charset="0"/>
                <a:cs typeface="Calibri" panose="020F0502020204030204" pitchFamily="34" charset="0"/>
              </a:rPr>
              <a:t>Considere uma situação de Tragédia dos Comuns em que há livre acesso a uma zona de pesca.         O preço do peixe é de R$ 1,00. A produção total de peixes é função do número n de barcos, na forma:  f(n) = 80n - 2n</a:t>
            </a:r>
            <a:r>
              <a:rPr lang="pt-BR" sz="3700" baseline="30000" dirty="0">
                <a:latin typeface="Calibri" panose="020F0502020204030204" pitchFamily="34" charset="0"/>
                <a:cs typeface="Calibri" panose="020F0502020204030204" pitchFamily="34" charset="0"/>
              </a:rPr>
              <a:t>2</a:t>
            </a:r>
            <a:r>
              <a:rPr lang="pt-BR" sz="3700" dirty="0">
                <a:latin typeface="Calibri" panose="020F0502020204030204" pitchFamily="34" charset="0"/>
                <a:cs typeface="Calibri" panose="020F0502020204030204" pitchFamily="34" charset="0"/>
              </a:rPr>
              <a:t>. Suponha que o custo do barco é de R$ 20,00. </a:t>
            </a:r>
          </a:p>
          <a:p>
            <a:pPr algn="just">
              <a:buSzPct val="90000"/>
              <a:buFont typeface="Arial" panose="020B0604020202020204" pitchFamily="34" charset="0"/>
              <a:buChar char="•"/>
            </a:pPr>
            <a:endParaRPr lang="pt-BR" sz="600" dirty="0">
              <a:latin typeface="Calibri" panose="020F0502020204030204" pitchFamily="34" charset="0"/>
              <a:cs typeface="Calibri" panose="020F0502020204030204" pitchFamily="34" charset="0"/>
            </a:endParaRPr>
          </a:p>
          <a:p>
            <a:pPr algn="just">
              <a:buClrTx/>
              <a:buSzPct val="100000"/>
              <a:buFont typeface="Arial" panose="020B0604020202020204" pitchFamily="34" charset="0"/>
              <a:buChar char="•"/>
            </a:pPr>
            <a:r>
              <a:rPr lang="pt-BR" sz="3600" dirty="0">
                <a:latin typeface="Calibri" panose="020F0502020204030204" pitchFamily="34" charset="0"/>
                <a:cs typeface="Calibri" panose="020F0502020204030204" pitchFamily="34" charset="0"/>
              </a:rPr>
              <a:t>Primeiramente, devemos notar que trata-se de um exercício referente ao uso de um </a:t>
            </a:r>
            <a:r>
              <a:rPr lang="pt-BR" sz="3600" b="1" dirty="0">
                <a:latin typeface="Calibri" panose="020F0502020204030204" pitchFamily="34" charset="0"/>
                <a:cs typeface="Calibri" panose="020F0502020204030204" pitchFamily="34" charset="0"/>
              </a:rPr>
              <a:t>recurso comum</a:t>
            </a:r>
            <a:r>
              <a:rPr lang="pt-BR" sz="3600" dirty="0">
                <a:latin typeface="Calibri" panose="020F0502020204030204" pitchFamily="34" charset="0"/>
                <a:cs typeface="Calibri" panose="020F0502020204030204" pitchFamily="34" charset="0"/>
              </a:rPr>
              <a:t>.</a:t>
            </a:r>
          </a:p>
          <a:p>
            <a:pPr algn="just">
              <a:buClrTx/>
              <a:buSzPct val="100000"/>
              <a:buFont typeface="Arial" panose="020B0604020202020204" pitchFamily="34" charset="0"/>
              <a:buChar char="•"/>
            </a:pPr>
            <a:endParaRPr lang="pt-BR" sz="600" dirty="0">
              <a:latin typeface="Calibri" panose="020F0502020204030204" pitchFamily="34" charset="0"/>
              <a:cs typeface="Calibri" panose="020F0502020204030204" pitchFamily="34" charset="0"/>
            </a:endParaRPr>
          </a:p>
          <a:p>
            <a:pPr algn="just">
              <a:buClrTx/>
              <a:buSzPct val="100000"/>
              <a:buFont typeface="Arial" panose="020B0604020202020204" pitchFamily="34" charset="0"/>
              <a:buChar char="•"/>
            </a:pPr>
            <a:r>
              <a:rPr lang="pt-BR" sz="3600" dirty="0">
                <a:latin typeface="Calibri" panose="020F0502020204030204" pitchFamily="34" charset="0"/>
                <a:cs typeface="Calibri" panose="020F0502020204030204" pitchFamily="34" charset="0"/>
              </a:rPr>
              <a:t>Como vimos, existindo livre acesso, o recurso comum tende a ser </a:t>
            </a:r>
            <a:r>
              <a:rPr lang="pt-BR" sz="3600" dirty="0" err="1">
                <a:latin typeface="Calibri" panose="020F0502020204030204" pitchFamily="34" charset="0"/>
                <a:cs typeface="Calibri" panose="020F0502020204030204" pitchFamily="34" charset="0"/>
              </a:rPr>
              <a:t>superutilizado</a:t>
            </a:r>
            <a:r>
              <a:rPr lang="pt-BR" sz="3600" dirty="0">
                <a:latin typeface="Calibri" panose="020F0502020204030204" pitchFamily="34" charset="0"/>
                <a:cs typeface="Calibri" panose="020F0502020204030204" pitchFamily="34" charset="0"/>
              </a:rPr>
              <a:t>.</a:t>
            </a:r>
          </a:p>
          <a:p>
            <a:pPr algn="just">
              <a:buSzPct val="90000"/>
              <a:buFont typeface="Arial" panose="020B0604020202020204" pitchFamily="34" charset="0"/>
              <a:buChar char="•"/>
            </a:pPr>
            <a:endParaRPr lang="pt-BR" sz="3800" dirty="0">
              <a:latin typeface="Calibri" panose="020F0502020204030204" pitchFamily="34" charset="0"/>
              <a:cs typeface="Calibri" panose="020F0502020204030204" pitchFamily="34" charset="0"/>
            </a:endParaRPr>
          </a:p>
          <a:p>
            <a:pPr algn="just">
              <a:buSzPct val="90000"/>
              <a:buFont typeface="Arial" panose="020B0604020202020204" pitchFamily="34" charset="0"/>
              <a:buChar char="•"/>
            </a:pPr>
            <a:endParaRPr lang="en-US" altLang="en-US" sz="3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1028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anim calcmode="lin" valueType="num">
                                      <p:cBhvr additive="base">
                                        <p:cTn id="1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ângulo 6">
            <a:extLst>
              <a:ext uri="{FF2B5EF4-FFF2-40B4-BE49-F238E27FC236}">
                <a16:creationId xmlns:a16="http://schemas.microsoft.com/office/drawing/2014/main" id="{25FD33CF-A632-41E6-AE01-A44D10F6AF94}"/>
              </a:ext>
            </a:extLst>
          </p:cNvPr>
          <p:cNvSpPr/>
          <p:nvPr/>
        </p:nvSpPr>
        <p:spPr>
          <a:xfrm>
            <a:off x="8472265" y="5733256"/>
            <a:ext cx="1512168" cy="648072"/>
          </a:xfrm>
          <a:prstGeom prst="rect">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Título 1">
            <a:extLst>
              <a:ext uri="{FF2B5EF4-FFF2-40B4-BE49-F238E27FC236}">
                <a16:creationId xmlns:a16="http://schemas.microsoft.com/office/drawing/2014/main" id="{472C761E-7CB5-4E00-B684-335BBE84D269}"/>
              </a:ext>
            </a:extLst>
          </p:cNvPr>
          <p:cNvSpPr>
            <a:spLocks noGrp="1"/>
          </p:cNvSpPr>
          <p:nvPr>
            <p:ph type="title"/>
          </p:nvPr>
        </p:nvSpPr>
        <p:spPr>
          <a:xfrm>
            <a:off x="1631504" y="620688"/>
            <a:ext cx="8229600" cy="757237"/>
          </a:xfrm>
        </p:spPr>
        <p:txBody>
          <a:bodyPr/>
          <a:lstStyle/>
          <a:p>
            <a:pPr algn="ctr"/>
            <a:r>
              <a:rPr lang="en-US" altLang="en-US" sz="4800" b="1" dirty="0" err="1">
                <a:solidFill>
                  <a:schemeClr val="tx1"/>
                </a:solidFill>
                <a:latin typeface="Calibri" panose="020F0502020204030204" pitchFamily="34" charset="0"/>
                <a:cs typeface="Calibri" panose="020F0502020204030204" pitchFamily="34" charset="0"/>
              </a:rPr>
              <a:t>Recursos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Comuns</a:t>
            </a:r>
            <a:br>
              <a:rPr lang="en-US" altLang="en-US" sz="4800" b="1" dirty="0">
                <a:solidFill>
                  <a:schemeClr val="tx1"/>
                </a:solidFill>
                <a:latin typeface="Calibri" panose="020F0502020204030204" pitchFamily="34" charset="0"/>
                <a:cs typeface="Calibri" panose="020F0502020204030204" pitchFamily="34" charset="0"/>
              </a:rPr>
            </a:br>
            <a:endParaRPr lang="pt-BR" altLang="en-US" sz="4800" dirty="0">
              <a:solidFill>
                <a:schemeClr val="tx1"/>
              </a:solidFill>
              <a:latin typeface="Calibri" panose="020F0502020204030204" pitchFamily="34" charset="0"/>
              <a:cs typeface="Calibri" panose="020F0502020204030204" pitchFamily="34" charset="0"/>
            </a:endParaRPr>
          </a:p>
        </p:txBody>
      </p:sp>
      <p:sp>
        <p:nvSpPr>
          <p:cNvPr id="5" name="Espaço Reservado para Conteúdo 2">
            <a:extLst>
              <a:ext uri="{FF2B5EF4-FFF2-40B4-BE49-F238E27FC236}">
                <a16:creationId xmlns:a16="http://schemas.microsoft.com/office/drawing/2014/main" id="{63EA87BD-B1B6-463D-B38A-FC8BB60BB44C}"/>
              </a:ext>
            </a:extLst>
          </p:cNvPr>
          <p:cNvSpPr txBox="1">
            <a:spLocks/>
          </p:cNvSpPr>
          <p:nvPr/>
        </p:nvSpPr>
        <p:spPr bwMode="auto">
          <a:xfrm>
            <a:off x="179512" y="1005224"/>
            <a:ext cx="11749136" cy="1775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t-BR" sz="3600" b="0" dirty="0">
                <a:latin typeface="Calibri" panose="020F0502020204030204" pitchFamily="34" charset="0"/>
                <a:cs typeface="Calibri" panose="020F0502020204030204" pitchFamily="34" charset="0"/>
              </a:rPr>
              <a:t>Primeiramente, vamos calcular o </a:t>
            </a:r>
            <a:r>
              <a:rPr lang="pt-BR" sz="3600" b="1" dirty="0">
                <a:latin typeface="Calibri" panose="020F0502020204030204" pitchFamily="34" charset="0"/>
                <a:cs typeface="Calibri" panose="020F0502020204030204" pitchFamily="34" charset="0"/>
              </a:rPr>
              <a:t>número ótimo </a:t>
            </a:r>
            <a:r>
              <a:rPr lang="pt-BR" sz="3600" b="0" dirty="0">
                <a:latin typeface="Calibri" panose="020F0502020204030204" pitchFamily="34" charset="0"/>
                <a:cs typeface="Calibri" panose="020F0502020204030204" pitchFamily="34" charset="0"/>
              </a:rPr>
              <a:t>de </a:t>
            </a:r>
            <a:r>
              <a:rPr lang="pt-BR" sz="3600" dirty="0">
                <a:latin typeface="Calibri" panose="020F0502020204030204" pitchFamily="34" charset="0"/>
                <a:cs typeface="Calibri" panose="020F0502020204030204" pitchFamily="34" charset="0"/>
              </a:rPr>
              <a:t>barcos</a:t>
            </a:r>
            <a:r>
              <a:rPr lang="pt-BR" sz="3600" b="0" dirty="0">
                <a:latin typeface="Calibri" panose="020F0502020204030204" pitchFamily="34" charset="0"/>
                <a:cs typeface="Calibri" panose="020F0502020204030204" pitchFamily="34" charset="0"/>
              </a:rPr>
              <a:t>.</a:t>
            </a:r>
          </a:p>
          <a:p>
            <a:pPr algn="just"/>
            <a:r>
              <a:rPr lang="pt-BR" sz="3600" b="0" dirty="0">
                <a:latin typeface="Calibri" panose="020F0502020204030204" pitchFamily="34" charset="0"/>
                <a:cs typeface="Calibri" panose="020F0502020204030204" pitchFamily="34" charset="0"/>
              </a:rPr>
              <a:t>Nesse caso, devemos </a:t>
            </a:r>
            <a:r>
              <a:rPr lang="pt-BR" sz="3600" dirty="0">
                <a:latin typeface="Calibri" panose="020F0502020204030204" pitchFamily="34" charset="0"/>
                <a:cs typeface="Calibri" panose="020F0502020204030204" pitchFamily="34" charset="0"/>
              </a:rPr>
              <a:t>pensar</a:t>
            </a:r>
            <a:r>
              <a:rPr lang="pt-BR" sz="3600" b="0" dirty="0">
                <a:latin typeface="Calibri" panose="020F0502020204030204" pitchFamily="34" charset="0"/>
                <a:cs typeface="Calibri" panose="020F0502020204030204" pitchFamily="34" charset="0"/>
              </a:rPr>
              <a:t> como se o recurso possuísse um proprietário. </a:t>
            </a:r>
          </a:p>
          <a:p>
            <a:pPr algn="just"/>
            <a:r>
              <a:rPr lang="pt-BR" sz="3600" b="0" dirty="0">
                <a:latin typeface="Calibri" panose="020F0502020204030204" pitchFamily="34" charset="0"/>
                <a:cs typeface="Calibri" panose="020F0502020204030204" pitchFamily="34" charset="0"/>
              </a:rPr>
              <a:t>Qual a quantidade produzida (peixes) para a maximização de lucros ? Quantos barcos irão pescar ? </a:t>
            </a:r>
          </a:p>
        </p:txBody>
      </p:sp>
      <p:graphicFrame>
        <p:nvGraphicFramePr>
          <p:cNvPr id="6" name="Object 16">
            <a:extLst>
              <a:ext uri="{FF2B5EF4-FFF2-40B4-BE49-F238E27FC236}">
                <a16:creationId xmlns:a16="http://schemas.microsoft.com/office/drawing/2014/main" id="{EBB9585A-10DB-4498-92D3-A8EA4B64CA16}"/>
              </a:ext>
            </a:extLst>
          </p:cNvPr>
          <p:cNvGraphicFramePr>
            <a:graphicFrameLocks/>
          </p:cNvGraphicFramePr>
          <p:nvPr>
            <p:extLst>
              <p:ext uri="{D42A27DB-BD31-4B8C-83A1-F6EECF244321}">
                <p14:modId xmlns:p14="http://schemas.microsoft.com/office/powerpoint/2010/main" val="1222511940"/>
              </p:ext>
            </p:extLst>
          </p:nvPr>
        </p:nvGraphicFramePr>
        <p:xfrm>
          <a:off x="479376" y="3861048"/>
          <a:ext cx="9381728" cy="2808312"/>
        </p:xfrm>
        <a:graphic>
          <a:graphicData uri="http://schemas.openxmlformats.org/presentationml/2006/ole">
            <mc:AlternateContent xmlns:mc="http://schemas.openxmlformats.org/markup-compatibility/2006">
              <mc:Choice xmlns:v="urn:schemas-microsoft-com:vml" Requires="v">
                <p:oleObj name="Equation" r:id="rId2" imgW="3174840" imgH="939600" progId="Equation.DSMT4">
                  <p:embed/>
                </p:oleObj>
              </mc:Choice>
              <mc:Fallback>
                <p:oleObj name="Equation" r:id="rId2" imgW="3174840" imgH="939600" progId="Equation.DSMT4">
                  <p:embed/>
                  <p:pic>
                    <p:nvPicPr>
                      <p:cNvPr id="5" name="Object 16">
                        <a:extLst>
                          <a:ext uri="{FF2B5EF4-FFF2-40B4-BE49-F238E27FC236}">
                            <a16:creationId xmlns:a16="http://schemas.microsoft.com/office/drawing/2014/main" id="{25AD5374-BA15-4598-8272-CAD9CB2E218A}"/>
                          </a:ext>
                        </a:extLst>
                      </p:cNvPr>
                      <p:cNvPicPr>
                        <a:picLocks noChangeArrowheads="1"/>
                      </p:cNvPicPr>
                      <p:nvPr/>
                    </p:nvPicPr>
                    <p:blipFill>
                      <a:blip r:embed="rId3"/>
                      <a:srcRect/>
                      <a:stretch>
                        <a:fillRect/>
                      </a:stretch>
                    </p:blipFill>
                    <p:spPr bwMode="auto">
                      <a:xfrm>
                        <a:off x="479376" y="3861048"/>
                        <a:ext cx="9381728" cy="2808312"/>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171337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4E65561-435B-455A-9921-FD794DCC8B41}"/>
              </a:ext>
            </a:extLst>
          </p:cNvPr>
          <p:cNvSpPr>
            <a:spLocks noGrp="1"/>
          </p:cNvSpPr>
          <p:nvPr>
            <p:ph type="title"/>
          </p:nvPr>
        </p:nvSpPr>
        <p:spPr>
          <a:xfrm>
            <a:off x="1631504" y="620688"/>
            <a:ext cx="8229600" cy="757237"/>
          </a:xfrm>
        </p:spPr>
        <p:txBody>
          <a:bodyPr/>
          <a:lstStyle/>
          <a:p>
            <a:pPr algn="ctr"/>
            <a:r>
              <a:rPr lang="en-US" altLang="en-US" sz="4800" b="1" dirty="0" err="1">
                <a:solidFill>
                  <a:schemeClr val="tx1"/>
                </a:solidFill>
                <a:latin typeface="Calibri" panose="020F0502020204030204" pitchFamily="34" charset="0"/>
                <a:cs typeface="Calibri" panose="020F0502020204030204" pitchFamily="34" charset="0"/>
              </a:rPr>
              <a:t>Recursos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Comuns</a:t>
            </a:r>
            <a:br>
              <a:rPr lang="en-US" altLang="en-US" sz="4800" b="1" dirty="0">
                <a:solidFill>
                  <a:schemeClr val="tx1"/>
                </a:solidFill>
                <a:latin typeface="Calibri" panose="020F0502020204030204" pitchFamily="34" charset="0"/>
                <a:cs typeface="Calibri" panose="020F0502020204030204" pitchFamily="34" charset="0"/>
              </a:rPr>
            </a:br>
            <a:endParaRPr lang="pt-BR" altLang="en-US" sz="4800" dirty="0">
              <a:solidFill>
                <a:schemeClr val="tx1"/>
              </a:solidFill>
              <a:latin typeface="Calibri" panose="020F0502020204030204" pitchFamily="34" charset="0"/>
              <a:cs typeface="Calibri" panose="020F0502020204030204" pitchFamily="34" charset="0"/>
            </a:endParaRPr>
          </a:p>
        </p:txBody>
      </p:sp>
      <p:sp>
        <p:nvSpPr>
          <p:cNvPr id="5" name="Retângulo 4">
            <a:extLst>
              <a:ext uri="{FF2B5EF4-FFF2-40B4-BE49-F238E27FC236}">
                <a16:creationId xmlns:a16="http://schemas.microsoft.com/office/drawing/2014/main" id="{3063E0C0-A6ED-48D1-9B6E-D29CFA012AC8}"/>
              </a:ext>
            </a:extLst>
          </p:cNvPr>
          <p:cNvSpPr/>
          <p:nvPr/>
        </p:nvSpPr>
        <p:spPr>
          <a:xfrm>
            <a:off x="79717" y="980728"/>
            <a:ext cx="11992947" cy="5786199"/>
          </a:xfrm>
          <a:prstGeom prst="rect">
            <a:avLst/>
          </a:prstGeom>
        </p:spPr>
        <p:txBody>
          <a:bodyPr wrap="square">
            <a:spAutoFit/>
          </a:bodyPr>
          <a:lstStyle/>
          <a:p>
            <a:pPr marL="571500" indent="-571500" algn="just">
              <a:buClrTx/>
              <a:buSzPct val="100000"/>
              <a:buFont typeface="Arial" panose="020B0604020202020204" pitchFamily="34" charset="0"/>
              <a:buChar char="•"/>
            </a:pPr>
            <a:r>
              <a:rPr lang="pt-BR" sz="3600" b="0" dirty="0">
                <a:solidFill>
                  <a:schemeClr val="tx1"/>
                </a:solidFill>
                <a:latin typeface="Calibri" panose="020F0502020204030204" pitchFamily="34" charset="0"/>
                <a:cs typeface="Calibri" panose="020F0502020204030204" pitchFamily="34" charset="0"/>
              </a:rPr>
              <a:t>Como não existe um único proprietário da zona de pesca (ou um planejador central), cada agente, olhando da </a:t>
            </a:r>
            <a:r>
              <a:rPr lang="pt-BR" sz="3600" dirty="0">
                <a:solidFill>
                  <a:schemeClr val="tx1"/>
                </a:solidFill>
                <a:latin typeface="Calibri" panose="020F0502020204030204" pitchFamily="34" charset="0"/>
                <a:cs typeface="Calibri" panose="020F0502020204030204" pitchFamily="34" charset="0"/>
              </a:rPr>
              <a:t>própria perspectiva </a:t>
            </a:r>
            <a:r>
              <a:rPr lang="pt-BR" sz="3600" b="0" dirty="0">
                <a:solidFill>
                  <a:schemeClr val="tx1"/>
                </a:solidFill>
                <a:latin typeface="Calibri" panose="020F0502020204030204" pitchFamily="34" charset="0"/>
                <a:cs typeface="Calibri" panose="020F0502020204030204" pitchFamily="34" charset="0"/>
              </a:rPr>
              <a:t>(privada), entrará nesse mercado até que a </a:t>
            </a:r>
            <a:r>
              <a:rPr lang="pt-BR" sz="3600" b="0" dirty="0" err="1">
                <a:solidFill>
                  <a:schemeClr val="tx1"/>
                </a:solidFill>
                <a:latin typeface="Calibri" panose="020F0502020204030204" pitchFamily="34" charset="0"/>
                <a:cs typeface="Calibri" panose="020F0502020204030204" pitchFamily="34" charset="0"/>
              </a:rPr>
              <a:t>Rme</a:t>
            </a:r>
            <a:r>
              <a:rPr lang="pt-BR" sz="3600" b="0" dirty="0">
                <a:solidFill>
                  <a:schemeClr val="tx1"/>
                </a:solidFill>
                <a:latin typeface="Calibri" panose="020F0502020204030204" pitchFamily="34" charset="0"/>
                <a:cs typeface="Calibri" panose="020F0502020204030204" pitchFamily="34" charset="0"/>
              </a:rPr>
              <a:t> se iguale ao </a:t>
            </a:r>
            <a:r>
              <a:rPr lang="pt-BR" sz="3600" b="0" dirty="0" err="1">
                <a:solidFill>
                  <a:schemeClr val="tx1"/>
                </a:solidFill>
                <a:latin typeface="Calibri" panose="020F0502020204030204" pitchFamily="34" charset="0"/>
                <a:cs typeface="Calibri" panose="020F0502020204030204" pitchFamily="34" charset="0"/>
              </a:rPr>
              <a:t>Cme</a:t>
            </a:r>
            <a:r>
              <a:rPr lang="pt-BR" sz="3600" b="0" dirty="0">
                <a:solidFill>
                  <a:schemeClr val="tx1"/>
                </a:solidFill>
                <a:latin typeface="Calibri" panose="020F0502020204030204" pitchFamily="34" charset="0"/>
                <a:cs typeface="Calibri" panose="020F0502020204030204" pitchFamily="34" charset="0"/>
              </a:rPr>
              <a:t>, ou seja, até que tenhamos    LT = 0.</a:t>
            </a:r>
          </a:p>
          <a:p>
            <a:pPr marL="571500" indent="-571500" algn="just">
              <a:buClrTx/>
              <a:buSzPct val="100000"/>
              <a:buFont typeface="Arial" panose="020B0604020202020204" pitchFamily="34" charset="0"/>
              <a:buChar char="•"/>
            </a:pPr>
            <a:endParaRPr lang="pt-BR" sz="400" b="0" dirty="0">
              <a:solidFill>
                <a:schemeClr val="tx1"/>
              </a:solidFill>
              <a:latin typeface="Calibri" panose="020F0502020204030204" pitchFamily="34" charset="0"/>
              <a:cs typeface="Calibri" panose="020F0502020204030204" pitchFamily="34" charset="0"/>
            </a:endParaRPr>
          </a:p>
          <a:p>
            <a:pPr marL="571500" indent="-571500" algn="just">
              <a:buClrTx/>
              <a:buSzPct val="100000"/>
              <a:buFont typeface="Arial" panose="020B0604020202020204" pitchFamily="34" charset="0"/>
              <a:buChar char="•"/>
            </a:pPr>
            <a:endParaRPr lang="pt-BR" sz="600" b="0" dirty="0">
              <a:solidFill>
                <a:schemeClr val="tx1"/>
              </a:solidFill>
              <a:latin typeface="Calibri" panose="020F0502020204030204" pitchFamily="34" charset="0"/>
              <a:cs typeface="Calibri" panose="020F0502020204030204" pitchFamily="34" charset="0"/>
            </a:endParaRPr>
          </a:p>
          <a:p>
            <a:pPr marL="571500" indent="-571500" algn="just">
              <a:buClrTx/>
              <a:buSzPct val="100000"/>
              <a:buFont typeface="Arial" panose="020B0604020202020204" pitchFamily="34" charset="0"/>
              <a:buChar char="•"/>
            </a:pPr>
            <a:r>
              <a:rPr lang="pt-BR" sz="3600" b="0" dirty="0">
                <a:solidFill>
                  <a:schemeClr val="tx1"/>
                </a:solidFill>
                <a:latin typeface="Calibri" panose="020F0502020204030204" pitchFamily="34" charset="0"/>
                <a:cs typeface="Calibri" panose="020F0502020204030204" pitchFamily="34" charset="0"/>
              </a:rPr>
              <a:t>Dito de outro modo, enquanto a </a:t>
            </a:r>
            <a:r>
              <a:rPr lang="pt-BR" sz="3600" b="0" dirty="0" err="1">
                <a:solidFill>
                  <a:schemeClr val="tx1"/>
                </a:solidFill>
                <a:latin typeface="Calibri" panose="020F0502020204030204" pitchFamily="34" charset="0"/>
                <a:cs typeface="Calibri" panose="020F0502020204030204" pitchFamily="34" charset="0"/>
              </a:rPr>
              <a:t>Rme</a:t>
            </a:r>
            <a:r>
              <a:rPr lang="pt-BR" sz="3600" b="0" dirty="0">
                <a:solidFill>
                  <a:schemeClr val="tx1"/>
                </a:solidFill>
                <a:latin typeface="Calibri" panose="020F0502020204030204" pitchFamily="34" charset="0"/>
                <a:cs typeface="Calibri" panose="020F0502020204030204" pitchFamily="34" charset="0"/>
              </a:rPr>
              <a:t> &gt; </a:t>
            </a:r>
            <a:r>
              <a:rPr lang="pt-BR" sz="3600" b="0" dirty="0" err="1">
                <a:solidFill>
                  <a:schemeClr val="tx1"/>
                </a:solidFill>
                <a:latin typeface="Calibri" panose="020F0502020204030204" pitchFamily="34" charset="0"/>
                <a:cs typeface="Calibri" panose="020F0502020204030204" pitchFamily="34" charset="0"/>
              </a:rPr>
              <a:t>Cme</a:t>
            </a:r>
            <a:r>
              <a:rPr lang="pt-BR" sz="3600" b="0" dirty="0">
                <a:solidFill>
                  <a:schemeClr val="tx1"/>
                </a:solidFill>
                <a:latin typeface="Calibri" panose="020F0502020204030204" pitchFamily="34" charset="0"/>
                <a:cs typeface="Calibri" panose="020F0502020204030204" pitchFamily="34" charset="0"/>
              </a:rPr>
              <a:t>, não havendo limitação para a entrada de novos barcos, teremos novos barcos entrando nesse mercado.</a:t>
            </a:r>
          </a:p>
          <a:p>
            <a:pPr marL="1290638" lvl="1" indent="-571500" algn="just">
              <a:buSzPct val="100000"/>
              <a:buFont typeface="Arial" panose="020B0604020202020204" pitchFamily="34" charset="0"/>
              <a:buChar char="•"/>
            </a:pPr>
            <a:r>
              <a:rPr lang="pt-BR" sz="3600" b="0" dirty="0">
                <a:solidFill>
                  <a:schemeClr val="tx1"/>
                </a:solidFill>
                <a:latin typeface="Calibri" panose="020F0502020204030204" pitchFamily="34" charset="0"/>
                <a:cs typeface="Calibri" panose="020F0502020204030204" pitchFamily="34" charset="0"/>
              </a:rPr>
              <a:t>Permite ao novo entrante a obtenção de lucros, mas gera uma </a:t>
            </a:r>
            <a:r>
              <a:rPr lang="pt-BR" sz="3600" dirty="0">
                <a:solidFill>
                  <a:schemeClr val="tx1"/>
                </a:solidFill>
                <a:latin typeface="Calibri" panose="020F0502020204030204" pitchFamily="34" charset="0"/>
                <a:cs typeface="Calibri" panose="020F0502020204030204" pitchFamily="34" charset="0"/>
              </a:rPr>
              <a:t>externalidade negativa </a:t>
            </a:r>
            <a:r>
              <a:rPr lang="pt-BR" sz="3600" b="0" dirty="0">
                <a:solidFill>
                  <a:schemeClr val="tx1"/>
                </a:solidFill>
                <a:latin typeface="Calibri" panose="020F0502020204030204" pitchFamily="34" charset="0"/>
                <a:cs typeface="Calibri" panose="020F0502020204030204" pitchFamily="34" charset="0"/>
              </a:rPr>
              <a:t>sobre os outros; redução do LT.</a:t>
            </a:r>
          </a:p>
        </p:txBody>
      </p:sp>
    </p:spTree>
    <p:extLst>
      <p:ext uri="{BB962C8B-B14F-4D97-AF65-F5344CB8AC3E}">
        <p14:creationId xmlns:p14="http://schemas.microsoft.com/office/powerpoint/2010/main" val="3335521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5D9F2F61-13FA-4D14-87FB-228CBF1802B3}"/>
              </a:ext>
            </a:extLst>
          </p:cNvPr>
          <p:cNvSpPr>
            <a:spLocks noGrp="1"/>
          </p:cNvSpPr>
          <p:nvPr>
            <p:ph type="title"/>
          </p:nvPr>
        </p:nvSpPr>
        <p:spPr>
          <a:xfrm>
            <a:off x="1631504" y="548680"/>
            <a:ext cx="8229600" cy="757237"/>
          </a:xfrm>
        </p:spPr>
        <p:txBody>
          <a:bodyPr/>
          <a:lstStyle/>
          <a:p>
            <a:pPr algn="ctr"/>
            <a:r>
              <a:rPr lang="en-US" altLang="en-US" sz="4800" b="1" dirty="0" err="1">
                <a:solidFill>
                  <a:schemeClr val="tx1"/>
                </a:solidFill>
                <a:latin typeface="Calibri" panose="020F0502020204030204" pitchFamily="34" charset="0"/>
                <a:cs typeface="Calibri" panose="020F0502020204030204" pitchFamily="34" charset="0"/>
              </a:rPr>
              <a:t>Recursos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Comuns</a:t>
            </a:r>
            <a:br>
              <a:rPr lang="en-US" altLang="en-US" sz="4800" b="1" dirty="0">
                <a:solidFill>
                  <a:schemeClr val="tx1"/>
                </a:solidFill>
                <a:latin typeface="Calibri" panose="020F0502020204030204" pitchFamily="34" charset="0"/>
                <a:cs typeface="Calibri" panose="020F0502020204030204" pitchFamily="34" charset="0"/>
              </a:rPr>
            </a:br>
            <a:endParaRPr lang="pt-BR" altLang="en-US" sz="4800" dirty="0">
              <a:solidFill>
                <a:schemeClr val="tx1"/>
              </a:solidFill>
              <a:latin typeface="Calibri" panose="020F0502020204030204" pitchFamily="34" charset="0"/>
              <a:cs typeface="Calibri" panose="020F0502020204030204" pitchFamily="34" charset="0"/>
            </a:endParaRPr>
          </a:p>
        </p:txBody>
      </p:sp>
      <p:sp>
        <p:nvSpPr>
          <p:cNvPr id="5" name="Retângulo 4">
            <a:extLst>
              <a:ext uri="{FF2B5EF4-FFF2-40B4-BE49-F238E27FC236}">
                <a16:creationId xmlns:a16="http://schemas.microsoft.com/office/drawing/2014/main" id="{4EF90444-8A08-48AE-88B0-434F0E53D0BF}"/>
              </a:ext>
            </a:extLst>
          </p:cNvPr>
          <p:cNvSpPr/>
          <p:nvPr/>
        </p:nvSpPr>
        <p:spPr>
          <a:xfrm>
            <a:off x="191344" y="908720"/>
            <a:ext cx="11737304" cy="1200329"/>
          </a:xfrm>
          <a:prstGeom prst="rect">
            <a:avLst/>
          </a:prstGeom>
        </p:spPr>
        <p:txBody>
          <a:bodyPr wrap="square">
            <a:spAutoFit/>
          </a:bodyPr>
          <a:lstStyle/>
          <a:p>
            <a:pPr marL="571500" indent="-571500" algn="just">
              <a:buClrTx/>
              <a:buSzPct val="100000"/>
              <a:buFont typeface="Arial" panose="020B0604020202020204" pitchFamily="34" charset="0"/>
              <a:buChar char="•"/>
            </a:pPr>
            <a:r>
              <a:rPr lang="pt-BR" sz="3600" b="0" dirty="0">
                <a:solidFill>
                  <a:schemeClr val="tx1"/>
                </a:solidFill>
                <a:latin typeface="Calibri" panose="020F0502020204030204" pitchFamily="34" charset="0"/>
                <a:cs typeface="Calibri" panose="020F0502020204030204" pitchFamily="34" charset="0"/>
              </a:rPr>
              <a:t>Calculando o número de barcos efetivos, no caso de não haver direito de propriedade: </a:t>
            </a:r>
            <a:r>
              <a:rPr lang="pt-BR" sz="3600" b="0" dirty="0" err="1">
                <a:solidFill>
                  <a:schemeClr val="tx1"/>
                </a:solidFill>
                <a:latin typeface="Calibri" panose="020F0502020204030204" pitchFamily="34" charset="0"/>
                <a:cs typeface="Calibri" panose="020F0502020204030204" pitchFamily="34" charset="0"/>
              </a:rPr>
              <a:t>Rme</a:t>
            </a:r>
            <a:r>
              <a:rPr lang="pt-BR" sz="3600" b="0" dirty="0">
                <a:solidFill>
                  <a:schemeClr val="tx1"/>
                </a:solidFill>
                <a:latin typeface="Calibri" panose="020F0502020204030204" pitchFamily="34" charset="0"/>
                <a:cs typeface="Calibri" panose="020F0502020204030204" pitchFamily="34" charset="0"/>
              </a:rPr>
              <a:t> = </a:t>
            </a:r>
            <a:r>
              <a:rPr lang="pt-BR" sz="3600" b="0" dirty="0" err="1">
                <a:solidFill>
                  <a:schemeClr val="tx1"/>
                </a:solidFill>
                <a:latin typeface="Calibri" panose="020F0502020204030204" pitchFamily="34" charset="0"/>
                <a:cs typeface="Calibri" panose="020F0502020204030204" pitchFamily="34" charset="0"/>
              </a:rPr>
              <a:t>Cme</a:t>
            </a:r>
            <a:r>
              <a:rPr lang="pt-BR" sz="3600" b="0" dirty="0">
                <a:solidFill>
                  <a:schemeClr val="tx1"/>
                </a:solidFill>
                <a:latin typeface="Calibri" panose="020F0502020204030204" pitchFamily="34" charset="0"/>
                <a:cs typeface="Calibri" panose="020F0502020204030204" pitchFamily="34" charset="0"/>
              </a:rPr>
              <a:t>. </a:t>
            </a:r>
          </a:p>
        </p:txBody>
      </p:sp>
      <p:sp>
        <p:nvSpPr>
          <p:cNvPr id="6" name="Retângulo 5">
            <a:extLst>
              <a:ext uri="{FF2B5EF4-FFF2-40B4-BE49-F238E27FC236}">
                <a16:creationId xmlns:a16="http://schemas.microsoft.com/office/drawing/2014/main" id="{43B7A831-C245-42FA-8A98-BFCF8CA90070}"/>
              </a:ext>
            </a:extLst>
          </p:cNvPr>
          <p:cNvSpPr/>
          <p:nvPr/>
        </p:nvSpPr>
        <p:spPr>
          <a:xfrm>
            <a:off x="5047601" y="3717032"/>
            <a:ext cx="1696471" cy="612478"/>
          </a:xfrm>
          <a:prstGeom prst="rect">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7" name="Object 16">
            <a:extLst>
              <a:ext uri="{FF2B5EF4-FFF2-40B4-BE49-F238E27FC236}">
                <a16:creationId xmlns:a16="http://schemas.microsoft.com/office/drawing/2014/main" id="{5D242D33-BF3D-4968-86C2-6854AA1FF94D}"/>
              </a:ext>
            </a:extLst>
          </p:cNvPr>
          <p:cNvGraphicFramePr>
            <a:graphicFrameLocks/>
          </p:cNvGraphicFramePr>
          <p:nvPr>
            <p:extLst>
              <p:ext uri="{D42A27DB-BD31-4B8C-83A1-F6EECF244321}">
                <p14:modId xmlns:p14="http://schemas.microsoft.com/office/powerpoint/2010/main" val="37062162"/>
              </p:ext>
            </p:extLst>
          </p:nvPr>
        </p:nvGraphicFramePr>
        <p:xfrm>
          <a:off x="839416" y="2081576"/>
          <a:ext cx="7284640" cy="2315815"/>
        </p:xfrm>
        <a:graphic>
          <a:graphicData uri="http://schemas.openxmlformats.org/presentationml/2006/ole">
            <mc:AlternateContent xmlns:mc="http://schemas.openxmlformats.org/markup-compatibility/2006">
              <mc:Choice xmlns:v="urn:schemas-microsoft-com:vml" Requires="v">
                <p:oleObj name="Equation" r:id="rId2" imgW="2374560" imgH="761760" progId="Equation.DSMT4">
                  <p:embed/>
                </p:oleObj>
              </mc:Choice>
              <mc:Fallback>
                <p:oleObj name="Equation" r:id="rId2" imgW="2374560" imgH="761760" progId="Equation.DSMT4">
                  <p:embed/>
                  <p:pic>
                    <p:nvPicPr>
                      <p:cNvPr id="4" name="Object 16">
                        <a:extLst>
                          <a:ext uri="{FF2B5EF4-FFF2-40B4-BE49-F238E27FC236}">
                            <a16:creationId xmlns:a16="http://schemas.microsoft.com/office/drawing/2014/main" id="{A2890D42-D720-4B5B-960F-C7024909DE19}"/>
                          </a:ext>
                        </a:extLst>
                      </p:cNvPr>
                      <p:cNvPicPr>
                        <a:picLocks noChangeArrowheads="1"/>
                      </p:cNvPicPr>
                      <p:nvPr/>
                    </p:nvPicPr>
                    <p:blipFill>
                      <a:blip r:embed="rId3"/>
                      <a:srcRect/>
                      <a:stretch>
                        <a:fillRect/>
                      </a:stretch>
                    </p:blipFill>
                    <p:spPr bwMode="auto">
                      <a:xfrm>
                        <a:off x="839416" y="2081576"/>
                        <a:ext cx="7284640" cy="2315815"/>
                      </a:xfrm>
                      <a:prstGeom prst="rect">
                        <a:avLst/>
                      </a:prstGeom>
                      <a:noFill/>
                      <a:ln>
                        <a:noFill/>
                      </a:ln>
                      <a:effectLst/>
                    </p:spPr>
                  </p:pic>
                </p:oleObj>
              </mc:Fallback>
            </mc:AlternateContent>
          </a:graphicData>
        </a:graphic>
      </p:graphicFrame>
      <p:sp>
        <p:nvSpPr>
          <p:cNvPr id="10" name="Espaço Reservado para Conteúdo 2">
            <a:extLst>
              <a:ext uri="{FF2B5EF4-FFF2-40B4-BE49-F238E27FC236}">
                <a16:creationId xmlns:a16="http://schemas.microsoft.com/office/drawing/2014/main" id="{EB408EF6-017C-45EB-8526-658B2275C6B5}"/>
              </a:ext>
            </a:extLst>
          </p:cNvPr>
          <p:cNvSpPr txBox="1">
            <a:spLocks/>
          </p:cNvSpPr>
          <p:nvPr/>
        </p:nvSpPr>
        <p:spPr bwMode="auto">
          <a:xfrm>
            <a:off x="263352" y="4581128"/>
            <a:ext cx="8777746" cy="652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t-BR" sz="3600" b="0" dirty="0">
                <a:latin typeface="Calibri" panose="020F0502020204030204" pitchFamily="34" charset="0"/>
                <a:cs typeface="Calibri" panose="020F0502020204030204" pitchFamily="34" charset="0"/>
              </a:rPr>
              <a:t>Observe que, nesse caso, teremos LT=0.</a:t>
            </a:r>
          </a:p>
        </p:txBody>
      </p:sp>
      <p:graphicFrame>
        <p:nvGraphicFramePr>
          <p:cNvPr id="11" name="Object 16">
            <a:extLst>
              <a:ext uri="{FF2B5EF4-FFF2-40B4-BE49-F238E27FC236}">
                <a16:creationId xmlns:a16="http://schemas.microsoft.com/office/drawing/2014/main" id="{2F9F5D5D-1215-49D7-9DBC-558A2073E742}"/>
              </a:ext>
            </a:extLst>
          </p:cNvPr>
          <p:cNvGraphicFramePr>
            <a:graphicFrameLocks/>
          </p:cNvGraphicFramePr>
          <p:nvPr>
            <p:extLst>
              <p:ext uri="{D42A27DB-BD31-4B8C-83A1-F6EECF244321}">
                <p14:modId xmlns:p14="http://schemas.microsoft.com/office/powerpoint/2010/main" val="2843479542"/>
              </p:ext>
            </p:extLst>
          </p:nvPr>
        </p:nvGraphicFramePr>
        <p:xfrm>
          <a:off x="629567" y="5186511"/>
          <a:ext cx="7482657" cy="1671489"/>
        </p:xfrm>
        <a:graphic>
          <a:graphicData uri="http://schemas.openxmlformats.org/presentationml/2006/ole">
            <mc:AlternateContent xmlns:mc="http://schemas.openxmlformats.org/markup-compatibility/2006">
              <mc:Choice xmlns:v="urn:schemas-microsoft-com:vml" Requires="v">
                <p:oleObj name="Equation" r:id="rId4" imgW="2654280" imgH="583920" progId="Equation.DSMT4">
                  <p:embed/>
                </p:oleObj>
              </mc:Choice>
              <mc:Fallback>
                <p:oleObj name="Equation" r:id="rId4" imgW="2654280" imgH="583920" progId="Equation.DSMT4">
                  <p:embed/>
                  <p:pic>
                    <p:nvPicPr>
                      <p:cNvPr id="6" name="Object 16">
                        <a:extLst>
                          <a:ext uri="{FF2B5EF4-FFF2-40B4-BE49-F238E27FC236}">
                            <a16:creationId xmlns:a16="http://schemas.microsoft.com/office/drawing/2014/main" id="{70D83596-7E4E-463D-A7B1-AD682C438D26}"/>
                          </a:ext>
                        </a:extLst>
                      </p:cNvPr>
                      <p:cNvPicPr>
                        <a:picLocks noChangeArrowheads="1"/>
                      </p:cNvPicPr>
                      <p:nvPr/>
                    </p:nvPicPr>
                    <p:blipFill>
                      <a:blip r:embed="rId5"/>
                      <a:srcRect/>
                      <a:stretch>
                        <a:fillRect/>
                      </a:stretch>
                    </p:blipFill>
                    <p:spPr bwMode="auto">
                      <a:xfrm>
                        <a:off x="629567" y="5186511"/>
                        <a:ext cx="7482657" cy="1671489"/>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959308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4"/>
          <p:cNvSpPr>
            <a:spLocks noGrp="1" noChangeArrowheads="1"/>
          </p:cNvSpPr>
          <p:nvPr>
            <p:ph type="title"/>
          </p:nvPr>
        </p:nvSpPr>
        <p:spPr>
          <a:xfrm>
            <a:off x="1754832" y="-102840"/>
            <a:ext cx="8229600" cy="13716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Externalidades </a:t>
            </a:r>
          </a:p>
        </p:txBody>
      </p:sp>
      <p:sp>
        <p:nvSpPr>
          <p:cNvPr id="3" name="Espaço Reservado para Conteúdo 2"/>
          <p:cNvSpPr>
            <a:spLocks noGrp="1"/>
          </p:cNvSpPr>
          <p:nvPr>
            <p:ph idx="1"/>
          </p:nvPr>
        </p:nvSpPr>
        <p:spPr>
          <a:xfrm>
            <a:off x="191344" y="836712"/>
            <a:ext cx="11665296" cy="4643437"/>
          </a:xfrm>
        </p:spPr>
        <p:txBody>
          <a:bodyPr/>
          <a:lstStyle/>
          <a:p>
            <a:pPr algn="just">
              <a:spcBef>
                <a:spcPts val="0"/>
              </a:spcBef>
              <a:buClrTx/>
              <a:buSzPct val="100000"/>
              <a:buFont typeface="Arial" panose="020B0604020202020204" pitchFamily="34" charset="0"/>
              <a:buChar char="•"/>
              <a:defRPr/>
            </a:pPr>
            <a:r>
              <a:rPr lang="en-US" sz="4000" b="1" dirty="0">
                <a:latin typeface="Calibri" panose="020F0502020204030204" pitchFamily="34" charset="0"/>
                <a:cs typeface="Calibri" panose="020F0502020204030204" pitchFamily="34" charset="0"/>
              </a:rPr>
              <a:t>As </a:t>
            </a:r>
            <a:r>
              <a:rPr lang="en-US" sz="4000" b="1" dirty="0" err="1">
                <a:latin typeface="Calibri" panose="020F0502020204030204" pitchFamily="34" charset="0"/>
                <a:cs typeface="Calibri" panose="020F0502020204030204" pitchFamily="34" charset="0"/>
              </a:rPr>
              <a:t>externalidades</a:t>
            </a:r>
            <a:r>
              <a:rPr lang="en-US" sz="4000" b="1" dirty="0">
                <a:latin typeface="Calibri" panose="020F0502020204030204" pitchFamily="34" charset="0"/>
                <a:cs typeface="Calibri" panose="020F0502020204030204" pitchFamily="34" charset="0"/>
              </a:rPr>
              <a:t> </a:t>
            </a:r>
            <a:r>
              <a:rPr lang="en-US" sz="4000" dirty="0" err="1">
                <a:latin typeface="Calibri" panose="020F0502020204030204" pitchFamily="34" charset="0"/>
                <a:cs typeface="Calibri" panose="020F0502020204030204" pitchFamily="34" charset="0"/>
              </a:rPr>
              <a:t>ocorrem</a:t>
            </a:r>
            <a:r>
              <a:rPr lang="en-US" sz="4000" dirty="0">
                <a:latin typeface="Calibri" panose="020F0502020204030204" pitchFamily="34" charset="0"/>
                <a:cs typeface="Calibri" panose="020F0502020204030204" pitchFamily="34" charset="0"/>
              </a:rPr>
              <a:t> </a:t>
            </a:r>
            <a:r>
              <a:rPr lang="en-US" sz="4000" dirty="0" err="1">
                <a:latin typeface="Calibri" panose="020F0502020204030204" pitchFamily="34" charset="0"/>
                <a:cs typeface="Calibri" panose="020F0502020204030204" pitchFamily="34" charset="0"/>
              </a:rPr>
              <a:t>quando</a:t>
            </a:r>
            <a:r>
              <a:rPr lang="en-US" sz="4000" dirty="0">
                <a:latin typeface="Calibri" panose="020F0502020204030204" pitchFamily="34" charset="0"/>
                <a:cs typeface="Calibri" panose="020F0502020204030204" pitchFamily="34" charset="0"/>
              </a:rPr>
              <a:t> as </a:t>
            </a:r>
            <a:r>
              <a:rPr lang="en-US" sz="4000" dirty="0" err="1">
                <a:latin typeface="Calibri" panose="020F0502020204030204" pitchFamily="34" charset="0"/>
                <a:cs typeface="Calibri" panose="020F0502020204030204" pitchFamily="34" charset="0"/>
              </a:rPr>
              <a:t>ações</a:t>
            </a:r>
            <a:r>
              <a:rPr lang="en-US" sz="4000" dirty="0">
                <a:latin typeface="Calibri" panose="020F0502020204030204" pitchFamily="34" charset="0"/>
                <a:cs typeface="Calibri" panose="020F0502020204030204" pitchFamily="34" charset="0"/>
              </a:rPr>
              <a:t> de um </a:t>
            </a:r>
            <a:r>
              <a:rPr lang="en-US" sz="4000" dirty="0" err="1">
                <a:latin typeface="Calibri" panose="020F0502020204030204" pitchFamily="34" charset="0"/>
                <a:cs typeface="Calibri" panose="020F0502020204030204" pitchFamily="34" charset="0"/>
              </a:rPr>
              <a:t>agente</a:t>
            </a:r>
            <a:r>
              <a:rPr lang="en-US" sz="4000" dirty="0">
                <a:latin typeface="Calibri" panose="020F0502020204030204" pitchFamily="34" charset="0"/>
                <a:cs typeface="Calibri" panose="020F0502020204030204" pitchFamily="34" charset="0"/>
              </a:rPr>
              <a:t> </a:t>
            </a:r>
            <a:r>
              <a:rPr lang="en-US" sz="4000" dirty="0" err="1">
                <a:latin typeface="Calibri" panose="020F0502020204030204" pitchFamily="34" charset="0"/>
                <a:cs typeface="Calibri" panose="020F0502020204030204" pitchFamily="34" charset="0"/>
              </a:rPr>
              <a:t>econômico</a:t>
            </a:r>
            <a:r>
              <a:rPr lang="en-US" sz="4000" dirty="0">
                <a:latin typeface="Calibri" panose="020F0502020204030204" pitchFamily="34" charset="0"/>
                <a:cs typeface="Calibri" panose="020F0502020204030204" pitchFamily="34" charset="0"/>
              </a:rPr>
              <a:t> </a:t>
            </a:r>
            <a:r>
              <a:rPr lang="en-US" sz="4000" dirty="0" err="1">
                <a:latin typeface="Calibri" panose="020F0502020204030204" pitchFamily="34" charset="0"/>
                <a:cs typeface="Calibri" panose="020F0502020204030204" pitchFamily="34" charset="0"/>
              </a:rPr>
              <a:t>impactam</a:t>
            </a:r>
            <a:r>
              <a:rPr lang="en-US" sz="4000" dirty="0">
                <a:latin typeface="Calibri" panose="020F0502020204030204" pitchFamily="34" charset="0"/>
                <a:cs typeface="Calibri" panose="020F0502020204030204" pitchFamily="34" charset="0"/>
              </a:rPr>
              <a:t> outro(s) </a:t>
            </a:r>
            <a:r>
              <a:rPr lang="en-US" sz="4000" dirty="0" err="1">
                <a:latin typeface="Calibri" panose="020F0502020204030204" pitchFamily="34" charset="0"/>
                <a:cs typeface="Calibri" panose="020F0502020204030204" pitchFamily="34" charset="0"/>
              </a:rPr>
              <a:t>agente</a:t>
            </a:r>
            <a:r>
              <a:rPr lang="en-US" sz="4000" dirty="0">
                <a:latin typeface="Calibri" panose="020F0502020204030204" pitchFamily="34" charset="0"/>
                <a:cs typeface="Calibri" panose="020F0502020204030204" pitchFamily="34" charset="0"/>
              </a:rPr>
              <a:t>(s) </a:t>
            </a:r>
            <a:r>
              <a:rPr lang="en-US" sz="4000" dirty="0" err="1">
                <a:latin typeface="Calibri" panose="020F0502020204030204" pitchFamily="34" charset="0"/>
                <a:cs typeface="Calibri" panose="020F0502020204030204" pitchFamily="34" charset="0"/>
              </a:rPr>
              <a:t>econômico</a:t>
            </a:r>
            <a:r>
              <a:rPr lang="en-US" sz="4000" dirty="0">
                <a:latin typeface="Calibri" panose="020F0502020204030204" pitchFamily="34" charset="0"/>
                <a:cs typeface="Calibri" panose="020F0502020204030204" pitchFamily="34" charset="0"/>
              </a:rPr>
              <a:t>(s) de forma </a:t>
            </a:r>
            <a:r>
              <a:rPr lang="en-US" sz="4000" dirty="0" err="1">
                <a:latin typeface="Calibri" panose="020F0502020204030204" pitchFamily="34" charset="0"/>
                <a:cs typeface="Calibri" panose="020F0502020204030204" pitchFamily="34" charset="0"/>
              </a:rPr>
              <a:t>não</a:t>
            </a:r>
            <a:r>
              <a:rPr lang="en-US" sz="4000" dirty="0">
                <a:latin typeface="Calibri" panose="020F0502020204030204" pitchFamily="34" charset="0"/>
                <a:cs typeface="Calibri" panose="020F0502020204030204" pitchFamily="34" charset="0"/>
              </a:rPr>
              <a:t> </a:t>
            </a:r>
            <a:r>
              <a:rPr lang="en-US" sz="4000" dirty="0" err="1">
                <a:latin typeface="Calibri" panose="020F0502020204030204" pitchFamily="34" charset="0"/>
                <a:cs typeface="Calibri" panose="020F0502020204030204" pitchFamily="34" charset="0"/>
              </a:rPr>
              <a:t>refletida</a:t>
            </a:r>
            <a:r>
              <a:rPr lang="en-US" sz="4000" dirty="0">
                <a:latin typeface="Calibri" panose="020F0502020204030204" pitchFamily="34" charset="0"/>
                <a:cs typeface="Calibri" panose="020F0502020204030204" pitchFamily="34" charset="0"/>
              </a:rPr>
              <a:t> </a:t>
            </a:r>
            <a:r>
              <a:rPr lang="en-US" sz="4000" dirty="0" err="1">
                <a:latin typeface="Calibri" panose="020F0502020204030204" pitchFamily="34" charset="0"/>
                <a:cs typeface="Calibri" panose="020F0502020204030204" pitchFamily="34" charset="0"/>
              </a:rPr>
              <a:t>nas</a:t>
            </a:r>
            <a:r>
              <a:rPr lang="en-US" sz="4000" dirty="0">
                <a:latin typeface="Calibri" panose="020F0502020204030204" pitchFamily="34" charset="0"/>
                <a:cs typeface="Calibri" panose="020F0502020204030204" pitchFamily="34" charset="0"/>
              </a:rPr>
              <a:t> </a:t>
            </a:r>
            <a:r>
              <a:rPr lang="en-US" sz="4000" dirty="0" err="1">
                <a:latin typeface="Calibri" panose="020F0502020204030204" pitchFamily="34" charset="0"/>
                <a:cs typeface="Calibri" panose="020F0502020204030204" pitchFamily="34" charset="0"/>
              </a:rPr>
              <a:t>transações</a:t>
            </a:r>
            <a:r>
              <a:rPr lang="en-US" sz="4000" dirty="0">
                <a:latin typeface="Calibri" panose="020F0502020204030204" pitchFamily="34" charset="0"/>
                <a:cs typeface="Calibri" panose="020F0502020204030204" pitchFamily="34" charset="0"/>
              </a:rPr>
              <a:t> de </a:t>
            </a:r>
            <a:r>
              <a:rPr lang="en-US" sz="4000" dirty="0" err="1">
                <a:latin typeface="Calibri" panose="020F0502020204030204" pitchFamily="34" charset="0"/>
                <a:cs typeface="Calibri" panose="020F0502020204030204" pitchFamily="34" charset="0"/>
              </a:rPr>
              <a:t>mercado</a:t>
            </a:r>
            <a:r>
              <a:rPr lang="en-US" sz="4000" dirty="0">
                <a:latin typeface="Calibri" panose="020F0502020204030204" pitchFamily="34" charset="0"/>
                <a:cs typeface="Calibri" panose="020F0502020204030204" pitchFamily="34" charset="0"/>
              </a:rPr>
              <a:t>. </a:t>
            </a:r>
          </a:p>
          <a:p>
            <a:pPr algn="just">
              <a:spcBef>
                <a:spcPts val="0"/>
              </a:spcBef>
              <a:buClrTx/>
              <a:buSzPct val="100000"/>
              <a:buFont typeface="Arial" panose="020B0604020202020204" pitchFamily="34" charset="0"/>
              <a:buChar char="•"/>
              <a:defRPr/>
            </a:pPr>
            <a:endParaRPr lang="en-US" sz="600" b="1" dirty="0">
              <a:latin typeface="Calibri" panose="020F0502020204030204" pitchFamily="34" charset="0"/>
              <a:cs typeface="Calibri" panose="020F0502020204030204" pitchFamily="34" charset="0"/>
            </a:endParaRPr>
          </a:p>
          <a:p>
            <a:pPr algn="just">
              <a:lnSpc>
                <a:spcPct val="80000"/>
              </a:lnSpc>
              <a:buClrTx/>
              <a:buSzPct val="100000"/>
              <a:buFont typeface="Arial" panose="020B0604020202020204" pitchFamily="34" charset="0"/>
              <a:buChar char="•"/>
              <a:defRPr/>
            </a:pPr>
            <a:r>
              <a:rPr lang="en-US" sz="4000" b="1" dirty="0">
                <a:latin typeface="Calibri" panose="020F0502020204030204" pitchFamily="34" charset="0"/>
                <a:cs typeface="Calibri" panose="020F0502020204030204" pitchFamily="34" charset="0"/>
              </a:rPr>
              <a:t>A </a:t>
            </a:r>
            <a:r>
              <a:rPr lang="en-US" sz="4000" b="1" dirty="0" err="1">
                <a:latin typeface="Calibri" panose="020F0502020204030204" pitchFamily="34" charset="0"/>
                <a:cs typeface="Calibri" panose="020F0502020204030204" pitchFamily="34" charset="0"/>
              </a:rPr>
              <a:t>externalidade</a:t>
            </a:r>
            <a:r>
              <a:rPr lang="en-US" sz="4000" b="1" dirty="0">
                <a:latin typeface="Calibri" panose="020F0502020204030204" pitchFamily="34" charset="0"/>
                <a:cs typeface="Calibri" panose="020F0502020204030204" pitchFamily="34" charset="0"/>
              </a:rPr>
              <a:t> </a:t>
            </a:r>
            <a:r>
              <a:rPr lang="en-US" sz="4000" dirty="0">
                <a:latin typeface="Calibri" panose="020F0502020204030204" pitchFamily="34" charset="0"/>
                <a:cs typeface="Calibri" panose="020F0502020204030204" pitchFamily="34" charset="0"/>
              </a:rPr>
              <a:t>é </a:t>
            </a:r>
            <a:r>
              <a:rPr lang="en-US" sz="4000" dirty="0" err="1">
                <a:latin typeface="Calibri" panose="020F0502020204030204" pitchFamily="34" charset="0"/>
                <a:cs typeface="Calibri" panose="020F0502020204030204" pitchFamily="34" charset="0"/>
              </a:rPr>
              <a:t>considerada</a:t>
            </a:r>
            <a:r>
              <a:rPr lang="en-US" sz="4000" dirty="0">
                <a:latin typeface="Calibri" panose="020F0502020204030204" pitchFamily="34" charset="0"/>
                <a:cs typeface="Calibri" panose="020F0502020204030204" pitchFamily="34" charset="0"/>
              </a:rPr>
              <a:t> </a:t>
            </a:r>
            <a:r>
              <a:rPr lang="en-US" sz="4000" dirty="0" err="1">
                <a:latin typeface="Calibri" panose="020F0502020204030204" pitchFamily="34" charset="0"/>
                <a:cs typeface="Calibri" panose="020F0502020204030204" pitchFamily="34" charset="0"/>
              </a:rPr>
              <a:t>uma</a:t>
            </a:r>
            <a:r>
              <a:rPr lang="en-US" sz="4000" dirty="0">
                <a:latin typeface="Calibri" panose="020F0502020204030204" pitchFamily="34" charset="0"/>
                <a:cs typeface="Calibri" panose="020F0502020204030204" pitchFamily="34" charset="0"/>
              </a:rPr>
              <a:t> </a:t>
            </a:r>
            <a:r>
              <a:rPr lang="en-US" sz="4000" dirty="0" err="1">
                <a:latin typeface="Calibri" panose="020F0502020204030204" pitchFamily="34" charset="0"/>
                <a:cs typeface="Calibri" panose="020F0502020204030204" pitchFamily="34" charset="0"/>
              </a:rPr>
              <a:t>falha</a:t>
            </a:r>
            <a:r>
              <a:rPr lang="en-US" sz="4000" dirty="0">
                <a:latin typeface="Calibri" panose="020F0502020204030204" pitchFamily="34" charset="0"/>
                <a:cs typeface="Calibri" panose="020F0502020204030204" pitchFamily="34" charset="0"/>
              </a:rPr>
              <a:t> de </a:t>
            </a:r>
            <a:r>
              <a:rPr lang="en-US" sz="4000" dirty="0" err="1">
                <a:latin typeface="Calibri" panose="020F0502020204030204" pitchFamily="34" charset="0"/>
                <a:cs typeface="Calibri" panose="020F0502020204030204" pitchFamily="34" charset="0"/>
              </a:rPr>
              <a:t>mercado</a:t>
            </a:r>
            <a:r>
              <a:rPr lang="en-US" sz="4000" dirty="0">
                <a:latin typeface="Calibri" panose="020F0502020204030204" pitchFamily="34" charset="0"/>
                <a:cs typeface="Calibri" panose="020F0502020204030204" pitchFamily="34" charset="0"/>
              </a:rPr>
              <a:t> (</a:t>
            </a:r>
            <a:r>
              <a:rPr lang="en-US" sz="4000" dirty="0" err="1">
                <a:latin typeface="Calibri" panose="020F0502020204030204" pitchFamily="34" charset="0"/>
                <a:cs typeface="Calibri" panose="020F0502020204030204" pitchFamily="34" charset="0"/>
              </a:rPr>
              <a:t>portanto</a:t>
            </a:r>
            <a:r>
              <a:rPr lang="en-US" sz="4000" dirty="0">
                <a:latin typeface="Calibri" panose="020F0502020204030204" pitchFamily="34" charset="0"/>
                <a:cs typeface="Calibri" panose="020F0502020204030204" pitchFamily="34" charset="0"/>
              </a:rPr>
              <a:t> o </a:t>
            </a:r>
            <a:r>
              <a:rPr lang="en-US" sz="4000" dirty="0" err="1">
                <a:latin typeface="Calibri" panose="020F0502020204030204" pitchFamily="34" charset="0"/>
                <a:cs typeface="Calibri" panose="020F0502020204030204" pitchFamily="34" charset="0"/>
              </a:rPr>
              <a:t>excedente</a:t>
            </a:r>
            <a:r>
              <a:rPr lang="en-US" sz="4000" dirty="0">
                <a:latin typeface="Calibri" panose="020F0502020204030204" pitchFamily="34" charset="0"/>
                <a:cs typeface="Calibri" panose="020F0502020204030204" pitchFamily="34" charset="0"/>
              </a:rPr>
              <a:t> total </a:t>
            </a:r>
            <a:r>
              <a:rPr lang="en-US" sz="4000" dirty="0" err="1">
                <a:latin typeface="Calibri" panose="020F0502020204030204" pitchFamily="34" charset="0"/>
                <a:cs typeface="Calibri" panose="020F0502020204030204" pitchFamily="34" charset="0"/>
              </a:rPr>
              <a:t>não</a:t>
            </a:r>
            <a:r>
              <a:rPr lang="en-US" sz="4000" dirty="0">
                <a:latin typeface="Calibri" panose="020F0502020204030204" pitchFamily="34" charset="0"/>
                <a:cs typeface="Calibri" panose="020F0502020204030204" pitchFamily="34" charset="0"/>
              </a:rPr>
              <a:t> é </a:t>
            </a:r>
            <a:r>
              <a:rPr lang="en-US" sz="4000" dirty="0" err="1">
                <a:latin typeface="Calibri" panose="020F0502020204030204" pitchFamily="34" charset="0"/>
                <a:cs typeface="Calibri" panose="020F0502020204030204" pitchFamily="34" charset="0"/>
              </a:rPr>
              <a:t>maximizado</a:t>
            </a:r>
            <a:r>
              <a:rPr lang="en-US" sz="4000" dirty="0">
                <a:latin typeface="Calibri" panose="020F0502020204030204" pitchFamily="34" charset="0"/>
                <a:cs typeface="Calibri" panose="020F0502020204030204" pitchFamily="34" charset="0"/>
              </a:rPr>
              <a:t>).</a:t>
            </a:r>
          </a:p>
          <a:p>
            <a:pPr algn="just">
              <a:lnSpc>
                <a:spcPct val="80000"/>
              </a:lnSpc>
              <a:buClrTx/>
              <a:buSzPct val="100000"/>
              <a:buFont typeface="Arial" panose="020B0604020202020204" pitchFamily="34" charset="0"/>
              <a:buChar char="•"/>
              <a:defRPr/>
            </a:pPr>
            <a:endParaRPr lang="en-US" sz="200" dirty="0">
              <a:latin typeface="Calibri" panose="020F0502020204030204" pitchFamily="34" charset="0"/>
              <a:cs typeface="Calibri" panose="020F0502020204030204" pitchFamily="34" charset="0"/>
            </a:endParaRPr>
          </a:p>
          <a:p>
            <a:pPr lvl="1" algn="just">
              <a:lnSpc>
                <a:spcPct val="80000"/>
              </a:lnSpc>
              <a:buClrTx/>
              <a:buSzPct val="100000"/>
              <a:buFont typeface="Arial" panose="020B0604020202020204" pitchFamily="34" charset="0"/>
              <a:buChar char="•"/>
              <a:defRPr/>
            </a:pPr>
            <a:r>
              <a:rPr lang="en-US" sz="3800" dirty="0" err="1">
                <a:latin typeface="Calibri" panose="020F0502020204030204" pitchFamily="34" charset="0"/>
                <a:cs typeface="Calibri" panose="020F0502020204030204" pitchFamily="34" charset="0"/>
              </a:rPr>
              <a:t>Impacto</a:t>
            </a:r>
            <a:r>
              <a:rPr lang="en-US" sz="3800" dirty="0">
                <a:latin typeface="Calibri" panose="020F0502020204030204" pitchFamily="34" charset="0"/>
                <a:cs typeface="Calibri" panose="020F0502020204030204" pitchFamily="34" charset="0"/>
              </a:rPr>
              <a:t> das </a:t>
            </a:r>
            <a:r>
              <a:rPr lang="en-US" sz="3800" dirty="0" err="1">
                <a:latin typeface="Calibri" panose="020F0502020204030204" pitchFamily="34" charset="0"/>
                <a:cs typeface="Calibri" panose="020F0502020204030204" pitchFamily="34" charset="0"/>
              </a:rPr>
              <a:t>ações</a:t>
            </a:r>
            <a:r>
              <a:rPr lang="en-US" sz="3800" dirty="0">
                <a:latin typeface="Calibri" panose="020F0502020204030204" pitchFamily="34" charset="0"/>
                <a:cs typeface="Calibri" panose="020F0502020204030204" pitchFamily="34" charset="0"/>
              </a:rPr>
              <a:t> de um </a:t>
            </a:r>
            <a:r>
              <a:rPr lang="en-US" sz="3800" dirty="0" err="1">
                <a:latin typeface="Calibri" panose="020F0502020204030204" pitchFamily="34" charset="0"/>
                <a:cs typeface="Calibri" panose="020F0502020204030204" pitchFamily="34" charset="0"/>
              </a:rPr>
              <a:t>agente</a:t>
            </a:r>
            <a:r>
              <a:rPr lang="en-US" sz="3800" dirty="0">
                <a:latin typeface="Calibri" panose="020F0502020204030204" pitchFamily="34" charset="0"/>
                <a:cs typeface="Calibri" panose="020F0502020204030204" pitchFamily="34" charset="0"/>
              </a:rPr>
              <a:t> </a:t>
            </a:r>
            <a:r>
              <a:rPr lang="en-US" sz="3800" dirty="0" err="1">
                <a:latin typeface="Calibri" panose="020F0502020204030204" pitchFamily="34" charset="0"/>
                <a:cs typeface="Calibri" panose="020F0502020204030204" pitchFamily="34" charset="0"/>
              </a:rPr>
              <a:t>sobre</a:t>
            </a:r>
            <a:r>
              <a:rPr lang="en-US" sz="3800" dirty="0">
                <a:latin typeface="Calibri" panose="020F0502020204030204" pitchFamily="34" charset="0"/>
                <a:cs typeface="Calibri" panose="020F0502020204030204" pitchFamily="34" charset="0"/>
              </a:rPr>
              <a:t> o </a:t>
            </a:r>
            <a:r>
              <a:rPr lang="en-US" sz="3800" dirty="0" err="1">
                <a:latin typeface="Calibri" panose="020F0502020204030204" pitchFamily="34" charset="0"/>
                <a:cs typeface="Calibri" panose="020F0502020204030204" pitchFamily="34" charset="0"/>
              </a:rPr>
              <a:t>bem</a:t>
            </a:r>
            <a:r>
              <a:rPr lang="en-US" sz="3800" dirty="0">
                <a:latin typeface="Calibri" panose="020F0502020204030204" pitchFamily="34" charset="0"/>
                <a:cs typeface="Calibri" panose="020F0502020204030204" pitchFamily="34" charset="0"/>
              </a:rPr>
              <a:t> </a:t>
            </a:r>
            <a:r>
              <a:rPr lang="en-US" sz="3800" dirty="0" err="1">
                <a:latin typeface="Calibri" panose="020F0502020204030204" pitchFamily="34" charset="0"/>
                <a:cs typeface="Calibri" panose="020F0502020204030204" pitchFamily="34" charset="0"/>
              </a:rPr>
              <a:t>estar</a:t>
            </a:r>
            <a:r>
              <a:rPr lang="en-US" sz="3800" dirty="0">
                <a:latin typeface="Calibri" panose="020F0502020204030204" pitchFamily="34" charset="0"/>
                <a:cs typeface="Calibri" panose="020F0502020204030204" pitchFamily="34" charset="0"/>
              </a:rPr>
              <a:t> de outro(s) </a:t>
            </a:r>
            <a:r>
              <a:rPr lang="en-US" sz="3800" dirty="0" err="1">
                <a:latin typeface="Calibri" panose="020F0502020204030204" pitchFamily="34" charset="0"/>
                <a:cs typeface="Calibri" panose="020F0502020204030204" pitchFamily="34" charset="0"/>
              </a:rPr>
              <a:t>agente</a:t>
            </a:r>
            <a:r>
              <a:rPr lang="en-US" sz="3800" dirty="0">
                <a:latin typeface="Calibri" panose="020F0502020204030204" pitchFamily="34" charset="0"/>
                <a:cs typeface="Calibri" panose="020F0502020204030204" pitchFamily="34" charset="0"/>
              </a:rPr>
              <a:t>(s), que </a:t>
            </a:r>
            <a:r>
              <a:rPr lang="en-US" sz="3800" dirty="0" err="1">
                <a:latin typeface="Calibri" panose="020F0502020204030204" pitchFamily="34" charset="0"/>
                <a:cs typeface="Calibri" panose="020F0502020204030204" pitchFamily="34" charset="0"/>
              </a:rPr>
              <a:t>não</a:t>
            </a:r>
            <a:r>
              <a:rPr lang="en-US" sz="3800" dirty="0">
                <a:latin typeface="Calibri" panose="020F0502020204030204" pitchFamily="34" charset="0"/>
                <a:cs typeface="Calibri" panose="020F0502020204030204" pitchFamily="34" charset="0"/>
              </a:rPr>
              <a:t> </a:t>
            </a:r>
            <a:r>
              <a:rPr lang="en-US" sz="3800" dirty="0" err="1">
                <a:latin typeface="Calibri" panose="020F0502020204030204" pitchFamily="34" charset="0"/>
                <a:cs typeface="Calibri" panose="020F0502020204030204" pitchFamily="34" charset="0"/>
              </a:rPr>
              <a:t>toma</a:t>
            </a:r>
            <a:r>
              <a:rPr lang="en-US" sz="3800" dirty="0">
                <a:latin typeface="Calibri" panose="020F0502020204030204" pitchFamily="34" charset="0"/>
                <a:cs typeface="Calibri" panose="020F0502020204030204" pitchFamily="34" charset="0"/>
              </a:rPr>
              <a:t>(m) parte da </a:t>
            </a:r>
            <a:r>
              <a:rPr lang="en-US" sz="3800" dirty="0" err="1">
                <a:latin typeface="Calibri" panose="020F0502020204030204" pitchFamily="34" charset="0"/>
                <a:cs typeface="Calibri" panose="020F0502020204030204" pitchFamily="34" charset="0"/>
              </a:rPr>
              <a:t>ação</a:t>
            </a:r>
            <a:r>
              <a:rPr lang="en-US" sz="3800" dirty="0">
                <a:latin typeface="Calibri" panose="020F0502020204030204" pitchFamily="34" charset="0"/>
                <a:cs typeface="Calibri" panose="020F0502020204030204" pitchFamily="34" charset="0"/>
              </a:rPr>
              <a:t>. </a:t>
            </a:r>
            <a:r>
              <a:rPr lang="en-US" sz="3800" dirty="0" err="1">
                <a:latin typeface="Calibri" panose="020F0502020204030204" pitchFamily="34" charset="0"/>
                <a:cs typeface="Calibri" panose="020F0502020204030204" pitchFamily="34" charset="0"/>
              </a:rPr>
              <a:t>Inexiste</a:t>
            </a:r>
            <a:r>
              <a:rPr lang="en-US" sz="3800" dirty="0">
                <a:latin typeface="Calibri" panose="020F0502020204030204" pitchFamily="34" charset="0"/>
                <a:cs typeface="Calibri" panose="020F0502020204030204" pitchFamily="34" charset="0"/>
              </a:rPr>
              <a:t> </a:t>
            </a:r>
            <a:r>
              <a:rPr lang="en-US" sz="3800" dirty="0" err="1">
                <a:latin typeface="Calibri" panose="020F0502020204030204" pitchFamily="34" charset="0"/>
                <a:cs typeface="Calibri" panose="020F0502020204030204" pitchFamily="34" charset="0"/>
              </a:rPr>
              <a:t>pagamento</a:t>
            </a:r>
            <a:r>
              <a:rPr lang="en-US" sz="3800" dirty="0">
                <a:latin typeface="Calibri" panose="020F0502020204030204" pitchFamily="34" charset="0"/>
                <a:cs typeface="Calibri" panose="020F0502020204030204" pitchFamily="34" charset="0"/>
              </a:rPr>
              <a:t> </a:t>
            </a:r>
            <a:r>
              <a:rPr lang="en-US" sz="3800" dirty="0" err="1">
                <a:latin typeface="Calibri" panose="020F0502020204030204" pitchFamily="34" charset="0"/>
                <a:cs typeface="Calibri" panose="020F0502020204030204" pitchFamily="34" charset="0"/>
              </a:rPr>
              <a:t>ou</a:t>
            </a:r>
            <a:r>
              <a:rPr lang="en-US" sz="3800" dirty="0">
                <a:latin typeface="Calibri" panose="020F0502020204030204" pitchFamily="34" charset="0"/>
                <a:cs typeface="Calibri" panose="020F0502020204030204" pitchFamily="34" charset="0"/>
              </a:rPr>
              <a:t> </a:t>
            </a:r>
            <a:r>
              <a:rPr lang="en-US" sz="3800" dirty="0" err="1">
                <a:latin typeface="Calibri" panose="020F0502020204030204" pitchFamily="34" charset="0"/>
                <a:cs typeface="Calibri" panose="020F0502020204030204" pitchFamily="34" charset="0"/>
              </a:rPr>
              <a:t>recebimento</a:t>
            </a:r>
            <a:r>
              <a:rPr lang="en-US" sz="3800" dirty="0">
                <a:latin typeface="Calibri" panose="020F0502020204030204" pitchFamily="34" charset="0"/>
                <a:cs typeface="Calibri" panose="020F0502020204030204" pitchFamily="34" charset="0"/>
              </a:rPr>
              <a:t> de </a:t>
            </a:r>
            <a:r>
              <a:rPr lang="en-US" sz="3800" dirty="0" err="1">
                <a:latin typeface="Calibri" panose="020F0502020204030204" pitchFamily="34" charset="0"/>
                <a:cs typeface="Calibri" panose="020F0502020204030204" pitchFamily="34" charset="0"/>
              </a:rPr>
              <a:t>compensação</a:t>
            </a:r>
            <a:r>
              <a:rPr lang="en-US" sz="3800" dirty="0">
                <a:latin typeface="Calibri" panose="020F0502020204030204" pitchFamily="34" charset="0"/>
                <a:cs typeface="Calibri" panose="020F0502020204030204" pitchFamily="34" charset="0"/>
              </a:rPr>
              <a:t> </a:t>
            </a:r>
            <a:r>
              <a:rPr lang="en-US" sz="3800" dirty="0" err="1">
                <a:latin typeface="Calibri" panose="020F0502020204030204" pitchFamily="34" charset="0"/>
                <a:cs typeface="Calibri" panose="020F0502020204030204" pitchFamily="34" charset="0"/>
              </a:rPr>
              <a:t>pelo</a:t>
            </a:r>
            <a:r>
              <a:rPr lang="en-US" sz="3800" dirty="0">
                <a:latin typeface="Calibri" panose="020F0502020204030204" pitchFamily="34" charset="0"/>
                <a:cs typeface="Calibri" panose="020F0502020204030204" pitchFamily="34" charset="0"/>
              </a:rPr>
              <a:t> </a:t>
            </a:r>
            <a:r>
              <a:rPr lang="en-US" sz="3800" dirty="0" err="1">
                <a:latin typeface="Calibri" panose="020F0502020204030204" pitchFamily="34" charset="0"/>
                <a:cs typeface="Calibri" panose="020F0502020204030204" pitchFamily="34" charset="0"/>
              </a:rPr>
              <a:t>impacto</a:t>
            </a:r>
            <a:r>
              <a:rPr lang="en-US" sz="3800" dirty="0">
                <a:latin typeface="Calibri" panose="020F0502020204030204" pitchFamily="34" charset="0"/>
                <a:cs typeface="Calibri" panose="020F0502020204030204" pitchFamily="34" charset="0"/>
              </a:rPr>
              <a:t> </a:t>
            </a:r>
            <a:r>
              <a:rPr lang="en-US" sz="3800" dirty="0" err="1">
                <a:latin typeface="Calibri" panose="020F0502020204030204" pitchFamily="34" charset="0"/>
                <a:cs typeface="Calibri" panose="020F0502020204030204" pitchFamily="34" charset="0"/>
              </a:rPr>
              <a:t>sofrido</a:t>
            </a:r>
            <a:r>
              <a:rPr lang="en-US" sz="3800" dirty="0">
                <a:latin typeface="Calibri" panose="020F0502020204030204" pitchFamily="34" charset="0"/>
                <a:cs typeface="Calibri" panose="020F050202020403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title"/>
          </p:nvPr>
        </p:nvSpPr>
        <p:spPr>
          <a:xfrm>
            <a:off x="1754832" y="-30832"/>
            <a:ext cx="8229600" cy="13716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Externalidades</a:t>
            </a:r>
            <a:r>
              <a:rPr lang="pt-BR" altLang="en-US" sz="4800" dirty="0">
                <a:solidFill>
                  <a:schemeClr val="tx1"/>
                </a:solidFill>
                <a:latin typeface="Calibri" panose="020F0502020204030204" pitchFamily="34" charset="0"/>
                <a:cs typeface="Calibri" panose="020F0502020204030204" pitchFamily="34" charset="0"/>
              </a:rPr>
              <a:t> </a:t>
            </a:r>
          </a:p>
        </p:txBody>
      </p:sp>
      <p:sp>
        <p:nvSpPr>
          <p:cNvPr id="61443" name="Rectangle 5"/>
          <p:cNvSpPr>
            <a:spLocks noGrp="1" noChangeArrowheads="1"/>
          </p:cNvSpPr>
          <p:nvPr>
            <p:ph idx="1"/>
          </p:nvPr>
        </p:nvSpPr>
        <p:spPr>
          <a:xfrm>
            <a:off x="911424" y="2348880"/>
            <a:ext cx="9433048" cy="4752528"/>
          </a:xfrm>
          <a:noFill/>
        </p:spPr>
        <p:txBody>
          <a:bodyPr/>
          <a:lstStyle/>
          <a:p>
            <a:pPr eaLnBrk="1" hangingPunct="1">
              <a:buClrTx/>
              <a:buFont typeface="Arial" panose="020B0604020202020204" pitchFamily="34" charset="0"/>
              <a:buChar char="•"/>
            </a:pPr>
            <a:r>
              <a:rPr lang="pt-BR" altLang="en-US" sz="4000" b="1" dirty="0">
                <a:latin typeface="Calibri" panose="020F0502020204030204" pitchFamily="34" charset="0"/>
                <a:cs typeface="Calibri" panose="020F0502020204030204" pitchFamily="34" charset="0"/>
              </a:rPr>
              <a:t>Produção</a:t>
            </a:r>
          </a:p>
          <a:p>
            <a:pPr lvl="1"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Negativa (poluição)</a:t>
            </a:r>
          </a:p>
          <a:p>
            <a:pPr lvl="1"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Positiva (transbordamento tecnológico) </a:t>
            </a:r>
          </a:p>
          <a:p>
            <a:pPr eaLnBrk="1" hangingPunct="1">
              <a:buClrTx/>
              <a:buFont typeface="Arial" panose="020B0604020202020204" pitchFamily="34" charset="0"/>
              <a:buChar char="•"/>
            </a:pPr>
            <a:endParaRPr lang="pt-BR" altLang="en-US" sz="1200" dirty="0">
              <a:latin typeface="Calibri" panose="020F0502020204030204" pitchFamily="34" charset="0"/>
              <a:cs typeface="Calibri" panose="020F0502020204030204" pitchFamily="34" charset="0"/>
            </a:endParaRPr>
          </a:p>
          <a:p>
            <a:pPr eaLnBrk="1" hangingPunct="1">
              <a:buClrTx/>
              <a:buFont typeface="Arial" panose="020B0604020202020204" pitchFamily="34" charset="0"/>
              <a:buChar char="•"/>
            </a:pPr>
            <a:r>
              <a:rPr lang="pt-BR" altLang="en-US" sz="4000" b="1" dirty="0">
                <a:latin typeface="Calibri" panose="020F0502020204030204" pitchFamily="34" charset="0"/>
                <a:cs typeface="Calibri" panose="020F0502020204030204" pitchFamily="34" charset="0"/>
              </a:rPr>
              <a:t>Consumo</a:t>
            </a:r>
          </a:p>
          <a:p>
            <a:pPr lvl="1"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Negativa (álcool, cigarro, drogas)</a:t>
            </a:r>
          </a:p>
          <a:p>
            <a:pPr lvl="1"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Positiva (educação, vacina)</a:t>
            </a:r>
          </a:p>
        </p:txBody>
      </p:sp>
      <p:sp>
        <p:nvSpPr>
          <p:cNvPr id="2" name="CaixaDeTexto 1"/>
          <p:cNvSpPr txBox="1"/>
          <p:nvPr/>
        </p:nvSpPr>
        <p:spPr>
          <a:xfrm>
            <a:off x="335360" y="1025441"/>
            <a:ext cx="11650169" cy="1323439"/>
          </a:xfrm>
          <a:prstGeom prst="rect">
            <a:avLst/>
          </a:prstGeom>
          <a:noFill/>
        </p:spPr>
        <p:txBody>
          <a:bodyPr wrap="square" rtlCol="0">
            <a:spAutoFit/>
          </a:bodyPr>
          <a:lstStyle/>
          <a:p>
            <a:pPr marL="571500" indent="-571500" algn="just">
              <a:buFont typeface="Arial" panose="020B0604020202020204" pitchFamily="34" charset="0"/>
              <a:buChar char="•"/>
            </a:pPr>
            <a:r>
              <a:rPr lang="en-US" sz="4000" b="0" dirty="0">
                <a:solidFill>
                  <a:schemeClr val="tx1"/>
                </a:solidFill>
                <a:latin typeface="Calibri" panose="020F0502020204030204" pitchFamily="34" charset="0"/>
                <a:cs typeface="Calibri" panose="020F0502020204030204" pitchFamily="34" charset="0"/>
              </a:rPr>
              <a:t>As </a:t>
            </a:r>
            <a:r>
              <a:rPr lang="en-US" sz="4000" b="0" dirty="0" err="1">
                <a:solidFill>
                  <a:schemeClr val="tx1"/>
                </a:solidFill>
                <a:latin typeface="Calibri" panose="020F0502020204030204" pitchFamily="34" charset="0"/>
                <a:cs typeface="Calibri" panose="020F0502020204030204" pitchFamily="34" charset="0"/>
              </a:rPr>
              <a:t>externalidades</a:t>
            </a:r>
            <a:r>
              <a:rPr lang="en-US" sz="4000" b="0" dirty="0">
                <a:solidFill>
                  <a:schemeClr val="tx1"/>
                </a:solidFill>
                <a:latin typeface="Calibri" panose="020F0502020204030204" pitchFamily="34" charset="0"/>
                <a:cs typeface="Calibri" panose="020F0502020204030204" pitchFamily="34" charset="0"/>
              </a:rPr>
              <a:t> </a:t>
            </a:r>
            <a:r>
              <a:rPr lang="en-US" sz="4000" b="0" dirty="0" err="1">
                <a:solidFill>
                  <a:schemeClr val="tx1"/>
                </a:solidFill>
                <a:latin typeface="Calibri" panose="020F0502020204030204" pitchFamily="34" charset="0"/>
                <a:cs typeface="Calibri" panose="020F0502020204030204" pitchFamily="34" charset="0"/>
              </a:rPr>
              <a:t>podem</a:t>
            </a:r>
            <a:r>
              <a:rPr lang="en-US" sz="4000" b="0" dirty="0">
                <a:solidFill>
                  <a:schemeClr val="tx1"/>
                </a:solidFill>
                <a:latin typeface="Calibri" panose="020F0502020204030204" pitchFamily="34" charset="0"/>
                <a:cs typeface="Calibri" panose="020F0502020204030204" pitchFamily="34" charset="0"/>
              </a:rPr>
              <a:t> </a:t>
            </a:r>
            <a:r>
              <a:rPr lang="en-US" sz="4000" b="0" dirty="0" err="1">
                <a:solidFill>
                  <a:schemeClr val="tx1"/>
                </a:solidFill>
                <a:latin typeface="Calibri" panose="020F0502020204030204" pitchFamily="34" charset="0"/>
                <a:cs typeface="Calibri" panose="020F0502020204030204" pitchFamily="34" charset="0"/>
              </a:rPr>
              <a:t>ser</a:t>
            </a:r>
            <a:r>
              <a:rPr lang="en-US" sz="4000" b="0" dirty="0">
                <a:solidFill>
                  <a:schemeClr val="tx1"/>
                </a:solidFill>
                <a:latin typeface="Calibri" panose="020F0502020204030204" pitchFamily="34" charset="0"/>
                <a:cs typeface="Calibri" panose="020F0502020204030204" pitchFamily="34" charset="0"/>
              </a:rPr>
              <a:t> </a:t>
            </a:r>
            <a:r>
              <a:rPr lang="en-US" sz="4000" b="0" dirty="0" err="1">
                <a:solidFill>
                  <a:schemeClr val="tx1"/>
                </a:solidFill>
                <a:latin typeface="Calibri" panose="020F0502020204030204" pitchFamily="34" charset="0"/>
                <a:cs typeface="Calibri" panose="020F0502020204030204" pitchFamily="34" charset="0"/>
              </a:rPr>
              <a:t>classificadas</a:t>
            </a:r>
            <a:r>
              <a:rPr lang="en-US" sz="4000" b="0" dirty="0">
                <a:solidFill>
                  <a:schemeClr val="tx1"/>
                </a:solidFill>
                <a:latin typeface="Calibri" panose="020F0502020204030204" pitchFamily="34" charset="0"/>
                <a:cs typeface="Calibri" panose="020F0502020204030204" pitchFamily="34" charset="0"/>
              </a:rPr>
              <a:t> </a:t>
            </a:r>
            <a:r>
              <a:rPr lang="en-US" sz="4000" b="0" dirty="0" err="1">
                <a:solidFill>
                  <a:schemeClr val="tx1"/>
                </a:solidFill>
                <a:latin typeface="Calibri" panose="020F0502020204030204" pitchFamily="34" charset="0"/>
                <a:cs typeface="Calibri" panose="020F0502020204030204" pitchFamily="34" charset="0"/>
              </a:rPr>
              <a:t>como</a:t>
            </a:r>
            <a:r>
              <a:rPr lang="en-US" sz="4000" b="0" dirty="0">
                <a:solidFill>
                  <a:schemeClr val="tx1"/>
                </a:solidFill>
                <a:latin typeface="Calibri" panose="020F0502020204030204" pitchFamily="34" charset="0"/>
                <a:cs typeface="Calibri" panose="020F0502020204030204" pitchFamily="34" charset="0"/>
              </a:rPr>
              <a:t> </a:t>
            </a:r>
            <a:r>
              <a:rPr lang="en-US" sz="4000" b="0" dirty="0" err="1">
                <a:solidFill>
                  <a:schemeClr val="tx1"/>
                </a:solidFill>
                <a:latin typeface="Calibri" panose="020F0502020204030204" pitchFamily="34" charset="0"/>
                <a:cs typeface="Calibri" panose="020F0502020204030204" pitchFamily="34" charset="0"/>
              </a:rPr>
              <a:t>positivas</a:t>
            </a:r>
            <a:r>
              <a:rPr lang="en-US" sz="4000" b="0" dirty="0">
                <a:solidFill>
                  <a:schemeClr val="tx1"/>
                </a:solidFill>
                <a:latin typeface="Calibri" panose="020F0502020204030204" pitchFamily="34" charset="0"/>
                <a:cs typeface="Calibri" panose="020F0502020204030204" pitchFamily="34" charset="0"/>
              </a:rPr>
              <a:t> </a:t>
            </a:r>
            <a:r>
              <a:rPr lang="en-US" sz="4000" b="0" dirty="0" err="1">
                <a:solidFill>
                  <a:schemeClr val="tx1"/>
                </a:solidFill>
                <a:latin typeface="Calibri" panose="020F0502020204030204" pitchFamily="34" charset="0"/>
                <a:cs typeface="Calibri" panose="020F0502020204030204" pitchFamily="34" charset="0"/>
              </a:rPr>
              <a:t>ou</a:t>
            </a:r>
            <a:r>
              <a:rPr lang="en-US" sz="4000" b="0" dirty="0">
                <a:solidFill>
                  <a:schemeClr val="tx1"/>
                </a:solidFill>
                <a:latin typeface="Calibri" panose="020F0502020204030204" pitchFamily="34" charset="0"/>
                <a:cs typeface="Calibri" panose="020F0502020204030204" pitchFamily="34" charset="0"/>
              </a:rPr>
              <a:t> </a:t>
            </a:r>
            <a:r>
              <a:rPr lang="en-US" sz="4000" b="0" dirty="0" err="1">
                <a:solidFill>
                  <a:schemeClr val="tx1"/>
                </a:solidFill>
                <a:latin typeface="Calibri" panose="020F0502020204030204" pitchFamily="34" charset="0"/>
                <a:cs typeface="Calibri" panose="020F0502020204030204" pitchFamily="34" charset="0"/>
              </a:rPr>
              <a:t>negativas</a:t>
            </a:r>
            <a:r>
              <a:rPr lang="en-US" sz="4000" b="0" dirty="0">
                <a:solidFill>
                  <a:schemeClr val="tx1"/>
                </a:solidFill>
                <a:latin typeface="Calibri" panose="020F0502020204030204" pitchFamily="34" charset="0"/>
                <a:cs typeface="Calibri" panose="020F050202020403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 calcmode="lin" valueType="num">
                                      <p:cBhvr additive="base">
                                        <p:cTn id="7" dur="500" fill="hold"/>
                                        <p:tgtEl>
                                          <p:spTgt spid="614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4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1443">
                                            <p:txEl>
                                              <p:pRg st="1" end="1"/>
                                            </p:txEl>
                                          </p:spTgt>
                                        </p:tgtEl>
                                        <p:attrNameLst>
                                          <p:attrName>style.visibility</p:attrName>
                                        </p:attrNameLst>
                                      </p:cBhvr>
                                      <p:to>
                                        <p:strVal val="visible"/>
                                      </p:to>
                                    </p:set>
                                    <p:anim calcmode="lin" valueType="num">
                                      <p:cBhvr additive="base">
                                        <p:cTn id="11" dur="500" fill="hold"/>
                                        <p:tgtEl>
                                          <p:spTgt spid="6144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4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1443">
                                            <p:txEl>
                                              <p:pRg st="2" end="2"/>
                                            </p:txEl>
                                          </p:spTgt>
                                        </p:tgtEl>
                                        <p:attrNameLst>
                                          <p:attrName>style.visibility</p:attrName>
                                        </p:attrNameLst>
                                      </p:cBhvr>
                                      <p:to>
                                        <p:strVal val="visible"/>
                                      </p:to>
                                    </p:set>
                                    <p:anim calcmode="lin" valueType="num">
                                      <p:cBhvr additive="base">
                                        <p:cTn id="15" dur="500" fill="hold"/>
                                        <p:tgtEl>
                                          <p:spTgt spid="6144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14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61443">
                                            <p:txEl>
                                              <p:pRg st="4" end="4"/>
                                            </p:txEl>
                                          </p:spTgt>
                                        </p:tgtEl>
                                        <p:attrNameLst>
                                          <p:attrName>style.visibility</p:attrName>
                                        </p:attrNameLst>
                                      </p:cBhvr>
                                      <p:to>
                                        <p:strVal val="visible"/>
                                      </p:to>
                                    </p:set>
                                    <p:anim calcmode="lin" valueType="num">
                                      <p:cBhvr additive="base">
                                        <p:cTn id="21" dur="500" fill="hold"/>
                                        <p:tgtEl>
                                          <p:spTgt spid="6144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144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61443">
                                            <p:txEl>
                                              <p:pRg st="5" end="5"/>
                                            </p:txEl>
                                          </p:spTgt>
                                        </p:tgtEl>
                                        <p:attrNameLst>
                                          <p:attrName>style.visibility</p:attrName>
                                        </p:attrNameLst>
                                      </p:cBhvr>
                                      <p:to>
                                        <p:strVal val="visible"/>
                                      </p:to>
                                    </p:set>
                                    <p:anim calcmode="lin" valueType="num">
                                      <p:cBhvr additive="base">
                                        <p:cTn id="25" dur="500" fill="hold"/>
                                        <p:tgtEl>
                                          <p:spTgt spid="6144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4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1443">
                                            <p:txEl>
                                              <p:pRg st="6" end="6"/>
                                            </p:txEl>
                                          </p:spTgt>
                                        </p:tgtEl>
                                        <p:attrNameLst>
                                          <p:attrName>style.visibility</p:attrName>
                                        </p:attrNameLst>
                                      </p:cBhvr>
                                      <p:to>
                                        <p:strVal val="visible"/>
                                      </p:to>
                                    </p:set>
                                    <p:anim calcmode="lin" valueType="num">
                                      <p:cBhvr additive="base">
                                        <p:cTn id="29" dur="500" fill="hold"/>
                                        <p:tgtEl>
                                          <p:spTgt spid="6144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144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title"/>
          </p:nvPr>
        </p:nvSpPr>
        <p:spPr>
          <a:xfrm>
            <a:off x="1826840" y="-102840"/>
            <a:ext cx="8229600" cy="13716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Externalidades </a:t>
            </a:r>
          </a:p>
        </p:txBody>
      </p:sp>
      <p:sp>
        <p:nvSpPr>
          <p:cNvPr id="62467" name="Rectangle 5"/>
          <p:cNvSpPr>
            <a:spLocks noGrp="1" noChangeArrowheads="1"/>
          </p:cNvSpPr>
          <p:nvPr>
            <p:ph idx="1"/>
          </p:nvPr>
        </p:nvSpPr>
        <p:spPr>
          <a:xfrm>
            <a:off x="263352" y="836712"/>
            <a:ext cx="11665296" cy="4098755"/>
          </a:xfrm>
          <a:noFill/>
        </p:spPr>
        <p:txBody>
          <a:bodyPr/>
          <a:lstStyle/>
          <a:p>
            <a:pPr algn="just" eaLnBrk="1" hangingPunct="1">
              <a:buClrTx/>
              <a:buFont typeface="Arial" panose="020B0604020202020204" pitchFamily="34" charset="0"/>
              <a:buChar char="•"/>
            </a:pPr>
            <a:r>
              <a:rPr lang="pt-BR" altLang="en-US" sz="4000" dirty="0">
                <a:latin typeface="Calibri" panose="020F0502020204030204" pitchFamily="34" charset="0"/>
                <a:cs typeface="Calibri" panose="020F0502020204030204" pitchFamily="34" charset="0"/>
              </a:rPr>
              <a:t>Quando há uma externalidade, a alocação de recursos proporcionada pelo mercado não será eficiente pois:</a:t>
            </a:r>
          </a:p>
          <a:p>
            <a:pPr algn="just" eaLnBrk="1" hangingPunct="1">
              <a:buClrTx/>
              <a:buFont typeface="Arial" panose="020B0604020202020204" pitchFamily="34" charset="0"/>
              <a:buChar char="•"/>
            </a:pPr>
            <a:endParaRPr lang="pt-BR" altLang="en-US" sz="200" dirty="0">
              <a:latin typeface="Calibri" panose="020F0502020204030204" pitchFamily="34" charset="0"/>
              <a:cs typeface="Calibri" panose="020F0502020204030204" pitchFamily="34" charset="0"/>
            </a:endParaRPr>
          </a:p>
          <a:p>
            <a:pPr lvl="1" algn="just" eaLnBrk="1" hangingPunct="1">
              <a:buClrTx/>
              <a:buFont typeface="Arial" panose="020B0604020202020204" pitchFamily="34" charset="0"/>
              <a:buChar char="•"/>
            </a:pPr>
            <a:r>
              <a:rPr lang="pt-BR" altLang="en-US" sz="4000" dirty="0">
                <a:latin typeface="Calibri" panose="020F0502020204030204" pitchFamily="34" charset="0"/>
                <a:cs typeface="Calibri" panose="020F0502020204030204" pitchFamily="34" charset="0"/>
              </a:rPr>
              <a:t>se a produção de um bem gera externalidades negativas, ocorrerá excesso de oferta desse bem na ausência de intervenção governamental.</a:t>
            </a:r>
          </a:p>
          <a:p>
            <a:pPr lvl="1" algn="just" eaLnBrk="1" hangingPunct="1">
              <a:buClrTx/>
              <a:buFont typeface="Arial" panose="020B0604020202020204" pitchFamily="34" charset="0"/>
              <a:buChar char="•"/>
            </a:pPr>
            <a:endParaRPr lang="pt-BR" altLang="en-US" sz="200" dirty="0">
              <a:latin typeface="Calibri" panose="020F0502020204030204" pitchFamily="34" charset="0"/>
              <a:cs typeface="Calibri" panose="020F0502020204030204" pitchFamily="34" charset="0"/>
            </a:endParaRPr>
          </a:p>
          <a:p>
            <a:pPr lvl="1" algn="just" eaLnBrk="1" hangingPunct="1">
              <a:buClrTx/>
              <a:buFont typeface="Arial" panose="020B0604020202020204" pitchFamily="34" charset="0"/>
              <a:buChar char="•"/>
            </a:pPr>
            <a:r>
              <a:rPr lang="pt-BR" altLang="en-US" sz="4000" dirty="0">
                <a:latin typeface="Calibri" panose="020F0502020204030204" pitchFamily="34" charset="0"/>
                <a:cs typeface="Calibri" panose="020F0502020204030204" pitchFamily="34" charset="0"/>
              </a:rPr>
              <a:t>se a produção de um bem gera externalidades positivas, ocorrerá insuficiência de oferta desse bem na ausência de intervenção governamental.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2467">
                                            <p:txEl>
                                              <p:pRg st="2" end="2"/>
                                            </p:txEl>
                                          </p:spTgt>
                                        </p:tgtEl>
                                        <p:attrNameLst>
                                          <p:attrName>style.visibility</p:attrName>
                                        </p:attrNameLst>
                                      </p:cBhvr>
                                      <p:to>
                                        <p:strVal val="visible"/>
                                      </p:to>
                                    </p:set>
                                    <p:anim calcmode="lin" valueType="num">
                                      <p:cBhvr additive="base">
                                        <p:cTn id="7" dur="500" fill="hold"/>
                                        <p:tgtEl>
                                          <p:spTgt spid="6246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4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2467">
                                            <p:txEl>
                                              <p:pRg st="4" end="4"/>
                                            </p:txEl>
                                          </p:spTgt>
                                        </p:tgtEl>
                                        <p:attrNameLst>
                                          <p:attrName>style.visibility</p:attrName>
                                        </p:attrNameLst>
                                      </p:cBhvr>
                                      <p:to>
                                        <p:strVal val="visible"/>
                                      </p:to>
                                    </p:set>
                                    <p:anim calcmode="lin" valueType="num">
                                      <p:cBhvr additive="base">
                                        <p:cTn id="13" dur="500" fill="hold"/>
                                        <p:tgtEl>
                                          <p:spTgt spid="62467">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46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bwMode="auto">
          <a:xfrm>
            <a:off x="47328" y="1124744"/>
            <a:ext cx="12072664" cy="5328592"/>
          </a:xfrm>
          <a:prstGeom prst="rect">
            <a:avLst/>
          </a:prstGeom>
          <a:solidFill>
            <a:schemeClr val="bg1">
              <a:lumMod val="95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Tx/>
              <a:buNone/>
              <a:tabLst/>
            </a:pPr>
            <a:endParaRPr kumimoji="0" lang="pt-BR" sz="3200" b="1" i="0" u="none" strike="noStrike" cap="none" normalizeH="0" baseline="0">
              <a:ln>
                <a:noFill/>
              </a:ln>
              <a:solidFill>
                <a:schemeClr val="bg2"/>
              </a:solidFill>
              <a:effectLst/>
              <a:latin typeface="Times New Roman" pitchFamily="18" charset="0"/>
            </a:endParaRPr>
          </a:p>
        </p:txBody>
      </p:sp>
      <p:sp>
        <p:nvSpPr>
          <p:cNvPr id="63490" name="Text Box 42"/>
          <p:cNvSpPr txBox="1">
            <a:spLocks noChangeArrowheads="1"/>
          </p:cNvSpPr>
          <p:nvPr/>
        </p:nvSpPr>
        <p:spPr bwMode="auto">
          <a:xfrm>
            <a:off x="2855640" y="221739"/>
            <a:ext cx="626469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spcBef>
                <a:spcPct val="50000"/>
              </a:spcBef>
              <a:buClrTx/>
              <a:buSzTx/>
              <a:buFontTx/>
              <a:buNone/>
            </a:pPr>
            <a:r>
              <a:rPr lang="en-US" altLang="en-US" sz="4800" dirty="0">
                <a:latin typeface="Calibri" panose="020F0502020204030204" pitchFamily="34" charset="0"/>
                <a:cs typeface="Calibri" panose="020F0502020204030204" pitchFamily="34" charset="0"/>
              </a:rPr>
              <a:t>O Mercado de </a:t>
            </a:r>
            <a:r>
              <a:rPr lang="en-US" altLang="en-US" sz="4800" dirty="0" err="1">
                <a:latin typeface="Calibri" panose="020F0502020204030204" pitchFamily="34" charset="0"/>
                <a:cs typeface="Calibri" panose="020F0502020204030204" pitchFamily="34" charset="0"/>
              </a:rPr>
              <a:t>Alumínio</a:t>
            </a:r>
            <a:endParaRPr lang="en-US" altLang="en-US" sz="4800" dirty="0">
              <a:latin typeface="Calibri" panose="020F0502020204030204" pitchFamily="34" charset="0"/>
              <a:cs typeface="Calibri" panose="020F0502020204030204" pitchFamily="34" charset="0"/>
            </a:endParaRPr>
          </a:p>
        </p:txBody>
      </p:sp>
      <p:sp>
        <p:nvSpPr>
          <p:cNvPr id="63491" name="Line 45"/>
          <p:cNvSpPr>
            <a:spLocks noChangeShapeType="1"/>
          </p:cNvSpPr>
          <p:nvPr/>
        </p:nvSpPr>
        <p:spPr bwMode="auto">
          <a:xfrm flipV="1">
            <a:off x="1550368" y="1929408"/>
            <a:ext cx="0" cy="3733800"/>
          </a:xfrm>
          <a:prstGeom prst="line">
            <a:avLst/>
          </a:prstGeom>
          <a:noFill/>
          <a:ln w="5715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3492" name="Line 46"/>
          <p:cNvSpPr>
            <a:spLocks noChangeShapeType="1"/>
          </p:cNvSpPr>
          <p:nvPr/>
        </p:nvSpPr>
        <p:spPr bwMode="auto">
          <a:xfrm>
            <a:off x="1550368" y="5663208"/>
            <a:ext cx="4724400" cy="0"/>
          </a:xfrm>
          <a:prstGeom prst="line">
            <a:avLst/>
          </a:prstGeom>
          <a:noFill/>
          <a:ln w="5715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3493" name="Text Box 47"/>
          <p:cNvSpPr txBox="1">
            <a:spLocks noChangeArrowheads="1"/>
          </p:cNvSpPr>
          <p:nvPr/>
        </p:nvSpPr>
        <p:spPr bwMode="auto">
          <a:xfrm>
            <a:off x="1127448" y="1556792"/>
            <a:ext cx="533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dirty="0"/>
              <a:t>P</a:t>
            </a:r>
          </a:p>
        </p:txBody>
      </p:sp>
      <p:sp>
        <p:nvSpPr>
          <p:cNvPr id="63494" name="Text Box 48"/>
          <p:cNvSpPr txBox="1">
            <a:spLocks noChangeArrowheads="1"/>
          </p:cNvSpPr>
          <p:nvPr/>
        </p:nvSpPr>
        <p:spPr bwMode="auto">
          <a:xfrm>
            <a:off x="6198568" y="5587008"/>
            <a:ext cx="533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dirty="0"/>
              <a:t>Q</a:t>
            </a:r>
          </a:p>
        </p:txBody>
      </p:sp>
      <p:sp>
        <p:nvSpPr>
          <p:cNvPr id="63495" name="Line 49"/>
          <p:cNvSpPr>
            <a:spLocks noChangeShapeType="1"/>
          </p:cNvSpPr>
          <p:nvPr/>
        </p:nvSpPr>
        <p:spPr bwMode="auto">
          <a:xfrm>
            <a:off x="2388568" y="2234208"/>
            <a:ext cx="2819400" cy="28194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3496" name="Line 50"/>
          <p:cNvSpPr>
            <a:spLocks noChangeShapeType="1"/>
          </p:cNvSpPr>
          <p:nvPr/>
        </p:nvSpPr>
        <p:spPr bwMode="auto">
          <a:xfrm flipV="1">
            <a:off x="2159968" y="2386608"/>
            <a:ext cx="3200400" cy="24384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3497" name="Line 51"/>
          <p:cNvSpPr>
            <a:spLocks noChangeShapeType="1"/>
          </p:cNvSpPr>
          <p:nvPr/>
        </p:nvSpPr>
        <p:spPr bwMode="auto">
          <a:xfrm>
            <a:off x="3760168" y="3605808"/>
            <a:ext cx="0" cy="2057400"/>
          </a:xfrm>
          <a:prstGeom prst="line">
            <a:avLst/>
          </a:prstGeom>
          <a:noFill/>
          <a:ln w="9525">
            <a:solidFill>
              <a:schemeClr val="tx1"/>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3498" name="Line 52"/>
          <p:cNvSpPr>
            <a:spLocks noChangeShapeType="1"/>
          </p:cNvSpPr>
          <p:nvPr/>
        </p:nvSpPr>
        <p:spPr bwMode="auto">
          <a:xfrm flipH="1">
            <a:off x="1550368" y="3605808"/>
            <a:ext cx="2209800" cy="0"/>
          </a:xfrm>
          <a:prstGeom prst="line">
            <a:avLst/>
          </a:prstGeom>
          <a:noFill/>
          <a:ln w="9525">
            <a:solidFill>
              <a:schemeClr val="tx1"/>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3499" name="Text Box 53"/>
          <p:cNvSpPr txBox="1">
            <a:spLocks noChangeArrowheads="1"/>
          </p:cNvSpPr>
          <p:nvPr/>
        </p:nvSpPr>
        <p:spPr bwMode="auto">
          <a:xfrm>
            <a:off x="5360368" y="2009056"/>
            <a:ext cx="49841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t>S = Oferta (Custo Privado)</a:t>
            </a:r>
          </a:p>
        </p:txBody>
      </p:sp>
      <p:sp>
        <p:nvSpPr>
          <p:cNvPr id="63500" name="Text Box 54"/>
          <p:cNvSpPr txBox="1">
            <a:spLocks noChangeArrowheads="1"/>
          </p:cNvSpPr>
          <p:nvPr/>
        </p:nvSpPr>
        <p:spPr bwMode="auto">
          <a:xfrm>
            <a:off x="5207968" y="4915497"/>
            <a:ext cx="51365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t>D = Demanda (Valor Privado)</a:t>
            </a:r>
          </a:p>
        </p:txBody>
      </p:sp>
      <p:sp>
        <p:nvSpPr>
          <p:cNvPr id="63501" name="Text Box 55"/>
          <p:cNvSpPr txBox="1">
            <a:spLocks noChangeArrowheads="1"/>
          </p:cNvSpPr>
          <p:nvPr/>
        </p:nvSpPr>
        <p:spPr bwMode="auto">
          <a:xfrm>
            <a:off x="3531568" y="5672733"/>
            <a:ext cx="155632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err="1"/>
              <a:t>Q</a:t>
            </a:r>
            <a:r>
              <a:rPr lang="pt-BR" altLang="en-US" sz="2000" dirty="0" err="1"/>
              <a:t>mercado</a:t>
            </a:r>
            <a:endParaRPr lang="pt-BR" altLang="en-US" sz="2000" dirty="0"/>
          </a:p>
        </p:txBody>
      </p:sp>
      <p:sp>
        <p:nvSpPr>
          <p:cNvPr id="63502" name="Text Box 56"/>
          <p:cNvSpPr txBox="1">
            <a:spLocks noChangeArrowheads="1"/>
          </p:cNvSpPr>
          <p:nvPr/>
        </p:nvSpPr>
        <p:spPr bwMode="auto">
          <a:xfrm>
            <a:off x="119336" y="3305200"/>
            <a:ext cx="1515616"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err="1"/>
              <a:t>P</a:t>
            </a:r>
            <a:r>
              <a:rPr lang="pt-BR" altLang="en-US" sz="2000" dirty="0" err="1"/>
              <a:t>mercado</a:t>
            </a:r>
            <a:endParaRPr lang="pt-BR" altLang="en-US" sz="2000" dirty="0"/>
          </a:p>
        </p:txBody>
      </p:sp>
      <p:grpSp>
        <p:nvGrpSpPr>
          <p:cNvPr id="2" name="Group 60"/>
          <p:cNvGrpSpPr>
            <a:grpSpLocks/>
          </p:cNvGrpSpPr>
          <p:nvPr/>
        </p:nvGrpSpPr>
        <p:grpSpPr bwMode="auto">
          <a:xfrm>
            <a:off x="3912568" y="2637432"/>
            <a:ext cx="8088314" cy="2092326"/>
            <a:chOff x="2256" y="1694"/>
            <a:chExt cx="5095" cy="1318"/>
          </a:xfrm>
        </p:grpSpPr>
        <p:sp>
          <p:nvSpPr>
            <p:cNvPr id="63504" name="Text Box 58"/>
            <p:cNvSpPr txBox="1">
              <a:spLocks noChangeArrowheads="1"/>
            </p:cNvSpPr>
            <p:nvPr/>
          </p:nvSpPr>
          <p:spPr bwMode="auto">
            <a:xfrm>
              <a:off x="3120" y="1694"/>
              <a:ext cx="4231" cy="1318"/>
            </a:xfrm>
            <a:prstGeom prst="rect">
              <a:avLst/>
            </a:prstGeom>
            <a:solidFill>
              <a:schemeClr val="accent1">
                <a:lumMod val="20000"/>
                <a:lumOff val="80000"/>
              </a:schemeClr>
            </a:solidFill>
            <a:ln w="19050">
              <a:solidFill>
                <a:schemeClr val="tx1"/>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50000"/>
                </a:spcBef>
                <a:buClrTx/>
                <a:buSzTx/>
                <a:buFontTx/>
                <a:buNone/>
              </a:pPr>
              <a:r>
                <a:rPr lang="pt-BR" altLang="en-US" sz="2600" b="0" dirty="0"/>
                <a:t>A quantidade de equilíbrio de mercado maximiza o valor total para os compradores menos os custos totais para os vendedores. Portanto, na ausência de externalidades, o equilíbrio de mercado é eficiente.</a:t>
              </a:r>
            </a:p>
          </p:txBody>
        </p:sp>
        <p:sp>
          <p:nvSpPr>
            <p:cNvPr id="63505" name="Line 59"/>
            <p:cNvSpPr>
              <a:spLocks noChangeShapeType="1"/>
            </p:cNvSpPr>
            <p:nvPr/>
          </p:nvSpPr>
          <p:spPr bwMode="auto">
            <a:xfrm flipH="1">
              <a:off x="2256" y="2304"/>
              <a:ext cx="864" cy="0"/>
            </a:xfrm>
            <a:prstGeom prst="line">
              <a:avLst/>
            </a:prstGeom>
            <a:noFill/>
            <a:ln w="19050">
              <a:solidFill>
                <a:schemeClr val="tx1"/>
              </a:solidFill>
              <a:miter lim="800000"/>
              <a:headEnd/>
              <a:tailEnd type="arrow" w="med" len="med"/>
            </a:ln>
            <a:extLst>
              <a:ext uri="{909E8E84-426E-40DD-AFC4-6F175D3DCCD1}">
                <a14:hiddenFill xmlns:a14="http://schemas.microsoft.com/office/drawing/2010/main">
                  <a:noFill/>
                </a14:hiddenFill>
              </a:ext>
            </a:extLst>
          </p:spPr>
          <p:txBody>
            <a:bodyPr wrap="none"/>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ítulo 1"/>
          <p:cNvSpPr>
            <a:spLocks noGrp="1"/>
          </p:cNvSpPr>
          <p:nvPr>
            <p:ph type="title"/>
          </p:nvPr>
        </p:nvSpPr>
        <p:spPr>
          <a:xfrm>
            <a:off x="2495600" y="-30832"/>
            <a:ext cx="6686550" cy="1371600"/>
          </a:xfrm>
        </p:spPr>
        <p:txBody>
          <a:bodyPr/>
          <a:lstStyle/>
          <a:p>
            <a:pPr algn="ctr"/>
            <a:r>
              <a:rPr lang="pt-BR" altLang="en-US" sz="4800" b="1" dirty="0">
                <a:solidFill>
                  <a:schemeClr val="tx1"/>
                </a:solidFill>
                <a:latin typeface="Calibri" panose="020F0502020204030204" pitchFamily="34" charset="0"/>
                <a:cs typeface="Calibri" panose="020F0502020204030204" pitchFamily="34" charset="0"/>
              </a:rPr>
              <a:t>Externalidades Negativas</a:t>
            </a:r>
          </a:p>
        </p:txBody>
      </p:sp>
      <p:sp>
        <p:nvSpPr>
          <p:cNvPr id="64515" name="Espaço Reservado para Conteúdo 2"/>
          <p:cNvSpPr>
            <a:spLocks noGrp="1"/>
          </p:cNvSpPr>
          <p:nvPr>
            <p:ph idx="1"/>
          </p:nvPr>
        </p:nvSpPr>
        <p:spPr>
          <a:xfrm>
            <a:off x="335360" y="1066056"/>
            <a:ext cx="11496600" cy="4523184"/>
          </a:xfrm>
        </p:spPr>
        <p:txBody>
          <a:bodyPr/>
          <a:lstStyle/>
          <a:p>
            <a:pPr algn="just">
              <a:lnSpc>
                <a:spcPct val="90000"/>
              </a:lnSpc>
              <a:buFont typeface="Arial" panose="020B0604020202020204" pitchFamily="34" charset="0"/>
              <a:buChar char="•"/>
            </a:pPr>
            <a:r>
              <a:rPr lang="en-US" altLang="en-US" sz="4000" dirty="0">
                <a:latin typeface="Calibri" panose="020F0502020204030204" pitchFamily="34" charset="0"/>
                <a:cs typeface="Calibri" panose="020F0502020204030204" pitchFamily="34" charset="0"/>
              </a:rPr>
              <a:t>Se </a:t>
            </a:r>
            <a:r>
              <a:rPr lang="en-US" altLang="en-US" sz="4000" dirty="0" err="1">
                <a:latin typeface="Calibri" panose="020F0502020204030204" pitchFamily="34" charset="0"/>
                <a:cs typeface="Calibri" panose="020F0502020204030204" pitchFamily="34" charset="0"/>
              </a:rPr>
              <a:t>levarmos</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em</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conta</a:t>
            </a:r>
            <a:r>
              <a:rPr lang="en-US" altLang="en-US" sz="4000" dirty="0">
                <a:latin typeface="Calibri" panose="020F0502020204030204" pitchFamily="34" charset="0"/>
                <a:cs typeface="Calibri" panose="020F0502020204030204" pitchFamily="34" charset="0"/>
              </a:rPr>
              <a:t> a </a:t>
            </a:r>
            <a:r>
              <a:rPr lang="en-US" altLang="en-US" sz="4000" dirty="0" err="1">
                <a:latin typeface="Calibri" panose="020F0502020204030204" pitchFamily="34" charset="0"/>
                <a:cs typeface="Calibri" panose="020F0502020204030204" pitchFamily="34" charset="0"/>
              </a:rPr>
              <a:t>poluição</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produzida</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por</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uma</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fábrica</a:t>
            </a:r>
            <a:r>
              <a:rPr lang="en-US" altLang="en-US" sz="4000" dirty="0">
                <a:latin typeface="Calibri" panose="020F0502020204030204" pitchFamily="34" charset="0"/>
                <a:cs typeface="Calibri" panose="020F0502020204030204" pitchFamily="34" charset="0"/>
              </a:rPr>
              <a:t> de </a:t>
            </a:r>
            <a:r>
              <a:rPr lang="en-US" altLang="en-US" sz="4000" dirty="0" err="1">
                <a:latin typeface="Calibri" panose="020F0502020204030204" pitchFamily="34" charset="0"/>
                <a:cs typeface="Calibri" panose="020F0502020204030204" pitchFamily="34" charset="0"/>
              </a:rPr>
              <a:t>alumínio</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externalidade</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negativa</a:t>
            </a:r>
            <a:r>
              <a:rPr lang="en-US" altLang="en-US" sz="4000" dirty="0">
                <a:latin typeface="Calibri" panose="020F0502020204030204" pitchFamily="34" charset="0"/>
                <a:cs typeface="Calibri" panose="020F0502020204030204" pitchFamily="34" charset="0"/>
              </a:rPr>
              <a:t>), </a:t>
            </a:r>
            <a:r>
              <a:rPr lang="en-US" altLang="en-US" sz="4000" b="1" dirty="0">
                <a:latin typeface="Calibri" panose="020F0502020204030204" pitchFamily="34" charset="0"/>
                <a:cs typeface="Calibri" panose="020F0502020204030204" pitchFamily="34" charset="0"/>
              </a:rPr>
              <a:t>o </a:t>
            </a:r>
            <a:r>
              <a:rPr lang="en-US" altLang="en-US" sz="4000" b="1" dirty="0" err="1">
                <a:latin typeface="Calibri" panose="020F0502020204030204" pitchFamily="34" charset="0"/>
                <a:cs typeface="Calibri" panose="020F0502020204030204" pitchFamily="34" charset="0"/>
              </a:rPr>
              <a:t>custo</a:t>
            </a:r>
            <a:r>
              <a:rPr lang="en-US" altLang="en-US" sz="4000" b="1" dirty="0">
                <a:latin typeface="Calibri" panose="020F0502020204030204" pitchFamily="34" charset="0"/>
                <a:cs typeface="Calibri" panose="020F0502020204030204" pitchFamily="34" charset="0"/>
              </a:rPr>
              <a:t> de </a:t>
            </a:r>
            <a:r>
              <a:rPr lang="en-US" altLang="en-US" sz="4000" b="1" dirty="0" err="1">
                <a:latin typeface="Calibri" panose="020F0502020204030204" pitchFamily="34" charset="0"/>
                <a:cs typeface="Calibri" panose="020F0502020204030204" pitchFamily="34" charset="0"/>
              </a:rPr>
              <a:t>produção</a:t>
            </a:r>
            <a:r>
              <a:rPr lang="en-US" altLang="en-US" sz="4000" b="1" dirty="0">
                <a:latin typeface="Calibri" panose="020F0502020204030204" pitchFamily="34" charset="0"/>
                <a:cs typeface="Calibri" panose="020F0502020204030204" pitchFamily="34" charset="0"/>
              </a:rPr>
              <a:t> para a </a:t>
            </a:r>
            <a:r>
              <a:rPr lang="en-US" altLang="en-US" sz="4000" b="1" dirty="0" err="1">
                <a:latin typeface="Calibri" panose="020F0502020204030204" pitchFamily="34" charset="0"/>
                <a:cs typeface="Calibri" panose="020F0502020204030204" pitchFamily="34" charset="0"/>
              </a:rPr>
              <a:t>sociedade</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será</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mais</a:t>
            </a:r>
            <a:r>
              <a:rPr lang="en-US" altLang="en-US" sz="4000" dirty="0">
                <a:latin typeface="Calibri" panose="020F0502020204030204" pitchFamily="34" charset="0"/>
                <a:cs typeface="Calibri" panose="020F0502020204030204" pitchFamily="34" charset="0"/>
              </a:rPr>
              <a:t> alto do que o </a:t>
            </a:r>
            <a:r>
              <a:rPr lang="en-US" altLang="en-US" sz="4000" dirty="0" err="1">
                <a:latin typeface="Calibri" panose="020F0502020204030204" pitchFamily="34" charset="0"/>
                <a:cs typeface="Calibri" panose="020F0502020204030204" pitchFamily="34" charset="0"/>
              </a:rPr>
              <a:t>custo</a:t>
            </a:r>
            <a:r>
              <a:rPr lang="en-US" altLang="en-US" sz="4000" dirty="0">
                <a:latin typeface="Calibri" panose="020F0502020204030204" pitchFamily="34" charset="0"/>
                <a:cs typeface="Calibri" panose="020F0502020204030204" pitchFamily="34" charset="0"/>
              </a:rPr>
              <a:t> para </a:t>
            </a:r>
            <a:r>
              <a:rPr lang="en-US" altLang="en-US" sz="4000" dirty="0" err="1">
                <a:latin typeface="Calibri" panose="020F0502020204030204" pitchFamily="34" charset="0"/>
                <a:cs typeface="Calibri" panose="020F0502020204030204" pitchFamily="34" charset="0"/>
              </a:rPr>
              <a:t>os</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produtores</a:t>
            </a:r>
            <a:r>
              <a:rPr lang="en-US" altLang="en-US" sz="4000" dirty="0">
                <a:latin typeface="Calibri" panose="020F0502020204030204" pitchFamily="34" charset="0"/>
                <a:cs typeface="Calibri" panose="020F0502020204030204" pitchFamily="34" charset="0"/>
              </a:rPr>
              <a:t> de </a:t>
            </a:r>
            <a:r>
              <a:rPr lang="en-US" altLang="en-US" sz="4000" dirty="0" err="1">
                <a:latin typeface="Calibri" panose="020F0502020204030204" pitchFamily="34" charset="0"/>
                <a:cs typeface="Calibri" panose="020F0502020204030204" pitchFamily="34" charset="0"/>
              </a:rPr>
              <a:t>alumínio</a:t>
            </a:r>
            <a:r>
              <a:rPr lang="en-US" altLang="en-US" sz="4000" dirty="0">
                <a:latin typeface="Calibri" panose="020F0502020204030204" pitchFamily="34" charset="0"/>
                <a:cs typeface="Calibri" panose="020F0502020204030204" pitchFamily="34" charset="0"/>
              </a:rPr>
              <a:t>.</a:t>
            </a:r>
          </a:p>
          <a:p>
            <a:pPr lvl="1" algn="just">
              <a:lnSpc>
                <a:spcPct val="90000"/>
              </a:lnSpc>
              <a:buClrTx/>
              <a:buSzTx/>
              <a:buFont typeface="Arial" panose="020B0604020202020204" pitchFamily="34" charset="0"/>
              <a:buChar char="•"/>
            </a:pPr>
            <a:endParaRPr lang="en-US" altLang="en-US" sz="1200" dirty="0">
              <a:latin typeface="Calibri" panose="020F0502020204030204" pitchFamily="34" charset="0"/>
              <a:cs typeface="Calibri" panose="020F0502020204030204" pitchFamily="34" charset="0"/>
            </a:endParaRPr>
          </a:p>
          <a:p>
            <a:pPr algn="just">
              <a:lnSpc>
                <a:spcPct val="90000"/>
              </a:lnSpc>
              <a:buFont typeface="Arial" panose="020B0604020202020204" pitchFamily="34" charset="0"/>
              <a:buChar char="•"/>
            </a:pPr>
            <a:r>
              <a:rPr lang="en-US" altLang="en-US" sz="4000" dirty="0">
                <a:latin typeface="Calibri" panose="020F0502020204030204" pitchFamily="34" charset="0"/>
                <a:cs typeface="Calibri" panose="020F0502020204030204" pitchFamily="34" charset="0"/>
              </a:rPr>
              <a:t>O </a:t>
            </a:r>
            <a:r>
              <a:rPr lang="en-US" altLang="en-US" sz="4000" b="1" dirty="0" err="1">
                <a:latin typeface="Calibri" panose="020F0502020204030204" pitchFamily="34" charset="0"/>
                <a:cs typeface="Calibri" panose="020F0502020204030204" pitchFamily="34" charset="0"/>
              </a:rPr>
              <a:t>custo</a:t>
            </a:r>
            <a:r>
              <a:rPr lang="en-US" altLang="en-US" sz="4000" b="1" dirty="0">
                <a:latin typeface="Calibri" panose="020F0502020204030204" pitchFamily="34" charset="0"/>
                <a:cs typeface="Calibri" panose="020F0502020204030204" pitchFamily="34" charset="0"/>
              </a:rPr>
              <a:t> social de </a:t>
            </a:r>
            <a:r>
              <a:rPr lang="en-US" altLang="en-US" sz="4000" b="1" dirty="0" err="1">
                <a:latin typeface="Calibri" panose="020F0502020204030204" pitchFamily="34" charset="0"/>
                <a:cs typeface="Calibri" panose="020F0502020204030204" pitchFamily="34" charset="0"/>
              </a:rPr>
              <a:t>produção</a:t>
            </a:r>
            <a:r>
              <a:rPr lang="en-US" altLang="en-US" sz="4000" dirty="0">
                <a:latin typeface="Calibri" panose="020F0502020204030204" pitchFamily="34" charset="0"/>
                <a:cs typeface="Calibri" panose="020F0502020204030204" pitchFamily="34" charset="0"/>
              </a:rPr>
              <a:t> do </a:t>
            </a:r>
            <a:r>
              <a:rPr lang="en-US" altLang="en-US" sz="4000" dirty="0" err="1">
                <a:latin typeface="Calibri" panose="020F0502020204030204" pitchFamily="34" charset="0"/>
                <a:cs typeface="Calibri" panose="020F0502020204030204" pitchFamily="34" charset="0"/>
              </a:rPr>
              <a:t>bem</a:t>
            </a:r>
            <a:r>
              <a:rPr lang="en-US" altLang="en-US" sz="4000" dirty="0">
                <a:latin typeface="Calibri" panose="020F0502020204030204" pitchFamily="34" charset="0"/>
                <a:cs typeface="Calibri" panose="020F0502020204030204" pitchFamily="34" charset="0"/>
              </a:rPr>
              <a:t>, para </a:t>
            </a:r>
            <a:r>
              <a:rPr lang="en-US" altLang="en-US" sz="4000" dirty="0" err="1">
                <a:latin typeface="Calibri" panose="020F0502020204030204" pitchFamily="34" charset="0"/>
                <a:cs typeface="Calibri" panose="020F0502020204030204" pitchFamily="34" charset="0"/>
              </a:rPr>
              <a:t>cada</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unidade</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produzida</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inclui</a:t>
            </a:r>
            <a:r>
              <a:rPr lang="en-US" altLang="en-US" sz="4000" dirty="0">
                <a:latin typeface="Calibri" panose="020F0502020204030204" pitchFamily="34" charset="0"/>
                <a:cs typeface="Calibri" panose="020F0502020204030204" pitchFamily="34" charset="0"/>
              </a:rPr>
              <a:t> o </a:t>
            </a:r>
            <a:r>
              <a:rPr lang="en-US" altLang="en-US" sz="4000" dirty="0" err="1">
                <a:latin typeface="Calibri" panose="020F0502020204030204" pitchFamily="34" charset="0"/>
                <a:cs typeface="Calibri" panose="020F0502020204030204" pitchFamily="34" charset="0"/>
              </a:rPr>
              <a:t>custo</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privado</a:t>
            </a:r>
            <a:r>
              <a:rPr lang="en-US" altLang="en-US" sz="4000" dirty="0">
                <a:latin typeface="Calibri" panose="020F0502020204030204" pitchFamily="34" charset="0"/>
                <a:cs typeface="Calibri" panose="020F0502020204030204" pitchFamily="34" charset="0"/>
              </a:rPr>
              <a:t> dos </a:t>
            </a:r>
            <a:r>
              <a:rPr lang="en-US" altLang="en-US" sz="4000" dirty="0" err="1">
                <a:latin typeface="Calibri" panose="020F0502020204030204" pitchFamily="34" charset="0"/>
                <a:cs typeface="Calibri" panose="020F0502020204030204" pitchFamily="34" charset="0"/>
              </a:rPr>
              <a:t>produtores</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mais</a:t>
            </a:r>
            <a:r>
              <a:rPr lang="en-US" altLang="en-US" sz="4000" dirty="0">
                <a:latin typeface="Calibri" panose="020F0502020204030204" pitchFamily="34" charset="0"/>
                <a:cs typeface="Calibri" panose="020F0502020204030204" pitchFamily="34" charset="0"/>
              </a:rPr>
              <a:t> o </a:t>
            </a:r>
            <a:r>
              <a:rPr lang="en-US" altLang="en-US" sz="4000" dirty="0" err="1">
                <a:latin typeface="Calibri" panose="020F0502020204030204" pitchFamily="34" charset="0"/>
                <a:cs typeface="Calibri" panose="020F0502020204030204" pitchFamily="34" charset="0"/>
              </a:rPr>
              <a:t>custo</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sofrido</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pelos</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agentes</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atingidos</a:t>
            </a:r>
            <a:r>
              <a:rPr lang="en-US" altLang="en-US" sz="4000" dirty="0">
                <a:latin typeface="Calibri" panose="020F0502020204030204" pitchFamily="34" charset="0"/>
                <a:cs typeface="Calibri" panose="020F0502020204030204" pitchFamily="34" charset="0"/>
              </a:rPr>
              <a:t> pela </a:t>
            </a:r>
            <a:r>
              <a:rPr lang="en-US" altLang="en-US" sz="4000" dirty="0" err="1">
                <a:latin typeface="Calibri" panose="020F0502020204030204" pitchFamily="34" charset="0"/>
                <a:cs typeface="Calibri" panose="020F0502020204030204" pitchFamily="34" charset="0"/>
              </a:rPr>
              <a:t>poluição</a:t>
            </a:r>
            <a:r>
              <a:rPr lang="en-US" altLang="en-US" sz="4000" dirty="0">
                <a:latin typeface="Calibri" panose="020F0502020204030204" pitchFamily="34" charset="0"/>
                <a:cs typeface="Calibri" panose="020F0502020204030204" pitchFamily="34" charset="0"/>
              </a:rPr>
              <a:t>.</a:t>
            </a:r>
          </a:p>
          <a:p>
            <a:pPr>
              <a:buClrTx/>
              <a:buFont typeface="Arial" panose="020B0604020202020204" pitchFamily="34" charset="0"/>
              <a:buChar char="•"/>
            </a:pPr>
            <a:endParaRPr lang="pt-BR" altLang="en-US" sz="4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 calcmode="lin" valueType="num">
                                      <p:cBhvr additive="base">
                                        <p:cTn id="7" dur="500" fill="hold"/>
                                        <p:tgtEl>
                                          <p:spTgt spid="645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5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515">
                                            <p:txEl>
                                              <p:pRg st="2" end="2"/>
                                            </p:txEl>
                                          </p:spTgt>
                                        </p:tgtEl>
                                        <p:attrNameLst>
                                          <p:attrName>style.visibility</p:attrName>
                                        </p:attrNameLst>
                                      </p:cBhvr>
                                      <p:to>
                                        <p:strVal val="visible"/>
                                      </p:to>
                                    </p:set>
                                    <p:anim calcmode="lin" valueType="num">
                                      <p:cBhvr additive="base">
                                        <p:cTn id="13" dur="500" fill="hold"/>
                                        <p:tgtEl>
                                          <p:spTgt spid="6451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51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bwMode="auto">
          <a:xfrm>
            <a:off x="335360" y="1340768"/>
            <a:ext cx="11521280" cy="5040560"/>
          </a:xfrm>
          <a:prstGeom prst="rect">
            <a:avLst/>
          </a:prstGeom>
          <a:solidFill>
            <a:schemeClr val="bg1">
              <a:lumMod val="95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Tx/>
              <a:buNone/>
              <a:tabLst/>
            </a:pPr>
            <a:endParaRPr kumimoji="0" lang="pt-BR" sz="3200" b="1" i="0" u="none" strike="noStrike" cap="none" normalizeH="0" baseline="0">
              <a:ln>
                <a:noFill/>
              </a:ln>
              <a:solidFill>
                <a:schemeClr val="bg2"/>
              </a:solidFill>
              <a:effectLst/>
              <a:latin typeface="Times New Roman" pitchFamily="18" charset="0"/>
            </a:endParaRPr>
          </a:p>
        </p:txBody>
      </p:sp>
      <p:sp>
        <p:nvSpPr>
          <p:cNvPr id="65538" name="Line 4"/>
          <p:cNvSpPr>
            <a:spLocks noChangeShapeType="1"/>
          </p:cNvSpPr>
          <p:nvPr/>
        </p:nvSpPr>
        <p:spPr bwMode="auto">
          <a:xfrm flipV="1">
            <a:off x="2095128" y="1981200"/>
            <a:ext cx="0" cy="3733800"/>
          </a:xfrm>
          <a:prstGeom prst="line">
            <a:avLst/>
          </a:prstGeom>
          <a:noFill/>
          <a:ln w="5715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5539" name="Line 5"/>
          <p:cNvSpPr>
            <a:spLocks noChangeShapeType="1"/>
          </p:cNvSpPr>
          <p:nvPr/>
        </p:nvSpPr>
        <p:spPr bwMode="auto">
          <a:xfrm>
            <a:off x="2095128" y="5715000"/>
            <a:ext cx="4724400" cy="0"/>
          </a:xfrm>
          <a:prstGeom prst="line">
            <a:avLst/>
          </a:prstGeom>
          <a:noFill/>
          <a:ln w="5715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5540" name="Text Box 6"/>
          <p:cNvSpPr txBox="1">
            <a:spLocks noChangeArrowheads="1"/>
          </p:cNvSpPr>
          <p:nvPr/>
        </p:nvSpPr>
        <p:spPr bwMode="auto">
          <a:xfrm>
            <a:off x="1631504" y="1752600"/>
            <a:ext cx="533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dirty="0"/>
              <a:t>P</a:t>
            </a:r>
          </a:p>
        </p:txBody>
      </p:sp>
      <p:sp>
        <p:nvSpPr>
          <p:cNvPr id="65541" name="Text Box 7"/>
          <p:cNvSpPr txBox="1">
            <a:spLocks noChangeArrowheads="1"/>
          </p:cNvSpPr>
          <p:nvPr/>
        </p:nvSpPr>
        <p:spPr bwMode="auto">
          <a:xfrm>
            <a:off x="6743328" y="5638800"/>
            <a:ext cx="533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dirty="0"/>
              <a:t>Q</a:t>
            </a:r>
          </a:p>
        </p:txBody>
      </p:sp>
      <p:sp>
        <p:nvSpPr>
          <p:cNvPr id="65542" name="Line 8"/>
          <p:cNvSpPr>
            <a:spLocks noChangeShapeType="1"/>
          </p:cNvSpPr>
          <p:nvPr/>
        </p:nvSpPr>
        <p:spPr bwMode="auto">
          <a:xfrm>
            <a:off x="2933328" y="2286000"/>
            <a:ext cx="2819400" cy="28194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5543" name="Line 9"/>
          <p:cNvSpPr>
            <a:spLocks noChangeShapeType="1"/>
          </p:cNvSpPr>
          <p:nvPr/>
        </p:nvSpPr>
        <p:spPr bwMode="auto">
          <a:xfrm flipV="1">
            <a:off x="2704728" y="2438400"/>
            <a:ext cx="3200400" cy="24384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5544" name="Line 10"/>
          <p:cNvSpPr>
            <a:spLocks noChangeShapeType="1"/>
          </p:cNvSpPr>
          <p:nvPr/>
        </p:nvSpPr>
        <p:spPr bwMode="auto">
          <a:xfrm>
            <a:off x="4304928" y="3657600"/>
            <a:ext cx="0" cy="2057400"/>
          </a:xfrm>
          <a:prstGeom prst="line">
            <a:avLst/>
          </a:prstGeom>
          <a:noFill/>
          <a:ln w="9525">
            <a:solidFill>
              <a:schemeClr val="tx1"/>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5545" name="Line 11"/>
          <p:cNvSpPr>
            <a:spLocks noChangeShapeType="1"/>
          </p:cNvSpPr>
          <p:nvPr/>
        </p:nvSpPr>
        <p:spPr bwMode="auto">
          <a:xfrm flipH="1">
            <a:off x="2095128" y="3657600"/>
            <a:ext cx="2209800" cy="0"/>
          </a:xfrm>
          <a:prstGeom prst="line">
            <a:avLst/>
          </a:prstGeom>
          <a:noFill/>
          <a:ln w="9525">
            <a:solidFill>
              <a:schemeClr val="tx1"/>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5546" name="Text Box 12"/>
          <p:cNvSpPr txBox="1">
            <a:spLocks noChangeArrowheads="1"/>
          </p:cNvSpPr>
          <p:nvPr/>
        </p:nvSpPr>
        <p:spPr bwMode="auto">
          <a:xfrm>
            <a:off x="5879976" y="2204864"/>
            <a:ext cx="46805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t>S = Oferta (Custo Privado)</a:t>
            </a:r>
          </a:p>
        </p:txBody>
      </p:sp>
      <p:sp>
        <p:nvSpPr>
          <p:cNvPr id="65547" name="Text Box 13"/>
          <p:cNvSpPr txBox="1">
            <a:spLocks noChangeArrowheads="1"/>
          </p:cNvSpPr>
          <p:nvPr/>
        </p:nvSpPr>
        <p:spPr bwMode="auto">
          <a:xfrm>
            <a:off x="5735960" y="4941168"/>
            <a:ext cx="51678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t>D = Demanda (Valor Privado)</a:t>
            </a:r>
          </a:p>
        </p:txBody>
      </p:sp>
      <p:sp>
        <p:nvSpPr>
          <p:cNvPr id="65548" name="Text Box 14"/>
          <p:cNvSpPr txBox="1">
            <a:spLocks noChangeArrowheads="1"/>
          </p:cNvSpPr>
          <p:nvPr/>
        </p:nvSpPr>
        <p:spPr bwMode="auto">
          <a:xfrm>
            <a:off x="4139952" y="5661248"/>
            <a:ext cx="15240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err="1"/>
              <a:t>Q</a:t>
            </a:r>
            <a:r>
              <a:rPr lang="pt-BR" altLang="en-US" sz="2000" dirty="0" err="1"/>
              <a:t>mercado</a:t>
            </a:r>
            <a:endParaRPr lang="pt-BR" altLang="en-US" sz="2000" dirty="0"/>
          </a:p>
        </p:txBody>
      </p:sp>
      <p:sp>
        <p:nvSpPr>
          <p:cNvPr id="65549" name="Text Box 15"/>
          <p:cNvSpPr txBox="1">
            <a:spLocks noChangeArrowheads="1"/>
          </p:cNvSpPr>
          <p:nvPr/>
        </p:nvSpPr>
        <p:spPr bwMode="auto">
          <a:xfrm>
            <a:off x="623392" y="3429000"/>
            <a:ext cx="167957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err="1"/>
              <a:t>P</a:t>
            </a:r>
            <a:r>
              <a:rPr lang="pt-BR" altLang="en-US" sz="2000" dirty="0" err="1"/>
              <a:t>mercado</a:t>
            </a:r>
            <a:endParaRPr lang="pt-BR" altLang="en-US" sz="2000" dirty="0"/>
          </a:p>
        </p:txBody>
      </p:sp>
      <p:grpSp>
        <p:nvGrpSpPr>
          <p:cNvPr id="2" name="Group 30"/>
          <p:cNvGrpSpPr>
            <a:grpSpLocks/>
          </p:cNvGrpSpPr>
          <p:nvPr/>
        </p:nvGrpSpPr>
        <p:grpSpPr bwMode="auto">
          <a:xfrm>
            <a:off x="1733178" y="1628776"/>
            <a:ext cx="6954838" cy="4537077"/>
            <a:chOff x="540" y="1026"/>
            <a:chExt cx="4381" cy="2858"/>
          </a:xfrm>
        </p:grpSpPr>
        <p:sp>
          <p:nvSpPr>
            <p:cNvPr id="65553" name="Line 19"/>
            <p:cNvSpPr>
              <a:spLocks noChangeShapeType="1"/>
            </p:cNvSpPr>
            <p:nvPr/>
          </p:nvSpPr>
          <p:spPr bwMode="auto">
            <a:xfrm flipV="1">
              <a:off x="864" y="1248"/>
              <a:ext cx="2016" cy="1536"/>
            </a:xfrm>
            <a:prstGeom prst="line">
              <a:avLst/>
            </a:prstGeom>
            <a:noFill/>
            <a:ln w="38100">
              <a:solidFill>
                <a:srgbClr val="008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5554" name="Text Box 20"/>
            <p:cNvSpPr txBox="1">
              <a:spLocks noChangeArrowheads="1"/>
            </p:cNvSpPr>
            <p:nvPr/>
          </p:nvSpPr>
          <p:spPr bwMode="auto">
            <a:xfrm>
              <a:off x="2880" y="1026"/>
              <a:ext cx="177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solidFill>
                    <a:srgbClr val="008000"/>
                  </a:solidFill>
                </a:rPr>
                <a:t>Custo Social</a:t>
              </a:r>
            </a:p>
          </p:txBody>
        </p:sp>
        <p:sp>
          <p:nvSpPr>
            <p:cNvPr id="65555" name="Line 21"/>
            <p:cNvSpPr>
              <a:spLocks noChangeShapeType="1"/>
            </p:cNvSpPr>
            <p:nvPr/>
          </p:nvSpPr>
          <p:spPr bwMode="auto">
            <a:xfrm>
              <a:off x="1872" y="2016"/>
              <a:ext cx="0" cy="1584"/>
            </a:xfrm>
            <a:prstGeom prst="line">
              <a:avLst/>
            </a:prstGeom>
            <a:noFill/>
            <a:ln w="9525">
              <a:solidFill>
                <a:srgbClr val="0080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5556" name="Line 22"/>
            <p:cNvSpPr>
              <a:spLocks noChangeShapeType="1"/>
            </p:cNvSpPr>
            <p:nvPr/>
          </p:nvSpPr>
          <p:spPr bwMode="auto">
            <a:xfrm flipH="1">
              <a:off x="768" y="2016"/>
              <a:ext cx="1104" cy="0"/>
            </a:xfrm>
            <a:prstGeom prst="line">
              <a:avLst/>
            </a:prstGeom>
            <a:noFill/>
            <a:ln w="9525">
              <a:solidFill>
                <a:srgbClr val="0080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5557" name="Text Box 23"/>
            <p:cNvSpPr txBox="1">
              <a:spLocks noChangeArrowheads="1"/>
            </p:cNvSpPr>
            <p:nvPr/>
          </p:nvSpPr>
          <p:spPr bwMode="auto">
            <a:xfrm>
              <a:off x="1383" y="3574"/>
              <a:ext cx="864"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err="1">
                  <a:solidFill>
                    <a:srgbClr val="008000"/>
                  </a:solidFill>
                </a:rPr>
                <a:t>Q</a:t>
              </a:r>
              <a:r>
                <a:rPr lang="pt-BR" altLang="en-US" sz="2000" dirty="0" err="1">
                  <a:solidFill>
                    <a:srgbClr val="008000"/>
                  </a:solidFill>
                </a:rPr>
                <a:t>ótima</a:t>
              </a:r>
              <a:endParaRPr lang="pt-BR" altLang="en-US" sz="2000" dirty="0">
                <a:solidFill>
                  <a:srgbClr val="008000"/>
                </a:solidFill>
              </a:endParaRPr>
            </a:p>
          </p:txBody>
        </p:sp>
        <p:sp>
          <p:nvSpPr>
            <p:cNvPr id="65558" name="Text Box 24"/>
            <p:cNvSpPr txBox="1">
              <a:spLocks noChangeArrowheads="1"/>
            </p:cNvSpPr>
            <p:nvPr/>
          </p:nvSpPr>
          <p:spPr bwMode="auto">
            <a:xfrm>
              <a:off x="540" y="1872"/>
              <a:ext cx="864"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a:solidFill>
                    <a:srgbClr val="008000"/>
                  </a:solidFill>
                </a:rPr>
                <a:t>P</a:t>
              </a:r>
            </a:p>
          </p:txBody>
        </p:sp>
        <p:sp>
          <p:nvSpPr>
            <p:cNvPr id="65559" name="Line 25"/>
            <p:cNvSpPr>
              <a:spLocks noChangeShapeType="1"/>
            </p:cNvSpPr>
            <p:nvPr/>
          </p:nvSpPr>
          <p:spPr bwMode="auto">
            <a:xfrm flipH="1" flipV="1">
              <a:off x="2352" y="1728"/>
              <a:ext cx="192" cy="192"/>
            </a:xfrm>
            <a:prstGeom prst="line">
              <a:avLst/>
            </a:prstGeom>
            <a:noFill/>
            <a:ln w="38100">
              <a:solidFill>
                <a:srgbClr val="008000"/>
              </a:solidFill>
              <a:miter lim="800000"/>
              <a:headEn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65560" name="Line 27"/>
            <p:cNvSpPr>
              <a:spLocks noChangeShapeType="1"/>
            </p:cNvSpPr>
            <p:nvPr/>
          </p:nvSpPr>
          <p:spPr bwMode="auto">
            <a:xfrm>
              <a:off x="2448" y="1872"/>
              <a:ext cx="0" cy="384"/>
            </a:xfrm>
            <a:prstGeom prst="line">
              <a:avLst/>
            </a:prstGeom>
            <a:noFill/>
            <a:ln w="9525">
              <a:solidFill>
                <a:srgbClr val="008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5561" name="Line 28"/>
            <p:cNvSpPr>
              <a:spLocks noChangeShapeType="1"/>
            </p:cNvSpPr>
            <p:nvPr/>
          </p:nvSpPr>
          <p:spPr bwMode="auto">
            <a:xfrm>
              <a:off x="2448" y="2256"/>
              <a:ext cx="384" cy="0"/>
            </a:xfrm>
            <a:prstGeom prst="line">
              <a:avLst/>
            </a:prstGeom>
            <a:noFill/>
            <a:ln w="9525">
              <a:solidFill>
                <a:srgbClr val="008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5562" name="Text Box 29"/>
            <p:cNvSpPr txBox="1">
              <a:spLocks noChangeArrowheads="1"/>
            </p:cNvSpPr>
            <p:nvPr/>
          </p:nvSpPr>
          <p:spPr bwMode="auto">
            <a:xfrm>
              <a:off x="2832" y="2112"/>
              <a:ext cx="2089" cy="330"/>
            </a:xfrm>
            <a:prstGeom prst="rect">
              <a:avLst/>
            </a:prstGeom>
            <a:solidFill>
              <a:schemeClr val="accent6">
                <a:lumMod val="20000"/>
                <a:lumOff val="80000"/>
              </a:schemeClr>
            </a:solidFill>
            <a:ln w="9525">
              <a:solidFill>
                <a:srgbClr val="008000"/>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a:solidFill>
                    <a:srgbClr val="008000"/>
                  </a:solidFill>
                </a:rPr>
                <a:t>Custo da Poluição</a:t>
              </a:r>
            </a:p>
          </p:txBody>
        </p:sp>
      </p:grpSp>
      <p:sp>
        <p:nvSpPr>
          <p:cNvPr id="28" name="Text Box 31"/>
          <p:cNvSpPr txBox="1">
            <a:spLocks noChangeArrowheads="1"/>
          </p:cNvSpPr>
          <p:nvPr/>
        </p:nvSpPr>
        <p:spPr bwMode="auto">
          <a:xfrm>
            <a:off x="6133728" y="4165600"/>
            <a:ext cx="5218856" cy="523220"/>
          </a:xfrm>
          <a:prstGeom prst="rect">
            <a:avLst/>
          </a:prstGeom>
          <a:solidFill>
            <a:schemeClr val="accent6">
              <a:lumMod val="20000"/>
              <a:lumOff val="80000"/>
            </a:schemeClr>
          </a:solidFill>
          <a:ln w="9525">
            <a:solidFill>
              <a:srgbClr val="008000"/>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solidFill>
                  <a:srgbClr val="008000"/>
                </a:solidFill>
              </a:rPr>
              <a:t>Custo Social &gt; Custo Privado</a:t>
            </a:r>
          </a:p>
        </p:txBody>
      </p:sp>
      <p:sp>
        <p:nvSpPr>
          <p:cNvPr id="29" name="Título 1"/>
          <p:cNvSpPr>
            <a:spLocks noGrp="1"/>
          </p:cNvSpPr>
          <p:nvPr>
            <p:ph type="title"/>
          </p:nvPr>
        </p:nvSpPr>
        <p:spPr>
          <a:xfrm>
            <a:off x="2639616" y="-30832"/>
            <a:ext cx="6686550" cy="1371600"/>
          </a:xfrm>
        </p:spPr>
        <p:txBody>
          <a:bodyPr/>
          <a:lstStyle/>
          <a:p>
            <a:pPr algn="ctr"/>
            <a:r>
              <a:rPr lang="pt-BR" altLang="en-US" sz="4800" b="1" dirty="0">
                <a:solidFill>
                  <a:schemeClr val="tx1"/>
                </a:solidFill>
                <a:latin typeface="Calibri" panose="020F0502020204030204" pitchFamily="34" charset="0"/>
                <a:cs typeface="Calibri" panose="020F0502020204030204" pitchFamily="34" charset="0"/>
              </a:rPr>
              <a:t>Externalidades Negativas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diamond(in)">
                                      <p:cBhvr>
                                        <p:cTn id="13"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35360" y="335393"/>
            <a:ext cx="11881320" cy="1149391"/>
          </a:xfrm>
        </p:spPr>
        <p:txBody>
          <a:bodyPr/>
          <a:lstStyle/>
          <a:p>
            <a:pPr algn="ctr" eaLnBrk="1" hangingPunct="1"/>
            <a:r>
              <a:rPr lang="pt-BR" altLang="en-US" b="1" dirty="0">
                <a:solidFill>
                  <a:schemeClr val="tx1"/>
                </a:solidFill>
                <a:latin typeface="Calibri" panose="020F0502020204030204" pitchFamily="34" charset="0"/>
                <a:cs typeface="Calibri" panose="020F0502020204030204" pitchFamily="34" charset="0"/>
              </a:rPr>
              <a:t>Falhas de Mercado: </a:t>
            </a:r>
            <a:br>
              <a:rPr lang="pt-BR" altLang="en-US" b="1" dirty="0">
                <a:solidFill>
                  <a:schemeClr val="tx1"/>
                </a:solidFill>
                <a:latin typeface="Calibri" panose="020F0502020204030204" pitchFamily="34" charset="0"/>
                <a:cs typeface="Calibri" panose="020F0502020204030204" pitchFamily="34" charset="0"/>
              </a:rPr>
            </a:br>
            <a:r>
              <a:rPr lang="pt-BR" altLang="en-US" sz="4000" b="1" dirty="0">
                <a:solidFill>
                  <a:schemeClr val="tx1"/>
                </a:solidFill>
                <a:latin typeface="Calibri" panose="020F0502020204030204" pitchFamily="34" charset="0"/>
                <a:cs typeface="Calibri" panose="020F0502020204030204" pitchFamily="34" charset="0"/>
              </a:rPr>
              <a:t>Razão Para a Intervenção Governamental na Economia </a:t>
            </a:r>
          </a:p>
        </p:txBody>
      </p:sp>
      <p:sp>
        <p:nvSpPr>
          <p:cNvPr id="9219" name="Rectangle 3"/>
          <p:cNvSpPr>
            <a:spLocks noGrp="1" noChangeArrowheads="1"/>
          </p:cNvSpPr>
          <p:nvPr>
            <p:ph idx="1"/>
          </p:nvPr>
        </p:nvSpPr>
        <p:spPr>
          <a:xfrm>
            <a:off x="119336" y="1775048"/>
            <a:ext cx="11881320" cy="3886200"/>
          </a:xfrm>
        </p:spPr>
        <p:txBody>
          <a:bodyPr/>
          <a:lstStyle/>
          <a:p>
            <a:pPr algn="just" eaLnBrk="1" hangingPunct="1">
              <a:lnSpc>
                <a:spcPct val="90000"/>
              </a:lnSpc>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Primeiro Impulso → Nos Estados Unidos, no período conhecido como a  Grande Depressão (logo após a quebra da bolsa em 1929, quando a taxa de desemprego atingiu mais de 25% e a produção caiu em 1/3), houve um reconhecimento de que o mercado havia falhado e existia uma enorme pressão para que o governo tomasse alguma atitude para reverter esta situação.</a:t>
            </a:r>
          </a:p>
          <a:p>
            <a:pPr algn="just" eaLnBrk="1" hangingPunct="1">
              <a:lnSpc>
                <a:spcPct val="90000"/>
              </a:lnSpc>
              <a:buClrTx/>
              <a:buFont typeface="Arial" panose="020B0604020202020204" pitchFamily="34" charset="0"/>
              <a:buChar char="•"/>
            </a:pPr>
            <a:endParaRPr lang="pt-BR" altLang="en-US" sz="600" dirty="0">
              <a:latin typeface="Calibri" panose="020F0502020204030204" pitchFamily="34" charset="0"/>
              <a:cs typeface="Calibri" panose="020F0502020204030204" pitchFamily="34" charset="0"/>
            </a:endParaRPr>
          </a:p>
          <a:p>
            <a:pPr algn="just" eaLnBrk="1" hangingPunct="1">
              <a:lnSpc>
                <a:spcPct val="90000"/>
              </a:lnSpc>
              <a:buClrTx/>
              <a:buFont typeface="Arial" panose="020B0604020202020204" pitchFamily="34" charset="0"/>
              <a:buChar char="•"/>
            </a:pPr>
            <a:r>
              <a:rPr lang="pt-BR" altLang="en-US" sz="3600" b="1" dirty="0">
                <a:latin typeface="Calibri" panose="020F0502020204030204" pitchFamily="34" charset="0"/>
                <a:cs typeface="Calibri" panose="020F0502020204030204" pitchFamily="34" charset="0"/>
              </a:rPr>
              <a:t>Keynes</a:t>
            </a:r>
            <a:r>
              <a:rPr lang="pt-BR" altLang="en-US" sz="3600" dirty="0">
                <a:latin typeface="Calibri" panose="020F0502020204030204" pitchFamily="34" charset="0"/>
                <a:cs typeface="Calibri" panose="020F0502020204030204" pitchFamily="34" charset="0"/>
              </a:rPr>
              <a:t> defendeu que o governo não somente deveria, como poderia fazer alguma coisa, pois existiam falhas de mercado.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anim calcmode="lin" valueType="num">
                                      <p:cBhvr additive="base">
                                        <p:cTn id="13"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19336" y="836712"/>
            <a:ext cx="11881320" cy="3429000"/>
          </a:xfrm>
          <a:prstGeom prst="rect">
            <a:avLst/>
          </a:prstGeom>
          <a:noFill/>
          <a:ln w="9525">
            <a:noFill/>
            <a:miter lim="800000"/>
            <a:headEnd/>
            <a:tailEnd/>
          </a:ln>
        </p:spPr>
        <p:txBody>
          <a:bodyPr/>
          <a:lstStyle/>
          <a:p>
            <a:pPr marL="457200" indent="-457200" algn="just">
              <a:spcBef>
                <a:spcPct val="20000"/>
              </a:spcBef>
              <a:buSzPct val="75000"/>
              <a:buFont typeface="Arial" panose="020B0604020202020204" pitchFamily="34" charset="0"/>
              <a:buChar char="•"/>
              <a:defRPr/>
            </a:pPr>
            <a:r>
              <a:rPr lang="en-US" sz="3700" b="0" kern="0" dirty="0">
                <a:solidFill>
                  <a:schemeClr val="tx1"/>
                </a:solidFill>
                <a:latin typeface="Calibri" panose="020F0502020204030204" pitchFamily="34" charset="0"/>
                <a:cs typeface="Calibri" panose="020F0502020204030204" pitchFamily="34" charset="0"/>
              </a:rPr>
              <a:t>A </a:t>
            </a:r>
            <a:r>
              <a:rPr lang="en-US" sz="3700" b="0" kern="0" dirty="0" err="1">
                <a:solidFill>
                  <a:schemeClr val="tx1"/>
                </a:solidFill>
                <a:latin typeface="Calibri" panose="020F0502020204030204" pitchFamily="34" charset="0"/>
                <a:cs typeface="Calibri" panose="020F0502020204030204" pitchFamily="34" charset="0"/>
              </a:rPr>
              <a:t>quantidade</a:t>
            </a:r>
            <a:r>
              <a:rPr lang="en-US" sz="3700" b="0" kern="0" dirty="0">
                <a:solidFill>
                  <a:schemeClr val="tx1"/>
                </a:solidFill>
                <a:latin typeface="Calibri" panose="020F0502020204030204" pitchFamily="34" charset="0"/>
                <a:cs typeface="Calibri" panose="020F0502020204030204" pitchFamily="34" charset="0"/>
              </a:rPr>
              <a:t> de </a:t>
            </a:r>
            <a:r>
              <a:rPr lang="en-US" sz="3700" b="0" kern="0" dirty="0" err="1">
                <a:solidFill>
                  <a:schemeClr val="tx1"/>
                </a:solidFill>
                <a:latin typeface="Calibri" panose="020F0502020204030204" pitchFamily="34" charset="0"/>
                <a:cs typeface="Calibri" panose="020F0502020204030204" pitchFamily="34" charset="0"/>
              </a:rPr>
              <a:t>equilíbrio</a:t>
            </a:r>
            <a:r>
              <a:rPr lang="en-US" sz="3700" b="0" kern="0" dirty="0">
                <a:solidFill>
                  <a:schemeClr val="tx1"/>
                </a:solidFill>
                <a:latin typeface="Calibri" panose="020F0502020204030204" pitchFamily="34" charset="0"/>
                <a:cs typeface="Calibri" panose="020F0502020204030204" pitchFamily="34" charset="0"/>
              </a:rPr>
              <a:t> de </a:t>
            </a:r>
            <a:r>
              <a:rPr lang="en-US" sz="3700" b="0" kern="0" dirty="0" err="1">
                <a:solidFill>
                  <a:schemeClr val="tx1"/>
                </a:solidFill>
                <a:latin typeface="Calibri" panose="020F0502020204030204" pitchFamily="34" charset="0"/>
                <a:cs typeface="Calibri" panose="020F0502020204030204" pitchFamily="34" charset="0"/>
              </a:rPr>
              <a:t>mercado</a:t>
            </a:r>
            <a:r>
              <a:rPr lang="en-US" sz="3700" b="0" kern="0" dirty="0">
                <a:solidFill>
                  <a:schemeClr val="tx1"/>
                </a:solidFill>
                <a:latin typeface="Calibri" panose="020F0502020204030204" pitchFamily="34" charset="0"/>
                <a:cs typeface="Calibri" panose="020F0502020204030204" pitchFamily="34" charset="0"/>
              </a:rPr>
              <a:t> é </a:t>
            </a:r>
            <a:r>
              <a:rPr lang="en-US" sz="3700" b="0" kern="0" dirty="0" err="1">
                <a:solidFill>
                  <a:schemeClr val="tx1"/>
                </a:solidFill>
                <a:latin typeface="Calibri" panose="020F0502020204030204" pitchFamily="34" charset="0"/>
                <a:cs typeface="Calibri" panose="020F0502020204030204" pitchFamily="34" charset="0"/>
              </a:rPr>
              <a:t>maior</a:t>
            </a:r>
            <a:r>
              <a:rPr lang="en-US" sz="3700" b="0" kern="0" dirty="0">
                <a:solidFill>
                  <a:schemeClr val="tx1"/>
                </a:solidFill>
                <a:latin typeface="Calibri" panose="020F0502020204030204" pitchFamily="34" charset="0"/>
                <a:cs typeface="Calibri" panose="020F0502020204030204" pitchFamily="34" charset="0"/>
              </a:rPr>
              <a:t> do que a </a:t>
            </a:r>
            <a:r>
              <a:rPr lang="en-US" sz="3700" b="0" kern="0" dirty="0" err="1">
                <a:solidFill>
                  <a:schemeClr val="tx1"/>
                </a:solidFill>
                <a:latin typeface="Calibri" panose="020F0502020204030204" pitchFamily="34" charset="0"/>
                <a:cs typeface="Calibri" panose="020F0502020204030204" pitchFamily="34" charset="0"/>
              </a:rPr>
              <a:t>quantidade</a:t>
            </a:r>
            <a:r>
              <a:rPr lang="en-US" sz="3700" b="0" kern="0" dirty="0">
                <a:solidFill>
                  <a:schemeClr val="tx1"/>
                </a:solidFill>
                <a:latin typeface="Calibri" panose="020F0502020204030204" pitchFamily="34" charset="0"/>
                <a:cs typeface="Calibri" panose="020F0502020204030204" pitchFamily="34" charset="0"/>
              </a:rPr>
              <a:t> </a:t>
            </a:r>
            <a:r>
              <a:rPr lang="en-US" sz="3700" b="0" kern="0" dirty="0" err="1">
                <a:solidFill>
                  <a:schemeClr val="tx1"/>
                </a:solidFill>
                <a:latin typeface="Calibri" panose="020F0502020204030204" pitchFamily="34" charset="0"/>
                <a:cs typeface="Calibri" panose="020F0502020204030204" pitchFamily="34" charset="0"/>
              </a:rPr>
              <a:t>socialmente</a:t>
            </a:r>
            <a:r>
              <a:rPr lang="en-US" sz="3700" b="0" kern="0" dirty="0">
                <a:solidFill>
                  <a:schemeClr val="tx1"/>
                </a:solidFill>
                <a:latin typeface="Calibri" panose="020F0502020204030204" pitchFamily="34" charset="0"/>
                <a:cs typeface="Calibri" panose="020F0502020204030204" pitchFamily="34" charset="0"/>
              </a:rPr>
              <a:t> </a:t>
            </a:r>
            <a:r>
              <a:rPr lang="en-US" sz="3700" b="0" kern="0" dirty="0" err="1">
                <a:solidFill>
                  <a:schemeClr val="tx1"/>
                </a:solidFill>
                <a:latin typeface="Calibri" panose="020F0502020204030204" pitchFamily="34" charset="0"/>
                <a:cs typeface="Calibri" panose="020F0502020204030204" pitchFamily="34" charset="0"/>
              </a:rPr>
              <a:t>ótima</a:t>
            </a:r>
            <a:r>
              <a:rPr lang="en-US" sz="3700" b="0" kern="0" dirty="0">
                <a:solidFill>
                  <a:schemeClr val="tx1"/>
                </a:solidFill>
                <a:latin typeface="Calibri" panose="020F0502020204030204" pitchFamily="34" charset="0"/>
                <a:cs typeface="Calibri" panose="020F0502020204030204" pitchFamily="34" charset="0"/>
              </a:rPr>
              <a:t>.</a:t>
            </a:r>
          </a:p>
          <a:p>
            <a:pPr marL="1176338" lvl="1" indent="-457200" algn="just">
              <a:spcBef>
                <a:spcPct val="20000"/>
              </a:spcBef>
              <a:buSzPct val="75000"/>
              <a:buFont typeface="Arial" panose="020B0604020202020204" pitchFamily="34" charset="0"/>
              <a:buChar char="•"/>
              <a:defRPr/>
            </a:pPr>
            <a:r>
              <a:rPr lang="en-US" sz="3600" b="0" kern="0" dirty="0">
                <a:solidFill>
                  <a:schemeClr val="tx1"/>
                </a:solidFill>
                <a:latin typeface="Calibri" panose="020F0502020204030204" pitchFamily="34" charset="0"/>
                <a:cs typeface="Calibri" panose="020F0502020204030204" pitchFamily="34" charset="0"/>
              </a:rPr>
              <a:t>A </a:t>
            </a:r>
            <a:r>
              <a:rPr lang="en-US" sz="3600" b="0" kern="0" dirty="0" err="1">
                <a:solidFill>
                  <a:schemeClr val="tx1"/>
                </a:solidFill>
                <a:latin typeface="Calibri" panose="020F0502020204030204" pitchFamily="34" charset="0"/>
                <a:cs typeface="Calibri" panose="020F0502020204030204" pitchFamily="34" charset="0"/>
              </a:rPr>
              <a:t>razão</a:t>
            </a:r>
            <a:r>
              <a:rPr lang="en-US" sz="3600" b="0" kern="0" dirty="0">
                <a:solidFill>
                  <a:schemeClr val="tx1"/>
                </a:solidFill>
                <a:latin typeface="Calibri" panose="020F0502020204030204" pitchFamily="34" charset="0"/>
                <a:cs typeface="Calibri" panose="020F0502020204030204" pitchFamily="34" charset="0"/>
              </a:rPr>
              <a:t> para </a:t>
            </a:r>
            <a:r>
              <a:rPr lang="en-US" sz="3600" b="0" kern="0" dirty="0" err="1">
                <a:solidFill>
                  <a:schemeClr val="tx1"/>
                </a:solidFill>
                <a:latin typeface="Calibri" panose="020F0502020204030204" pitchFamily="34" charset="0"/>
                <a:cs typeface="Calibri" panose="020F0502020204030204" pitchFamily="34" charset="0"/>
              </a:rPr>
              <a:t>essa</a:t>
            </a:r>
            <a:r>
              <a:rPr lang="en-US" sz="3600" b="0" kern="0" dirty="0">
                <a:solidFill>
                  <a:schemeClr val="tx1"/>
                </a:solidFill>
                <a:latin typeface="Calibri" panose="020F0502020204030204" pitchFamily="34" charset="0"/>
                <a:cs typeface="Calibri" panose="020F0502020204030204" pitchFamily="34" charset="0"/>
              </a:rPr>
              <a:t> </a:t>
            </a:r>
            <a:r>
              <a:rPr lang="en-US" sz="3600" b="0" kern="0" dirty="0" err="1">
                <a:solidFill>
                  <a:schemeClr val="tx1"/>
                </a:solidFill>
                <a:latin typeface="Calibri" panose="020F0502020204030204" pitchFamily="34" charset="0"/>
                <a:cs typeface="Calibri" panose="020F0502020204030204" pitchFamily="34" charset="0"/>
              </a:rPr>
              <a:t>ineficiência</a:t>
            </a:r>
            <a:r>
              <a:rPr lang="en-US" sz="3600" b="0" kern="0" dirty="0">
                <a:solidFill>
                  <a:schemeClr val="tx1"/>
                </a:solidFill>
                <a:latin typeface="Calibri" panose="020F0502020204030204" pitchFamily="34" charset="0"/>
                <a:cs typeface="Calibri" panose="020F0502020204030204" pitchFamily="34" charset="0"/>
              </a:rPr>
              <a:t> é que o </a:t>
            </a:r>
            <a:r>
              <a:rPr lang="en-US" sz="3600" b="0" kern="0" dirty="0" err="1">
                <a:solidFill>
                  <a:schemeClr val="tx1"/>
                </a:solidFill>
                <a:latin typeface="Calibri" panose="020F0502020204030204" pitchFamily="34" charset="0"/>
                <a:cs typeface="Calibri" panose="020F0502020204030204" pitchFamily="34" charset="0"/>
              </a:rPr>
              <a:t>equilíbrio</a:t>
            </a:r>
            <a:r>
              <a:rPr lang="en-US" sz="3600" b="0" kern="0" dirty="0">
                <a:solidFill>
                  <a:schemeClr val="tx1"/>
                </a:solidFill>
                <a:latin typeface="Calibri" panose="020F0502020204030204" pitchFamily="34" charset="0"/>
                <a:cs typeface="Calibri" panose="020F0502020204030204" pitchFamily="34" charset="0"/>
              </a:rPr>
              <a:t> de </a:t>
            </a:r>
            <a:r>
              <a:rPr lang="en-US" sz="3600" b="0" kern="0" dirty="0" err="1">
                <a:solidFill>
                  <a:schemeClr val="tx1"/>
                </a:solidFill>
                <a:latin typeface="Calibri" panose="020F0502020204030204" pitchFamily="34" charset="0"/>
                <a:cs typeface="Calibri" panose="020F0502020204030204" pitchFamily="34" charset="0"/>
              </a:rPr>
              <a:t>mercado</a:t>
            </a:r>
            <a:r>
              <a:rPr lang="en-US" sz="3600" b="0" kern="0" dirty="0">
                <a:solidFill>
                  <a:schemeClr val="tx1"/>
                </a:solidFill>
                <a:latin typeface="Calibri" panose="020F0502020204030204" pitchFamily="34" charset="0"/>
                <a:cs typeface="Calibri" panose="020F0502020204030204" pitchFamily="34" charset="0"/>
              </a:rPr>
              <a:t> </a:t>
            </a:r>
            <a:r>
              <a:rPr lang="en-US" sz="3600" b="0" kern="0" dirty="0" err="1">
                <a:solidFill>
                  <a:schemeClr val="tx1"/>
                </a:solidFill>
                <a:latin typeface="Calibri" panose="020F0502020204030204" pitchFamily="34" charset="0"/>
                <a:cs typeface="Calibri" panose="020F0502020204030204" pitchFamily="34" charset="0"/>
              </a:rPr>
              <a:t>reflete</a:t>
            </a:r>
            <a:r>
              <a:rPr lang="en-US" sz="3600" b="0" kern="0" dirty="0">
                <a:solidFill>
                  <a:schemeClr val="tx1"/>
                </a:solidFill>
                <a:latin typeface="Calibri" panose="020F0502020204030204" pitchFamily="34" charset="0"/>
                <a:cs typeface="Calibri" panose="020F0502020204030204" pitchFamily="34" charset="0"/>
              </a:rPr>
              <a:t> </a:t>
            </a:r>
            <a:r>
              <a:rPr lang="en-US" sz="3600" b="0" kern="0" dirty="0" err="1">
                <a:solidFill>
                  <a:schemeClr val="tx1"/>
                </a:solidFill>
                <a:latin typeface="Calibri" panose="020F0502020204030204" pitchFamily="34" charset="0"/>
                <a:cs typeface="Calibri" panose="020F0502020204030204" pitchFamily="34" charset="0"/>
              </a:rPr>
              <a:t>apenas</a:t>
            </a:r>
            <a:r>
              <a:rPr lang="en-US" sz="3600" b="0" kern="0" dirty="0">
                <a:solidFill>
                  <a:schemeClr val="tx1"/>
                </a:solidFill>
                <a:latin typeface="Calibri" panose="020F0502020204030204" pitchFamily="34" charset="0"/>
                <a:cs typeface="Calibri" panose="020F0502020204030204" pitchFamily="34" charset="0"/>
              </a:rPr>
              <a:t> </a:t>
            </a:r>
            <a:r>
              <a:rPr lang="en-US" sz="3600" b="0" kern="0" dirty="0" err="1">
                <a:solidFill>
                  <a:schemeClr val="tx1"/>
                </a:solidFill>
                <a:latin typeface="Calibri" panose="020F0502020204030204" pitchFamily="34" charset="0"/>
                <a:cs typeface="Calibri" panose="020F0502020204030204" pitchFamily="34" charset="0"/>
              </a:rPr>
              <a:t>os</a:t>
            </a:r>
            <a:r>
              <a:rPr lang="en-US" sz="3600" b="0" kern="0" dirty="0">
                <a:solidFill>
                  <a:schemeClr val="tx1"/>
                </a:solidFill>
                <a:latin typeface="Calibri" panose="020F0502020204030204" pitchFamily="34" charset="0"/>
                <a:cs typeface="Calibri" panose="020F0502020204030204" pitchFamily="34" charset="0"/>
              </a:rPr>
              <a:t> </a:t>
            </a:r>
            <a:r>
              <a:rPr lang="en-US" sz="3600" b="0" kern="0" dirty="0" err="1">
                <a:solidFill>
                  <a:schemeClr val="tx1"/>
                </a:solidFill>
                <a:latin typeface="Calibri" panose="020F0502020204030204" pitchFamily="34" charset="0"/>
                <a:cs typeface="Calibri" panose="020F0502020204030204" pitchFamily="34" charset="0"/>
              </a:rPr>
              <a:t>custos</a:t>
            </a:r>
            <a:r>
              <a:rPr lang="en-US" sz="3600" b="0" kern="0" dirty="0">
                <a:solidFill>
                  <a:schemeClr val="tx1"/>
                </a:solidFill>
                <a:latin typeface="Calibri" panose="020F0502020204030204" pitchFamily="34" charset="0"/>
                <a:cs typeface="Calibri" panose="020F0502020204030204" pitchFamily="34" charset="0"/>
              </a:rPr>
              <a:t> </a:t>
            </a:r>
            <a:r>
              <a:rPr lang="en-US" sz="3600" b="0" kern="0" dirty="0" err="1">
                <a:solidFill>
                  <a:schemeClr val="tx1"/>
                </a:solidFill>
                <a:latin typeface="Calibri" panose="020F0502020204030204" pitchFamily="34" charset="0"/>
                <a:cs typeface="Calibri" panose="020F0502020204030204" pitchFamily="34" charset="0"/>
              </a:rPr>
              <a:t>privados</a:t>
            </a:r>
            <a:r>
              <a:rPr lang="en-US" sz="3600" b="0" kern="0" dirty="0">
                <a:solidFill>
                  <a:schemeClr val="tx1"/>
                </a:solidFill>
                <a:latin typeface="Calibri" panose="020F0502020204030204" pitchFamily="34" charset="0"/>
                <a:cs typeface="Calibri" panose="020F0502020204030204" pitchFamily="34" charset="0"/>
              </a:rPr>
              <a:t> de </a:t>
            </a:r>
            <a:r>
              <a:rPr lang="en-US" sz="3600" b="0" kern="0" dirty="0" err="1">
                <a:solidFill>
                  <a:schemeClr val="tx1"/>
                </a:solidFill>
                <a:latin typeface="Calibri" panose="020F0502020204030204" pitchFamily="34" charset="0"/>
                <a:cs typeface="Calibri" panose="020F0502020204030204" pitchFamily="34" charset="0"/>
              </a:rPr>
              <a:t>produção</a:t>
            </a:r>
            <a:r>
              <a:rPr lang="en-US" sz="3600" b="0" kern="0" dirty="0">
                <a:solidFill>
                  <a:schemeClr val="tx1"/>
                </a:solidFill>
                <a:latin typeface="Calibri" panose="020F0502020204030204" pitchFamily="34" charset="0"/>
                <a:cs typeface="Calibri" panose="020F0502020204030204" pitchFamily="34" charset="0"/>
              </a:rPr>
              <a:t>.</a:t>
            </a:r>
          </a:p>
          <a:p>
            <a:pPr marL="457200" indent="-457200" algn="just">
              <a:spcBef>
                <a:spcPct val="20000"/>
              </a:spcBef>
              <a:buSzPct val="75000"/>
              <a:buFont typeface="Arial" panose="020B0604020202020204" pitchFamily="34" charset="0"/>
              <a:buChar char="•"/>
              <a:defRPr/>
            </a:pPr>
            <a:r>
              <a:rPr lang="en-US" sz="3700" b="0" dirty="0">
                <a:solidFill>
                  <a:schemeClr val="tx1"/>
                </a:solidFill>
                <a:latin typeface="Calibri" panose="020F0502020204030204" pitchFamily="34" charset="0"/>
                <a:cs typeface="Calibri" panose="020F0502020204030204" pitchFamily="34" charset="0"/>
              </a:rPr>
              <a:t>“</a:t>
            </a:r>
            <a:r>
              <a:rPr lang="en-US" sz="3700" b="0" dirty="0" err="1">
                <a:solidFill>
                  <a:schemeClr val="tx1"/>
                </a:solidFill>
                <a:latin typeface="Calibri" panose="020F0502020204030204" pitchFamily="34" charset="0"/>
                <a:cs typeface="Calibri" panose="020F0502020204030204" pitchFamily="34" charset="0"/>
              </a:rPr>
              <a:t>Internalizar</a:t>
            </a:r>
            <a:r>
              <a:rPr lang="en-US" sz="3700" b="0" dirty="0">
                <a:solidFill>
                  <a:schemeClr val="tx1"/>
                </a:solidFill>
                <a:latin typeface="Calibri" panose="020F0502020204030204" pitchFamily="34" charset="0"/>
                <a:cs typeface="Calibri" panose="020F0502020204030204" pitchFamily="34" charset="0"/>
              </a:rPr>
              <a:t> </a:t>
            </a:r>
            <a:r>
              <a:rPr lang="en-US" sz="3700" b="0" dirty="0" err="1">
                <a:solidFill>
                  <a:schemeClr val="tx1"/>
                </a:solidFill>
                <a:latin typeface="Calibri" panose="020F0502020204030204" pitchFamily="34" charset="0"/>
                <a:cs typeface="Calibri" panose="020F0502020204030204" pitchFamily="34" charset="0"/>
              </a:rPr>
              <a:t>uma</a:t>
            </a:r>
            <a:r>
              <a:rPr lang="en-US" sz="3700" b="0" dirty="0">
                <a:solidFill>
                  <a:schemeClr val="tx1"/>
                </a:solidFill>
                <a:latin typeface="Calibri" panose="020F0502020204030204" pitchFamily="34" charset="0"/>
                <a:cs typeface="Calibri" panose="020F0502020204030204" pitchFamily="34" charset="0"/>
              </a:rPr>
              <a:t> </a:t>
            </a:r>
            <a:r>
              <a:rPr lang="en-US" sz="3700" b="0" dirty="0" err="1">
                <a:solidFill>
                  <a:schemeClr val="tx1"/>
                </a:solidFill>
                <a:latin typeface="Calibri" panose="020F0502020204030204" pitchFamily="34" charset="0"/>
                <a:cs typeface="Calibri" panose="020F0502020204030204" pitchFamily="34" charset="0"/>
              </a:rPr>
              <a:t>externalidade</a:t>
            </a:r>
            <a:r>
              <a:rPr lang="en-US" sz="3700" b="0" dirty="0">
                <a:solidFill>
                  <a:schemeClr val="tx1"/>
                </a:solidFill>
                <a:latin typeface="Calibri" panose="020F0502020204030204" pitchFamily="34" charset="0"/>
                <a:cs typeface="Calibri" panose="020F0502020204030204" pitchFamily="34" charset="0"/>
              </a:rPr>
              <a:t>” </a:t>
            </a:r>
            <a:r>
              <a:rPr lang="en-US" sz="3700" b="0" dirty="0" err="1">
                <a:solidFill>
                  <a:schemeClr val="tx1"/>
                </a:solidFill>
                <a:latin typeface="Calibri" panose="020F0502020204030204" pitchFamily="34" charset="0"/>
                <a:cs typeface="Calibri" panose="020F0502020204030204" pitchFamily="34" charset="0"/>
              </a:rPr>
              <a:t>significa</a:t>
            </a:r>
            <a:r>
              <a:rPr lang="en-US" sz="3700" b="0" dirty="0">
                <a:solidFill>
                  <a:schemeClr val="tx1"/>
                </a:solidFill>
                <a:latin typeface="Calibri" panose="020F0502020204030204" pitchFamily="34" charset="0"/>
                <a:cs typeface="Calibri" panose="020F0502020204030204" pitchFamily="34" charset="0"/>
              </a:rPr>
              <a:t> </a:t>
            </a:r>
            <a:r>
              <a:rPr lang="en-US" sz="3700" b="0" dirty="0" err="1">
                <a:solidFill>
                  <a:schemeClr val="tx1"/>
                </a:solidFill>
                <a:latin typeface="Calibri" panose="020F0502020204030204" pitchFamily="34" charset="0"/>
                <a:cs typeface="Calibri" panose="020F0502020204030204" pitchFamily="34" charset="0"/>
              </a:rPr>
              <a:t>alterar</a:t>
            </a:r>
            <a:r>
              <a:rPr lang="en-US" sz="3700" b="0" dirty="0">
                <a:solidFill>
                  <a:schemeClr val="tx1"/>
                </a:solidFill>
                <a:latin typeface="Calibri" panose="020F0502020204030204" pitchFamily="34" charset="0"/>
                <a:cs typeface="Calibri" panose="020F0502020204030204" pitchFamily="34" charset="0"/>
              </a:rPr>
              <a:t> </a:t>
            </a:r>
            <a:r>
              <a:rPr lang="en-US" sz="3700" b="0" dirty="0" err="1">
                <a:solidFill>
                  <a:schemeClr val="tx1"/>
                </a:solidFill>
                <a:latin typeface="Calibri" panose="020F0502020204030204" pitchFamily="34" charset="0"/>
                <a:cs typeface="Calibri" panose="020F0502020204030204" pitchFamily="34" charset="0"/>
              </a:rPr>
              <a:t>os</a:t>
            </a:r>
            <a:r>
              <a:rPr lang="en-US" sz="3700" b="0" dirty="0">
                <a:solidFill>
                  <a:schemeClr val="tx1"/>
                </a:solidFill>
                <a:latin typeface="Calibri" panose="020F0502020204030204" pitchFamily="34" charset="0"/>
                <a:cs typeface="Calibri" panose="020F0502020204030204" pitchFamily="34" charset="0"/>
              </a:rPr>
              <a:t> </a:t>
            </a:r>
            <a:r>
              <a:rPr lang="en-US" sz="3700" b="0" dirty="0" err="1">
                <a:solidFill>
                  <a:schemeClr val="tx1"/>
                </a:solidFill>
                <a:latin typeface="Calibri" panose="020F0502020204030204" pitchFamily="34" charset="0"/>
                <a:cs typeface="Calibri" panose="020F0502020204030204" pitchFamily="34" charset="0"/>
              </a:rPr>
              <a:t>incentivos</a:t>
            </a:r>
            <a:r>
              <a:rPr lang="en-US" sz="3700" b="0" dirty="0">
                <a:solidFill>
                  <a:schemeClr val="tx1"/>
                </a:solidFill>
                <a:latin typeface="Calibri" panose="020F0502020204030204" pitchFamily="34" charset="0"/>
                <a:cs typeface="Calibri" panose="020F0502020204030204" pitchFamily="34" charset="0"/>
              </a:rPr>
              <a:t> de forma que </a:t>
            </a:r>
            <a:r>
              <a:rPr lang="en-US" sz="3700" b="0" dirty="0" err="1">
                <a:solidFill>
                  <a:schemeClr val="tx1"/>
                </a:solidFill>
                <a:latin typeface="Calibri" panose="020F0502020204030204" pitchFamily="34" charset="0"/>
                <a:cs typeface="Calibri" panose="020F0502020204030204" pitchFamily="34" charset="0"/>
              </a:rPr>
              <a:t>os</a:t>
            </a:r>
            <a:r>
              <a:rPr lang="en-US" sz="3700" b="0" dirty="0">
                <a:solidFill>
                  <a:schemeClr val="tx1"/>
                </a:solidFill>
                <a:latin typeface="Calibri" panose="020F0502020204030204" pitchFamily="34" charset="0"/>
                <a:cs typeface="Calibri" panose="020F0502020204030204" pitchFamily="34" charset="0"/>
              </a:rPr>
              <a:t> </a:t>
            </a:r>
            <a:r>
              <a:rPr lang="en-US" sz="3700" b="0" dirty="0" err="1">
                <a:solidFill>
                  <a:schemeClr val="tx1"/>
                </a:solidFill>
                <a:latin typeface="Calibri" panose="020F0502020204030204" pitchFamily="34" charset="0"/>
                <a:cs typeface="Calibri" panose="020F0502020204030204" pitchFamily="34" charset="0"/>
              </a:rPr>
              <a:t>agentes</a:t>
            </a:r>
            <a:r>
              <a:rPr lang="en-US" sz="3700" b="0" dirty="0">
                <a:solidFill>
                  <a:schemeClr val="tx1"/>
                </a:solidFill>
                <a:latin typeface="Calibri" panose="020F0502020204030204" pitchFamily="34" charset="0"/>
                <a:cs typeface="Calibri" panose="020F0502020204030204" pitchFamily="34" charset="0"/>
              </a:rPr>
              <a:t> </a:t>
            </a:r>
            <a:r>
              <a:rPr lang="en-US" sz="3700" b="0" dirty="0" err="1">
                <a:solidFill>
                  <a:schemeClr val="tx1"/>
                </a:solidFill>
                <a:latin typeface="Calibri" panose="020F0502020204030204" pitchFamily="34" charset="0"/>
                <a:cs typeface="Calibri" panose="020F0502020204030204" pitchFamily="34" charset="0"/>
              </a:rPr>
              <a:t>levem</a:t>
            </a:r>
            <a:r>
              <a:rPr lang="en-US" sz="3700" b="0" dirty="0">
                <a:solidFill>
                  <a:schemeClr val="tx1"/>
                </a:solidFill>
                <a:latin typeface="Calibri" panose="020F0502020204030204" pitchFamily="34" charset="0"/>
                <a:cs typeface="Calibri" panose="020F0502020204030204" pitchFamily="34" charset="0"/>
              </a:rPr>
              <a:t> </a:t>
            </a:r>
            <a:r>
              <a:rPr lang="en-US" sz="3700" b="0" dirty="0" err="1">
                <a:solidFill>
                  <a:schemeClr val="tx1"/>
                </a:solidFill>
                <a:latin typeface="Calibri" panose="020F0502020204030204" pitchFamily="34" charset="0"/>
                <a:cs typeface="Calibri" panose="020F0502020204030204" pitchFamily="34" charset="0"/>
              </a:rPr>
              <a:t>em</a:t>
            </a:r>
            <a:r>
              <a:rPr lang="en-US" sz="3700" b="0" dirty="0">
                <a:solidFill>
                  <a:schemeClr val="tx1"/>
                </a:solidFill>
                <a:latin typeface="Calibri" panose="020F0502020204030204" pitchFamily="34" charset="0"/>
                <a:cs typeface="Calibri" panose="020F0502020204030204" pitchFamily="34" charset="0"/>
              </a:rPr>
              <a:t> </a:t>
            </a:r>
            <a:r>
              <a:rPr lang="en-US" sz="3700" b="0" dirty="0" err="1">
                <a:solidFill>
                  <a:schemeClr val="tx1"/>
                </a:solidFill>
                <a:latin typeface="Calibri" panose="020F0502020204030204" pitchFamily="34" charset="0"/>
                <a:cs typeface="Calibri" panose="020F0502020204030204" pitchFamily="34" charset="0"/>
              </a:rPr>
              <a:t>consideração</a:t>
            </a:r>
            <a:r>
              <a:rPr lang="en-US" sz="3700" b="0" dirty="0">
                <a:solidFill>
                  <a:schemeClr val="tx1"/>
                </a:solidFill>
                <a:latin typeface="Calibri" panose="020F0502020204030204" pitchFamily="34" charset="0"/>
                <a:cs typeface="Calibri" panose="020F0502020204030204" pitchFamily="34" charset="0"/>
              </a:rPr>
              <a:t> </a:t>
            </a:r>
            <a:r>
              <a:rPr lang="en-US" sz="3700" b="0" dirty="0" err="1">
                <a:solidFill>
                  <a:schemeClr val="tx1"/>
                </a:solidFill>
                <a:latin typeface="Calibri" panose="020F0502020204030204" pitchFamily="34" charset="0"/>
                <a:cs typeface="Calibri" panose="020F0502020204030204" pitchFamily="34" charset="0"/>
              </a:rPr>
              <a:t>os</a:t>
            </a:r>
            <a:r>
              <a:rPr lang="en-US" sz="3700" b="0" dirty="0">
                <a:solidFill>
                  <a:schemeClr val="tx1"/>
                </a:solidFill>
                <a:latin typeface="Calibri" panose="020F0502020204030204" pitchFamily="34" charset="0"/>
                <a:cs typeface="Calibri" panose="020F0502020204030204" pitchFamily="34" charset="0"/>
              </a:rPr>
              <a:t> </a:t>
            </a:r>
            <a:r>
              <a:rPr lang="en-US" sz="3700" b="0" dirty="0" err="1">
                <a:solidFill>
                  <a:schemeClr val="tx1"/>
                </a:solidFill>
                <a:latin typeface="Calibri" panose="020F0502020204030204" pitchFamily="34" charset="0"/>
                <a:cs typeface="Calibri" panose="020F0502020204030204" pitchFamily="34" charset="0"/>
              </a:rPr>
              <a:t>efeitos</a:t>
            </a:r>
            <a:r>
              <a:rPr lang="en-US" sz="3700" b="0" dirty="0">
                <a:solidFill>
                  <a:schemeClr val="tx1"/>
                </a:solidFill>
                <a:latin typeface="Calibri" panose="020F0502020204030204" pitchFamily="34" charset="0"/>
                <a:cs typeface="Calibri" panose="020F0502020204030204" pitchFamily="34" charset="0"/>
              </a:rPr>
              <a:t> </a:t>
            </a:r>
            <a:r>
              <a:rPr lang="en-US" sz="3700" b="0" dirty="0" err="1">
                <a:solidFill>
                  <a:schemeClr val="tx1"/>
                </a:solidFill>
                <a:latin typeface="Calibri" panose="020F0502020204030204" pitchFamily="34" charset="0"/>
                <a:cs typeface="Calibri" panose="020F0502020204030204" pitchFamily="34" charset="0"/>
              </a:rPr>
              <a:t>externos</a:t>
            </a:r>
            <a:r>
              <a:rPr lang="en-US" sz="3700" b="0" dirty="0">
                <a:solidFill>
                  <a:schemeClr val="tx1"/>
                </a:solidFill>
                <a:latin typeface="Calibri" panose="020F0502020204030204" pitchFamily="34" charset="0"/>
                <a:cs typeface="Calibri" panose="020F0502020204030204" pitchFamily="34" charset="0"/>
              </a:rPr>
              <a:t> de </a:t>
            </a:r>
            <a:r>
              <a:rPr lang="en-US" sz="3700" b="0" dirty="0" err="1">
                <a:solidFill>
                  <a:schemeClr val="tx1"/>
                </a:solidFill>
                <a:latin typeface="Calibri" panose="020F0502020204030204" pitchFamily="34" charset="0"/>
                <a:cs typeface="Calibri" panose="020F0502020204030204" pitchFamily="34" charset="0"/>
              </a:rPr>
              <a:t>suas</a:t>
            </a:r>
            <a:r>
              <a:rPr lang="en-US" sz="3700" b="0" dirty="0">
                <a:solidFill>
                  <a:schemeClr val="tx1"/>
                </a:solidFill>
                <a:latin typeface="Calibri" panose="020F0502020204030204" pitchFamily="34" charset="0"/>
                <a:cs typeface="Calibri" panose="020F0502020204030204" pitchFamily="34" charset="0"/>
              </a:rPr>
              <a:t> </a:t>
            </a:r>
            <a:r>
              <a:rPr lang="en-US" sz="3700" b="0" dirty="0" err="1">
                <a:solidFill>
                  <a:schemeClr val="tx1"/>
                </a:solidFill>
                <a:latin typeface="Calibri" panose="020F0502020204030204" pitchFamily="34" charset="0"/>
                <a:cs typeface="Calibri" panose="020F0502020204030204" pitchFamily="34" charset="0"/>
              </a:rPr>
              <a:t>ações</a:t>
            </a:r>
            <a:r>
              <a:rPr lang="en-US" sz="3700" b="0" dirty="0">
                <a:solidFill>
                  <a:schemeClr val="tx1"/>
                </a:solidFill>
                <a:latin typeface="Calibri" panose="020F0502020204030204" pitchFamily="34" charset="0"/>
                <a:cs typeface="Calibri" panose="020F0502020204030204" pitchFamily="34" charset="0"/>
              </a:rPr>
              <a:t>. </a:t>
            </a:r>
          </a:p>
          <a:p>
            <a:pPr marL="457200" indent="-457200" algn="just">
              <a:spcBef>
                <a:spcPct val="20000"/>
              </a:spcBef>
              <a:buSzPct val="75000"/>
              <a:buFont typeface="Arial" panose="020B0604020202020204" pitchFamily="34" charset="0"/>
              <a:buChar char="•"/>
              <a:defRPr/>
            </a:pPr>
            <a:r>
              <a:rPr lang="en-US" sz="3700" b="0" dirty="0">
                <a:solidFill>
                  <a:schemeClr val="tx1"/>
                </a:solidFill>
                <a:latin typeface="Calibri" panose="020F0502020204030204" pitchFamily="34" charset="0"/>
                <a:cs typeface="Calibri" panose="020F0502020204030204" pitchFamily="34" charset="0"/>
              </a:rPr>
              <a:t>No </a:t>
            </a:r>
            <a:r>
              <a:rPr lang="en-US" sz="3700" b="0" dirty="0" err="1">
                <a:solidFill>
                  <a:schemeClr val="tx1"/>
                </a:solidFill>
                <a:latin typeface="Calibri" panose="020F0502020204030204" pitchFamily="34" charset="0"/>
                <a:cs typeface="Calibri" panose="020F0502020204030204" pitchFamily="34" charset="0"/>
              </a:rPr>
              <a:t>caso</a:t>
            </a:r>
            <a:r>
              <a:rPr lang="en-US" sz="3700" b="0" dirty="0">
                <a:solidFill>
                  <a:schemeClr val="tx1"/>
                </a:solidFill>
                <a:latin typeface="Calibri" panose="020F0502020204030204" pitchFamily="34" charset="0"/>
                <a:cs typeface="Calibri" panose="020F0502020204030204" pitchFamily="34" charset="0"/>
              </a:rPr>
              <a:t> </a:t>
            </a:r>
            <a:r>
              <a:rPr lang="en-US" sz="3700" b="0" dirty="0" err="1">
                <a:solidFill>
                  <a:schemeClr val="tx1"/>
                </a:solidFill>
                <a:latin typeface="Calibri" panose="020F0502020204030204" pitchFamily="34" charset="0"/>
                <a:cs typeface="Calibri" panose="020F0502020204030204" pitchFamily="34" charset="0"/>
              </a:rPr>
              <a:t>da</a:t>
            </a:r>
            <a:r>
              <a:rPr lang="en-US" sz="3700" b="0" dirty="0">
                <a:solidFill>
                  <a:schemeClr val="tx1"/>
                </a:solidFill>
                <a:latin typeface="Calibri" panose="020F0502020204030204" pitchFamily="34" charset="0"/>
                <a:cs typeface="Calibri" panose="020F0502020204030204" pitchFamily="34" charset="0"/>
              </a:rPr>
              <a:t> </a:t>
            </a:r>
            <a:r>
              <a:rPr lang="en-US" sz="3700" b="0" dirty="0" err="1">
                <a:solidFill>
                  <a:schemeClr val="tx1"/>
                </a:solidFill>
                <a:latin typeface="Calibri" panose="020F0502020204030204" pitchFamily="34" charset="0"/>
                <a:cs typeface="Calibri" panose="020F0502020204030204" pitchFamily="34" charset="0"/>
              </a:rPr>
              <a:t>externalidade</a:t>
            </a:r>
            <a:r>
              <a:rPr lang="en-US" sz="3700" b="0" dirty="0">
                <a:solidFill>
                  <a:schemeClr val="tx1"/>
                </a:solidFill>
                <a:latin typeface="Calibri" panose="020F0502020204030204" pitchFamily="34" charset="0"/>
                <a:cs typeface="Calibri" panose="020F0502020204030204" pitchFamily="34" charset="0"/>
              </a:rPr>
              <a:t> </a:t>
            </a:r>
            <a:r>
              <a:rPr lang="en-US" sz="3700" b="0" dirty="0" err="1">
                <a:solidFill>
                  <a:schemeClr val="tx1"/>
                </a:solidFill>
                <a:latin typeface="Calibri" panose="020F0502020204030204" pitchFamily="34" charset="0"/>
                <a:cs typeface="Calibri" panose="020F0502020204030204" pitchFamily="34" charset="0"/>
              </a:rPr>
              <a:t>negativa</a:t>
            </a:r>
            <a:r>
              <a:rPr lang="en-US" sz="3700" b="0" dirty="0">
                <a:solidFill>
                  <a:schemeClr val="tx1"/>
                </a:solidFill>
                <a:latin typeface="Calibri" panose="020F0502020204030204" pitchFamily="34" charset="0"/>
                <a:cs typeface="Calibri" panose="020F0502020204030204" pitchFamily="34" charset="0"/>
              </a:rPr>
              <a:t>, </a:t>
            </a:r>
            <a:r>
              <a:rPr lang="en-US" sz="3700" b="0" dirty="0" err="1">
                <a:solidFill>
                  <a:schemeClr val="tx1"/>
                </a:solidFill>
                <a:latin typeface="Calibri" panose="020F0502020204030204" pitchFamily="34" charset="0"/>
                <a:cs typeface="Calibri" panose="020F0502020204030204" pitchFamily="34" charset="0"/>
              </a:rPr>
              <a:t>para</a:t>
            </a:r>
            <a:r>
              <a:rPr lang="en-US" sz="3700" b="0" dirty="0">
                <a:solidFill>
                  <a:schemeClr val="tx1"/>
                </a:solidFill>
                <a:latin typeface="Calibri" panose="020F0502020204030204" pitchFamily="34" charset="0"/>
                <a:cs typeface="Calibri" panose="020F0502020204030204" pitchFamily="34" charset="0"/>
              </a:rPr>
              <a:t> </a:t>
            </a:r>
            <a:r>
              <a:rPr lang="en-US" sz="3700" b="0" dirty="0" err="1">
                <a:solidFill>
                  <a:schemeClr val="tx1"/>
                </a:solidFill>
                <a:latin typeface="Calibri" panose="020F0502020204030204" pitchFamily="34" charset="0"/>
                <a:cs typeface="Calibri" panose="020F0502020204030204" pitchFamily="34" charset="0"/>
              </a:rPr>
              <a:t>atingir</a:t>
            </a:r>
            <a:r>
              <a:rPr lang="en-US" sz="3700" b="0" dirty="0">
                <a:solidFill>
                  <a:schemeClr val="tx1"/>
                </a:solidFill>
                <a:latin typeface="Calibri" panose="020F0502020204030204" pitchFamily="34" charset="0"/>
                <a:cs typeface="Calibri" panose="020F0502020204030204" pitchFamily="34" charset="0"/>
              </a:rPr>
              <a:t> a </a:t>
            </a:r>
            <a:r>
              <a:rPr lang="en-US" sz="3700" b="0" dirty="0" err="1">
                <a:solidFill>
                  <a:schemeClr val="tx1"/>
                </a:solidFill>
                <a:latin typeface="Calibri" panose="020F0502020204030204" pitchFamily="34" charset="0"/>
                <a:cs typeface="Calibri" panose="020F0502020204030204" pitchFamily="34" charset="0"/>
              </a:rPr>
              <a:t>quantidade</a:t>
            </a:r>
            <a:r>
              <a:rPr lang="en-US" sz="3700" b="0" dirty="0">
                <a:solidFill>
                  <a:schemeClr val="tx1"/>
                </a:solidFill>
                <a:latin typeface="Calibri" panose="020F0502020204030204" pitchFamily="34" charset="0"/>
                <a:cs typeface="Calibri" panose="020F0502020204030204" pitchFamily="34" charset="0"/>
              </a:rPr>
              <a:t> </a:t>
            </a:r>
            <a:r>
              <a:rPr lang="en-US" sz="3700" b="0" dirty="0" err="1">
                <a:solidFill>
                  <a:schemeClr val="tx1"/>
                </a:solidFill>
                <a:latin typeface="Calibri" panose="020F0502020204030204" pitchFamily="34" charset="0"/>
                <a:cs typeface="Calibri" panose="020F0502020204030204" pitchFamily="34" charset="0"/>
              </a:rPr>
              <a:t>óti</a:t>
            </a:r>
            <a:r>
              <a:rPr lang="en-US" sz="3800" b="0" dirty="0" err="1">
                <a:solidFill>
                  <a:schemeClr val="tx1"/>
                </a:solidFill>
                <a:latin typeface="Calibri" panose="020F0502020204030204" pitchFamily="34" charset="0"/>
                <a:cs typeface="Calibri" panose="020F0502020204030204" pitchFamily="34" charset="0"/>
              </a:rPr>
              <a:t>ma</a:t>
            </a:r>
            <a:r>
              <a:rPr lang="en-US" sz="3800" b="0" dirty="0">
                <a:solidFill>
                  <a:schemeClr val="tx1"/>
                </a:solidFill>
                <a:latin typeface="Calibri" panose="020F0502020204030204" pitchFamily="34" charset="0"/>
                <a:cs typeface="Calibri" panose="020F0502020204030204" pitchFamily="34" charset="0"/>
              </a:rPr>
              <a:t> o </a:t>
            </a:r>
            <a:r>
              <a:rPr lang="en-US" sz="3800" b="0" dirty="0" err="1">
                <a:solidFill>
                  <a:schemeClr val="tx1"/>
                </a:solidFill>
                <a:latin typeface="Calibri" panose="020F0502020204030204" pitchFamily="34" charset="0"/>
                <a:cs typeface="Calibri" panose="020F0502020204030204" pitchFamily="34" charset="0"/>
              </a:rPr>
              <a:t>governo</a:t>
            </a:r>
            <a:r>
              <a:rPr lang="en-US" sz="3800" b="0" dirty="0">
                <a:solidFill>
                  <a:schemeClr val="tx1"/>
                </a:solidFill>
                <a:latin typeface="Calibri" panose="020F0502020204030204" pitchFamily="34" charset="0"/>
                <a:cs typeface="Calibri" panose="020F0502020204030204" pitchFamily="34" charset="0"/>
              </a:rPr>
              <a:t> </a:t>
            </a:r>
            <a:r>
              <a:rPr lang="en-US" sz="3800" b="0" dirty="0" err="1">
                <a:solidFill>
                  <a:schemeClr val="tx1"/>
                </a:solidFill>
                <a:latin typeface="Calibri" panose="020F0502020204030204" pitchFamily="34" charset="0"/>
                <a:cs typeface="Calibri" panose="020F0502020204030204" pitchFamily="34" charset="0"/>
              </a:rPr>
              <a:t>poderá</a:t>
            </a:r>
            <a:r>
              <a:rPr lang="en-US" sz="3800" b="0" dirty="0">
                <a:solidFill>
                  <a:schemeClr val="tx1"/>
                </a:solidFill>
                <a:latin typeface="Calibri" panose="020F0502020204030204" pitchFamily="34" charset="0"/>
                <a:cs typeface="Calibri" panose="020F0502020204030204" pitchFamily="34" charset="0"/>
              </a:rPr>
              <a:t> </a:t>
            </a:r>
            <a:r>
              <a:rPr lang="en-US" sz="3800" b="0" dirty="0" err="1">
                <a:solidFill>
                  <a:schemeClr val="tx1"/>
                </a:solidFill>
                <a:latin typeface="Calibri" panose="020F0502020204030204" pitchFamily="34" charset="0"/>
                <a:cs typeface="Calibri" panose="020F0502020204030204" pitchFamily="34" charset="0"/>
              </a:rPr>
              <a:t>tributar</a:t>
            </a:r>
            <a:r>
              <a:rPr lang="en-US" sz="3800" b="0" dirty="0">
                <a:solidFill>
                  <a:schemeClr val="tx1"/>
                </a:solidFill>
                <a:latin typeface="Calibri" panose="020F0502020204030204" pitchFamily="34" charset="0"/>
                <a:cs typeface="Calibri" panose="020F0502020204030204" pitchFamily="34" charset="0"/>
              </a:rPr>
              <a:t> </a:t>
            </a:r>
            <a:r>
              <a:rPr lang="en-US" sz="3800" b="0" dirty="0" err="1">
                <a:solidFill>
                  <a:schemeClr val="tx1"/>
                </a:solidFill>
                <a:latin typeface="Calibri" panose="020F0502020204030204" pitchFamily="34" charset="0"/>
                <a:cs typeface="Calibri" panose="020F0502020204030204" pitchFamily="34" charset="0"/>
              </a:rPr>
              <a:t>os</a:t>
            </a:r>
            <a:r>
              <a:rPr lang="en-US" sz="3800" b="0" dirty="0">
                <a:solidFill>
                  <a:schemeClr val="tx1"/>
                </a:solidFill>
                <a:latin typeface="Calibri" panose="020F0502020204030204" pitchFamily="34" charset="0"/>
                <a:cs typeface="Calibri" panose="020F0502020204030204" pitchFamily="34" charset="0"/>
              </a:rPr>
              <a:t> </a:t>
            </a:r>
            <a:r>
              <a:rPr lang="en-US" sz="3800" b="0" dirty="0" err="1">
                <a:solidFill>
                  <a:schemeClr val="tx1"/>
                </a:solidFill>
                <a:latin typeface="Calibri" panose="020F0502020204030204" pitchFamily="34" charset="0"/>
                <a:cs typeface="Calibri" panose="020F0502020204030204" pitchFamily="34" charset="0"/>
              </a:rPr>
              <a:t>produtores</a:t>
            </a:r>
            <a:r>
              <a:rPr lang="en-US" sz="3800" b="0" dirty="0">
                <a:solidFill>
                  <a:schemeClr val="tx1"/>
                </a:solidFill>
                <a:latin typeface="Calibri" panose="020F0502020204030204" pitchFamily="34" charset="0"/>
                <a:cs typeface="Calibri" panose="020F0502020204030204" pitchFamily="34" charset="0"/>
              </a:rPr>
              <a:t>.</a:t>
            </a:r>
            <a:endParaRPr lang="pt-BR" sz="3800" b="0" dirty="0">
              <a:solidFill>
                <a:schemeClr val="tx1"/>
              </a:solidFill>
              <a:latin typeface="Calibri" panose="020F0502020204030204" pitchFamily="34" charset="0"/>
              <a:cs typeface="Calibri" panose="020F0502020204030204" pitchFamily="34" charset="0"/>
            </a:endParaRPr>
          </a:p>
          <a:p>
            <a:pPr marL="457200" indent="-457200" algn="just">
              <a:spcBef>
                <a:spcPct val="20000"/>
              </a:spcBef>
              <a:buSzPct val="75000"/>
              <a:buFont typeface="Arial" panose="020B0604020202020204" pitchFamily="34" charset="0"/>
              <a:buChar char="•"/>
              <a:defRPr/>
            </a:pPr>
            <a:endParaRPr lang="en-US" sz="3800" b="0" kern="0" dirty="0">
              <a:solidFill>
                <a:schemeClr val="tx1"/>
              </a:solidFill>
              <a:latin typeface="Calibri" panose="020F0502020204030204" pitchFamily="34" charset="0"/>
              <a:cs typeface="Calibri" panose="020F0502020204030204" pitchFamily="34" charset="0"/>
            </a:endParaRPr>
          </a:p>
          <a:p>
            <a:pPr marL="457200" indent="-457200" algn="just">
              <a:spcBef>
                <a:spcPct val="20000"/>
              </a:spcBef>
              <a:buSzPct val="75000"/>
              <a:buFont typeface="Arial" panose="020B0604020202020204" pitchFamily="34" charset="0"/>
              <a:buChar char="•"/>
              <a:defRPr/>
            </a:pPr>
            <a:endParaRPr lang="en-US" sz="3800" b="0" kern="0" dirty="0">
              <a:solidFill>
                <a:schemeClr val="tx1"/>
              </a:solidFill>
              <a:latin typeface="Calibri" panose="020F0502020204030204" pitchFamily="34" charset="0"/>
              <a:cs typeface="Calibri" panose="020F0502020204030204" pitchFamily="34" charset="0"/>
            </a:endParaRPr>
          </a:p>
        </p:txBody>
      </p:sp>
      <p:sp>
        <p:nvSpPr>
          <p:cNvPr id="66563" name="Text Box 4"/>
          <p:cNvSpPr>
            <a:spLocks noGrp="1" noChangeArrowheads="1"/>
          </p:cNvSpPr>
          <p:nvPr>
            <p:ph type="title"/>
          </p:nvPr>
        </p:nvSpPr>
        <p:spPr>
          <a:xfrm>
            <a:off x="191344" y="57944"/>
            <a:ext cx="12169352" cy="1066800"/>
          </a:xfrm>
          <a:noFill/>
        </p:spPr>
        <p:txBody>
          <a:bodyPr/>
          <a:lstStyle/>
          <a:p>
            <a:pPr>
              <a:spcBef>
                <a:spcPct val="50000"/>
              </a:spcBef>
            </a:pPr>
            <a:r>
              <a:rPr lang="en-US" altLang="en-US" sz="4600" b="1" dirty="0" err="1">
                <a:solidFill>
                  <a:schemeClr val="tx1"/>
                </a:solidFill>
                <a:latin typeface="Calibri" panose="020F0502020204030204" pitchFamily="34" charset="0"/>
                <a:cs typeface="Calibri" panose="020F0502020204030204" pitchFamily="34" charset="0"/>
              </a:rPr>
              <a:t>Externalidade</a:t>
            </a:r>
            <a:r>
              <a:rPr lang="en-US" altLang="en-US" sz="4600" b="1" dirty="0">
                <a:solidFill>
                  <a:schemeClr val="tx1"/>
                </a:solidFill>
                <a:latin typeface="Calibri" panose="020F0502020204030204" pitchFamily="34" charset="0"/>
                <a:cs typeface="Calibri" panose="020F0502020204030204" pitchFamily="34" charset="0"/>
              </a:rPr>
              <a:t> </a:t>
            </a:r>
            <a:r>
              <a:rPr lang="en-US" altLang="en-US" sz="4600" b="1" dirty="0" err="1">
                <a:solidFill>
                  <a:schemeClr val="tx1"/>
                </a:solidFill>
                <a:latin typeface="Calibri" panose="020F0502020204030204" pitchFamily="34" charset="0"/>
                <a:cs typeface="Calibri" panose="020F0502020204030204" pitchFamily="34" charset="0"/>
              </a:rPr>
              <a:t>Negativa</a:t>
            </a:r>
            <a:r>
              <a:rPr lang="en-US" altLang="en-US" sz="4600" b="1" dirty="0">
                <a:solidFill>
                  <a:schemeClr val="tx1"/>
                </a:solidFill>
                <a:latin typeface="Calibri" panose="020F0502020204030204" pitchFamily="34" charset="0"/>
                <a:cs typeface="Calibri" panose="020F0502020204030204" pitchFamily="34" charset="0"/>
              </a:rPr>
              <a:t>: </a:t>
            </a:r>
            <a:r>
              <a:rPr lang="en-US" altLang="en-US" sz="4600" b="1" dirty="0" err="1">
                <a:solidFill>
                  <a:schemeClr val="tx1"/>
                </a:solidFill>
                <a:latin typeface="Calibri" panose="020F0502020204030204" pitchFamily="34" charset="0"/>
                <a:cs typeface="Calibri" panose="020F0502020204030204" pitchFamily="34" charset="0"/>
              </a:rPr>
              <a:t>Poluição</a:t>
            </a:r>
            <a:r>
              <a:rPr lang="en-US" altLang="en-US" sz="4600" b="1" dirty="0">
                <a:solidFill>
                  <a:schemeClr val="tx1"/>
                </a:solidFill>
                <a:latin typeface="Calibri" panose="020F0502020204030204" pitchFamily="34" charset="0"/>
                <a:cs typeface="Calibri" panose="020F0502020204030204" pitchFamily="34" charset="0"/>
              </a:rPr>
              <a:t> e </a:t>
            </a:r>
            <a:r>
              <a:rPr lang="en-US" altLang="en-US" sz="4600" b="1" dirty="0" err="1">
                <a:solidFill>
                  <a:schemeClr val="tx1"/>
                </a:solidFill>
                <a:latin typeface="Calibri" panose="020F0502020204030204" pitchFamily="34" charset="0"/>
                <a:cs typeface="Calibri" panose="020F0502020204030204" pitchFamily="34" charset="0"/>
              </a:rPr>
              <a:t>Ótimo</a:t>
            </a:r>
            <a:r>
              <a:rPr lang="en-US" altLang="en-US" sz="4600" b="1" dirty="0">
                <a:solidFill>
                  <a:schemeClr val="tx1"/>
                </a:solidFill>
                <a:latin typeface="Calibri" panose="020F0502020204030204" pitchFamily="34" charset="0"/>
                <a:cs typeface="Calibri" panose="020F0502020204030204" pitchFamily="34" charset="0"/>
              </a:rPr>
              <a:t> Social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2351584" y="207045"/>
            <a:ext cx="7272808" cy="701675"/>
          </a:xfrm>
        </p:spPr>
        <p:txBody>
          <a:bodyPr/>
          <a:lstStyle/>
          <a:p>
            <a:pPr algn="ctr"/>
            <a:r>
              <a:rPr lang="en-US" altLang="en-US" sz="4800" b="1" dirty="0" err="1">
                <a:solidFill>
                  <a:schemeClr val="tx1"/>
                </a:solidFill>
                <a:latin typeface="Calibri" panose="020F0502020204030204" pitchFamily="34" charset="0"/>
                <a:cs typeface="Calibri" panose="020F0502020204030204" pitchFamily="34" charset="0"/>
              </a:rPr>
              <a:t>Externalidades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Positivas</a:t>
            </a:r>
            <a:endParaRPr lang="en-US" altLang="en-US" sz="4800" b="1" dirty="0">
              <a:solidFill>
                <a:schemeClr val="tx1"/>
              </a:solidFill>
              <a:latin typeface="Calibri" panose="020F0502020204030204" pitchFamily="34" charset="0"/>
              <a:cs typeface="Calibri" panose="020F0502020204030204" pitchFamily="34" charset="0"/>
            </a:endParaRPr>
          </a:p>
        </p:txBody>
      </p:sp>
      <p:sp>
        <p:nvSpPr>
          <p:cNvPr id="5" name="Rectangle 3"/>
          <p:cNvSpPr txBox="1">
            <a:spLocks noChangeArrowheads="1"/>
          </p:cNvSpPr>
          <p:nvPr/>
        </p:nvSpPr>
        <p:spPr bwMode="auto">
          <a:xfrm>
            <a:off x="47328" y="872480"/>
            <a:ext cx="12000656" cy="3276600"/>
          </a:xfrm>
          <a:prstGeom prst="rect">
            <a:avLst/>
          </a:prstGeom>
          <a:noFill/>
          <a:ln w="9525">
            <a:noFill/>
            <a:miter lim="800000"/>
            <a:headEnd/>
            <a:tailEnd/>
          </a:ln>
        </p:spPr>
        <p:txBody>
          <a:bodyPr/>
          <a:lstStyle/>
          <a:p>
            <a:pPr marL="609600" indent="-609600" algn="just">
              <a:lnSpc>
                <a:spcPct val="90000"/>
              </a:lnSpc>
              <a:spcBef>
                <a:spcPct val="20000"/>
              </a:spcBef>
              <a:buSzPct val="100000"/>
              <a:buFont typeface="Arial" panose="020B0604020202020204" pitchFamily="34" charset="0"/>
              <a:buChar char="•"/>
              <a:defRPr/>
            </a:pPr>
            <a:r>
              <a:rPr lang="en-US" sz="3600" b="0" kern="0" dirty="0">
                <a:solidFill>
                  <a:schemeClr val="tx1"/>
                </a:solidFill>
                <a:latin typeface="Calibri" panose="020F0502020204030204" pitchFamily="34" charset="0"/>
                <a:cs typeface="Calibri" panose="020F0502020204030204" pitchFamily="34" charset="0"/>
              </a:rPr>
              <a:t>A </a:t>
            </a:r>
            <a:r>
              <a:rPr lang="en-US" sz="3600" b="0" kern="0" dirty="0" err="1">
                <a:solidFill>
                  <a:schemeClr val="tx1"/>
                </a:solidFill>
                <a:latin typeface="Calibri" panose="020F0502020204030204" pitchFamily="34" charset="0"/>
                <a:cs typeface="Calibri" panose="020F0502020204030204" pitchFamily="34" charset="0"/>
              </a:rPr>
              <a:t>curva</a:t>
            </a:r>
            <a:r>
              <a:rPr lang="en-US" sz="3600" b="0" kern="0" dirty="0">
                <a:solidFill>
                  <a:schemeClr val="tx1"/>
                </a:solidFill>
                <a:latin typeface="Calibri" panose="020F0502020204030204" pitchFamily="34" charset="0"/>
                <a:cs typeface="Calibri" panose="020F0502020204030204" pitchFamily="34" charset="0"/>
              </a:rPr>
              <a:t> de </a:t>
            </a:r>
            <a:r>
              <a:rPr lang="en-US" sz="3600" b="0" kern="0" dirty="0" err="1">
                <a:solidFill>
                  <a:schemeClr val="tx1"/>
                </a:solidFill>
                <a:latin typeface="Calibri" panose="020F0502020204030204" pitchFamily="34" charset="0"/>
                <a:cs typeface="Calibri" panose="020F0502020204030204" pitchFamily="34" charset="0"/>
              </a:rPr>
              <a:t>demanda</a:t>
            </a:r>
            <a:r>
              <a:rPr lang="en-US" sz="3600" b="0" kern="0" dirty="0">
                <a:solidFill>
                  <a:schemeClr val="tx1"/>
                </a:solidFill>
                <a:latin typeface="Calibri" panose="020F0502020204030204" pitchFamily="34" charset="0"/>
                <a:cs typeface="Calibri" panose="020F0502020204030204" pitchFamily="34" charset="0"/>
              </a:rPr>
              <a:t> </a:t>
            </a:r>
            <a:r>
              <a:rPr lang="en-US" sz="3600" b="0" kern="0" dirty="0" err="1">
                <a:solidFill>
                  <a:schemeClr val="tx1"/>
                </a:solidFill>
                <a:latin typeface="Calibri" panose="020F0502020204030204" pitchFamily="34" charset="0"/>
                <a:cs typeface="Calibri" panose="020F0502020204030204" pitchFamily="34" charset="0"/>
              </a:rPr>
              <a:t>não</a:t>
            </a:r>
            <a:r>
              <a:rPr lang="en-US" sz="3600" b="0" kern="0" dirty="0">
                <a:solidFill>
                  <a:schemeClr val="tx1"/>
                </a:solidFill>
                <a:latin typeface="Calibri" panose="020F0502020204030204" pitchFamily="34" charset="0"/>
                <a:cs typeface="Calibri" panose="020F0502020204030204" pitchFamily="34" charset="0"/>
              </a:rPr>
              <a:t> </a:t>
            </a:r>
            <a:r>
              <a:rPr lang="en-US" sz="3600" b="0" kern="0" dirty="0" err="1">
                <a:solidFill>
                  <a:schemeClr val="tx1"/>
                </a:solidFill>
                <a:latin typeface="Calibri" panose="020F0502020204030204" pitchFamily="34" charset="0"/>
                <a:cs typeface="Calibri" panose="020F0502020204030204" pitchFamily="34" charset="0"/>
              </a:rPr>
              <a:t>reflete</a:t>
            </a:r>
            <a:r>
              <a:rPr lang="en-US" sz="3600" b="0" kern="0" dirty="0">
                <a:solidFill>
                  <a:schemeClr val="tx1"/>
                </a:solidFill>
                <a:latin typeface="Calibri" panose="020F0502020204030204" pitchFamily="34" charset="0"/>
                <a:cs typeface="Calibri" panose="020F0502020204030204" pitchFamily="34" charset="0"/>
              </a:rPr>
              <a:t> o valor do </a:t>
            </a:r>
            <a:r>
              <a:rPr lang="en-US" sz="3600" b="0" kern="0" dirty="0" err="1">
                <a:solidFill>
                  <a:schemeClr val="tx1"/>
                </a:solidFill>
                <a:latin typeface="Calibri" panose="020F0502020204030204" pitchFamily="34" charset="0"/>
                <a:cs typeface="Calibri" panose="020F0502020204030204" pitchFamily="34" charset="0"/>
              </a:rPr>
              <a:t>bem</a:t>
            </a:r>
            <a:r>
              <a:rPr lang="en-US" sz="3600" b="0" kern="0" dirty="0">
                <a:solidFill>
                  <a:schemeClr val="tx1"/>
                </a:solidFill>
                <a:latin typeface="Calibri" panose="020F0502020204030204" pitchFamily="34" charset="0"/>
                <a:cs typeface="Calibri" panose="020F0502020204030204" pitchFamily="34" charset="0"/>
              </a:rPr>
              <a:t> para a </a:t>
            </a:r>
            <a:r>
              <a:rPr lang="en-US" sz="3600" b="0" kern="0" dirty="0" err="1">
                <a:solidFill>
                  <a:schemeClr val="tx1"/>
                </a:solidFill>
                <a:latin typeface="Calibri" panose="020F0502020204030204" pitchFamily="34" charset="0"/>
                <a:cs typeface="Calibri" panose="020F0502020204030204" pitchFamily="34" charset="0"/>
              </a:rPr>
              <a:t>sociedade</a:t>
            </a:r>
            <a:r>
              <a:rPr lang="en-US" sz="3600" b="0" kern="0" dirty="0">
                <a:solidFill>
                  <a:schemeClr val="tx1"/>
                </a:solidFill>
                <a:latin typeface="Calibri" panose="020F0502020204030204" pitchFamily="34" charset="0"/>
                <a:cs typeface="Calibri" panose="020F0502020204030204" pitchFamily="34" charset="0"/>
              </a:rPr>
              <a:t>.</a:t>
            </a:r>
          </a:p>
          <a:p>
            <a:pPr marL="609600" indent="-609600" algn="just">
              <a:lnSpc>
                <a:spcPct val="90000"/>
              </a:lnSpc>
              <a:spcBef>
                <a:spcPct val="20000"/>
              </a:spcBef>
              <a:buSzPct val="100000"/>
              <a:buFont typeface="Arial" panose="020B0604020202020204" pitchFamily="34" charset="0"/>
              <a:buChar char="•"/>
              <a:defRPr/>
            </a:pPr>
            <a:r>
              <a:rPr lang="en-US" sz="3600" b="0" kern="0" dirty="0">
                <a:solidFill>
                  <a:schemeClr val="tx1"/>
                </a:solidFill>
                <a:latin typeface="Calibri" panose="020F0502020204030204" pitchFamily="34" charset="0"/>
                <a:cs typeface="Calibri" panose="020F0502020204030204" pitchFamily="34" charset="0"/>
              </a:rPr>
              <a:t>O valor social do </a:t>
            </a:r>
            <a:r>
              <a:rPr lang="en-US" sz="3600" b="0" kern="0" dirty="0" err="1">
                <a:solidFill>
                  <a:schemeClr val="tx1"/>
                </a:solidFill>
                <a:latin typeface="Calibri" panose="020F0502020204030204" pitchFamily="34" charset="0"/>
                <a:cs typeface="Calibri" panose="020F0502020204030204" pitchFamily="34" charset="0"/>
              </a:rPr>
              <a:t>bem</a:t>
            </a:r>
            <a:r>
              <a:rPr lang="en-US" sz="3600" b="0" kern="0" dirty="0">
                <a:solidFill>
                  <a:schemeClr val="tx1"/>
                </a:solidFill>
                <a:latin typeface="Calibri" panose="020F0502020204030204" pitchFamily="34" charset="0"/>
                <a:cs typeface="Calibri" panose="020F0502020204030204" pitchFamily="34" charset="0"/>
              </a:rPr>
              <a:t> </a:t>
            </a:r>
            <a:r>
              <a:rPr lang="en-US" sz="3600" b="0" kern="0" dirty="0" err="1">
                <a:solidFill>
                  <a:schemeClr val="tx1"/>
                </a:solidFill>
                <a:latin typeface="Calibri" panose="020F0502020204030204" pitchFamily="34" charset="0"/>
                <a:cs typeface="Calibri" panose="020F0502020204030204" pitchFamily="34" charset="0"/>
              </a:rPr>
              <a:t>excede</a:t>
            </a:r>
            <a:r>
              <a:rPr lang="en-US" sz="3600" b="0" kern="0" dirty="0">
                <a:solidFill>
                  <a:schemeClr val="tx1"/>
                </a:solidFill>
                <a:latin typeface="Calibri" panose="020F0502020204030204" pitchFamily="34" charset="0"/>
                <a:cs typeface="Calibri" panose="020F0502020204030204" pitchFamily="34" charset="0"/>
              </a:rPr>
              <a:t> o </a:t>
            </a:r>
            <a:r>
              <a:rPr lang="en-US" sz="3600" b="0" kern="0" dirty="0" err="1">
                <a:solidFill>
                  <a:schemeClr val="tx1"/>
                </a:solidFill>
                <a:latin typeface="Calibri" panose="020F0502020204030204" pitchFamily="34" charset="0"/>
                <a:cs typeface="Calibri" panose="020F0502020204030204" pitchFamily="34" charset="0"/>
              </a:rPr>
              <a:t>seu</a:t>
            </a:r>
            <a:r>
              <a:rPr lang="en-US" sz="3600" b="0" kern="0" dirty="0">
                <a:solidFill>
                  <a:schemeClr val="tx1"/>
                </a:solidFill>
                <a:latin typeface="Calibri" panose="020F0502020204030204" pitchFamily="34" charset="0"/>
                <a:cs typeface="Calibri" panose="020F0502020204030204" pitchFamily="34" charset="0"/>
              </a:rPr>
              <a:t> valor </a:t>
            </a:r>
            <a:r>
              <a:rPr lang="en-US" sz="3600" b="0" kern="0" dirty="0" err="1">
                <a:solidFill>
                  <a:schemeClr val="tx1"/>
                </a:solidFill>
                <a:latin typeface="Calibri" panose="020F0502020204030204" pitchFamily="34" charset="0"/>
                <a:cs typeface="Calibri" panose="020F0502020204030204" pitchFamily="34" charset="0"/>
              </a:rPr>
              <a:t>privado</a:t>
            </a:r>
            <a:r>
              <a:rPr lang="en-US" sz="3600" b="0" kern="0" dirty="0">
                <a:solidFill>
                  <a:schemeClr val="tx1"/>
                </a:solidFill>
                <a:latin typeface="Calibri" panose="020F0502020204030204" pitchFamily="34" charset="0"/>
                <a:cs typeface="Calibri" panose="020F0502020204030204" pitchFamily="34" charset="0"/>
              </a:rPr>
              <a:t>.</a:t>
            </a:r>
          </a:p>
          <a:p>
            <a:pPr marL="609600" indent="-609600" algn="just">
              <a:lnSpc>
                <a:spcPct val="90000"/>
              </a:lnSpc>
              <a:spcBef>
                <a:spcPct val="20000"/>
              </a:spcBef>
              <a:buSzPct val="100000"/>
              <a:buFont typeface="Arial" panose="020B0604020202020204" pitchFamily="34" charset="0"/>
              <a:buChar char="•"/>
              <a:defRPr/>
            </a:pPr>
            <a:r>
              <a:rPr lang="en-US" sz="3600" b="0" kern="0" dirty="0">
                <a:solidFill>
                  <a:schemeClr val="tx1"/>
                </a:solidFill>
                <a:latin typeface="Calibri" panose="020F0502020204030204" pitchFamily="34" charset="0"/>
                <a:cs typeface="Calibri" panose="020F0502020204030204" pitchFamily="34" charset="0"/>
              </a:rPr>
              <a:t>Como o valor social é </a:t>
            </a:r>
            <a:r>
              <a:rPr lang="en-US" sz="3600" b="0" kern="0" dirty="0" err="1">
                <a:solidFill>
                  <a:schemeClr val="tx1"/>
                </a:solidFill>
                <a:latin typeface="Calibri" panose="020F0502020204030204" pitchFamily="34" charset="0"/>
                <a:cs typeface="Calibri" panose="020F0502020204030204" pitchFamily="34" charset="0"/>
              </a:rPr>
              <a:t>maior</a:t>
            </a:r>
            <a:r>
              <a:rPr lang="en-US" sz="3600" b="0" kern="0" dirty="0">
                <a:solidFill>
                  <a:schemeClr val="tx1"/>
                </a:solidFill>
                <a:latin typeface="Calibri" panose="020F0502020204030204" pitchFamily="34" charset="0"/>
                <a:cs typeface="Calibri" panose="020F0502020204030204" pitchFamily="34" charset="0"/>
              </a:rPr>
              <a:t> do que o valor </a:t>
            </a:r>
            <a:r>
              <a:rPr lang="en-US" sz="3600" b="0" kern="0" dirty="0" err="1">
                <a:solidFill>
                  <a:schemeClr val="tx1"/>
                </a:solidFill>
                <a:latin typeface="Calibri" panose="020F0502020204030204" pitchFamily="34" charset="0"/>
                <a:cs typeface="Calibri" panose="020F0502020204030204" pitchFamily="34" charset="0"/>
              </a:rPr>
              <a:t>privado</a:t>
            </a:r>
            <a:r>
              <a:rPr lang="en-US" sz="3600" b="0" kern="0" dirty="0">
                <a:solidFill>
                  <a:schemeClr val="tx1"/>
                </a:solidFill>
                <a:latin typeface="Calibri" panose="020F0502020204030204" pitchFamily="34" charset="0"/>
                <a:cs typeface="Calibri" panose="020F0502020204030204" pitchFamily="34" charset="0"/>
              </a:rPr>
              <a:t>, a </a:t>
            </a:r>
            <a:r>
              <a:rPr lang="en-US" sz="3600" b="0" kern="0" dirty="0" err="1">
                <a:solidFill>
                  <a:schemeClr val="tx1"/>
                </a:solidFill>
                <a:latin typeface="Calibri" panose="020F0502020204030204" pitchFamily="34" charset="0"/>
                <a:cs typeface="Calibri" panose="020F0502020204030204" pitchFamily="34" charset="0"/>
              </a:rPr>
              <a:t>curva</a:t>
            </a:r>
            <a:r>
              <a:rPr lang="en-US" sz="3600" b="0" kern="0" dirty="0">
                <a:solidFill>
                  <a:schemeClr val="tx1"/>
                </a:solidFill>
                <a:latin typeface="Calibri" panose="020F0502020204030204" pitchFamily="34" charset="0"/>
                <a:cs typeface="Calibri" panose="020F0502020204030204" pitchFamily="34" charset="0"/>
              </a:rPr>
              <a:t> de valor social </a:t>
            </a:r>
            <a:r>
              <a:rPr lang="en-US" sz="3600" b="0" kern="0" dirty="0" err="1">
                <a:solidFill>
                  <a:schemeClr val="tx1"/>
                </a:solidFill>
                <a:latin typeface="Calibri" panose="020F0502020204030204" pitchFamily="34" charset="0"/>
                <a:cs typeface="Calibri" panose="020F0502020204030204" pitchFamily="34" charset="0"/>
              </a:rPr>
              <a:t>fica</a:t>
            </a:r>
            <a:r>
              <a:rPr lang="en-US" sz="3600" b="0" kern="0" dirty="0">
                <a:solidFill>
                  <a:schemeClr val="tx1"/>
                </a:solidFill>
                <a:latin typeface="Calibri" panose="020F0502020204030204" pitchFamily="34" charset="0"/>
                <a:cs typeface="Calibri" panose="020F0502020204030204" pitchFamily="34" charset="0"/>
              </a:rPr>
              <a:t> </a:t>
            </a:r>
            <a:r>
              <a:rPr lang="en-US" sz="3600" b="0" kern="0" dirty="0" err="1">
                <a:solidFill>
                  <a:schemeClr val="tx1"/>
                </a:solidFill>
                <a:latin typeface="Calibri" panose="020F0502020204030204" pitchFamily="34" charset="0"/>
                <a:cs typeface="Calibri" panose="020F0502020204030204" pitchFamily="34" charset="0"/>
              </a:rPr>
              <a:t>acima</a:t>
            </a:r>
            <a:r>
              <a:rPr lang="en-US" sz="3600" b="0" kern="0" dirty="0">
                <a:solidFill>
                  <a:schemeClr val="tx1"/>
                </a:solidFill>
                <a:latin typeface="Calibri" panose="020F0502020204030204" pitchFamily="34" charset="0"/>
                <a:cs typeface="Calibri" panose="020F0502020204030204" pitchFamily="34" charset="0"/>
              </a:rPr>
              <a:t> da </a:t>
            </a:r>
            <a:r>
              <a:rPr lang="en-US" sz="3600" b="0" kern="0" dirty="0" err="1">
                <a:solidFill>
                  <a:schemeClr val="tx1"/>
                </a:solidFill>
                <a:latin typeface="Calibri" panose="020F0502020204030204" pitchFamily="34" charset="0"/>
                <a:cs typeface="Calibri" panose="020F0502020204030204" pitchFamily="34" charset="0"/>
              </a:rPr>
              <a:t>curva</a:t>
            </a:r>
            <a:r>
              <a:rPr lang="en-US" sz="3600" b="0" kern="0" dirty="0">
                <a:solidFill>
                  <a:schemeClr val="tx1"/>
                </a:solidFill>
                <a:latin typeface="Calibri" panose="020F0502020204030204" pitchFamily="34" charset="0"/>
                <a:cs typeface="Calibri" panose="020F0502020204030204" pitchFamily="34" charset="0"/>
              </a:rPr>
              <a:t> de </a:t>
            </a:r>
            <a:r>
              <a:rPr lang="en-US" sz="3600" b="0" kern="0" dirty="0" err="1">
                <a:solidFill>
                  <a:schemeClr val="tx1"/>
                </a:solidFill>
                <a:latin typeface="Calibri" panose="020F0502020204030204" pitchFamily="34" charset="0"/>
                <a:cs typeface="Calibri" panose="020F0502020204030204" pitchFamily="34" charset="0"/>
              </a:rPr>
              <a:t>demanda</a:t>
            </a:r>
            <a:r>
              <a:rPr lang="en-US" sz="3600" b="0" kern="0" dirty="0">
                <a:solidFill>
                  <a:schemeClr val="tx1"/>
                </a:solidFill>
                <a:latin typeface="Calibri" panose="020F0502020204030204" pitchFamily="34" charset="0"/>
                <a:cs typeface="Calibri" panose="020F0502020204030204" pitchFamily="34" charset="0"/>
              </a:rPr>
              <a:t> (valor </a:t>
            </a:r>
            <a:r>
              <a:rPr lang="en-US" sz="3600" b="0" kern="0" dirty="0" err="1">
                <a:solidFill>
                  <a:schemeClr val="tx1"/>
                </a:solidFill>
                <a:latin typeface="Calibri" panose="020F0502020204030204" pitchFamily="34" charset="0"/>
                <a:cs typeface="Calibri" panose="020F0502020204030204" pitchFamily="34" charset="0"/>
              </a:rPr>
              <a:t>privado</a:t>
            </a:r>
            <a:r>
              <a:rPr lang="en-US" sz="3600" b="0" kern="0" dirty="0">
                <a:solidFill>
                  <a:schemeClr val="tx1"/>
                </a:solidFill>
                <a:latin typeface="Calibri" panose="020F0502020204030204" pitchFamily="34" charset="0"/>
                <a:cs typeface="Calibri" panose="020F0502020204030204" pitchFamily="34" charset="0"/>
              </a:rPr>
              <a:t>).</a:t>
            </a:r>
          </a:p>
          <a:p>
            <a:pPr marL="609600" indent="-609600" algn="just">
              <a:lnSpc>
                <a:spcPct val="90000"/>
              </a:lnSpc>
              <a:spcBef>
                <a:spcPct val="20000"/>
              </a:spcBef>
              <a:buSzPct val="100000"/>
              <a:buFont typeface="Arial" panose="020B0604020202020204" pitchFamily="34" charset="0"/>
              <a:buChar char="•"/>
              <a:defRPr/>
            </a:pPr>
            <a:r>
              <a:rPr lang="en-US" sz="3600" b="0" dirty="0">
                <a:solidFill>
                  <a:schemeClr val="tx1"/>
                </a:solidFill>
                <a:latin typeface="Calibri" panose="020F0502020204030204" pitchFamily="34" charset="0"/>
                <a:cs typeface="Calibri" panose="020F0502020204030204" pitchFamily="34" charset="0"/>
              </a:rPr>
              <a:t>A </a:t>
            </a:r>
            <a:r>
              <a:rPr lang="en-US" sz="3600" b="0" dirty="0" err="1">
                <a:solidFill>
                  <a:schemeClr val="tx1"/>
                </a:solidFill>
                <a:latin typeface="Calibri" panose="020F0502020204030204" pitchFamily="34" charset="0"/>
                <a:cs typeface="Calibri" panose="020F0502020204030204" pitchFamily="34" charset="0"/>
              </a:rPr>
              <a:t>quantidade</a:t>
            </a:r>
            <a:r>
              <a:rPr lang="en-US" sz="3600" b="0" dirty="0">
                <a:solidFill>
                  <a:schemeClr val="tx1"/>
                </a:solidFill>
                <a:latin typeface="Calibri" panose="020F0502020204030204" pitchFamily="34" charset="0"/>
                <a:cs typeface="Calibri" panose="020F0502020204030204" pitchFamily="34" charset="0"/>
              </a:rPr>
              <a:t> </a:t>
            </a:r>
            <a:r>
              <a:rPr lang="en-US" sz="3600" b="0" dirty="0" err="1">
                <a:solidFill>
                  <a:schemeClr val="tx1"/>
                </a:solidFill>
                <a:latin typeface="Calibri" panose="020F0502020204030204" pitchFamily="34" charset="0"/>
                <a:cs typeface="Calibri" panose="020F0502020204030204" pitchFamily="34" charset="0"/>
              </a:rPr>
              <a:t>socialmente</a:t>
            </a:r>
            <a:r>
              <a:rPr lang="en-US" sz="3600" b="0" dirty="0">
                <a:solidFill>
                  <a:schemeClr val="tx1"/>
                </a:solidFill>
                <a:latin typeface="Calibri" panose="020F0502020204030204" pitchFamily="34" charset="0"/>
                <a:cs typeface="Calibri" panose="020F0502020204030204" pitchFamily="34" charset="0"/>
              </a:rPr>
              <a:t> </a:t>
            </a:r>
            <a:r>
              <a:rPr lang="en-US" sz="3600" b="0" dirty="0" err="1">
                <a:solidFill>
                  <a:schemeClr val="tx1"/>
                </a:solidFill>
                <a:latin typeface="Calibri" panose="020F0502020204030204" pitchFamily="34" charset="0"/>
                <a:cs typeface="Calibri" panose="020F0502020204030204" pitchFamily="34" charset="0"/>
              </a:rPr>
              <a:t>ótima</a:t>
            </a:r>
            <a:r>
              <a:rPr lang="en-US" sz="3600" b="0" dirty="0">
                <a:solidFill>
                  <a:schemeClr val="tx1"/>
                </a:solidFill>
                <a:latin typeface="Calibri" panose="020F0502020204030204" pitchFamily="34" charset="0"/>
                <a:cs typeface="Calibri" panose="020F0502020204030204" pitchFamily="34" charset="0"/>
              </a:rPr>
              <a:t> é </a:t>
            </a:r>
            <a:r>
              <a:rPr lang="en-US" sz="3600" b="0" dirty="0" err="1">
                <a:solidFill>
                  <a:schemeClr val="tx1"/>
                </a:solidFill>
                <a:latin typeface="Calibri" panose="020F0502020204030204" pitchFamily="34" charset="0"/>
                <a:cs typeface="Calibri" panose="020F0502020204030204" pitchFamily="34" charset="0"/>
              </a:rPr>
              <a:t>maior</a:t>
            </a:r>
            <a:r>
              <a:rPr lang="en-US" sz="3600" b="0" dirty="0">
                <a:solidFill>
                  <a:schemeClr val="tx1"/>
                </a:solidFill>
                <a:latin typeface="Calibri" panose="020F0502020204030204" pitchFamily="34" charset="0"/>
                <a:cs typeface="Calibri" panose="020F0502020204030204" pitchFamily="34" charset="0"/>
              </a:rPr>
              <a:t> do que a </a:t>
            </a:r>
            <a:r>
              <a:rPr lang="en-US" sz="3600" b="0" dirty="0" err="1">
                <a:solidFill>
                  <a:schemeClr val="tx1"/>
                </a:solidFill>
                <a:latin typeface="Calibri" panose="020F0502020204030204" pitchFamily="34" charset="0"/>
                <a:cs typeface="Calibri" panose="020F0502020204030204" pitchFamily="34" charset="0"/>
              </a:rPr>
              <a:t>quantidade</a:t>
            </a:r>
            <a:r>
              <a:rPr lang="en-US" sz="3600" b="0" dirty="0">
                <a:solidFill>
                  <a:schemeClr val="tx1"/>
                </a:solidFill>
                <a:latin typeface="Calibri" panose="020F0502020204030204" pitchFamily="34" charset="0"/>
                <a:cs typeface="Calibri" panose="020F0502020204030204" pitchFamily="34" charset="0"/>
              </a:rPr>
              <a:t> de </a:t>
            </a:r>
            <a:r>
              <a:rPr lang="en-US" sz="3600" b="0" dirty="0" err="1">
                <a:solidFill>
                  <a:schemeClr val="tx1"/>
                </a:solidFill>
                <a:latin typeface="Calibri" panose="020F0502020204030204" pitchFamily="34" charset="0"/>
                <a:cs typeface="Calibri" panose="020F0502020204030204" pitchFamily="34" charset="0"/>
              </a:rPr>
              <a:t>equilíbrio</a:t>
            </a:r>
            <a:r>
              <a:rPr lang="en-US" sz="3600" b="0" dirty="0">
                <a:solidFill>
                  <a:schemeClr val="tx1"/>
                </a:solidFill>
                <a:latin typeface="Calibri" panose="020F0502020204030204" pitchFamily="34" charset="0"/>
                <a:cs typeface="Calibri" panose="020F0502020204030204" pitchFamily="34" charset="0"/>
              </a:rPr>
              <a:t>, que é </a:t>
            </a:r>
            <a:r>
              <a:rPr lang="en-US" sz="3600" b="0" dirty="0" err="1">
                <a:solidFill>
                  <a:schemeClr val="tx1"/>
                </a:solidFill>
                <a:latin typeface="Calibri" panose="020F0502020204030204" pitchFamily="34" charset="0"/>
                <a:cs typeface="Calibri" panose="020F0502020204030204" pitchFamily="34" charset="0"/>
              </a:rPr>
              <a:t>determinada</a:t>
            </a:r>
            <a:r>
              <a:rPr lang="en-US" sz="3600" b="0" dirty="0">
                <a:solidFill>
                  <a:schemeClr val="tx1"/>
                </a:solidFill>
                <a:latin typeface="Calibri" panose="020F0502020204030204" pitchFamily="34" charset="0"/>
                <a:cs typeface="Calibri" panose="020F0502020204030204" pitchFamily="34" charset="0"/>
              </a:rPr>
              <a:t> </a:t>
            </a:r>
            <a:r>
              <a:rPr lang="en-US" sz="3600" b="0" dirty="0" err="1">
                <a:solidFill>
                  <a:schemeClr val="tx1"/>
                </a:solidFill>
                <a:latin typeface="Calibri" panose="020F0502020204030204" pitchFamily="34" charset="0"/>
                <a:cs typeface="Calibri" panose="020F0502020204030204" pitchFamily="34" charset="0"/>
              </a:rPr>
              <a:t>pelo</a:t>
            </a:r>
            <a:r>
              <a:rPr lang="en-US" sz="3600" b="0" dirty="0">
                <a:solidFill>
                  <a:schemeClr val="tx1"/>
                </a:solidFill>
                <a:latin typeface="Calibri" panose="020F0502020204030204" pitchFamily="34" charset="0"/>
                <a:cs typeface="Calibri" panose="020F0502020204030204" pitchFamily="34" charset="0"/>
              </a:rPr>
              <a:t> </a:t>
            </a:r>
            <a:r>
              <a:rPr lang="en-US" sz="3600" b="0" dirty="0" err="1">
                <a:solidFill>
                  <a:schemeClr val="tx1"/>
                </a:solidFill>
                <a:latin typeface="Calibri" panose="020F0502020204030204" pitchFamily="34" charset="0"/>
                <a:cs typeface="Calibri" panose="020F0502020204030204" pitchFamily="34" charset="0"/>
              </a:rPr>
              <a:t>mercado</a:t>
            </a:r>
            <a:r>
              <a:rPr lang="en-US" sz="3600" b="0" dirty="0">
                <a:solidFill>
                  <a:schemeClr val="tx1"/>
                </a:solidFill>
                <a:latin typeface="Calibri" panose="020F0502020204030204" pitchFamily="34" charset="0"/>
                <a:cs typeface="Calibri" panose="020F0502020204030204" pitchFamily="34" charset="0"/>
              </a:rPr>
              <a:t> </a:t>
            </a:r>
            <a:r>
              <a:rPr lang="en-US" sz="3600" b="0" dirty="0" err="1">
                <a:solidFill>
                  <a:schemeClr val="tx1"/>
                </a:solidFill>
                <a:latin typeface="Calibri" panose="020F0502020204030204" pitchFamily="34" charset="0"/>
                <a:cs typeface="Calibri" panose="020F0502020204030204" pitchFamily="34" charset="0"/>
              </a:rPr>
              <a:t>privado</a:t>
            </a:r>
            <a:r>
              <a:rPr lang="en-US" sz="3600" b="0" dirty="0">
                <a:solidFill>
                  <a:schemeClr val="tx1"/>
                </a:solidFill>
                <a:latin typeface="Calibri" panose="020F0502020204030204" pitchFamily="34" charset="0"/>
                <a:cs typeface="Calibri" panose="020F0502020204030204" pitchFamily="34" charset="0"/>
              </a:rPr>
              <a:t>.</a:t>
            </a:r>
          </a:p>
          <a:p>
            <a:pPr marL="609600" indent="-609600" algn="just">
              <a:lnSpc>
                <a:spcPct val="90000"/>
              </a:lnSpc>
              <a:spcBef>
                <a:spcPct val="20000"/>
              </a:spcBef>
              <a:buSzPct val="100000"/>
              <a:buFont typeface="Arial" panose="020B0604020202020204" pitchFamily="34" charset="0"/>
              <a:buChar char="•"/>
              <a:defRPr/>
            </a:pPr>
            <a:r>
              <a:rPr lang="en-US" sz="3600" b="0" dirty="0">
                <a:solidFill>
                  <a:schemeClr val="tx1"/>
                </a:solidFill>
                <a:latin typeface="Calibri" panose="020F0502020204030204" pitchFamily="34" charset="0"/>
                <a:cs typeface="Calibri" panose="020F0502020204030204" pitchFamily="34" charset="0"/>
              </a:rPr>
              <a:t>No </a:t>
            </a:r>
            <a:r>
              <a:rPr lang="en-US" sz="3600" b="0" dirty="0" err="1">
                <a:solidFill>
                  <a:schemeClr val="tx1"/>
                </a:solidFill>
                <a:latin typeface="Calibri" panose="020F0502020204030204" pitchFamily="34" charset="0"/>
                <a:cs typeface="Calibri" panose="020F0502020204030204" pitchFamily="34" charset="0"/>
              </a:rPr>
              <a:t>caso</a:t>
            </a:r>
            <a:r>
              <a:rPr lang="en-US" sz="3600" b="0" dirty="0">
                <a:solidFill>
                  <a:schemeClr val="tx1"/>
                </a:solidFill>
                <a:latin typeface="Calibri" panose="020F0502020204030204" pitchFamily="34" charset="0"/>
                <a:cs typeface="Calibri" panose="020F0502020204030204" pitchFamily="34" charset="0"/>
              </a:rPr>
              <a:t> </a:t>
            </a:r>
            <a:r>
              <a:rPr lang="en-US" sz="3600" b="0" dirty="0" err="1">
                <a:solidFill>
                  <a:schemeClr val="tx1"/>
                </a:solidFill>
                <a:latin typeface="Calibri" panose="020F0502020204030204" pitchFamily="34" charset="0"/>
                <a:cs typeface="Calibri" panose="020F0502020204030204" pitchFamily="34" charset="0"/>
              </a:rPr>
              <a:t>da</a:t>
            </a:r>
            <a:r>
              <a:rPr lang="en-US" sz="3600" b="0" dirty="0">
                <a:solidFill>
                  <a:schemeClr val="tx1"/>
                </a:solidFill>
                <a:latin typeface="Calibri" panose="020F0502020204030204" pitchFamily="34" charset="0"/>
                <a:cs typeface="Calibri" panose="020F0502020204030204" pitchFamily="34" charset="0"/>
              </a:rPr>
              <a:t> </a:t>
            </a:r>
            <a:r>
              <a:rPr lang="en-US" sz="3600" b="0" dirty="0" err="1">
                <a:solidFill>
                  <a:schemeClr val="tx1"/>
                </a:solidFill>
                <a:latin typeface="Calibri" panose="020F0502020204030204" pitchFamily="34" charset="0"/>
                <a:cs typeface="Calibri" panose="020F0502020204030204" pitchFamily="34" charset="0"/>
              </a:rPr>
              <a:t>externalidade</a:t>
            </a:r>
            <a:r>
              <a:rPr lang="en-US" sz="3600" b="0" dirty="0">
                <a:solidFill>
                  <a:schemeClr val="tx1"/>
                </a:solidFill>
                <a:latin typeface="Calibri" panose="020F0502020204030204" pitchFamily="34" charset="0"/>
                <a:cs typeface="Calibri" panose="020F0502020204030204" pitchFamily="34" charset="0"/>
              </a:rPr>
              <a:t> </a:t>
            </a:r>
            <a:r>
              <a:rPr lang="en-US" sz="3600" b="0" dirty="0" err="1">
                <a:solidFill>
                  <a:schemeClr val="tx1"/>
                </a:solidFill>
                <a:latin typeface="Calibri" panose="020F0502020204030204" pitchFamily="34" charset="0"/>
                <a:cs typeface="Calibri" panose="020F0502020204030204" pitchFamily="34" charset="0"/>
              </a:rPr>
              <a:t>positiva</a:t>
            </a:r>
            <a:r>
              <a:rPr lang="en-US" sz="3600" b="0" dirty="0">
                <a:solidFill>
                  <a:schemeClr val="tx1"/>
                </a:solidFill>
                <a:latin typeface="Calibri" panose="020F0502020204030204" pitchFamily="34" charset="0"/>
                <a:cs typeface="Calibri" panose="020F0502020204030204" pitchFamily="34" charset="0"/>
              </a:rPr>
              <a:t>, o </a:t>
            </a:r>
            <a:r>
              <a:rPr lang="en-US" sz="3600" b="0" dirty="0" err="1">
                <a:solidFill>
                  <a:schemeClr val="tx1"/>
                </a:solidFill>
                <a:latin typeface="Calibri" panose="020F0502020204030204" pitchFamily="34" charset="0"/>
                <a:cs typeface="Calibri" panose="020F0502020204030204" pitchFamily="34" charset="0"/>
              </a:rPr>
              <a:t>governo</a:t>
            </a:r>
            <a:r>
              <a:rPr lang="en-US" sz="3600" b="0" dirty="0">
                <a:solidFill>
                  <a:schemeClr val="tx1"/>
                </a:solidFill>
                <a:latin typeface="Calibri" panose="020F0502020204030204" pitchFamily="34" charset="0"/>
                <a:cs typeface="Calibri" panose="020F0502020204030204" pitchFamily="34" charset="0"/>
              </a:rPr>
              <a:t> </a:t>
            </a:r>
            <a:r>
              <a:rPr lang="en-US" sz="3600" b="0" dirty="0" err="1">
                <a:solidFill>
                  <a:schemeClr val="tx1"/>
                </a:solidFill>
                <a:latin typeface="Calibri" panose="020F0502020204030204" pitchFamily="34" charset="0"/>
                <a:cs typeface="Calibri" panose="020F0502020204030204" pitchFamily="34" charset="0"/>
              </a:rPr>
              <a:t>poderá</a:t>
            </a:r>
            <a:r>
              <a:rPr lang="en-US" sz="3600" b="0" dirty="0">
                <a:solidFill>
                  <a:schemeClr val="tx1"/>
                </a:solidFill>
                <a:latin typeface="Calibri" panose="020F0502020204030204" pitchFamily="34" charset="0"/>
                <a:cs typeface="Calibri" panose="020F0502020204030204" pitchFamily="34" charset="0"/>
              </a:rPr>
              <a:t> </a:t>
            </a:r>
            <a:r>
              <a:rPr lang="en-US" sz="3600" b="0" dirty="0" err="1">
                <a:solidFill>
                  <a:schemeClr val="tx1"/>
                </a:solidFill>
                <a:latin typeface="Calibri" panose="020F0502020204030204" pitchFamily="34" charset="0"/>
                <a:cs typeface="Calibri" panose="020F0502020204030204" pitchFamily="34" charset="0"/>
              </a:rPr>
              <a:t>internalizá</a:t>
            </a:r>
            <a:r>
              <a:rPr lang="en-US" sz="3600" b="0" dirty="0">
                <a:solidFill>
                  <a:schemeClr val="tx1"/>
                </a:solidFill>
                <a:latin typeface="Calibri" panose="020F0502020204030204" pitchFamily="34" charset="0"/>
                <a:cs typeface="Calibri" panose="020F0502020204030204" pitchFamily="34" charset="0"/>
              </a:rPr>
              <a:t>-la </a:t>
            </a:r>
            <a:r>
              <a:rPr lang="en-US" sz="3600" b="0" dirty="0" err="1">
                <a:solidFill>
                  <a:schemeClr val="tx1"/>
                </a:solidFill>
                <a:latin typeface="Calibri" panose="020F0502020204030204" pitchFamily="34" charset="0"/>
                <a:cs typeface="Calibri" panose="020F0502020204030204" pitchFamily="34" charset="0"/>
              </a:rPr>
              <a:t>ao</a:t>
            </a:r>
            <a:r>
              <a:rPr lang="en-US" sz="3600" b="0" dirty="0">
                <a:solidFill>
                  <a:schemeClr val="tx1"/>
                </a:solidFill>
                <a:latin typeface="Calibri" panose="020F0502020204030204" pitchFamily="34" charset="0"/>
                <a:cs typeface="Calibri" panose="020F0502020204030204" pitchFamily="34" charset="0"/>
              </a:rPr>
              <a:t> </a:t>
            </a:r>
            <a:r>
              <a:rPr lang="en-US" sz="3600" b="0" dirty="0" err="1">
                <a:solidFill>
                  <a:schemeClr val="tx1"/>
                </a:solidFill>
                <a:latin typeface="Calibri" panose="020F0502020204030204" pitchFamily="34" charset="0"/>
                <a:cs typeface="Calibri" panose="020F0502020204030204" pitchFamily="34" charset="0"/>
              </a:rPr>
              <a:t>lançar</a:t>
            </a:r>
            <a:r>
              <a:rPr lang="en-US" sz="3600" b="0" dirty="0">
                <a:solidFill>
                  <a:schemeClr val="tx1"/>
                </a:solidFill>
                <a:latin typeface="Calibri" panose="020F0502020204030204" pitchFamily="34" charset="0"/>
                <a:cs typeface="Calibri" panose="020F0502020204030204" pitchFamily="34" charset="0"/>
              </a:rPr>
              <a:t> </a:t>
            </a:r>
            <a:r>
              <a:rPr lang="en-US" sz="3600" b="0" dirty="0" err="1">
                <a:solidFill>
                  <a:schemeClr val="tx1"/>
                </a:solidFill>
                <a:latin typeface="Calibri" panose="020F0502020204030204" pitchFamily="34" charset="0"/>
                <a:cs typeface="Calibri" panose="020F0502020204030204" pitchFamily="34" charset="0"/>
              </a:rPr>
              <a:t>mão</a:t>
            </a:r>
            <a:r>
              <a:rPr lang="en-US" sz="3600" b="0" dirty="0">
                <a:solidFill>
                  <a:schemeClr val="tx1"/>
                </a:solidFill>
                <a:latin typeface="Calibri" panose="020F0502020204030204" pitchFamily="34" charset="0"/>
                <a:cs typeface="Calibri" panose="020F0502020204030204" pitchFamily="34" charset="0"/>
              </a:rPr>
              <a:t> de um </a:t>
            </a:r>
            <a:r>
              <a:rPr lang="en-US" sz="3600" b="0" dirty="0" err="1">
                <a:solidFill>
                  <a:schemeClr val="tx1"/>
                </a:solidFill>
                <a:latin typeface="Calibri" panose="020F0502020204030204" pitchFamily="34" charset="0"/>
                <a:cs typeface="Calibri" panose="020F0502020204030204" pitchFamily="34" charset="0"/>
              </a:rPr>
              <a:t>subsídio</a:t>
            </a:r>
            <a:r>
              <a:rPr lang="en-US" sz="3600" b="0" kern="0" dirty="0">
                <a:solidFill>
                  <a:schemeClr val="tx1"/>
                </a:solidFill>
                <a:latin typeface="Calibri" panose="020F0502020204030204" pitchFamily="34" charset="0"/>
                <a:cs typeface="Calibri" panose="020F0502020204030204" pitchFamily="34" charset="0"/>
              </a:rPr>
              <a:t>.</a:t>
            </a:r>
          </a:p>
          <a:p>
            <a:pPr marL="609600" indent="-609600" algn="just">
              <a:lnSpc>
                <a:spcPct val="90000"/>
              </a:lnSpc>
              <a:spcBef>
                <a:spcPct val="20000"/>
              </a:spcBef>
              <a:buSzPct val="100000"/>
              <a:buFont typeface="Arial" panose="020B0604020202020204" pitchFamily="34" charset="0"/>
              <a:buChar char="•"/>
              <a:defRPr/>
            </a:pPr>
            <a:endParaRPr lang="en-US" sz="3700" b="0" kern="0" dirty="0">
              <a:solidFill>
                <a:schemeClr val="tx1"/>
              </a:solidFill>
              <a:latin typeface="Calibri" panose="020F0502020204030204" pitchFamily="34" charset="0"/>
              <a:cs typeface="Calibri" panose="020F0502020204030204" pitchFamily="34" charset="0"/>
            </a:endParaRPr>
          </a:p>
          <a:p>
            <a:pPr marL="990600" lvl="1" indent="-533400" algn="just">
              <a:lnSpc>
                <a:spcPct val="90000"/>
              </a:lnSpc>
              <a:spcBef>
                <a:spcPct val="20000"/>
              </a:spcBef>
              <a:buSzPct val="100000"/>
              <a:buFont typeface="Arial" panose="020B0604020202020204" pitchFamily="34" charset="0"/>
              <a:buChar char="•"/>
              <a:defRPr/>
            </a:pPr>
            <a:endParaRPr lang="en-US" sz="3700" b="0" kern="0" dirty="0">
              <a:solidFill>
                <a:schemeClr val="tx1"/>
              </a:solidFill>
              <a:latin typeface="Calibri" panose="020F0502020204030204" pitchFamily="34" charset="0"/>
              <a:cs typeface="Calibri" panose="020F0502020204030204" pitchFamily="34" charset="0"/>
            </a:endParaRPr>
          </a:p>
          <a:p>
            <a:pPr marL="990600" lvl="1" indent="-533400" algn="just">
              <a:lnSpc>
                <a:spcPct val="90000"/>
              </a:lnSpc>
              <a:spcBef>
                <a:spcPct val="20000"/>
              </a:spcBef>
              <a:buSzPct val="100000"/>
              <a:buFont typeface="Arial" panose="020B0604020202020204" pitchFamily="34" charset="0"/>
              <a:buChar char="•"/>
              <a:defRPr/>
            </a:pPr>
            <a:endParaRPr lang="en-US" sz="3700" b="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bwMode="auto">
          <a:xfrm>
            <a:off x="407368" y="1484784"/>
            <a:ext cx="11377264" cy="5040560"/>
          </a:xfrm>
          <a:prstGeom prst="rect">
            <a:avLst/>
          </a:prstGeom>
          <a:solidFill>
            <a:schemeClr val="bg1">
              <a:lumMod val="95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Tx/>
              <a:buNone/>
              <a:tabLst/>
            </a:pPr>
            <a:endParaRPr kumimoji="0" lang="pt-BR" sz="3200" b="1" i="0" u="none" strike="noStrike" cap="none" normalizeH="0" baseline="0">
              <a:ln>
                <a:noFill/>
              </a:ln>
              <a:solidFill>
                <a:schemeClr val="bg2"/>
              </a:solidFill>
              <a:effectLst/>
              <a:latin typeface="Times New Roman" pitchFamily="18" charset="0"/>
            </a:endParaRPr>
          </a:p>
        </p:txBody>
      </p:sp>
      <p:sp>
        <p:nvSpPr>
          <p:cNvPr id="68610" name="Text Box 4"/>
          <p:cNvSpPr>
            <a:spLocks noGrp="1" noChangeArrowheads="1"/>
          </p:cNvSpPr>
          <p:nvPr>
            <p:ph type="title"/>
          </p:nvPr>
        </p:nvSpPr>
        <p:spPr>
          <a:xfrm>
            <a:off x="-240704" y="201960"/>
            <a:ext cx="12745416" cy="1066800"/>
          </a:xfrm>
          <a:noFill/>
        </p:spPr>
        <p:txBody>
          <a:bodyPr/>
          <a:lstStyle/>
          <a:p>
            <a:pPr>
              <a:spcBef>
                <a:spcPct val="50000"/>
              </a:spcBef>
            </a:pPr>
            <a:r>
              <a:rPr lang="en-US" altLang="en-US" sz="4600" b="1" dirty="0" err="1">
                <a:solidFill>
                  <a:schemeClr val="tx1"/>
                </a:solidFill>
                <a:latin typeface="Calibri" panose="020F0502020204030204" pitchFamily="34" charset="0"/>
                <a:cs typeface="Calibri" panose="020F0502020204030204" pitchFamily="34" charset="0"/>
              </a:rPr>
              <a:t>Externalidade</a:t>
            </a:r>
            <a:r>
              <a:rPr lang="en-US" altLang="en-US" sz="4600" b="1" dirty="0">
                <a:solidFill>
                  <a:schemeClr val="tx1"/>
                </a:solidFill>
                <a:latin typeface="Calibri" panose="020F0502020204030204" pitchFamily="34" charset="0"/>
                <a:cs typeface="Calibri" panose="020F0502020204030204" pitchFamily="34" charset="0"/>
              </a:rPr>
              <a:t> </a:t>
            </a:r>
            <a:r>
              <a:rPr lang="en-US" altLang="en-US" sz="4600" b="1" dirty="0" err="1">
                <a:solidFill>
                  <a:schemeClr val="tx1"/>
                </a:solidFill>
                <a:latin typeface="Calibri" panose="020F0502020204030204" pitchFamily="34" charset="0"/>
                <a:cs typeface="Calibri" panose="020F0502020204030204" pitchFamily="34" charset="0"/>
              </a:rPr>
              <a:t>Positiva</a:t>
            </a:r>
            <a:r>
              <a:rPr lang="en-US" altLang="en-US" sz="4600" b="1" dirty="0">
                <a:solidFill>
                  <a:schemeClr val="tx1"/>
                </a:solidFill>
                <a:latin typeface="Calibri" panose="020F0502020204030204" pitchFamily="34" charset="0"/>
                <a:cs typeface="Calibri" panose="020F0502020204030204" pitchFamily="34" charset="0"/>
              </a:rPr>
              <a:t>: </a:t>
            </a:r>
            <a:r>
              <a:rPr lang="en-US" altLang="en-US" sz="4600" b="1" dirty="0" err="1">
                <a:solidFill>
                  <a:schemeClr val="tx1"/>
                </a:solidFill>
                <a:latin typeface="Calibri" panose="020F0502020204030204" pitchFamily="34" charset="0"/>
                <a:cs typeface="Calibri" panose="020F0502020204030204" pitchFamily="34" charset="0"/>
              </a:rPr>
              <a:t>Educação</a:t>
            </a:r>
            <a:r>
              <a:rPr lang="en-US" altLang="en-US" sz="4600" b="1" dirty="0">
                <a:solidFill>
                  <a:schemeClr val="tx1"/>
                </a:solidFill>
                <a:latin typeface="Calibri" panose="020F0502020204030204" pitchFamily="34" charset="0"/>
                <a:cs typeface="Calibri" panose="020F0502020204030204" pitchFamily="34" charset="0"/>
              </a:rPr>
              <a:t> e o </a:t>
            </a:r>
            <a:r>
              <a:rPr lang="en-US" altLang="en-US" sz="4600" b="1" dirty="0" err="1">
                <a:solidFill>
                  <a:schemeClr val="tx1"/>
                </a:solidFill>
                <a:latin typeface="Calibri" panose="020F0502020204030204" pitchFamily="34" charset="0"/>
                <a:cs typeface="Calibri" panose="020F0502020204030204" pitchFamily="34" charset="0"/>
              </a:rPr>
              <a:t>Ótimo</a:t>
            </a:r>
            <a:r>
              <a:rPr lang="en-US" altLang="en-US" sz="4600" b="1" dirty="0">
                <a:solidFill>
                  <a:schemeClr val="tx1"/>
                </a:solidFill>
                <a:latin typeface="Calibri" panose="020F0502020204030204" pitchFamily="34" charset="0"/>
                <a:cs typeface="Calibri" panose="020F0502020204030204" pitchFamily="34" charset="0"/>
              </a:rPr>
              <a:t> social</a:t>
            </a:r>
          </a:p>
        </p:txBody>
      </p:sp>
      <p:sp>
        <p:nvSpPr>
          <p:cNvPr id="68611" name="Line 5"/>
          <p:cNvSpPr>
            <a:spLocks noChangeShapeType="1"/>
          </p:cNvSpPr>
          <p:nvPr/>
        </p:nvSpPr>
        <p:spPr bwMode="auto">
          <a:xfrm flipV="1">
            <a:off x="2239144" y="1981200"/>
            <a:ext cx="0" cy="3733800"/>
          </a:xfrm>
          <a:prstGeom prst="line">
            <a:avLst/>
          </a:prstGeom>
          <a:noFill/>
          <a:ln w="5715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8612" name="Line 6"/>
          <p:cNvSpPr>
            <a:spLocks noChangeShapeType="1"/>
          </p:cNvSpPr>
          <p:nvPr/>
        </p:nvSpPr>
        <p:spPr bwMode="auto">
          <a:xfrm>
            <a:off x="2239144" y="5715000"/>
            <a:ext cx="4724400" cy="0"/>
          </a:xfrm>
          <a:prstGeom prst="line">
            <a:avLst/>
          </a:prstGeom>
          <a:noFill/>
          <a:ln w="5715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8613" name="Text Box 7"/>
          <p:cNvSpPr txBox="1">
            <a:spLocks noChangeArrowheads="1"/>
          </p:cNvSpPr>
          <p:nvPr/>
        </p:nvSpPr>
        <p:spPr bwMode="auto">
          <a:xfrm>
            <a:off x="1775520" y="1752600"/>
            <a:ext cx="533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dirty="0"/>
              <a:t>P</a:t>
            </a:r>
          </a:p>
        </p:txBody>
      </p:sp>
      <p:sp>
        <p:nvSpPr>
          <p:cNvPr id="68614" name="Text Box 8"/>
          <p:cNvSpPr txBox="1">
            <a:spLocks noChangeArrowheads="1"/>
          </p:cNvSpPr>
          <p:nvPr/>
        </p:nvSpPr>
        <p:spPr bwMode="auto">
          <a:xfrm>
            <a:off x="6887344" y="5638800"/>
            <a:ext cx="533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dirty="0"/>
              <a:t>Q</a:t>
            </a:r>
          </a:p>
        </p:txBody>
      </p:sp>
      <p:sp>
        <p:nvSpPr>
          <p:cNvPr id="68615" name="Line 9"/>
          <p:cNvSpPr>
            <a:spLocks noChangeShapeType="1"/>
          </p:cNvSpPr>
          <p:nvPr/>
        </p:nvSpPr>
        <p:spPr bwMode="auto">
          <a:xfrm>
            <a:off x="3077344" y="2286000"/>
            <a:ext cx="2819400" cy="28194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8616" name="Line 10"/>
          <p:cNvSpPr>
            <a:spLocks noChangeShapeType="1"/>
          </p:cNvSpPr>
          <p:nvPr/>
        </p:nvSpPr>
        <p:spPr bwMode="auto">
          <a:xfrm flipV="1">
            <a:off x="2848744" y="2438400"/>
            <a:ext cx="3200400" cy="24384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8617" name="Line 11"/>
          <p:cNvSpPr>
            <a:spLocks noChangeShapeType="1"/>
          </p:cNvSpPr>
          <p:nvPr/>
        </p:nvSpPr>
        <p:spPr bwMode="auto">
          <a:xfrm>
            <a:off x="4448944" y="3657600"/>
            <a:ext cx="0" cy="2057400"/>
          </a:xfrm>
          <a:prstGeom prst="line">
            <a:avLst/>
          </a:prstGeom>
          <a:noFill/>
          <a:ln w="9525">
            <a:solidFill>
              <a:schemeClr val="tx1"/>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8618" name="Line 12"/>
          <p:cNvSpPr>
            <a:spLocks noChangeShapeType="1"/>
          </p:cNvSpPr>
          <p:nvPr/>
        </p:nvSpPr>
        <p:spPr bwMode="auto">
          <a:xfrm flipH="1">
            <a:off x="2239144" y="3657600"/>
            <a:ext cx="2209800" cy="0"/>
          </a:xfrm>
          <a:prstGeom prst="line">
            <a:avLst/>
          </a:prstGeom>
          <a:noFill/>
          <a:ln w="9525">
            <a:solidFill>
              <a:schemeClr val="tx1"/>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8619" name="Text Box 13"/>
          <p:cNvSpPr txBox="1">
            <a:spLocks noChangeArrowheads="1"/>
          </p:cNvSpPr>
          <p:nvPr/>
        </p:nvSpPr>
        <p:spPr bwMode="auto">
          <a:xfrm>
            <a:off x="6044952" y="2133600"/>
            <a:ext cx="46595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t>S = Oferta (Custo Privado)</a:t>
            </a:r>
          </a:p>
        </p:txBody>
      </p:sp>
      <p:sp>
        <p:nvSpPr>
          <p:cNvPr id="68620" name="Text Box 14"/>
          <p:cNvSpPr txBox="1">
            <a:spLocks noChangeArrowheads="1"/>
          </p:cNvSpPr>
          <p:nvPr/>
        </p:nvSpPr>
        <p:spPr bwMode="auto">
          <a:xfrm>
            <a:off x="5896744" y="4941168"/>
            <a:ext cx="51678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t>D = Demanda (Valor Privado)</a:t>
            </a:r>
          </a:p>
        </p:txBody>
      </p:sp>
      <p:sp>
        <p:nvSpPr>
          <p:cNvPr id="68621" name="Text Box 15"/>
          <p:cNvSpPr txBox="1">
            <a:spLocks noChangeArrowheads="1"/>
          </p:cNvSpPr>
          <p:nvPr/>
        </p:nvSpPr>
        <p:spPr bwMode="auto">
          <a:xfrm>
            <a:off x="3431704" y="5662614"/>
            <a:ext cx="170723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err="1"/>
              <a:t>Q</a:t>
            </a:r>
            <a:r>
              <a:rPr lang="pt-BR" altLang="en-US" sz="2000" dirty="0" err="1"/>
              <a:t>mercado</a:t>
            </a:r>
            <a:endParaRPr lang="pt-BR" altLang="en-US" sz="2000" dirty="0"/>
          </a:p>
        </p:txBody>
      </p:sp>
      <p:sp>
        <p:nvSpPr>
          <p:cNvPr id="68622" name="Text Box 16"/>
          <p:cNvSpPr txBox="1">
            <a:spLocks noChangeArrowheads="1"/>
          </p:cNvSpPr>
          <p:nvPr/>
        </p:nvSpPr>
        <p:spPr bwMode="auto">
          <a:xfrm>
            <a:off x="767408" y="3356992"/>
            <a:ext cx="164306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err="1"/>
              <a:t>P</a:t>
            </a:r>
            <a:r>
              <a:rPr lang="pt-BR" altLang="en-US" sz="2000" dirty="0" err="1"/>
              <a:t>mercado</a:t>
            </a:r>
            <a:endParaRPr lang="pt-BR" altLang="en-US" sz="2000" dirty="0"/>
          </a:p>
        </p:txBody>
      </p:sp>
      <p:grpSp>
        <p:nvGrpSpPr>
          <p:cNvPr id="2" name="Group 31"/>
          <p:cNvGrpSpPr>
            <a:grpSpLocks/>
          </p:cNvGrpSpPr>
          <p:nvPr/>
        </p:nvGrpSpPr>
        <p:grpSpPr bwMode="auto">
          <a:xfrm>
            <a:off x="1847032" y="1981200"/>
            <a:ext cx="7129463" cy="4173538"/>
            <a:chOff x="521" y="1248"/>
            <a:chExt cx="4491" cy="2629"/>
          </a:xfrm>
        </p:grpSpPr>
        <p:sp>
          <p:nvSpPr>
            <p:cNvPr id="68625" name="Text Box 21"/>
            <p:cNvSpPr txBox="1">
              <a:spLocks noChangeArrowheads="1"/>
            </p:cNvSpPr>
            <p:nvPr/>
          </p:nvSpPr>
          <p:spPr bwMode="auto">
            <a:xfrm>
              <a:off x="2448" y="3567"/>
              <a:ext cx="864"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err="1">
                  <a:solidFill>
                    <a:srgbClr val="008000"/>
                  </a:solidFill>
                </a:rPr>
                <a:t>Q</a:t>
              </a:r>
              <a:r>
                <a:rPr lang="pt-BR" altLang="en-US" sz="2000" dirty="0" err="1">
                  <a:solidFill>
                    <a:srgbClr val="008000"/>
                  </a:solidFill>
                </a:rPr>
                <a:t>ótima</a:t>
              </a:r>
              <a:endParaRPr lang="pt-BR" altLang="en-US" sz="2000" dirty="0">
                <a:solidFill>
                  <a:srgbClr val="008000"/>
                </a:solidFill>
              </a:endParaRPr>
            </a:p>
          </p:txBody>
        </p:sp>
        <p:sp>
          <p:nvSpPr>
            <p:cNvPr id="68626" name="Text Box 22"/>
            <p:cNvSpPr txBox="1">
              <a:spLocks noChangeArrowheads="1"/>
            </p:cNvSpPr>
            <p:nvPr/>
          </p:nvSpPr>
          <p:spPr bwMode="auto">
            <a:xfrm>
              <a:off x="521" y="1842"/>
              <a:ext cx="864"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a:solidFill>
                    <a:srgbClr val="008000"/>
                  </a:solidFill>
                </a:rPr>
                <a:t>P</a:t>
              </a:r>
            </a:p>
          </p:txBody>
        </p:sp>
        <p:sp>
          <p:nvSpPr>
            <p:cNvPr id="68627" name="Line 27"/>
            <p:cNvSpPr>
              <a:spLocks noChangeShapeType="1"/>
            </p:cNvSpPr>
            <p:nvPr/>
          </p:nvSpPr>
          <p:spPr bwMode="auto">
            <a:xfrm>
              <a:off x="1776" y="1248"/>
              <a:ext cx="1728" cy="1728"/>
            </a:xfrm>
            <a:prstGeom prst="line">
              <a:avLst/>
            </a:prstGeom>
            <a:noFill/>
            <a:ln w="38100">
              <a:solidFill>
                <a:srgbClr val="008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8628" name="Line 28"/>
            <p:cNvSpPr>
              <a:spLocks noChangeShapeType="1"/>
            </p:cNvSpPr>
            <p:nvPr/>
          </p:nvSpPr>
          <p:spPr bwMode="auto">
            <a:xfrm>
              <a:off x="2544" y="2016"/>
              <a:ext cx="0" cy="1584"/>
            </a:xfrm>
            <a:prstGeom prst="line">
              <a:avLst/>
            </a:prstGeom>
            <a:noFill/>
            <a:ln w="9525">
              <a:solidFill>
                <a:srgbClr val="0080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8629" name="Line 29"/>
            <p:cNvSpPr>
              <a:spLocks noChangeShapeType="1"/>
            </p:cNvSpPr>
            <p:nvPr/>
          </p:nvSpPr>
          <p:spPr bwMode="auto">
            <a:xfrm flipH="1">
              <a:off x="768" y="2016"/>
              <a:ext cx="1776" cy="0"/>
            </a:xfrm>
            <a:prstGeom prst="line">
              <a:avLst/>
            </a:prstGeom>
            <a:noFill/>
            <a:ln w="9525">
              <a:solidFill>
                <a:srgbClr val="0080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8630" name="Text Box 30"/>
            <p:cNvSpPr txBox="1">
              <a:spLocks noChangeArrowheads="1"/>
            </p:cNvSpPr>
            <p:nvPr/>
          </p:nvSpPr>
          <p:spPr bwMode="auto">
            <a:xfrm>
              <a:off x="3504" y="2840"/>
              <a:ext cx="1508"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solidFill>
                    <a:srgbClr val="008000"/>
                  </a:solidFill>
                </a:rPr>
                <a:t>Valor Social</a:t>
              </a:r>
            </a:p>
          </p:txBody>
        </p:sp>
      </p:grpSp>
      <p:sp>
        <p:nvSpPr>
          <p:cNvPr id="25" name="Text Box 32"/>
          <p:cNvSpPr txBox="1">
            <a:spLocks noChangeArrowheads="1"/>
          </p:cNvSpPr>
          <p:nvPr/>
        </p:nvSpPr>
        <p:spPr bwMode="auto">
          <a:xfrm>
            <a:off x="6353944" y="3200400"/>
            <a:ext cx="4926632" cy="523220"/>
          </a:xfrm>
          <a:prstGeom prst="rect">
            <a:avLst/>
          </a:prstGeom>
          <a:solidFill>
            <a:schemeClr val="accent6">
              <a:lumMod val="20000"/>
              <a:lumOff val="80000"/>
            </a:schemeClr>
          </a:solidFill>
          <a:ln w="9525">
            <a:solidFill>
              <a:srgbClr val="008000"/>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solidFill>
                  <a:srgbClr val="008000"/>
                </a:solidFill>
              </a:rPr>
              <a:t>Valor Social &gt; Valor Privado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diamond(in)">
                                      <p:cBhvr>
                                        <p:cTn id="12"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263352" y="1340768"/>
            <a:ext cx="11665296" cy="4886325"/>
          </a:xfrm>
          <a:prstGeom prst="rect">
            <a:avLst/>
          </a:prstGeom>
          <a:noFill/>
          <a:ln w="9525">
            <a:noFill/>
            <a:miter lim="800000"/>
            <a:headEnd/>
            <a:tailEnd/>
          </a:ln>
        </p:spPr>
        <p:txBody>
          <a:bodyPr/>
          <a:lstStyle/>
          <a:p>
            <a:pPr marL="457200" indent="-457200" algn="just">
              <a:spcBef>
                <a:spcPct val="20000"/>
              </a:spcBef>
              <a:buSzPct val="75000"/>
              <a:buFont typeface="Arial" panose="020B0604020202020204" pitchFamily="34" charset="0"/>
              <a:buChar char="•"/>
              <a:defRPr/>
            </a:pPr>
            <a:r>
              <a:rPr lang="en-US" sz="4000" b="0" kern="0" dirty="0">
                <a:solidFill>
                  <a:schemeClr val="tx1"/>
                </a:solidFill>
                <a:latin typeface="Calibri" panose="020F0502020204030204" pitchFamily="34" charset="0"/>
                <a:cs typeface="Calibri" panose="020F0502020204030204" pitchFamily="34" charset="0"/>
              </a:rPr>
              <a:t>A </a:t>
            </a:r>
            <a:r>
              <a:rPr lang="en-US" sz="4000" b="0" kern="0" dirty="0" err="1">
                <a:solidFill>
                  <a:schemeClr val="tx1"/>
                </a:solidFill>
                <a:latin typeface="Calibri" panose="020F0502020204030204" pitchFamily="34" charset="0"/>
                <a:cs typeface="Calibri" panose="020F0502020204030204" pitchFamily="34" charset="0"/>
              </a:rPr>
              <a:t>quantidade</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socialmente</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ótima</a:t>
            </a:r>
            <a:r>
              <a:rPr lang="en-US" sz="4000" b="0" kern="0" dirty="0">
                <a:solidFill>
                  <a:schemeClr val="tx1"/>
                </a:solidFill>
                <a:latin typeface="Calibri" panose="020F0502020204030204" pitchFamily="34" charset="0"/>
                <a:cs typeface="Calibri" panose="020F0502020204030204" pitchFamily="34" charset="0"/>
              </a:rPr>
              <a:t> é </a:t>
            </a:r>
            <a:r>
              <a:rPr lang="en-US" sz="4000" b="0" kern="0" dirty="0" err="1">
                <a:solidFill>
                  <a:schemeClr val="tx1"/>
                </a:solidFill>
                <a:latin typeface="Calibri" panose="020F0502020204030204" pitchFamily="34" charset="0"/>
                <a:cs typeface="Calibri" panose="020F0502020204030204" pitchFamily="34" charset="0"/>
              </a:rPr>
              <a:t>maior</a:t>
            </a:r>
            <a:r>
              <a:rPr lang="en-US" sz="4000" b="0" kern="0" dirty="0">
                <a:solidFill>
                  <a:schemeClr val="tx1"/>
                </a:solidFill>
                <a:latin typeface="Calibri" panose="020F0502020204030204" pitchFamily="34" charset="0"/>
                <a:cs typeface="Calibri" panose="020F0502020204030204" pitchFamily="34" charset="0"/>
              </a:rPr>
              <a:t> do </a:t>
            </a:r>
            <a:r>
              <a:rPr lang="en-US" sz="4000" b="0" kern="0" dirty="0" err="1">
                <a:solidFill>
                  <a:schemeClr val="tx1"/>
                </a:solidFill>
                <a:latin typeface="Calibri" panose="020F0502020204030204" pitchFamily="34" charset="0"/>
                <a:cs typeface="Calibri" panose="020F0502020204030204" pitchFamily="34" charset="0"/>
              </a:rPr>
              <a:t>que</a:t>
            </a:r>
            <a:r>
              <a:rPr lang="en-US" sz="4000" b="0" kern="0" dirty="0">
                <a:solidFill>
                  <a:schemeClr val="tx1"/>
                </a:solidFill>
                <a:latin typeface="Calibri" panose="020F0502020204030204" pitchFamily="34" charset="0"/>
                <a:cs typeface="Calibri" panose="020F0502020204030204" pitchFamily="34" charset="0"/>
              </a:rPr>
              <a:t> a </a:t>
            </a:r>
            <a:r>
              <a:rPr lang="en-US" sz="4000" b="0" kern="0" dirty="0" err="1">
                <a:solidFill>
                  <a:schemeClr val="tx1"/>
                </a:solidFill>
                <a:latin typeface="Calibri" panose="020F0502020204030204" pitchFamily="34" charset="0"/>
                <a:cs typeface="Calibri" panose="020F0502020204030204" pitchFamily="34" charset="0"/>
              </a:rPr>
              <a:t>quantidade</a:t>
            </a:r>
            <a:r>
              <a:rPr lang="en-US" sz="4000" b="0" kern="0" dirty="0">
                <a:solidFill>
                  <a:schemeClr val="tx1"/>
                </a:solidFill>
                <a:latin typeface="Calibri" panose="020F0502020204030204" pitchFamily="34" charset="0"/>
                <a:cs typeface="Calibri" panose="020F0502020204030204" pitchFamily="34" charset="0"/>
              </a:rPr>
              <a:t> de </a:t>
            </a:r>
            <a:r>
              <a:rPr lang="en-US" sz="4000" b="0" kern="0" dirty="0" err="1">
                <a:solidFill>
                  <a:schemeClr val="tx1"/>
                </a:solidFill>
                <a:latin typeface="Calibri" panose="020F0502020204030204" pitchFamily="34" charset="0"/>
                <a:cs typeface="Calibri" panose="020F0502020204030204" pitchFamily="34" charset="0"/>
              </a:rPr>
              <a:t>equilíbrio</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que</a:t>
            </a:r>
            <a:r>
              <a:rPr lang="en-US" sz="4000" b="0" kern="0" dirty="0">
                <a:solidFill>
                  <a:schemeClr val="tx1"/>
                </a:solidFill>
                <a:latin typeface="Calibri" panose="020F0502020204030204" pitchFamily="34" charset="0"/>
                <a:cs typeface="Calibri" panose="020F0502020204030204" pitchFamily="34" charset="0"/>
              </a:rPr>
              <a:t> é </a:t>
            </a:r>
            <a:r>
              <a:rPr lang="en-US" sz="4000" b="0" kern="0" dirty="0" err="1">
                <a:solidFill>
                  <a:schemeClr val="tx1"/>
                </a:solidFill>
                <a:latin typeface="Calibri" panose="020F0502020204030204" pitchFamily="34" charset="0"/>
                <a:cs typeface="Calibri" panose="020F0502020204030204" pitchFamily="34" charset="0"/>
              </a:rPr>
              <a:t>determinada</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pelo</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mercado</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privado</a:t>
            </a:r>
            <a:r>
              <a:rPr lang="en-US" sz="4000" b="0" kern="0" dirty="0">
                <a:solidFill>
                  <a:schemeClr val="tx1"/>
                </a:solidFill>
                <a:latin typeface="Calibri" panose="020F0502020204030204" pitchFamily="34" charset="0"/>
                <a:cs typeface="Calibri" panose="020F0502020204030204" pitchFamily="34" charset="0"/>
              </a:rPr>
              <a:t>.</a:t>
            </a:r>
          </a:p>
          <a:p>
            <a:pPr marL="457200" indent="-457200" algn="just">
              <a:spcBef>
                <a:spcPct val="20000"/>
              </a:spcBef>
              <a:buSzPct val="75000"/>
              <a:buFont typeface="Arial" panose="020B0604020202020204" pitchFamily="34" charset="0"/>
              <a:buChar char="•"/>
              <a:defRPr/>
            </a:pPr>
            <a:endParaRPr lang="en-US" sz="1200" b="0" kern="0" dirty="0">
              <a:solidFill>
                <a:schemeClr val="tx1"/>
              </a:solidFill>
              <a:latin typeface="Calibri" panose="020F0502020204030204" pitchFamily="34" charset="0"/>
              <a:cs typeface="Calibri" panose="020F0502020204030204" pitchFamily="34" charset="0"/>
            </a:endParaRPr>
          </a:p>
          <a:p>
            <a:pPr marL="457200" indent="-457200" algn="just">
              <a:spcBef>
                <a:spcPct val="20000"/>
              </a:spcBef>
              <a:buSzPct val="75000"/>
              <a:buFont typeface="Arial" panose="020B0604020202020204" pitchFamily="34" charset="0"/>
              <a:buChar char="•"/>
              <a:defRPr/>
            </a:pPr>
            <a:r>
              <a:rPr lang="en-US" sz="4000" b="0" kern="0" dirty="0">
                <a:solidFill>
                  <a:schemeClr val="tx1"/>
                </a:solidFill>
                <a:latin typeface="Calibri" panose="020F0502020204030204" pitchFamily="34" charset="0"/>
                <a:cs typeface="Calibri" panose="020F0502020204030204" pitchFamily="34" charset="0"/>
              </a:rPr>
              <a:t>No </a:t>
            </a:r>
            <a:r>
              <a:rPr lang="en-US" sz="4000" b="0" kern="0" dirty="0" err="1">
                <a:solidFill>
                  <a:schemeClr val="tx1"/>
                </a:solidFill>
                <a:latin typeface="Calibri" panose="020F0502020204030204" pitchFamily="34" charset="0"/>
                <a:cs typeface="Calibri" panose="020F0502020204030204" pitchFamily="34" charset="0"/>
              </a:rPr>
              <a:t>caso</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da</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externalidade</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positiva</a:t>
            </a:r>
            <a:r>
              <a:rPr lang="en-US" sz="4000" b="0" kern="0" dirty="0">
                <a:solidFill>
                  <a:schemeClr val="tx1"/>
                </a:solidFill>
                <a:latin typeface="Calibri" panose="020F0502020204030204" pitchFamily="34" charset="0"/>
                <a:cs typeface="Calibri" panose="020F0502020204030204" pitchFamily="34" charset="0"/>
              </a:rPr>
              <a:t>, o </a:t>
            </a:r>
            <a:r>
              <a:rPr lang="en-US" sz="4000" b="0" kern="0" dirty="0" err="1">
                <a:solidFill>
                  <a:schemeClr val="tx1"/>
                </a:solidFill>
                <a:latin typeface="Calibri" panose="020F0502020204030204" pitchFamily="34" charset="0"/>
                <a:cs typeface="Calibri" panose="020F0502020204030204" pitchFamily="34" charset="0"/>
              </a:rPr>
              <a:t>governo</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poderá</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internalizá</a:t>
            </a:r>
            <a:r>
              <a:rPr lang="en-US" sz="4000" b="0" kern="0" dirty="0">
                <a:solidFill>
                  <a:schemeClr val="tx1"/>
                </a:solidFill>
                <a:latin typeface="Calibri" panose="020F0502020204030204" pitchFamily="34" charset="0"/>
                <a:cs typeface="Calibri" panose="020F0502020204030204" pitchFamily="34" charset="0"/>
              </a:rPr>
              <a:t>-la </a:t>
            </a:r>
            <a:r>
              <a:rPr lang="en-US" sz="4000" b="0" kern="0" dirty="0" err="1">
                <a:solidFill>
                  <a:schemeClr val="tx1"/>
                </a:solidFill>
                <a:latin typeface="Calibri" panose="020F0502020204030204" pitchFamily="34" charset="0"/>
                <a:cs typeface="Calibri" panose="020F0502020204030204" pitchFamily="34" charset="0"/>
              </a:rPr>
              <a:t>ao</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lançar</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mão</a:t>
            </a:r>
            <a:r>
              <a:rPr lang="en-US" sz="4000" b="0" kern="0" dirty="0">
                <a:solidFill>
                  <a:schemeClr val="tx1"/>
                </a:solidFill>
                <a:latin typeface="Calibri" panose="020F0502020204030204" pitchFamily="34" charset="0"/>
                <a:cs typeface="Calibri" panose="020F0502020204030204" pitchFamily="34" charset="0"/>
              </a:rPr>
              <a:t> de um </a:t>
            </a:r>
            <a:r>
              <a:rPr lang="en-US" sz="4000" b="0" kern="0" dirty="0" err="1">
                <a:solidFill>
                  <a:schemeClr val="tx1"/>
                </a:solidFill>
                <a:latin typeface="Calibri" panose="020F0502020204030204" pitchFamily="34" charset="0"/>
                <a:cs typeface="Calibri" panose="020F0502020204030204" pitchFamily="34" charset="0"/>
              </a:rPr>
              <a:t>subsídio</a:t>
            </a:r>
            <a:r>
              <a:rPr lang="en-US" sz="4000" b="0" kern="0" dirty="0">
                <a:solidFill>
                  <a:schemeClr val="tx1"/>
                </a:solidFill>
                <a:latin typeface="Calibri" panose="020F0502020204030204" pitchFamily="34" charset="0"/>
                <a:cs typeface="Calibri" panose="020F0502020204030204" pitchFamily="34" charset="0"/>
              </a:rPr>
              <a:t>.</a:t>
            </a:r>
          </a:p>
          <a:p>
            <a:pPr marL="457200" indent="-457200" algn="just">
              <a:spcBef>
                <a:spcPct val="20000"/>
              </a:spcBef>
              <a:buSzPct val="75000"/>
              <a:buFont typeface="Arial" panose="020B0604020202020204" pitchFamily="34" charset="0"/>
              <a:buChar char="•"/>
              <a:defRPr/>
            </a:pPr>
            <a:endParaRPr lang="pt-BR" sz="4000" b="0" kern="0" dirty="0">
              <a:solidFill>
                <a:schemeClr val="tx1"/>
              </a:solidFill>
              <a:latin typeface="Calibri" panose="020F0502020204030204" pitchFamily="34" charset="0"/>
              <a:cs typeface="Calibri" panose="020F0502020204030204" pitchFamily="34" charset="0"/>
            </a:endParaRPr>
          </a:p>
        </p:txBody>
      </p:sp>
      <p:sp>
        <p:nvSpPr>
          <p:cNvPr id="6" name="Rectangle 2"/>
          <p:cNvSpPr>
            <a:spLocks noGrp="1" noChangeArrowheads="1"/>
          </p:cNvSpPr>
          <p:nvPr>
            <p:ph type="title"/>
          </p:nvPr>
        </p:nvSpPr>
        <p:spPr>
          <a:xfrm>
            <a:off x="1343472" y="332656"/>
            <a:ext cx="9172129" cy="701675"/>
          </a:xfrm>
        </p:spPr>
        <p:txBody>
          <a:bodyPr/>
          <a:lstStyle/>
          <a:p>
            <a:pPr algn="ctr"/>
            <a:r>
              <a:rPr lang="en-US" altLang="en-US" sz="4800" b="1" dirty="0" err="1">
                <a:solidFill>
                  <a:schemeClr val="tx1"/>
                </a:solidFill>
                <a:latin typeface="Calibri" panose="020F0502020204030204" pitchFamily="34" charset="0"/>
                <a:cs typeface="Calibri" panose="020F0502020204030204" pitchFamily="34" charset="0"/>
              </a:rPr>
              <a:t>Externalidades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Positivas</a:t>
            </a:r>
            <a:endParaRPr lang="en-US" altLang="en-US" sz="4800" b="1"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983432" y="29493"/>
            <a:ext cx="10585176" cy="1311275"/>
          </a:xfrm>
        </p:spPr>
        <p:txBody>
          <a:bodyPr/>
          <a:lstStyle/>
          <a:p>
            <a:pPr algn="ctr"/>
            <a:r>
              <a:rPr lang="en-US" altLang="en-US" sz="4800" b="1" dirty="0" err="1">
                <a:solidFill>
                  <a:schemeClr val="tx1"/>
                </a:solidFill>
                <a:latin typeface="Calibri" panose="020F0502020204030204" pitchFamily="34" charset="0"/>
                <a:cs typeface="Calibri" panose="020F0502020204030204" pitchFamily="34" charset="0"/>
              </a:rPr>
              <a:t>Soluções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Privadas</a:t>
            </a:r>
            <a:r>
              <a:rPr lang="en-US" altLang="en-US" sz="4800" b="1" dirty="0">
                <a:solidFill>
                  <a:schemeClr val="tx1"/>
                </a:solidFill>
                <a:latin typeface="Calibri" panose="020F0502020204030204" pitchFamily="34" charset="0"/>
                <a:cs typeface="Calibri" panose="020F0502020204030204" pitchFamily="34" charset="0"/>
              </a:rPr>
              <a:t> Para as </a:t>
            </a:r>
            <a:r>
              <a:rPr lang="en-US" altLang="en-US" sz="4800" b="1" dirty="0" err="1">
                <a:solidFill>
                  <a:schemeClr val="tx1"/>
                </a:solidFill>
                <a:latin typeface="Calibri" panose="020F0502020204030204" pitchFamily="34" charset="0"/>
                <a:cs typeface="Calibri" panose="020F0502020204030204" pitchFamily="34" charset="0"/>
              </a:rPr>
              <a:t>Externalidades</a:t>
            </a:r>
            <a:r>
              <a:rPr lang="en-US" altLang="en-US" sz="4800" b="1" dirty="0">
                <a:solidFill>
                  <a:schemeClr val="tx1"/>
                </a:solidFill>
                <a:latin typeface="Calibri" panose="020F0502020204030204" pitchFamily="34" charset="0"/>
                <a:cs typeface="Calibri" panose="020F0502020204030204" pitchFamily="34" charset="0"/>
              </a:rPr>
              <a:t> </a:t>
            </a:r>
          </a:p>
        </p:txBody>
      </p:sp>
      <p:sp>
        <p:nvSpPr>
          <p:cNvPr id="10" name="Rectangle 3"/>
          <p:cNvSpPr txBox="1">
            <a:spLocks noChangeArrowheads="1"/>
          </p:cNvSpPr>
          <p:nvPr/>
        </p:nvSpPr>
        <p:spPr bwMode="auto">
          <a:xfrm>
            <a:off x="191344" y="1245096"/>
            <a:ext cx="11809312" cy="3048000"/>
          </a:xfrm>
          <a:prstGeom prst="rect">
            <a:avLst/>
          </a:prstGeom>
          <a:noFill/>
          <a:ln w="9525">
            <a:noFill/>
            <a:miter lim="800000"/>
            <a:headEnd/>
            <a:tailEnd/>
          </a:ln>
        </p:spPr>
        <p:txBody>
          <a:bodyPr/>
          <a:lstStyle/>
          <a:p>
            <a:pPr marL="571500" indent="-571500" algn="just">
              <a:lnSpc>
                <a:spcPct val="80000"/>
              </a:lnSpc>
              <a:spcBef>
                <a:spcPct val="20000"/>
              </a:spcBef>
              <a:buSzPct val="100000"/>
              <a:buFont typeface="Arial" panose="020B0604020202020204" pitchFamily="34" charset="0"/>
              <a:buChar char="•"/>
              <a:defRPr/>
            </a:pPr>
            <a:r>
              <a:rPr lang="en-US" sz="4000" kern="0" dirty="0">
                <a:solidFill>
                  <a:schemeClr val="tx1"/>
                </a:solidFill>
                <a:latin typeface="Calibri" panose="020F0502020204030204" pitchFamily="34" charset="0"/>
                <a:cs typeface="Calibri" panose="020F0502020204030204" pitchFamily="34" charset="0"/>
              </a:rPr>
              <a:t>O </a:t>
            </a:r>
            <a:r>
              <a:rPr lang="en-US" sz="4000" kern="0" dirty="0" err="1">
                <a:solidFill>
                  <a:schemeClr val="tx1"/>
                </a:solidFill>
                <a:latin typeface="Calibri" panose="020F0502020204030204" pitchFamily="34" charset="0"/>
                <a:cs typeface="Calibri" panose="020F0502020204030204" pitchFamily="34" charset="0"/>
              </a:rPr>
              <a:t>Teorema</a:t>
            </a:r>
            <a:r>
              <a:rPr lang="en-US" sz="4000" kern="0" dirty="0">
                <a:solidFill>
                  <a:schemeClr val="tx1"/>
                </a:solidFill>
                <a:latin typeface="Calibri" panose="020F0502020204030204" pitchFamily="34" charset="0"/>
                <a:cs typeface="Calibri" panose="020F0502020204030204" pitchFamily="34" charset="0"/>
              </a:rPr>
              <a:t> de Coase:</a:t>
            </a:r>
          </a:p>
          <a:p>
            <a:pPr marL="609600" indent="-609600" algn="just">
              <a:lnSpc>
                <a:spcPct val="80000"/>
              </a:lnSpc>
              <a:spcBef>
                <a:spcPct val="20000"/>
              </a:spcBef>
              <a:buSzPct val="100000"/>
              <a:buFont typeface="Arial" panose="020B0604020202020204" pitchFamily="34" charset="0"/>
              <a:buChar char="•"/>
              <a:defRPr/>
            </a:pPr>
            <a:endParaRPr lang="en-US" sz="600" kern="0" dirty="0">
              <a:solidFill>
                <a:schemeClr val="tx1"/>
              </a:solidFill>
              <a:latin typeface="Calibri" panose="020F0502020204030204" pitchFamily="34" charset="0"/>
              <a:cs typeface="Calibri" panose="020F0502020204030204" pitchFamily="34" charset="0"/>
            </a:endParaRPr>
          </a:p>
          <a:p>
            <a:pPr marL="1028700" lvl="1" indent="-571500" algn="just">
              <a:spcBef>
                <a:spcPct val="20000"/>
              </a:spcBef>
              <a:buSzPct val="100000"/>
              <a:buFont typeface="Arial" panose="020B0604020202020204" pitchFamily="34" charset="0"/>
              <a:buChar char="•"/>
              <a:defRPr/>
            </a:pPr>
            <a:r>
              <a:rPr lang="en-US" sz="4000" b="0" kern="0" dirty="0">
                <a:solidFill>
                  <a:schemeClr val="tx1"/>
                </a:solidFill>
                <a:latin typeface="Calibri" panose="020F0502020204030204" pitchFamily="34" charset="0"/>
                <a:cs typeface="Calibri" panose="020F0502020204030204" pitchFamily="34" charset="0"/>
              </a:rPr>
              <a:t>Se </a:t>
            </a:r>
            <a:r>
              <a:rPr lang="en-US" sz="4000" b="0" kern="0" dirty="0" err="1">
                <a:solidFill>
                  <a:schemeClr val="tx1"/>
                </a:solidFill>
                <a:latin typeface="Calibri" panose="020F0502020204030204" pitchFamily="34" charset="0"/>
                <a:cs typeface="Calibri" panose="020F0502020204030204" pitchFamily="34" charset="0"/>
              </a:rPr>
              <a:t>os</a:t>
            </a:r>
            <a:r>
              <a:rPr lang="en-US" sz="4000" b="0" kern="0" dirty="0">
                <a:solidFill>
                  <a:schemeClr val="tx1"/>
                </a:solidFill>
                <a:latin typeface="Calibri" panose="020F0502020204030204" pitchFamily="34" charset="0"/>
                <a:cs typeface="Calibri" panose="020F0502020204030204" pitchFamily="34" charset="0"/>
              </a:rPr>
              <a:t> </a:t>
            </a:r>
            <a:r>
              <a:rPr lang="en-US" sz="4000" kern="0" dirty="0" err="1">
                <a:solidFill>
                  <a:schemeClr val="tx1"/>
                </a:solidFill>
                <a:latin typeface="Calibri" panose="020F0502020204030204" pitchFamily="34" charset="0"/>
                <a:cs typeface="Calibri" panose="020F0502020204030204" pitchFamily="34" charset="0"/>
              </a:rPr>
              <a:t>custos</a:t>
            </a:r>
            <a:r>
              <a:rPr lang="en-US" sz="4000" kern="0" dirty="0">
                <a:solidFill>
                  <a:schemeClr val="tx1"/>
                </a:solidFill>
                <a:latin typeface="Calibri" panose="020F0502020204030204" pitchFamily="34" charset="0"/>
                <a:cs typeface="Calibri" panose="020F0502020204030204" pitchFamily="34" charset="0"/>
              </a:rPr>
              <a:t> de </a:t>
            </a:r>
            <a:r>
              <a:rPr lang="en-US" sz="4000" kern="0" dirty="0" err="1">
                <a:solidFill>
                  <a:schemeClr val="tx1"/>
                </a:solidFill>
                <a:latin typeface="Calibri" panose="020F0502020204030204" pitchFamily="34" charset="0"/>
                <a:cs typeface="Calibri" panose="020F0502020204030204" pitchFamily="34" charset="0"/>
              </a:rPr>
              <a:t>transação</a:t>
            </a:r>
            <a:r>
              <a:rPr lang="en-US" sz="4000" kern="0" dirty="0">
                <a:solidFill>
                  <a:schemeClr val="tx1"/>
                </a:solidFill>
                <a:latin typeface="Calibri" panose="020F0502020204030204" pitchFamily="34" charset="0"/>
                <a:cs typeface="Calibri" panose="020F0502020204030204" pitchFamily="34" charset="0"/>
              </a:rPr>
              <a:t> </a:t>
            </a:r>
            <a:r>
              <a:rPr lang="en-US" sz="4000" kern="0" dirty="0" err="1">
                <a:solidFill>
                  <a:schemeClr val="tx1"/>
                </a:solidFill>
                <a:latin typeface="Calibri" panose="020F0502020204030204" pitchFamily="34" charset="0"/>
                <a:cs typeface="Calibri" panose="020F0502020204030204" pitchFamily="34" charset="0"/>
              </a:rPr>
              <a:t>são</a:t>
            </a:r>
            <a:r>
              <a:rPr lang="en-US" sz="4000" kern="0" dirty="0">
                <a:solidFill>
                  <a:schemeClr val="tx1"/>
                </a:solidFill>
                <a:latin typeface="Calibri" panose="020F0502020204030204" pitchFamily="34" charset="0"/>
                <a:cs typeface="Calibri" panose="020F0502020204030204" pitchFamily="34" charset="0"/>
              </a:rPr>
              <a:t> </a:t>
            </a:r>
            <a:r>
              <a:rPr lang="en-US" sz="4000" kern="0" dirty="0" err="1">
                <a:solidFill>
                  <a:schemeClr val="tx1"/>
                </a:solidFill>
                <a:latin typeface="Calibri" panose="020F0502020204030204" pitchFamily="34" charset="0"/>
                <a:cs typeface="Calibri" panose="020F0502020204030204" pitchFamily="34" charset="0"/>
              </a:rPr>
              <a:t>desprezíveis</a:t>
            </a:r>
            <a:r>
              <a:rPr lang="en-US" sz="4000" b="0" kern="0" dirty="0">
                <a:solidFill>
                  <a:schemeClr val="tx1"/>
                </a:solidFill>
                <a:latin typeface="Calibri" panose="020F0502020204030204" pitchFamily="34" charset="0"/>
                <a:cs typeface="Calibri" panose="020F0502020204030204" pitchFamily="34" charset="0"/>
              </a:rPr>
              <a:t>, a </a:t>
            </a:r>
            <a:r>
              <a:rPr lang="en-US" sz="4000" b="0" kern="0" dirty="0" err="1">
                <a:solidFill>
                  <a:schemeClr val="tx1"/>
                </a:solidFill>
                <a:latin typeface="Calibri" panose="020F0502020204030204" pitchFamily="34" charset="0"/>
                <a:cs typeface="Calibri" panose="020F0502020204030204" pitchFamily="34" charset="0"/>
              </a:rPr>
              <a:t>atribuição</a:t>
            </a:r>
            <a:r>
              <a:rPr lang="en-US" sz="4000" b="0" kern="0" dirty="0">
                <a:solidFill>
                  <a:schemeClr val="tx1"/>
                </a:solidFill>
                <a:latin typeface="Calibri" panose="020F0502020204030204" pitchFamily="34" charset="0"/>
                <a:cs typeface="Calibri" panose="020F0502020204030204" pitchFamily="34" charset="0"/>
              </a:rPr>
              <a:t> de </a:t>
            </a:r>
            <a:r>
              <a:rPr lang="en-US" sz="4000" kern="0" dirty="0" err="1">
                <a:solidFill>
                  <a:schemeClr val="tx1"/>
                </a:solidFill>
                <a:latin typeface="Calibri" panose="020F0502020204030204" pitchFamily="34" charset="0"/>
                <a:cs typeface="Calibri" panose="020F0502020204030204" pitchFamily="34" charset="0"/>
              </a:rPr>
              <a:t>direitos</a:t>
            </a:r>
            <a:r>
              <a:rPr lang="en-US" sz="4000" kern="0" dirty="0">
                <a:solidFill>
                  <a:schemeClr val="tx1"/>
                </a:solidFill>
                <a:latin typeface="Calibri" panose="020F0502020204030204" pitchFamily="34" charset="0"/>
                <a:cs typeface="Calibri" panose="020F0502020204030204" pitchFamily="34" charset="0"/>
              </a:rPr>
              <a:t> de </a:t>
            </a:r>
            <a:r>
              <a:rPr lang="en-US" sz="4000" kern="0" dirty="0" err="1">
                <a:solidFill>
                  <a:schemeClr val="tx1"/>
                </a:solidFill>
                <a:latin typeface="Calibri" panose="020F0502020204030204" pitchFamily="34" charset="0"/>
                <a:cs typeface="Calibri" panose="020F0502020204030204" pitchFamily="34" charset="0"/>
              </a:rPr>
              <a:t>propriedade</a:t>
            </a:r>
            <a:r>
              <a:rPr lang="en-US" sz="4000" kern="0" dirty="0">
                <a:solidFill>
                  <a:schemeClr val="tx1"/>
                </a:solidFill>
                <a:latin typeface="Calibri" panose="020F0502020204030204" pitchFamily="34" charset="0"/>
                <a:cs typeface="Calibri" panose="020F0502020204030204" pitchFamily="34" charset="0"/>
              </a:rPr>
              <a:t> </a:t>
            </a:r>
            <a:r>
              <a:rPr lang="en-US" sz="4000" kern="0" dirty="0" err="1">
                <a:solidFill>
                  <a:schemeClr val="tx1"/>
                </a:solidFill>
                <a:latin typeface="Calibri" panose="020F0502020204030204" pitchFamily="34" charset="0"/>
                <a:cs typeface="Calibri" panose="020F0502020204030204" pitchFamily="34" charset="0"/>
              </a:rPr>
              <a:t>bem</a:t>
            </a:r>
            <a:r>
              <a:rPr lang="en-US" sz="4000" kern="0" dirty="0">
                <a:solidFill>
                  <a:schemeClr val="tx1"/>
                </a:solidFill>
                <a:latin typeface="Calibri" panose="020F0502020204030204" pitchFamily="34" charset="0"/>
                <a:cs typeface="Calibri" panose="020F0502020204030204" pitchFamily="34" charset="0"/>
              </a:rPr>
              <a:t> </a:t>
            </a:r>
            <a:r>
              <a:rPr lang="en-US" sz="4000" kern="0" dirty="0" err="1">
                <a:solidFill>
                  <a:schemeClr val="tx1"/>
                </a:solidFill>
                <a:latin typeface="Calibri" panose="020F0502020204030204" pitchFamily="34" charset="0"/>
                <a:cs typeface="Calibri" panose="020F0502020204030204" pitchFamily="34" charset="0"/>
              </a:rPr>
              <a:t>definidos</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aos</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agentes</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econômicos</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poderá</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eliminar</a:t>
            </a:r>
            <a:r>
              <a:rPr lang="en-US" sz="4000" b="0" kern="0" dirty="0">
                <a:solidFill>
                  <a:schemeClr val="tx1"/>
                </a:solidFill>
                <a:latin typeface="Calibri" panose="020F0502020204030204" pitchFamily="34" charset="0"/>
                <a:cs typeface="Calibri" panose="020F0502020204030204" pitchFamily="34" charset="0"/>
              </a:rPr>
              <a:t> a </a:t>
            </a:r>
            <a:r>
              <a:rPr lang="en-US" sz="4000" b="0" kern="0" dirty="0" err="1">
                <a:solidFill>
                  <a:schemeClr val="tx1"/>
                </a:solidFill>
                <a:latin typeface="Calibri" panose="020F0502020204030204" pitchFamily="34" charset="0"/>
                <a:cs typeface="Calibri" panose="020F0502020204030204" pitchFamily="34" charset="0"/>
              </a:rPr>
              <a:t>ineficiência</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gerada</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pelas</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externalidades</a:t>
            </a:r>
            <a:r>
              <a:rPr lang="en-US" sz="4000" b="0" kern="0" dirty="0">
                <a:solidFill>
                  <a:schemeClr val="tx1"/>
                </a:solidFill>
                <a:latin typeface="Calibri" panose="020F0502020204030204" pitchFamily="34" charset="0"/>
                <a:cs typeface="Calibri" panose="020F0502020204030204" pitchFamily="34" charset="0"/>
              </a:rPr>
              <a:t>. </a:t>
            </a:r>
          </a:p>
        </p:txBody>
      </p:sp>
      <p:sp>
        <p:nvSpPr>
          <p:cNvPr id="11" name="Text Box 4"/>
          <p:cNvSpPr txBox="1">
            <a:spLocks noChangeArrowheads="1"/>
          </p:cNvSpPr>
          <p:nvPr/>
        </p:nvSpPr>
        <p:spPr bwMode="auto">
          <a:xfrm>
            <a:off x="335360" y="4822701"/>
            <a:ext cx="11665296" cy="1846659"/>
          </a:xfrm>
          <a:prstGeom prst="rect">
            <a:avLst/>
          </a:prstGeom>
          <a:solidFill>
            <a:schemeClr val="bg1">
              <a:lumMod val="95000"/>
            </a:schemeClr>
          </a:solidFill>
          <a:ln w="9525">
            <a:solidFill>
              <a:srgbClr val="000000"/>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buClrTx/>
              <a:buSzPct val="135000"/>
              <a:buNone/>
              <a:defRPr/>
            </a:pPr>
            <a:r>
              <a:rPr lang="en-US" altLang="en-US" sz="3800" dirty="0">
                <a:latin typeface="Calibri" panose="020F0502020204030204" pitchFamily="34" charset="0"/>
                <a:cs typeface="Calibri" panose="020F0502020204030204" pitchFamily="34" charset="0"/>
              </a:rPr>
              <a:t>Segundo Coase, </a:t>
            </a:r>
            <a:r>
              <a:rPr lang="en-US" altLang="en-US" sz="3800" dirty="0" err="1">
                <a:latin typeface="Calibri" panose="020F0502020204030204" pitchFamily="34" charset="0"/>
                <a:cs typeface="Calibri" panose="020F0502020204030204" pitchFamily="34" charset="0"/>
              </a:rPr>
              <a:t>resultado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eficiente</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poderá</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ser</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obtido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independentemente</a:t>
            </a:r>
            <a:r>
              <a:rPr lang="en-US" altLang="en-US" sz="3800" dirty="0">
                <a:latin typeface="Calibri" panose="020F0502020204030204" pitchFamily="34" charset="0"/>
                <a:cs typeface="Calibri" panose="020F0502020204030204" pitchFamily="34" charset="0"/>
              </a:rPr>
              <a:t> de </a:t>
            </a:r>
            <a:r>
              <a:rPr lang="en-US" altLang="en-US" sz="3800" dirty="0" err="1">
                <a:latin typeface="Calibri" panose="020F0502020204030204" pitchFamily="34" charset="0"/>
                <a:cs typeface="Calibri" panose="020F0502020204030204" pitchFamily="34" charset="0"/>
              </a:rPr>
              <a:t>como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os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direitos</a:t>
            </a:r>
            <a:r>
              <a:rPr lang="en-US" altLang="en-US" sz="3800" dirty="0">
                <a:latin typeface="Calibri" panose="020F0502020204030204" pitchFamily="34" charset="0"/>
                <a:cs typeface="Calibri" panose="020F0502020204030204" pitchFamily="34" charset="0"/>
              </a:rPr>
              <a:t> de </a:t>
            </a:r>
            <a:r>
              <a:rPr lang="en-US" altLang="en-US" sz="3800" dirty="0" err="1">
                <a:latin typeface="Calibri" panose="020F0502020204030204" pitchFamily="34" charset="0"/>
                <a:cs typeface="Calibri" panose="020F0502020204030204" pitchFamily="34" charset="0"/>
              </a:rPr>
              <a:t>propriedade</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são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inicialmente</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distribuídos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caso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BMg</a:t>
            </a:r>
            <a:r>
              <a:rPr lang="en-US" altLang="en-US" sz="3800" dirty="0">
                <a:latin typeface="Calibri" panose="020F0502020204030204" pitchFamily="34" charset="0"/>
                <a:cs typeface="Calibri" panose="020F0502020204030204" pitchFamily="34" charset="0"/>
              </a:rPr>
              <a:t> &gt; </a:t>
            </a:r>
            <a:r>
              <a:rPr lang="en-US" altLang="en-US" sz="3800" dirty="0" err="1">
                <a:latin typeface="Calibri" panose="020F0502020204030204" pitchFamily="34" charset="0"/>
                <a:cs typeface="Calibri" panose="020F0502020204030204" pitchFamily="34" charset="0"/>
              </a:rPr>
              <a:t>CMg</a:t>
            </a:r>
            <a:r>
              <a:rPr lang="en-US" altLang="en-US" sz="3800" dirty="0">
                <a:latin typeface="Calibri" panose="020F0502020204030204" pitchFamily="34" charset="0"/>
                <a:cs typeface="Calibri" panose="020F050202020403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anim calcmode="lin" valueType="num">
                                      <p:cBhvr additive="base">
                                        <p:cTn id="11" dur="500" fill="hold"/>
                                        <p:tgtEl>
                                          <p:spTgt spid="10">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utoUpdateAnimBg="0"/>
      <p:bldP spid="11" grpId="0" animBg="1" autoUpdateAnimBg="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91344" y="1220639"/>
            <a:ext cx="11737303" cy="1152128"/>
          </a:xfrm>
        </p:spPr>
        <p:txBody>
          <a:bodyPr/>
          <a:lstStyle/>
          <a:p>
            <a:r>
              <a:rPr lang="pt-BR" sz="4200" b="1" dirty="0">
                <a:latin typeface="Calibri" panose="020F0502020204030204" pitchFamily="34" charset="0"/>
                <a:cs typeface="Calibri" panose="020F0502020204030204" pitchFamily="34" charset="0"/>
              </a:rPr>
              <a:t>Aplicação do Teorema de Coase</a:t>
            </a:r>
          </a:p>
          <a:p>
            <a:endParaRPr lang="pt-BR" sz="4200" b="1" dirty="0">
              <a:latin typeface="Calibri" panose="020F0502020204030204" pitchFamily="34" charset="0"/>
              <a:cs typeface="Calibri" panose="020F0502020204030204" pitchFamily="34" charset="0"/>
            </a:endParaRPr>
          </a:p>
        </p:txBody>
      </p:sp>
      <p:sp>
        <p:nvSpPr>
          <p:cNvPr id="4" name="Rectangle 2"/>
          <p:cNvSpPr>
            <a:spLocks noGrp="1" noChangeArrowheads="1"/>
          </p:cNvSpPr>
          <p:nvPr>
            <p:ph type="title"/>
          </p:nvPr>
        </p:nvSpPr>
        <p:spPr>
          <a:xfrm>
            <a:off x="983432" y="53380"/>
            <a:ext cx="10585176" cy="1311275"/>
          </a:xfrm>
        </p:spPr>
        <p:txBody>
          <a:bodyPr/>
          <a:lstStyle/>
          <a:p>
            <a:pPr algn="ctr"/>
            <a:r>
              <a:rPr lang="en-US" altLang="en-US" sz="4800" b="1" dirty="0" err="1">
                <a:solidFill>
                  <a:schemeClr val="tx1"/>
                </a:solidFill>
                <a:latin typeface="Calibri" panose="020F0502020204030204" pitchFamily="34" charset="0"/>
                <a:cs typeface="Calibri" panose="020F0502020204030204" pitchFamily="34" charset="0"/>
              </a:rPr>
              <a:t>Soluções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Privadas</a:t>
            </a:r>
            <a:r>
              <a:rPr lang="en-US" altLang="en-US" sz="4800" b="1" dirty="0">
                <a:solidFill>
                  <a:schemeClr val="tx1"/>
                </a:solidFill>
                <a:latin typeface="Calibri" panose="020F0502020204030204" pitchFamily="34" charset="0"/>
                <a:cs typeface="Calibri" panose="020F0502020204030204" pitchFamily="34" charset="0"/>
              </a:rPr>
              <a:t> Para as </a:t>
            </a:r>
            <a:r>
              <a:rPr lang="en-US" altLang="en-US" sz="4800" b="1" dirty="0" err="1">
                <a:solidFill>
                  <a:schemeClr val="tx1"/>
                </a:solidFill>
                <a:latin typeface="Calibri" panose="020F0502020204030204" pitchFamily="34" charset="0"/>
                <a:cs typeface="Calibri" panose="020F0502020204030204" pitchFamily="34" charset="0"/>
              </a:rPr>
              <a:t>Externalidades</a:t>
            </a:r>
            <a:r>
              <a:rPr lang="en-US" altLang="en-US" sz="4800" b="1" dirty="0">
                <a:solidFill>
                  <a:schemeClr val="tx1"/>
                </a:solidFill>
                <a:latin typeface="Calibri" panose="020F0502020204030204" pitchFamily="34" charset="0"/>
                <a:cs typeface="Calibri" panose="020F0502020204030204" pitchFamily="34" charset="0"/>
              </a:rPr>
              <a:t> </a:t>
            </a:r>
          </a:p>
        </p:txBody>
      </p:sp>
      <p:sp>
        <p:nvSpPr>
          <p:cNvPr id="8" name="Espaço Reservado para Conteúdo 2"/>
          <p:cNvSpPr txBox="1">
            <a:spLocks/>
          </p:cNvSpPr>
          <p:nvPr/>
        </p:nvSpPr>
        <p:spPr bwMode="auto">
          <a:xfrm>
            <a:off x="263353" y="1868711"/>
            <a:ext cx="11665295" cy="379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629" tIns="40815" rIns="81629" bIns="40815" numCol="1" anchor="t" anchorCtr="0" compatLnSpc="1">
            <a:prstTxWarp prst="textNoShape">
              <a:avLst/>
            </a:prstTxWarp>
            <a:noAutofit/>
          </a:bodyPr>
          <a:lstStyle>
            <a:lvl1pPr marL="402632" indent="-402632" algn="l" rtl="0" eaLnBrk="1" fontAlgn="base" hangingPunct="1">
              <a:spcBef>
                <a:spcPct val="20000"/>
              </a:spcBef>
              <a:spcAft>
                <a:spcPct val="0"/>
              </a:spcAft>
              <a:buChar char="•"/>
              <a:defRPr sz="3612">
                <a:solidFill>
                  <a:schemeClr val="tx1"/>
                </a:solidFill>
                <a:latin typeface="+mn-lt"/>
                <a:ea typeface="+mn-ea"/>
                <a:cs typeface="+mn-cs"/>
              </a:defRPr>
            </a:lvl1pPr>
            <a:lvl2pPr marL="873364" indent="-335726" algn="l" rtl="0" eaLnBrk="1" fontAlgn="base" hangingPunct="1">
              <a:spcBef>
                <a:spcPct val="20000"/>
              </a:spcBef>
              <a:spcAft>
                <a:spcPct val="0"/>
              </a:spcAft>
              <a:buChar char="–"/>
              <a:defRPr sz="3236">
                <a:solidFill>
                  <a:schemeClr val="tx1"/>
                </a:solidFill>
                <a:latin typeface="+mn-lt"/>
              </a:defRPr>
            </a:lvl2pPr>
            <a:lvl3pPr marL="1342902" indent="-267625" algn="l" rtl="0" eaLnBrk="1" fontAlgn="base" hangingPunct="1">
              <a:spcBef>
                <a:spcPct val="20000"/>
              </a:spcBef>
              <a:spcAft>
                <a:spcPct val="0"/>
              </a:spcAft>
              <a:buChar char="•"/>
              <a:defRPr sz="2860">
                <a:solidFill>
                  <a:schemeClr val="tx1"/>
                </a:solidFill>
                <a:latin typeface="+mn-lt"/>
              </a:defRPr>
            </a:lvl3pPr>
            <a:lvl4pPr marL="1880540" indent="-267625" algn="l" rtl="0" eaLnBrk="1" fontAlgn="base" hangingPunct="1">
              <a:spcBef>
                <a:spcPct val="20000"/>
              </a:spcBef>
              <a:spcAft>
                <a:spcPct val="0"/>
              </a:spcAft>
              <a:buChar char="–"/>
              <a:defRPr sz="2333">
                <a:solidFill>
                  <a:schemeClr val="tx1"/>
                </a:solidFill>
                <a:latin typeface="+mn-lt"/>
              </a:defRPr>
            </a:lvl4pPr>
            <a:lvl5pPr marL="2418179" indent="-267625" algn="l" rtl="0" eaLnBrk="1" fontAlgn="base" hangingPunct="1">
              <a:spcBef>
                <a:spcPct val="20000"/>
              </a:spcBef>
              <a:spcAft>
                <a:spcPct val="0"/>
              </a:spcAft>
              <a:buChar char="»"/>
              <a:defRPr sz="2333">
                <a:solidFill>
                  <a:schemeClr val="tx1"/>
                </a:solidFill>
                <a:latin typeface="+mn-lt"/>
              </a:defRPr>
            </a:lvl5pPr>
            <a:lvl6pPr marL="2956019" indent="-268729" algn="l" rtl="0" eaLnBrk="1" fontAlgn="base" hangingPunct="1">
              <a:spcBef>
                <a:spcPct val="20000"/>
              </a:spcBef>
              <a:spcAft>
                <a:spcPct val="0"/>
              </a:spcAft>
              <a:buChar char="»"/>
              <a:defRPr sz="2370">
                <a:solidFill>
                  <a:schemeClr val="tx1"/>
                </a:solidFill>
                <a:latin typeface="+mn-lt"/>
              </a:defRPr>
            </a:lvl6pPr>
            <a:lvl7pPr marL="3493477" indent="-268729" algn="l" rtl="0" eaLnBrk="1" fontAlgn="base" hangingPunct="1">
              <a:spcBef>
                <a:spcPct val="20000"/>
              </a:spcBef>
              <a:spcAft>
                <a:spcPct val="0"/>
              </a:spcAft>
              <a:buChar char="»"/>
              <a:defRPr sz="2370">
                <a:solidFill>
                  <a:schemeClr val="tx1"/>
                </a:solidFill>
                <a:latin typeface="+mn-lt"/>
              </a:defRPr>
            </a:lvl7pPr>
            <a:lvl8pPr marL="4030935" indent="-268729" algn="l" rtl="0" eaLnBrk="1" fontAlgn="base" hangingPunct="1">
              <a:spcBef>
                <a:spcPct val="20000"/>
              </a:spcBef>
              <a:spcAft>
                <a:spcPct val="0"/>
              </a:spcAft>
              <a:buChar char="»"/>
              <a:defRPr sz="2370">
                <a:solidFill>
                  <a:schemeClr val="tx1"/>
                </a:solidFill>
                <a:latin typeface="+mn-lt"/>
              </a:defRPr>
            </a:lvl8pPr>
            <a:lvl9pPr marL="4568393" indent="-268729" algn="l" rtl="0" eaLnBrk="1" fontAlgn="base" hangingPunct="1">
              <a:spcBef>
                <a:spcPct val="20000"/>
              </a:spcBef>
              <a:spcAft>
                <a:spcPct val="0"/>
              </a:spcAft>
              <a:buChar char="»"/>
              <a:defRPr sz="2370">
                <a:solidFill>
                  <a:schemeClr val="tx1"/>
                </a:solidFill>
                <a:latin typeface="+mn-lt"/>
              </a:defRPr>
            </a:lvl9pPr>
          </a:lstStyle>
          <a:p>
            <a:pPr algn="just">
              <a:buFont typeface="Arial" panose="020B0604020202020204" pitchFamily="34" charset="0"/>
              <a:buChar char="•"/>
              <a:defRPr/>
            </a:pPr>
            <a:r>
              <a:rPr lang="pt-BR" sz="3600" b="0" kern="0" dirty="0">
                <a:latin typeface="Calibri" panose="020F0502020204030204" pitchFamily="34" charset="0"/>
                <a:cs typeface="Calibri" panose="020F0502020204030204" pitchFamily="34" charset="0"/>
              </a:rPr>
              <a:t>Uma estação de veraneio na praia e uma indústria química dividem um lago. A planta industrial tem um lucro de US$ 20. Um dispositivo de filtragem para reduzir a poluição que custa US$ 5 faria com que o lucro caísse para US$ 15. O lucro do dono da estação de veraneio seria de US$ 25 caso a poluição fosse reduzida mas somente de US$ 10 quando a planta industrial opera sem o dispositivo. Assumindo que o lago é de propriedade da indústria química:</a:t>
            </a:r>
          </a:p>
          <a:p>
            <a:pPr algn="just">
              <a:buFont typeface="Arial" panose="020B0604020202020204" pitchFamily="34" charset="0"/>
              <a:buChar char="•"/>
              <a:defRPr/>
            </a:pPr>
            <a:endParaRPr lang="pt-BR" sz="3800" b="0" kern="0" dirty="0">
              <a:latin typeface="Calibri" panose="020F0502020204030204" pitchFamily="34" charset="0"/>
              <a:cs typeface="Calibri" panose="020F0502020204030204" pitchFamily="34" charset="0"/>
            </a:endParaRPr>
          </a:p>
          <a:p>
            <a:pPr algn="just">
              <a:buFont typeface="Arial" panose="020B0604020202020204" pitchFamily="34" charset="0"/>
              <a:buChar char="•"/>
              <a:defRPr/>
            </a:pPr>
            <a:endParaRPr lang="pt-BR" sz="3800" b="0" kern="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7004429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983432" y="29493"/>
            <a:ext cx="10585176" cy="1311275"/>
          </a:xfrm>
        </p:spPr>
        <p:txBody>
          <a:bodyPr/>
          <a:lstStyle/>
          <a:p>
            <a:pPr algn="ctr"/>
            <a:r>
              <a:rPr lang="en-US" altLang="en-US" sz="4800" b="1" dirty="0" err="1">
                <a:solidFill>
                  <a:schemeClr val="tx1"/>
                </a:solidFill>
                <a:latin typeface="Calibri" panose="020F0502020204030204" pitchFamily="34" charset="0"/>
                <a:cs typeface="Calibri" panose="020F0502020204030204" pitchFamily="34" charset="0"/>
              </a:rPr>
              <a:t>Soluções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Privadas</a:t>
            </a:r>
            <a:r>
              <a:rPr lang="en-US" altLang="en-US" sz="4800" b="1" dirty="0">
                <a:solidFill>
                  <a:schemeClr val="tx1"/>
                </a:solidFill>
                <a:latin typeface="Calibri" panose="020F0502020204030204" pitchFamily="34" charset="0"/>
                <a:cs typeface="Calibri" panose="020F0502020204030204" pitchFamily="34" charset="0"/>
              </a:rPr>
              <a:t> Para as </a:t>
            </a:r>
            <a:r>
              <a:rPr lang="en-US" altLang="en-US" sz="4800" b="1" dirty="0" err="1">
                <a:solidFill>
                  <a:schemeClr val="tx1"/>
                </a:solidFill>
                <a:latin typeface="Calibri" panose="020F0502020204030204" pitchFamily="34" charset="0"/>
                <a:cs typeface="Calibri" panose="020F0502020204030204" pitchFamily="34" charset="0"/>
              </a:rPr>
              <a:t>Externalidades</a:t>
            </a:r>
            <a:r>
              <a:rPr lang="en-US" altLang="en-US" sz="4800" b="1" dirty="0">
                <a:solidFill>
                  <a:schemeClr val="tx1"/>
                </a:solidFill>
                <a:latin typeface="Calibri" panose="020F0502020204030204" pitchFamily="34" charset="0"/>
                <a:cs typeface="Calibri" panose="020F0502020204030204" pitchFamily="34" charset="0"/>
              </a:rPr>
              <a:t> </a:t>
            </a:r>
          </a:p>
        </p:txBody>
      </p:sp>
      <p:sp>
        <p:nvSpPr>
          <p:cNvPr id="5" name="Espaço Reservado para Conteúdo 2"/>
          <p:cNvSpPr>
            <a:spLocks noGrp="1"/>
          </p:cNvSpPr>
          <p:nvPr>
            <p:ph idx="1"/>
          </p:nvPr>
        </p:nvSpPr>
        <p:spPr>
          <a:xfrm>
            <a:off x="263352" y="1402916"/>
            <a:ext cx="11593288" cy="4114316"/>
          </a:xfrm>
        </p:spPr>
        <p:txBody>
          <a:bodyPr/>
          <a:lstStyle/>
          <a:p>
            <a:pPr algn="just">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Note que o custo do dispositivo de filtragem é de $5 e a externalidade gerada por ele reduz o lucro da estação de veraneio em $15.</a:t>
            </a:r>
          </a:p>
          <a:p>
            <a:pPr algn="just">
              <a:buClrTx/>
              <a:buFont typeface="Arial" panose="020B0604020202020204" pitchFamily="34" charset="0"/>
              <a:buChar char="•"/>
            </a:pPr>
            <a:endParaRPr lang="pt-BR" altLang="en-US" sz="400" dirty="0">
              <a:latin typeface="Calibri" panose="020F0502020204030204" pitchFamily="34" charset="0"/>
              <a:cs typeface="Calibri" panose="020F0502020204030204" pitchFamily="34" charset="0"/>
            </a:endParaRPr>
          </a:p>
          <a:p>
            <a:pPr algn="just">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Portanto, o benefício marginal da instalação do dispositivo de filtragem é maior que seu custo marginal. Desta forma, ele será instalado.</a:t>
            </a:r>
          </a:p>
        </p:txBody>
      </p:sp>
    </p:spTree>
    <p:extLst>
      <p:ext uri="{BB962C8B-B14F-4D97-AF65-F5344CB8AC3E}">
        <p14:creationId xmlns:p14="http://schemas.microsoft.com/office/powerpoint/2010/main" val="42975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983432" y="101501"/>
            <a:ext cx="10585176" cy="1311275"/>
          </a:xfrm>
        </p:spPr>
        <p:txBody>
          <a:bodyPr/>
          <a:lstStyle/>
          <a:p>
            <a:pPr algn="ctr"/>
            <a:r>
              <a:rPr lang="en-US" altLang="en-US" sz="4800" b="1" dirty="0" err="1">
                <a:solidFill>
                  <a:schemeClr val="tx1"/>
                </a:solidFill>
                <a:latin typeface="Calibri" panose="020F0502020204030204" pitchFamily="34" charset="0"/>
                <a:cs typeface="Calibri" panose="020F0502020204030204" pitchFamily="34" charset="0"/>
              </a:rPr>
              <a:t>Soluções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Privadas</a:t>
            </a:r>
            <a:r>
              <a:rPr lang="en-US" altLang="en-US" sz="4800" b="1" dirty="0">
                <a:solidFill>
                  <a:schemeClr val="tx1"/>
                </a:solidFill>
                <a:latin typeface="Calibri" panose="020F0502020204030204" pitchFamily="34" charset="0"/>
                <a:cs typeface="Calibri" panose="020F0502020204030204" pitchFamily="34" charset="0"/>
              </a:rPr>
              <a:t> Para as </a:t>
            </a:r>
            <a:r>
              <a:rPr lang="en-US" altLang="en-US" sz="4800" b="1" dirty="0" err="1">
                <a:solidFill>
                  <a:schemeClr val="tx1"/>
                </a:solidFill>
                <a:latin typeface="Calibri" panose="020F0502020204030204" pitchFamily="34" charset="0"/>
                <a:cs typeface="Calibri" panose="020F0502020204030204" pitchFamily="34" charset="0"/>
              </a:rPr>
              <a:t>Externalidades</a:t>
            </a:r>
            <a:r>
              <a:rPr lang="en-US" altLang="en-US" sz="4800" b="1" dirty="0">
                <a:solidFill>
                  <a:schemeClr val="tx1"/>
                </a:solidFill>
                <a:latin typeface="Calibri" panose="020F0502020204030204" pitchFamily="34" charset="0"/>
                <a:cs typeface="Calibri" panose="020F0502020204030204" pitchFamily="34" charset="0"/>
              </a:rPr>
              <a:t> </a:t>
            </a:r>
          </a:p>
        </p:txBody>
      </p:sp>
      <p:sp>
        <p:nvSpPr>
          <p:cNvPr id="5" name="Espaço Reservado para Conteúdo 2"/>
          <p:cNvSpPr>
            <a:spLocks noGrp="1"/>
          </p:cNvSpPr>
          <p:nvPr>
            <p:ph idx="1"/>
          </p:nvPr>
        </p:nvSpPr>
        <p:spPr>
          <a:xfrm>
            <a:off x="263352" y="1402916"/>
            <a:ext cx="11665296" cy="4114316"/>
          </a:xfrm>
        </p:spPr>
        <p:txBody>
          <a:bodyPr/>
          <a:lstStyle/>
          <a:p>
            <a:pPr algn="just">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Se os direitos de propriedade forem concedidos ao dono da estação de veraneio, ele poderá processar o dono da indústria pelo lucro perdido; logo, o dono da indústria instalará o dispositivo de filtragem.</a:t>
            </a:r>
          </a:p>
          <a:p>
            <a:pPr algn="just">
              <a:buFont typeface="Arial" panose="020B0604020202020204" pitchFamily="34" charset="0"/>
              <a:buChar char="•"/>
            </a:pPr>
            <a:endParaRPr lang="pt-BR" altLang="en-US" sz="800" dirty="0">
              <a:latin typeface="Calibri" panose="020F0502020204030204" pitchFamily="34" charset="0"/>
              <a:cs typeface="Calibri" panose="020F0502020204030204" pitchFamily="34" charset="0"/>
            </a:endParaRPr>
          </a:p>
          <a:p>
            <a:pPr algn="just">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Se os direitos de propriedade forem concedidos ao dono da indústria, o dono da estação de veraneio instalará o dispositivo de filtragem, pois $5 &lt; $15.</a:t>
            </a:r>
          </a:p>
        </p:txBody>
      </p:sp>
    </p:spTree>
    <p:extLst>
      <p:ext uri="{BB962C8B-B14F-4D97-AF65-F5344CB8AC3E}">
        <p14:creationId xmlns:p14="http://schemas.microsoft.com/office/powerpoint/2010/main" val="807235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90D3679-4F53-4574-A489-2A9BA3223CA1}"/>
              </a:ext>
            </a:extLst>
          </p:cNvPr>
          <p:cNvSpPr>
            <a:spLocks noGrp="1" noChangeArrowheads="1"/>
          </p:cNvSpPr>
          <p:nvPr>
            <p:ph type="title"/>
          </p:nvPr>
        </p:nvSpPr>
        <p:spPr>
          <a:xfrm>
            <a:off x="983432" y="101501"/>
            <a:ext cx="10585176" cy="1311275"/>
          </a:xfrm>
        </p:spPr>
        <p:txBody>
          <a:bodyPr/>
          <a:lstStyle/>
          <a:p>
            <a:pPr algn="ctr"/>
            <a:r>
              <a:rPr lang="en-US" altLang="en-US" sz="4800" b="1" dirty="0" err="1">
                <a:solidFill>
                  <a:schemeClr val="tx1"/>
                </a:solidFill>
                <a:latin typeface="Calibri" panose="020F0502020204030204" pitchFamily="34" charset="0"/>
                <a:cs typeface="Calibri" panose="020F0502020204030204" pitchFamily="34" charset="0"/>
              </a:rPr>
              <a:t>Soluções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Privadas</a:t>
            </a:r>
            <a:r>
              <a:rPr lang="en-US" altLang="en-US" sz="4800" b="1" dirty="0">
                <a:solidFill>
                  <a:schemeClr val="tx1"/>
                </a:solidFill>
                <a:latin typeface="Calibri" panose="020F0502020204030204" pitchFamily="34" charset="0"/>
                <a:cs typeface="Calibri" panose="020F0502020204030204" pitchFamily="34" charset="0"/>
              </a:rPr>
              <a:t> Para as </a:t>
            </a:r>
            <a:r>
              <a:rPr lang="en-US" altLang="en-US" sz="4800" b="1" dirty="0" err="1">
                <a:solidFill>
                  <a:schemeClr val="tx1"/>
                </a:solidFill>
                <a:latin typeface="Calibri" panose="020F0502020204030204" pitchFamily="34" charset="0"/>
                <a:cs typeface="Calibri" panose="020F0502020204030204" pitchFamily="34" charset="0"/>
              </a:rPr>
              <a:t>Externalidades</a:t>
            </a:r>
            <a:r>
              <a:rPr lang="en-US" altLang="en-US" sz="4800" b="1" dirty="0">
                <a:solidFill>
                  <a:schemeClr val="tx1"/>
                </a:solidFill>
                <a:latin typeface="Calibri" panose="020F0502020204030204" pitchFamily="34" charset="0"/>
                <a:cs typeface="Calibri" panose="020F0502020204030204" pitchFamily="34" charset="0"/>
              </a:rPr>
              <a:t> </a:t>
            </a:r>
          </a:p>
        </p:txBody>
      </p:sp>
      <p:sp>
        <p:nvSpPr>
          <p:cNvPr id="5" name="Espaço Reservado para Conteúdo 2">
            <a:extLst>
              <a:ext uri="{FF2B5EF4-FFF2-40B4-BE49-F238E27FC236}">
                <a16:creationId xmlns:a16="http://schemas.microsoft.com/office/drawing/2014/main" id="{79C524AD-C6B4-4919-8BAD-A0722DB3D192}"/>
              </a:ext>
            </a:extLst>
          </p:cNvPr>
          <p:cNvSpPr>
            <a:spLocks noGrp="1"/>
          </p:cNvSpPr>
          <p:nvPr>
            <p:ph idx="1"/>
          </p:nvPr>
        </p:nvSpPr>
        <p:spPr>
          <a:xfrm>
            <a:off x="263352" y="1402916"/>
            <a:ext cx="11665296" cy="4114316"/>
          </a:xfrm>
        </p:spPr>
        <p:txBody>
          <a:bodyPr/>
          <a:lstStyle/>
          <a:p>
            <a:pPr algn="just">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Observe a importância dos custos de transação:</a:t>
            </a:r>
          </a:p>
          <a:p>
            <a:pPr algn="just">
              <a:buFont typeface="Arial" panose="020B0604020202020204" pitchFamily="34" charset="0"/>
              <a:buChar char="•"/>
            </a:pPr>
            <a:endParaRPr lang="pt-BR" altLang="en-US" sz="500" dirty="0">
              <a:latin typeface="Calibri" panose="020F0502020204030204" pitchFamily="34" charset="0"/>
              <a:cs typeface="Calibri" panose="020F0502020204030204" pitchFamily="34" charset="0"/>
            </a:endParaRPr>
          </a:p>
          <a:p>
            <a:pPr marL="742950" indent="-742950" algn="just">
              <a:buFont typeface="+mj-lt"/>
              <a:buAutoNum type="alphaLcParenR"/>
            </a:pPr>
            <a:r>
              <a:rPr lang="pt-BR" altLang="en-US" sz="3800" dirty="0">
                <a:latin typeface="Calibri" panose="020F0502020204030204" pitchFamily="34" charset="0"/>
                <a:cs typeface="Calibri" panose="020F0502020204030204" pitchFamily="34" charset="0"/>
              </a:rPr>
              <a:t>Pode ser caro ($) “exercer o direito de propriedade”.</a:t>
            </a:r>
          </a:p>
          <a:p>
            <a:pPr marL="742950" indent="-742950" algn="just">
              <a:buFont typeface="+mj-lt"/>
              <a:buAutoNum type="alphaLcParenR"/>
            </a:pPr>
            <a:r>
              <a:rPr lang="pt-BR" altLang="en-US" sz="3800" dirty="0">
                <a:latin typeface="Calibri" panose="020F0502020204030204" pitchFamily="34" charset="0"/>
                <a:cs typeface="Calibri" panose="020F0502020204030204" pitchFamily="34" charset="0"/>
              </a:rPr>
              <a:t>Pode ser custosa a negociação, quando ela envolve múltiplos agentes.</a:t>
            </a:r>
          </a:p>
          <a:p>
            <a:pPr lvl="1" algn="just">
              <a:buFont typeface="Arial" panose="020B0604020202020204" pitchFamily="34" charset="0"/>
              <a:buChar char="•"/>
            </a:pPr>
            <a:r>
              <a:rPr lang="pt-BR" altLang="en-US" sz="3500" dirty="0">
                <a:latin typeface="Calibri" panose="020F0502020204030204" pitchFamily="34" charset="0"/>
                <a:cs typeface="Calibri" panose="020F0502020204030204" pitchFamily="34" charset="0"/>
              </a:rPr>
              <a:t>Pense na externalidade gerada aos moradores da área do Aeroporto de Congonhas. Livre negociação com milhares de pessoas...</a:t>
            </a:r>
          </a:p>
        </p:txBody>
      </p:sp>
    </p:spTree>
    <p:extLst>
      <p:ext uri="{BB962C8B-B14F-4D97-AF65-F5344CB8AC3E}">
        <p14:creationId xmlns:p14="http://schemas.microsoft.com/office/powerpoint/2010/main" val="993833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 calcmode="lin" valueType="num">
                                      <p:cBhvr additive="base">
                                        <p:cTn id="1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EA26974C-94DD-4598-8F33-E3410E5628A8}"/>
              </a:ext>
            </a:extLst>
          </p:cNvPr>
          <p:cNvSpPr>
            <a:spLocks noGrp="1" noChangeArrowheads="1"/>
          </p:cNvSpPr>
          <p:nvPr>
            <p:ph type="title"/>
          </p:nvPr>
        </p:nvSpPr>
        <p:spPr>
          <a:xfrm>
            <a:off x="983432" y="101501"/>
            <a:ext cx="10585176" cy="1311275"/>
          </a:xfrm>
        </p:spPr>
        <p:txBody>
          <a:bodyPr/>
          <a:lstStyle/>
          <a:p>
            <a:pPr algn="ctr"/>
            <a:r>
              <a:rPr lang="en-US" altLang="en-US" sz="4800" b="1" dirty="0" err="1">
                <a:solidFill>
                  <a:schemeClr val="tx1"/>
                </a:solidFill>
                <a:latin typeface="Calibri" panose="020F0502020204030204" pitchFamily="34" charset="0"/>
                <a:cs typeface="Calibri" panose="020F0502020204030204" pitchFamily="34" charset="0"/>
              </a:rPr>
              <a:t>Soluções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Privadas</a:t>
            </a:r>
            <a:r>
              <a:rPr lang="en-US" altLang="en-US" sz="4800" b="1" dirty="0">
                <a:solidFill>
                  <a:schemeClr val="tx1"/>
                </a:solidFill>
                <a:latin typeface="Calibri" panose="020F0502020204030204" pitchFamily="34" charset="0"/>
                <a:cs typeface="Calibri" panose="020F0502020204030204" pitchFamily="34" charset="0"/>
              </a:rPr>
              <a:t> Para as </a:t>
            </a:r>
            <a:r>
              <a:rPr lang="en-US" altLang="en-US" sz="4800" b="1" dirty="0" err="1">
                <a:solidFill>
                  <a:schemeClr val="tx1"/>
                </a:solidFill>
                <a:latin typeface="Calibri" panose="020F0502020204030204" pitchFamily="34" charset="0"/>
                <a:cs typeface="Calibri" panose="020F0502020204030204" pitchFamily="34" charset="0"/>
              </a:rPr>
              <a:t>Externalidades</a:t>
            </a:r>
            <a:r>
              <a:rPr lang="en-US" altLang="en-US" sz="4800" b="1" dirty="0">
                <a:solidFill>
                  <a:schemeClr val="tx1"/>
                </a:solidFill>
                <a:latin typeface="Calibri" panose="020F0502020204030204" pitchFamily="34" charset="0"/>
                <a:cs typeface="Calibri" panose="020F0502020204030204" pitchFamily="34" charset="0"/>
              </a:rPr>
              <a:t> </a:t>
            </a:r>
          </a:p>
        </p:txBody>
      </p:sp>
      <p:sp>
        <p:nvSpPr>
          <p:cNvPr id="5" name="Espaço Reservado para Conteúdo 2">
            <a:extLst>
              <a:ext uri="{FF2B5EF4-FFF2-40B4-BE49-F238E27FC236}">
                <a16:creationId xmlns:a16="http://schemas.microsoft.com/office/drawing/2014/main" id="{57F5ECB3-BFDA-421E-A0C5-A6BED2960DBD}"/>
              </a:ext>
            </a:extLst>
          </p:cNvPr>
          <p:cNvSpPr>
            <a:spLocks noGrp="1"/>
          </p:cNvSpPr>
          <p:nvPr>
            <p:ph idx="1"/>
          </p:nvPr>
        </p:nvSpPr>
        <p:spPr>
          <a:xfrm>
            <a:off x="263352" y="1402916"/>
            <a:ext cx="11665296" cy="4114316"/>
          </a:xfrm>
        </p:spPr>
        <p:txBody>
          <a:bodyPr/>
          <a:lstStyle/>
          <a:p>
            <a:pPr algn="just">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Uma questão mais complicada tecnicamente, que não será abordada no nosso curso.</a:t>
            </a:r>
          </a:p>
          <a:p>
            <a:pPr lvl="1" algn="just">
              <a:buFont typeface="Arial" panose="020B0604020202020204" pitchFamily="34" charset="0"/>
              <a:buChar char="•"/>
            </a:pPr>
            <a:r>
              <a:rPr lang="pt-BR" altLang="en-US" sz="3600" dirty="0">
                <a:latin typeface="Calibri" panose="020F0502020204030204" pitchFamily="34" charset="0"/>
                <a:cs typeface="Calibri" panose="020F0502020204030204" pitchFamily="34" charset="0"/>
              </a:rPr>
              <a:t>Para que esse mecanismo funcione as preferências dos agentes econômicos precisam ser quase-lineares.</a:t>
            </a:r>
          </a:p>
          <a:p>
            <a:pPr lvl="1" algn="just">
              <a:buFont typeface="Arial" panose="020B0604020202020204" pitchFamily="34" charset="0"/>
              <a:buChar char="•"/>
            </a:pPr>
            <a:r>
              <a:rPr lang="pt-BR" altLang="en-US" sz="3600" dirty="0">
                <a:latin typeface="Calibri" panose="020F0502020204030204" pitchFamily="34" charset="0"/>
                <a:cs typeface="Calibri" panose="020F0502020204030204" pitchFamily="34" charset="0"/>
              </a:rPr>
              <a:t>Nesse caso a quantidade da externalidade independe da dotação inicial dos recursos.</a:t>
            </a:r>
          </a:p>
        </p:txBody>
      </p:sp>
    </p:spTree>
    <p:extLst>
      <p:ext uri="{BB962C8B-B14F-4D97-AF65-F5344CB8AC3E}">
        <p14:creationId xmlns:p14="http://schemas.microsoft.com/office/powerpoint/2010/main" val="2287534043"/>
      </p:ext>
    </p:extLst>
  </p:cSld>
  <p:clrMapOvr>
    <a:masterClrMapping/>
  </p:clrMapOvr>
</p:sld>
</file>

<file path=ppt/theme/theme1.xml><?xml version="1.0" encoding="utf-8"?>
<a:theme xmlns:a="http://schemas.openxmlformats.org/drawingml/2006/main" name="Estrutura padrã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Estrutura padrã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bg2"/>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None/>
          <a:tabLst/>
          <a:defRPr kumimoji="0" lang="pt-BR" sz="3200" b="1" i="0" u="none" strike="noStrike" cap="none" normalizeH="0" baseline="0" smtClean="0">
            <a:ln>
              <a:noFill/>
            </a:ln>
            <a:solidFill>
              <a:schemeClr val="bg2"/>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bg2"/>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None/>
          <a:tabLst/>
          <a:defRPr kumimoji="0" lang="pt-BR" sz="3200" b="1" i="0" u="none" strike="noStrike" cap="none" normalizeH="0" baseline="0" smtClean="0">
            <a:ln>
              <a:noFill/>
            </a:ln>
            <a:solidFill>
              <a:schemeClr val="bg2"/>
            </a:solidFill>
            <a:effectLst/>
            <a:latin typeface="Times New Roman" pitchFamily="18" charset="0"/>
          </a:defRPr>
        </a:defPPr>
      </a:lstStyle>
    </a:lnDef>
  </a:objectDefaults>
  <a:extraClrSchemeLst>
    <a:extraClrScheme>
      <a:clrScheme name="Estrutura padrã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modelo DSc</Template>
  <TotalTime>2393</TotalTime>
  <Words>14151</Words>
  <Application>Microsoft Office PowerPoint</Application>
  <PresentationFormat>Widescreen</PresentationFormat>
  <Paragraphs>1300</Paragraphs>
  <Slides>215</Slides>
  <Notes>5</Notes>
  <HiddenSlides>0</HiddenSlides>
  <MMClips>0</MMClips>
  <ScaleCrop>false</ScaleCrop>
  <HeadingPairs>
    <vt:vector size="8" baseType="variant">
      <vt:variant>
        <vt:lpstr>Fontes usadas</vt:lpstr>
      </vt:variant>
      <vt:variant>
        <vt:i4>7</vt:i4>
      </vt:variant>
      <vt:variant>
        <vt:lpstr>Tema</vt:lpstr>
      </vt:variant>
      <vt:variant>
        <vt:i4>1</vt:i4>
      </vt:variant>
      <vt:variant>
        <vt:lpstr>Servidores OLE inseridos</vt:lpstr>
      </vt:variant>
      <vt:variant>
        <vt:i4>1</vt:i4>
      </vt:variant>
      <vt:variant>
        <vt:lpstr>Títulos de slides</vt:lpstr>
      </vt:variant>
      <vt:variant>
        <vt:i4>215</vt:i4>
      </vt:variant>
    </vt:vector>
  </HeadingPairs>
  <TitlesOfParts>
    <vt:vector size="224" baseType="lpstr">
      <vt:lpstr>Arial</vt:lpstr>
      <vt:lpstr>Calibri</vt:lpstr>
      <vt:lpstr>Symbol</vt:lpstr>
      <vt:lpstr>Tahoma</vt:lpstr>
      <vt:lpstr>Times New Roman</vt:lpstr>
      <vt:lpstr>Verdana</vt:lpstr>
      <vt:lpstr>Wingdings</vt:lpstr>
      <vt:lpstr>Estrutura padrão</vt:lpstr>
      <vt:lpstr>Equation</vt:lpstr>
      <vt:lpstr>Finanças Públicas  Parte 2 </vt:lpstr>
      <vt:lpstr>O Setor Público</vt:lpstr>
      <vt:lpstr>O Papel do Governo nas Economias Modernas</vt:lpstr>
      <vt:lpstr>O Papel do Governo no Passado</vt:lpstr>
      <vt:lpstr>O Papel do Governo no Passado</vt:lpstr>
      <vt:lpstr>O Papel do Governo no Passado</vt:lpstr>
      <vt:lpstr>O Papel do Governo no Passado</vt:lpstr>
      <vt:lpstr>O Papel do Governo no Passado</vt:lpstr>
      <vt:lpstr>Falhas de Mercado:  Razão Para a Intervenção Governamental na Economia </vt:lpstr>
      <vt:lpstr>Falhas de Mercado:  Razão Para a Intervenção Governamental na Economia </vt:lpstr>
      <vt:lpstr>Falhas do Governo</vt:lpstr>
      <vt:lpstr>Falhas do Governo</vt:lpstr>
      <vt:lpstr>Falhas do Governo</vt:lpstr>
      <vt:lpstr>Falhas do Governo</vt:lpstr>
      <vt:lpstr>Falhas do Governo</vt:lpstr>
      <vt:lpstr>O Que ou Quem é o Governo</vt:lpstr>
      <vt:lpstr>Pensando Como um Economista do Setor Público</vt:lpstr>
      <vt:lpstr>Pensando Como um Economista do Setor Público</vt:lpstr>
      <vt:lpstr>Pensando Como um Economista do Setor Público</vt:lpstr>
      <vt:lpstr>Pensando Como um Economista do Setor Público</vt:lpstr>
      <vt:lpstr>Pensando Como um Economista do Setor Público</vt:lpstr>
      <vt:lpstr>Pensando Como um Economista do Setor Público</vt:lpstr>
      <vt:lpstr>Modelos Econômicos</vt:lpstr>
      <vt:lpstr>Economia Positiva Versus Economia Normativa </vt:lpstr>
      <vt:lpstr>Eficiência de Mercado</vt:lpstr>
      <vt:lpstr>Eficiência de Mercado</vt:lpstr>
      <vt:lpstr>Eficiência de Pareto</vt:lpstr>
      <vt:lpstr>Apresentação do PowerPoint</vt:lpstr>
      <vt:lpstr>Condições de Eficiência </vt:lpstr>
      <vt:lpstr>Funções (Medidas) de Bem Estar </vt:lpstr>
      <vt:lpstr>Funções (Medidas) de Bem Estar </vt:lpstr>
      <vt:lpstr>Racionalidade para Intervenção Estatal na Economia</vt:lpstr>
      <vt:lpstr>Racionalidade para Intervenção Estatal na Economia</vt:lpstr>
      <vt:lpstr>Racionalidade para Intervenção Estatal na Economia</vt:lpstr>
      <vt:lpstr>Racionalidade para Intervenção Estatal na Economia</vt:lpstr>
      <vt:lpstr>Racionalidade para Intervenção Estatal na Economia</vt:lpstr>
      <vt:lpstr>Falta de Competição</vt:lpstr>
      <vt:lpstr>Falta de Competição</vt:lpstr>
      <vt:lpstr>Concorrência Perfeita</vt:lpstr>
      <vt:lpstr>Concorrência Perfeita</vt:lpstr>
      <vt:lpstr>Apresentação do PowerPoint</vt:lpstr>
      <vt:lpstr>Apresentação do PowerPoint</vt:lpstr>
      <vt:lpstr>Monopólio</vt:lpstr>
      <vt:lpstr>Características do Monopólio</vt:lpstr>
      <vt:lpstr>Bases do Monopólio: Barreiras</vt:lpstr>
      <vt:lpstr>Apresentação do PowerPoint</vt:lpstr>
      <vt:lpstr>A Maximização de Lucros </vt:lpstr>
      <vt:lpstr>A Maximização de Lucros </vt:lpstr>
      <vt:lpstr>Apresentação do PowerPoint</vt:lpstr>
      <vt:lpstr>Bens Públicos</vt:lpstr>
      <vt:lpstr>Bens Públicos</vt:lpstr>
      <vt:lpstr>Bens Públicos, Privados,  Recursos Comuns e Monopólios Naturais</vt:lpstr>
      <vt:lpstr>Bens Públicos, Privados,  Recursos Comuns e Monopólios Naturais</vt:lpstr>
      <vt:lpstr>Bens Públicos, Privados,  Recursos Comuns e Monopólios Naturais</vt:lpstr>
      <vt:lpstr>Bens Públicos, Privados,  Recursos Comuns e Monopólios Naturais</vt:lpstr>
      <vt:lpstr>Bens Públicos, Privados,  Recursos Comuns e Monopólios Naturais</vt:lpstr>
      <vt:lpstr>Bens Públicos, Privados,  Recursos Comuns e Monopólios Naturais</vt:lpstr>
      <vt:lpstr>Apresentação do PowerPoint</vt:lpstr>
      <vt:lpstr>Apresentação do PowerPoint</vt:lpstr>
      <vt:lpstr>Um Exemplo da Provisão de Bens Públicos</vt:lpstr>
      <vt:lpstr>Um Exemplo da Provisão de Bens Públicos</vt:lpstr>
      <vt:lpstr>Um Exemplo da Provisão de Bens Públicos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Observação: Os Bens Semi-Públicos</vt:lpstr>
      <vt:lpstr>Recursos Comuns </vt:lpstr>
      <vt:lpstr>Recursos Comuns </vt:lpstr>
      <vt:lpstr>Recursos Comuns </vt:lpstr>
      <vt:lpstr>Recursos Comuns </vt:lpstr>
      <vt:lpstr>Recursos Comuns </vt:lpstr>
      <vt:lpstr>Externalidades </vt:lpstr>
      <vt:lpstr>Externalidades </vt:lpstr>
      <vt:lpstr>Externalidades </vt:lpstr>
      <vt:lpstr>Apresentação do PowerPoint</vt:lpstr>
      <vt:lpstr>Externalidades Negativas</vt:lpstr>
      <vt:lpstr>Externalidades Negativas</vt:lpstr>
      <vt:lpstr>Externalidade Negativa: Poluição e Ótimo Social</vt:lpstr>
      <vt:lpstr>Externalidades Positivas</vt:lpstr>
      <vt:lpstr>Externalidade Positiva: Educação e o Ótimo social</vt:lpstr>
      <vt:lpstr>Externalidades Positivas</vt:lpstr>
      <vt:lpstr>Soluções Privadas Para as Externalidades </vt:lpstr>
      <vt:lpstr>Soluções Privadas Para as Externalidades </vt:lpstr>
      <vt:lpstr>Soluções Privadas Para as Externalidades </vt:lpstr>
      <vt:lpstr>Soluções Privadas Para as Externalidades </vt:lpstr>
      <vt:lpstr>Soluções Privadas Para as Externalidades </vt:lpstr>
      <vt:lpstr>Soluções Privadas Para as Externalidades </vt:lpstr>
      <vt:lpstr>Políticas Públicas Para as Externalidades </vt:lpstr>
      <vt:lpstr>Políticas Públicas Para as Externalidades </vt:lpstr>
      <vt:lpstr>Políticas Públicas Para as Externalidades </vt:lpstr>
      <vt:lpstr>Políticas Públicas Para as Externalidades </vt:lpstr>
      <vt:lpstr>Apresentação do PowerPoint</vt:lpstr>
      <vt:lpstr>Apresentação do PowerPoint</vt:lpstr>
      <vt:lpstr>Por que a Gasolina é Tributada Tão Pesadamente ?</vt:lpstr>
      <vt:lpstr>Por que a Gasolina é Tributada Tão Pesadamente ?</vt:lpstr>
      <vt:lpstr>Por que a Gasolina é Tributada Tão Pesadamente ?</vt:lpstr>
      <vt:lpstr>Apresentação do PowerPoint</vt:lpstr>
      <vt:lpstr>Apresentação do PowerPoint</vt:lpstr>
      <vt:lpstr>Apresentação do PowerPoint</vt:lpstr>
      <vt:lpstr>Apresentação do PowerPoint</vt:lpstr>
      <vt:lpstr>Apresentação do PowerPoint</vt:lpstr>
      <vt:lpstr>Mercados Incompletos (Pouco Desenvolvidos)</vt:lpstr>
      <vt:lpstr>Falhas de Informação</vt:lpstr>
      <vt:lpstr>Informação Assimétrica</vt:lpstr>
      <vt:lpstr>Informação Assimétrica</vt:lpstr>
      <vt:lpstr>Informação Assimétrica</vt:lpstr>
      <vt:lpstr>Informação Assimétrica</vt:lpstr>
      <vt:lpstr>Informação Assimétrica</vt:lpstr>
      <vt:lpstr>Seleção Adversa</vt:lpstr>
      <vt:lpstr>Seleção Adversa</vt:lpstr>
      <vt:lpstr>Seleção Adversa</vt:lpstr>
      <vt:lpstr>Risco Moral (Moral Hazard)</vt:lpstr>
      <vt:lpstr>Risco Moral e Seleção Adversa</vt:lpstr>
      <vt:lpstr>Sinalização</vt:lpstr>
      <vt:lpstr>O Problema da Relação Agente-Principal</vt:lpstr>
      <vt:lpstr>Inflação, Desemprego e Outros Desequilíbrios Macroeconômicos</vt:lpstr>
      <vt:lpstr>Falhas de Mercado : Algumas Considerações</vt:lpstr>
      <vt:lpstr>Falhas de Mercado : Algumas Considerações</vt:lpstr>
      <vt:lpstr>Distribuição de renda </vt:lpstr>
      <vt:lpstr>Bens Meritórios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16) IM – 2014 – Questão 7</vt:lpstr>
      <vt:lpstr>Apresentação do PowerPoint</vt:lpstr>
      <vt:lpstr>17) IM – 2014 – Questão 50</vt:lpstr>
      <vt:lpstr>Princípios de Tributação</vt:lpstr>
      <vt:lpstr>Princípios de Tributação</vt:lpstr>
      <vt:lpstr>Eficiência</vt:lpstr>
      <vt:lpstr>IVA e Tributos em Cascata</vt:lpstr>
      <vt:lpstr>IVA e Tributos em Cascata</vt:lpstr>
      <vt:lpstr>Apresentação do PowerPoint</vt:lpstr>
      <vt:lpstr>Existe um Imposto Neutro (não distorcivo) ?</vt:lpstr>
      <vt:lpstr>Apresentação do PowerPoint</vt:lpstr>
      <vt:lpstr>Apresentação do PowerPoint</vt:lpstr>
      <vt:lpstr>Tributação Ótima de Mercadorias (Observações)</vt:lpstr>
      <vt:lpstr>Tributação Ótima de Mercadorias (Observações)</vt:lpstr>
      <vt:lpstr>Tributação Ótima de Mercadorias (Observações)</vt:lpstr>
      <vt:lpstr>Tributação Ótima de Mercadorias (Observações)</vt:lpstr>
      <vt:lpstr>Tributação Ótima de Mercadorias (Observações)</vt:lpstr>
      <vt:lpstr>Tributação Ótima de Mercadorias (Observações)</vt:lpstr>
      <vt:lpstr>Tributação Ótima de Mercadorias (Observações)</vt:lpstr>
      <vt:lpstr>Tributação Ótima de Mercadorias (Observações)</vt:lpstr>
      <vt:lpstr>Equidade Horizontal </vt:lpstr>
      <vt:lpstr>Equidade Vertical</vt:lpstr>
      <vt:lpstr>Equidade Vertical</vt:lpstr>
      <vt:lpstr>Renda Como Base da Tributação</vt:lpstr>
      <vt:lpstr>Críticas à Tributação Sobre a Renda</vt:lpstr>
      <vt:lpstr>Abordagem do Benefício</vt:lpstr>
      <vt:lpstr>Abordagem do Benefício</vt:lpstr>
      <vt:lpstr>Bases Alternativas de Tributação</vt:lpstr>
      <vt:lpstr>Impostos Progressivos, Regressivos e Neutros</vt:lpstr>
      <vt:lpstr>Impostos Progressivos, Regressivos e Neutros</vt:lpstr>
      <vt:lpstr>Impostos Progressivos, Regressivos e Neutros</vt:lpstr>
      <vt:lpstr>Objetivos da Política Fiscal e as Funções do Governo</vt:lpstr>
      <vt:lpstr>Objetivos da Política Fiscal e as Funções do Governo</vt:lpstr>
      <vt:lpstr>Objetivos da Política Fiscal e as Funções do Governo</vt:lpstr>
      <vt:lpstr>Objetivos da Política Fiscal e as Funções do Governo</vt:lpstr>
      <vt:lpstr>Objetivos da Política Fiscal e as Funções do Governo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Parte1</dc:title>
  <dc:creator>ac</dc:creator>
  <cp:lastModifiedBy>Antonio Carlos Assumpção</cp:lastModifiedBy>
  <cp:revision>263</cp:revision>
  <dcterms:created xsi:type="dcterms:W3CDTF">2004-08-04T23:03:37Z</dcterms:created>
  <dcterms:modified xsi:type="dcterms:W3CDTF">2021-05-12T13:50:19Z</dcterms:modified>
</cp:coreProperties>
</file>